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heme/themeOverride1.xml" ContentType="application/vnd.openxmlformats-officedocument.themeOverride+xml"/>
  <Override PartName="/ppt/notesSlides/notesSlide88.xml" ContentType="application/vnd.openxmlformats-officedocument.presentationml.notesSlide+xml"/>
  <Override PartName="/ppt/theme/themeOverride2.xml" ContentType="application/vnd.openxmlformats-officedocument.themeOverr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sldIdLst>
    <p:sldId id="256" r:id="rId2"/>
    <p:sldId id="776" r:id="rId3"/>
    <p:sldId id="777" r:id="rId4"/>
    <p:sldId id="778" r:id="rId5"/>
    <p:sldId id="779" r:id="rId6"/>
    <p:sldId id="780" r:id="rId7"/>
    <p:sldId id="474" r:id="rId8"/>
    <p:sldId id="781" r:id="rId9"/>
    <p:sldId id="782" r:id="rId10"/>
    <p:sldId id="783" r:id="rId11"/>
    <p:sldId id="784" r:id="rId12"/>
    <p:sldId id="785" r:id="rId13"/>
    <p:sldId id="786" r:id="rId14"/>
    <p:sldId id="787" r:id="rId15"/>
    <p:sldId id="788" r:id="rId16"/>
    <p:sldId id="789" r:id="rId17"/>
    <p:sldId id="790" r:id="rId18"/>
    <p:sldId id="791" r:id="rId19"/>
    <p:sldId id="792" r:id="rId20"/>
    <p:sldId id="793" r:id="rId21"/>
    <p:sldId id="884" r:id="rId22"/>
    <p:sldId id="794" r:id="rId23"/>
    <p:sldId id="795" r:id="rId24"/>
    <p:sldId id="796" r:id="rId25"/>
    <p:sldId id="797" r:id="rId26"/>
    <p:sldId id="798" r:id="rId27"/>
    <p:sldId id="799" r:id="rId28"/>
    <p:sldId id="800" r:id="rId29"/>
    <p:sldId id="801" r:id="rId30"/>
    <p:sldId id="802" r:id="rId31"/>
    <p:sldId id="803" r:id="rId32"/>
    <p:sldId id="804" r:id="rId33"/>
    <p:sldId id="805" r:id="rId34"/>
    <p:sldId id="806" r:id="rId35"/>
    <p:sldId id="807" r:id="rId36"/>
    <p:sldId id="808" r:id="rId37"/>
    <p:sldId id="809" r:id="rId38"/>
    <p:sldId id="810" r:id="rId39"/>
    <p:sldId id="811" r:id="rId40"/>
    <p:sldId id="812" r:id="rId41"/>
    <p:sldId id="813" r:id="rId42"/>
    <p:sldId id="814" r:id="rId43"/>
    <p:sldId id="815" r:id="rId44"/>
    <p:sldId id="816" r:id="rId45"/>
    <p:sldId id="817" r:id="rId46"/>
    <p:sldId id="818" r:id="rId47"/>
    <p:sldId id="819" r:id="rId48"/>
    <p:sldId id="820" r:id="rId49"/>
    <p:sldId id="821" r:id="rId50"/>
    <p:sldId id="822" r:id="rId51"/>
    <p:sldId id="823" r:id="rId52"/>
    <p:sldId id="824" r:id="rId53"/>
    <p:sldId id="825" r:id="rId54"/>
    <p:sldId id="826" r:id="rId55"/>
    <p:sldId id="827" r:id="rId56"/>
    <p:sldId id="828" r:id="rId57"/>
    <p:sldId id="829" r:id="rId58"/>
    <p:sldId id="830" r:id="rId59"/>
    <p:sldId id="831" r:id="rId60"/>
    <p:sldId id="832" r:id="rId61"/>
    <p:sldId id="833" r:id="rId62"/>
    <p:sldId id="834" r:id="rId63"/>
    <p:sldId id="835" r:id="rId64"/>
    <p:sldId id="836" r:id="rId65"/>
    <p:sldId id="837" r:id="rId66"/>
    <p:sldId id="838" r:id="rId67"/>
    <p:sldId id="839" r:id="rId68"/>
    <p:sldId id="840" r:id="rId69"/>
    <p:sldId id="841" r:id="rId70"/>
    <p:sldId id="842" r:id="rId71"/>
    <p:sldId id="843" r:id="rId72"/>
    <p:sldId id="844" r:id="rId73"/>
    <p:sldId id="845" r:id="rId74"/>
    <p:sldId id="846" r:id="rId75"/>
    <p:sldId id="847" r:id="rId76"/>
    <p:sldId id="848" r:id="rId77"/>
    <p:sldId id="849" r:id="rId78"/>
    <p:sldId id="850" r:id="rId79"/>
    <p:sldId id="851" r:id="rId80"/>
    <p:sldId id="852" r:id="rId81"/>
    <p:sldId id="853" r:id="rId82"/>
    <p:sldId id="775" r:id="rId83"/>
    <p:sldId id="854" r:id="rId84"/>
    <p:sldId id="855" r:id="rId85"/>
    <p:sldId id="856" r:id="rId86"/>
    <p:sldId id="857" r:id="rId87"/>
    <p:sldId id="858" r:id="rId88"/>
    <p:sldId id="859" r:id="rId89"/>
    <p:sldId id="860" r:id="rId90"/>
    <p:sldId id="861" r:id="rId91"/>
    <p:sldId id="862" r:id="rId92"/>
    <p:sldId id="863" r:id="rId93"/>
    <p:sldId id="864" r:id="rId94"/>
    <p:sldId id="865" r:id="rId95"/>
    <p:sldId id="866" r:id="rId96"/>
    <p:sldId id="867" r:id="rId97"/>
    <p:sldId id="868" r:id="rId98"/>
    <p:sldId id="869" r:id="rId99"/>
    <p:sldId id="870" r:id="rId100"/>
    <p:sldId id="871" r:id="rId101"/>
    <p:sldId id="872" r:id="rId102"/>
    <p:sldId id="873" r:id="rId103"/>
    <p:sldId id="874" r:id="rId104"/>
    <p:sldId id="875" r:id="rId105"/>
    <p:sldId id="876" r:id="rId106"/>
    <p:sldId id="877" r:id="rId107"/>
    <p:sldId id="878" r:id="rId108"/>
    <p:sldId id="879" r:id="rId109"/>
    <p:sldId id="880" r:id="rId110"/>
    <p:sldId id="881" r:id="rId111"/>
    <p:sldId id="882" r:id="rId112"/>
    <p:sldId id="883" r:id="rId1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0ED2"/>
    <a:srgbClr val="FF9999"/>
    <a:srgbClr val="1043FC"/>
    <a:srgbClr val="4F054B"/>
    <a:srgbClr val="19B804"/>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5" autoAdjust="0"/>
  </p:normalViewPr>
  <p:slideViewPr>
    <p:cSldViewPr>
      <p:cViewPr>
        <p:scale>
          <a:sx n="66" d="100"/>
          <a:sy n="66" d="100"/>
        </p:scale>
        <p:origin x="-576"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4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25D95B6-2AC6-47C8-8D52-B72D3B8AF1E6}" type="slidenum">
              <a:rPr lang="zh-CN" altLang="en-US" smtClean="0">
                <a:latin typeface="Times New Roman" pitchFamily="18" charset="0"/>
              </a:rPr>
              <a:pPr eaLnBrk="1" hangingPunct="1"/>
              <a:t>2</a:t>
            </a:fld>
            <a:endParaRPr lang="en-US" altLang="zh-CN" smtClean="0">
              <a:latin typeface="Times New Roman" pitchFamily="18"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1409A75-1498-47D2-BB21-472ABE44C988}" type="slidenum">
              <a:rPr lang="zh-CN" altLang="en-US" smtClean="0">
                <a:latin typeface="Times New Roman" pitchFamily="18" charset="0"/>
              </a:rPr>
              <a:pPr eaLnBrk="1" hangingPunct="1"/>
              <a:t>16</a:t>
            </a:fld>
            <a:endParaRPr lang="en-US" altLang="zh-CN" smtClean="0">
              <a:latin typeface="Times New Roman" pitchFamily="18" charset="0"/>
            </a:endParaRPr>
          </a:p>
        </p:txBody>
      </p:sp>
      <p:sp>
        <p:nvSpPr>
          <p:cNvPr id="135171" name="Rectangle 2"/>
          <p:cNvSpPr>
            <a:spLocks noGrp="1" noRot="1" noChangeAspect="1" noChangeArrowheads="1" noTextEdit="1"/>
          </p:cNvSpPr>
          <p:nvPr>
            <p:ph type="sldImg"/>
          </p:nvPr>
        </p:nvSpPr>
        <p:spPr>
          <a:xfrm>
            <a:off x="381000" y="685800"/>
            <a:ext cx="6096000" cy="34290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2ADA5A5-B6FD-460E-9BD4-D4F484AE44BC}" type="slidenum">
              <a:rPr lang="zh-CN" altLang="en-US" smtClean="0">
                <a:latin typeface="Times New Roman" pitchFamily="18" charset="0"/>
              </a:rPr>
              <a:pPr eaLnBrk="1" hangingPunct="1"/>
              <a:t>107</a:t>
            </a:fld>
            <a:endParaRPr lang="en-US" altLang="zh-CN" smtClean="0">
              <a:latin typeface="Times New Roman" pitchFamily="18" charset="0"/>
            </a:endParaRPr>
          </a:p>
        </p:txBody>
      </p:sp>
      <p:sp>
        <p:nvSpPr>
          <p:cNvPr id="227331" name="Rectangle 2"/>
          <p:cNvSpPr>
            <a:spLocks noGrp="1" noRot="1" noChangeAspect="1" noChangeArrowheads="1" noTextEdit="1"/>
          </p:cNvSpPr>
          <p:nvPr>
            <p:ph type="sldImg"/>
          </p:nvPr>
        </p:nvSpPr>
        <p:spPr>
          <a:xfrm>
            <a:off x="381000" y="685800"/>
            <a:ext cx="6096000" cy="3429000"/>
          </a:xfrm>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C38B6F0-1750-417D-BC9A-550641C632A8}" type="slidenum">
              <a:rPr lang="zh-CN" altLang="en-US" smtClean="0">
                <a:latin typeface="Times New Roman" pitchFamily="18" charset="0"/>
              </a:rPr>
              <a:pPr eaLnBrk="1" hangingPunct="1"/>
              <a:t>108</a:t>
            </a:fld>
            <a:endParaRPr lang="en-US" altLang="zh-CN" smtClean="0">
              <a:latin typeface="Times New Roman" pitchFamily="18" charset="0"/>
            </a:endParaRPr>
          </a:p>
        </p:txBody>
      </p:sp>
      <p:sp>
        <p:nvSpPr>
          <p:cNvPr id="228355" name="Rectangle 2"/>
          <p:cNvSpPr>
            <a:spLocks noGrp="1" noRot="1" noChangeAspect="1" noChangeArrowheads="1" noTextEdit="1"/>
          </p:cNvSpPr>
          <p:nvPr>
            <p:ph type="sldImg"/>
          </p:nvPr>
        </p:nvSpPr>
        <p:spPr>
          <a:xfrm>
            <a:off x="381000" y="685800"/>
            <a:ext cx="6096000" cy="3429000"/>
          </a:xfrm>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r>
              <a:rPr lang="en-US" altLang="zh-CN" b="1" smtClean="0">
                <a:solidFill>
                  <a:srgbClr val="008000"/>
                </a:solidFill>
              </a:rPr>
              <a:t>glEvalMesh2</a:t>
            </a:r>
            <a:r>
              <a:rPr lang="en-US" altLang="zh-CN" smtClean="0"/>
              <a:t>()</a:t>
            </a:r>
            <a:r>
              <a:rPr lang="zh-CN" altLang="en-US" smtClean="0"/>
              <a:t>中的</a:t>
            </a:r>
            <a:r>
              <a:rPr lang="en-US" altLang="zh-CN" i="1" smtClean="0"/>
              <a:t>mode</a:t>
            </a:r>
            <a:r>
              <a:rPr lang="zh-CN" altLang="en-US" smtClean="0"/>
              <a:t>可以为</a:t>
            </a:r>
            <a:r>
              <a:rPr lang="en-US" altLang="zh-CN" smtClean="0"/>
              <a:t>GL_POINT</a:t>
            </a:r>
            <a:r>
              <a:rPr lang="zh-CN" altLang="en-US" smtClean="0"/>
              <a:t>、</a:t>
            </a:r>
            <a:r>
              <a:rPr lang="en-US" altLang="zh-CN" smtClean="0"/>
              <a:t>GL_LINE</a:t>
            </a:r>
            <a:r>
              <a:rPr lang="zh-CN" altLang="en-US" smtClean="0"/>
              <a:t>、</a:t>
            </a:r>
            <a:r>
              <a:rPr lang="en-US" altLang="zh-CN" smtClean="0"/>
              <a:t>GL_FILL</a:t>
            </a:r>
          </a:p>
          <a:p>
            <a:pPr eaLnBrk="1" hangingPunct="1"/>
            <a:r>
              <a:rPr lang="en-US" altLang="zh-CN" smtClean="0"/>
              <a:t> </a:t>
            </a:r>
            <a:r>
              <a:rPr lang="en-US" altLang="zh-CN" i="1" smtClean="0"/>
              <a:t>i</a:t>
            </a:r>
            <a:r>
              <a:rPr lang="en-US" altLang="zh-CN" smtClean="0"/>
              <a:t>1</a:t>
            </a:r>
            <a:r>
              <a:rPr lang="zh-CN" altLang="en-US" smtClean="0"/>
              <a:t>，</a:t>
            </a:r>
            <a:r>
              <a:rPr lang="en-US" altLang="zh-CN" i="1" smtClean="0"/>
              <a:t>i</a:t>
            </a:r>
            <a:r>
              <a:rPr lang="en-US" altLang="zh-CN" smtClean="0"/>
              <a:t>2</a:t>
            </a:r>
            <a:r>
              <a:rPr lang="zh-CN" altLang="en-US" smtClean="0"/>
              <a:t>是网格区域变量</a:t>
            </a:r>
            <a:r>
              <a:rPr lang="en-US" altLang="zh-CN" i="1" smtClean="0"/>
              <a:t>i</a:t>
            </a:r>
            <a:r>
              <a:rPr lang="zh-CN" altLang="en-US" smtClean="0"/>
              <a:t>的第一个和最后一个整数值</a:t>
            </a:r>
          </a:p>
          <a:p>
            <a:pPr eaLnBrk="1" hangingPunct="1"/>
            <a:r>
              <a:rPr lang="en-US" altLang="zh-CN" smtClean="0"/>
              <a:t> </a:t>
            </a:r>
            <a:r>
              <a:rPr lang="en-US" altLang="zh-CN" i="1" smtClean="0"/>
              <a:t>j</a:t>
            </a:r>
            <a:r>
              <a:rPr lang="en-US" altLang="zh-CN" smtClean="0"/>
              <a:t>1</a:t>
            </a:r>
            <a:r>
              <a:rPr lang="zh-CN" altLang="en-US" smtClean="0"/>
              <a:t>，</a:t>
            </a:r>
            <a:r>
              <a:rPr lang="en-US" altLang="zh-CN" i="1" smtClean="0"/>
              <a:t>j</a:t>
            </a:r>
            <a:r>
              <a:rPr lang="en-US" altLang="zh-CN" smtClean="0"/>
              <a:t>2</a:t>
            </a:r>
            <a:r>
              <a:rPr lang="zh-CN" altLang="en-US" smtClean="0"/>
              <a:t>是网格区域变量</a:t>
            </a:r>
            <a:r>
              <a:rPr lang="en-US" altLang="zh-CN" i="1" smtClean="0"/>
              <a:t>j</a:t>
            </a:r>
            <a:r>
              <a:rPr lang="zh-CN" altLang="en-US" smtClean="0"/>
              <a:t>的第一个和最后一个整数值</a:t>
            </a:r>
          </a:p>
          <a:p>
            <a:pPr eaLnBrk="1" hangingPunct="1"/>
            <a:r>
              <a:rPr lang="en-US" altLang="zh-CN" b="1" smtClean="0">
                <a:solidFill>
                  <a:srgbClr val="008000"/>
                </a:solidFill>
              </a:rPr>
              <a:t>glMapGrid2</a:t>
            </a:r>
            <a:r>
              <a:rPr lang="zh-CN" altLang="en-US" smtClean="0"/>
              <a:t>（）中</a:t>
            </a:r>
            <a:r>
              <a:rPr lang="en-US" altLang="zh-CN" i="1" smtClean="0"/>
              <a:t>nu</a:t>
            </a:r>
            <a:r>
              <a:rPr lang="zh-CN" altLang="en-US" smtClean="0"/>
              <a:t>，</a:t>
            </a:r>
            <a:r>
              <a:rPr lang="en-US" altLang="zh-CN" i="1" smtClean="0"/>
              <a:t>nv</a:t>
            </a:r>
            <a:r>
              <a:rPr lang="zh-CN" altLang="en-US" smtClean="0"/>
              <a:t>指定网格范围</a:t>
            </a:r>
            <a:r>
              <a:rPr lang="en-US" altLang="zh-CN" smtClean="0"/>
              <a:t>[</a:t>
            </a:r>
            <a:r>
              <a:rPr lang="en-US" altLang="zh-CN" i="1" smtClean="0"/>
              <a:t>u</a:t>
            </a:r>
            <a:r>
              <a:rPr lang="en-US" altLang="zh-CN" smtClean="0"/>
              <a:t>1, </a:t>
            </a:r>
            <a:r>
              <a:rPr lang="en-US" altLang="zh-CN" i="1" smtClean="0"/>
              <a:t>u</a:t>
            </a:r>
            <a:r>
              <a:rPr lang="en-US" altLang="zh-CN" smtClean="0"/>
              <a:t>2]</a:t>
            </a:r>
            <a:r>
              <a:rPr lang="zh-CN" altLang="en-US" smtClean="0"/>
              <a:t>和</a:t>
            </a:r>
            <a:r>
              <a:rPr lang="en-US" altLang="zh-CN" smtClean="0"/>
              <a:t>[</a:t>
            </a:r>
            <a:r>
              <a:rPr lang="en-US" altLang="zh-CN" i="1" smtClean="0"/>
              <a:t>v</a:t>
            </a:r>
            <a:r>
              <a:rPr lang="en-US" altLang="zh-CN" smtClean="0"/>
              <a:t>1, </a:t>
            </a:r>
            <a:r>
              <a:rPr lang="en-US" altLang="zh-CN" i="1" smtClean="0"/>
              <a:t>v</a:t>
            </a:r>
            <a:r>
              <a:rPr lang="en-US" altLang="zh-CN" smtClean="0"/>
              <a:t>2 ]</a:t>
            </a:r>
            <a:r>
              <a:rPr lang="zh-CN" altLang="en-US" smtClean="0"/>
              <a:t>之间的等分数，必须是正整数</a:t>
            </a:r>
          </a:p>
          <a:p>
            <a:pPr eaLnBrk="1" hangingPunct="1"/>
            <a:r>
              <a:rPr lang="en-US" altLang="zh-CN" smtClean="0"/>
              <a:t> </a:t>
            </a:r>
            <a:r>
              <a:rPr lang="en-US" altLang="zh-CN" i="1" smtClean="0"/>
              <a:t>u</a:t>
            </a:r>
            <a:r>
              <a:rPr lang="en-US" altLang="zh-CN" smtClean="0"/>
              <a:t>1, </a:t>
            </a:r>
            <a:r>
              <a:rPr lang="en-US" altLang="zh-CN" i="1" smtClean="0"/>
              <a:t>u</a:t>
            </a:r>
            <a:r>
              <a:rPr lang="en-US" altLang="zh-CN" smtClean="0"/>
              <a:t>2</a:t>
            </a:r>
            <a:r>
              <a:rPr lang="zh-CN" altLang="en-US" smtClean="0"/>
              <a:t>是</a:t>
            </a:r>
            <a:r>
              <a:rPr lang="en-US" altLang="zh-CN" i="1" smtClean="0"/>
              <a:t>u</a:t>
            </a:r>
            <a:r>
              <a:rPr lang="zh-CN" altLang="en-US" smtClean="0"/>
              <a:t>方向上的参数变化范围</a:t>
            </a:r>
          </a:p>
          <a:p>
            <a:pPr eaLnBrk="1" hangingPunct="1"/>
            <a:r>
              <a:rPr lang="en-US" altLang="zh-CN" i="1" smtClean="0"/>
              <a:t>v</a:t>
            </a:r>
            <a:r>
              <a:rPr lang="en-US" altLang="zh-CN" smtClean="0"/>
              <a:t>1, </a:t>
            </a:r>
            <a:r>
              <a:rPr lang="en-US" altLang="zh-CN" i="1" smtClean="0"/>
              <a:t>v</a:t>
            </a:r>
            <a:r>
              <a:rPr lang="en-US" altLang="zh-CN" smtClean="0"/>
              <a:t>2</a:t>
            </a:r>
            <a:r>
              <a:rPr lang="zh-CN" altLang="en-US" smtClean="0"/>
              <a:t>是</a:t>
            </a:r>
            <a:r>
              <a:rPr lang="en-US" altLang="zh-CN" i="1" smtClean="0"/>
              <a:t>v</a:t>
            </a:r>
            <a:r>
              <a:rPr lang="zh-CN" altLang="en-US" smtClean="0"/>
              <a:t>方向上的参数变化范围</a:t>
            </a:r>
          </a:p>
          <a:p>
            <a:pPr eaLnBrk="1" hangingPunct="1"/>
            <a:endParaRPr lang="en-US"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E7C1A32-45EE-4BC0-A2DD-0F167E402C41}" type="slidenum">
              <a:rPr lang="zh-CN" altLang="en-US" smtClean="0">
                <a:latin typeface="Times New Roman" pitchFamily="18" charset="0"/>
              </a:rPr>
              <a:pPr eaLnBrk="1" hangingPunct="1"/>
              <a:t>109</a:t>
            </a:fld>
            <a:endParaRPr lang="en-US" altLang="zh-CN" smtClean="0">
              <a:latin typeface="Times New Roman" pitchFamily="18" charset="0"/>
            </a:endParaRPr>
          </a:p>
        </p:txBody>
      </p:sp>
      <p:sp>
        <p:nvSpPr>
          <p:cNvPr id="229379" name="Rectangle 2"/>
          <p:cNvSpPr>
            <a:spLocks noGrp="1" noRot="1" noChangeAspect="1" noChangeArrowheads="1" noTextEdit="1"/>
          </p:cNvSpPr>
          <p:nvPr>
            <p:ph type="sldImg"/>
          </p:nvPr>
        </p:nvSpPr>
        <p:spPr>
          <a:xfrm>
            <a:off x="381000" y="685800"/>
            <a:ext cx="6096000" cy="3429000"/>
          </a:xfrm>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r>
              <a:rPr lang="en-US" altLang="zh-CN" b="1" smtClean="0">
                <a:solidFill>
                  <a:srgbClr val="008000"/>
                </a:solidFill>
              </a:rPr>
              <a:t>glEvalMesh2</a:t>
            </a:r>
            <a:r>
              <a:rPr lang="en-US" altLang="zh-CN" smtClean="0"/>
              <a:t>()</a:t>
            </a:r>
            <a:r>
              <a:rPr lang="zh-CN" altLang="en-US" smtClean="0"/>
              <a:t>中的</a:t>
            </a:r>
            <a:r>
              <a:rPr lang="en-US" altLang="zh-CN" i="1" smtClean="0"/>
              <a:t>mode</a:t>
            </a:r>
            <a:r>
              <a:rPr lang="zh-CN" altLang="en-US" smtClean="0"/>
              <a:t>可以为</a:t>
            </a:r>
            <a:r>
              <a:rPr lang="en-US" altLang="zh-CN" smtClean="0"/>
              <a:t>GL_POINT</a:t>
            </a:r>
            <a:r>
              <a:rPr lang="zh-CN" altLang="en-US" smtClean="0"/>
              <a:t>、</a:t>
            </a:r>
            <a:r>
              <a:rPr lang="en-US" altLang="zh-CN" smtClean="0"/>
              <a:t>GL_LINE</a:t>
            </a:r>
            <a:r>
              <a:rPr lang="zh-CN" altLang="en-US" smtClean="0"/>
              <a:t>、</a:t>
            </a:r>
            <a:r>
              <a:rPr lang="en-US" altLang="zh-CN" smtClean="0"/>
              <a:t>GL_FILL</a:t>
            </a:r>
          </a:p>
          <a:p>
            <a:pPr eaLnBrk="1" hangingPunct="1"/>
            <a:r>
              <a:rPr lang="en-US" altLang="zh-CN" smtClean="0"/>
              <a:t> </a:t>
            </a:r>
            <a:r>
              <a:rPr lang="en-US" altLang="zh-CN" i="1" smtClean="0"/>
              <a:t>i</a:t>
            </a:r>
            <a:r>
              <a:rPr lang="en-US" altLang="zh-CN" smtClean="0"/>
              <a:t>1</a:t>
            </a:r>
            <a:r>
              <a:rPr lang="zh-CN" altLang="en-US" smtClean="0"/>
              <a:t>，</a:t>
            </a:r>
            <a:r>
              <a:rPr lang="en-US" altLang="zh-CN" i="1" smtClean="0"/>
              <a:t>i</a:t>
            </a:r>
            <a:r>
              <a:rPr lang="en-US" altLang="zh-CN" smtClean="0"/>
              <a:t>2</a:t>
            </a:r>
            <a:r>
              <a:rPr lang="zh-CN" altLang="en-US" smtClean="0"/>
              <a:t>是网格区域变量</a:t>
            </a:r>
            <a:r>
              <a:rPr lang="en-US" altLang="zh-CN" i="1" smtClean="0"/>
              <a:t>i</a:t>
            </a:r>
            <a:r>
              <a:rPr lang="zh-CN" altLang="en-US" smtClean="0"/>
              <a:t>的第一个和最后一个整数值</a:t>
            </a:r>
          </a:p>
          <a:p>
            <a:pPr eaLnBrk="1" hangingPunct="1"/>
            <a:r>
              <a:rPr lang="en-US" altLang="zh-CN" smtClean="0"/>
              <a:t> </a:t>
            </a:r>
            <a:r>
              <a:rPr lang="en-US" altLang="zh-CN" i="1" smtClean="0"/>
              <a:t>j</a:t>
            </a:r>
            <a:r>
              <a:rPr lang="en-US" altLang="zh-CN" smtClean="0"/>
              <a:t>1</a:t>
            </a:r>
            <a:r>
              <a:rPr lang="zh-CN" altLang="en-US" smtClean="0"/>
              <a:t>，</a:t>
            </a:r>
            <a:r>
              <a:rPr lang="en-US" altLang="zh-CN" i="1" smtClean="0"/>
              <a:t>j</a:t>
            </a:r>
            <a:r>
              <a:rPr lang="en-US" altLang="zh-CN" smtClean="0"/>
              <a:t>2</a:t>
            </a:r>
            <a:r>
              <a:rPr lang="zh-CN" altLang="en-US" smtClean="0"/>
              <a:t>是网格区域变量</a:t>
            </a:r>
            <a:r>
              <a:rPr lang="en-US" altLang="zh-CN" i="1" smtClean="0"/>
              <a:t>j</a:t>
            </a:r>
            <a:r>
              <a:rPr lang="zh-CN" altLang="en-US" smtClean="0"/>
              <a:t>的第一个和最后一个整数值</a:t>
            </a:r>
          </a:p>
          <a:p>
            <a:pPr eaLnBrk="1" hangingPunct="1"/>
            <a:r>
              <a:rPr lang="en-US" altLang="zh-CN" b="1" smtClean="0">
                <a:solidFill>
                  <a:srgbClr val="008000"/>
                </a:solidFill>
              </a:rPr>
              <a:t>glMapGrid2</a:t>
            </a:r>
            <a:r>
              <a:rPr lang="zh-CN" altLang="en-US" smtClean="0"/>
              <a:t>（）中</a:t>
            </a:r>
            <a:r>
              <a:rPr lang="en-US" altLang="zh-CN" i="1" smtClean="0"/>
              <a:t>nu</a:t>
            </a:r>
            <a:r>
              <a:rPr lang="zh-CN" altLang="en-US" smtClean="0"/>
              <a:t>，</a:t>
            </a:r>
            <a:r>
              <a:rPr lang="en-US" altLang="zh-CN" i="1" smtClean="0"/>
              <a:t>nv</a:t>
            </a:r>
            <a:r>
              <a:rPr lang="zh-CN" altLang="en-US" smtClean="0"/>
              <a:t>指定网格范围</a:t>
            </a:r>
            <a:r>
              <a:rPr lang="en-US" altLang="zh-CN" smtClean="0"/>
              <a:t>[</a:t>
            </a:r>
            <a:r>
              <a:rPr lang="en-US" altLang="zh-CN" i="1" smtClean="0"/>
              <a:t>u</a:t>
            </a:r>
            <a:r>
              <a:rPr lang="en-US" altLang="zh-CN" smtClean="0"/>
              <a:t>1, </a:t>
            </a:r>
            <a:r>
              <a:rPr lang="en-US" altLang="zh-CN" i="1" smtClean="0"/>
              <a:t>u</a:t>
            </a:r>
            <a:r>
              <a:rPr lang="en-US" altLang="zh-CN" smtClean="0"/>
              <a:t>2]</a:t>
            </a:r>
            <a:r>
              <a:rPr lang="zh-CN" altLang="en-US" smtClean="0"/>
              <a:t>和</a:t>
            </a:r>
            <a:r>
              <a:rPr lang="en-US" altLang="zh-CN" smtClean="0"/>
              <a:t>[</a:t>
            </a:r>
            <a:r>
              <a:rPr lang="en-US" altLang="zh-CN" i="1" smtClean="0"/>
              <a:t>v</a:t>
            </a:r>
            <a:r>
              <a:rPr lang="en-US" altLang="zh-CN" smtClean="0"/>
              <a:t>1, </a:t>
            </a:r>
            <a:r>
              <a:rPr lang="en-US" altLang="zh-CN" i="1" smtClean="0"/>
              <a:t>v</a:t>
            </a:r>
            <a:r>
              <a:rPr lang="en-US" altLang="zh-CN" smtClean="0"/>
              <a:t>2 ]</a:t>
            </a:r>
            <a:r>
              <a:rPr lang="zh-CN" altLang="en-US" smtClean="0"/>
              <a:t>之间的等分数，必须是正整数</a:t>
            </a:r>
          </a:p>
          <a:p>
            <a:pPr eaLnBrk="1" hangingPunct="1"/>
            <a:r>
              <a:rPr lang="en-US" altLang="zh-CN" smtClean="0"/>
              <a:t> </a:t>
            </a:r>
            <a:r>
              <a:rPr lang="en-US" altLang="zh-CN" i="1" smtClean="0"/>
              <a:t>u</a:t>
            </a:r>
            <a:r>
              <a:rPr lang="en-US" altLang="zh-CN" smtClean="0"/>
              <a:t>1, </a:t>
            </a:r>
            <a:r>
              <a:rPr lang="en-US" altLang="zh-CN" i="1" smtClean="0"/>
              <a:t>u</a:t>
            </a:r>
            <a:r>
              <a:rPr lang="en-US" altLang="zh-CN" smtClean="0"/>
              <a:t>2</a:t>
            </a:r>
            <a:r>
              <a:rPr lang="zh-CN" altLang="en-US" smtClean="0"/>
              <a:t>是</a:t>
            </a:r>
            <a:r>
              <a:rPr lang="en-US" altLang="zh-CN" i="1" smtClean="0"/>
              <a:t>u</a:t>
            </a:r>
            <a:r>
              <a:rPr lang="zh-CN" altLang="en-US" smtClean="0"/>
              <a:t>方向上的参数变化范围</a:t>
            </a:r>
          </a:p>
          <a:p>
            <a:pPr eaLnBrk="1" hangingPunct="1"/>
            <a:r>
              <a:rPr lang="en-US" altLang="zh-CN" i="1" smtClean="0"/>
              <a:t>v</a:t>
            </a:r>
            <a:r>
              <a:rPr lang="en-US" altLang="zh-CN" smtClean="0"/>
              <a:t>1, </a:t>
            </a:r>
            <a:r>
              <a:rPr lang="en-US" altLang="zh-CN" i="1" smtClean="0"/>
              <a:t>v</a:t>
            </a:r>
            <a:r>
              <a:rPr lang="en-US" altLang="zh-CN" smtClean="0"/>
              <a:t>2</a:t>
            </a:r>
            <a:r>
              <a:rPr lang="zh-CN" altLang="en-US" smtClean="0"/>
              <a:t>是</a:t>
            </a:r>
            <a:r>
              <a:rPr lang="en-US" altLang="zh-CN" i="1" smtClean="0"/>
              <a:t>v</a:t>
            </a:r>
            <a:r>
              <a:rPr lang="zh-CN" altLang="en-US" smtClean="0"/>
              <a:t>方向上的参数变化范围</a:t>
            </a:r>
          </a:p>
          <a:p>
            <a:pPr eaLnBrk="1" hangingPunct="1"/>
            <a:endParaRPr lang="en-US"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7C07B5E-3503-48F6-8FE1-342F1CC5DA65}" type="slidenum">
              <a:rPr lang="zh-CN" altLang="en-US" smtClean="0">
                <a:latin typeface="Times New Roman" pitchFamily="18" charset="0"/>
              </a:rPr>
              <a:pPr eaLnBrk="1" hangingPunct="1"/>
              <a:t>110</a:t>
            </a:fld>
            <a:endParaRPr lang="en-US" altLang="zh-CN" smtClean="0">
              <a:latin typeface="Times New Roman" pitchFamily="18" charset="0"/>
            </a:endParaRPr>
          </a:p>
        </p:txBody>
      </p:sp>
      <p:sp>
        <p:nvSpPr>
          <p:cNvPr id="230403" name="Rectangle 2"/>
          <p:cNvSpPr>
            <a:spLocks noGrp="1" noRot="1" noChangeAspect="1" noChangeArrowheads="1" noTextEdit="1"/>
          </p:cNvSpPr>
          <p:nvPr>
            <p:ph type="sldImg"/>
          </p:nvPr>
        </p:nvSpPr>
        <p:spPr>
          <a:xfrm>
            <a:off x="381000" y="685800"/>
            <a:ext cx="6096000" cy="3429000"/>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876C96E-B8A9-4225-80C9-F9BF48F1C13B}" type="slidenum">
              <a:rPr lang="zh-CN" altLang="en-US" smtClean="0">
                <a:latin typeface="Times New Roman" pitchFamily="18" charset="0"/>
              </a:rPr>
              <a:pPr eaLnBrk="1" hangingPunct="1"/>
              <a:t>111</a:t>
            </a:fld>
            <a:endParaRPr lang="en-US" altLang="zh-CN" smtClean="0">
              <a:latin typeface="Times New Roman" pitchFamily="18" charset="0"/>
            </a:endParaRPr>
          </a:p>
        </p:txBody>
      </p:sp>
      <p:sp>
        <p:nvSpPr>
          <p:cNvPr id="231427" name="Rectangle 2"/>
          <p:cNvSpPr>
            <a:spLocks noGrp="1" noRot="1" noChangeAspect="1" noChangeArrowheads="1" noTextEdit="1"/>
          </p:cNvSpPr>
          <p:nvPr>
            <p:ph type="sldImg"/>
          </p:nvPr>
        </p:nvSpPr>
        <p:spPr>
          <a:xfrm>
            <a:off x="381000" y="685800"/>
            <a:ext cx="6096000" cy="3429000"/>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r>
              <a:rPr lang="en-US" altLang="zh-CN" b="1" smtClean="0">
                <a:solidFill>
                  <a:srgbClr val="008000"/>
                </a:solidFill>
              </a:rPr>
              <a:t>glEvalMesh2</a:t>
            </a:r>
            <a:r>
              <a:rPr lang="en-US" altLang="zh-CN" smtClean="0"/>
              <a:t>()</a:t>
            </a:r>
            <a:r>
              <a:rPr lang="zh-CN" altLang="en-US" smtClean="0"/>
              <a:t>中的</a:t>
            </a:r>
            <a:r>
              <a:rPr lang="en-US" altLang="zh-CN" i="1" smtClean="0"/>
              <a:t>mode</a:t>
            </a:r>
            <a:r>
              <a:rPr lang="zh-CN" altLang="en-US" smtClean="0"/>
              <a:t>可以为</a:t>
            </a:r>
            <a:r>
              <a:rPr lang="en-US" altLang="zh-CN" smtClean="0"/>
              <a:t>GL_POINT</a:t>
            </a:r>
            <a:r>
              <a:rPr lang="zh-CN" altLang="en-US" smtClean="0"/>
              <a:t>、</a:t>
            </a:r>
            <a:r>
              <a:rPr lang="en-US" altLang="zh-CN" smtClean="0"/>
              <a:t>GL_LINE</a:t>
            </a:r>
            <a:r>
              <a:rPr lang="zh-CN" altLang="en-US" smtClean="0"/>
              <a:t>、</a:t>
            </a:r>
            <a:r>
              <a:rPr lang="en-US" altLang="zh-CN" smtClean="0"/>
              <a:t>GL_FILL</a:t>
            </a:r>
          </a:p>
          <a:p>
            <a:pPr eaLnBrk="1" hangingPunct="1"/>
            <a:r>
              <a:rPr lang="en-US" altLang="zh-CN" smtClean="0"/>
              <a:t> </a:t>
            </a:r>
            <a:r>
              <a:rPr lang="en-US" altLang="zh-CN" i="1" smtClean="0"/>
              <a:t>i</a:t>
            </a:r>
            <a:r>
              <a:rPr lang="en-US" altLang="zh-CN" smtClean="0"/>
              <a:t>1</a:t>
            </a:r>
            <a:r>
              <a:rPr lang="zh-CN" altLang="en-US" smtClean="0"/>
              <a:t>，</a:t>
            </a:r>
            <a:r>
              <a:rPr lang="en-US" altLang="zh-CN" i="1" smtClean="0"/>
              <a:t>i</a:t>
            </a:r>
            <a:r>
              <a:rPr lang="en-US" altLang="zh-CN" smtClean="0"/>
              <a:t>2</a:t>
            </a:r>
            <a:r>
              <a:rPr lang="zh-CN" altLang="en-US" smtClean="0"/>
              <a:t>是网格区域变量</a:t>
            </a:r>
            <a:r>
              <a:rPr lang="en-US" altLang="zh-CN" i="1" smtClean="0"/>
              <a:t>i</a:t>
            </a:r>
            <a:r>
              <a:rPr lang="zh-CN" altLang="en-US" smtClean="0"/>
              <a:t>的第一个和最后一个整数值</a:t>
            </a:r>
          </a:p>
          <a:p>
            <a:pPr eaLnBrk="1" hangingPunct="1"/>
            <a:r>
              <a:rPr lang="en-US" altLang="zh-CN" smtClean="0"/>
              <a:t> </a:t>
            </a:r>
            <a:r>
              <a:rPr lang="en-US" altLang="zh-CN" i="1" smtClean="0"/>
              <a:t>j</a:t>
            </a:r>
            <a:r>
              <a:rPr lang="en-US" altLang="zh-CN" smtClean="0"/>
              <a:t>1</a:t>
            </a:r>
            <a:r>
              <a:rPr lang="zh-CN" altLang="en-US" smtClean="0"/>
              <a:t>，</a:t>
            </a:r>
            <a:r>
              <a:rPr lang="en-US" altLang="zh-CN" i="1" smtClean="0"/>
              <a:t>j</a:t>
            </a:r>
            <a:r>
              <a:rPr lang="en-US" altLang="zh-CN" smtClean="0"/>
              <a:t>2</a:t>
            </a:r>
            <a:r>
              <a:rPr lang="zh-CN" altLang="en-US" smtClean="0"/>
              <a:t>是网格区域变量</a:t>
            </a:r>
            <a:r>
              <a:rPr lang="en-US" altLang="zh-CN" i="1" smtClean="0"/>
              <a:t>j</a:t>
            </a:r>
            <a:r>
              <a:rPr lang="zh-CN" altLang="en-US" smtClean="0"/>
              <a:t>的第一个和最后一个整数值</a:t>
            </a:r>
          </a:p>
          <a:p>
            <a:pPr eaLnBrk="1" hangingPunct="1"/>
            <a:r>
              <a:rPr lang="en-US" altLang="zh-CN" b="1" smtClean="0">
                <a:solidFill>
                  <a:srgbClr val="008000"/>
                </a:solidFill>
              </a:rPr>
              <a:t>glMapGrid2</a:t>
            </a:r>
            <a:r>
              <a:rPr lang="zh-CN" altLang="en-US" smtClean="0"/>
              <a:t>（）中</a:t>
            </a:r>
            <a:r>
              <a:rPr lang="en-US" altLang="zh-CN" i="1" smtClean="0"/>
              <a:t>nu</a:t>
            </a:r>
            <a:r>
              <a:rPr lang="zh-CN" altLang="en-US" smtClean="0"/>
              <a:t>，</a:t>
            </a:r>
            <a:r>
              <a:rPr lang="en-US" altLang="zh-CN" i="1" smtClean="0"/>
              <a:t>nv</a:t>
            </a:r>
            <a:r>
              <a:rPr lang="zh-CN" altLang="en-US" smtClean="0"/>
              <a:t>指定网格范围</a:t>
            </a:r>
            <a:r>
              <a:rPr lang="en-US" altLang="zh-CN" smtClean="0"/>
              <a:t>[</a:t>
            </a:r>
            <a:r>
              <a:rPr lang="en-US" altLang="zh-CN" i="1" smtClean="0"/>
              <a:t>u</a:t>
            </a:r>
            <a:r>
              <a:rPr lang="en-US" altLang="zh-CN" smtClean="0"/>
              <a:t>1, </a:t>
            </a:r>
            <a:r>
              <a:rPr lang="en-US" altLang="zh-CN" i="1" smtClean="0"/>
              <a:t>u</a:t>
            </a:r>
            <a:r>
              <a:rPr lang="en-US" altLang="zh-CN" smtClean="0"/>
              <a:t>2]</a:t>
            </a:r>
            <a:r>
              <a:rPr lang="zh-CN" altLang="en-US" smtClean="0"/>
              <a:t>和</a:t>
            </a:r>
            <a:r>
              <a:rPr lang="en-US" altLang="zh-CN" smtClean="0"/>
              <a:t>[</a:t>
            </a:r>
            <a:r>
              <a:rPr lang="en-US" altLang="zh-CN" i="1" smtClean="0"/>
              <a:t>v</a:t>
            </a:r>
            <a:r>
              <a:rPr lang="en-US" altLang="zh-CN" smtClean="0"/>
              <a:t>1, </a:t>
            </a:r>
            <a:r>
              <a:rPr lang="en-US" altLang="zh-CN" i="1" smtClean="0"/>
              <a:t>v</a:t>
            </a:r>
            <a:r>
              <a:rPr lang="en-US" altLang="zh-CN" smtClean="0"/>
              <a:t>2 ]</a:t>
            </a:r>
            <a:r>
              <a:rPr lang="zh-CN" altLang="en-US" smtClean="0"/>
              <a:t>之间的等分数，必须是正整数</a:t>
            </a:r>
          </a:p>
          <a:p>
            <a:pPr eaLnBrk="1" hangingPunct="1"/>
            <a:r>
              <a:rPr lang="en-US" altLang="zh-CN" smtClean="0"/>
              <a:t> </a:t>
            </a:r>
            <a:r>
              <a:rPr lang="en-US" altLang="zh-CN" i="1" smtClean="0"/>
              <a:t>u</a:t>
            </a:r>
            <a:r>
              <a:rPr lang="en-US" altLang="zh-CN" smtClean="0"/>
              <a:t>1, </a:t>
            </a:r>
            <a:r>
              <a:rPr lang="en-US" altLang="zh-CN" i="1" smtClean="0"/>
              <a:t>u</a:t>
            </a:r>
            <a:r>
              <a:rPr lang="en-US" altLang="zh-CN" smtClean="0"/>
              <a:t>2</a:t>
            </a:r>
            <a:r>
              <a:rPr lang="zh-CN" altLang="en-US" smtClean="0"/>
              <a:t>是</a:t>
            </a:r>
            <a:r>
              <a:rPr lang="en-US" altLang="zh-CN" i="1" smtClean="0"/>
              <a:t>u</a:t>
            </a:r>
            <a:r>
              <a:rPr lang="zh-CN" altLang="en-US" smtClean="0"/>
              <a:t>方向上的参数变化范围</a:t>
            </a:r>
          </a:p>
          <a:p>
            <a:pPr eaLnBrk="1" hangingPunct="1"/>
            <a:r>
              <a:rPr lang="en-US" altLang="zh-CN" i="1" smtClean="0"/>
              <a:t>v</a:t>
            </a:r>
            <a:r>
              <a:rPr lang="en-US" altLang="zh-CN" smtClean="0"/>
              <a:t>1, </a:t>
            </a:r>
            <a:r>
              <a:rPr lang="en-US" altLang="zh-CN" i="1" smtClean="0"/>
              <a:t>v</a:t>
            </a:r>
            <a:r>
              <a:rPr lang="en-US" altLang="zh-CN" smtClean="0"/>
              <a:t>2</a:t>
            </a:r>
            <a:r>
              <a:rPr lang="zh-CN" altLang="en-US" smtClean="0"/>
              <a:t>是</a:t>
            </a:r>
            <a:r>
              <a:rPr lang="en-US" altLang="zh-CN" i="1" smtClean="0"/>
              <a:t>v</a:t>
            </a:r>
            <a:r>
              <a:rPr lang="zh-CN" altLang="en-US" smtClean="0"/>
              <a:t>方向上的参数变化范围</a:t>
            </a:r>
          </a:p>
          <a:p>
            <a:pPr eaLnBrk="1" hangingPunct="1"/>
            <a:endParaRPr lang="en-US" altLang="zh-CN"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D810BCA-05CC-4578-8039-F5314114E4DC}" type="slidenum">
              <a:rPr lang="zh-CN" altLang="en-US" smtClean="0">
                <a:latin typeface="Times New Roman" pitchFamily="18" charset="0"/>
              </a:rPr>
              <a:pPr eaLnBrk="1" hangingPunct="1"/>
              <a:t>112</a:t>
            </a:fld>
            <a:endParaRPr lang="en-US" altLang="zh-CN" smtClean="0">
              <a:latin typeface="Times New Roman" pitchFamily="18" charset="0"/>
            </a:endParaRPr>
          </a:p>
        </p:txBody>
      </p:sp>
      <p:sp>
        <p:nvSpPr>
          <p:cNvPr id="232451" name="Rectangle 2"/>
          <p:cNvSpPr>
            <a:spLocks noGrp="1" noRot="1" noChangeAspect="1" noChangeArrowheads="1" noTextEdit="1"/>
          </p:cNvSpPr>
          <p:nvPr>
            <p:ph type="sldImg"/>
          </p:nvPr>
        </p:nvSpPr>
        <p:spPr>
          <a:xfrm>
            <a:off x="381000" y="685800"/>
            <a:ext cx="6096000" cy="3429000"/>
          </a:xfrm>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endParaRPr lang="en-US" altLang="zh-CN" b="1" smtClean="0">
              <a:solidFill>
                <a:srgbClr val="008000"/>
              </a:solidFill>
            </a:endParaRPr>
          </a:p>
          <a:p>
            <a:pPr eaLnBrk="1" hangingPunct="1"/>
            <a:r>
              <a:rPr lang="en-US" altLang="zh-CN" b="1" smtClean="0">
                <a:solidFill>
                  <a:srgbClr val="008000"/>
                </a:solidFill>
              </a:rPr>
              <a:t>glEvalMesh2</a:t>
            </a:r>
            <a:r>
              <a:rPr lang="en-US" altLang="zh-CN" smtClean="0"/>
              <a:t>()</a:t>
            </a:r>
            <a:r>
              <a:rPr lang="zh-CN" altLang="en-US" smtClean="0"/>
              <a:t>中的</a:t>
            </a:r>
            <a:r>
              <a:rPr lang="en-US" altLang="zh-CN" i="1" smtClean="0"/>
              <a:t>mode</a:t>
            </a:r>
            <a:r>
              <a:rPr lang="zh-CN" altLang="en-US" smtClean="0"/>
              <a:t>可以为</a:t>
            </a:r>
            <a:r>
              <a:rPr lang="en-US" altLang="zh-CN" smtClean="0"/>
              <a:t>GL_POINT</a:t>
            </a:r>
            <a:r>
              <a:rPr lang="zh-CN" altLang="en-US" smtClean="0"/>
              <a:t>、</a:t>
            </a:r>
            <a:r>
              <a:rPr lang="en-US" altLang="zh-CN" smtClean="0"/>
              <a:t>GL_LINE</a:t>
            </a:r>
            <a:r>
              <a:rPr lang="zh-CN" altLang="en-US" smtClean="0"/>
              <a:t>、</a:t>
            </a:r>
            <a:r>
              <a:rPr lang="en-US" altLang="zh-CN" smtClean="0"/>
              <a:t>GL_FILL</a:t>
            </a:r>
          </a:p>
          <a:p>
            <a:pPr eaLnBrk="1" hangingPunct="1"/>
            <a:r>
              <a:rPr lang="en-US" altLang="zh-CN" smtClean="0"/>
              <a:t> </a:t>
            </a:r>
            <a:r>
              <a:rPr lang="en-US" altLang="zh-CN" i="1" smtClean="0"/>
              <a:t>i</a:t>
            </a:r>
            <a:r>
              <a:rPr lang="en-US" altLang="zh-CN" smtClean="0"/>
              <a:t>1</a:t>
            </a:r>
            <a:r>
              <a:rPr lang="zh-CN" altLang="en-US" smtClean="0"/>
              <a:t>，</a:t>
            </a:r>
            <a:r>
              <a:rPr lang="en-US" altLang="zh-CN" i="1" smtClean="0"/>
              <a:t>i</a:t>
            </a:r>
            <a:r>
              <a:rPr lang="en-US" altLang="zh-CN" smtClean="0"/>
              <a:t>2</a:t>
            </a:r>
            <a:r>
              <a:rPr lang="zh-CN" altLang="en-US" smtClean="0"/>
              <a:t>是网格区域变量</a:t>
            </a:r>
            <a:r>
              <a:rPr lang="en-US" altLang="zh-CN" i="1" smtClean="0"/>
              <a:t>i</a:t>
            </a:r>
            <a:r>
              <a:rPr lang="zh-CN" altLang="en-US" smtClean="0"/>
              <a:t>的第一个和最后一个整数值</a:t>
            </a:r>
          </a:p>
          <a:p>
            <a:pPr eaLnBrk="1" hangingPunct="1"/>
            <a:r>
              <a:rPr lang="en-US" altLang="zh-CN" smtClean="0"/>
              <a:t> </a:t>
            </a:r>
            <a:r>
              <a:rPr lang="en-US" altLang="zh-CN" i="1" smtClean="0"/>
              <a:t>j</a:t>
            </a:r>
            <a:r>
              <a:rPr lang="en-US" altLang="zh-CN" smtClean="0"/>
              <a:t>1</a:t>
            </a:r>
            <a:r>
              <a:rPr lang="zh-CN" altLang="en-US" smtClean="0"/>
              <a:t>，</a:t>
            </a:r>
            <a:r>
              <a:rPr lang="en-US" altLang="zh-CN" i="1" smtClean="0"/>
              <a:t>j</a:t>
            </a:r>
            <a:r>
              <a:rPr lang="en-US" altLang="zh-CN" smtClean="0"/>
              <a:t>2</a:t>
            </a:r>
            <a:r>
              <a:rPr lang="zh-CN" altLang="en-US" smtClean="0"/>
              <a:t>是网格区域变量</a:t>
            </a:r>
            <a:r>
              <a:rPr lang="en-US" altLang="zh-CN" i="1" smtClean="0"/>
              <a:t>j</a:t>
            </a:r>
            <a:r>
              <a:rPr lang="zh-CN" altLang="en-US" smtClean="0"/>
              <a:t>的第一个和最后一个整数值</a:t>
            </a:r>
          </a:p>
          <a:p>
            <a:pPr eaLnBrk="1" hangingPunct="1"/>
            <a:r>
              <a:rPr lang="en-US" altLang="zh-CN" b="1" smtClean="0">
                <a:solidFill>
                  <a:srgbClr val="008000"/>
                </a:solidFill>
              </a:rPr>
              <a:t>glMapGrid2</a:t>
            </a:r>
            <a:r>
              <a:rPr lang="zh-CN" altLang="en-US" smtClean="0"/>
              <a:t>（）中</a:t>
            </a:r>
            <a:r>
              <a:rPr lang="en-US" altLang="zh-CN" i="1" smtClean="0"/>
              <a:t>nu</a:t>
            </a:r>
            <a:r>
              <a:rPr lang="zh-CN" altLang="en-US" smtClean="0"/>
              <a:t>，</a:t>
            </a:r>
            <a:r>
              <a:rPr lang="en-US" altLang="zh-CN" i="1" smtClean="0"/>
              <a:t>nv</a:t>
            </a:r>
            <a:r>
              <a:rPr lang="zh-CN" altLang="en-US" smtClean="0"/>
              <a:t>指定网格范围</a:t>
            </a:r>
            <a:r>
              <a:rPr lang="en-US" altLang="zh-CN" smtClean="0"/>
              <a:t>[</a:t>
            </a:r>
            <a:r>
              <a:rPr lang="en-US" altLang="zh-CN" i="1" smtClean="0"/>
              <a:t>u</a:t>
            </a:r>
            <a:r>
              <a:rPr lang="en-US" altLang="zh-CN" smtClean="0"/>
              <a:t>1, </a:t>
            </a:r>
            <a:r>
              <a:rPr lang="en-US" altLang="zh-CN" i="1" smtClean="0"/>
              <a:t>u</a:t>
            </a:r>
            <a:r>
              <a:rPr lang="en-US" altLang="zh-CN" smtClean="0"/>
              <a:t>2]</a:t>
            </a:r>
            <a:r>
              <a:rPr lang="zh-CN" altLang="en-US" smtClean="0"/>
              <a:t>和</a:t>
            </a:r>
            <a:r>
              <a:rPr lang="en-US" altLang="zh-CN" smtClean="0"/>
              <a:t>[</a:t>
            </a:r>
            <a:r>
              <a:rPr lang="en-US" altLang="zh-CN" i="1" smtClean="0"/>
              <a:t>v</a:t>
            </a:r>
            <a:r>
              <a:rPr lang="en-US" altLang="zh-CN" smtClean="0"/>
              <a:t>1, </a:t>
            </a:r>
            <a:r>
              <a:rPr lang="en-US" altLang="zh-CN" i="1" smtClean="0"/>
              <a:t>v</a:t>
            </a:r>
            <a:r>
              <a:rPr lang="en-US" altLang="zh-CN" smtClean="0"/>
              <a:t>2 ]</a:t>
            </a:r>
            <a:r>
              <a:rPr lang="zh-CN" altLang="en-US" smtClean="0"/>
              <a:t>之间的等分数，必须是正整数</a:t>
            </a:r>
          </a:p>
          <a:p>
            <a:pPr eaLnBrk="1" hangingPunct="1"/>
            <a:r>
              <a:rPr lang="en-US" altLang="zh-CN" smtClean="0"/>
              <a:t> </a:t>
            </a:r>
            <a:r>
              <a:rPr lang="en-US" altLang="zh-CN" i="1" smtClean="0"/>
              <a:t>u</a:t>
            </a:r>
            <a:r>
              <a:rPr lang="en-US" altLang="zh-CN" smtClean="0"/>
              <a:t>1, </a:t>
            </a:r>
            <a:r>
              <a:rPr lang="en-US" altLang="zh-CN" i="1" smtClean="0"/>
              <a:t>u</a:t>
            </a:r>
            <a:r>
              <a:rPr lang="en-US" altLang="zh-CN" smtClean="0"/>
              <a:t>2</a:t>
            </a:r>
            <a:r>
              <a:rPr lang="zh-CN" altLang="en-US" smtClean="0"/>
              <a:t>是</a:t>
            </a:r>
            <a:r>
              <a:rPr lang="en-US" altLang="zh-CN" i="1" smtClean="0"/>
              <a:t>u</a:t>
            </a:r>
            <a:r>
              <a:rPr lang="zh-CN" altLang="en-US" smtClean="0"/>
              <a:t>方向上的参数变化范围</a:t>
            </a:r>
          </a:p>
          <a:p>
            <a:pPr eaLnBrk="1" hangingPunct="1"/>
            <a:r>
              <a:rPr lang="en-US" altLang="zh-CN" i="1" smtClean="0"/>
              <a:t>v</a:t>
            </a:r>
            <a:r>
              <a:rPr lang="en-US" altLang="zh-CN" smtClean="0"/>
              <a:t>1, </a:t>
            </a:r>
            <a:r>
              <a:rPr lang="en-US" altLang="zh-CN" i="1" smtClean="0"/>
              <a:t>v</a:t>
            </a:r>
            <a:r>
              <a:rPr lang="en-US" altLang="zh-CN" smtClean="0"/>
              <a:t>2</a:t>
            </a:r>
            <a:r>
              <a:rPr lang="zh-CN" altLang="en-US" smtClean="0"/>
              <a:t>是</a:t>
            </a:r>
            <a:r>
              <a:rPr lang="en-US" altLang="zh-CN" i="1" smtClean="0"/>
              <a:t>v</a:t>
            </a:r>
            <a:r>
              <a:rPr lang="zh-CN" altLang="en-US" smtClean="0"/>
              <a:t>方向上的参数变化范围</a:t>
            </a:r>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46CBFB8-E47A-4DCE-896B-AB9C43D9D3C6}" type="slidenum">
              <a:rPr lang="zh-CN" altLang="en-US" smtClean="0">
                <a:latin typeface="Times New Roman" pitchFamily="18" charset="0"/>
              </a:rPr>
              <a:pPr eaLnBrk="1" hangingPunct="1"/>
              <a:t>17</a:t>
            </a:fld>
            <a:endParaRPr lang="en-US" altLang="zh-CN" smtClean="0">
              <a:latin typeface="Times New Roman" pitchFamily="18" charset="0"/>
            </a:endParaRPr>
          </a:p>
        </p:txBody>
      </p:sp>
      <p:sp>
        <p:nvSpPr>
          <p:cNvPr id="136195" name="Rectangle 2"/>
          <p:cNvSpPr>
            <a:spLocks noGrp="1" noRot="1" noChangeAspect="1" noChangeArrowheads="1" noTextEdit="1"/>
          </p:cNvSpPr>
          <p:nvPr>
            <p:ph type="sldImg"/>
          </p:nvPr>
        </p:nvSpPr>
        <p:spPr>
          <a:xfrm>
            <a:off x="381000" y="685800"/>
            <a:ext cx="6096000" cy="34290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k=(y-b)/x</a:t>
            </a:r>
          </a:p>
          <a:p>
            <a:pPr eaLnBrk="1" hangingPunct="1"/>
            <a:r>
              <a:rPr lang="zh-CN" altLang="en-US" smtClean="0"/>
              <a:t>用更准确的描述就是：斜率是直线在</a:t>
            </a:r>
            <a:r>
              <a:rPr lang="en-US" altLang="zh-CN" smtClean="0"/>
              <a:t>y</a:t>
            </a:r>
            <a:r>
              <a:rPr lang="zh-CN" altLang="en-US" smtClean="0"/>
              <a:t>方向上的微分与</a:t>
            </a:r>
            <a:r>
              <a:rPr lang="en-US" altLang="zh-CN" smtClean="0"/>
              <a:t>x</a:t>
            </a:r>
            <a:r>
              <a:rPr lang="zh-CN" altLang="en-US" smtClean="0"/>
              <a:t>方向上的微分的比值，即当</a:t>
            </a:r>
            <a:r>
              <a:rPr lang="en-US" altLang="zh-CN" smtClean="0"/>
              <a:t>x</a:t>
            </a:r>
            <a:r>
              <a:rPr lang="zh-CN" altLang="en-US" smtClean="0"/>
              <a:t>增加一个很小的分量</a:t>
            </a:r>
            <a:r>
              <a:rPr lang="en-US" altLang="zh-CN" smtClean="0"/>
              <a:t>dx</a:t>
            </a:r>
            <a:r>
              <a:rPr lang="zh-CN" altLang="en-US" smtClean="0"/>
              <a:t>时，</a:t>
            </a:r>
            <a:r>
              <a:rPr lang="en-US" altLang="zh-CN" smtClean="0"/>
              <a:t>y</a:t>
            </a:r>
            <a:r>
              <a:rPr lang="zh-CN" altLang="en-US" smtClean="0"/>
              <a:t>值的增量</a:t>
            </a:r>
            <a:r>
              <a:rPr lang="en-US" altLang="zh-CN" smtClean="0"/>
              <a:t>dy</a:t>
            </a:r>
            <a:r>
              <a:rPr lang="zh-CN" altLang="en-US" smtClean="0"/>
              <a:t>与</a:t>
            </a:r>
            <a:r>
              <a:rPr lang="en-US" altLang="zh-CN" smtClean="0"/>
              <a:t>dx</a:t>
            </a:r>
            <a:r>
              <a:rPr lang="zh-CN" altLang="en-US" smtClean="0"/>
              <a:t>的比值。</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9C58165-81B1-47C7-8F1E-83245BB10128}" type="slidenum">
              <a:rPr lang="zh-CN" altLang="en-US" smtClean="0">
                <a:latin typeface="Times New Roman" pitchFamily="18" charset="0"/>
              </a:rPr>
              <a:pPr eaLnBrk="1" hangingPunct="1"/>
              <a:t>18</a:t>
            </a:fld>
            <a:endParaRPr lang="en-US" altLang="zh-CN" smtClean="0">
              <a:latin typeface="Times New Roman" pitchFamily="18" charset="0"/>
            </a:endParaRPr>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3CA6DB9-AAC3-4F08-A271-14C9AAE44949}" type="slidenum">
              <a:rPr lang="zh-CN" altLang="en-US" smtClean="0">
                <a:latin typeface="Times New Roman" pitchFamily="18" charset="0"/>
              </a:rPr>
              <a:pPr eaLnBrk="1" hangingPunct="1"/>
              <a:t>19</a:t>
            </a:fld>
            <a:endParaRPr lang="en-US" altLang="zh-CN" smtClean="0">
              <a:latin typeface="Times New Roman" pitchFamily="18" charset="0"/>
            </a:endParaRPr>
          </a:p>
        </p:txBody>
      </p:sp>
      <p:sp>
        <p:nvSpPr>
          <p:cNvPr id="138243" name="Rectangle 2"/>
          <p:cNvSpPr>
            <a:spLocks noGrp="1" noRot="1" noChangeAspect="1" noChangeArrowheads="1" noTextEdit="1"/>
          </p:cNvSpPr>
          <p:nvPr>
            <p:ph type="sldImg"/>
          </p:nvPr>
        </p:nvSpPr>
        <p:spPr>
          <a:xfrm>
            <a:off x="381000" y="685800"/>
            <a:ext cx="6096000" cy="34290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E837247-7B7B-4BE8-9A1C-FEF9A839C12B}" type="slidenum">
              <a:rPr lang="zh-CN" altLang="en-US" smtClean="0">
                <a:latin typeface="Times New Roman" pitchFamily="18" charset="0"/>
              </a:rPr>
              <a:pPr eaLnBrk="1" hangingPunct="1"/>
              <a:t>20</a:t>
            </a:fld>
            <a:endParaRPr lang="en-US" altLang="zh-CN" smtClean="0">
              <a:latin typeface="Times New Roman" pitchFamily="18" charset="0"/>
            </a:endParaRPr>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E837247-7B7B-4BE8-9A1C-FEF9A839C12B}" type="slidenum">
              <a:rPr lang="zh-CN" altLang="en-US" smtClean="0">
                <a:latin typeface="Times New Roman" pitchFamily="18" charset="0"/>
              </a:rPr>
              <a:pPr eaLnBrk="1" hangingPunct="1"/>
              <a:t>21</a:t>
            </a:fld>
            <a:endParaRPr lang="en-US" altLang="zh-CN" smtClean="0">
              <a:latin typeface="Times New Roman" pitchFamily="18" charset="0"/>
            </a:endParaRPr>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图形学黑话</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544FF10-FA12-4D63-A520-6F6C2FC70E12}" type="slidenum">
              <a:rPr lang="zh-CN" altLang="en-US" smtClean="0">
                <a:latin typeface="Times New Roman" pitchFamily="18" charset="0"/>
              </a:rPr>
              <a:pPr eaLnBrk="1" hangingPunct="1"/>
              <a:t>22</a:t>
            </a:fld>
            <a:endParaRPr lang="en-US" altLang="zh-CN" smtClean="0">
              <a:latin typeface="Times New Roman" pitchFamily="18" charset="0"/>
            </a:endParaRPr>
          </a:p>
        </p:txBody>
      </p:sp>
      <p:sp>
        <p:nvSpPr>
          <p:cNvPr id="140291" name="Rectangle 2"/>
          <p:cNvSpPr>
            <a:spLocks noGrp="1" noRot="1" noChangeAspect="1" noChangeArrowheads="1" noTextEdit="1"/>
          </p:cNvSpPr>
          <p:nvPr>
            <p:ph type="sldImg"/>
          </p:nvPr>
        </p:nvSpPr>
        <p:spPr>
          <a:xfrm>
            <a:off x="381000" y="685800"/>
            <a:ext cx="6096000" cy="34290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ym typeface="Symbol" pitchFamily="18" charset="2"/>
              </a:rPr>
              <a:t>当</a:t>
            </a:r>
            <a:r>
              <a:rPr lang="en-US" altLang="zh-CN" smtClean="0"/>
              <a:t>Q</a:t>
            </a:r>
            <a:r>
              <a:rPr lang="zh-CN" altLang="en-US" smtClean="0"/>
              <a:t>趋向于</a:t>
            </a:r>
            <a:r>
              <a:rPr lang="en-US" altLang="zh-CN" smtClean="0"/>
              <a:t>r</a:t>
            </a:r>
            <a:r>
              <a:rPr lang="zh-CN" altLang="en-US" smtClean="0"/>
              <a:t>，即</a:t>
            </a:r>
            <a:r>
              <a:rPr lang="zh-CN" altLang="en-US" smtClean="0">
                <a:sym typeface="Symbol" pitchFamily="18" charset="2"/>
              </a:rPr>
              <a:t></a:t>
            </a:r>
            <a:r>
              <a:rPr lang="en-US" altLang="zh-CN" i="1" smtClean="0">
                <a:sym typeface="Symbol" pitchFamily="18" charset="2"/>
              </a:rPr>
              <a:t>c</a:t>
            </a:r>
            <a:r>
              <a:rPr lang="zh-CN" altLang="en-US" smtClean="0">
                <a:sym typeface="Wingdings 3" pitchFamily="18" charset="2"/>
              </a:rPr>
              <a:t></a:t>
            </a:r>
            <a:r>
              <a:rPr lang="en-US" altLang="zh-CN" smtClean="0">
                <a:sym typeface="Symbol" pitchFamily="18" charset="2"/>
              </a:rPr>
              <a:t>0</a:t>
            </a:r>
            <a:r>
              <a:rPr lang="zh-CN" altLang="en-US" smtClean="0">
                <a:sym typeface="Symbol" pitchFamily="18" charset="2"/>
              </a:rPr>
              <a:t>时，</a:t>
            </a:r>
            <a:r>
              <a:rPr lang="en-US" altLang="zh-CN" smtClean="0">
                <a:sym typeface="Symbol" pitchFamily="18" charset="2"/>
              </a:rPr>
              <a:t>dp/dc</a:t>
            </a:r>
            <a:r>
              <a:rPr lang="zh-CN" altLang="en-US" smtClean="0">
                <a:sym typeface="Symbol" pitchFamily="18" charset="2"/>
              </a:rPr>
              <a:t>的为曲线在该点处的单位切矢量</a:t>
            </a:r>
            <a:endParaRPr lang="en-US" altLang="zh-CN" smtClean="0">
              <a:sym typeface="Symbol" pitchFamily="18" charset="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2D75E01-B646-4260-B0BD-79FA4C082F29}" type="slidenum">
              <a:rPr lang="zh-CN" altLang="en-US" smtClean="0">
                <a:latin typeface="Times New Roman" pitchFamily="18" charset="0"/>
              </a:rPr>
              <a:pPr eaLnBrk="1" hangingPunct="1"/>
              <a:t>23</a:t>
            </a:fld>
            <a:endParaRPr lang="en-US" altLang="zh-CN" smtClean="0">
              <a:latin typeface="Times New Roman" pitchFamily="18" charset="0"/>
            </a:endParaRPr>
          </a:p>
        </p:txBody>
      </p:sp>
      <p:sp>
        <p:nvSpPr>
          <p:cNvPr id="141315" name="Rectangle 2"/>
          <p:cNvSpPr>
            <a:spLocks noGrp="1" noRot="1" noChangeAspect="1" noChangeArrowheads="1" noTextEdit="1"/>
          </p:cNvSpPr>
          <p:nvPr>
            <p:ph type="sldImg"/>
          </p:nvPr>
        </p:nvSpPr>
        <p:spPr>
          <a:xfrm>
            <a:off x="381000" y="685800"/>
            <a:ext cx="6096000" cy="34290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zh-CN" altLang="en-US" smtClean="0">
              <a:sym typeface="Symbol" pitchFamily="18" charset="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9D12E58-C77F-4994-816A-81493D900C88}" type="slidenum">
              <a:rPr lang="zh-CN" altLang="en-US" smtClean="0">
                <a:latin typeface="Times New Roman" pitchFamily="18" charset="0"/>
              </a:rPr>
              <a:pPr eaLnBrk="1" hangingPunct="1"/>
              <a:t>24</a:t>
            </a:fld>
            <a:endParaRPr lang="en-US" altLang="zh-CN" smtClean="0">
              <a:latin typeface="Times New Roman" pitchFamily="18" charset="0"/>
            </a:endParaRPr>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ym typeface="Symbol" pitchFamily="18" charset="2"/>
              </a:rPr>
              <a:t>单位主法矢</a:t>
            </a:r>
            <a:r>
              <a:rPr lang="en-US" altLang="zh-CN" b="1" smtClean="0">
                <a:sym typeface="Symbol" pitchFamily="18" charset="2"/>
              </a:rPr>
              <a:t>N</a:t>
            </a:r>
            <a:r>
              <a:rPr lang="zh-CN" altLang="en-US" smtClean="0">
                <a:sym typeface="Symbol" pitchFamily="18" charset="2"/>
              </a:rPr>
              <a:t>指向内切圆圆心，单位副法矢</a:t>
            </a:r>
            <a:r>
              <a:rPr lang="en-US" altLang="zh-CN" b="1" smtClean="0">
                <a:sym typeface="Symbol" pitchFamily="18" charset="2"/>
              </a:rPr>
              <a:t>B</a:t>
            </a:r>
            <a:r>
              <a:rPr lang="zh-CN" altLang="en-US" smtClean="0">
                <a:sym typeface="Symbol" pitchFamily="18" charset="2"/>
              </a:rPr>
              <a:t>＝</a:t>
            </a:r>
            <a:r>
              <a:rPr lang="en-US" altLang="zh-CN" b="1" smtClean="0">
                <a:sym typeface="Symbol" pitchFamily="18" charset="2"/>
              </a:rPr>
              <a:t>T</a:t>
            </a:r>
            <a:r>
              <a:rPr lang="en-US" altLang="zh-CN" smtClean="0">
                <a:sym typeface="Symbol" pitchFamily="18" charset="2"/>
              </a:rPr>
              <a:t></a:t>
            </a:r>
            <a:r>
              <a:rPr lang="en-US" altLang="zh-CN" b="1" smtClean="0">
                <a:sym typeface="Symbol" pitchFamily="18" charset="2"/>
              </a:rPr>
              <a:t>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24FBE7C-ED61-40EC-8B62-1869B3CDCCD9}" type="slidenum">
              <a:rPr lang="zh-CN" altLang="en-US" smtClean="0">
                <a:latin typeface="Times New Roman" pitchFamily="18" charset="0"/>
              </a:rPr>
              <a:pPr eaLnBrk="1" hangingPunct="1"/>
              <a:t>25</a:t>
            </a:fld>
            <a:endParaRPr lang="en-US" altLang="zh-CN" smtClean="0">
              <a:latin typeface="Times New Roman" pitchFamily="18" charset="0"/>
            </a:endParaRPr>
          </a:p>
        </p:txBody>
      </p:sp>
      <p:sp>
        <p:nvSpPr>
          <p:cNvPr id="143363" name="Rectangle 2"/>
          <p:cNvSpPr>
            <a:spLocks noGrp="1" noRot="1" noChangeAspect="1" noChangeArrowheads="1" noTextEdit="1"/>
          </p:cNvSpPr>
          <p:nvPr>
            <p:ph type="sldImg"/>
          </p:nvPr>
        </p:nvSpPr>
        <p:spPr>
          <a:xfrm>
            <a:off x="381000" y="685800"/>
            <a:ext cx="6096000" cy="34290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zh-CN" altLang="en-US" smtClean="0">
              <a:sym typeface="Symbol"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F243BBB-B797-47F7-88BD-CBD78EDF4A2C}" type="slidenum">
              <a:rPr lang="zh-CN" altLang="en-US" smtClean="0">
                <a:latin typeface="Times New Roman" pitchFamily="18" charset="0"/>
              </a:rPr>
              <a:pPr eaLnBrk="1" hangingPunct="1"/>
              <a:t>8</a:t>
            </a:fld>
            <a:endParaRPr lang="en-US" altLang="zh-CN" smtClean="0">
              <a:latin typeface="Times New Roman" pitchFamily="18" charset="0"/>
            </a:endParaRPr>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r" eaLnBrk="1" hangingPunct="1"/>
            <a:fld id="{09BBE428-0CB3-45B3-9EB6-ED2518136380}" type="slidenum">
              <a:rPr lang="zh-CN" altLang="en-US" sz="1200">
                <a:latin typeface="Times New Roman" pitchFamily="18" charset="0"/>
              </a:rPr>
              <a:pPr algn="r" eaLnBrk="1" hangingPunct="1"/>
              <a:t>26</a:t>
            </a:fld>
            <a:endParaRPr lang="en-US" altLang="zh-CN" sz="1200">
              <a:latin typeface="Times New Roman" pitchFamily="18" charset="0"/>
            </a:endParaRPr>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ym typeface="Symbol" pitchFamily="18" charset="2"/>
              </a:rPr>
              <a:t>插值样条曲线、逼近样条</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D6C05BA-D846-4F6F-BC0F-3AA62DC82A6A}" type="slidenum">
              <a:rPr lang="zh-CN" altLang="en-US" smtClean="0">
                <a:latin typeface="Times New Roman" pitchFamily="18" charset="0"/>
              </a:rPr>
              <a:pPr eaLnBrk="1" hangingPunct="1"/>
              <a:t>27</a:t>
            </a:fld>
            <a:endParaRPr lang="en-US" altLang="zh-CN" smtClean="0">
              <a:latin typeface="Times New Roman" pitchFamily="18" charset="0"/>
            </a:endParaRPr>
          </a:p>
        </p:txBody>
      </p:sp>
      <p:sp>
        <p:nvSpPr>
          <p:cNvPr id="145411" name="Rectangle 2"/>
          <p:cNvSpPr>
            <a:spLocks noGrp="1" noRot="1" noChangeAspect="1" noChangeArrowheads="1" noTextEdit="1"/>
          </p:cNvSpPr>
          <p:nvPr>
            <p:ph type="sldImg"/>
          </p:nvPr>
        </p:nvSpPr>
        <p:spPr>
          <a:xfrm>
            <a:off x="381000" y="685800"/>
            <a:ext cx="6096000" cy="34290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sym typeface="Symbol" pitchFamily="18" charset="2"/>
              </a:rPr>
              <a:t>插值样条曲线、逼近样条</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257A85B-8AAF-4A6F-A68E-F2E68047A0CB}" type="slidenum">
              <a:rPr lang="zh-CN" altLang="en-US" smtClean="0">
                <a:latin typeface="Times New Roman" pitchFamily="18" charset="0"/>
              </a:rPr>
              <a:pPr eaLnBrk="1" hangingPunct="1"/>
              <a:t>28</a:t>
            </a:fld>
            <a:endParaRPr lang="en-US" altLang="zh-CN" smtClean="0">
              <a:latin typeface="Times New Roman" pitchFamily="18" charset="0"/>
            </a:endParaRPr>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6EE661F-9CDB-4664-A8A8-CF3E9813A68A}" type="slidenum">
              <a:rPr lang="zh-CN" altLang="en-US" smtClean="0">
                <a:latin typeface="Times New Roman" pitchFamily="18" charset="0"/>
              </a:rPr>
              <a:pPr eaLnBrk="1" hangingPunct="1"/>
              <a:t>29</a:t>
            </a:fld>
            <a:endParaRPr lang="en-US" altLang="zh-CN" smtClean="0">
              <a:latin typeface="Times New Roman" pitchFamily="18" charset="0"/>
            </a:endParaRPr>
          </a:p>
        </p:txBody>
      </p:sp>
      <p:sp>
        <p:nvSpPr>
          <p:cNvPr id="147459" name="Rectangle 2"/>
          <p:cNvSpPr>
            <a:spLocks noGrp="1" noRot="1" noChangeAspect="1" noChangeArrowheads="1" noTextEdit="1"/>
          </p:cNvSpPr>
          <p:nvPr>
            <p:ph type="sldImg"/>
          </p:nvPr>
        </p:nvSpPr>
        <p:spPr>
          <a:xfrm>
            <a:off x="381000" y="685800"/>
            <a:ext cx="6096000" cy="34290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86F5535-8447-496B-B550-B0A3052C99CA}" type="slidenum">
              <a:rPr lang="zh-CN" altLang="en-US" smtClean="0">
                <a:latin typeface="Times New Roman" pitchFamily="18" charset="0"/>
              </a:rPr>
              <a:pPr eaLnBrk="1" hangingPunct="1"/>
              <a:t>30</a:t>
            </a:fld>
            <a:endParaRPr lang="en-US" altLang="zh-CN" smtClean="0">
              <a:latin typeface="Times New Roman" pitchFamily="18" charset="0"/>
            </a:endParaRPr>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样条曲线（</a:t>
            </a:r>
            <a:r>
              <a:rPr lang="en-US" altLang="zh-CN" smtClean="0"/>
              <a:t>Spline Curve</a:t>
            </a:r>
            <a:r>
              <a:rPr lang="zh-CN" altLang="en-US" smtClean="0"/>
              <a:t>） 的创建有两种方式：</a:t>
            </a:r>
          </a:p>
          <a:p>
            <a:pPr eaLnBrk="1" hangingPunct="1"/>
            <a:r>
              <a:rPr lang="zh-CN" altLang="en-US" smtClean="0"/>
              <a:t>（</a:t>
            </a:r>
            <a:r>
              <a:rPr lang="en-US" altLang="zh-CN" smtClean="0"/>
              <a:t>1</a:t>
            </a:r>
            <a:r>
              <a:rPr lang="zh-CN" altLang="en-US" smtClean="0"/>
              <a:t>）给定控制顶点生成样条曲线；</a:t>
            </a:r>
          </a:p>
          <a:p>
            <a:pPr eaLnBrk="1" hangingPunct="1"/>
            <a:r>
              <a:rPr lang="zh-CN" altLang="en-US" smtClean="0"/>
              <a:t>（</a:t>
            </a:r>
            <a:r>
              <a:rPr lang="en-US" altLang="zh-CN" smtClean="0"/>
              <a:t>2</a:t>
            </a:r>
            <a:r>
              <a:rPr lang="zh-CN" altLang="en-US" smtClean="0"/>
              <a:t>）给定插值顶点生成样条曲线。</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3DC4787-FA9D-444A-872D-8B4B194D68DF}" type="slidenum">
              <a:rPr lang="zh-CN" altLang="en-US" smtClean="0">
                <a:latin typeface="Times New Roman" pitchFamily="18" charset="0"/>
              </a:rPr>
              <a:pPr eaLnBrk="1" hangingPunct="1"/>
              <a:t>31</a:t>
            </a:fld>
            <a:endParaRPr lang="en-US" altLang="zh-CN" smtClean="0">
              <a:latin typeface="Times New Roman" pitchFamily="18" charset="0"/>
            </a:endParaRPr>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ym typeface="Symbol" pitchFamily="18" charset="2"/>
              </a:rPr>
              <a:t>拐点是曲线弯曲方向发生变化的分界点，即</a:t>
            </a:r>
            <a:r>
              <a:rPr lang="en-US" altLang="zh-CN" i="1" smtClean="0">
                <a:sym typeface="Symbol" pitchFamily="18" charset="2"/>
              </a:rPr>
              <a:t>f</a:t>
            </a:r>
            <a:r>
              <a:rPr lang="en-US" altLang="zh-CN" smtClean="0">
                <a:sym typeface="Symbol" pitchFamily="18" charset="2"/>
              </a:rPr>
              <a:t>’’(</a:t>
            </a:r>
            <a:r>
              <a:rPr lang="en-US" altLang="zh-CN" i="1" smtClean="0">
                <a:sym typeface="Symbol" pitchFamily="18" charset="2"/>
              </a:rPr>
              <a:t>x</a:t>
            </a:r>
            <a:r>
              <a:rPr lang="en-US" altLang="zh-CN" smtClean="0">
                <a:sym typeface="Symbol" pitchFamily="18" charset="2"/>
              </a:rPr>
              <a:t>)=0</a:t>
            </a:r>
            <a:r>
              <a:rPr lang="zh-CN" altLang="en-US" smtClean="0">
                <a:sym typeface="Symbol" pitchFamily="18" charset="2"/>
              </a:rPr>
              <a:t>的点</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EDB0ED2-C381-41E8-8D92-D89D72CDD926}" type="slidenum">
              <a:rPr lang="zh-CN" altLang="en-US" smtClean="0">
                <a:latin typeface="Times New Roman" pitchFamily="18" charset="0"/>
              </a:rPr>
              <a:pPr eaLnBrk="1" hangingPunct="1"/>
              <a:t>32</a:t>
            </a:fld>
            <a:endParaRPr lang="en-US" altLang="zh-CN" smtClean="0">
              <a:latin typeface="Times New Roman" pitchFamily="18" charset="0"/>
            </a:endParaRPr>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57544BD-8A1B-4E4A-BC2C-0A73FE03916D}" type="slidenum">
              <a:rPr lang="zh-CN" altLang="en-US" smtClean="0">
                <a:latin typeface="Times New Roman" pitchFamily="18" charset="0"/>
              </a:rPr>
              <a:pPr eaLnBrk="1" hangingPunct="1"/>
              <a:t>33</a:t>
            </a:fld>
            <a:endParaRPr lang="en-US" altLang="zh-CN" smtClean="0">
              <a:latin typeface="Times New Roman" pitchFamily="18" charset="0"/>
            </a:endParaRPr>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DPk</a:t>
            </a:r>
            <a:r>
              <a:rPr lang="zh-CN" altLang="en-US" smtClean="0"/>
              <a:t>表示曲线在该点处的斜率</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D59A070-5D57-4742-9EAE-9A3F89992A12}" type="slidenum">
              <a:rPr lang="zh-CN" altLang="en-US" smtClean="0">
                <a:latin typeface="Times New Roman" pitchFamily="18" charset="0"/>
              </a:rPr>
              <a:pPr eaLnBrk="1" hangingPunct="1"/>
              <a:t>34</a:t>
            </a:fld>
            <a:endParaRPr lang="en-US" altLang="zh-CN" smtClean="0">
              <a:latin typeface="Times New Roman" pitchFamily="18" charset="0"/>
            </a:endParaRPr>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四个调合函数（混和函数）是正交的</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D8F5608-7A37-4DD1-83BD-968FD5EE759E}" type="slidenum">
              <a:rPr lang="zh-CN" altLang="en-US" smtClean="0">
                <a:latin typeface="Times New Roman" pitchFamily="18" charset="0"/>
              </a:rPr>
              <a:pPr eaLnBrk="1" hangingPunct="1"/>
              <a:t>35</a:t>
            </a:fld>
            <a:endParaRPr lang="en-US" altLang="zh-CN" smtClean="0">
              <a:latin typeface="Times New Roman" pitchFamily="18" charset="0"/>
            </a:endParaRPr>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控制多边形的顶点称为</a:t>
            </a:r>
            <a:r>
              <a:rPr lang="zh-CN" altLang="en-US" smtClean="0">
                <a:latin typeface="Arial" charset="0"/>
              </a:rPr>
              <a:t>“</a:t>
            </a:r>
            <a:r>
              <a:rPr lang="zh-CN" altLang="en-US" b="1" i="1" smtClean="0"/>
              <a:t>控制顶点</a:t>
            </a:r>
            <a:r>
              <a:rPr lang="zh-CN" altLang="en-US" smtClean="0">
                <a:latin typeface="Arial" charset="0"/>
              </a:rPr>
              <a:t>”</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E10A334-0EDA-4A0E-AC31-1C65D94C72AA}" type="slidenum">
              <a:rPr lang="zh-CN" altLang="en-US" smtClean="0">
                <a:latin typeface="Times New Roman" pitchFamily="18" charset="0"/>
              </a:rPr>
              <a:pPr eaLnBrk="1" hangingPunct="1"/>
              <a:t>9</a:t>
            </a:fld>
            <a:endParaRPr lang="en-US" altLang="zh-CN" smtClean="0">
              <a:latin typeface="Times New Roman" pitchFamily="18" charset="0"/>
            </a:endParaRPr>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C66EF08-644E-49F7-88E2-1F5CD7694A16}" type="slidenum">
              <a:rPr lang="zh-CN" altLang="en-US" smtClean="0">
                <a:latin typeface="Times New Roman" pitchFamily="18" charset="0"/>
              </a:rPr>
              <a:pPr eaLnBrk="1" hangingPunct="1"/>
              <a:t>36</a:t>
            </a:fld>
            <a:endParaRPr lang="en-US" altLang="zh-CN" smtClean="0">
              <a:latin typeface="Times New Roman" pitchFamily="18" charset="0"/>
            </a:endParaRPr>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E6C1F53-C612-4499-B2DC-316E02038707}" type="slidenum">
              <a:rPr lang="zh-CN" altLang="en-US" smtClean="0">
                <a:latin typeface="Times New Roman" pitchFamily="18" charset="0"/>
              </a:rPr>
              <a:pPr eaLnBrk="1" hangingPunct="1"/>
              <a:t>37</a:t>
            </a:fld>
            <a:endParaRPr lang="en-US" altLang="zh-CN" smtClean="0">
              <a:latin typeface="Times New Roman" pitchFamily="18" charset="0"/>
            </a:endParaRPr>
          </a:p>
        </p:txBody>
      </p:sp>
      <p:sp>
        <p:nvSpPr>
          <p:cNvPr id="155651" name="Rectangle 2"/>
          <p:cNvSpPr>
            <a:spLocks noGrp="1" noRot="1" noChangeAspect="1" noChangeArrowheads="1" noTextEdit="1"/>
          </p:cNvSpPr>
          <p:nvPr>
            <p:ph type="sldImg"/>
          </p:nvPr>
        </p:nvSpPr>
        <p:spPr>
          <a:xfrm>
            <a:off x="381000" y="685800"/>
            <a:ext cx="6096000" cy="34290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BA36A4C-C897-4C0A-B77B-94DDBBD83D75}" type="slidenum">
              <a:rPr lang="zh-CN" altLang="en-US" smtClean="0">
                <a:latin typeface="Times New Roman" pitchFamily="18" charset="0"/>
              </a:rPr>
              <a:pPr eaLnBrk="1" hangingPunct="1"/>
              <a:t>38</a:t>
            </a:fld>
            <a:endParaRPr lang="en-US" altLang="zh-CN" smtClean="0">
              <a:latin typeface="Times New Roman" pitchFamily="18" charset="0"/>
            </a:endParaRPr>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1D0F1ED-5EE1-4812-AAAC-3470913B92FA}" type="slidenum">
              <a:rPr lang="zh-CN" altLang="en-US" smtClean="0">
                <a:latin typeface="Times New Roman" pitchFamily="18" charset="0"/>
              </a:rPr>
              <a:pPr eaLnBrk="1" hangingPunct="1"/>
              <a:t>39</a:t>
            </a:fld>
            <a:endParaRPr lang="en-US" altLang="zh-CN" smtClean="0">
              <a:latin typeface="Times New Roman" pitchFamily="18" charset="0"/>
            </a:endParaRPr>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sym typeface="Wingdings 2" pitchFamily="18" charset="2"/>
              </a:rPr>
              <a:t>变差缩减性：若控制多边形在一个平面上，则平面内任意直线与</a:t>
            </a:r>
            <a:r>
              <a:rPr lang="en-US" altLang="zh-CN" sz="1400" smtClean="0"/>
              <a:t>Bèzier</a:t>
            </a:r>
            <a:r>
              <a:rPr lang="zh-CN" altLang="en-US" sz="1400" smtClean="0"/>
              <a:t>曲线的交点都不会多于该直线与控制多边形的交点个数。</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F541D43-5F7D-47F4-9E20-2CF0EA0AA3B2}" type="slidenum">
              <a:rPr lang="zh-CN" altLang="en-US" smtClean="0">
                <a:latin typeface="Times New Roman" pitchFamily="18" charset="0"/>
              </a:rPr>
              <a:pPr eaLnBrk="1" hangingPunct="1"/>
              <a:t>40</a:t>
            </a:fld>
            <a:endParaRPr lang="en-US" altLang="zh-CN" smtClean="0">
              <a:latin typeface="Times New Roman" pitchFamily="18" charset="0"/>
            </a:endParaRPr>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一般常用二次、三次</a:t>
            </a:r>
            <a:r>
              <a:rPr lang="en-US" altLang="zh-CN" sz="1400" smtClean="0"/>
              <a:t>Bèzier</a:t>
            </a:r>
            <a:r>
              <a:rPr lang="zh-CN" altLang="en-US" sz="1400" smtClean="0"/>
              <a:t>曲线</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5856283-F487-486F-B173-BA4B2B2190C0}" type="slidenum">
              <a:rPr lang="zh-CN" altLang="en-US" smtClean="0">
                <a:latin typeface="Times New Roman" pitchFamily="18" charset="0"/>
              </a:rPr>
              <a:pPr eaLnBrk="1" hangingPunct="1"/>
              <a:t>41</a:t>
            </a:fld>
            <a:endParaRPr lang="en-US" altLang="zh-CN" smtClean="0">
              <a:latin typeface="Times New Roman" pitchFamily="18" charset="0"/>
            </a:endParaRPr>
          </a:p>
        </p:txBody>
      </p:sp>
      <p:sp>
        <p:nvSpPr>
          <p:cNvPr id="159747" name="Rectangle 2"/>
          <p:cNvSpPr>
            <a:spLocks noGrp="1" noRot="1" noChangeAspect="1" noChangeArrowheads="1" noTextEdit="1"/>
          </p:cNvSpPr>
          <p:nvPr>
            <p:ph type="sldImg"/>
          </p:nvPr>
        </p:nvSpPr>
        <p:spPr>
          <a:xfrm>
            <a:off x="381000" y="685800"/>
            <a:ext cx="6096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一般常用二次、三次</a:t>
            </a:r>
            <a:r>
              <a:rPr lang="en-US" altLang="zh-CN" sz="1400" smtClean="0"/>
              <a:t>Bèzier</a:t>
            </a:r>
            <a:r>
              <a:rPr lang="zh-CN" altLang="en-US" sz="1400" smtClean="0"/>
              <a:t>曲线</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8B86CFE-F78C-4FAF-805C-CF1BE50EADE6}" type="slidenum">
              <a:rPr lang="zh-CN" altLang="en-US" smtClean="0">
                <a:latin typeface="Times New Roman" pitchFamily="18" charset="0"/>
              </a:rPr>
              <a:pPr eaLnBrk="1" hangingPunct="1"/>
              <a:t>42</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一般常用二次、三次</a:t>
            </a:r>
            <a:r>
              <a:rPr lang="en-US" altLang="zh-CN" sz="1400" smtClean="0"/>
              <a:t>Bèzier</a:t>
            </a:r>
            <a:r>
              <a:rPr lang="zh-CN" altLang="en-US" sz="1400" smtClean="0"/>
              <a:t>曲线</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4A376D0-2F9F-44D0-801C-68BCFD3D6FAA}" type="slidenum">
              <a:rPr lang="zh-CN" altLang="en-US" smtClean="0">
                <a:latin typeface="Times New Roman" pitchFamily="18" charset="0"/>
              </a:rPr>
              <a:pPr eaLnBrk="1" hangingPunct="1"/>
              <a:t>43</a:t>
            </a:fld>
            <a:endParaRPr lang="en-US" altLang="zh-CN" smtClean="0">
              <a:latin typeface="Times New Roman" pitchFamily="18" charset="0"/>
            </a:endParaRPr>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4B703DE-2347-490E-AFBD-60CDAE061190}" type="slidenum">
              <a:rPr lang="zh-CN" altLang="en-US" smtClean="0">
                <a:latin typeface="Times New Roman" pitchFamily="18" charset="0"/>
              </a:rPr>
              <a:pPr eaLnBrk="1" hangingPunct="1"/>
              <a:t>44</a:t>
            </a:fld>
            <a:endParaRPr lang="en-US" altLang="zh-CN" smtClean="0">
              <a:latin typeface="Times New Roman" pitchFamily="18" charset="0"/>
            </a:endParaRPr>
          </a:p>
        </p:txBody>
      </p:sp>
      <p:sp>
        <p:nvSpPr>
          <p:cNvPr id="162819" name="Rectangle 2"/>
          <p:cNvSpPr>
            <a:spLocks noGrp="1" noRot="1" noChangeAspect="1" noChangeArrowheads="1" noTextEdit="1"/>
          </p:cNvSpPr>
          <p:nvPr>
            <p:ph type="sldImg"/>
          </p:nvPr>
        </p:nvSpPr>
        <p:spPr>
          <a:xfrm>
            <a:off x="381000" y="685800"/>
            <a:ext cx="6096000" cy="342900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688B7CA-7BE2-491D-92B5-A72058DBDF63}" type="slidenum">
              <a:rPr lang="zh-CN" altLang="en-US" smtClean="0">
                <a:latin typeface="Times New Roman" pitchFamily="18" charset="0"/>
              </a:rPr>
              <a:pPr eaLnBrk="1" hangingPunct="1"/>
              <a:t>45</a:t>
            </a:fld>
            <a:endParaRPr lang="en-US" altLang="zh-CN" smtClean="0">
              <a:latin typeface="Times New Roman" pitchFamily="18" charset="0"/>
            </a:endParaRPr>
          </a:p>
        </p:txBody>
      </p:sp>
      <p:sp>
        <p:nvSpPr>
          <p:cNvPr id="163843" name="Rectangle 2"/>
          <p:cNvSpPr>
            <a:spLocks noGrp="1" noRot="1" noChangeAspect="1" noChangeArrowheads="1" noTextEdit="1"/>
          </p:cNvSpPr>
          <p:nvPr>
            <p:ph type="sldImg"/>
          </p:nvPr>
        </p:nvSpPr>
        <p:spPr>
          <a:xfrm>
            <a:off x="381000" y="685800"/>
            <a:ext cx="6096000" cy="342900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BFCB4E0-7A1E-4409-AC55-4FB6500119F6}" type="slidenum">
              <a:rPr lang="zh-CN" altLang="en-US" smtClean="0">
                <a:latin typeface="Times New Roman" pitchFamily="18" charset="0"/>
              </a:rPr>
              <a:pPr eaLnBrk="1" hangingPunct="1"/>
              <a:t>10</a:t>
            </a:fld>
            <a:endParaRPr lang="en-US" altLang="zh-CN" smtClean="0">
              <a:latin typeface="Times New Roman" pitchFamily="18" charset="0"/>
            </a:endParaRPr>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2411CE0-B860-4285-9A3C-B06CD4243FAC}" type="slidenum">
              <a:rPr lang="zh-CN" altLang="en-US" smtClean="0">
                <a:latin typeface="Times New Roman" pitchFamily="18" charset="0"/>
              </a:rPr>
              <a:pPr eaLnBrk="1" hangingPunct="1"/>
              <a:t>46</a:t>
            </a:fld>
            <a:endParaRPr lang="en-US" altLang="zh-CN" smtClean="0">
              <a:latin typeface="Times New Roman" pitchFamily="18" charset="0"/>
            </a:endParaRPr>
          </a:p>
        </p:txBody>
      </p:sp>
      <p:sp>
        <p:nvSpPr>
          <p:cNvPr id="164867" name="Rectangle 2"/>
          <p:cNvSpPr>
            <a:spLocks noGrp="1" noRot="1" noChangeAspect="1" noChangeArrowheads="1" noTextEdit="1"/>
          </p:cNvSpPr>
          <p:nvPr>
            <p:ph type="sldImg"/>
          </p:nvPr>
        </p:nvSpPr>
        <p:spPr>
          <a:xfrm>
            <a:off x="381000" y="685800"/>
            <a:ext cx="6096000" cy="342900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7C79F9C-7091-49B8-98AE-5E6075E07DA9}" type="slidenum">
              <a:rPr lang="zh-CN" altLang="en-US" smtClean="0">
                <a:latin typeface="Times New Roman" pitchFamily="18" charset="0"/>
              </a:rPr>
              <a:pPr eaLnBrk="1" hangingPunct="1"/>
              <a:t>47</a:t>
            </a:fld>
            <a:endParaRPr lang="en-US" altLang="zh-CN" smtClean="0">
              <a:latin typeface="Times New Roman" pitchFamily="18" charset="0"/>
            </a:endParaRPr>
          </a:p>
        </p:txBody>
      </p:sp>
      <p:sp>
        <p:nvSpPr>
          <p:cNvPr id="165891" name="Rectangle 2"/>
          <p:cNvSpPr>
            <a:spLocks noGrp="1" noRot="1" noChangeAspect="1" noChangeArrowheads="1" noTextEdit="1"/>
          </p:cNvSpPr>
          <p:nvPr>
            <p:ph type="sldImg"/>
          </p:nvPr>
        </p:nvSpPr>
        <p:spPr>
          <a:xfrm>
            <a:off x="381000" y="685800"/>
            <a:ext cx="6096000" cy="34290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引入权因子可更好地控制曲线的形状。</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AAED2BB-43CF-40A3-B0F0-91C8AAE3443C}" type="slidenum">
              <a:rPr lang="zh-CN" altLang="en-US" smtClean="0">
                <a:latin typeface="Times New Roman" pitchFamily="18" charset="0"/>
              </a:rPr>
              <a:pPr eaLnBrk="1" hangingPunct="1"/>
              <a:t>48</a:t>
            </a:fld>
            <a:endParaRPr lang="en-US" altLang="zh-CN" smtClean="0">
              <a:latin typeface="Times New Roman" pitchFamily="18" charset="0"/>
            </a:endParaRPr>
          </a:p>
        </p:txBody>
      </p:sp>
      <p:sp>
        <p:nvSpPr>
          <p:cNvPr id="166915" name="Rectangle 2"/>
          <p:cNvSpPr>
            <a:spLocks noGrp="1" noRot="1" noChangeAspect="1" noChangeArrowheads="1" noTextEdit="1"/>
          </p:cNvSpPr>
          <p:nvPr>
            <p:ph type="sldImg"/>
          </p:nvPr>
        </p:nvSpPr>
        <p:spPr>
          <a:xfrm>
            <a:off x="381000" y="685800"/>
            <a:ext cx="6096000" cy="3429000"/>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权因子的引入，增加了编辑</a:t>
            </a:r>
            <a:r>
              <a:rPr lang="en-US" altLang="zh-CN" sz="1400" smtClean="0"/>
              <a:t>Bèzier</a:t>
            </a:r>
            <a:r>
              <a:rPr lang="zh-CN" altLang="en-US" sz="1400" smtClean="0"/>
              <a:t>曲线形状的控制参数。</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30532F0-F891-4D5E-BC0E-B4DD9A358893}" type="slidenum">
              <a:rPr lang="zh-CN" altLang="en-US" smtClean="0">
                <a:latin typeface="Times New Roman" pitchFamily="18" charset="0"/>
              </a:rPr>
              <a:pPr eaLnBrk="1" hangingPunct="1"/>
              <a:t>49</a:t>
            </a:fld>
            <a:endParaRPr lang="en-US" altLang="zh-CN" smtClean="0">
              <a:latin typeface="Times New Roman" pitchFamily="18" charset="0"/>
            </a:endParaRPr>
          </a:p>
        </p:txBody>
      </p:sp>
      <p:sp>
        <p:nvSpPr>
          <p:cNvPr id="167939" name="Rectangle 2"/>
          <p:cNvSpPr>
            <a:spLocks noGrp="1" noRot="1" noChangeAspect="1" noChangeArrowheads="1" noTextEdit="1"/>
          </p:cNvSpPr>
          <p:nvPr>
            <p:ph type="sldImg"/>
          </p:nvPr>
        </p:nvSpPr>
        <p:spPr>
          <a:xfrm>
            <a:off x="381000" y="685800"/>
            <a:ext cx="6096000" cy="342900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110F2D7-AE63-43B4-9D37-8E5411FA4422}" type="slidenum">
              <a:rPr lang="zh-CN" altLang="en-US" smtClean="0">
                <a:latin typeface="Times New Roman" pitchFamily="18" charset="0"/>
              </a:rPr>
              <a:pPr eaLnBrk="1" hangingPunct="1"/>
              <a:t>50</a:t>
            </a:fld>
            <a:endParaRPr lang="en-US" altLang="zh-CN" smtClean="0">
              <a:latin typeface="Times New Roman" pitchFamily="18" charset="0"/>
            </a:endParaRPr>
          </a:p>
        </p:txBody>
      </p:sp>
      <p:sp>
        <p:nvSpPr>
          <p:cNvPr id="168963" name="Rectangle 2"/>
          <p:cNvSpPr>
            <a:spLocks noGrp="1" noRot="1" noChangeAspect="1" noChangeArrowheads="1" noTextEdit="1"/>
          </p:cNvSpPr>
          <p:nvPr>
            <p:ph type="sldImg"/>
          </p:nvPr>
        </p:nvSpPr>
        <p:spPr>
          <a:xfrm>
            <a:off x="381000" y="685800"/>
            <a:ext cx="6096000" cy="34290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83C9E01-968F-4680-9C86-DD1359FC7437}" type="slidenum">
              <a:rPr lang="zh-CN" altLang="en-US" smtClean="0">
                <a:latin typeface="Times New Roman" pitchFamily="18" charset="0"/>
              </a:rPr>
              <a:pPr eaLnBrk="1" hangingPunct="1"/>
              <a:t>51</a:t>
            </a:fld>
            <a:endParaRPr lang="en-US" altLang="zh-CN" smtClean="0">
              <a:latin typeface="Times New Roman" pitchFamily="18" charset="0"/>
            </a:endParaRPr>
          </a:p>
        </p:txBody>
      </p:sp>
      <p:sp>
        <p:nvSpPr>
          <p:cNvPr id="169987" name="Rectangle 2"/>
          <p:cNvSpPr>
            <a:spLocks noGrp="1" noRot="1" noChangeAspect="1" noChangeArrowheads="1" noTextEdit="1"/>
          </p:cNvSpPr>
          <p:nvPr>
            <p:ph type="sldImg"/>
          </p:nvPr>
        </p:nvSpPr>
        <p:spPr>
          <a:xfrm>
            <a:off x="381000" y="685800"/>
            <a:ext cx="6096000" cy="34290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2951625-19A6-4279-BA83-8ADE12312856}" type="slidenum">
              <a:rPr lang="zh-CN" altLang="en-US" smtClean="0">
                <a:latin typeface="Times New Roman" pitchFamily="18" charset="0"/>
              </a:rPr>
              <a:pPr eaLnBrk="1" hangingPunct="1"/>
              <a:t>52</a:t>
            </a:fld>
            <a:endParaRPr lang="en-US" altLang="zh-CN" smtClean="0">
              <a:latin typeface="Times New Roman" pitchFamily="18"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P</a:t>
            </a:r>
            <a:r>
              <a:rPr lang="en-US" altLang="zh-CN" baseline="-25000" smtClean="0"/>
              <a:t>S</a:t>
            </a:r>
            <a:r>
              <a:rPr lang="zh-CN" altLang="en-US" smtClean="0"/>
              <a:t>为</a:t>
            </a:r>
            <a:r>
              <a:rPr lang="en-US" altLang="zh-CN" smtClean="0"/>
              <a:t>P</a:t>
            </a:r>
            <a:r>
              <a:rPr lang="en-US" altLang="zh-CN" baseline="-25000" smtClean="0"/>
              <a:t>0</a:t>
            </a:r>
            <a:r>
              <a:rPr lang="zh-CN" altLang="en-US" smtClean="0"/>
              <a:t>和</a:t>
            </a:r>
            <a:r>
              <a:rPr lang="en-US" altLang="zh-CN" smtClean="0"/>
              <a:t>P</a:t>
            </a:r>
            <a:r>
              <a:rPr lang="en-US" altLang="zh-CN" baseline="-25000" smtClean="0"/>
              <a:t>1</a:t>
            </a:r>
            <a:r>
              <a:rPr lang="zh-CN" altLang="en-US" smtClean="0"/>
              <a:t>的中点，</a:t>
            </a:r>
            <a:r>
              <a:rPr lang="en-US" altLang="zh-CN" smtClean="0"/>
              <a:t>P</a:t>
            </a:r>
            <a:r>
              <a:rPr lang="en-US" altLang="zh-CN" baseline="-25000" smtClean="0"/>
              <a:t>E</a:t>
            </a:r>
            <a:r>
              <a:rPr lang="zh-CN" altLang="en-US" smtClean="0"/>
              <a:t>为</a:t>
            </a:r>
            <a:r>
              <a:rPr lang="en-US" altLang="zh-CN" smtClean="0"/>
              <a:t>P</a:t>
            </a:r>
            <a:r>
              <a:rPr lang="en-US" altLang="zh-CN" baseline="-25000" smtClean="0"/>
              <a:t>2</a:t>
            </a:r>
            <a:r>
              <a:rPr lang="zh-CN" altLang="en-US" smtClean="0"/>
              <a:t>和</a:t>
            </a:r>
            <a:r>
              <a:rPr lang="en-US" altLang="zh-CN" smtClean="0"/>
              <a:t>P</a:t>
            </a:r>
            <a:r>
              <a:rPr lang="en-US" altLang="zh-CN" baseline="-25000" smtClean="0"/>
              <a:t>3</a:t>
            </a:r>
            <a:r>
              <a:rPr lang="zh-CN" altLang="en-US" smtClean="0"/>
              <a:t>的中点</a:t>
            </a:r>
            <a:endParaRPr lang="en-US"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r" eaLnBrk="1" hangingPunct="1"/>
            <a:fld id="{5E8B29BA-DD66-463E-A5D2-1F20FC2AE315}" type="slidenum">
              <a:rPr lang="zh-CN" altLang="en-US" sz="1200">
                <a:latin typeface="Times New Roman" pitchFamily="18" charset="0"/>
              </a:rPr>
              <a:pPr algn="r" eaLnBrk="1" hangingPunct="1"/>
              <a:t>53</a:t>
            </a:fld>
            <a:endParaRPr lang="en-US" altLang="zh-CN" sz="1200">
              <a:latin typeface="Times New Roman" pitchFamily="18" charset="0"/>
            </a:endParaRPr>
          </a:p>
        </p:txBody>
      </p:sp>
      <p:sp>
        <p:nvSpPr>
          <p:cNvPr id="172035" name="Rectangle 2"/>
          <p:cNvSpPr>
            <a:spLocks noGrp="1" noRot="1" noChangeAspect="1" noChangeArrowheads="1" noTextEdit="1"/>
          </p:cNvSpPr>
          <p:nvPr>
            <p:ph type="sldImg"/>
          </p:nvPr>
        </p:nvSpPr>
        <p:spPr>
          <a:xfrm>
            <a:off x="381000" y="685800"/>
            <a:ext cx="6096000" cy="34290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P</a:t>
            </a:r>
            <a:r>
              <a:rPr lang="en-US" altLang="zh-CN" baseline="-25000" smtClean="0"/>
              <a:t>S</a:t>
            </a:r>
            <a:r>
              <a:rPr lang="zh-CN" altLang="en-US" smtClean="0"/>
              <a:t>为</a:t>
            </a:r>
            <a:r>
              <a:rPr lang="en-US" altLang="zh-CN" smtClean="0"/>
              <a:t>P</a:t>
            </a:r>
            <a:r>
              <a:rPr lang="en-US" altLang="zh-CN" baseline="-25000" smtClean="0"/>
              <a:t>0</a:t>
            </a:r>
            <a:r>
              <a:rPr lang="zh-CN" altLang="en-US" smtClean="0"/>
              <a:t>和</a:t>
            </a:r>
            <a:r>
              <a:rPr lang="en-US" altLang="zh-CN" smtClean="0"/>
              <a:t>P</a:t>
            </a:r>
            <a:r>
              <a:rPr lang="en-US" altLang="zh-CN" baseline="-25000" smtClean="0"/>
              <a:t>1</a:t>
            </a:r>
            <a:r>
              <a:rPr lang="zh-CN" altLang="en-US" smtClean="0"/>
              <a:t>的中点，</a:t>
            </a:r>
            <a:r>
              <a:rPr lang="en-US" altLang="zh-CN" smtClean="0"/>
              <a:t>P</a:t>
            </a:r>
            <a:r>
              <a:rPr lang="en-US" altLang="zh-CN" baseline="-25000" smtClean="0"/>
              <a:t>E</a:t>
            </a:r>
            <a:r>
              <a:rPr lang="zh-CN" altLang="en-US" smtClean="0"/>
              <a:t>为</a:t>
            </a:r>
            <a:r>
              <a:rPr lang="en-US" altLang="zh-CN" smtClean="0"/>
              <a:t>P</a:t>
            </a:r>
            <a:r>
              <a:rPr lang="en-US" altLang="zh-CN" baseline="-25000" smtClean="0"/>
              <a:t>2</a:t>
            </a:r>
            <a:r>
              <a:rPr lang="zh-CN" altLang="en-US" smtClean="0"/>
              <a:t>和</a:t>
            </a:r>
            <a:r>
              <a:rPr lang="en-US" altLang="zh-CN" smtClean="0"/>
              <a:t>P</a:t>
            </a:r>
            <a:r>
              <a:rPr lang="en-US" altLang="zh-CN" baseline="-25000" smtClean="0"/>
              <a:t>3</a:t>
            </a:r>
            <a:r>
              <a:rPr lang="zh-CN" altLang="en-US" smtClean="0"/>
              <a:t>的中点</a:t>
            </a:r>
            <a:endParaRPr lang="en-US"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8F417C6-EDC6-420D-8D63-F9A301ED3387}" type="slidenum">
              <a:rPr lang="zh-CN" altLang="en-US" smtClean="0">
                <a:latin typeface="Times New Roman" pitchFamily="18" charset="0"/>
              </a:rPr>
              <a:pPr eaLnBrk="1" hangingPunct="1"/>
              <a:t>54</a:t>
            </a:fld>
            <a:endParaRPr lang="en-US" altLang="zh-CN" smtClean="0">
              <a:latin typeface="Times New Roman" pitchFamily="18" charset="0"/>
            </a:endParaRPr>
          </a:p>
        </p:txBody>
      </p:sp>
      <p:sp>
        <p:nvSpPr>
          <p:cNvPr id="173059" name="Rectangle 2"/>
          <p:cNvSpPr>
            <a:spLocks noGrp="1" noRot="1" noChangeAspect="1" noChangeArrowheads="1" noTextEdit="1"/>
          </p:cNvSpPr>
          <p:nvPr>
            <p:ph type="sldImg"/>
          </p:nvPr>
        </p:nvSpPr>
        <p:spPr>
          <a:xfrm>
            <a:off x="381000" y="685800"/>
            <a:ext cx="6096000" cy="34290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在做差商运算时，</a:t>
            </a:r>
            <a:r>
              <a:rPr lang="en-US" altLang="zh-CN" smtClean="0"/>
              <a:t>t</a:t>
            </a:r>
            <a:r>
              <a:rPr lang="zh-CN" altLang="en-US" smtClean="0"/>
              <a:t>为变量</a:t>
            </a:r>
            <a:r>
              <a:rPr lang="en-US" altLang="zh-CN" smtClean="0"/>
              <a:t>u</a:t>
            </a:r>
            <a:r>
              <a:rPr lang="zh-CN" altLang="en-US" smtClean="0"/>
              <a:t>为常量；计算调和函数时</a:t>
            </a:r>
            <a:r>
              <a:rPr lang="en-US" altLang="zh-CN" smtClean="0"/>
              <a:t> u</a:t>
            </a:r>
            <a:r>
              <a:rPr lang="zh-CN" altLang="en-US" smtClean="0"/>
              <a:t>为变量</a:t>
            </a:r>
            <a:r>
              <a:rPr lang="en-US" altLang="zh-CN" smtClean="0"/>
              <a:t>t</a:t>
            </a:r>
            <a:r>
              <a:rPr lang="zh-CN" altLang="en-US" smtClean="0"/>
              <a:t>被节点</a:t>
            </a:r>
            <a:r>
              <a:rPr lang="en-US" altLang="zh-CN" i="1" smtClean="0"/>
              <a:t>t</a:t>
            </a:r>
            <a:r>
              <a:rPr lang="en-US" altLang="zh-CN" baseline="-25000" smtClean="0"/>
              <a:t>i</a:t>
            </a:r>
            <a:r>
              <a:rPr lang="zh-CN" altLang="en-US" smtClean="0"/>
              <a:t>，</a:t>
            </a:r>
            <a:r>
              <a:rPr lang="en-US" altLang="zh-CN" i="1" smtClean="0"/>
              <a:t>t</a:t>
            </a:r>
            <a:r>
              <a:rPr lang="en-US" altLang="zh-CN" baseline="-25000" smtClean="0"/>
              <a:t>i+1</a:t>
            </a:r>
            <a:r>
              <a:rPr lang="zh-CN" altLang="en-US" smtClean="0"/>
              <a:t>，</a:t>
            </a:r>
            <a:r>
              <a:rPr lang="en-US" altLang="zh-CN" smtClean="0">
                <a:latin typeface="Arial" charset="0"/>
              </a:rPr>
              <a:t>…</a:t>
            </a:r>
            <a:r>
              <a:rPr lang="zh-CN" altLang="en-US" smtClean="0"/>
              <a:t>，</a:t>
            </a:r>
            <a:r>
              <a:rPr lang="en-US" altLang="zh-CN" i="1" smtClean="0"/>
              <a:t>t</a:t>
            </a:r>
            <a:r>
              <a:rPr lang="en-US" altLang="zh-CN" baseline="-25000" smtClean="0"/>
              <a:t>i+k+1</a:t>
            </a:r>
            <a:r>
              <a:rPr lang="zh-CN" altLang="en-US" smtClean="0"/>
              <a:t>代替</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r" eaLnBrk="1" hangingPunct="1"/>
            <a:fld id="{5EFB9985-D8CE-4BB3-B3D0-105563D3E4AF}" type="slidenum">
              <a:rPr lang="zh-CN" altLang="en-US" sz="1200">
                <a:latin typeface="Times New Roman" pitchFamily="18" charset="0"/>
              </a:rPr>
              <a:pPr algn="r" eaLnBrk="1" hangingPunct="1"/>
              <a:t>55</a:t>
            </a:fld>
            <a:endParaRPr lang="en-US" altLang="zh-CN" sz="1200">
              <a:latin typeface="Times New Roman" pitchFamily="18" charset="0"/>
            </a:endParaRPr>
          </a:p>
        </p:txBody>
      </p:sp>
      <p:sp>
        <p:nvSpPr>
          <p:cNvPr id="174083" name="Rectangle 2"/>
          <p:cNvSpPr>
            <a:spLocks noGrp="1" noRot="1" noChangeAspect="1" noChangeArrowheads="1" noTextEdit="1"/>
          </p:cNvSpPr>
          <p:nvPr>
            <p:ph type="sldImg"/>
          </p:nvPr>
        </p:nvSpPr>
        <p:spPr>
          <a:xfrm>
            <a:off x="381000" y="685800"/>
            <a:ext cx="6096000" cy="34290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B7327F5-91F3-41BC-A818-98D2376613C7}" type="slidenum">
              <a:rPr lang="zh-CN" altLang="en-US" smtClean="0">
                <a:latin typeface="Times New Roman" pitchFamily="18" charset="0"/>
              </a:rPr>
              <a:pPr eaLnBrk="1" hangingPunct="1"/>
              <a:t>11</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C5935FF-E4E6-44C7-A907-C8660115E5B8}" type="slidenum">
              <a:rPr lang="zh-CN" altLang="en-US" smtClean="0">
                <a:latin typeface="Times New Roman" pitchFamily="18" charset="0"/>
              </a:rPr>
              <a:pPr eaLnBrk="1" hangingPunct="1"/>
              <a:t>56</a:t>
            </a:fld>
            <a:endParaRPr lang="en-US" altLang="zh-CN" smtClean="0">
              <a:latin typeface="Times New Roman" pitchFamily="18" charset="0"/>
            </a:endParaRPr>
          </a:p>
        </p:txBody>
      </p:sp>
      <p:sp>
        <p:nvSpPr>
          <p:cNvPr id="175107" name="Rectangle 2"/>
          <p:cNvSpPr>
            <a:spLocks noGrp="1" noRot="1" noChangeAspect="1" noChangeArrowheads="1" noTextEdit="1"/>
          </p:cNvSpPr>
          <p:nvPr>
            <p:ph type="sldImg"/>
          </p:nvPr>
        </p:nvSpPr>
        <p:spPr>
          <a:xfrm>
            <a:off x="381000" y="685800"/>
            <a:ext cx="6096000" cy="342900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AAB70EB-1E73-4FC6-AA24-A40175DFFE79}" type="slidenum">
              <a:rPr lang="zh-CN" altLang="en-US" smtClean="0">
                <a:latin typeface="Times New Roman" pitchFamily="18" charset="0"/>
              </a:rPr>
              <a:pPr eaLnBrk="1" hangingPunct="1"/>
              <a:t>57</a:t>
            </a:fld>
            <a:endParaRPr lang="en-US" altLang="zh-CN" smtClean="0">
              <a:latin typeface="Times New Roman" pitchFamily="18" charset="0"/>
            </a:endParaRPr>
          </a:p>
        </p:txBody>
      </p:sp>
      <p:sp>
        <p:nvSpPr>
          <p:cNvPr id="176131" name="Rectangle 2"/>
          <p:cNvSpPr>
            <a:spLocks noGrp="1" noRot="1" noChangeAspect="1" noChangeArrowheads="1" noTextEdit="1"/>
          </p:cNvSpPr>
          <p:nvPr>
            <p:ph type="sldImg"/>
          </p:nvPr>
        </p:nvSpPr>
        <p:spPr>
          <a:xfrm>
            <a:off x="381000" y="685800"/>
            <a:ext cx="6096000" cy="3429000"/>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234BC09-B3A5-4F7A-BEDA-341911558761}" type="slidenum">
              <a:rPr lang="zh-CN" altLang="en-US" smtClean="0">
                <a:latin typeface="Times New Roman" pitchFamily="18" charset="0"/>
              </a:rPr>
              <a:pPr eaLnBrk="1" hangingPunct="1"/>
              <a:t>58</a:t>
            </a:fld>
            <a:endParaRPr lang="en-US" altLang="zh-CN" smtClean="0">
              <a:latin typeface="Times New Roman" pitchFamily="18" charset="0"/>
            </a:endParaRPr>
          </a:p>
        </p:txBody>
      </p:sp>
      <p:sp>
        <p:nvSpPr>
          <p:cNvPr id="177155" name="Rectangle 2"/>
          <p:cNvSpPr>
            <a:spLocks noGrp="1" noRot="1" noChangeAspect="1" noChangeArrowheads="1" noTextEdit="1"/>
          </p:cNvSpPr>
          <p:nvPr>
            <p:ph type="sldImg"/>
          </p:nvPr>
        </p:nvSpPr>
        <p:spPr>
          <a:xfrm>
            <a:off x="381000" y="685800"/>
            <a:ext cx="6096000" cy="3429000"/>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8F84794-CABE-4460-AD5A-35ADE0A0E02D}" type="slidenum">
              <a:rPr lang="zh-CN" altLang="en-US" smtClean="0">
                <a:latin typeface="Times New Roman" pitchFamily="18" charset="0"/>
              </a:rPr>
              <a:pPr eaLnBrk="1" hangingPunct="1"/>
              <a:t>59</a:t>
            </a:fld>
            <a:endParaRPr lang="en-US" altLang="zh-CN" smtClean="0">
              <a:latin typeface="Times New Roman" pitchFamily="18" charset="0"/>
            </a:endParaRPr>
          </a:p>
        </p:txBody>
      </p:sp>
      <p:sp>
        <p:nvSpPr>
          <p:cNvPr id="178179" name="Rectangle 2"/>
          <p:cNvSpPr>
            <a:spLocks noGrp="1" noRot="1" noChangeAspect="1" noChangeArrowheads="1" noTextEdit="1"/>
          </p:cNvSpPr>
          <p:nvPr>
            <p:ph type="sldImg"/>
          </p:nvPr>
        </p:nvSpPr>
        <p:spPr>
          <a:xfrm>
            <a:off x="381000" y="685800"/>
            <a:ext cx="6096000" cy="34290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D041F31-79FE-4DED-B563-77B809A6E8C8}" type="slidenum">
              <a:rPr lang="zh-CN" altLang="en-US" smtClean="0">
                <a:latin typeface="Times New Roman" pitchFamily="18" charset="0"/>
              </a:rPr>
              <a:pPr eaLnBrk="1" hangingPunct="1"/>
              <a:t>60</a:t>
            </a:fld>
            <a:endParaRPr lang="en-US" altLang="zh-CN" smtClean="0">
              <a:latin typeface="Times New Roman" pitchFamily="18" charset="0"/>
            </a:endParaRPr>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只要灵活选择控制点的位置和节点重复数，可以形成许多特殊情况的</a:t>
            </a:r>
            <a:r>
              <a:rPr lang="en-US" altLang="zh-CN" smtClean="0"/>
              <a:t>B</a:t>
            </a:r>
            <a:r>
              <a:rPr lang="zh-CN" altLang="en-US" smtClean="0"/>
              <a:t>样条曲线</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B8760EF-E680-4F50-967B-AF1E2FD7BC24}" type="slidenum">
              <a:rPr lang="zh-CN" altLang="en-US" smtClean="0">
                <a:latin typeface="Times New Roman" pitchFamily="18" charset="0"/>
              </a:rPr>
              <a:pPr eaLnBrk="1" hangingPunct="1"/>
              <a:t>61</a:t>
            </a:fld>
            <a:endParaRPr lang="en-US" altLang="zh-CN" smtClean="0">
              <a:latin typeface="Times New Roman" pitchFamily="18" charset="0"/>
            </a:endParaRPr>
          </a:p>
        </p:txBody>
      </p:sp>
      <p:sp>
        <p:nvSpPr>
          <p:cNvPr id="180227" name="Rectangle 2"/>
          <p:cNvSpPr>
            <a:spLocks noGrp="1" noRot="1" noChangeAspect="1" noChangeArrowheads="1" noTextEdit="1"/>
          </p:cNvSpPr>
          <p:nvPr>
            <p:ph type="sldImg"/>
          </p:nvPr>
        </p:nvSpPr>
        <p:spPr>
          <a:xfrm>
            <a:off x="381000" y="685800"/>
            <a:ext cx="6096000" cy="3429000"/>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mtClean="0">
                <a:solidFill>
                  <a:srgbClr val="00FF00"/>
                </a:solidFill>
              </a:rPr>
              <a:t>尽管</a:t>
            </a:r>
            <a:r>
              <a:rPr lang="en-US" altLang="zh-CN" smtClean="0">
                <a:solidFill>
                  <a:srgbClr val="00FF00"/>
                </a:solidFill>
              </a:rPr>
              <a:t>B</a:t>
            </a:r>
            <a:r>
              <a:rPr lang="zh-CN" altLang="en-US" smtClean="0">
                <a:solidFill>
                  <a:srgbClr val="00FF00"/>
                </a:solidFill>
              </a:rPr>
              <a:t>样条方法在表示与设计自由型曲线曲面形状时显示了强大的威力，然而在表示与设计二次曲线曲面</a:t>
            </a:r>
            <a:r>
              <a:rPr lang="en-US" altLang="zh-CN" smtClean="0">
                <a:solidFill>
                  <a:srgbClr val="00FF00"/>
                </a:solidFill>
              </a:rPr>
              <a:t>(</a:t>
            </a:r>
            <a:r>
              <a:rPr lang="zh-CN" altLang="en-US" smtClean="0">
                <a:solidFill>
                  <a:srgbClr val="00FF00"/>
                </a:solidFill>
              </a:rPr>
              <a:t>如：圆弧、椭圆弧、双曲线等</a:t>
            </a:r>
            <a:r>
              <a:rPr lang="en-US" altLang="zh-CN" smtClean="0">
                <a:solidFill>
                  <a:srgbClr val="00FF00"/>
                </a:solidFill>
              </a:rPr>
              <a:t>)</a:t>
            </a:r>
            <a:r>
              <a:rPr lang="zh-CN" altLang="en-US" smtClean="0">
                <a:solidFill>
                  <a:srgbClr val="00FF00"/>
                </a:solidFill>
              </a:rPr>
              <a:t>与平面构成的初等曲面时却遇到了麻烦，因为</a:t>
            </a:r>
            <a:r>
              <a:rPr lang="en-US" altLang="zh-CN" smtClean="0">
                <a:solidFill>
                  <a:srgbClr val="00FF00"/>
                </a:solidFill>
              </a:rPr>
              <a:t>B</a:t>
            </a:r>
            <a:r>
              <a:rPr lang="zh-CN" altLang="en-US" smtClean="0">
                <a:solidFill>
                  <a:srgbClr val="00FF00"/>
                </a:solidFill>
              </a:rPr>
              <a:t>样条曲线、曲面及其特例的贝塞尔曲线、曲面都不能精确地表示除抛物面以外的二次曲线曲面，而只能给出近似的表示，使本来简单的问题复杂化，还带来了设计误差。人们为了解决这个问题，对</a:t>
            </a:r>
            <a:r>
              <a:rPr lang="en-US" altLang="zh-CN" smtClean="0">
                <a:solidFill>
                  <a:srgbClr val="00FF00"/>
                </a:solidFill>
              </a:rPr>
              <a:t>B</a:t>
            </a:r>
            <a:r>
              <a:rPr lang="zh-CN" altLang="en-US" smtClean="0">
                <a:solidFill>
                  <a:srgbClr val="00FF00"/>
                </a:solidFill>
              </a:rPr>
              <a:t>样条方法进行了改造，在保留其描述自由型形状长处的同时，扩充其统一表示二次曲线与曲面的能力。这种新型的方法称为非均匀有理</a:t>
            </a:r>
            <a:r>
              <a:rPr lang="en-US" altLang="zh-CN" smtClean="0">
                <a:solidFill>
                  <a:srgbClr val="00FF00"/>
                </a:solidFill>
              </a:rPr>
              <a:t>B</a:t>
            </a:r>
            <a:r>
              <a:rPr lang="zh-CN" altLang="en-US" smtClean="0">
                <a:solidFill>
                  <a:srgbClr val="00FF00"/>
                </a:solidFill>
              </a:rPr>
              <a:t>样条</a:t>
            </a:r>
            <a:r>
              <a:rPr lang="en-US" altLang="zh-CN" smtClean="0">
                <a:solidFill>
                  <a:srgbClr val="00FF00"/>
                </a:solidFill>
              </a:rPr>
              <a:t>(Non-Uniform Rational B-spline</a:t>
            </a:r>
            <a:r>
              <a:rPr lang="zh-CN" altLang="en-US" smtClean="0">
                <a:solidFill>
                  <a:srgbClr val="00FF00"/>
                </a:solidFill>
              </a:rPr>
              <a:t>，</a:t>
            </a:r>
            <a:r>
              <a:rPr lang="en-US" altLang="zh-CN" smtClean="0">
                <a:solidFill>
                  <a:srgbClr val="00FF00"/>
                </a:solidFill>
              </a:rPr>
              <a:t>NURBS)</a:t>
            </a:r>
            <a:r>
              <a:rPr lang="zh-CN" altLang="en-US" smtClean="0">
                <a:solidFill>
                  <a:srgbClr val="00FF00"/>
                </a:solidFill>
              </a:rPr>
              <a:t>技术。目前</a:t>
            </a:r>
            <a:r>
              <a:rPr lang="en-US" altLang="zh-CN" smtClean="0">
                <a:solidFill>
                  <a:srgbClr val="00FF00"/>
                </a:solidFill>
              </a:rPr>
              <a:t>NURBS</a:t>
            </a:r>
            <a:r>
              <a:rPr lang="zh-CN" altLang="en-US" smtClean="0">
                <a:solidFill>
                  <a:srgbClr val="00FF00"/>
                </a:solidFill>
              </a:rPr>
              <a:t>已被国际标准化组织定义为工业产品形状表示的国际标准方法。</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A70B3EE-9FC5-44D5-BEE7-4E3CD3E74A8F}" type="slidenum">
              <a:rPr lang="zh-CN" altLang="en-US" smtClean="0">
                <a:latin typeface="Times New Roman" pitchFamily="18" charset="0"/>
              </a:rPr>
              <a:pPr eaLnBrk="1" hangingPunct="1"/>
              <a:t>62</a:t>
            </a:fld>
            <a:endParaRPr lang="en-US" altLang="zh-CN" smtClean="0">
              <a:latin typeface="Times New Roman" pitchFamily="18" charset="0"/>
            </a:endParaRPr>
          </a:p>
        </p:txBody>
      </p:sp>
      <p:sp>
        <p:nvSpPr>
          <p:cNvPr id="181251" name="Rectangle 2"/>
          <p:cNvSpPr>
            <a:spLocks noGrp="1" noRot="1" noChangeAspect="1" noChangeArrowheads="1" noTextEdit="1"/>
          </p:cNvSpPr>
          <p:nvPr>
            <p:ph type="sldImg"/>
          </p:nvPr>
        </p:nvSpPr>
        <p:spPr>
          <a:xfrm>
            <a:off x="381000" y="685800"/>
            <a:ext cx="6096000" cy="3429000"/>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74B38D9-DD60-4FFA-A4E4-1A64C525E8BD}" type="slidenum">
              <a:rPr lang="zh-CN" altLang="en-US" smtClean="0">
                <a:latin typeface="Times New Roman" pitchFamily="18" charset="0"/>
              </a:rPr>
              <a:pPr eaLnBrk="1" hangingPunct="1"/>
              <a:t>63</a:t>
            </a:fld>
            <a:endParaRPr lang="en-US" altLang="zh-CN" smtClean="0">
              <a:latin typeface="Times New Roman" pitchFamily="18" charset="0"/>
            </a:endParaRPr>
          </a:p>
        </p:txBody>
      </p:sp>
      <p:sp>
        <p:nvSpPr>
          <p:cNvPr id="182275" name="Rectangle 2"/>
          <p:cNvSpPr>
            <a:spLocks noGrp="1" noRot="1" noChangeAspect="1" noChangeArrowheads="1" noTextEdit="1"/>
          </p:cNvSpPr>
          <p:nvPr>
            <p:ph type="sldImg"/>
          </p:nvPr>
        </p:nvSpPr>
        <p:spPr>
          <a:xfrm>
            <a:off x="381000" y="685800"/>
            <a:ext cx="6096000" cy="3429000"/>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2EAC162-7EA1-432A-9B00-09A406BB8638}" type="slidenum">
              <a:rPr lang="zh-CN" altLang="en-US" smtClean="0">
                <a:latin typeface="Times New Roman" pitchFamily="18" charset="0"/>
              </a:rPr>
              <a:pPr eaLnBrk="1" hangingPunct="1"/>
              <a:t>64</a:t>
            </a:fld>
            <a:endParaRPr lang="en-US" altLang="zh-CN" smtClean="0">
              <a:latin typeface="Times New Roman" pitchFamily="18" charset="0"/>
            </a:endParaRPr>
          </a:p>
        </p:txBody>
      </p:sp>
      <p:sp>
        <p:nvSpPr>
          <p:cNvPr id="183299" name="Rectangle 2"/>
          <p:cNvSpPr>
            <a:spLocks noGrp="1" noRot="1" noChangeAspect="1" noChangeArrowheads="1" noTextEdit="1"/>
          </p:cNvSpPr>
          <p:nvPr>
            <p:ph type="sldImg"/>
          </p:nvPr>
        </p:nvSpPr>
        <p:spPr>
          <a:xfrm>
            <a:off x="381000" y="685800"/>
            <a:ext cx="6096000" cy="3429000"/>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smtClean="0"/>
              <a:t>d</a:t>
            </a:r>
            <a:r>
              <a:rPr lang="zh-CN" altLang="en-US" smtClean="0"/>
              <a:t>为等距线的偏离量，</a:t>
            </a:r>
            <a:r>
              <a:rPr lang="en-US" altLang="zh-CN" b="1" i="1" smtClean="0"/>
              <a:t>N</a:t>
            </a:r>
            <a:r>
              <a:rPr lang="en-US" altLang="zh-CN" smtClean="0"/>
              <a:t>(</a:t>
            </a:r>
            <a:r>
              <a:rPr lang="en-US" altLang="zh-CN" i="1" smtClean="0"/>
              <a:t>t</a:t>
            </a:r>
            <a:r>
              <a:rPr lang="en-US" altLang="zh-CN" smtClean="0"/>
              <a:t>)</a:t>
            </a:r>
            <a:r>
              <a:rPr lang="zh-CN" altLang="en-US" smtClean="0"/>
              <a:t>为曲线在某一点的法矢量</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CDC22CE-BC21-458A-9885-D4425797D90D}" type="slidenum">
              <a:rPr lang="zh-CN" altLang="en-US" smtClean="0">
                <a:latin typeface="Times New Roman" pitchFamily="18" charset="0"/>
              </a:rPr>
              <a:pPr eaLnBrk="1" hangingPunct="1"/>
              <a:t>65</a:t>
            </a:fld>
            <a:endParaRPr lang="en-US" altLang="zh-CN" smtClean="0">
              <a:latin typeface="Times New Roman" pitchFamily="18" charset="0"/>
            </a:endParaRPr>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9CE8B79-907D-4748-B3AF-3D65B23EEE76}" type="slidenum">
              <a:rPr lang="zh-CN" altLang="en-US" smtClean="0">
                <a:latin typeface="Times New Roman" pitchFamily="18" charset="0"/>
              </a:rPr>
              <a:pPr eaLnBrk="1" hangingPunct="1"/>
              <a:t>12</a:t>
            </a:fld>
            <a:endParaRPr lang="en-US" altLang="zh-CN" smtClean="0">
              <a:latin typeface="Times New Roman" pitchFamily="18" charset="0"/>
            </a:endParaRPr>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把要研究的这一段曲线设定为</a:t>
            </a:r>
            <a:r>
              <a:rPr lang="en-US" altLang="zh-CN" smtClean="0"/>
              <a:t>t</a:t>
            </a:r>
            <a:r>
              <a:rPr lang="zh-CN" altLang="en-US" smtClean="0"/>
              <a:t>从</a:t>
            </a:r>
            <a:r>
              <a:rPr lang="en-US" altLang="zh-CN" smtClean="0"/>
              <a:t>0</a:t>
            </a:r>
            <a:r>
              <a:rPr lang="zh-CN" altLang="en-US" smtClean="0"/>
              <a:t>变化到</a:t>
            </a:r>
            <a:r>
              <a:rPr lang="en-US" altLang="zh-CN" smtClean="0"/>
              <a:t>1</a:t>
            </a:r>
            <a:r>
              <a:rPr lang="zh-CN" altLang="en-US" smtClean="0"/>
              <a:t>之间</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A597179-A37B-48C8-817D-5979FC23AB4D}" type="slidenum">
              <a:rPr lang="zh-CN" altLang="en-US" smtClean="0">
                <a:latin typeface="Times New Roman" pitchFamily="18" charset="0"/>
              </a:rPr>
              <a:pPr eaLnBrk="1" hangingPunct="1"/>
              <a:t>66</a:t>
            </a:fld>
            <a:endParaRPr lang="en-US" altLang="zh-CN" smtClean="0">
              <a:latin typeface="Times New Roman" pitchFamily="18" charset="0"/>
            </a:endParaRPr>
          </a:p>
        </p:txBody>
      </p:sp>
      <p:sp>
        <p:nvSpPr>
          <p:cNvPr id="185347" name="Rectangle 2"/>
          <p:cNvSpPr>
            <a:spLocks noGrp="1" noRot="1" noChangeAspect="1" noChangeArrowheads="1" noTextEdit="1"/>
          </p:cNvSpPr>
          <p:nvPr>
            <p:ph type="sldImg"/>
          </p:nvPr>
        </p:nvSpPr>
        <p:spPr>
          <a:xfrm>
            <a:off x="381000" y="685800"/>
            <a:ext cx="6096000" cy="3429000"/>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B00BB10-E8E3-4861-A3FB-02CE12656662}" type="slidenum">
              <a:rPr lang="zh-CN" altLang="en-US" smtClean="0">
                <a:latin typeface="Times New Roman" pitchFamily="18" charset="0"/>
              </a:rPr>
              <a:pPr eaLnBrk="1" hangingPunct="1"/>
              <a:t>67</a:t>
            </a:fld>
            <a:endParaRPr lang="en-US" altLang="zh-CN" smtClean="0">
              <a:latin typeface="Times New Roman" pitchFamily="18" charset="0"/>
            </a:endParaRPr>
          </a:p>
        </p:txBody>
      </p:sp>
      <p:sp>
        <p:nvSpPr>
          <p:cNvPr id="186371" name="Rectangle 2"/>
          <p:cNvSpPr>
            <a:spLocks noGrp="1" noRot="1" noChangeAspect="1" noChangeArrowheads="1" noTextEdit="1"/>
          </p:cNvSpPr>
          <p:nvPr>
            <p:ph type="sldImg"/>
          </p:nvPr>
        </p:nvSpPr>
        <p:spPr>
          <a:xfrm>
            <a:off x="381000" y="685800"/>
            <a:ext cx="6096000" cy="3429000"/>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5571FBC-FA9F-4785-9051-7132E9F0080A}" type="slidenum">
              <a:rPr lang="zh-CN" altLang="en-US" smtClean="0">
                <a:latin typeface="Times New Roman" pitchFamily="18" charset="0"/>
              </a:rPr>
              <a:pPr eaLnBrk="1" hangingPunct="1"/>
              <a:t>68</a:t>
            </a:fld>
            <a:endParaRPr lang="en-US" altLang="zh-CN" smtClean="0">
              <a:latin typeface="Times New Roman" pitchFamily="18" charset="0"/>
            </a:endParaRPr>
          </a:p>
        </p:txBody>
      </p:sp>
      <p:sp>
        <p:nvSpPr>
          <p:cNvPr id="187395" name="Rectangle 2"/>
          <p:cNvSpPr>
            <a:spLocks noGrp="1" noRot="1" noChangeAspect="1" noChangeArrowheads="1" noTextEdit="1"/>
          </p:cNvSpPr>
          <p:nvPr>
            <p:ph type="sldImg"/>
          </p:nvPr>
        </p:nvSpPr>
        <p:spPr>
          <a:xfrm>
            <a:off x="381000" y="685800"/>
            <a:ext cx="6096000" cy="3429000"/>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sym typeface="Wingdings 2" pitchFamily="18" charset="2"/>
              </a:rPr>
              <a:t>函数带</a:t>
            </a:r>
            <a:r>
              <a:rPr lang="en-US" altLang="zh-CN" sz="1400" smtClean="0">
                <a:sym typeface="Wingdings 2" pitchFamily="18" charset="2"/>
              </a:rPr>
              <a:t>{v}</a:t>
            </a:r>
            <a:r>
              <a:rPr lang="zh-CN" altLang="en-US" sz="1400" smtClean="0">
                <a:sym typeface="Wingdings 2" pitchFamily="18" charset="2"/>
              </a:rPr>
              <a:t>表示变量是指针</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54762CD-707F-478B-86CA-7125B880256B}" type="slidenum">
              <a:rPr lang="zh-CN" altLang="en-US" smtClean="0">
                <a:latin typeface="Times New Roman" pitchFamily="18" charset="0"/>
              </a:rPr>
              <a:pPr eaLnBrk="1" hangingPunct="1"/>
              <a:t>69</a:t>
            </a:fld>
            <a:endParaRPr lang="en-US" altLang="zh-CN" smtClean="0">
              <a:latin typeface="Times New Roman" pitchFamily="18" charset="0"/>
            </a:endParaRPr>
          </a:p>
        </p:txBody>
      </p:sp>
      <p:sp>
        <p:nvSpPr>
          <p:cNvPr id="188419" name="Rectangle 2"/>
          <p:cNvSpPr>
            <a:spLocks noGrp="1" noRot="1" noChangeAspect="1" noChangeArrowheads="1" noTextEdit="1"/>
          </p:cNvSpPr>
          <p:nvPr>
            <p:ph type="sldImg"/>
          </p:nvPr>
        </p:nvSpPr>
        <p:spPr>
          <a:xfrm>
            <a:off x="381000" y="685800"/>
            <a:ext cx="6096000" cy="3429000"/>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0162E0B-6C40-4328-A9CF-0D7C52363E19}" type="slidenum">
              <a:rPr lang="zh-CN" altLang="en-US" smtClean="0">
                <a:latin typeface="Times New Roman" pitchFamily="18" charset="0"/>
              </a:rPr>
              <a:pPr eaLnBrk="1" hangingPunct="1"/>
              <a:t>70</a:t>
            </a:fld>
            <a:endParaRPr lang="en-US" altLang="zh-CN" smtClean="0">
              <a:latin typeface="Times New Roman" pitchFamily="18" charset="0"/>
            </a:endParaRPr>
          </a:p>
        </p:txBody>
      </p:sp>
      <p:sp>
        <p:nvSpPr>
          <p:cNvPr id="189443" name="Rectangle 2"/>
          <p:cNvSpPr>
            <a:spLocks noGrp="1" noRot="1" noChangeAspect="1" noChangeArrowheads="1" noTextEdit="1"/>
          </p:cNvSpPr>
          <p:nvPr>
            <p:ph type="sldImg"/>
          </p:nvPr>
        </p:nvSpPr>
        <p:spPr>
          <a:xfrm>
            <a:off x="381000" y="685800"/>
            <a:ext cx="6096000" cy="3429000"/>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CB4DB93-40D7-4193-A1E4-C16358E73F32}" type="slidenum">
              <a:rPr lang="zh-CN" altLang="en-US" smtClean="0">
                <a:latin typeface="Times New Roman" pitchFamily="18" charset="0"/>
              </a:rPr>
              <a:pPr eaLnBrk="1" hangingPunct="1"/>
              <a:t>71</a:t>
            </a:fld>
            <a:endParaRPr lang="en-US" altLang="zh-CN" smtClean="0">
              <a:latin typeface="Times New Roman" pitchFamily="18" charset="0"/>
            </a:endParaRPr>
          </a:p>
        </p:txBody>
      </p:sp>
      <p:sp>
        <p:nvSpPr>
          <p:cNvPr id="190467" name="Rectangle 2"/>
          <p:cNvSpPr>
            <a:spLocks noGrp="1" noRot="1" noChangeAspect="1" noChangeArrowheads="1" noTextEdit="1"/>
          </p:cNvSpPr>
          <p:nvPr>
            <p:ph type="sldImg"/>
          </p:nvPr>
        </p:nvSpPr>
        <p:spPr>
          <a:xfrm>
            <a:off x="381000" y="685800"/>
            <a:ext cx="6096000" cy="3429000"/>
          </a:xfrm>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E9FF5A1-CF6C-431D-B373-FFF73F89C7B4}" type="slidenum">
              <a:rPr lang="zh-CN" altLang="en-US" smtClean="0">
                <a:latin typeface="Times New Roman" pitchFamily="18" charset="0"/>
              </a:rPr>
              <a:pPr eaLnBrk="1" hangingPunct="1"/>
              <a:t>72</a:t>
            </a:fld>
            <a:endParaRPr lang="en-US" altLang="zh-CN" smtClean="0">
              <a:latin typeface="Times New Roman"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506B49C-D5B0-4105-B343-20D24CCE9F61}" type="slidenum">
              <a:rPr lang="zh-CN" altLang="en-US" smtClean="0">
                <a:latin typeface="Times New Roman" pitchFamily="18" charset="0"/>
              </a:rPr>
              <a:pPr eaLnBrk="1" hangingPunct="1"/>
              <a:t>73</a:t>
            </a:fld>
            <a:endParaRPr lang="en-US" altLang="zh-CN" smtClean="0">
              <a:latin typeface="Times New Roman" pitchFamily="18"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69EF72D-4AE8-4244-82D8-2C03C60DBF0C}" type="slidenum">
              <a:rPr lang="zh-CN" altLang="en-US" smtClean="0">
                <a:latin typeface="Times New Roman" pitchFamily="18" charset="0"/>
              </a:rPr>
              <a:pPr eaLnBrk="1" hangingPunct="1"/>
              <a:t>74</a:t>
            </a:fld>
            <a:endParaRPr lang="en-US" altLang="zh-CN" smtClean="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F81606F-3015-40D3-9378-6D1B2E1D5350}" type="slidenum">
              <a:rPr lang="zh-CN" altLang="en-US" smtClean="0">
                <a:latin typeface="Times New Roman" pitchFamily="18" charset="0"/>
              </a:rPr>
              <a:pPr eaLnBrk="1" hangingPunct="1"/>
              <a:t>75</a:t>
            </a:fld>
            <a:endParaRPr lang="en-US" altLang="zh-CN" smtClean="0">
              <a:latin typeface="Times New Roman"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D880EA6-06D9-4E09-BDF4-8CEDB50D0550}" type="slidenum">
              <a:rPr lang="zh-CN" altLang="en-US" smtClean="0">
                <a:latin typeface="Times New Roman" pitchFamily="18" charset="0"/>
              </a:rPr>
              <a:pPr eaLnBrk="1" hangingPunct="1"/>
              <a:t>13</a:t>
            </a:fld>
            <a:endParaRPr lang="en-US" altLang="zh-CN" smtClean="0">
              <a:latin typeface="Times New Roman" pitchFamily="18" charset="0"/>
            </a:endParaRPr>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EF713FF-5854-4BD5-A400-E94D989DF389}" type="slidenum">
              <a:rPr lang="zh-CN" altLang="en-US" smtClean="0">
                <a:latin typeface="Times New Roman" pitchFamily="18" charset="0"/>
              </a:rPr>
              <a:pPr eaLnBrk="1" hangingPunct="1"/>
              <a:t>76</a:t>
            </a:fld>
            <a:endParaRPr lang="en-US" altLang="zh-CN" smtClean="0">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764E95E-E623-42C0-BE96-0105571B029D}" type="slidenum">
              <a:rPr lang="zh-CN" altLang="en-US" smtClean="0">
                <a:latin typeface="Times New Roman" pitchFamily="18" charset="0"/>
              </a:rPr>
              <a:pPr eaLnBrk="1" hangingPunct="1"/>
              <a:t>77</a:t>
            </a:fld>
            <a:endParaRPr lang="en-US" altLang="zh-CN" smtClean="0">
              <a:latin typeface="Times New Roman" pitchFamily="18" charset="0"/>
            </a:endParaRPr>
          </a:p>
        </p:txBody>
      </p:sp>
      <p:sp>
        <p:nvSpPr>
          <p:cNvPr id="196611" name="Rectangle 2"/>
          <p:cNvSpPr>
            <a:spLocks noGrp="1" noRot="1" noChangeAspect="1" noChangeArrowheads="1" noTextEdit="1"/>
          </p:cNvSpPr>
          <p:nvPr>
            <p:ph type="sldImg"/>
          </p:nvPr>
        </p:nvSpPr>
        <p:spPr>
          <a:xfrm>
            <a:off x="381000" y="685800"/>
            <a:ext cx="6096000" cy="34290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924F46B-BAD0-4E68-A191-7BC168CCB035}" type="slidenum">
              <a:rPr lang="zh-CN" altLang="en-US" smtClean="0">
                <a:latin typeface="Times New Roman" pitchFamily="18" charset="0"/>
              </a:rPr>
              <a:pPr eaLnBrk="1" hangingPunct="1"/>
              <a:t>78</a:t>
            </a:fld>
            <a:endParaRPr lang="en-US" altLang="zh-CN" smtClean="0">
              <a:latin typeface="Times New Roman" pitchFamily="18" charset="0"/>
            </a:endParaRPr>
          </a:p>
        </p:txBody>
      </p:sp>
      <p:sp>
        <p:nvSpPr>
          <p:cNvPr id="197635" name="Rectangle 2"/>
          <p:cNvSpPr>
            <a:spLocks noGrp="1" noRot="1" noChangeAspect="1" noChangeArrowheads="1" noTextEdit="1"/>
          </p:cNvSpPr>
          <p:nvPr>
            <p:ph type="sldImg"/>
          </p:nvPr>
        </p:nvSpPr>
        <p:spPr>
          <a:xfrm>
            <a:off x="381000" y="685800"/>
            <a:ext cx="6096000" cy="34290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A978D68E-FB02-4067-B9D4-D25C99564BB5}" type="slidenum">
              <a:rPr lang="zh-CN" altLang="en-US" smtClean="0">
                <a:latin typeface="Times New Roman" pitchFamily="18" charset="0"/>
              </a:rPr>
              <a:pPr eaLnBrk="1" hangingPunct="1"/>
              <a:t>79</a:t>
            </a:fld>
            <a:endParaRPr lang="en-US" altLang="zh-CN" smtClean="0">
              <a:latin typeface="Times New Roman" pitchFamily="18" charset="0"/>
            </a:endParaRPr>
          </a:p>
        </p:txBody>
      </p:sp>
      <p:sp>
        <p:nvSpPr>
          <p:cNvPr id="198659" name="Rectangle 2"/>
          <p:cNvSpPr>
            <a:spLocks noGrp="1" noRot="1" noChangeAspect="1" noChangeArrowheads="1" noTextEdit="1"/>
          </p:cNvSpPr>
          <p:nvPr>
            <p:ph type="sldImg"/>
          </p:nvPr>
        </p:nvSpPr>
        <p:spPr>
          <a:xfrm>
            <a:off x="381000" y="685800"/>
            <a:ext cx="6096000" cy="3429000"/>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4F0727C-7549-43B6-A41E-481DEAA57A94}" type="slidenum">
              <a:rPr lang="zh-CN" altLang="en-US" smtClean="0">
                <a:latin typeface="Times New Roman" pitchFamily="18" charset="0"/>
              </a:rPr>
              <a:pPr eaLnBrk="1" hangingPunct="1"/>
              <a:t>80</a:t>
            </a:fld>
            <a:endParaRPr lang="en-US" altLang="zh-CN" smtClean="0">
              <a:latin typeface="Times New Roman" pitchFamily="18"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7812BAC-D01D-455F-B937-5B36D4E6C58C}" type="slidenum">
              <a:rPr lang="zh-CN" altLang="en-US" smtClean="0">
                <a:latin typeface="Times New Roman" pitchFamily="18" charset="0"/>
              </a:rPr>
              <a:pPr eaLnBrk="1" hangingPunct="1"/>
              <a:t>81</a:t>
            </a:fld>
            <a:endParaRPr lang="en-US" altLang="zh-CN" smtClean="0">
              <a:latin typeface="Times New Roman" pitchFamily="18" charset="0"/>
            </a:endParaRPr>
          </a:p>
        </p:txBody>
      </p:sp>
      <p:sp>
        <p:nvSpPr>
          <p:cNvPr id="200707" name="Rectangle 2"/>
          <p:cNvSpPr>
            <a:spLocks noGrp="1" noRot="1" noChangeAspect="1" noChangeArrowheads="1" noTextEdit="1"/>
          </p:cNvSpPr>
          <p:nvPr>
            <p:ph type="sldImg"/>
          </p:nvPr>
        </p:nvSpPr>
        <p:spPr>
          <a:xfrm>
            <a:off x="381000" y="685800"/>
            <a:ext cx="6096000" cy="3429000"/>
          </a:xfrm>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1A6BFCB-3ED5-4B34-819D-154AE8A7CD20}" type="slidenum">
              <a:rPr lang="zh-CN" altLang="en-US" smtClean="0">
                <a:latin typeface="Times New Roman" pitchFamily="18" charset="0"/>
              </a:rPr>
              <a:pPr eaLnBrk="1" hangingPunct="1"/>
              <a:t>83</a:t>
            </a:fld>
            <a:endParaRPr lang="en-US" altLang="zh-CN" smtClean="0">
              <a:latin typeface="Times New Roman" pitchFamily="18" charset="0"/>
            </a:endParaRPr>
          </a:p>
        </p:txBody>
      </p:sp>
      <p:sp>
        <p:nvSpPr>
          <p:cNvPr id="202755" name="Rectangle 2"/>
          <p:cNvSpPr>
            <a:spLocks noGrp="1" noRot="1" noChangeAspect="1" noChangeArrowheads="1" noTextEdit="1"/>
          </p:cNvSpPr>
          <p:nvPr>
            <p:ph type="sldImg"/>
          </p:nvPr>
        </p:nvSpPr>
        <p:spPr>
          <a:xfrm>
            <a:off x="381000" y="685800"/>
            <a:ext cx="6096000" cy="3429000"/>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0451EE8-1A74-43CC-B4ED-025AD53F8EA0}" type="slidenum">
              <a:rPr lang="zh-CN" altLang="en-US" smtClean="0">
                <a:latin typeface="Times New Roman" pitchFamily="18" charset="0"/>
              </a:rPr>
              <a:pPr eaLnBrk="1" hangingPunct="1"/>
              <a:t>84</a:t>
            </a:fld>
            <a:endParaRPr lang="en-US" altLang="zh-CN" smtClean="0">
              <a:latin typeface="Times New Roman" pitchFamily="18" charset="0"/>
            </a:endParaRPr>
          </a:p>
        </p:txBody>
      </p:sp>
      <p:sp>
        <p:nvSpPr>
          <p:cNvPr id="203779" name="Rectangle 2"/>
          <p:cNvSpPr>
            <a:spLocks noGrp="1" noRot="1" noChangeAspect="1" noChangeArrowheads="1" noTextEdit="1"/>
          </p:cNvSpPr>
          <p:nvPr>
            <p:ph type="sldImg"/>
          </p:nvPr>
        </p:nvSpPr>
        <p:spPr>
          <a:xfrm>
            <a:off x="381000" y="685800"/>
            <a:ext cx="6096000" cy="342900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ym typeface="Symbol" pitchFamily="18" charset="2"/>
              </a:rPr>
              <a:t>拐点是曲线弯曲方向发生变化的分界点，即</a:t>
            </a:r>
            <a:r>
              <a:rPr lang="en-US" altLang="zh-CN" i="1" smtClean="0">
                <a:sym typeface="Symbol" pitchFamily="18" charset="2"/>
              </a:rPr>
              <a:t>f</a:t>
            </a:r>
            <a:r>
              <a:rPr lang="en-US" altLang="zh-CN" smtClean="0">
                <a:sym typeface="Symbol" pitchFamily="18" charset="2"/>
              </a:rPr>
              <a:t>’’(</a:t>
            </a:r>
            <a:r>
              <a:rPr lang="en-US" altLang="zh-CN" i="1" smtClean="0">
                <a:sym typeface="Symbol" pitchFamily="18" charset="2"/>
              </a:rPr>
              <a:t>x</a:t>
            </a:r>
            <a:r>
              <a:rPr lang="en-US" altLang="zh-CN" smtClean="0">
                <a:sym typeface="Symbol" pitchFamily="18" charset="2"/>
              </a:rPr>
              <a:t>)=0</a:t>
            </a:r>
            <a:r>
              <a:rPr lang="zh-CN" altLang="en-US" smtClean="0">
                <a:sym typeface="Symbol" pitchFamily="18" charset="2"/>
              </a:rPr>
              <a:t>的点</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EE99765-3AFD-47D1-B24A-0BD8D6C2A00F}" type="slidenum">
              <a:rPr lang="zh-CN" altLang="en-US" smtClean="0">
                <a:latin typeface="Times New Roman" pitchFamily="18" charset="0"/>
              </a:rPr>
              <a:pPr eaLnBrk="1" hangingPunct="1"/>
              <a:t>85</a:t>
            </a:fld>
            <a:endParaRPr lang="en-US" altLang="zh-CN" smtClean="0">
              <a:latin typeface="Times New Roman" pitchFamily="18" charset="0"/>
            </a:endParaRPr>
          </a:p>
        </p:txBody>
      </p:sp>
      <p:sp>
        <p:nvSpPr>
          <p:cNvPr id="204803" name="Rectangle 2"/>
          <p:cNvSpPr>
            <a:spLocks noGrp="1" noRot="1" noChangeAspect="1" noChangeArrowheads="1" noTextEdit="1"/>
          </p:cNvSpPr>
          <p:nvPr>
            <p:ph type="sldImg"/>
          </p:nvPr>
        </p:nvSpPr>
        <p:spPr>
          <a:xfrm>
            <a:off x="381000" y="685800"/>
            <a:ext cx="6096000" cy="342900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sym typeface="Symbol" pitchFamily="18" charset="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EEA2F6C-C5DB-401A-864F-5B2BE2061E57}" type="slidenum">
              <a:rPr lang="zh-CN" altLang="en-US" smtClean="0">
                <a:latin typeface="Times New Roman" pitchFamily="18" charset="0"/>
              </a:rPr>
              <a:pPr eaLnBrk="1" hangingPunct="1"/>
              <a:t>86</a:t>
            </a:fld>
            <a:endParaRPr lang="en-US" altLang="zh-CN" smtClean="0">
              <a:latin typeface="Times New Roman" pitchFamily="18" charset="0"/>
            </a:endParaRPr>
          </a:p>
        </p:txBody>
      </p:sp>
      <p:sp>
        <p:nvSpPr>
          <p:cNvPr id="205827" name="Rectangle 2"/>
          <p:cNvSpPr>
            <a:spLocks noGrp="1" noRot="1" noChangeAspect="1" noChangeArrowheads="1" noTextEdit="1"/>
          </p:cNvSpPr>
          <p:nvPr>
            <p:ph type="sldImg"/>
          </p:nvPr>
        </p:nvSpPr>
        <p:spPr>
          <a:xfrm>
            <a:off x="381000" y="685800"/>
            <a:ext cx="6096000" cy="3429000"/>
          </a:xfrm>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ym typeface="Symbol" pitchFamily="18" charset="2"/>
              </a:rPr>
              <a:t>方程右端系数均为变量</a:t>
            </a:r>
            <a:r>
              <a:rPr lang="en-US" altLang="zh-CN" smtClean="0">
                <a:sym typeface="Symbol" pitchFamily="18" charset="2"/>
              </a:rPr>
              <a:t>u</a:t>
            </a:r>
            <a:r>
              <a:rPr lang="zh-CN" altLang="en-US" smtClean="0">
                <a:sym typeface="Symbol" pitchFamily="18" charset="2"/>
              </a:rPr>
              <a:t>的函数</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0ECD4B5-9434-49C8-905C-781A7D2E15BB}" type="slidenum">
              <a:rPr lang="zh-CN" altLang="en-US" smtClean="0">
                <a:latin typeface="Times New Roman" pitchFamily="18" charset="0"/>
              </a:rPr>
              <a:pPr eaLnBrk="1" hangingPunct="1"/>
              <a:t>14</a:t>
            </a:fld>
            <a:endParaRPr lang="en-US" altLang="zh-CN" smtClean="0">
              <a:latin typeface="Times New Roman" pitchFamily="18" charset="0"/>
            </a:endParaRPr>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5D5E711-0BB7-40D1-AF74-814282DC9063}" type="slidenum">
              <a:rPr lang="zh-CN" altLang="en-US" smtClean="0">
                <a:latin typeface="Times New Roman" pitchFamily="18" charset="0"/>
              </a:rPr>
              <a:pPr eaLnBrk="1" hangingPunct="1"/>
              <a:t>87</a:t>
            </a:fld>
            <a:endParaRPr lang="en-US" altLang="zh-CN" smtClean="0">
              <a:latin typeface="Times New Roman" pitchFamily="18" charset="0"/>
            </a:endParaRPr>
          </a:p>
        </p:txBody>
      </p:sp>
      <p:sp>
        <p:nvSpPr>
          <p:cNvPr id="206851" name="Rectangle 2"/>
          <p:cNvSpPr>
            <a:spLocks noGrp="1" noRot="1" noChangeAspect="1" noChangeArrowheads="1" noTextEdit="1"/>
          </p:cNvSpPr>
          <p:nvPr>
            <p:ph type="sldImg"/>
          </p:nvPr>
        </p:nvSpPr>
        <p:spPr>
          <a:xfrm>
            <a:off x="381000" y="685800"/>
            <a:ext cx="6096000" cy="3429000"/>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控制多边形的顶点称为</a:t>
            </a:r>
            <a:r>
              <a:rPr lang="zh-CN" altLang="en-US" smtClean="0">
                <a:latin typeface="Arial" charset="0"/>
              </a:rPr>
              <a:t>“</a:t>
            </a:r>
            <a:r>
              <a:rPr lang="zh-CN" altLang="en-US" b="1" i="1" smtClean="0"/>
              <a:t>控制顶点</a:t>
            </a:r>
            <a:r>
              <a:rPr lang="zh-CN" altLang="en-US" smtClean="0">
                <a:latin typeface="Arial" charset="0"/>
              </a:rPr>
              <a:t>”</a:t>
            </a:r>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9806C8E-89A8-4BDE-8065-B15E3E054706}" type="slidenum">
              <a:rPr lang="zh-CN" altLang="en-US" smtClean="0">
                <a:latin typeface="Times New Roman" pitchFamily="18" charset="0"/>
              </a:rPr>
              <a:pPr eaLnBrk="1" hangingPunct="1"/>
              <a:t>88</a:t>
            </a:fld>
            <a:endParaRPr lang="en-US" altLang="zh-CN" smtClean="0">
              <a:latin typeface="Times New Roman" pitchFamily="18" charset="0"/>
            </a:endParaRPr>
          </a:p>
        </p:txBody>
      </p:sp>
      <p:sp>
        <p:nvSpPr>
          <p:cNvPr id="207875" name="Rectangle 2"/>
          <p:cNvSpPr>
            <a:spLocks noGrp="1" noRot="1" noChangeAspect="1" noChangeArrowheads="1" noTextEdit="1"/>
          </p:cNvSpPr>
          <p:nvPr>
            <p:ph type="sldImg"/>
          </p:nvPr>
        </p:nvSpPr>
        <p:spPr>
          <a:xfrm>
            <a:off x="381000" y="685800"/>
            <a:ext cx="6096000" cy="3429000"/>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控制多边形的顶点称为</a:t>
            </a:r>
            <a:r>
              <a:rPr lang="zh-CN" altLang="en-US" smtClean="0">
                <a:latin typeface="Arial" charset="0"/>
              </a:rPr>
              <a:t>“</a:t>
            </a:r>
            <a:r>
              <a:rPr lang="zh-CN" altLang="en-US" b="1" i="1" smtClean="0"/>
              <a:t>控制顶点</a:t>
            </a:r>
            <a:r>
              <a:rPr lang="zh-CN" altLang="en-US" smtClean="0">
                <a:latin typeface="Arial" charset="0"/>
              </a:rPr>
              <a:t>”</a:t>
            </a:r>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ADC65CE-44E1-4986-80EE-28C5A45ACCE3}" type="slidenum">
              <a:rPr lang="zh-CN" altLang="en-US" smtClean="0">
                <a:latin typeface="Times New Roman" pitchFamily="18" charset="0"/>
              </a:rPr>
              <a:pPr eaLnBrk="1" hangingPunct="1"/>
              <a:t>89</a:t>
            </a:fld>
            <a:endParaRPr lang="en-US" altLang="zh-CN" smtClean="0">
              <a:latin typeface="Times New Roman" pitchFamily="18" charset="0"/>
            </a:endParaRPr>
          </a:p>
        </p:txBody>
      </p:sp>
      <p:sp>
        <p:nvSpPr>
          <p:cNvPr id="208899" name="Rectangle 2"/>
          <p:cNvSpPr>
            <a:spLocks noGrp="1" noRot="1" noChangeAspect="1" noChangeArrowheads="1" noTextEdit="1"/>
          </p:cNvSpPr>
          <p:nvPr>
            <p:ph type="sldImg"/>
          </p:nvPr>
        </p:nvSpPr>
        <p:spPr>
          <a:xfrm>
            <a:off x="381000" y="685800"/>
            <a:ext cx="6096000" cy="3429000"/>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控制多边形的顶点称为</a:t>
            </a:r>
            <a:r>
              <a:rPr lang="zh-CN" altLang="en-US" smtClean="0">
                <a:latin typeface="Arial" charset="0"/>
              </a:rPr>
              <a:t>“</a:t>
            </a:r>
            <a:r>
              <a:rPr lang="zh-CN" altLang="en-US" b="1" i="1" smtClean="0"/>
              <a:t>控制顶点</a:t>
            </a:r>
            <a:r>
              <a:rPr lang="zh-CN" altLang="en-US" smtClean="0">
                <a:latin typeface="Arial" charset="0"/>
              </a:rPr>
              <a:t>”</a:t>
            </a:r>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91E8EDD-B907-4CC7-93E1-6E4D67BDAE8B}" type="slidenum">
              <a:rPr lang="zh-CN" altLang="en-US" smtClean="0">
                <a:latin typeface="Times New Roman" pitchFamily="18" charset="0"/>
              </a:rPr>
              <a:pPr eaLnBrk="1" hangingPunct="1"/>
              <a:t>90</a:t>
            </a:fld>
            <a:endParaRPr lang="en-US" altLang="zh-CN" smtClean="0">
              <a:latin typeface="Times New Roman" pitchFamily="18" charset="0"/>
            </a:endParaRPr>
          </a:p>
        </p:txBody>
      </p:sp>
      <p:sp>
        <p:nvSpPr>
          <p:cNvPr id="209923" name="Rectangle 2"/>
          <p:cNvSpPr>
            <a:spLocks noGrp="1" noRot="1" noChangeAspect="1" noChangeArrowheads="1" noTextEdit="1"/>
          </p:cNvSpPr>
          <p:nvPr>
            <p:ph type="sldImg"/>
          </p:nvPr>
        </p:nvSpPr>
        <p:spPr>
          <a:xfrm>
            <a:off x="381000" y="685800"/>
            <a:ext cx="6096000" cy="3429000"/>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如果给定的四个角点空间不共面，则双线性插值得到的曲面为</a:t>
            </a:r>
            <a:r>
              <a:rPr lang="zh-CN" altLang="en-US" b="1" i="1" smtClean="0"/>
              <a:t>双曲抛物面</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D405EBB-067E-4DD1-BEAA-B25BD0CB17EB}" type="slidenum">
              <a:rPr lang="zh-CN" altLang="en-US" smtClean="0">
                <a:latin typeface="Times New Roman" pitchFamily="18" charset="0"/>
              </a:rPr>
              <a:pPr eaLnBrk="1" hangingPunct="1"/>
              <a:t>91</a:t>
            </a:fld>
            <a:endParaRPr lang="en-US" altLang="zh-CN" smtClean="0">
              <a:latin typeface="Times New Roman" pitchFamily="18" charset="0"/>
            </a:endParaRPr>
          </a:p>
        </p:txBody>
      </p:sp>
      <p:sp>
        <p:nvSpPr>
          <p:cNvPr id="210947" name="Rectangle 2"/>
          <p:cNvSpPr>
            <a:spLocks noGrp="1" noRot="1" noChangeAspect="1" noChangeArrowheads="1" noTextEdit="1"/>
          </p:cNvSpPr>
          <p:nvPr>
            <p:ph type="sldImg"/>
          </p:nvPr>
        </p:nvSpPr>
        <p:spPr>
          <a:xfrm>
            <a:off x="381000" y="685800"/>
            <a:ext cx="6096000" cy="342900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0"/>
              </a:spcBef>
            </a:pPr>
            <a:r>
              <a:rPr lang="en-US" altLang="zh-CN" dirty="0" smtClean="0"/>
              <a:t>1964</a:t>
            </a:r>
            <a:r>
              <a:rPr lang="zh-CN" altLang="en-US" dirty="0" smtClean="0"/>
              <a:t>年</a:t>
            </a:r>
            <a:r>
              <a:rPr lang="en-US" altLang="zh-CN" dirty="0" err="1" smtClean="0"/>
              <a:t>S.A.Coons</a:t>
            </a:r>
            <a:r>
              <a:rPr lang="zh-CN" altLang="en-US" dirty="0" smtClean="0"/>
              <a:t>提出了一种曲面分片、拼接造型的思想，用四条边界构造曲面片，并通过叠加修正曲面片，产生所需要的曲面</a:t>
            </a:r>
            <a:endParaRPr lang="en-US" altLang="zh-CN"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AE8B080-0DF1-4BE7-B630-78430F27BCD1}" type="slidenum">
              <a:rPr lang="zh-CN" altLang="en-US" smtClean="0">
                <a:latin typeface="Times New Roman" pitchFamily="18" charset="0"/>
              </a:rPr>
              <a:pPr eaLnBrk="1" hangingPunct="1"/>
              <a:t>92</a:t>
            </a:fld>
            <a:endParaRPr lang="en-US" altLang="zh-CN" smtClean="0">
              <a:latin typeface="Times New Roman" pitchFamily="18" charset="0"/>
            </a:endParaRPr>
          </a:p>
        </p:txBody>
      </p:sp>
      <p:sp>
        <p:nvSpPr>
          <p:cNvPr id="211971" name="Rectangle 2"/>
          <p:cNvSpPr>
            <a:spLocks noGrp="1" noRot="1" noChangeAspect="1" noChangeArrowheads="1" noTextEdit="1"/>
          </p:cNvSpPr>
          <p:nvPr>
            <p:ph type="sldImg"/>
          </p:nvPr>
        </p:nvSpPr>
        <p:spPr>
          <a:xfrm>
            <a:off x="381000" y="685800"/>
            <a:ext cx="6096000" cy="342900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0D70CA7-09BA-4596-A96A-EF91FF54D84E}" type="slidenum">
              <a:rPr lang="zh-CN" altLang="en-US" smtClean="0">
                <a:latin typeface="Times New Roman" pitchFamily="18" charset="0"/>
              </a:rPr>
              <a:pPr eaLnBrk="1" hangingPunct="1"/>
              <a:t>93</a:t>
            </a:fld>
            <a:endParaRPr lang="en-US" altLang="zh-CN" smtClean="0">
              <a:latin typeface="Times New Roman" pitchFamily="18" charset="0"/>
            </a:endParaRPr>
          </a:p>
        </p:txBody>
      </p:sp>
      <p:sp>
        <p:nvSpPr>
          <p:cNvPr id="212995" name="Rectangle 2"/>
          <p:cNvSpPr>
            <a:spLocks noGrp="1" noRot="1" noChangeAspect="1" noChangeArrowheads="1" noTextEdit="1"/>
          </p:cNvSpPr>
          <p:nvPr>
            <p:ph type="sldImg"/>
          </p:nvPr>
        </p:nvSpPr>
        <p:spPr>
          <a:xfrm>
            <a:off x="381000" y="685800"/>
            <a:ext cx="6096000" cy="3429000"/>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0"/>
              </a:spcBef>
            </a:pPr>
            <a:r>
              <a:rPr lang="zh-CN" altLang="en-US" smtClean="0"/>
              <a:t>定义边界切矢量所用的调和函数与构造原来曲面方程的调和函数相同，此时曲面片完全由四边形域的角点信息所确定，这类型的曲面称为</a:t>
            </a:r>
            <a:r>
              <a:rPr lang="zh-CN" altLang="en-US" b="1" i="1" smtClean="0"/>
              <a:t>张量积曲面</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4EE7C57-1B16-49DC-8C05-AC5A5F14AB18}" type="slidenum">
              <a:rPr lang="zh-CN" altLang="en-US" smtClean="0">
                <a:latin typeface="Times New Roman" pitchFamily="18" charset="0"/>
              </a:rPr>
              <a:pPr eaLnBrk="1" hangingPunct="1"/>
              <a:t>94</a:t>
            </a:fld>
            <a:endParaRPr lang="en-US" altLang="zh-CN" smtClean="0">
              <a:latin typeface="Times New Roman" pitchFamily="18" charset="0"/>
            </a:endParaRPr>
          </a:p>
        </p:txBody>
      </p:sp>
      <p:sp>
        <p:nvSpPr>
          <p:cNvPr id="214019" name="Rectangle 2"/>
          <p:cNvSpPr>
            <a:spLocks noGrp="1" noRot="1" noChangeAspect="1" noChangeArrowheads="1" noTextEdit="1"/>
          </p:cNvSpPr>
          <p:nvPr>
            <p:ph type="sldImg"/>
          </p:nvPr>
        </p:nvSpPr>
        <p:spPr>
          <a:xfrm>
            <a:off x="381000" y="685800"/>
            <a:ext cx="6096000" cy="3429000"/>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0"/>
              </a:spcBef>
            </a:pPr>
            <a:endParaRPr lang="zh-CN" altLang="en-US" b="1" i="1"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ADE8024-BC5E-4CEF-94C8-5BF56DA8F6E5}" type="slidenum">
              <a:rPr lang="zh-CN" altLang="en-US" smtClean="0">
                <a:latin typeface="Times New Roman" pitchFamily="18" charset="0"/>
              </a:rPr>
              <a:pPr eaLnBrk="1" hangingPunct="1"/>
              <a:t>95</a:t>
            </a:fld>
            <a:endParaRPr lang="en-US" altLang="zh-CN" smtClean="0">
              <a:latin typeface="Times New Roman" pitchFamily="18" charset="0"/>
            </a:endParaRPr>
          </a:p>
        </p:txBody>
      </p:sp>
      <p:sp>
        <p:nvSpPr>
          <p:cNvPr id="215043" name="Rectangle 2"/>
          <p:cNvSpPr>
            <a:spLocks noGrp="1" noRot="1" noChangeAspect="1" noChangeArrowheads="1" noTextEdit="1"/>
          </p:cNvSpPr>
          <p:nvPr>
            <p:ph type="sldImg"/>
          </p:nvPr>
        </p:nvSpPr>
        <p:spPr>
          <a:xfrm>
            <a:off x="381000" y="685800"/>
            <a:ext cx="6096000" cy="3429000"/>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一般应用中</a:t>
            </a:r>
            <a:r>
              <a:rPr lang="en-US" altLang="zh-CN" smtClean="0"/>
              <a:t>m</a:t>
            </a:r>
            <a:r>
              <a:rPr lang="zh-CN" altLang="en-US" smtClean="0"/>
              <a:t>和</a:t>
            </a:r>
            <a:r>
              <a:rPr lang="en-US" altLang="zh-CN" smtClean="0"/>
              <a:t>n</a:t>
            </a:r>
            <a:r>
              <a:rPr lang="zh-CN" altLang="en-US" smtClean="0"/>
              <a:t>都小于</a:t>
            </a:r>
            <a:r>
              <a:rPr lang="en-US" altLang="zh-CN" smtClean="0"/>
              <a:t>4</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4100BA4-C92C-4BC5-90D5-86C5808769D4}" type="slidenum">
              <a:rPr lang="zh-CN" altLang="en-US" smtClean="0">
                <a:latin typeface="Times New Roman" pitchFamily="18" charset="0"/>
              </a:rPr>
              <a:pPr eaLnBrk="1" hangingPunct="1"/>
              <a:t>96</a:t>
            </a:fld>
            <a:endParaRPr lang="en-US" altLang="zh-CN" smtClean="0">
              <a:latin typeface="Times New Roman" pitchFamily="18" charset="0"/>
            </a:endParaRPr>
          </a:p>
        </p:txBody>
      </p:sp>
      <p:sp>
        <p:nvSpPr>
          <p:cNvPr id="216067" name="Rectangle 2"/>
          <p:cNvSpPr>
            <a:spLocks noGrp="1" noRot="1" noChangeAspect="1" noChangeArrowheads="1" noTextEdit="1"/>
          </p:cNvSpPr>
          <p:nvPr>
            <p:ph type="sldImg"/>
          </p:nvPr>
        </p:nvSpPr>
        <p:spPr>
          <a:xfrm>
            <a:off x="381000" y="685800"/>
            <a:ext cx="6096000" cy="3429000"/>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一般应用中</a:t>
            </a:r>
            <a:r>
              <a:rPr lang="en-US" altLang="zh-CN" smtClean="0"/>
              <a:t>m</a:t>
            </a:r>
            <a:r>
              <a:rPr lang="zh-CN" altLang="en-US" smtClean="0"/>
              <a:t>和</a:t>
            </a:r>
            <a:r>
              <a:rPr lang="en-US" altLang="zh-CN" smtClean="0"/>
              <a:t>n</a:t>
            </a:r>
            <a:r>
              <a:rPr lang="zh-CN" altLang="en-US" smtClean="0"/>
              <a:t>都小于</a:t>
            </a:r>
            <a:r>
              <a:rPr lang="en-US" altLang="zh-CN" smtClean="0"/>
              <a:t>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B8F2ECC-7C69-4A38-9E69-D11AB54055B9}" type="slidenum">
              <a:rPr lang="zh-CN" altLang="en-US" smtClean="0">
                <a:latin typeface="Times New Roman" pitchFamily="18" charset="0"/>
              </a:rPr>
              <a:pPr eaLnBrk="1" hangingPunct="1"/>
              <a:t>15</a:t>
            </a:fld>
            <a:endParaRPr lang="en-US" altLang="zh-CN" smtClean="0">
              <a:latin typeface="Times New Roman" pitchFamily="18" charset="0"/>
            </a:endParaRPr>
          </a:p>
        </p:txBody>
      </p:sp>
      <p:sp>
        <p:nvSpPr>
          <p:cNvPr id="134147" name="Rectangle 2"/>
          <p:cNvSpPr>
            <a:spLocks noGrp="1" noRot="1" noChangeAspect="1" noChangeArrowheads="1" noTextEdit="1"/>
          </p:cNvSpPr>
          <p:nvPr>
            <p:ph type="sldImg"/>
          </p:nvPr>
        </p:nvSpPr>
        <p:spPr>
          <a:xfrm>
            <a:off x="381000" y="685800"/>
            <a:ext cx="6096000" cy="34290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A17CF79-467E-43DE-9689-4349A43722EE}" type="slidenum">
              <a:rPr lang="zh-CN" altLang="en-US" smtClean="0">
                <a:latin typeface="Times New Roman" pitchFamily="18" charset="0"/>
              </a:rPr>
              <a:pPr eaLnBrk="1" hangingPunct="1"/>
              <a:t>97</a:t>
            </a:fld>
            <a:endParaRPr lang="en-US" altLang="zh-CN" smtClean="0">
              <a:latin typeface="Times New Roman" pitchFamily="18" charset="0"/>
            </a:endParaRPr>
          </a:p>
        </p:txBody>
      </p:sp>
      <p:sp>
        <p:nvSpPr>
          <p:cNvPr id="217091" name="Rectangle 2"/>
          <p:cNvSpPr>
            <a:spLocks noGrp="1" noRot="1" noChangeAspect="1" noChangeArrowheads="1" noTextEdit="1"/>
          </p:cNvSpPr>
          <p:nvPr>
            <p:ph type="sldImg"/>
          </p:nvPr>
        </p:nvSpPr>
        <p:spPr>
          <a:xfrm>
            <a:off x="381000" y="685800"/>
            <a:ext cx="6096000" cy="3429000"/>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一般应用中</a:t>
            </a:r>
            <a:r>
              <a:rPr lang="en-US" altLang="zh-CN" smtClean="0"/>
              <a:t>m</a:t>
            </a:r>
            <a:r>
              <a:rPr lang="zh-CN" altLang="en-US" smtClean="0"/>
              <a:t>和</a:t>
            </a:r>
            <a:r>
              <a:rPr lang="en-US" altLang="zh-CN" smtClean="0"/>
              <a:t>n</a:t>
            </a:r>
            <a:r>
              <a:rPr lang="zh-CN" altLang="en-US" smtClean="0"/>
              <a:t>都小于</a:t>
            </a:r>
            <a:r>
              <a:rPr lang="en-US" altLang="zh-CN" smtClean="0"/>
              <a:t>4</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E614CF8-5FC5-42A8-82E7-8EA2BDA840DC}" type="slidenum">
              <a:rPr lang="zh-CN" altLang="en-US" smtClean="0">
                <a:latin typeface="Times New Roman" pitchFamily="18" charset="0"/>
              </a:rPr>
              <a:pPr eaLnBrk="1" hangingPunct="1"/>
              <a:t>98</a:t>
            </a:fld>
            <a:endParaRPr lang="en-US" altLang="zh-CN" smtClean="0">
              <a:latin typeface="Times New Roman" pitchFamily="18" charset="0"/>
            </a:endParaRPr>
          </a:p>
        </p:txBody>
      </p:sp>
      <p:sp>
        <p:nvSpPr>
          <p:cNvPr id="218115" name="Rectangle 2"/>
          <p:cNvSpPr>
            <a:spLocks noGrp="1" noRot="1" noChangeAspect="1" noChangeArrowheads="1" noTextEdit="1"/>
          </p:cNvSpPr>
          <p:nvPr>
            <p:ph type="sldImg"/>
          </p:nvPr>
        </p:nvSpPr>
        <p:spPr>
          <a:xfrm>
            <a:off x="381000" y="685800"/>
            <a:ext cx="6096000" cy="3429000"/>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控制多边形的顶点称为</a:t>
            </a:r>
            <a:r>
              <a:rPr lang="zh-CN" altLang="en-US" smtClean="0">
                <a:latin typeface="Arial" charset="0"/>
              </a:rPr>
              <a:t>“</a:t>
            </a:r>
            <a:r>
              <a:rPr lang="zh-CN" altLang="en-US" b="1" i="1" smtClean="0"/>
              <a:t>控制顶点</a:t>
            </a:r>
            <a:r>
              <a:rPr lang="zh-CN" altLang="en-US" smtClean="0">
                <a:latin typeface="Arial" charset="0"/>
              </a:rPr>
              <a:t>”</a:t>
            </a:r>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91EEA95-9BB0-44CC-AC4D-EE15DD308BA6}" type="slidenum">
              <a:rPr lang="zh-CN" altLang="en-US" smtClean="0">
                <a:latin typeface="Times New Roman" pitchFamily="18" charset="0"/>
              </a:rPr>
              <a:pPr eaLnBrk="1" hangingPunct="1"/>
              <a:t>99</a:t>
            </a:fld>
            <a:endParaRPr lang="en-US" altLang="zh-CN" smtClean="0">
              <a:latin typeface="Times New Roman" pitchFamily="18" charset="0"/>
            </a:endParaRPr>
          </a:p>
        </p:txBody>
      </p:sp>
      <p:sp>
        <p:nvSpPr>
          <p:cNvPr id="219139" name="Rectangle 2"/>
          <p:cNvSpPr>
            <a:spLocks noGrp="1" noRot="1" noChangeAspect="1" noChangeArrowheads="1" noTextEdit="1"/>
          </p:cNvSpPr>
          <p:nvPr>
            <p:ph type="sldImg"/>
          </p:nvPr>
        </p:nvSpPr>
        <p:spPr>
          <a:xfrm>
            <a:off x="381000" y="685800"/>
            <a:ext cx="6096000" cy="3429000"/>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r" eaLnBrk="1" hangingPunct="1"/>
            <a:fld id="{089F4A57-434A-4048-8922-F238E34818C7}" type="slidenum">
              <a:rPr lang="zh-CN" altLang="en-US" sz="1200">
                <a:latin typeface="Times New Roman" pitchFamily="18" charset="0"/>
              </a:rPr>
              <a:pPr algn="r" eaLnBrk="1" hangingPunct="1"/>
              <a:t>100</a:t>
            </a:fld>
            <a:endParaRPr lang="en-US" altLang="zh-CN" sz="1200">
              <a:latin typeface="Times New Roman" pitchFamily="18" charset="0"/>
            </a:endParaRPr>
          </a:p>
        </p:txBody>
      </p:sp>
      <p:sp>
        <p:nvSpPr>
          <p:cNvPr id="220163" name="Rectangle 2"/>
          <p:cNvSpPr>
            <a:spLocks noGrp="1" noRot="1" noChangeAspect="1" noChangeArrowheads="1" noTextEdit="1"/>
          </p:cNvSpPr>
          <p:nvPr>
            <p:ph type="sldImg"/>
          </p:nvPr>
        </p:nvSpPr>
        <p:spPr>
          <a:xfrm>
            <a:off x="381000" y="685800"/>
            <a:ext cx="6096000" cy="3429000"/>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6B5AA96-2B4D-44C2-AE96-B319132B6AA3}" type="slidenum">
              <a:rPr lang="zh-CN" altLang="en-US" smtClean="0">
                <a:latin typeface="Times New Roman" pitchFamily="18" charset="0"/>
              </a:rPr>
              <a:pPr eaLnBrk="1" hangingPunct="1"/>
              <a:t>101</a:t>
            </a:fld>
            <a:endParaRPr lang="en-US" altLang="zh-CN" smtClean="0">
              <a:latin typeface="Times New Roman" pitchFamily="18" charset="0"/>
            </a:endParaRPr>
          </a:p>
        </p:txBody>
      </p:sp>
      <p:sp>
        <p:nvSpPr>
          <p:cNvPr id="221187" name="Rectangle 2"/>
          <p:cNvSpPr>
            <a:spLocks noGrp="1" noRot="1" noChangeAspect="1" noChangeArrowheads="1" noTextEdit="1"/>
          </p:cNvSpPr>
          <p:nvPr>
            <p:ph type="sldImg"/>
          </p:nvPr>
        </p:nvSpPr>
        <p:spPr>
          <a:xfrm>
            <a:off x="381000" y="685800"/>
            <a:ext cx="6096000" cy="3429000"/>
          </a:xfrm>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扫描面在图形生成和设计中方便灵活，应用广泛。除了单截面的扫描面，还有多路径单截面线、单路径多截面线、多路径多截面线的扫描面。</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EE016C9-4F2C-437D-A217-3B3DD2F83FE9}" type="slidenum">
              <a:rPr lang="zh-CN" altLang="en-US" smtClean="0">
                <a:latin typeface="Times New Roman" pitchFamily="18" charset="0"/>
              </a:rPr>
              <a:pPr eaLnBrk="1" hangingPunct="1"/>
              <a:t>102</a:t>
            </a:fld>
            <a:endParaRPr lang="en-US" altLang="zh-CN" smtClean="0">
              <a:latin typeface="Times New Roman" pitchFamily="18" charset="0"/>
            </a:endParaRPr>
          </a:p>
        </p:txBody>
      </p:sp>
      <p:sp>
        <p:nvSpPr>
          <p:cNvPr id="222211" name="Rectangle 2"/>
          <p:cNvSpPr>
            <a:spLocks noGrp="1" noRot="1" noChangeAspect="1" noChangeArrowheads="1" noTextEdit="1"/>
          </p:cNvSpPr>
          <p:nvPr>
            <p:ph type="sldImg"/>
          </p:nvPr>
        </p:nvSpPr>
        <p:spPr>
          <a:xfrm>
            <a:off x="381000" y="685800"/>
            <a:ext cx="6096000" cy="3429000"/>
          </a:xfrm>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扫描面在图形生成和设计中方便灵活，应用广泛。除了单截面的扫描面，还有多路径单截面线、单路径多截面线、多路径多截面线的扫描面。</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BDC675D-2405-40F0-8B09-B6031119264F}" type="slidenum">
              <a:rPr lang="zh-CN" altLang="en-US" smtClean="0">
                <a:latin typeface="Times New Roman" pitchFamily="18" charset="0"/>
              </a:rPr>
              <a:pPr eaLnBrk="1" hangingPunct="1"/>
              <a:t>103</a:t>
            </a:fld>
            <a:endParaRPr lang="en-US" altLang="zh-CN" smtClean="0">
              <a:latin typeface="Times New Roman" pitchFamily="18" charset="0"/>
            </a:endParaRPr>
          </a:p>
        </p:txBody>
      </p:sp>
      <p:sp>
        <p:nvSpPr>
          <p:cNvPr id="223235" name="Rectangle 2"/>
          <p:cNvSpPr>
            <a:spLocks noGrp="1" noRot="1" noChangeAspect="1" noChangeArrowheads="1" noTextEdit="1"/>
          </p:cNvSpPr>
          <p:nvPr>
            <p:ph type="sldImg"/>
          </p:nvPr>
        </p:nvSpPr>
        <p:spPr>
          <a:xfrm>
            <a:off x="381000" y="685800"/>
            <a:ext cx="6096000" cy="3429000"/>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扫描面在图形生成和设计中方便灵活，应用广泛。除了单截面的扫描面，还有多路径单截面线、单路径多截面线、多路径多截面线的扫描面。</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8AB81EC-DE74-4571-94C2-44FB488B9406}" type="slidenum">
              <a:rPr lang="zh-CN" altLang="en-US" smtClean="0">
                <a:latin typeface="Times New Roman" pitchFamily="18" charset="0"/>
              </a:rPr>
              <a:pPr eaLnBrk="1" hangingPunct="1"/>
              <a:t>104</a:t>
            </a:fld>
            <a:endParaRPr lang="en-US" altLang="zh-CN" smtClean="0">
              <a:latin typeface="Times New Roman" pitchFamily="18" charset="0"/>
            </a:endParaRPr>
          </a:p>
        </p:txBody>
      </p:sp>
      <p:sp>
        <p:nvSpPr>
          <p:cNvPr id="224259" name="Rectangle 2"/>
          <p:cNvSpPr>
            <a:spLocks noGrp="1" noRot="1" noChangeAspect="1" noChangeArrowheads="1" noTextEdit="1"/>
          </p:cNvSpPr>
          <p:nvPr>
            <p:ph type="sldImg"/>
          </p:nvPr>
        </p:nvSpPr>
        <p:spPr>
          <a:xfrm>
            <a:off x="381000" y="685800"/>
            <a:ext cx="6096000" cy="3429000"/>
          </a:xfrm>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F76639F9-D07B-41E3-B574-85998FDA205A}" type="slidenum">
              <a:rPr lang="zh-CN" altLang="en-US" smtClean="0">
                <a:latin typeface="Times New Roman" pitchFamily="18" charset="0"/>
              </a:rPr>
              <a:pPr eaLnBrk="1" hangingPunct="1"/>
              <a:t>105</a:t>
            </a:fld>
            <a:endParaRPr lang="en-US" altLang="zh-CN" smtClean="0">
              <a:latin typeface="Times New Roman" pitchFamily="18" charset="0"/>
            </a:endParaRPr>
          </a:p>
        </p:txBody>
      </p:sp>
      <p:sp>
        <p:nvSpPr>
          <p:cNvPr id="225283" name="Rectangle 2"/>
          <p:cNvSpPr>
            <a:spLocks noGrp="1" noRot="1" noChangeAspect="1" noChangeArrowheads="1" noTextEdit="1"/>
          </p:cNvSpPr>
          <p:nvPr>
            <p:ph type="sldImg"/>
          </p:nvPr>
        </p:nvSpPr>
        <p:spPr>
          <a:xfrm>
            <a:off x="381000" y="685800"/>
            <a:ext cx="6096000" cy="3429000"/>
          </a:xfrm>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1805657-C88D-4579-8233-2C02649416EE}" type="slidenum">
              <a:rPr lang="zh-CN" altLang="en-US" smtClean="0">
                <a:latin typeface="Times New Roman" pitchFamily="18" charset="0"/>
              </a:rPr>
              <a:pPr eaLnBrk="1" hangingPunct="1"/>
              <a:t>106</a:t>
            </a:fld>
            <a:endParaRPr lang="en-US" altLang="zh-CN" smtClean="0">
              <a:latin typeface="Times New Roman" pitchFamily="18" charset="0"/>
            </a:endParaRPr>
          </a:p>
        </p:txBody>
      </p:sp>
      <p:sp>
        <p:nvSpPr>
          <p:cNvPr id="226307" name="Rectangle 2"/>
          <p:cNvSpPr>
            <a:spLocks noGrp="1" noRot="1" noChangeAspect="1" noChangeArrowheads="1" noTextEdit="1"/>
          </p:cNvSpPr>
          <p:nvPr>
            <p:ph type="sldImg"/>
          </p:nvPr>
        </p:nvSpPr>
        <p:spPr>
          <a:xfrm>
            <a:off x="381000" y="685800"/>
            <a:ext cx="6096000" cy="3429000"/>
          </a:xfrm>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ma14="http://schemas.microsoft.com/office/mac/drawingml/2011/main" xmlns=""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ma14="http://schemas.microsoft.com/office/mac/drawingml/2011/main" xmlns=""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FAD3CF98-13C3-4DBC-93C6-8539DE2A1974}" type="slidenum">
              <a:rPr lang="zh-CN" altLang="en-US"/>
              <a:pPr>
                <a:defRPr/>
              </a:pPr>
              <a:t>‹#›</a:t>
            </a:fld>
            <a:endParaRPr lang="en-US" altLang="zh-CN"/>
          </a:p>
        </p:txBody>
      </p:sp>
    </p:spTree>
    <p:extLst>
      <p:ext uri="{BB962C8B-B14F-4D97-AF65-F5344CB8AC3E}">
        <p14:creationId xmlns:p14="http://schemas.microsoft.com/office/powerpoint/2010/main" val="345156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F3EE89CC-938C-4707-A74A-5321F55EFF59}" type="slidenum">
              <a:rPr lang="zh-CN" altLang="en-US"/>
              <a:pPr>
                <a:defRPr/>
              </a:pPr>
              <a:t>‹#›</a:t>
            </a:fld>
            <a:endParaRPr lang="en-US" altLang="zh-CN"/>
          </a:p>
        </p:txBody>
      </p:sp>
    </p:spTree>
    <p:extLst>
      <p:ext uri="{BB962C8B-B14F-4D97-AF65-F5344CB8AC3E}">
        <p14:creationId xmlns:p14="http://schemas.microsoft.com/office/powerpoint/2010/main" val="210747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BF9DEE42-F7F6-4CFC-A090-49CB125D4A2F}" type="slidenum">
              <a:rPr lang="zh-CN" altLang="en-US"/>
              <a:pPr>
                <a:defRPr/>
              </a:pPr>
              <a:t>‹#›</a:t>
            </a:fld>
            <a:endParaRPr lang="en-US" altLang="zh-CN"/>
          </a:p>
        </p:txBody>
      </p:sp>
    </p:spTree>
    <p:extLst>
      <p:ext uri="{BB962C8B-B14F-4D97-AF65-F5344CB8AC3E}">
        <p14:creationId xmlns:p14="http://schemas.microsoft.com/office/powerpoint/2010/main" val="389770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8">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5.xml"/><Relationship Id="rId1" Type="http://schemas.openxmlformats.org/officeDocument/2006/relationships/vmlDrawing" Target="../drawings/vmlDrawing49.vml"/><Relationship Id="rId5" Type="http://schemas.openxmlformats.org/officeDocument/2006/relationships/image" Target="../media/image109.wmf"/><Relationship Id="rId4" Type="http://schemas.openxmlformats.org/officeDocument/2006/relationships/oleObject" Target="../embeddings/oleObject98.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112.jpe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hyperlink" Target="BEZSURF/BEZSURF.DSW" TargetMode="External"/><Relationship Id="rId2" Type="http://schemas.openxmlformats.org/officeDocument/2006/relationships/notesSlide" Target="../notesSlides/notesSlide103.xml"/><Relationship Id="rId1" Type="http://schemas.openxmlformats.org/officeDocument/2006/relationships/slideLayout" Target="../slideLayouts/slideLayout4.xml"/><Relationship Id="rId4" Type="http://schemas.openxmlformats.org/officeDocument/2006/relationships/image" Target="../media/image1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hyperlink" Target="NURB.exe" TargetMode="External"/><Relationship Id="rId2" Type="http://schemas.openxmlformats.org/officeDocument/2006/relationships/notesSlide" Target="../notesSlides/notesSlide105.xml"/><Relationship Id="rId1" Type="http://schemas.openxmlformats.org/officeDocument/2006/relationships/slideLayout" Target="../slideLayouts/slideLayout4.xml"/><Relationship Id="rId4" Type="http://schemas.openxmlformats.org/officeDocument/2006/relationships/image" Target="../media/image1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7.xml"/><Relationship Id="rId7" Type="http://schemas.openxmlformats.org/officeDocument/2006/relationships/image" Target="../media/image28.wmf"/><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 Id="rId9" Type="http://schemas.openxmlformats.org/officeDocument/2006/relationships/image" Target="../media/image2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2.xml"/><Relationship Id="rId7" Type="http://schemas.openxmlformats.org/officeDocument/2006/relationships/image" Target="../media/image33.w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7.wmf"/><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36.w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38.wmf"/><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40.wmf"/><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39.w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7.xml"/><Relationship Id="rId7" Type="http://schemas.openxmlformats.org/officeDocument/2006/relationships/image" Target="../media/image42.wmf"/><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36.bin"/><Relationship Id="rId5" Type="http://schemas.openxmlformats.org/officeDocument/2006/relationships/image" Target="../media/image41.wmf"/><Relationship Id="rId4" Type="http://schemas.openxmlformats.org/officeDocument/2006/relationships/oleObject" Target="../embeddings/oleObject35.bin"/><Relationship Id="rId9"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5.wmf"/><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oleObject" Target="../embeddings/oleObject39.bin"/><Relationship Id="rId5" Type="http://schemas.openxmlformats.org/officeDocument/2006/relationships/image" Target="../media/image44.wmf"/><Relationship Id="rId4"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0.xml"/><Relationship Id="rId7" Type="http://schemas.openxmlformats.org/officeDocument/2006/relationships/image" Target="../media/image47.wmf"/><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oleObject" Target="../embeddings/oleObject41.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8.wmf"/></Relationships>
</file>

<file path=ppt/slides/_rels/slide37.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image" Target="../media/image53.wmf"/><Relationship Id="rId3" Type="http://schemas.openxmlformats.org/officeDocument/2006/relationships/notesSlide" Target="../notesSlides/notesSlide31.xml"/><Relationship Id="rId7" Type="http://schemas.openxmlformats.org/officeDocument/2006/relationships/image" Target="../media/image51.wmf"/><Relationship Id="rId12"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oleObject" Target="../embeddings/oleObject45.bin"/><Relationship Id="rId11" Type="http://schemas.openxmlformats.org/officeDocument/2006/relationships/image" Target="../media/image52.wmf"/><Relationship Id="rId5" Type="http://schemas.openxmlformats.org/officeDocument/2006/relationships/image" Target="../media/image50.wmf"/><Relationship Id="rId15" Type="http://schemas.openxmlformats.org/officeDocument/2006/relationships/image" Target="../media/image54.wmf"/><Relationship Id="rId10" Type="http://schemas.openxmlformats.org/officeDocument/2006/relationships/oleObject" Target="../embeddings/oleObject46.bin"/><Relationship Id="rId4" Type="http://schemas.openxmlformats.org/officeDocument/2006/relationships/oleObject" Target="../embeddings/oleObject44.bin"/><Relationship Id="rId9" Type="http://schemas.openxmlformats.org/officeDocument/2006/relationships/slide" Target="slide34.xml"/><Relationship Id="rId14" Type="http://schemas.openxmlformats.org/officeDocument/2006/relationships/oleObject" Target="../embeddings/oleObject48.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32.xml"/><Relationship Id="rId7" Type="http://schemas.openxmlformats.org/officeDocument/2006/relationships/image" Target="../media/image56.wmf"/><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oleObject" Target="../embeddings/oleObject50.bin"/><Relationship Id="rId5" Type="http://schemas.openxmlformats.org/officeDocument/2006/relationships/image" Target="../media/image55.wmf"/><Relationship Id="rId4" Type="http://schemas.openxmlformats.org/officeDocument/2006/relationships/oleObject" Target="../embeddings/oleObject49.bin"/><Relationship Id="rId9" Type="http://schemas.openxmlformats.org/officeDocument/2006/relationships/image" Target="../media/image57.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2.wmf"/><Relationship Id="rId3" Type="http://schemas.openxmlformats.org/officeDocument/2006/relationships/notesSlide" Target="../notesSlides/notesSlide34.xml"/><Relationship Id="rId7" Type="http://schemas.openxmlformats.org/officeDocument/2006/relationships/image" Target="../media/image59.wmf"/><Relationship Id="rId12" Type="http://schemas.openxmlformats.org/officeDocument/2006/relationships/oleObject" Target="../embeddings/oleObject56.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53.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0.wmf"/><Relationship Id="rId14" Type="http://schemas.openxmlformats.org/officeDocument/2006/relationships/oleObject" Target="../embeddings/oleObject5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26.vml"/><Relationship Id="rId5" Type="http://schemas.openxmlformats.org/officeDocument/2006/relationships/image" Target="../media/image64.wmf"/><Relationship Id="rId4" Type="http://schemas.openxmlformats.org/officeDocument/2006/relationships/oleObject" Target="../embeddings/oleObject5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31532;&#22235;&#35762;%20&#26354;&#32447;&#26354;&#38754;&#21450;&#21487;&#35265;&#38754;&#21028;&#21035;.ppt"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9.wmf"/><Relationship Id="rId3" Type="http://schemas.openxmlformats.org/officeDocument/2006/relationships/notesSlide" Target="../notesSlides/notesSlide39.xml"/><Relationship Id="rId7" Type="http://schemas.openxmlformats.org/officeDocument/2006/relationships/image" Target="../media/image66.wmf"/><Relationship Id="rId12" Type="http://schemas.openxmlformats.org/officeDocument/2006/relationships/oleObject" Target="../embeddings/oleObject63.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60.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7.wmf"/><Relationship Id="rId14" Type="http://schemas.openxmlformats.org/officeDocument/2006/relationships/oleObject" Target="../embeddings/oleObject6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41.xml"/><Relationship Id="rId7" Type="http://schemas.openxmlformats.org/officeDocument/2006/relationships/image" Target="../media/image71.wmf"/><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66.bin"/><Relationship Id="rId5" Type="http://schemas.openxmlformats.org/officeDocument/2006/relationships/image" Target="../media/image46.wmf"/><Relationship Id="rId4" Type="http://schemas.openxmlformats.org/officeDocument/2006/relationships/oleObject" Target="../embeddings/oleObject65.bin"/><Relationship Id="rId9" Type="http://schemas.openxmlformats.org/officeDocument/2006/relationships/image" Target="../media/image72.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74.wmf"/><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oleObject" Target="../embeddings/oleObject69.bin"/><Relationship Id="rId5" Type="http://schemas.openxmlformats.org/officeDocument/2006/relationships/image" Target="../media/image73.wmf"/><Relationship Id="rId4" Type="http://schemas.openxmlformats.org/officeDocument/2006/relationships/oleObject" Target="../embeddings/oleObject6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vmlDrawing" Target="../drawings/vmlDrawing30.vml"/><Relationship Id="rId5" Type="http://schemas.openxmlformats.org/officeDocument/2006/relationships/image" Target="../media/image75.wmf"/><Relationship Id="rId4" Type="http://schemas.openxmlformats.org/officeDocument/2006/relationships/oleObject" Target="../embeddings/oleObject7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77.wmf"/><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oleObject" Target="../embeddings/oleObject72.bin"/><Relationship Id="rId5" Type="http://schemas.openxmlformats.org/officeDocument/2006/relationships/image" Target="../media/image76.wmf"/><Relationship Id="rId4" Type="http://schemas.openxmlformats.org/officeDocument/2006/relationships/oleObject" Target="../embeddings/oleObject71.bin"/></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vmlDrawing" Target="../drawings/vmlDrawing32.vml"/><Relationship Id="rId5" Type="http://schemas.openxmlformats.org/officeDocument/2006/relationships/image" Target="../media/image81.wmf"/><Relationship Id="rId4" Type="http://schemas.openxmlformats.org/officeDocument/2006/relationships/oleObject" Target="../embeddings/oleObject73.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vmlDrawing" Target="../drawings/vmlDrawing33.vml"/><Relationship Id="rId5" Type="http://schemas.openxmlformats.org/officeDocument/2006/relationships/image" Target="../media/image82.wmf"/><Relationship Id="rId4" Type="http://schemas.openxmlformats.org/officeDocument/2006/relationships/oleObject" Target="../embeddings/oleObject74.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vmlDrawing" Target="../drawings/vmlDrawing34.vml"/><Relationship Id="rId5" Type="http://schemas.openxmlformats.org/officeDocument/2006/relationships/image" Target="../media/image83.wmf"/><Relationship Id="rId4" Type="http://schemas.openxmlformats.org/officeDocument/2006/relationships/oleObject" Target="../embeddings/oleObject7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BezierCurve.exe"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hyperlink" Target="graphics.exe"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image" Target="../media/image85.wmf"/><Relationship Id="rId4" Type="http://schemas.openxmlformats.org/officeDocument/2006/relationships/oleObject" Target="../embeddings/oleObject76.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36.vml"/><Relationship Id="rId5" Type="http://schemas.openxmlformats.org/officeDocument/2006/relationships/image" Target="../media/image86.wmf"/><Relationship Id="rId4" Type="http://schemas.openxmlformats.org/officeDocument/2006/relationships/oleObject" Target="../embeddings/oleObject77.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vmlDrawing" Target="../drawings/vmlDrawing37.vml"/><Relationship Id="rId5" Type="http://schemas.openxmlformats.org/officeDocument/2006/relationships/image" Target="../media/image87.wmf"/><Relationship Id="rId4" Type="http://schemas.openxmlformats.org/officeDocument/2006/relationships/oleObject" Target="../embeddings/oleObject78.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vmlDrawing" Target="../drawings/vmlDrawing38.vml"/><Relationship Id="rId5" Type="http://schemas.openxmlformats.org/officeDocument/2006/relationships/image" Target="../media/image88.wmf"/><Relationship Id="rId4" Type="http://schemas.openxmlformats.org/officeDocument/2006/relationships/oleObject" Target="../embeddings/oleObject79.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81.xml"/><Relationship Id="rId7" Type="http://schemas.openxmlformats.org/officeDocument/2006/relationships/image" Target="../media/image90.wmf"/><Relationship Id="rId2" Type="http://schemas.openxmlformats.org/officeDocument/2006/relationships/slideLayout" Target="../slideLayouts/slideLayout5.xml"/><Relationship Id="rId1" Type="http://schemas.openxmlformats.org/officeDocument/2006/relationships/vmlDrawing" Target="../drawings/vmlDrawing39.vml"/><Relationship Id="rId6" Type="http://schemas.openxmlformats.org/officeDocument/2006/relationships/oleObject" Target="../embeddings/oleObject81.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91.wmf"/></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vmlDrawing" Target="../drawings/vmlDrawing40.vml"/><Relationship Id="rId5" Type="http://schemas.openxmlformats.org/officeDocument/2006/relationships/image" Target="../media/image93.wmf"/><Relationship Id="rId4" Type="http://schemas.openxmlformats.org/officeDocument/2006/relationships/oleObject" Target="../embeddings/oleObject8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5.xml"/><Relationship Id="rId1" Type="http://schemas.openxmlformats.org/officeDocument/2006/relationships/vmlDrawing" Target="../drawings/vmlDrawing41.vml"/><Relationship Id="rId6" Type="http://schemas.openxmlformats.org/officeDocument/2006/relationships/image" Target="../media/image95.png"/><Relationship Id="rId5" Type="http://schemas.openxmlformats.org/officeDocument/2006/relationships/image" Target="../media/image94.wmf"/><Relationship Id="rId4" Type="http://schemas.openxmlformats.org/officeDocument/2006/relationships/oleObject" Target="../embeddings/oleObject85.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84.xml"/><Relationship Id="rId7" Type="http://schemas.openxmlformats.org/officeDocument/2006/relationships/image" Target="../media/image97.wmf"/><Relationship Id="rId2" Type="http://schemas.openxmlformats.org/officeDocument/2006/relationships/slideLayout" Target="../slideLayouts/slideLayout5.xml"/><Relationship Id="rId1" Type="http://schemas.openxmlformats.org/officeDocument/2006/relationships/vmlDrawing" Target="../drawings/vmlDrawing42.vml"/><Relationship Id="rId6" Type="http://schemas.openxmlformats.org/officeDocument/2006/relationships/oleObject" Target="../embeddings/oleObject87.bin"/><Relationship Id="rId5" Type="http://schemas.openxmlformats.org/officeDocument/2006/relationships/image" Target="../media/image96.wmf"/><Relationship Id="rId4" Type="http://schemas.openxmlformats.org/officeDocument/2006/relationships/oleObject" Target="../embeddings/oleObject86.bin"/><Relationship Id="rId9" Type="http://schemas.openxmlformats.org/officeDocument/2006/relationships/image" Target="../media/image98.w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vmlDrawing" Target="../drawings/vmlDrawing43.vml"/><Relationship Id="rId5" Type="http://schemas.openxmlformats.org/officeDocument/2006/relationships/image" Target="../media/image99.wmf"/><Relationship Id="rId4" Type="http://schemas.openxmlformats.org/officeDocument/2006/relationships/oleObject" Target="../embeddings/oleObject89.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notesSlide" Target="../notesSlides/notesSlide86.xml"/><Relationship Id="rId7" Type="http://schemas.openxmlformats.org/officeDocument/2006/relationships/image" Target="../media/image101.wmf"/><Relationship Id="rId2" Type="http://schemas.openxmlformats.org/officeDocument/2006/relationships/slideLayout" Target="../slideLayouts/slideLayout5.xml"/><Relationship Id="rId1" Type="http://schemas.openxmlformats.org/officeDocument/2006/relationships/vmlDrawing" Target="../drawings/vmlDrawing44.vml"/><Relationship Id="rId6" Type="http://schemas.openxmlformats.org/officeDocument/2006/relationships/oleObject" Target="../embeddings/oleObject91.bin"/><Relationship Id="rId11" Type="http://schemas.openxmlformats.org/officeDocument/2006/relationships/image" Target="../media/image103.wmf"/><Relationship Id="rId5" Type="http://schemas.openxmlformats.org/officeDocument/2006/relationships/image" Target="../media/image100.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102.w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5.xml"/><Relationship Id="rId1" Type="http://schemas.openxmlformats.org/officeDocument/2006/relationships/vmlDrawing" Target="../drawings/vmlDrawing45.vml"/><Relationship Id="rId5" Type="http://schemas.openxmlformats.org/officeDocument/2006/relationships/image" Target="../media/image104.wmf"/><Relationship Id="rId4" Type="http://schemas.openxmlformats.org/officeDocument/2006/relationships/oleObject" Target="../embeddings/oleObject94.bin"/></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mlDrawing" Target="../drawings/vmlDrawing46.vml"/><Relationship Id="rId1" Type="http://schemas.openxmlformats.org/officeDocument/2006/relationships/themeOverride" Target="../theme/themeOverride1.xml"/><Relationship Id="rId6" Type="http://schemas.openxmlformats.org/officeDocument/2006/relationships/image" Target="../media/image105.wmf"/><Relationship Id="rId5" Type="http://schemas.openxmlformats.org/officeDocument/2006/relationships/oleObject" Target="../embeddings/oleObject95.bin"/><Relationship Id="rId4" Type="http://schemas.openxmlformats.org/officeDocument/2006/relationships/notesSlide" Target="../notesSlides/notesSlide88.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5.xml"/><Relationship Id="rId1" Type="http://schemas.openxmlformats.org/officeDocument/2006/relationships/vmlDrawing" Target="../drawings/vmlDrawing47.vml"/><Relationship Id="rId5" Type="http://schemas.openxmlformats.org/officeDocument/2006/relationships/image" Target="../media/image106.wmf"/><Relationship Id="rId4" Type="http://schemas.openxmlformats.org/officeDocument/2006/relationships/oleObject" Target="../embeddings/oleObject96.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vmlDrawing" Target="../drawings/vmlDrawing48.vml"/><Relationship Id="rId5" Type="http://schemas.openxmlformats.org/officeDocument/2006/relationships/image" Target="../media/image107.wmf"/><Relationship Id="rId4" Type="http://schemas.openxmlformats.org/officeDocument/2006/relationships/oleObject" Target="../embeddings/oleObject9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2135560" y="2492896"/>
            <a:ext cx="7344816"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    </a:t>
            </a:r>
            <a:r>
              <a:rPr lang="zh-CN" altLang="en-US" sz="4400" b="1" dirty="0">
                <a:solidFill>
                  <a:schemeClr val="accent5">
                    <a:lumMod val="50000"/>
                  </a:schemeClr>
                </a:solidFill>
                <a:latin typeface="宋体" pitchFamily="2" charset="-122"/>
              </a:rPr>
              <a:t>第三</a:t>
            </a:r>
            <a:r>
              <a:rPr lang="zh-CN" altLang="en-US" sz="4400" b="1" dirty="0" smtClean="0">
                <a:solidFill>
                  <a:schemeClr val="accent5">
                    <a:lumMod val="50000"/>
                  </a:schemeClr>
                </a:solidFill>
                <a:latin typeface="宋体" pitchFamily="2" charset="-122"/>
              </a:rPr>
              <a:t>章 建模</a:t>
            </a:r>
            <a:r>
              <a:rPr lang="zh-CN" altLang="en-US" sz="4400" b="1" dirty="0">
                <a:solidFill>
                  <a:schemeClr val="accent5">
                    <a:lumMod val="50000"/>
                  </a:schemeClr>
                </a:solidFill>
                <a:latin typeface="宋体" pitchFamily="2" charset="-122"/>
              </a:rPr>
              <a:t>与</a:t>
            </a:r>
            <a:r>
              <a:rPr lang="zh-CN" altLang="en-US" sz="4400" b="1" dirty="0" smtClean="0">
                <a:solidFill>
                  <a:schemeClr val="accent5">
                    <a:lumMod val="50000"/>
                  </a:schemeClr>
                </a:solidFill>
                <a:latin typeface="宋体" pitchFamily="2" charset="-122"/>
              </a:rPr>
              <a:t>动画</a:t>
            </a:r>
            <a:endParaRPr lang="en-US" altLang="zh-CN" sz="4400" b="1" dirty="0" smtClean="0">
              <a:solidFill>
                <a:schemeClr val="accent5">
                  <a:lumMod val="50000"/>
                </a:schemeClr>
              </a:solidFill>
              <a:latin typeface="宋体" pitchFamily="2" charset="-122"/>
            </a:endParaRPr>
          </a:p>
          <a:p>
            <a:pPr>
              <a:defRPr/>
            </a:pPr>
            <a:endParaRPr lang="en-US" altLang="zh-CN" sz="2000" b="1" dirty="0" smtClean="0">
              <a:solidFill>
                <a:schemeClr val="accent5">
                  <a:lumMod val="50000"/>
                </a:schemeClr>
              </a:solidFill>
              <a:latin typeface="楷体_GB2312" pitchFamily="49" charset="-122"/>
              <a:ea typeface="楷体_GB2312" pitchFamily="49" charset="-122"/>
            </a:endParaRPr>
          </a:p>
          <a:p>
            <a:pPr>
              <a:defRPr/>
            </a:pPr>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4</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）参数曲线曲面</a:t>
            </a:r>
            <a:endParaRPr lang="zh-CN" altLang="en-US" sz="2000" b="1" dirty="0" smtClean="0">
              <a:solidFill>
                <a:srgbClr val="FFCC99"/>
              </a:solidFill>
              <a:latin typeface="楷体_GB2312" pitchFamily="49" charset="-122"/>
              <a:ea typeface="楷体_GB2312" pitchFamily="49" charset="-122"/>
            </a:endParaRPr>
          </a:p>
          <a:p>
            <a:pPr>
              <a:defRPr/>
            </a:pP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
                                            <p:txEl>
                                              <p:pRg st="4" end="4"/>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zh-CN" altLang="en-US" dirty="0" smtClean="0"/>
          </a:p>
        </p:txBody>
      </p:sp>
      <p:sp>
        <p:nvSpPr>
          <p:cNvPr id="13315" name="Rectangle 3"/>
          <p:cNvSpPr>
            <a:spLocks noGrp="1" noChangeArrowheads="1"/>
          </p:cNvSpPr>
          <p:nvPr>
            <p:ph type="body" idx="1"/>
          </p:nvPr>
        </p:nvSpPr>
        <p:spPr/>
        <p:txBody>
          <a:bodyPr/>
          <a:lstStyle/>
          <a:p>
            <a:pPr eaLnBrk="1" hangingPunct="1"/>
            <a:endParaRPr lang="zh-CN" altLang="en-US" dirty="0" smtClean="0"/>
          </a:p>
        </p:txBody>
      </p:sp>
      <p:sp>
        <p:nvSpPr>
          <p:cNvPr id="332804" name="Freeform 4"/>
          <p:cNvSpPr>
            <a:spLocks/>
          </p:cNvSpPr>
          <p:nvPr/>
        </p:nvSpPr>
        <p:spPr bwMode="auto">
          <a:xfrm>
            <a:off x="825500" y="2492375"/>
            <a:ext cx="2302933" cy="2771775"/>
          </a:xfrm>
          <a:custGeom>
            <a:avLst/>
            <a:gdLst>
              <a:gd name="T0" fmla="*/ 2147483647 w 1088"/>
              <a:gd name="T1" fmla="*/ 2147483647 h 1746"/>
              <a:gd name="T2" fmla="*/ 2147483647 w 1088"/>
              <a:gd name="T3" fmla="*/ 0 h 1746"/>
              <a:gd name="T4" fmla="*/ 0 w 1088"/>
              <a:gd name="T5" fmla="*/ 2147483647 h 1746"/>
              <a:gd name="T6" fmla="*/ 2147483647 w 1088"/>
              <a:gd name="T7" fmla="*/ 2147483647 h 1746"/>
              <a:gd name="T8" fmla="*/ 2147483647 w 1088"/>
              <a:gd name="T9" fmla="*/ 2147483647 h 1746"/>
              <a:gd name="T10" fmla="*/ 0 60000 65536"/>
              <a:gd name="T11" fmla="*/ 0 60000 65536"/>
              <a:gd name="T12" fmla="*/ 0 60000 65536"/>
              <a:gd name="T13" fmla="*/ 0 60000 65536"/>
              <a:gd name="T14" fmla="*/ 0 60000 65536"/>
              <a:gd name="T15" fmla="*/ 0 w 1088"/>
              <a:gd name="T16" fmla="*/ 0 h 1746"/>
              <a:gd name="T17" fmla="*/ 1088 w 1088"/>
              <a:gd name="T18" fmla="*/ 1746 h 1746"/>
            </a:gdLst>
            <a:ahLst/>
            <a:cxnLst>
              <a:cxn ang="T10">
                <a:pos x="T0" y="T1"/>
              </a:cxn>
              <a:cxn ang="T11">
                <a:pos x="T2" y="T3"/>
              </a:cxn>
              <a:cxn ang="T12">
                <a:pos x="T4" y="T5"/>
              </a:cxn>
              <a:cxn ang="T13">
                <a:pos x="T6" y="T7"/>
              </a:cxn>
              <a:cxn ang="T14">
                <a:pos x="T8" y="T9"/>
              </a:cxn>
            </a:cxnLst>
            <a:rect l="T15" t="T16" r="T17" b="T18"/>
            <a:pathLst>
              <a:path w="1088" h="1746">
                <a:moveTo>
                  <a:pt x="1088" y="204"/>
                </a:moveTo>
                <a:lnTo>
                  <a:pt x="657" y="0"/>
                </a:lnTo>
                <a:lnTo>
                  <a:pt x="0" y="1542"/>
                </a:lnTo>
                <a:lnTo>
                  <a:pt x="476" y="1746"/>
                </a:lnTo>
                <a:lnTo>
                  <a:pt x="1088" y="2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805" name="Freeform 5"/>
          <p:cNvSpPr>
            <a:spLocks/>
          </p:cNvSpPr>
          <p:nvPr/>
        </p:nvSpPr>
        <p:spPr bwMode="auto">
          <a:xfrm>
            <a:off x="0" y="2238376"/>
            <a:ext cx="3073400" cy="2303463"/>
          </a:xfrm>
          <a:custGeom>
            <a:avLst/>
            <a:gdLst>
              <a:gd name="T0" fmla="*/ 2147483647 w 1452"/>
              <a:gd name="T1" fmla="*/ 2147483647 h 1451"/>
              <a:gd name="T2" fmla="*/ 0 w 1452"/>
              <a:gd name="T3" fmla="*/ 2147483647 h 1451"/>
              <a:gd name="T4" fmla="*/ 2147483647 w 1452"/>
              <a:gd name="T5" fmla="*/ 0 h 1451"/>
              <a:gd name="T6" fmla="*/ 2147483647 w 1452"/>
              <a:gd name="T7" fmla="*/ 2147483647 h 1451"/>
              <a:gd name="T8" fmla="*/ 2147483647 w 1452"/>
              <a:gd name="T9" fmla="*/ 2147483647 h 1451"/>
              <a:gd name="T10" fmla="*/ 0 60000 65536"/>
              <a:gd name="T11" fmla="*/ 0 60000 65536"/>
              <a:gd name="T12" fmla="*/ 0 60000 65536"/>
              <a:gd name="T13" fmla="*/ 0 60000 65536"/>
              <a:gd name="T14" fmla="*/ 0 60000 65536"/>
              <a:gd name="T15" fmla="*/ 0 w 1452"/>
              <a:gd name="T16" fmla="*/ 0 h 1451"/>
              <a:gd name="T17" fmla="*/ 1452 w 1452"/>
              <a:gd name="T18" fmla="*/ 1451 h 1451"/>
            </a:gdLst>
            <a:ahLst/>
            <a:cxnLst>
              <a:cxn ang="T10">
                <a:pos x="T0" y="T1"/>
              </a:cxn>
              <a:cxn ang="T11">
                <a:pos x="T2" y="T3"/>
              </a:cxn>
              <a:cxn ang="T12">
                <a:pos x="T4" y="T5"/>
              </a:cxn>
              <a:cxn ang="T13">
                <a:pos x="T6" y="T7"/>
              </a:cxn>
              <a:cxn ang="T14">
                <a:pos x="T8" y="T9"/>
              </a:cxn>
            </a:cxnLst>
            <a:rect l="T15" t="T16" r="T17" b="T18"/>
            <a:pathLst>
              <a:path w="1452" h="1451">
                <a:moveTo>
                  <a:pt x="181" y="1451"/>
                </a:moveTo>
                <a:lnTo>
                  <a:pt x="0" y="1157"/>
                </a:lnTo>
                <a:lnTo>
                  <a:pt x="1247" y="0"/>
                </a:lnTo>
                <a:lnTo>
                  <a:pt x="1452" y="317"/>
                </a:lnTo>
                <a:lnTo>
                  <a:pt x="181" y="14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806" name="Freeform 6"/>
          <p:cNvSpPr>
            <a:spLocks/>
          </p:cNvSpPr>
          <p:nvPr/>
        </p:nvSpPr>
        <p:spPr bwMode="auto">
          <a:xfrm>
            <a:off x="605368" y="3498851"/>
            <a:ext cx="3215217" cy="358775"/>
          </a:xfrm>
          <a:custGeom>
            <a:avLst/>
            <a:gdLst>
              <a:gd name="T0" fmla="*/ 2147483647 w 1519"/>
              <a:gd name="T1" fmla="*/ 0 h 226"/>
              <a:gd name="T2" fmla="*/ 0 w 1519"/>
              <a:gd name="T3" fmla="*/ 2147483647 h 226"/>
              <a:gd name="T4" fmla="*/ 2147483647 w 1519"/>
              <a:gd name="T5" fmla="*/ 2147483647 h 226"/>
              <a:gd name="T6" fmla="*/ 2147483647 w 1519"/>
              <a:gd name="T7" fmla="*/ 0 h 226"/>
              <a:gd name="T8" fmla="*/ 2147483647 w 1519"/>
              <a:gd name="T9" fmla="*/ 0 h 226"/>
              <a:gd name="T10" fmla="*/ 0 60000 65536"/>
              <a:gd name="T11" fmla="*/ 0 60000 65536"/>
              <a:gd name="T12" fmla="*/ 0 60000 65536"/>
              <a:gd name="T13" fmla="*/ 0 60000 65536"/>
              <a:gd name="T14" fmla="*/ 0 60000 65536"/>
              <a:gd name="T15" fmla="*/ 0 w 1519"/>
              <a:gd name="T16" fmla="*/ 0 h 226"/>
              <a:gd name="T17" fmla="*/ 1519 w 1519"/>
              <a:gd name="T18" fmla="*/ 226 h 226"/>
            </a:gdLst>
            <a:ahLst/>
            <a:cxnLst>
              <a:cxn ang="T10">
                <a:pos x="T0" y="T1"/>
              </a:cxn>
              <a:cxn ang="T11">
                <a:pos x="T2" y="T3"/>
              </a:cxn>
              <a:cxn ang="T12">
                <a:pos x="T4" y="T5"/>
              </a:cxn>
              <a:cxn ang="T13">
                <a:pos x="T6" y="T7"/>
              </a:cxn>
              <a:cxn ang="T14">
                <a:pos x="T8" y="T9"/>
              </a:cxn>
            </a:cxnLst>
            <a:rect l="T15" t="T16" r="T17" b="T18"/>
            <a:pathLst>
              <a:path w="1519" h="226">
                <a:moveTo>
                  <a:pt x="249" y="0"/>
                </a:moveTo>
                <a:lnTo>
                  <a:pt x="0" y="226"/>
                </a:lnTo>
                <a:lnTo>
                  <a:pt x="1292" y="226"/>
                </a:lnTo>
                <a:lnTo>
                  <a:pt x="1519" y="0"/>
                </a:lnTo>
                <a:lnTo>
                  <a:pt x="24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 name="Group 7"/>
          <p:cNvGrpSpPr>
            <a:grpSpLocks/>
          </p:cNvGrpSpPr>
          <p:nvPr/>
        </p:nvGrpSpPr>
        <p:grpSpPr bwMode="auto">
          <a:xfrm>
            <a:off x="950384" y="2743200"/>
            <a:ext cx="2074333" cy="2268538"/>
            <a:chOff x="426" y="2659"/>
            <a:chExt cx="980" cy="1429"/>
          </a:xfrm>
        </p:grpSpPr>
        <p:sp>
          <p:nvSpPr>
            <p:cNvPr id="13372" name="AutoShape 8"/>
            <p:cNvSpPr>
              <a:spLocks noChangeArrowheads="1"/>
            </p:cNvSpPr>
            <p:nvPr/>
          </p:nvSpPr>
          <p:spPr bwMode="auto">
            <a:xfrm>
              <a:off x="431" y="2659"/>
              <a:ext cx="975" cy="129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373" name="Oval 9"/>
            <p:cNvSpPr>
              <a:spLocks noChangeArrowheads="1"/>
            </p:cNvSpPr>
            <p:nvPr/>
          </p:nvSpPr>
          <p:spPr bwMode="auto">
            <a:xfrm>
              <a:off x="426" y="3839"/>
              <a:ext cx="976" cy="249"/>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3" name="Group 10"/>
          <p:cNvGrpSpPr>
            <a:grpSpLocks/>
          </p:cNvGrpSpPr>
          <p:nvPr/>
        </p:nvGrpSpPr>
        <p:grpSpPr bwMode="auto">
          <a:xfrm>
            <a:off x="1987551" y="2195514"/>
            <a:ext cx="10583" cy="3184525"/>
            <a:chOff x="916" y="2314"/>
            <a:chExt cx="5" cy="2006"/>
          </a:xfrm>
        </p:grpSpPr>
        <p:sp>
          <p:nvSpPr>
            <p:cNvPr id="13369" name="Line 11"/>
            <p:cNvSpPr>
              <a:spLocks noChangeShapeType="1"/>
            </p:cNvSpPr>
            <p:nvPr/>
          </p:nvSpPr>
          <p:spPr bwMode="auto">
            <a:xfrm>
              <a:off x="916" y="3974"/>
              <a:ext cx="0" cy="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0" name="Line 12"/>
            <p:cNvSpPr>
              <a:spLocks noChangeShapeType="1"/>
            </p:cNvSpPr>
            <p:nvPr/>
          </p:nvSpPr>
          <p:spPr bwMode="auto">
            <a:xfrm flipH="1">
              <a:off x="916" y="2668"/>
              <a:ext cx="0" cy="13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1" name="Line 13"/>
            <p:cNvSpPr>
              <a:spLocks noChangeShapeType="1"/>
            </p:cNvSpPr>
            <p:nvPr/>
          </p:nvSpPr>
          <p:spPr bwMode="auto">
            <a:xfrm>
              <a:off x="921" y="2314"/>
              <a:ext cx="0" cy="346"/>
            </a:xfrm>
            <a:prstGeom prst="line">
              <a:avLst/>
            </a:prstGeom>
            <a:noFill/>
            <a:ln w="952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sp>
        <p:nvSpPr>
          <p:cNvPr id="332814" name="Freeform 14"/>
          <p:cNvSpPr>
            <a:spLocks/>
          </p:cNvSpPr>
          <p:nvPr/>
        </p:nvSpPr>
        <p:spPr bwMode="auto">
          <a:xfrm>
            <a:off x="95252" y="3844926"/>
            <a:ext cx="3244849" cy="358775"/>
          </a:xfrm>
          <a:custGeom>
            <a:avLst/>
            <a:gdLst>
              <a:gd name="T0" fmla="*/ 2147483647 w 1519"/>
              <a:gd name="T1" fmla="*/ 0 h 226"/>
              <a:gd name="T2" fmla="*/ 0 w 1519"/>
              <a:gd name="T3" fmla="*/ 2147483647 h 226"/>
              <a:gd name="T4" fmla="*/ 2147483647 w 1519"/>
              <a:gd name="T5" fmla="*/ 2147483647 h 226"/>
              <a:gd name="T6" fmla="*/ 2147483647 w 1519"/>
              <a:gd name="T7" fmla="*/ 0 h 226"/>
              <a:gd name="T8" fmla="*/ 2147483647 w 1519"/>
              <a:gd name="T9" fmla="*/ 0 h 226"/>
              <a:gd name="T10" fmla="*/ 0 60000 65536"/>
              <a:gd name="T11" fmla="*/ 0 60000 65536"/>
              <a:gd name="T12" fmla="*/ 0 60000 65536"/>
              <a:gd name="T13" fmla="*/ 0 60000 65536"/>
              <a:gd name="T14" fmla="*/ 0 60000 65536"/>
              <a:gd name="T15" fmla="*/ 0 w 1519"/>
              <a:gd name="T16" fmla="*/ 0 h 226"/>
              <a:gd name="T17" fmla="*/ 1519 w 1519"/>
              <a:gd name="T18" fmla="*/ 226 h 226"/>
            </a:gdLst>
            <a:ahLst/>
            <a:cxnLst>
              <a:cxn ang="T10">
                <a:pos x="T0" y="T1"/>
              </a:cxn>
              <a:cxn ang="T11">
                <a:pos x="T2" y="T3"/>
              </a:cxn>
              <a:cxn ang="T12">
                <a:pos x="T4" y="T5"/>
              </a:cxn>
              <a:cxn ang="T13">
                <a:pos x="T6" y="T7"/>
              </a:cxn>
              <a:cxn ang="T14">
                <a:pos x="T8" y="T9"/>
              </a:cxn>
            </a:cxnLst>
            <a:rect l="T15" t="T16" r="T17" b="T18"/>
            <a:pathLst>
              <a:path w="1519" h="226">
                <a:moveTo>
                  <a:pt x="249" y="0"/>
                </a:moveTo>
                <a:lnTo>
                  <a:pt x="0" y="226"/>
                </a:lnTo>
                <a:lnTo>
                  <a:pt x="1292" y="226"/>
                </a:lnTo>
                <a:lnTo>
                  <a:pt x="1519" y="0"/>
                </a:lnTo>
                <a:lnTo>
                  <a:pt x="24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815" name="Freeform 15"/>
          <p:cNvSpPr>
            <a:spLocks/>
          </p:cNvSpPr>
          <p:nvPr/>
        </p:nvSpPr>
        <p:spPr bwMode="auto">
          <a:xfrm>
            <a:off x="1439334" y="3817938"/>
            <a:ext cx="1104900" cy="138112"/>
          </a:xfrm>
          <a:custGeom>
            <a:avLst/>
            <a:gdLst>
              <a:gd name="T0" fmla="*/ 0 w 907"/>
              <a:gd name="T1" fmla="*/ 2147483647 h 151"/>
              <a:gd name="T2" fmla="*/ 2147483647 w 907"/>
              <a:gd name="T3" fmla="*/ 2147483647 h 151"/>
              <a:gd name="T4" fmla="*/ 2147483647 w 907"/>
              <a:gd name="T5" fmla="*/ 2147483647 h 151"/>
              <a:gd name="T6" fmla="*/ 2147483647 w 907"/>
              <a:gd name="T7" fmla="*/ 2147483647 h 151"/>
              <a:gd name="T8" fmla="*/ 2147483647 w 907"/>
              <a:gd name="T9" fmla="*/ 0 h 151"/>
              <a:gd name="T10" fmla="*/ 0 60000 65536"/>
              <a:gd name="T11" fmla="*/ 0 60000 65536"/>
              <a:gd name="T12" fmla="*/ 0 60000 65536"/>
              <a:gd name="T13" fmla="*/ 0 60000 65536"/>
              <a:gd name="T14" fmla="*/ 0 60000 65536"/>
              <a:gd name="T15" fmla="*/ 0 w 907"/>
              <a:gd name="T16" fmla="*/ 0 h 151"/>
              <a:gd name="T17" fmla="*/ 907 w 907"/>
              <a:gd name="T18" fmla="*/ 151 h 151"/>
            </a:gdLst>
            <a:ahLst/>
            <a:cxnLst>
              <a:cxn ang="T10">
                <a:pos x="T0" y="T1"/>
              </a:cxn>
              <a:cxn ang="T11">
                <a:pos x="T2" y="T3"/>
              </a:cxn>
              <a:cxn ang="T12">
                <a:pos x="T4" y="T5"/>
              </a:cxn>
              <a:cxn ang="T13">
                <a:pos x="T6" y="T7"/>
              </a:cxn>
              <a:cxn ang="T14">
                <a:pos x="T8" y="T9"/>
              </a:cxn>
            </a:cxnLst>
            <a:rect l="T15" t="T16" r="T17" b="T18"/>
            <a:pathLst>
              <a:path w="907" h="151">
                <a:moveTo>
                  <a:pt x="0" y="45"/>
                </a:moveTo>
                <a:cubicBezTo>
                  <a:pt x="78" y="83"/>
                  <a:pt x="156" y="121"/>
                  <a:pt x="250" y="136"/>
                </a:cubicBezTo>
                <a:cubicBezTo>
                  <a:pt x="344" y="151"/>
                  <a:pt x="473" y="143"/>
                  <a:pt x="567" y="136"/>
                </a:cubicBezTo>
                <a:cubicBezTo>
                  <a:pt x="661" y="129"/>
                  <a:pt x="760" y="114"/>
                  <a:pt x="817" y="91"/>
                </a:cubicBezTo>
                <a:cubicBezTo>
                  <a:pt x="874" y="68"/>
                  <a:pt x="890" y="34"/>
                  <a:pt x="907"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16"/>
          <p:cNvGrpSpPr>
            <a:grpSpLocks/>
          </p:cNvGrpSpPr>
          <p:nvPr/>
        </p:nvGrpSpPr>
        <p:grpSpPr bwMode="auto">
          <a:xfrm>
            <a:off x="48684" y="3498850"/>
            <a:ext cx="3744383" cy="720725"/>
            <a:chOff x="0" y="3135"/>
            <a:chExt cx="1769" cy="454"/>
          </a:xfrm>
        </p:grpSpPr>
        <p:sp>
          <p:nvSpPr>
            <p:cNvPr id="13367" name="Freeform 17"/>
            <p:cNvSpPr>
              <a:spLocks/>
            </p:cNvSpPr>
            <p:nvPr/>
          </p:nvSpPr>
          <p:spPr bwMode="auto">
            <a:xfrm>
              <a:off x="31" y="3135"/>
              <a:ext cx="703" cy="431"/>
            </a:xfrm>
            <a:custGeom>
              <a:avLst/>
              <a:gdLst>
                <a:gd name="T0" fmla="*/ 0 w 703"/>
                <a:gd name="T1" fmla="*/ 431 h 431"/>
                <a:gd name="T2" fmla="*/ 477 w 703"/>
                <a:gd name="T3" fmla="*/ 0 h 431"/>
                <a:gd name="T4" fmla="*/ 703 w 703"/>
                <a:gd name="T5" fmla="*/ 0 h 431"/>
                <a:gd name="T6" fmla="*/ 0 60000 65536"/>
                <a:gd name="T7" fmla="*/ 0 60000 65536"/>
                <a:gd name="T8" fmla="*/ 0 60000 65536"/>
                <a:gd name="T9" fmla="*/ 0 w 703"/>
                <a:gd name="T10" fmla="*/ 0 h 431"/>
                <a:gd name="T11" fmla="*/ 703 w 703"/>
                <a:gd name="T12" fmla="*/ 431 h 431"/>
              </a:gdLst>
              <a:ahLst/>
              <a:cxnLst>
                <a:cxn ang="T6">
                  <a:pos x="T0" y="T1"/>
                </a:cxn>
                <a:cxn ang="T7">
                  <a:pos x="T2" y="T3"/>
                </a:cxn>
                <a:cxn ang="T8">
                  <a:pos x="T4" y="T5"/>
                </a:cxn>
              </a:cxnLst>
              <a:rect l="T9" t="T10" r="T11" b="T12"/>
              <a:pathLst>
                <a:path w="703" h="431">
                  <a:moveTo>
                    <a:pt x="0" y="431"/>
                  </a:moveTo>
                  <a:lnTo>
                    <a:pt x="477" y="0"/>
                  </a:lnTo>
                  <a:lnTo>
                    <a:pt x="703"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8" name="Freeform 18"/>
            <p:cNvSpPr>
              <a:spLocks/>
            </p:cNvSpPr>
            <p:nvPr/>
          </p:nvSpPr>
          <p:spPr bwMode="auto">
            <a:xfrm>
              <a:off x="0" y="3135"/>
              <a:ext cx="1769" cy="454"/>
            </a:xfrm>
            <a:custGeom>
              <a:avLst/>
              <a:gdLst>
                <a:gd name="T0" fmla="*/ 1088 w 1769"/>
                <a:gd name="T1" fmla="*/ 0 h 454"/>
                <a:gd name="T2" fmla="*/ 1769 w 1769"/>
                <a:gd name="T3" fmla="*/ 0 h 454"/>
                <a:gd name="T4" fmla="*/ 1292 w 1769"/>
                <a:gd name="T5" fmla="*/ 454 h 454"/>
                <a:gd name="T6" fmla="*/ 0 w 1769"/>
                <a:gd name="T7" fmla="*/ 431 h 454"/>
                <a:gd name="T8" fmla="*/ 0 60000 65536"/>
                <a:gd name="T9" fmla="*/ 0 60000 65536"/>
                <a:gd name="T10" fmla="*/ 0 60000 65536"/>
                <a:gd name="T11" fmla="*/ 0 60000 65536"/>
                <a:gd name="T12" fmla="*/ 0 w 1769"/>
                <a:gd name="T13" fmla="*/ 0 h 454"/>
                <a:gd name="T14" fmla="*/ 1769 w 1769"/>
                <a:gd name="T15" fmla="*/ 454 h 454"/>
              </a:gdLst>
              <a:ahLst/>
              <a:cxnLst>
                <a:cxn ang="T8">
                  <a:pos x="T0" y="T1"/>
                </a:cxn>
                <a:cxn ang="T9">
                  <a:pos x="T2" y="T3"/>
                </a:cxn>
                <a:cxn ang="T10">
                  <a:pos x="T4" y="T5"/>
                </a:cxn>
                <a:cxn ang="T11">
                  <a:pos x="T6" y="T7"/>
                </a:cxn>
              </a:cxnLst>
              <a:rect l="T12" t="T13" r="T14" b="T15"/>
              <a:pathLst>
                <a:path w="1769" h="454">
                  <a:moveTo>
                    <a:pt x="1088" y="0"/>
                  </a:moveTo>
                  <a:lnTo>
                    <a:pt x="1769" y="0"/>
                  </a:lnTo>
                  <a:lnTo>
                    <a:pt x="1292" y="454"/>
                  </a:lnTo>
                  <a:lnTo>
                    <a:pt x="0" y="431"/>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19"/>
          <p:cNvGrpSpPr>
            <a:grpSpLocks/>
          </p:cNvGrpSpPr>
          <p:nvPr/>
        </p:nvGrpSpPr>
        <p:grpSpPr bwMode="auto">
          <a:xfrm>
            <a:off x="4705351" y="2490788"/>
            <a:ext cx="1153583" cy="1230312"/>
            <a:chOff x="2245" y="2727"/>
            <a:chExt cx="545" cy="775"/>
          </a:xfrm>
        </p:grpSpPr>
        <p:sp>
          <p:nvSpPr>
            <p:cNvPr id="13365" name="Oval 20"/>
            <p:cNvSpPr>
              <a:spLocks noChangeArrowheads="1"/>
            </p:cNvSpPr>
            <p:nvPr/>
          </p:nvSpPr>
          <p:spPr bwMode="auto">
            <a:xfrm>
              <a:off x="2245" y="2727"/>
              <a:ext cx="545" cy="54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6" name="Text Box 21"/>
            <p:cNvSpPr txBox="1">
              <a:spLocks noChangeArrowheads="1"/>
            </p:cNvSpPr>
            <p:nvPr/>
          </p:nvSpPr>
          <p:spPr bwMode="auto">
            <a:xfrm>
              <a:off x="2389" y="3271"/>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圆</a:t>
              </a:r>
            </a:p>
          </p:txBody>
        </p:sp>
      </p:grpSp>
      <p:sp>
        <p:nvSpPr>
          <p:cNvPr id="332822" name="Freeform 22"/>
          <p:cNvSpPr>
            <a:spLocks/>
          </p:cNvSpPr>
          <p:nvPr/>
        </p:nvSpPr>
        <p:spPr bwMode="auto">
          <a:xfrm>
            <a:off x="393700" y="2700338"/>
            <a:ext cx="3073400" cy="2303462"/>
          </a:xfrm>
          <a:custGeom>
            <a:avLst/>
            <a:gdLst>
              <a:gd name="T0" fmla="*/ 2147483647 w 1452"/>
              <a:gd name="T1" fmla="*/ 2147483647 h 1451"/>
              <a:gd name="T2" fmla="*/ 0 w 1452"/>
              <a:gd name="T3" fmla="*/ 2147483647 h 1451"/>
              <a:gd name="T4" fmla="*/ 2147483647 w 1452"/>
              <a:gd name="T5" fmla="*/ 0 h 1451"/>
              <a:gd name="T6" fmla="*/ 2147483647 w 1452"/>
              <a:gd name="T7" fmla="*/ 2147483647 h 1451"/>
              <a:gd name="T8" fmla="*/ 2147483647 w 1452"/>
              <a:gd name="T9" fmla="*/ 2147483647 h 1451"/>
              <a:gd name="T10" fmla="*/ 0 60000 65536"/>
              <a:gd name="T11" fmla="*/ 0 60000 65536"/>
              <a:gd name="T12" fmla="*/ 0 60000 65536"/>
              <a:gd name="T13" fmla="*/ 0 60000 65536"/>
              <a:gd name="T14" fmla="*/ 0 60000 65536"/>
              <a:gd name="T15" fmla="*/ 0 w 1452"/>
              <a:gd name="T16" fmla="*/ 0 h 1451"/>
              <a:gd name="T17" fmla="*/ 1452 w 1452"/>
              <a:gd name="T18" fmla="*/ 1451 h 1451"/>
            </a:gdLst>
            <a:ahLst/>
            <a:cxnLst>
              <a:cxn ang="T10">
                <a:pos x="T0" y="T1"/>
              </a:cxn>
              <a:cxn ang="T11">
                <a:pos x="T2" y="T3"/>
              </a:cxn>
              <a:cxn ang="T12">
                <a:pos x="T4" y="T5"/>
              </a:cxn>
              <a:cxn ang="T13">
                <a:pos x="T6" y="T7"/>
              </a:cxn>
              <a:cxn ang="T14">
                <a:pos x="T8" y="T9"/>
              </a:cxn>
            </a:cxnLst>
            <a:rect l="T15" t="T16" r="T17" b="T18"/>
            <a:pathLst>
              <a:path w="1452" h="1451">
                <a:moveTo>
                  <a:pt x="181" y="1451"/>
                </a:moveTo>
                <a:lnTo>
                  <a:pt x="0" y="1157"/>
                </a:lnTo>
                <a:lnTo>
                  <a:pt x="1247" y="0"/>
                </a:lnTo>
                <a:lnTo>
                  <a:pt x="1452" y="317"/>
                </a:lnTo>
                <a:lnTo>
                  <a:pt x="181" y="14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823" name="Freeform 23"/>
          <p:cNvSpPr>
            <a:spLocks/>
          </p:cNvSpPr>
          <p:nvPr/>
        </p:nvSpPr>
        <p:spPr bwMode="auto">
          <a:xfrm>
            <a:off x="1468967" y="3246438"/>
            <a:ext cx="787400" cy="565150"/>
          </a:xfrm>
          <a:custGeom>
            <a:avLst/>
            <a:gdLst>
              <a:gd name="T0" fmla="*/ 0 w 401"/>
              <a:gd name="T1" fmla="*/ 2147483647 h 356"/>
              <a:gd name="T2" fmla="*/ 2147483647 w 401"/>
              <a:gd name="T3" fmla="*/ 2147483647 h 356"/>
              <a:gd name="T4" fmla="*/ 2147483647 w 401"/>
              <a:gd name="T5" fmla="*/ 2147483647 h 356"/>
              <a:gd name="T6" fmla="*/ 2147483647 w 401"/>
              <a:gd name="T7" fmla="*/ 2147483647 h 356"/>
              <a:gd name="T8" fmla="*/ 2147483647 w 401"/>
              <a:gd name="T9" fmla="*/ 0 h 356"/>
              <a:gd name="T10" fmla="*/ 0 60000 65536"/>
              <a:gd name="T11" fmla="*/ 0 60000 65536"/>
              <a:gd name="T12" fmla="*/ 0 60000 65536"/>
              <a:gd name="T13" fmla="*/ 0 60000 65536"/>
              <a:gd name="T14" fmla="*/ 0 60000 65536"/>
              <a:gd name="T15" fmla="*/ 0 w 401"/>
              <a:gd name="T16" fmla="*/ 0 h 356"/>
              <a:gd name="T17" fmla="*/ 401 w 401"/>
              <a:gd name="T18" fmla="*/ 356 h 356"/>
            </a:gdLst>
            <a:ahLst/>
            <a:cxnLst>
              <a:cxn ang="T10">
                <a:pos x="T0" y="T1"/>
              </a:cxn>
              <a:cxn ang="T11">
                <a:pos x="T2" y="T3"/>
              </a:cxn>
              <a:cxn ang="T12">
                <a:pos x="T4" y="T5"/>
              </a:cxn>
              <a:cxn ang="T13">
                <a:pos x="T6" y="T7"/>
              </a:cxn>
              <a:cxn ang="T14">
                <a:pos x="T8" y="T9"/>
              </a:cxn>
            </a:cxnLst>
            <a:rect l="T15" t="T16" r="T17" b="T18"/>
            <a:pathLst>
              <a:path w="401" h="356">
                <a:moveTo>
                  <a:pt x="0" y="341"/>
                </a:moveTo>
                <a:cubicBezTo>
                  <a:pt x="43" y="348"/>
                  <a:pt x="87" y="356"/>
                  <a:pt x="136" y="341"/>
                </a:cubicBezTo>
                <a:cubicBezTo>
                  <a:pt x="185" y="326"/>
                  <a:pt x="253" y="292"/>
                  <a:pt x="295" y="250"/>
                </a:cubicBezTo>
                <a:cubicBezTo>
                  <a:pt x="337" y="208"/>
                  <a:pt x="371" y="133"/>
                  <a:pt x="386" y="91"/>
                </a:cubicBezTo>
                <a:cubicBezTo>
                  <a:pt x="401" y="49"/>
                  <a:pt x="393" y="24"/>
                  <a:pt x="38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2824" name="Freeform 24"/>
          <p:cNvSpPr>
            <a:spLocks/>
          </p:cNvSpPr>
          <p:nvPr/>
        </p:nvSpPr>
        <p:spPr bwMode="auto">
          <a:xfrm>
            <a:off x="0" y="2238375"/>
            <a:ext cx="3456517" cy="2736850"/>
          </a:xfrm>
          <a:custGeom>
            <a:avLst/>
            <a:gdLst>
              <a:gd name="T0" fmla="*/ 0 w 1633"/>
              <a:gd name="T1" fmla="*/ 2147483647 h 1724"/>
              <a:gd name="T2" fmla="*/ 2147483647 w 1633"/>
              <a:gd name="T3" fmla="*/ 0 h 1724"/>
              <a:gd name="T4" fmla="*/ 2147483647 w 1633"/>
              <a:gd name="T5" fmla="*/ 2147483647 h 1724"/>
              <a:gd name="T6" fmla="*/ 2147483647 w 1633"/>
              <a:gd name="T7" fmla="*/ 2147483647 h 1724"/>
              <a:gd name="T8" fmla="*/ 0 w 1633"/>
              <a:gd name="T9" fmla="*/ 2147483647 h 1724"/>
              <a:gd name="T10" fmla="*/ 0 60000 65536"/>
              <a:gd name="T11" fmla="*/ 0 60000 65536"/>
              <a:gd name="T12" fmla="*/ 0 60000 65536"/>
              <a:gd name="T13" fmla="*/ 0 60000 65536"/>
              <a:gd name="T14" fmla="*/ 0 60000 65536"/>
              <a:gd name="T15" fmla="*/ 0 w 1633"/>
              <a:gd name="T16" fmla="*/ 0 h 1724"/>
              <a:gd name="T17" fmla="*/ 1633 w 1633"/>
              <a:gd name="T18" fmla="*/ 1724 h 1724"/>
            </a:gdLst>
            <a:ahLst/>
            <a:cxnLst>
              <a:cxn ang="T10">
                <a:pos x="T0" y="T1"/>
              </a:cxn>
              <a:cxn ang="T11">
                <a:pos x="T2" y="T3"/>
              </a:cxn>
              <a:cxn ang="T12">
                <a:pos x="T4" y="T5"/>
              </a:cxn>
              <a:cxn ang="T13">
                <a:pos x="T6" y="T7"/>
              </a:cxn>
              <a:cxn ang="T14">
                <a:pos x="T8" y="T9"/>
              </a:cxn>
            </a:cxnLst>
            <a:rect l="T15" t="T16" r="T17" b="T18"/>
            <a:pathLst>
              <a:path w="1633" h="1724">
                <a:moveTo>
                  <a:pt x="0" y="1134"/>
                </a:moveTo>
                <a:lnTo>
                  <a:pt x="1247" y="0"/>
                </a:lnTo>
                <a:lnTo>
                  <a:pt x="1633" y="613"/>
                </a:lnTo>
                <a:lnTo>
                  <a:pt x="363" y="1724"/>
                </a:lnTo>
                <a:lnTo>
                  <a:pt x="0" y="113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25"/>
          <p:cNvGrpSpPr>
            <a:grpSpLocks/>
          </p:cNvGrpSpPr>
          <p:nvPr/>
        </p:nvGrpSpPr>
        <p:grpSpPr bwMode="auto">
          <a:xfrm>
            <a:off x="6383867" y="2455864"/>
            <a:ext cx="958851" cy="1374775"/>
            <a:chOff x="3198" y="2650"/>
            <a:chExt cx="453" cy="866"/>
          </a:xfrm>
        </p:grpSpPr>
        <p:sp>
          <p:nvSpPr>
            <p:cNvPr id="13363" name="Oval 26"/>
            <p:cNvSpPr>
              <a:spLocks noChangeArrowheads="1"/>
            </p:cNvSpPr>
            <p:nvPr/>
          </p:nvSpPr>
          <p:spPr bwMode="auto">
            <a:xfrm>
              <a:off x="3198" y="2650"/>
              <a:ext cx="363" cy="5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4" name="Text Box 27"/>
            <p:cNvSpPr txBox="1">
              <a:spLocks noChangeArrowheads="1"/>
            </p:cNvSpPr>
            <p:nvPr/>
          </p:nvSpPr>
          <p:spPr bwMode="auto">
            <a:xfrm>
              <a:off x="3198" y="3285"/>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椭圆</a:t>
              </a:r>
            </a:p>
          </p:txBody>
        </p:sp>
      </p:grpSp>
      <p:sp>
        <p:nvSpPr>
          <p:cNvPr id="332828" name="Freeform 28"/>
          <p:cNvSpPr>
            <a:spLocks/>
          </p:cNvSpPr>
          <p:nvPr/>
        </p:nvSpPr>
        <p:spPr bwMode="auto">
          <a:xfrm>
            <a:off x="1737784" y="2816226"/>
            <a:ext cx="2302933" cy="2771775"/>
          </a:xfrm>
          <a:custGeom>
            <a:avLst/>
            <a:gdLst>
              <a:gd name="T0" fmla="*/ 2147483647 w 1088"/>
              <a:gd name="T1" fmla="*/ 2147483647 h 1746"/>
              <a:gd name="T2" fmla="*/ 2147483647 w 1088"/>
              <a:gd name="T3" fmla="*/ 0 h 1746"/>
              <a:gd name="T4" fmla="*/ 0 w 1088"/>
              <a:gd name="T5" fmla="*/ 2147483647 h 1746"/>
              <a:gd name="T6" fmla="*/ 2147483647 w 1088"/>
              <a:gd name="T7" fmla="*/ 2147483647 h 1746"/>
              <a:gd name="T8" fmla="*/ 2147483647 w 1088"/>
              <a:gd name="T9" fmla="*/ 2147483647 h 1746"/>
              <a:gd name="T10" fmla="*/ 0 60000 65536"/>
              <a:gd name="T11" fmla="*/ 0 60000 65536"/>
              <a:gd name="T12" fmla="*/ 0 60000 65536"/>
              <a:gd name="T13" fmla="*/ 0 60000 65536"/>
              <a:gd name="T14" fmla="*/ 0 60000 65536"/>
              <a:gd name="T15" fmla="*/ 0 w 1088"/>
              <a:gd name="T16" fmla="*/ 0 h 1746"/>
              <a:gd name="T17" fmla="*/ 1088 w 1088"/>
              <a:gd name="T18" fmla="*/ 1746 h 1746"/>
            </a:gdLst>
            <a:ahLst/>
            <a:cxnLst>
              <a:cxn ang="T10">
                <a:pos x="T0" y="T1"/>
              </a:cxn>
              <a:cxn ang="T11">
                <a:pos x="T2" y="T3"/>
              </a:cxn>
              <a:cxn ang="T12">
                <a:pos x="T4" y="T5"/>
              </a:cxn>
              <a:cxn ang="T13">
                <a:pos x="T6" y="T7"/>
              </a:cxn>
              <a:cxn ang="T14">
                <a:pos x="T8" y="T9"/>
              </a:cxn>
            </a:cxnLst>
            <a:rect l="T15" t="T16" r="T17" b="T18"/>
            <a:pathLst>
              <a:path w="1088" h="1746">
                <a:moveTo>
                  <a:pt x="1088" y="204"/>
                </a:moveTo>
                <a:lnTo>
                  <a:pt x="657" y="0"/>
                </a:lnTo>
                <a:lnTo>
                  <a:pt x="0" y="1542"/>
                </a:lnTo>
                <a:lnTo>
                  <a:pt x="476" y="1746"/>
                </a:lnTo>
                <a:lnTo>
                  <a:pt x="1088" y="2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829" name="Freeform 29"/>
          <p:cNvSpPr>
            <a:spLocks/>
          </p:cNvSpPr>
          <p:nvPr/>
        </p:nvSpPr>
        <p:spPr bwMode="auto">
          <a:xfrm>
            <a:off x="2025651" y="3787776"/>
            <a:ext cx="480483" cy="828675"/>
          </a:xfrm>
          <a:custGeom>
            <a:avLst/>
            <a:gdLst>
              <a:gd name="T0" fmla="*/ 0 w 204"/>
              <a:gd name="T1" fmla="*/ 2147483647 h 522"/>
              <a:gd name="T2" fmla="*/ 2147483647 w 204"/>
              <a:gd name="T3" fmla="*/ 2147483647 h 522"/>
              <a:gd name="T4" fmla="*/ 2147483647 w 204"/>
              <a:gd name="T5" fmla="*/ 2147483647 h 522"/>
              <a:gd name="T6" fmla="*/ 2147483647 w 204"/>
              <a:gd name="T7" fmla="*/ 0 h 522"/>
              <a:gd name="T8" fmla="*/ 0 60000 65536"/>
              <a:gd name="T9" fmla="*/ 0 60000 65536"/>
              <a:gd name="T10" fmla="*/ 0 60000 65536"/>
              <a:gd name="T11" fmla="*/ 0 60000 65536"/>
              <a:gd name="T12" fmla="*/ 0 w 204"/>
              <a:gd name="T13" fmla="*/ 0 h 522"/>
              <a:gd name="T14" fmla="*/ 204 w 204"/>
              <a:gd name="T15" fmla="*/ 522 h 522"/>
            </a:gdLst>
            <a:ahLst/>
            <a:cxnLst>
              <a:cxn ang="T8">
                <a:pos x="T0" y="T1"/>
              </a:cxn>
              <a:cxn ang="T9">
                <a:pos x="T2" y="T3"/>
              </a:cxn>
              <a:cxn ang="T10">
                <a:pos x="T4" y="T5"/>
              </a:cxn>
              <a:cxn ang="T11">
                <a:pos x="T6" y="T7"/>
              </a:cxn>
            </a:cxnLst>
            <a:rect l="T12" t="T13" r="T14" b="T15"/>
            <a:pathLst>
              <a:path w="204" h="522">
                <a:moveTo>
                  <a:pt x="0" y="522"/>
                </a:moveTo>
                <a:cubicBezTo>
                  <a:pt x="22" y="444"/>
                  <a:pt x="45" y="367"/>
                  <a:pt x="68" y="295"/>
                </a:cubicBezTo>
                <a:cubicBezTo>
                  <a:pt x="91" y="223"/>
                  <a:pt x="113" y="140"/>
                  <a:pt x="136" y="91"/>
                </a:cubicBezTo>
                <a:cubicBezTo>
                  <a:pt x="159" y="42"/>
                  <a:pt x="181" y="21"/>
                  <a:pt x="204" y="0"/>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2830" name="Freeform 30"/>
          <p:cNvSpPr>
            <a:spLocks/>
          </p:cNvSpPr>
          <p:nvPr/>
        </p:nvSpPr>
        <p:spPr bwMode="auto">
          <a:xfrm>
            <a:off x="1871133" y="3787776"/>
            <a:ext cx="696384" cy="1223963"/>
          </a:xfrm>
          <a:custGeom>
            <a:avLst/>
            <a:gdLst>
              <a:gd name="T0" fmla="*/ 2147483647 w 329"/>
              <a:gd name="T1" fmla="*/ 0 h 756"/>
              <a:gd name="T2" fmla="*/ 2147483647 w 329"/>
              <a:gd name="T3" fmla="*/ 2147483647 h 756"/>
              <a:gd name="T4" fmla="*/ 2147483647 w 329"/>
              <a:gd name="T5" fmla="*/ 2147483647 h 756"/>
              <a:gd name="T6" fmla="*/ 2147483647 w 329"/>
              <a:gd name="T7" fmla="*/ 2147483647 h 756"/>
              <a:gd name="T8" fmla="*/ 0 w 329"/>
              <a:gd name="T9" fmla="*/ 2147483647 h 756"/>
              <a:gd name="T10" fmla="*/ 0 60000 65536"/>
              <a:gd name="T11" fmla="*/ 0 60000 65536"/>
              <a:gd name="T12" fmla="*/ 0 60000 65536"/>
              <a:gd name="T13" fmla="*/ 0 60000 65536"/>
              <a:gd name="T14" fmla="*/ 0 60000 65536"/>
              <a:gd name="T15" fmla="*/ 0 w 329"/>
              <a:gd name="T16" fmla="*/ 0 h 756"/>
              <a:gd name="T17" fmla="*/ 329 w 329"/>
              <a:gd name="T18" fmla="*/ 756 h 756"/>
            </a:gdLst>
            <a:ahLst/>
            <a:cxnLst>
              <a:cxn ang="T10">
                <a:pos x="T0" y="T1"/>
              </a:cxn>
              <a:cxn ang="T11">
                <a:pos x="T2" y="T3"/>
              </a:cxn>
              <a:cxn ang="T12">
                <a:pos x="T4" y="T5"/>
              </a:cxn>
              <a:cxn ang="T13">
                <a:pos x="T6" y="T7"/>
              </a:cxn>
              <a:cxn ang="T14">
                <a:pos x="T8" y="T9"/>
              </a:cxn>
            </a:cxnLst>
            <a:rect l="T15" t="T16" r="T17" b="T18"/>
            <a:pathLst>
              <a:path w="329" h="756">
                <a:moveTo>
                  <a:pt x="318" y="0"/>
                </a:moveTo>
                <a:cubicBezTo>
                  <a:pt x="323" y="32"/>
                  <a:pt x="329" y="64"/>
                  <a:pt x="318" y="136"/>
                </a:cubicBezTo>
                <a:cubicBezTo>
                  <a:pt x="307" y="208"/>
                  <a:pt x="288" y="337"/>
                  <a:pt x="250" y="431"/>
                </a:cubicBezTo>
                <a:cubicBezTo>
                  <a:pt x="212" y="525"/>
                  <a:pt x="133" y="650"/>
                  <a:pt x="91" y="703"/>
                </a:cubicBezTo>
                <a:cubicBezTo>
                  <a:pt x="49" y="756"/>
                  <a:pt x="24" y="752"/>
                  <a:pt x="0" y="7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2831" name="Line 31"/>
          <p:cNvSpPr>
            <a:spLocks noChangeShapeType="1"/>
          </p:cNvSpPr>
          <p:nvPr/>
        </p:nvSpPr>
        <p:spPr bwMode="auto">
          <a:xfrm flipH="1">
            <a:off x="1930400" y="4616450"/>
            <a:ext cx="95251" cy="395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32"/>
          <p:cNvGrpSpPr>
            <a:grpSpLocks/>
          </p:cNvGrpSpPr>
          <p:nvPr/>
        </p:nvGrpSpPr>
        <p:grpSpPr bwMode="auto">
          <a:xfrm>
            <a:off x="825501" y="2492376"/>
            <a:ext cx="3215217" cy="3095625"/>
            <a:chOff x="476" y="2614"/>
            <a:chExt cx="1519" cy="1950"/>
          </a:xfrm>
        </p:grpSpPr>
        <p:sp>
          <p:nvSpPr>
            <p:cNvPr id="13361" name="Freeform 33"/>
            <p:cNvSpPr>
              <a:spLocks/>
            </p:cNvSpPr>
            <p:nvPr/>
          </p:nvSpPr>
          <p:spPr bwMode="auto">
            <a:xfrm>
              <a:off x="476" y="2614"/>
              <a:ext cx="1519" cy="1950"/>
            </a:xfrm>
            <a:custGeom>
              <a:avLst/>
              <a:gdLst>
                <a:gd name="T0" fmla="*/ 0 w 1519"/>
                <a:gd name="T1" fmla="*/ 1542 h 1950"/>
                <a:gd name="T2" fmla="*/ 907 w 1519"/>
                <a:gd name="T3" fmla="*/ 1950 h 1950"/>
                <a:gd name="T4" fmla="*/ 1519 w 1519"/>
                <a:gd name="T5" fmla="*/ 385 h 1950"/>
                <a:gd name="T6" fmla="*/ 658 w 1519"/>
                <a:gd name="T7" fmla="*/ 0 h 1950"/>
                <a:gd name="T8" fmla="*/ 567 w 1519"/>
                <a:gd name="T9" fmla="*/ 204 h 1950"/>
                <a:gd name="T10" fmla="*/ 0 60000 65536"/>
                <a:gd name="T11" fmla="*/ 0 60000 65536"/>
                <a:gd name="T12" fmla="*/ 0 60000 65536"/>
                <a:gd name="T13" fmla="*/ 0 60000 65536"/>
                <a:gd name="T14" fmla="*/ 0 60000 65536"/>
                <a:gd name="T15" fmla="*/ 0 w 1519"/>
                <a:gd name="T16" fmla="*/ 0 h 1950"/>
                <a:gd name="T17" fmla="*/ 1519 w 1519"/>
                <a:gd name="T18" fmla="*/ 1950 h 1950"/>
              </a:gdLst>
              <a:ahLst/>
              <a:cxnLst>
                <a:cxn ang="T10">
                  <a:pos x="T0" y="T1"/>
                </a:cxn>
                <a:cxn ang="T11">
                  <a:pos x="T2" y="T3"/>
                </a:cxn>
                <a:cxn ang="T12">
                  <a:pos x="T4" y="T5"/>
                </a:cxn>
                <a:cxn ang="T13">
                  <a:pos x="T6" y="T7"/>
                </a:cxn>
                <a:cxn ang="T14">
                  <a:pos x="T8" y="T9"/>
                </a:cxn>
              </a:cxnLst>
              <a:rect l="T15" t="T16" r="T17" b="T18"/>
              <a:pathLst>
                <a:path w="1519" h="1950">
                  <a:moveTo>
                    <a:pt x="0" y="1542"/>
                  </a:moveTo>
                  <a:lnTo>
                    <a:pt x="907" y="1950"/>
                  </a:lnTo>
                  <a:lnTo>
                    <a:pt x="1519" y="385"/>
                  </a:lnTo>
                  <a:lnTo>
                    <a:pt x="658" y="0"/>
                  </a:lnTo>
                  <a:lnTo>
                    <a:pt x="567" y="20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2" name="Line 34"/>
            <p:cNvSpPr>
              <a:spLocks noChangeShapeType="1"/>
            </p:cNvSpPr>
            <p:nvPr/>
          </p:nvSpPr>
          <p:spPr bwMode="auto">
            <a:xfrm flipV="1">
              <a:off x="476" y="3634"/>
              <a:ext cx="227" cy="5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5"/>
          <p:cNvGrpSpPr>
            <a:grpSpLocks/>
          </p:cNvGrpSpPr>
          <p:nvPr/>
        </p:nvGrpSpPr>
        <p:grpSpPr bwMode="auto">
          <a:xfrm>
            <a:off x="5232401" y="4038600"/>
            <a:ext cx="1392767" cy="1303338"/>
            <a:chOff x="2449" y="3475"/>
            <a:chExt cx="658" cy="821"/>
          </a:xfrm>
        </p:grpSpPr>
        <p:grpSp>
          <p:nvGrpSpPr>
            <p:cNvPr id="13357" name="Group 36"/>
            <p:cNvGrpSpPr>
              <a:grpSpLocks/>
            </p:cNvGrpSpPr>
            <p:nvPr/>
          </p:nvGrpSpPr>
          <p:grpSpPr bwMode="auto">
            <a:xfrm>
              <a:off x="2449" y="3475"/>
              <a:ext cx="617" cy="546"/>
              <a:chOff x="3991" y="2745"/>
              <a:chExt cx="617" cy="546"/>
            </a:xfrm>
          </p:grpSpPr>
          <p:sp>
            <p:nvSpPr>
              <p:cNvPr id="13359" name="Freeform 37"/>
              <p:cNvSpPr>
                <a:spLocks/>
              </p:cNvSpPr>
              <p:nvPr/>
            </p:nvSpPr>
            <p:spPr bwMode="auto">
              <a:xfrm>
                <a:off x="3991" y="2746"/>
                <a:ext cx="318" cy="545"/>
              </a:xfrm>
              <a:custGeom>
                <a:avLst/>
                <a:gdLst>
                  <a:gd name="T0" fmla="*/ 0 w 318"/>
                  <a:gd name="T1" fmla="*/ 545 h 545"/>
                  <a:gd name="T2" fmla="*/ 136 w 318"/>
                  <a:gd name="T3" fmla="*/ 91 h 545"/>
                  <a:gd name="T4" fmla="*/ 318 w 318"/>
                  <a:gd name="T5" fmla="*/ 1 h 545"/>
                  <a:gd name="T6" fmla="*/ 0 60000 65536"/>
                  <a:gd name="T7" fmla="*/ 0 60000 65536"/>
                  <a:gd name="T8" fmla="*/ 0 60000 65536"/>
                  <a:gd name="T9" fmla="*/ 0 w 318"/>
                  <a:gd name="T10" fmla="*/ 0 h 545"/>
                  <a:gd name="T11" fmla="*/ 318 w 318"/>
                  <a:gd name="T12" fmla="*/ 545 h 545"/>
                </a:gdLst>
                <a:ahLst/>
                <a:cxnLst>
                  <a:cxn ang="T6">
                    <a:pos x="T0" y="T1"/>
                  </a:cxn>
                  <a:cxn ang="T7">
                    <a:pos x="T2" y="T3"/>
                  </a:cxn>
                  <a:cxn ang="T8">
                    <a:pos x="T4" y="T5"/>
                  </a:cxn>
                </a:cxnLst>
                <a:rect l="T9" t="T10" r="T11" b="T12"/>
                <a:pathLst>
                  <a:path w="318" h="545">
                    <a:moveTo>
                      <a:pt x="0" y="545"/>
                    </a:moveTo>
                    <a:cubicBezTo>
                      <a:pt x="41" y="363"/>
                      <a:pt x="83" y="182"/>
                      <a:pt x="136" y="91"/>
                    </a:cubicBezTo>
                    <a:cubicBezTo>
                      <a:pt x="189" y="0"/>
                      <a:pt x="253" y="0"/>
                      <a:pt x="318" y="1"/>
                    </a:cubicBezTo>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0" name="Freeform 38"/>
              <p:cNvSpPr>
                <a:spLocks/>
              </p:cNvSpPr>
              <p:nvPr/>
            </p:nvSpPr>
            <p:spPr bwMode="auto">
              <a:xfrm flipH="1">
                <a:off x="4290" y="2745"/>
                <a:ext cx="318" cy="545"/>
              </a:xfrm>
              <a:custGeom>
                <a:avLst/>
                <a:gdLst>
                  <a:gd name="T0" fmla="*/ 0 w 318"/>
                  <a:gd name="T1" fmla="*/ 545 h 545"/>
                  <a:gd name="T2" fmla="*/ 136 w 318"/>
                  <a:gd name="T3" fmla="*/ 91 h 545"/>
                  <a:gd name="T4" fmla="*/ 318 w 318"/>
                  <a:gd name="T5" fmla="*/ 1 h 545"/>
                  <a:gd name="T6" fmla="*/ 0 60000 65536"/>
                  <a:gd name="T7" fmla="*/ 0 60000 65536"/>
                  <a:gd name="T8" fmla="*/ 0 60000 65536"/>
                  <a:gd name="T9" fmla="*/ 0 w 318"/>
                  <a:gd name="T10" fmla="*/ 0 h 545"/>
                  <a:gd name="T11" fmla="*/ 318 w 318"/>
                  <a:gd name="T12" fmla="*/ 545 h 545"/>
                </a:gdLst>
                <a:ahLst/>
                <a:cxnLst>
                  <a:cxn ang="T6">
                    <a:pos x="T0" y="T1"/>
                  </a:cxn>
                  <a:cxn ang="T7">
                    <a:pos x="T2" y="T3"/>
                  </a:cxn>
                  <a:cxn ang="T8">
                    <a:pos x="T4" y="T5"/>
                  </a:cxn>
                </a:cxnLst>
                <a:rect l="T9" t="T10" r="T11" b="T12"/>
                <a:pathLst>
                  <a:path w="318" h="545">
                    <a:moveTo>
                      <a:pt x="0" y="545"/>
                    </a:moveTo>
                    <a:cubicBezTo>
                      <a:pt x="41" y="363"/>
                      <a:pt x="83" y="182"/>
                      <a:pt x="136" y="91"/>
                    </a:cubicBezTo>
                    <a:cubicBezTo>
                      <a:pt x="189" y="0"/>
                      <a:pt x="253" y="0"/>
                      <a:pt x="318" y="1"/>
                    </a:cubicBezTo>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58" name="Text Box 39"/>
            <p:cNvSpPr txBox="1">
              <a:spLocks noChangeArrowheads="1"/>
            </p:cNvSpPr>
            <p:nvPr/>
          </p:nvSpPr>
          <p:spPr bwMode="auto">
            <a:xfrm>
              <a:off x="2517" y="4065"/>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抛物线</a:t>
              </a:r>
            </a:p>
          </p:txBody>
        </p:sp>
      </p:grpSp>
      <p:sp>
        <p:nvSpPr>
          <p:cNvPr id="332840" name="Freeform 40"/>
          <p:cNvSpPr>
            <a:spLocks/>
          </p:cNvSpPr>
          <p:nvPr/>
        </p:nvSpPr>
        <p:spPr bwMode="auto">
          <a:xfrm>
            <a:off x="10581218" y="1971676"/>
            <a:ext cx="670983" cy="3190875"/>
          </a:xfrm>
          <a:custGeom>
            <a:avLst/>
            <a:gdLst>
              <a:gd name="T0" fmla="*/ 0 w 317"/>
              <a:gd name="T1" fmla="*/ 0 h 2041"/>
              <a:gd name="T2" fmla="*/ 2147483647 w 317"/>
              <a:gd name="T3" fmla="*/ 2147483647 h 2041"/>
              <a:gd name="T4" fmla="*/ 2147483647 w 317"/>
              <a:gd name="T5" fmla="*/ 2147483647 h 2041"/>
              <a:gd name="T6" fmla="*/ 0 w 317"/>
              <a:gd name="T7" fmla="*/ 2147483647 h 2041"/>
              <a:gd name="T8" fmla="*/ 0 w 317"/>
              <a:gd name="T9" fmla="*/ 0 h 2041"/>
              <a:gd name="T10" fmla="*/ 0 60000 65536"/>
              <a:gd name="T11" fmla="*/ 0 60000 65536"/>
              <a:gd name="T12" fmla="*/ 0 60000 65536"/>
              <a:gd name="T13" fmla="*/ 0 60000 65536"/>
              <a:gd name="T14" fmla="*/ 0 60000 65536"/>
              <a:gd name="T15" fmla="*/ 0 w 317"/>
              <a:gd name="T16" fmla="*/ 0 h 2041"/>
              <a:gd name="T17" fmla="*/ 317 w 317"/>
              <a:gd name="T18" fmla="*/ 2041 h 2041"/>
            </a:gdLst>
            <a:ahLst/>
            <a:cxnLst>
              <a:cxn ang="T10">
                <a:pos x="T0" y="T1"/>
              </a:cxn>
              <a:cxn ang="T11">
                <a:pos x="T2" y="T3"/>
              </a:cxn>
              <a:cxn ang="T12">
                <a:pos x="T4" y="T5"/>
              </a:cxn>
              <a:cxn ang="T13">
                <a:pos x="T6" y="T7"/>
              </a:cxn>
              <a:cxn ang="T14">
                <a:pos x="T8" y="T9"/>
              </a:cxn>
            </a:cxnLst>
            <a:rect l="T15" t="T16" r="T17" b="T18"/>
            <a:pathLst>
              <a:path w="317" h="2041">
                <a:moveTo>
                  <a:pt x="0" y="0"/>
                </a:moveTo>
                <a:lnTo>
                  <a:pt x="317" y="113"/>
                </a:lnTo>
                <a:lnTo>
                  <a:pt x="317" y="2041"/>
                </a:lnTo>
                <a:lnTo>
                  <a:pt x="0" y="1905"/>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50000"/>
                </a:schemeClr>
              </a:solidFill>
            </a:endParaRPr>
          </a:p>
        </p:txBody>
      </p:sp>
      <p:grpSp>
        <p:nvGrpSpPr>
          <p:cNvPr id="10" name="Group 41"/>
          <p:cNvGrpSpPr>
            <a:grpSpLocks/>
          </p:cNvGrpSpPr>
          <p:nvPr/>
        </p:nvGrpSpPr>
        <p:grpSpPr bwMode="auto">
          <a:xfrm>
            <a:off x="10282767" y="2009776"/>
            <a:ext cx="1229784" cy="3184525"/>
            <a:chOff x="4835" y="2197"/>
            <a:chExt cx="581" cy="2006"/>
          </a:xfrm>
        </p:grpSpPr>
        <p:grpSp>
          <p:nvGrpSpPr>
            <p:cNvPr id="13346" name="Group 42"/>
            <p:cNvGrpSpPr>
              <a:grpSpLocks/>
            </p:cNvGrpSpPr>
            <p:nvPr/>
          </p:nvGrpSpPr>
          <p:grpSpPr bwMode="auto">
            <a:xfrm>
              <a:off x="4835" y="2460"/>
              <a:ext cx="581" cy="1678"/>
              <a:chOff x="539" y="1357"/>
              <a:chExt cx="985" cy="2844"/>
            </a:xfrm>
          </p:grpSpPr>
          <p:grpSp>
            <p:nvGrpSpPr>
              <p:cNvPr id="13351" name="Group 43"/>
              <p:cNvGrpSpPr>
                <a:grpSpLocks/>
              </p:cNvGrpSpPr>
              <p:nvPr/>
            </p:nvGrpSpPr>
            <p:grpSpPr bwMode="auto">
              <a:xfrm>
                <a:off x="539" y="2772"/>
                <a:ext cx="980" cy="1429"/>
                <a:chOff x="426" y="2659"/>
                <a:chExt cx="980" cy="1429"/>
              </a:xfrm>
            </p:grpSpPr>
            <p:sp>
              <p:nvSpPr>
                <p:cNvPr id="13355" name="AutoShape 44"/>
                <p:cNvSpPr>
                  <a:spLocks noChangeArrowheads="1"/>
                </p:cNvSpPr>
                <p:nvPr/>
              </p:nvSpPr>
              <p:spPr bwMode="auto">
                <a:xfrm>
                  <a:off x="431" y="2659"/>
                  <a:ext cx="975" cy="129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sp>
              <p:nvSpPr>
                <p:cNvPr id="13356" name="Oval 45"/>
                <p:cNvSpPr>
                  <a:spLocks noChangeArrowheads="1"/>
                </p:cNvSpPr>
                <p:nvPr/>
              </p:nvSpPr>
              <p:spPr bwMode="auto">
                <a:xfrm>
                  <a:off x="426" y="3839"/>
                  <a:ext cx="976" cy="249"/>
                </a:xfrm>
                <a:prstGeom prst="ellipse">
                  <a:avLst/>
                </a:prstGeom>
                <a:solidFill>
                  <a:schemeClr val="accent1"/>
                </a:solidFill>
                <a:ln w="9525">
                  <a:solidFill>
                    <a:schemeClr val="tx1"/>
                  </a:solidFill>
                  <a:round/>
                  <a:headEnd/>
                  <a:tailEnd/>
                </a:ln>
              </p:spPr>
              <p:txBody>
                <a:bodyPr wrap="none" anchor="ctr"/>
                <a:lstStyle/>
                <a:p>
                  <a:endParaRPr lang="zh-CN" altLang="en-US">
                    <a:solidFill>
                      <a:schemeClr val="bg2">
                        <a:lumMod val="50000"/>
                      </a:schemeClr>
                    </a:solidFill>
                  </a:endParaRPr>
                </a:p>
              </p:txBody>
            </p:sp>
          </p:grpSp>
          <p:grpSp>
            <p:nvGrpSpPr>
              <p:cNvPr id="13352" name="Group 46"/>
              <p:cNvGrpSpPr>
                <a:grpSpLocks/>
              </p:cNvGrpSpPr>
              <p:nvPr/>
            </p:nvGrpSpPr>
            <p:grpSpPr bwMode="auto">
              <a:xfrm flipV="1">
                <a:off x="544" y="1357"/>
                <a:ext cx="980" cy="1429"/>
                <a:chOff x="426" y="2659"/>
                <a:chExt cx="980" cy="1429"/>
              </a:xfrm>
            </p:grpSpPr>
            <p:sp>
              <p:nvSpPr>
                <p:cNvPr id="13353" name="AutoShape 47"/>
                <p:cNvSpPr>
                  <a:spLocks noChangeArrowheads="1"/>
                </p:cNvSpPr>
                <p:nvPr/>
              </p:nvSpPr>
              <p:spPr bwMode="auto">
                <a:xfrm>
                  <a:off x="431" y="2659"/>
                  <a:ext cx="975" cy="129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sp>
              <p:nvSpPr>
                <p:cNvPr id="13354" name="Oval 48"/>
                <p:cNvSpPr>
                  <a:spLocks noChangeArrowheads="1"/>
                </p:cNvSpPr>
                <p:nvPr/>
              </p:nvSpPr>
              <p:spPr bwMode="auto">
                <a:xfrm>
                  <a:off x="426" y="3839"/>
                  <a:ext cx="976" cy="249"/>
                </a:xfrm>
                <a:prstGeom prst="ellipse">
                  <a:avLst/>
                </a:prstGeom>
                <a:solidFill>
                  <a:schemeClr val="accent1"/>
                </a:solidFill>
                <a:ln w="9525">
                  <a:solidFill>
                    <a:schemeClr val="tx1"/>
                  </a:solidFill>
                  <a:round/>
                  <a:headEnd/>
                  <a:tailEnd/>
                </a:ln>
              </p:spPr>
              <p:txBody>
                <a:bodyPr wrap="none" anchor="ctr"/>
                <a:lstStyle/>
                <a:p>
                  <a:endParaRPr lang="zh-CN" altLang="en-US">
                    <a:solidFill>
                      <a:schemeClr val="bg2">
                        <a:lumMod val="50000"/>
                      </a:schemeClr>
                    </a:solidFill>
                  </a:endParaRPr>
                </a:p>
              </p:txBody>
            </p:sp>
          </p:grpSp>
        </p:grpSp>
        <p:grpSp>
          <p:nvGrpSpPr>
            <p:cNvPr id="13347" name="Group 49"/>
            <p:cNvGrpSpPr>
              <a:grpSpLocks/>
            </p:cNvGrpSpPr>
            <p:nvPr/>
          </p:nvGrpSpPr>
          <p:grpSpPr bwMode="auto">
            <a:xfrm>
              <a:off x="5131" y="2197"/>
              <a:ext cx="4" cy="2006"/>
              <a:chOff x="835" y="2260"/>
              <a:chExt cx="4" cy="2006"/>
            </a:xfrm>
          </p:grpSpPr>
          <p:sp>
            <p:nvSpPr>
              <p:cNvPr id="13348" name="Line 50"/>
              <p:cNvSpPr>
                <a:spLocks noChangeShapeType="1"/>
              </p:cNvSpPr>
              <p:nvPr/>
            </p:nvSpPr>
            <p:spPr bwMode="auto">
              <a:xfrm>
                <a:off x="839" y="3920"/>
                <a:ext cx="0" cy="3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3349" name="Line 51"/>
              <p:cNvSpPr>
                <a:spLocks noChangeShapeType="1"/>
              </p:cNvSpPr>
              <p:nvPr/>
            </p:nvSpPr>
            <p:spPr bwMode="auto">
              <a:xfrm flipH="1">
                <a:off x="839" y="2614"/>
                <a:ext cx="0" cy="13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3350" name="Line 52"/>
              <p:cNvSpPr>
                <a:spLocks noChangeShapeType="1"/>
              </p:cNvSpPr>
              <p:nvPr/>
            </p:nvSpPr>
            <p:spPr bwMode="auto">
              <a:xfrm>
                <a:off x="835" y="2260"/>
                <a:ext cx="0" cy="346"/>
              </a:xfrm>
              <a:prstGeom prst="line">
                <a:avLst/>
              </a:prstGeom>
              <a:noFill/>
              <a:ln w="952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sp>
        <p:nvSpPr>
          <p:cNvPr id="332853" name="Freeform 53"/>
          <p:cNvSpPr>
            <a:spLocks/>
          </p:cNvSpPr>
          <p:nvPr/>
        </p:nvSpPr>
        <p:spPr bwMode="auto">
          <a:xfrm>
            <a:off x="11235267" y="2143025"/>
            <a:ext cx="670984" cy="3240088"/>
          </a:xfrm>
          <a:custGeom>
            <a:avLst/>
            <a:gdLst>
              <a:gd name="T0" fmla="*/ 0 w 317"/>
              <a:gd name="T1" fmla="*/ 0 h 2041"/>
              <a:gd name="T2" fmla="*/ 2147483647 w 317"/>
              <a:gd name="T3" fmla="*/ 2147483647 h 2041"/>
              <a:gd name="T4" fmla="*/ 2147483647 w 317"/>
              <a:gd name="T5" fmla="*/ 2147483647 h 2041"/>
              <a:gd name="T6" fmla="*/ 0 w 317"/>
              <a:gd name="T7" fmla="*/ 2147483647 h 2041"/>
              <a:gd name="T8" fmla="*/ 0 w 317"/>
              <a:gd name="T9" fmla="*/ 0 h 2041"/>
              <a:gd name="T10" fmla="*/ 0 60000 65536"/>
              <a:gd name="T11" fmla="*/ 0 60000 65536"/>
              <a:gd name="T12" fmla="*/ 0 60000 65536"/>
              <a:gd name="T13" fmla="*/ 0 60000 65536"/>
              <a:gd name="T14" fmla="*/ 0 60000 65536"/>
              <a:gd name="T15" fmla="*/ 0 w 317"/>
              <a:gd name="T16" fmla="*/ 0 h 2041"/>
              <a:gd name="T17" fmla="*/ 317 w 317"/>
              <a:gd name="T18" fmla="*/ 2041 h 2041"/>
            </a:gdLst>
            <a:ahLst/>
            <a:cxnLst>
              <a:cxn ang="T10">
                <a:pos x="T0" y="T1"/>
              </a:cxn>
              <a:cxn ang="T11">
                <a:pos x="T2" y="T3"/>
              </a:cxn>
              <a:cxn ang="T12">
                <a:pos x="T4" y="T5"/>
              </a:cxn>
              <a:cxn ang="T13">
                <a:pos x="T6" y="T7"/>
              </a:cxn>
              <a:cxn ang="T14">
                <a:pos x="T8" y="T9"/>
              </a:cxn>
            </a:cxnLst>
            <a:rect l="T15" t="T16" r="T17" b="T18"/>
            <a:pathLst>
              <a:path w="317" h="2041">
                <a:moveTo>
                  <a:pt x="0" y="0"/>
                </a:moveTo>
                <a:lnTo>
                  <a:pt x="317" y="113"/>
                </a:lnTo>
                <a:lnTo>
                  <a:pt x="317" y="2041"/>
                </a:lnTo>
                <a:lnTo>
                  <a:pt x="0" y="1905"/>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50000"/>
                </a:schemeClr>
              </a:solidFill>
            </a:endParaRPr>
          </a:p>
        </p:txBody>
      </p:sp>
      <p:sp>
        <p:nvSpPr>
          <p:cNvPr id="332854" name="Freeform 54"/>
          <p:cNvSpPr>
            <a:spLocks/>
          </p:cNvSpPr>
          <p:nvPr/>
        </p:nvSpPr>
        <p:spPr bwMode="auto">
          <a:xfrm>
            <a:off x="11197167" y="2455863"/>
            <a:ext cx="103717" cy="635000"/>
          </a:xfrm>
          <a:custGeom>
            <a:avLst/>
            <a:gdLst>
              <a:gd name="T0" fmla="*/ 2147483647 w 49"/>
              <a:gd name="T1" fmla="*/ 2147483647 h 400"/>
              <a:gd name="T2" fmla="*/ 2147483647 w 49"/>
              <a:gd name="T3" fmla="*/ 2147483647 h 400"/>
              <a:gd name="T4" fmla="*/ 2147483647 w 49"/>
              <a:gd name="T5" fmla="*/ 2147483647 h 400"/>
              <a:gd name="T6" fmla="*/ 2147483647 w 49"/>
              <a:gd name="T7" fmla="*/ 2147483647 h 400"/>
              <a:gd name="T8" fmla="*/ 2147483647 w 49"/>
              <a:gd name="T9" fmla="*/ 0 h 400"/>
              <a:gd name="T10" fmla="*/ 0 60000 65536"/>
              <a:gd name="T11" fmla="*/ 0 60000 65536"/>
              <a:gd name="T12" fmla="*/ 0 60000 65536"/>
              <a:gd name="T13" fmla="*/ 0 60000 65536"/>
              <a:gd name="T14" fmla="*/ 0 60000 65536"/>
              <a:gd name="T15" fmla="*/ 0 w 49"/>
              <a:gd name="T16" fmla="*/ 0 h 400"/>
              <a:gd name="T17" fmla="*/ 49 w 49"/>
              <a:gd name="T18" fmla="*/ 400 h 400"/>
            </a:gdLst>
            <a:ahLst/>
            <a:cxnLst>
              <a:cxn ang="T10">
                <a:pos x="T0" y="T1"/>
              </a:cxn>
              <a:cxn ang="T11">
                <a:pos x="T2" y="T3"/>
              </a:cxn>
              <a:cxn ang="T12">
                <a:pos x="T4" y="T5"/>
              </a:cxn>
              <a:cxn ang="T13">
                <a:pos x="T6" y="T7"/>
              </a:cxn>
              <a:cxn ang="T14">
                <a:pos x="T8" y="T9"/>
              </a:cxn>
            </a:cxnLst>
            <a:rect l="T15" t="T16" r="T17" b="T18"/>
            <a:pathLst>
              <a:path w="49" h="400">
                <a:moveTo>
                  <a:pt x="4" y="136"/>
                </a:moveTo>
                <a:cubicBezTo>
                  <a:pt x="2" y="183"/>
                  <a:pt x="0" y="231"/>
                  <a:pt x="4" y="272"/>
                </a:cubicBezTo>
                <a:cubicBezTo>
                  <a:pt x="8" y="313"/>
                  <a:pt x="20" y="400"/>
                  <a:pt x="27" y="385"/>
                </a:cubicBezTo>
                <a:cubicBezTo>
                  <a:pt x="34" y="370"/>
                  <a:pt x="49" y="245"/>
                  <a:pt x="49" y="181"/>
                </a:cubicBezTo>
                <a:cubicBezTo>
                  <a:pt x="49" y="117"/>
                  <a:pt x="38" y="58"/>
                  <a:pt x="27"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332855" name="Freeform 55"/>
          <p:cNvSpPr>
            <a:spLocks/>
          </p:cNvSpPr>
          <p:nvPr/>
        </p:nvSpPr>
        <p:spPr bwMode="auto">
          <a:xfrm flipV="1">
            <a:off x="11197167" y="4441825"/>
            <a:ext cx="103717" cy="635000"/>
          </a:xfrm>
          <a:custGeom>
            <a:avLst/>
            <a:gdLst>
              <a:gd name="T0" fmla="*/ 2147483647 w 49"/>
              <a:gd name="T1" fmla="*/ 2147483647 h 400"/>
              <a:gd name="T2" fmla="*/ 2147483647 w 49"/>
              <a:gd name="T3" fmla="*/ 2147483647 h 400"/>
              <a:gd name="T4" fmla="*/ 2147483647 w 49"/>
              <a:gd name="T5" fmla="*/ 2147483647 h 400"/>
              <a:gd name="T6" fmla="*/ 2147483647 w 49"/>
              <a:gd name="T7" fmla="*/ 2147483647 h 400"/>
              <a:gd name="T8" fmla="*/ 2147483647 w 49"/>
              <a:gd name="T9" fmla="*/ 0 h 400"/>
              <a:gd name="T10" fmla="*/ 0 60000 65536"/>
              <a:gd name="T11" fmla="*/ 0 60000 65536"/>
              <a:gd name="T12" fmla="*/ 0 60000 65536"/>
              <a:gd name="T13" fmla="*/ 0 60000 65536"/>
              <a:gd name="T14" fmla="*/ 0 60000 65536"/>
              <a:gd name="T15" fmla="*/ 0 w 49"/>
              <a:gd name="T16" fmla="*/ 0 h 400"/>
              <a:gd name="T17" fmla="*/ 49 w 49"/>
              <a:gd name="T18" fmla="*/ 400 h 400"/>
            </a:gdLst>
            <a:ahLst/>
            <a:cxnLst>
              <a:cxn ang="T10">
                <a:pos x="T0" y="T1"/>
              </a:cxn>
              <a:cxn ang="T11">
                <a:pos x="T2" y="T3"/>
              </a:cxn>
              <a:cxn ang="T12">
                <a:pos x="T4" y="T5"/>
              </a:cxn>
              <a:cxn ang="T13">
                <a:pos x="T6" y="T7"/>
              </a:cxn>
              <a:cxn ang="T14">
                <a:pos x="T8" y="T9"/>
              </a:cxn>
            </a:cxnLst>
            <a:rect l="T15" t="T16" r="T17" b="T18"/>
            <a:pathLst>
              <a:path w="49" h="400">
                <a:moveTo>
                  <a:pt x="4" y="136"/>
                </a:moveTo>
                <a:cubicBezTo>
                  <a:pt x="2" y="183"/>
                  <a:pt x="0" y="231"/>
                  <a:pt x="4" y="272"/>
                </a:cubicBezTo>
                <a:cubicBezTo>
                  <a:pt x="8" y="313"/>
                  <a:pt x="20" y="400"/>
                  <a:pt x="27" y="385"/>
                </a:cubicBezTo>
                <a:cubicBezTo>
                  <a:pt x="34" y="370"/>
                  <a:pt x="49" y="245"/>
                  <a:pt x="49" y="181"/>
                </a:cubicBezTo>
                <a:cubicBezTo>
                  <a:pt x="49" y="117"/>
                  <a:pt x="38" y="58"/>
                  <a:pt x="27"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332856" name="Line 56"/>
          <p:cNvSpPr>
            <a:spLocks noChangeShapeType="1"/>
          </p:cNvSpPr>
          <p:nvPr/>
        </p:nvSpPr>
        <p:spPr bwMode="auto">
          <a:xfrm flipV="1">
            <a:off x="8017933" y="2527301"/>
            <a:ext cx="1346200" cy="24479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2857" name="Line 57"/>
          <p:cNvSpPr>
            <a:spLocks noChangeShapeType="1"/>
          </p:cNvSpPr>
          <p:nvPr/>
        </p:nvSpPr>
        <p:spPr bwMode="auto">
          <a:xfrm flipH="1" flipV="1">
            <a:off x="8017933" y="2563814"/>
            <a:ext cx="1346200" cy="24479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58"/>
          <p:cNvGrpSpPr>
            <a:grpSpLocks/>
          </p:cNvGrpSpPr>
          <p:nvPr/>
        </p:nvGrpSpPr>
        <p:grpSpPr bwMode="auto">
          <a:xfrm>
            <a:off x="8066618" y="2490788"/>
            <a:ext cx="1181100" cy="2520950"/>
            <a:chOff x="3788" y="2500"/>
            <a:chExt cx="558" cy="1588"/>
          </a:xfrm>
        </p:grpSpPr>
        <p:sp>
          <p:nvSpPr>
            <p:cNvPr id="13344" name="Freeform 59"/>
            <p:cNvSpPr>
              <a:spLocks/>
            </p:cNvSpPr>
            <p:nvPr/>
          </p:nvSpPr>
          <p:spPr bwMode="auto">
            <a:xfrm>
              <a:off x="3788" y="3589"/>
              <a:ext cx="544" cy="499"/>
            </a:xfrm>
            <a:custGeom>
              <a:avLst/>
              <a:gdLst>
                <a:gd name="T0" fmla="*/ 0 w 544"/>
                <a:gd name="T1" fmla="*/ 499 h 499"/>
                <a:gd name="T2" fmla="*/ 204 w 544"/>
                <a:gd name="T3" fmla="*/ 91 h 499"/>
                <a:gd name="T4" fmla="*/ 363 w 544"/>
                <a:gd name="T5" fmla="*/ 68 h 499"/>
                <a:gd name="T6" fmla="*/ 544 w 544"/>
                <a:gd name="T7" fmla="*/ 499 h 499"/>
                <a:gd name="T8" fmla="*/ 0 60000 65536"/>
                <a:gd name="T9" fmla="*/ 0 60000 65536"/>
                <a:gd name="T10" fmla="*/ 0 60000 65536"/>
                <a:gd name="T11" fmla="*/ 0 60000 65536"/>
                <a:gd name="T12" fmla="*/ 0 w 544"/>
                <a:gd name="T13" fmla="*/ 0 h 499"/>
                <a:gd name="T14" fmla="*/ 544 w 544"/>
                <a:gd name="T15" fmla="*/ 499 h 499"/>
              </a:gdLst>
              <a:ahLst/>
              <a:cxnLst>
                <a:cxn ang="T8">
                  <a:pos x="T0" y="T1"/>
                </a:cxn>
                <a:cxn ang="T9">
                  <a:pos x="T2" y="T3"/>
                </a:cxn>
                <a:cxn ang="T10">
                  <a:pos x="T4" y="T5"/>
                </a:cxn>
                <a:cxn ang="T11">
                  <a:pos x="T6" y="T7"/>
                </a:cxn>
              </a:cxnLst>
              <a:rect l="T12" t="T13" r="T14" b="T15"/>
              <a:pathLst>
                <a:path w="544" h="499">
                  <a:moveTo>
                    <a:pt x="0" y="499"/>
                  </a:moveTo>
                  <a:cubicBezTo>
                    <a:pt x="72" y="331"/>
                    <a:pt x="144" y="163"/>
                    <a:pt x="204" y="91"/>
                  </a:cubicBezTo>
                  <a:cubicBezTo>
                    <a:pt x="264" y="19"/>
                    <a:pt x="306" y="0"/>
                    <a:pt x="363" y="68"/>
                  </a:cubicBezTo>
                  <a:cubicBezTo>
                    <a:pt x="420" y="136"/>
                    <a:pt x="482" y="317"/>
                    <a:pt x="544"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45" name="Freeform 60"/>
            <p:cNvSpPr>
              <a:spLocks/>
            </p:cNvSpPr>
            <p:nvPr/>
          </p:nvSpPr>
          <p:spPr bwMode="auto">
            <a:xfrm flipV="1">
              <a:off x="3802" y="2500"/>
              <a:ext cx="544" cy="499"/>
            </a:xfrm>
            <a:custGeom>
              <a:avLst/>
              <a:gdLst>
                <a:gd name="T0" fmla="*/ 0 w 544"/>
                <a:gd name="T1" fmla="*/ 499 h 499"/>
                <a:gd name="T2" fmla="*/ 204 w 544"/>
                <a:gd name="T3" fmla="*/ 91 h 499"/>
                <a:gd name="T4" fmla="*/ 363 w 544"/>
                <a:gd name="T5" fmla="*/ 68 h 499"/>
                <a:gd name="T6" fmla="*/ 544 w 544"/>
                <a:gd name="T7" fmla="*/ 499 h 499"/>
                <a:gd name="T8" fmla="*/ 0 60000 65536"/>
                <a:gd name="T9" fmla="*/ 0 60000 65536"/>
                <a:gd name="T10" fmla="*/ 0 60000 65536"/>
                <a:gd name="T11" fmla="*/ 0 60000 65536"/>
                <a:gd name="T12" fmla="*/ 0 w 544"/>
                <a:gd name="T13" fmla="*/ 0 h 499"/>
                <a:gd name="T14" fmla="*/ 544 w 544"/>
                <a:gd name="T15" fmla="*/ 499 h 499"/>
              </a:gdLst>
              <a:ahLst/>
              <a:cxnLst>
                <a:cxn ang="T8">
                  <a:pos x="T0" y="T1"/>
                </a:cxn>
                <a:cxn ang="T9">
                  <a:pos x="T2" y="T3"/>
                </a:cxn>
                <a:cxn ang="T10">
                  <a:pos x="T4" y="T5"/>
                </a:cxn>
                <a:cxn ang="T11">
                  <a:pos x="T6" y="T7"/>
                </a:cxn>
              </a:cxnLst>
              <a:rect l="T12" t="T13" r="T14" b="T15"/>
              <a:pathLst>
                <a:path w="544" h="499">
                  <a:moveTo>
                    <a:pt x="0" y="499"/>
                  </a:moveTo>
                  <a:cubicBezTo>
                    <a:pt x="72" y="331"/>
                    <a:pt x="144" y="163"/>
                    <a:pt x="204" y="91"/>
                  </a:cubicBezTo>
                  <a:cubicBezTo>
                    <a:pt x="264" y="19"/>
                    <a:pt x="306" y="0"/>
                    <a:pt x="363" y="68"/>
                  </a:cubicBezTo>
                  <a:cubicBezTo>
                    <a:pt x="420" y="136"/>
                    <a:pt x="482" y="317"/>
                    <a:pt x="544"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2861" name="Text Box 61"/>
          <p:cNvSpPr txBox="1">
            <a:spLocks noChangeArrowheads="1"/>
          </p:cNvSpPr>
          <p:nvPr/>
        </p:nvSpPr>
        <p:spPr bwMode="auto">
          <a:xfrm>
            <a:off x="8064501" y="5011738"/>
            <a:ext cx="1248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双曲线</a:t>
            </a:r>
          </a:p>
        </p:txBody>
      </p:sp>
    </p:spTree>
    <p:extLst>
      <p:ext uri="{BB962C8B-B14F-4D97-AF65-F5344CB8AC3E}">
        <p14:creationId xmlns:p14="http://schemas.microsoft.com/office/powerpoint/2010/main" val="38294151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2806"/>
                                        </p:tgtEl>
                                        <p:attrNameLst>
                                          <p:attrName>style.visibility</p:attrName>
                                        </p:attrNameLst>
                                      </p:cBhvr>
                                      <p:to>
                                        <p:strVal val="visible"/>
                                      </p:to>
                                    </p:set>
                                    <p:animEffect transition="in" filter="wipe(left)">
                                      <p:cBhvr>
                                        <p:cTn id="16" dur="500"/>
                                        <p:tgtEl>
                                          <p:spTgt spid="332806"/>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2814"/>
                                        </p:tgtEl>
                                        <p:attrNameLst>
                                          <p:attrName>style.visibility</p:attrName>
                                        </p:attrNameLst>
                                      </p:cBhvr>
                                      <p:to>
                                        <p:strVal val="visible"/>
                                      </p:to>
                                    </p:set>
                                    <p:animEffect transition="in" filter="wipe(left)">
                                      <p:cBhvr>
                                        <p:cTn id="22" dur="500"/>
                                        <p:tgtEl>
                                          <p:spTgt spid="3328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2815"/>
                                        </p:tgtEl>
                                        <p:attrNameLst>
                                          <p:attrName>style.visibility</p:attrName>
                                        </p:attrNameLst>
                                      </p:cBhvr>
                                      <p:to>
                                        <p:strVal val="visible"/>
                                      </p:to>
                                    </p:set>
                                    <p:animEffect transition="in" filter="wipe(left)">
                                      <p:cBhvr>
                                        <p:cTn id="25" dur="500"/>
                                        <p:tgtEl>
                                          <p:spTgt spid="3328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33281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332815"/>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32806"/>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4"/>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32805"/>
                                        </p:tgtEl>
                                        <p:attrNameLst>
                                          <p:attrName>style.visibility</p:attrName>
                                        </p:attrNameLst>
                                      </p:cBhvr>
                                      <p:to>
                                        <p:strVal val="visible"/>
                                      </p:to>
                                    </p:set>
                                    <p:animEffect transition="in" filter="wipe(down)">
                                      <p:cBhvr>
                                        <p:cTn id="44" dur="500"/>
                                        <p:tgtEl>
                                          <p:spTgt spid="33280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32823"/>
                                        </p:tgtEl>
                                        <p:attrNameLst>
                                          <p:attrName>style.visibility</p:attrName>
                                        </p:attrNameLst>
                                      </p:cBhvr>
                                      <p:to>
                                        <p:strVal val="visible"/>
                                      </p:to>
                                    </p:set>
                                    <p:animEffect transition="in" filter="wipe(down)">
                                      <p:cBhvr>
                                        <p:cTn id="47" dur="500"/>
                                        <p:tgtEl>
                                          <p:spTgt spid="33282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32822"/>
                                        </p:tgtEl>
                                        <p:attrNameLst>
                                          <p:attrName>style.visibility</p:attrName>
                                        </p:attrNameLst>
                                      </p:cBhvr>
                                      <p:to>
                                        <p:strVal val="visible"/>
                                      </p:to>
                                    </p:set>
                                    <p:animEffect transition="in" filter="wipe(down)">
                                      <p:cBhvr>
                                        <p:cTn id="50" dur="500"/>
                                        <p:tgtEl>
                                          <p:spTgt spid="3328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32824"/>
                                        </p:tgtEl>
                                        <p:attrNameLst>
                                          <p:attrName>style.visibility</p:attrName>
                                        </p:attrNameLst>
                                      </p:cBhvr>
                                      <p:to>
                                        <p:strVal val="visible"/>
                                      </p:to>
                                    </p:set>
                                    <p:animEffect transition="in" filter="wipe(down)">
                                      <p:cBhvr>
                                        <p:cTn id="53" dur="500"/>
                                        <p:tgtEl>
                                          <p:spTgt spid="33282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332822"/>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3280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33282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3282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32804"/>
                                        </p:tgtEl>
                                        <p:attrNameLst>
                                          <p:attrName>style.visibility</p:attrName>
                                        </p:attrNameLst>
                                      </p:cBhvr>
                                      <p:to>
                                        <p:strVal val="visible"/>
                                      </p:to>
                                    </p:set>
                                    <p:animEffect transition="in" filter="wipe(down)">
                                      <p:cBhvr>
                                        <p:cTn id="72" dur="500"/>
                                        <p:tgtEl>
                                          <p:spTgt spid="33280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32828"/>
                                        </p:tgtEl>
                                        <p:attrNameLst>
                                          <p:attrName>style.visibility</p:attrName>
                                        </p:attrNameLst>
                                      </p:cBhvr>
                                      <p:to>
                                        <p:strVal val="visible"/>
                                      </p:to>
                                    </p:set>
                                    <p:animEffect transition="in" filter="wipe(down)">
                                      <p:cBhvr>
                                        <p:cTn id="75" dur="500"/>
                                        <p:tgtEl>
                                          <p:spTgt spid="33282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32829"/>
                                        </p:tgtEl>
                                        <p:attrNameLst>
                                          <p:attrName>style.visibility</p:attrName>
                                        </p:attrNameLst>
                                      </p:cBhvr>
                                      <p:to>
                                        <p:strVal val="visible"/>
                                      </p:to>
                                    </p:set>
                                    <p:animEffect transition="in" filter="wipe(down)">
                                      <p:cBhvr>
                                        <p:cTn id="78" dur="500"/>
                                        <p:tgtEl>
                                          <p:spTgt spid="3328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32830"/>
                                        </p:tgtEl>
                                        <p:attrNameLst>
                                          <p:attrName>style.visibility</p:attrName>
                                        </p:attrNameLst>
                                      </p:cBhvr>
                                      <p:to>
                                        <p:strVal val="visible"/>
                                      </p:to>
                                    </p:set>
                                    <p:animEffect transition="in" filter="wipe(down)">
                                      <p:cBhvr>
                                        <p:cTn id="81" dur="500"/>
                                        <p:tgtEl>
                                          <p:spTgt spid="332830"/>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2831"/>
                                        </p:tgtEl>
                                        <p:attrNameLst>
                                          <p:attrName>style.visibility</p:attrName>
                                        </p:attrNameLst>
                                      </p:cBhvr>
                                      <p:to>
                                        <p:strVal val="visible"/>
                                      </p:to>
                                    </p:set>
                                    <p:animEffect transition="in" filter="wipe(down)">
                                      <p:cBhvr>
                                        <p:cTn id="84" dur="500"/>
                                        <p:tgtEl>
                                          <p:spTgt spid="332831"/>
                                        </p:tgtEl>
                                      </p:cBhvr>
                                    </p:animEffect>
                                  </p:childTnLst>
                                </p:cTn>
                              </p:par>
                              <p:par>
                                <p:cTn id="85" presetID="22" presetClass="entr" presetSubtype="4" fill="hold" nodeType="with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8"/>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down)">
                                      <p:cBhvr>
                                        <p:cTn id="96" dur="500"/>
                                        <p:tgtEl>
                                          <p:spTgt spid="1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32840"/>
                                        </p:tgtEl>
                                        <p:attrNameLst>
                                          <p:attrName>style.visibility</p:attrName>
                                        </p:attrNameLst>
                                      </p:cBhvr>
                                      <p:to>
                                        <p:strVal val="visible"/>
                                      </p:to>
                                    </p:set>
                                    <p:animEffect transition="in" filter="wipe(down)">
                                      <p:cBhvr>
                                        <p:cTn id="101" dur="500"/>
                                        <p:tgtEl>
                                          <p:spTgt spid="332840"/>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332853"/>
                                        </p:tgtEl>
                                        <p:attrNameLst>
                                          <p:attrName>style.visibility</p:attrName>
                                        </p:attrNameLst>
                                      </p:cBhvr>
                                      <p:to>
                                        <p:strVal val="visible"/>
                                      </p:to>
                                    </p:set>
                                    <p:animEffect transition="in" filter="wipe(down)">
                                      <p:cBhvr>
                                        <p:cTn id="104" dur="500"/>
                                        <p:tgtEl>
                                          <p:spTgt spid="332853"/>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332854"/>
                                        </p:tgtEl>
                                        <p:attrNameLst>
                                          <p:attrName>style.visibility</p:attrName>
                                        </p:attrNameLst>
                                      </p:cBhvr>
                                      <p:to>
                                        <p:strVal val="visible"/>
                                      </p:to>
                                    </p:set>
                                    <p:animEffect transition="in" filter="wipe(down)">
                                      <p:cBhvr>
                                        <p:cTn id="107" dur="500"/>
                                        <p:tgtEl>
                                          <p:spTgt spid="33285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332855"/>
                                        </p:tgtEl>
                                        <p:attrNameLst>
                                          <p:attrName>style.visibility</p:attrName>
                                        </p:attrNameLst>
                                      </p:cBhvr>
                                      <p:to>
                                        <p:strVal val="visible"/>
                                      </p:to>
                                    </p:set>
                                    <p:animEffect transition="in" filter="wipe(down)">
                                      <p:cBhvr>
                                        <p:cTn id="110" dur="500"/>
                                        <p:tgtEl>
                                          <p:spTgt spid="33285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6" presetClass="entr" presetSubtype="42" fill="hold" grpId="0" nodeType="clickEffect">
                                  <p:stCondLst>
                                    <p:cond delay="0"/>
                                  </p:stCondLst>
                                  <p:childTnLst>
                                    <p:set>
                                      <p:cBhvr>
                                        <p:cTn id="114" dur="1" fill="hold">
                                          <p:stCondLst>
                                            <p:cond delay="0"/>
                                          </p:stCondLst>
                                        </p:cTn>
                                        <p:tgtEl>
                                          <p:spTgt spid="332857"/>
                                        </p:tgtEl>
                                        <p:attrNameLst>
                                          <p:attrName>style.visibility</p:attrName>
                                        </p:attrNameLst>
                                      </p:cBhvr>
                                      <p:to>
                                        <p:strVal val="visible"/>
                                      </p:to>
                                    </p:set>
                                    <p:animEffect transition="in" filter="barn(outHorizontal)">
                                      <p:cBhvr>
                                        <p:cTn id="115" dur="500"/>
                                        <p:tgtEl>
                                          <p:spTgt spid="332857"/>
                                        </p:tgtEl>
                                      </p:cBhvr>
                                    </p:animEffect>
                                  </p:childTnLst>
                                </p:cTn>
                              </p:par>
                              <p:par>
                                <p:cTn id="116" presetID="16" presetClass="entr" presetSubtype="42" fill="hold" grpId="0" nodeType="withEffect">
                                  <p:stCondLst>
                                    <p:cond delay="0"/>
                                  </p:stCondLst>
                                  <p:childTnLst>
                                    <p:set>
                                      <p:cBhvr>
                                        <p:cTn id="117" dur="1" fill="hold">
                                          <p:stCondLst>
                                            <p:cond delay="0"/>
                                          </p:stCondLst>
                                        </p:cTn>
                                        <p:tgtEl>
                                          <p:spTgt spid="332856"/>
                                        </p:tgtEl>
                                        <p:attrNameLst>
                                          <p:attrName>style.visibility</p:attrName>
                                        </p:attrNameLst>
                                      </p:cBhvr>
                                      <p:to>
                                        <p:strVal val="visible"/>
                                      </p:to>
                                    </p:set>
                                    <p:animEffect transition="in" filter="barn(outHorizontal)">
                                      <p:cBhvr>
                                        <p:cTn id="118" dur="500"/>
                                        <p:tgtEl>
                                          <p:spTgt spid="332856"/>
                                        </p:tgtEl>
                                      </p:cBhvr>
                                    </p:animEffect>
                                  </p:childTnLst>
                                </p:cTn>
                              </p:par>
                              <p:par>
                                <p:cTn id="119" presetID="16" presetClass="entr" presetSubtype="42"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barn(outHorizontal)">
                                      <p:cBhvr>
                                        <p:cTn id="121" dur="500"/>
                                        <p:tgtEl>
                                          <p:spTgt spid="15"/>
                                        </p:tgtEl>
                                      </p:cBhvr>
                                    </p:animEffect>
                                  </p:childTnLst>
                                </p:cTn>
                              </p:par>
                              <p:par>
                                <p:cTn id="122" presetID="1" presetClass="entr" presetSubtype="0" fill="hold" grpId="0" nodeType="withEffect">
                                  <p:stCondLst>
                                    <p:cond delay="0"/>
                                  </p:stCondLst>
                                  <p:childTnLst>
                                    <p:set>
                                      <p:cBhvr>
                                        <p:cTn id="123" dur="1" fill="hold">
                                          <p:stCondLst>
                                            <p:cond delay="0"/>
                                          </p:stCondLst>
                                        </p:cTn>
                                        <p:tgtEl>
                                          <p:spTgt spid="332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P spid="332805" grpId="0" animBg="1"/>
      <p:bldP spid="332805" grpId="1" animBg="1"/>
      <p:bldP spid="332806" grpId="0" animBg="1"/>
      <p:bldP spid="332806" grpId="1" animBg="1"/>
      <p:bldP spid="332814" grpId="0" animBg="1"/>
      <p:bldP spid="332814" grpId="1" animBg="1"/>
      <p:bldP spid="332815" grpId="0" animBg="1"/>
      <p:bldP spid="332815" grpId="1" animBg="1"/>
      <p:bldP spid="332822" grpId="0" animBg="1"/>
      <p:bldP spid="332822" grpId="1" animBg="1"/>
      <p:bldP spid="332823" grpId="0" animBg="1"/>
      <p:bldP spid="332823" grpId="1" animBg="1"/>
      <p:bldP spid="332824" grpId="0" animBg="1"/>
      <p:bldP spid="332824" grpId="1" animBg="1"/>
      <p:bldP spid="332828" grpId="0" animBg="1"/>
      <p:bldP spid="332829" grpId="0" animBg="1"/>
      <p:bldP spid="332830" grpId="0" animBg="1"/>
      <p:bldP spid="332831" grpId="0" animBg="1"/>
      <p:bldP spid="332840" grpId="0" animBg="1"/>
      <p:bldP spid="332853" grpId="0" animBg="1"/>
      <p:bldP spid="332854" grpId="0" animBg="1"/>
      <p:bldP spid="332855" grpId="0" animBg="1"/>
      <p:bldP spid="332856" grpId="0" animBg="1"/>
      <p:bldP spid="332857" grpId="0" animBg="1"/>
      <p:bldP spid="33286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normAutofit/>
          </a:bodyPr>
          <a:lstStyle/>
          <a:p>
            <a:pPr marL="179388" lvl="1" indent="-179388"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2.2.10 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p:txBody>
      </p:sp>
      <p:sp>
        <p:nvSpPr>
          <p:cNvPr id="104451" name="Rectangle 3"/>
          <p:cNvSpPr>
            <a:spLocks noGrp="1" noChangeArrowheads="1"/>
          </p:cNvSpPr>
          <p:nvPr>
            <p:ph type="body" sz="half" idx="4294967295"/>
          </p:nvPr>
        </p:nvSpPr>
        <p:spPr>
          <a:xfrm>
            <a:off x="1583267" y="2017713"/>
            <a:ext cx="9937751" cy="4614862"/>
          </a:xfrm>
        </p:spPr>
        <p:txBody>
          <a:bodyPr/>
          <a:lstStyle/>
          <a:p>
            <a:pPr lvl="2" eaLnBrk="1" hangingPunct="1">
              <a:lnSpc>
                <a:spcPct val="120000"/>
              </a:lnSpc>
              <a:spcBef>
                <a:spcPct val="50000"/>
              </a:spcBef>
            </a:pPr>
            <a:endParaRPr lang="zh-CN" altLang="en-US" sz="2000" smtClean="0">
              <a:latin typeface="Times New Roman" pitchFamily="18" charset="0"/>
            </a:endParaRPr>
          </a:p>
          <a:p>
            <a:pPr eaLnBrk="1" hangingPunct="1"/>
            <a:endParaRPr lang="zh-CN" altLang="en-US" sz="2800" smtClean="0">
              <a:latin typeface="Times New Roman" pitchFamily="18" charset="0"/>
            </a:endParaRPr>
          </a:p>
        </p:txBody>
      </p:sp>
      <p:pic>
        <p:nvPicPr>
          <p:cNvPr id="1044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6" y="1628800"/>
            <a:ext cx="86233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Text Box 6"/>
          <p:cNvSpPr txBox="1">
            <a:spLocks noChangeArrowheads="1"/>
          </p:cNvSpPr>
          <p:nvPr/>
        </p:nvSpPr>
        <p:spPr bwMode="auto">
          <a:xfrm>
            <a:off x="2207685" y="5624514"/>
            <a:ext cx="85449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dirty="0">
                <a:solidFill>
                  <a:schemeClr val="bg2">
                    <a:lumMod val="50000"/>
                  </a:schemeClr>
                </a:solidFill>
              </a:rPr>
              <a:t>NURBS surface is designed using an interface where the smooth surface (shown here in blue) approximates a given control mesh (in red)</a:t>
            </a:r>
            <a:endParaRPr lang="zh-CN" altLang="en-US" dirty="0">
              <a:solidFill>
                <a:schemeClr val="bg2">
                  <a:lumMod val="50000"/>
                </a:schemeClr>
              </a:solidFill>
            </a:endParaRPr>
          </a:p>
        </p:txBody>
      </p:sp>
    </p:spTree>
    <p:extLst>
      <p:ext uri="{BB962C8B-B14F-4D97-AF65-F5344CB8AC3E}">
        <p14:creationId xmlns:p14="http://schemas.microsoft.com/office/powerpoint/2010/main" val="19977811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sz="half" idx="1"/>
          </p:nvPr>
        </p:nvSpPr>
        <p:spPr>
          <a:xfrm>
            <a:off x="851959" y="908720"/>
            <a:ext cx="9410700" cy="5183187"/>
          </a:xfrm>
          <a:noFill/>
        </p:spPr>
        <p:txBody>
          <a:bodyPr/>
          <a:lstStyle/>
          <a:p>
            <a:pPr marL="179388" lvl="1" indent="-179388" hangingPunct="0">
              <a:spcBef>
                <a:spcPts val="0"/>
              </a:spcBef>
            </a:pPr>
            <a:r>
              <a:rPr lang="en-US" altLang="zh-CN" sz="2800" b="0" dirty="0" smtClean="0">
                <a:solidFill>
                  <a:schemeClr val="bg2"/>
                </a:solidFill>
                <a:latin typeface="Times New Roman" pitchFamily="18" charset="0"/>
              </a:rPr>
              <a:t>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2.2.11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扫描面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(Sweep Surface)</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a:p>
            <a:pPr marL="539750" lvl="1" indent="0" eaLnBrk="1" hangingPunct="1">
              <a:spcBef>
                <a:spcPct val="0"/>
              </a:spcBef>
            </a:pPr>
            <a:endParaRPr lang="zh-CN" altLang="en-US" sz="2400" dirty="0" smtClean="0"/>
          </a:p>
          <a:p>
            <a:pPr marL="717550" lvl="1" indent="-342900"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单</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截面线的回转面</a:t>
            </a:r>
          </a:p>
          <a:p>
            <a:pPr marL="1260475" lvl="3" indent="-342900" eaLnBrk="1"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一段</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截面轮廓线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P(t)=[x(t), y(t), z(t)] , 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[0,1]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绕</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轴旋转</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角生成的回转面可定义为：</a:t>
            </a:r>
          </a:p>
          <a:p>
            <a:pPr lvl="2" eaLnBrk="1" hangingPunct="1">
              <a:spcBef>
                <a:spcPct val="0"/>
              </a:spcBef>
            </a:pPr>
            <a:endParaRPr lang="zh-CN" altLang="en-US" sz="2000" dirty="0" smtClean="0"/>
          </a:p>
          <a:p>
            <a:pPr lvl="2" eaLnBrk="1" hangingPunct="1"/>
            <a:endParaRPr lang="zh-CN" altLang="en-US" dirty="0" smtClean="0"/>
          </a:p>
          <a:p>
            <a:pPr lvl="2" eaLnBrk="1" hangingPunct="1">
              <a:buFont typeface="Wingdings" pitchFamily="2" charset="2"/>
              <a:buNone/>
            </a:pPr>
            <a:endParaRPr lang="zh-CN" altLang="en-US" dirty="0" smtClean="0"/>
          </a:p>
        </p:txBody>
      </p:sp>
      <p:graphicFrame>
        <p:nvGraphicFramePr>
          <p:cNvPr id="178179" name="Object 3"/>
          <p:cNvGraphicFramePr>
            <a:graphicFrameLocks noGrp="1" noChangeAspect="1"/>
          </p:cNvGraphicFramePr>
          <p:nvPr>
            <p:ph sz="half" idx="2"/>
          </p:nvPr>
        </p:nvGraphicFramePr>
        <p:xfrm>
          <a:off x="4751918" y="3608388"/>
          <a:ext cx="6377516" cy="2336800"/>
        </p:xfrm>
        <a:graphic>
          <a:graphicData uri="http://schemas.openxmlformats.org/presentationml/2006/ole">
            <mc:AlternateContent xmlns:mc="http://schemas.openxmlformats.org/markup-compatibility/2006">
              <mc:Choice xmlns:v="urn:schemas-microsoft-com:vml" Requires="v">
                <p:oleObj spid="_x0000_s99379" name="Equation" r:id="rId4" imgW="2832100" imgH="1384300" progId="Equation.DSMT4">
                  <p:embed/>
                </p:oleObj>
              </mc:Choice>
              <mc:Fallback>
                <p:oleObj name="Equation" r:id="rId4" imgW="2832100" imgH="1384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918" y="3608388"/>
                        <a:ext cx="6377516" cy="23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90" name="Line 14"/>
          <p:cNvSpPr>
            <a:spLocks noChangeShapeType="1"/>
          </p:cNvSpPr>
          <p:nvPr/>
        </p:nvSpPr>
        <p:spPr bwMode="auto">
          <a:xfrm flipV="1">
            <a:off x="823384" y="3789364"/>
            <a:ext cx="1919816" cy="179387"/>
          </a:xfrm>
          <a:prstGeom prst="line">
            <a:avLst/>
          </a:prstGeom>
          <a:noFill/>
          <a:ln w="28575">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38"/>
          <p:cNvGrpSpPr>
            <a:grpSpLocks/>
          </p:cNvGrpSpPr>
          <p:nvPr/>
        </p:nvGrpSpPr>
        <p:grpSpPr bwMode="auto">
          <a:xfrm>
            <a:off x="249767" y="3789363"/>
            <a:ext cx="2893484" cy="1763712"/>
            <a:chOff x="118" y="2387"/>
            <a:chExt cx="1367" cy="1111"/>
          </a:xfrm>
        </p:grpSpPr>
        <p:sp>
          <p:nvSpPr>
            <p:cNvPr id="105494" name="Oval 11"/>
            <p:cNvSpPr>
              <a:spLocks noChangeArrowheads="1"/>
            </p:cNvSpPr>
            <p:nvPr/>
          </p:nvSpPr>
          <p:spPr bwMode="auto">
            <a:xfrm>
              <a:off x="118" y="2500"/>
              <a:ext cx="612" cy="99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495" name="Oval 18"/>
            <p:cNvSpPr>
              <a:spLocks noChangeArrowheads="1"/>
            </p:cNvSpPr>
            <p:nvPr/>
          </p:nvSpPr>
          <p:spPr bwMode="auto">
            <a:xfrm>
              <a:off x="1108" y="2387"/>
              <a:ext cx="375" cy="61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496" name="Line 19"/>
            <p:cNvSpPr>
              <a:spLocks noChangeShapeType="1"/>
            </p:cNvSpPr>
            <p:nvPr/>
          </p:nvSpPr>
          <p:spPr bwMode="auto">
            <a:xfrm flipV="1">
              <a:off x="476" y="2972"/>
              <a:ext cx="907" cy="5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7" name="Arc 21"/>
            <p:cNvSpPr>
              <a:spLocks/>
            </p:cNvSpPr>
            <p:nvPr/>
          </p:nvSpPr>
          <p:spPr bwMode="auto">
            <a:xfrm>
              <a:off x="1300" y="2388"/>
              <a:ext cx="182" cy="2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11" y="0"/>
                    <a:pt x="21575" y="9643"/>
                    <a:pt x="21599" y="21555"/>
                  </a:cubicBezTo>
                </a:path>
                <a:path w="21600" h="21600" stroke="0" extrusionOk="0">
                  <a:moveTo>
                    <a:pt x="-1" y="0"/>
                  </a:moveTo>
                  <a:cubicBezTo>
                    <a:pt x="11911" y="0"/>
                    <a:pt x="21575" y="9643"/>
                    <a:pt x="21599" y="21555"/>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498" name="Arc 22"/>
            <p:cNvSpPr>
              <a:spLocks/>
            </p:cNvSpPr>
            <p:nvPr/>
          </p:nvSpPr>
          <p:spPr bwMode="auto">
            <a:xfrm rot="21567219" flipV="1">
              <a:off x="1303" y="2682"/>
              <a:ext cx="182" cy="3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11" y="0"/>
                    <a:pt x="21575" y="9643"/>
                    <a:pt x="21599" y="21555"/>
                  </a:cubicBezTo>
                </a:path>
                <a:path w="21600" h="21600" stroke="0" extrusionOk="0">
                  <a:moveTo>
                    <a:pt x="-1" y="0"/>
                  </a:moveTo>
                  <a:cubicBezTo>
                    <a:pt x="11911" y="0"/>
                    <a:pt x="21575" y="9643"/>
                    <a:pt x="21599" y="21555"/>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30"/>
          <p:cNvGrpSpPr>
            <a:grpSpLocks/>
          </p:cNvGrpSpPr>
          <p:nvPr/>
        </p:nvGrpSpPr>
        <p:grpSpPr bwMode="auto">
          <a:xfrm>
            <a:off x="334434" y="3213101"/>
            <a:ext cx="624417" cy="1655763"/>
            <a:chOff x="158" y="2024"/>
            <a:chExt cx="295" cy="1043"/>
          </a:xfrm>
        </p:grpSpPr>
        <p:sp>
          <p:nvSpPr>
            <p:cNvPr id="105492" name="Line 4"/>
            <p:cNvSpPr>
              <a:spLocks noChangeShapeType="1"/>
            </p:cNvSpPr>
            <p:nvPr/>
          </p:nvSpPr>
          <p:spPr bwMode="auto">
            <a:xfrm flipV="1">
              <a:off x="295" y="2273"/>
              <a:ext cx="0"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3" name="Text Box 27"/>
            <p:cNvSpPr txBox="1">
              <a:spLocks noChangeArrowheads="1"/>
            </p:cNvSpPr>
            <p:nvPr/>
          </p:nvSpPr>
          <p:spPr bwMode="auto">
            <a:xfrm>
              <a:off x="158" y="2024"/>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y</a:t>
              </a:r>
            </a:p>
          </p:txBody>
        </p:sp>
      </p:grpSp>
      <p:grpSp>
        <p:nvGrpSpPr>
          <p:cNvPr id="4" name="Group 31"/>
          <p:cNvGrpSpPr>
            <a:grpSpLocks/>
          </p:cNvGrpSpPr>
          <p:nvPr/>
        </p:nvGrpSpPr>
        <p:grpSpPr bwMode="auto">
          <a:xfrm>
            <a:off x="624418" y="4862514"/>
            <a:ext cx="1631949" cy="1057275"/>
            <a:chOff x="295" y="3063"/>
            <a:chExt cx="771" cy="666"/>
          </a:xfrm>
        </p:grpSpPr>
        <p:sp>
          <p:nvSpPr>
            <p:cNvPr id="105490" name="Line 6"/>
            <p:cNvSpPr>
              <a:spLocks noChangeShapeType="1"/>
            </p:cNvSpPr>
            <p:nvPr/>
          </p:nvSpPr>
          <p:spPr bwMode="auto">
            <a:xfrm>
              <a:off x="295" y="3063"/>
              <a:ext cx="716" cy="5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1" name="Text Box 28"/>
            <p:cNvSpPr txBox="1">
              <a:spLocks noChangeArrowheads="1"/>
            </p:cNvSpPr>
            <p:nvPr/>
          </p:nvSpPr>
          <p:spPr bwMode="auto">
            <a:xfrm>
              <a:off x="771" y="349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z</a:t>
              </a:r>
            </a:p>
          </p:txBody>
        </p:sp>
      </p:grpSp>
      <p:grpSp>
        <p:nvGrpSpPr>
          <p:cNvPr id="5" name="Group 37"/>
          <p:cNvGrpSpPr>
            <a:grpSpLocks/>
          </p:cNvGrpSpPr>
          <p:nvPr/>
        </p:nvGrpSpPr>
        <p:grpSpPr bwMode="auto">
          <a:xfrm>
            <a:off x="632884" y="4041775"/>
            <a:ext cx="3359149" cy="806450"/>
            <a:chOff x="299" y="2546"/>
            <a:chExt cx="1587" cy="508"/>
          </a:xfrm>
        </p:grpSpPr>
        <p:grpSp>
          <p:nvGrpSpPr>
            <p:cNvPr id="105486" name="Group 33"/>
            <p:cNvGrpSpPr>
              <a:grpSpLocks/>
            </p:cNvGrpSpPr>
            <p:nvPr/>
          </p:nvGrpSpPr>
          <p:grpSpPr bwMode="auto">
            <a:xfrm>
              <a:off x="299" y="2546"/>
              <a:ext cx="1428" cy="508"/>
              <a:chOff x="295" y="2546"/>
              <a:chExt cx="1428" cy="508"/>
            </a:xfrm>
          </p:grpSpPr>
          <p:sp>
            <p:nvSpPr>
              <p:cNvPr id="105488" name="Line 34"/>
              <p:cNvSpPr>
                <a:spLocks noChangeShapeType="1"/>
              </p:cNvSpPr>
              <p:nvPr/>
            </p:nvSpPr>
            <p:spPr bwMode="auto">
              <a:xfrm flipV="1">
                <a:off x="295" y="2546"/>
                <a:ext cx="1428" cy="5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9" name="Line 35"/>
              <p:cNvSpPr>
                <a:spLocks noChangeShapeType="1"/>
              </p:cNvSpPr>
              <p:nvPr/>
            </p:nvSpPr>
            <p:spPr bwMode="auto">
              <a:xfrm flipV="1">
                <a:off x="1451" y="2562"/>
                <a:ext cx="227"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87" name="Text Box 36"/>
            <p:cNvSpPr txBox="1">
              <a:spLocks noChangeArrowheads="1"/>
            </p:cNvSpPr>
            <p:nvPr/>
          </p:nvSpPr>
          <p:spPr bwMode="auto">
            <a:xfrm>
              <a:off x="1591" y="2551"/>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x</a:t>
              </a:r>
            </a:p>
          </p:txBody>
        </p:sp>
      </p:grpSp>
      <p:grpSp>
        <p:nvGrpSpPr>
          <p:cNvPr id="7" name="Group 41"/>
          <p:cNvGrpSpPr>
            <a:grpSpLocks/>
          </p:cNvGrpSpPr>
          <p:nvPr/>
        </p:nvGrpSpPr>
        <p:grpSpPr bwMode="auto">
          <a:xfrm>
            <a:off x="624418" y="4041775"/>
            <a:ext cx="3359149" cy="806450"/>
            <a:chOff x="295" y="2546"/>
            <a:chExt cx="1587" cy="508"/>
          </a:xfrm>
        </p:grpSpPr>
        <p:grpSp>
          <p:nvGrpSpPr>
            <p:cNvPr id="105482" name="Group 42"/>
            <p:cNvGrpSpPr>
              <a:grpSpLocks/>
            </p:cNvGrpSpPr>
            <p:nvPr/>
          </p:nvGrpSpPr>
          <p:grpSpPr bwMode="auto">
            <a:xfrm>
              <a:off x="295" y="2546"/>
              <a:ext cx="1428" cy="508"/>
              <a:chOff x="295" y="2546"/>
              <a:chExt cx="1428" cy="508"/>
            </a:xfrm>
          </p:grpSpPr>
          <p:sp>
            <p:nvSpPr>
              <p:cNvPr id="105484" name="Line 43"/>
              <p:cNvSpPr>
                <a:spLocks noChangeShapeType="1"/>
              </p:cNvSpPr>
              <p:nvPr/>
            </p:nvSpPr>
            <p:spPr bwMode="auto">
              <a:xfrm flipV="1">
                <a:off x="295" y="2546"/>
                <a:ext cx="1428" cy="50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5" name="Line 44"/>
              <p:cNvSpPr>
                <a:spLocks noChangeShapeType="1"/>
              </p:cNvSpPr>
              <p:nvPr/>
            </p:nvSpPr>
            <p:spPr bwMode="auto">
              <a:xfrm flipV="1">
                <a:off x="1451" y="2562"/>
                <a:ext cx="227"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83" name="Text Box 45"/>
            <p:cNvSpPr txBox="1">
              <a:spLocks noChangeArrowheads="1"/>
            </p:cNvSpPr>
            <p:nvPr/>
          </p:nvSpPr>
          <p:spPr bwMode="auto">
            <a:xfrm>
              <a:off x="1587" y="2551"/>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x</a:t>
              </a:r>
            </a:p>
          </p:txBody>
        </p:sp>
      </p:grpSp>
    </p:spTree>
    <p:extLst>
      <p:ext uri="{BB962C8B-B14F-4D97-AF65-F5344CB8AC3E}">
        <p14:creationId xmlns:p14="http://schemas.microsoft.com/office/powerpoint/2010/main" val="3998042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78178">
                                            <p:txEl>
                                              <p:pRg st="2" end="2"/>
                                            </p:txEl>
                                          </p:spTgt>
                                        </p:tgtEl>
                                        <p:attrNameLst>
                                          <p:attrName>style.visibility</p:attrName>
                                        </p:attrNameLst>
                                      </p:cBhvr>
                                      <p:to>
                                        <p:strVal val="visible"/>
                                      </p:to>
                                    </p:set>
                                    <p:animEffect transition="in" filter="wipe(left)">
                                      <p:cBhvr>
                                        <p:cTn id="9" dur="500"/>
                                        <p:tgtEl>
                                          <p:spTgt spid="178178">
                                            <p:txEl>
                                              <p:pRg st="2" end="2"/>
                                            </p:txEl>
                                          </p:spTgt>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78178">
                                            <p:txEl>
                                              <p:pRg st="3" end="3"/>
                                            </p:txEl>
                                          </p:spTgt>
                                        </p:tgtEl>
                                        <p:attrNameLst>
                                          <p:attrName>style.visibility</p:attrName>
                                        </p:attrNameLst>
                                      </p:cBhvr>
                                      <p:to>
                                        <p:strVal val="visible"/>
                                      </p:to>
                                    </p:set>
                                    <p:animEffect transition="in" filter="wipe(left)">
                                      <p:cBhvr>
                                        <p:cTn id="12" dur="500"/>
                                        <p:tgtEl>
                                          <p:spTgt spid="17817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8179"/>
                                        </p:tgtEl>
                                        <p:attrNameLst>
                                          <p:attrName>style.visibility</p:attrName>
                                        </p:attrNameLst>
                                      </p:cBhvr>
                                      <p:to>
                                        <p:strVal val="visible"/>
                                      </p:to>
                                    </p:set>
                                    <p:animEffect transition="in" filter="wipe(up)">
                                      <p:cBhvr>
                                        <p:cTn id="17" dur="500"/>
                                        <p:tgtEl>
                                          <p:spTgt spid="178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81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par>
                                <p:cTn id="38" presetID="1" presetClass="exit" presetSubtype="0" fill="hold" nodeType="with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build="p"/>
      <p:bldP spid="17819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sz="half" idx="1"/>
          </p:nvPr>
        </p:nvSpPr>
        <p:spPr>
          <a:xfrm>
            <a:off x="695326" y="665957"/>
            <a:ext cx="9410700" cy="5183187"/>
          </a:xfrm>
          <a:noFill/>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2.2.11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扫描面</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539750" lvl="1" indent="0" eaLnBrk="1" hangingPunct="1">
              <a:spcBef>
                <a:spcPct val="0"/>
              </a:spcBef>
            </a:pPr>
            <a:endParaRPr lang="zh-CN" altLang="en-US" sz="2400" dirty="0" smtClean="0"/>
          </a:p>
          <a:p>
            <a:pPr marL="717550" lvl="1" indent="-342900"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单</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截面线的拉伸面</a:t>
            </a:r>
          </a:p>
          <a:p>
            <a:pPr marL="1260475" lvl="3" indent="-342900" eaLnBrk="1"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一段</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截面轮廓线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S(t)=[x(t), y(t), z(t)] , 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[0,1]</a:t>
            </a:r>
          </a:p>
          <a:p>
            <a:pPr marL="1260475" lvl="3" indent="-342900" eaLnBrk="1"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拉伸</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路径曲线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 (u)=[x(u), y(u), z(u)] , u</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[0,1]</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lvl="2" eaLnBrk="1" hangingPunct="1">
              <a:spcBef>
                <a:spcPct val="0"/>
              </a:spcBef>
            </a:pPr>
            <a:endParaRPr lang="zh-CN" altLang="en-US" sz="2000" dirty="0" smtClean="0"/>
          </a:p>
          <a:p>
            <a:pPr lvl="2" eaLnBrk="1" hangingPunct="1"/>
            <a:endParaRPr lang="zh-CN" altLang="en-US" dirty="0" smtClean="0"/>
          </a:p>
          <a:p>
            <a:pPr lvl="2" eaLnBrk="1" hangingPunct="1">
              <a:buFont typeface="Wingdings" pitchFamily="2" charset="2"/>
              <a:buNone/>
            </a:pPr>
            <a:endParaRPr lang="zh-CN" altLang="en-US" dirty="0" smtClean="0"/>
          </a:p>
        </p:txBody>
      </p:sp>
      <p:grpSp>
        <p:nvGrpSpPr>
          <p:cNvPr id="2" name="Group 53"/>
          <p:cNvGrpSpPr>
            <a:grpSpLocks/>
          </p:cNvGrpSpPr>
          <p:nvPr/>
        </p:nvGrpSpPr>
        <p:grpSpPr bwMode="auto">
          <a:xfrm>
            <a:off x="5088468" y="3644901"/>
            <a:ext cx="624417" cy="1306513"/>
            <a:chOff x="2404" y="2455"/>
            <a:chExt cx="295" cy="823"/>
          </a:xfrm>
        </p:grpSpPr>
        <p:sp>
          <p:nvSpPr>
            <p:cNvPr id="106526" name="Line 12"/>
            <p:cNvSpPr>
              <a:spLocks noChangeShapeType="1"/>
            </p:cNvSpPr>
            <p:nvPr/>
          </p:nvSpPr>
          <p:spPr bwMode="auto">
            <a:xfrm flipV="1">
              <a:off x="2633" y="2484"/>
              <a:ext cx="0" cy="7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27" name="Text Box 13"/>
            <p:cNvSpPr txBox="1">
              <a:spLocks noChangeArrowheads="1"/>
            </p:cNvSpPr>
            <p:nvPr/>
          </p:nvSpPr>
          <p:spPr bwMode="auto">
            <a:xfrm>
              <a:off x="2404" y="245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y</a:t>
              </a:r>
            </a:p>
          </p:txBody>
        </p:sp>
      </p:grpSp>
      <p:grpSp>
        <p:nvGrpSpPr>
          <p:cNvPr id="3" name="Group 28"/>
          <p:cNvGrpSpPr>
            <a:grpSpLocks/>
          </p:cNvGrpSpPr>
          <p:nvPr/>
        </p:nvGrpSpPr>
        <p:grpSpPr bwMode="auto">
          <a:xfrm>
            <a:off x="4193118" y="4964114"/>
            <a:ext cx="1375833" cy="871537"/>
            <a:chOff x="2018" y="3294"/>
            <a:chExt cx="650" cy="549"/>
          </a:xfrm>
        </p:grpSpPr>
        <p:sp>
          <p:nvSpPr>
            <p:cNvPr id="106524" name="Line 15"/>
            <p:cNvSpPr>
              <a:spLocks noChangeShapeType="1"/>
            </p:cNvSpPr>
            <p:nvPr/>
          </p:nvSpPr>
          <p:spPr bwMode="auto">
            <a:xfrm flipH="1">
              <a:off x="2018" y="3294"/>
              <a:ext cx="650" cy="4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25" name="Text Box 16"/>
            <p:cNvSpPr txBox="1">
              <a:spLocks noChangeArrowheads="1"/>
            </p:cNvSpPr>
            <p:nvPr/>
          </p:nvSpPr>
          <p:spPr bwMode="auto">
            <a:xfrm flipH="1">
              <a:off x="2109" y="3612"/>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z</a:t>
              </a:r>
            </a:p>
          </p:txBody>
        </p:sp>
      </p:grpSp>
      <p:grpSp>
        <p:nvGrpSpPr>
          <p:cNvPr id="4" name="Group 17"/>
          <p:cNvGrpSpPr>
            <a:grpSpLocks/>
          </p:cNvGrpSpPr>
          <p:nvPr/>
        </p:nvGrpSpPr>
        <p:grpSpPr bwMode="auto">
          <a:xfrm flipV="1">
            <a:off x="5571067" y="4956175"/>
            <a:ext cx="3837517" cy="560388"/>
            <a:chOff x="299" y="2546"/>
            <a:chExt cx="1587" cy="508"/>
          </a:xfrm>
        </p:grpSpPr>
        <p:grpSp>
          <p:nvGrpSpPr>
            <p:cNvPr id="106520" name="Group 18"/>
            <p:cNvGrpSpPr>
              <a:grpSpLocks/>
            </p:cNvGrpSpPr>
            <p:nvPr/>
          </p:nvGrpSpPr>
          <p:grpSpPr bwMode="auto">
            <a:xfrm>
              <a:off x="299" y="2546"/>
              <a:ext cx="1428" cy="508"/>
              <a:chOff x="295" y="2546"/>
              <a:chExt cx="1428" cy="508"/>
            </a:xfrm>
          </p:grpSpPr>
          <p:sp>
            <p:nvSpPr>
              <p:cNvPr id="106522" name="Line 19"/>
              <p:cNvSpPr>
                <a:spLocks noChangeShapeType="1"/>
              </p:cNvSpPr>
              <p:nvPr/>
            </p:nvSpPr>
            <p:spPr bwMode="auto">
              <a:xfrm flipV="1">
                <a:off x="295" y="2546"/>
                <a:ext cx="1428" cy="5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23" name="Line 20"/>
              <p:cNvSpPr>
                <a:spLocks noChangeShapeType="1"/>
              </p:cNvSpPr>
              <p:nvPr/>
            </p:nvSpPr>
            <p:spPr bwMode="auto">
              <a:xfrm flipV="1">
                <a:off x="1451" y="2562"/>
                <a:ext cx="227"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21" name="Text Box 21"/>
            <p:cNvSpPr txBox="1">
              <a:spLocks noChangeArrowheads="1"/>
            </p:cNvSpPr>
            <p:nvPr/>
          </p:nvSpPr>
          <p:spPr bwMode="auto">
            <a:xfrm>
              <a:off x="1591" y="2719"/>
              <a:ext cx="29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x</a:t>
              </a:r>
            </a:p>
          </p:txBody>
        </p:sp>
      </p:grpSp>
      <p:sp>
        <p:nvSpPr>
          <p:cNvPr id="235550" name="Freeform 30"/>
          <p:cNvSpPr>
            <a:spLocks/>
          </p:cNvSpPr>
          <p:nvPr/>
        </p:nvSpPr>
        <p:spPr bwMode="auto">
          <a:xfrm>
            <a:off x="5712885" y="4400550"/>
            <a:ext cx="2544233" cy="1296988"/>
          </a:xfrm>
          <a:custGeom>
            <a:avLst/>
            <a:gdLst>
              <a:gd name="T0" fmla="*/ 0 w 1202"/>
              <a:gd name="T1" fmla="*/ 0 h 817"/>
              <a:gd name="T2" fmla="*/ 2147483647 w 1202"/>
              <a:gd name="T3" fmla="*/ 2147483647 h 817"/>
              <a:gd name="T4" fmla="*/ 2147483647 w 1202"/>
              <a:gd name="T5" fmla="*/ 2147483647 h 817"/>
              <a:gd name="T6" fmla="*/ 2147483647 w 1202"/>
              <a:gd name="T7" fmla="*/ 2147483647 h 817"/>
              <a:gd name="T8" fmla="*/ 0 60000 65536"/>
              <a:gd name="T9" fmla="*/ 0 60000 65536"/>
              <a:gd name="T10" fmla="*/ 0 60000 65536"/>
              <a:gd name="T11" fmla="*/ 0 60000 65536"/>
              <a:gd name="T12" fmla="*/ 0 w 1202"/>
              <a:gd name="T13" fmla="*/ 0 h 817"/>
              <a:gd name="T14" fmla="*/ 1202 w 1202"/>
              <a:gd name="T15" fmla="*/ 817 h 817"/>
            </a:gdLst>
            <a:ahLst/>
            <a:cxnLst>
              <a:cxn ang="T8">
                <a:pos x="T0" y="T1"/>
              </a:cxn>
              <a:cxn ang="T9">
                <a:pos x="T2" y="T3"/>
              </a:cxn>
              <a:cxn ang="T10">
                <a:pos x="T4" y="T5"/>
              </a:cxn>
              <a:cxn ang="T11">
                <a:pos x="T6" y="T7"/>
              </a:cxn>
            </a:cxnLst>
            <a:rect l="T12" t="T13" r="T14" b="T15"/>
            <a:pathLst>
              <a:path w="1202" h="817">
                <a:moveTo>
                  <a:pt x="0" y="0"/>
                </a:moveTo>
                <a:cubicBezTo>
                  <a:pt x="113" y="68"/>
                  <a:pt x="227" y="137"/>
                  <a:pt x="363" y="250"/>
                </a:cubicBezTo>
                <a:cubicBezTo>
                  <a:pt x="499" y="363"/>
                  <a:pt x="676" y="587"/>
                  <a:pt x="816" y="681"/>
                </a:cubicBezTo>
                <a:cubicBezTo>
                  <a:pt x="956" y="775"/>
                  <a:pt x="1079" y="796"/>
                  <a:pt x="1202" y="817"/>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52" name="Freeform 32"/>
          <p:cNvSpPr>
            <a:spLocks/>
          </p:cNvSpPr>
          <p:nvPr/>
        </p:nvSpPr>
        <p:spPr bwMode="auto">
          <a:xfrm>
            <a:off x="5281084" y="4400551"/>
            <a:ext cx="431800" cy="792163"/>
          </a:xfrm>
          <a:custGeom>
            <a:avLst/>
            <a:gdLst>
              <a:gd name="T0" fmla="*/ 2147483647 w 204"/>
              <a:gd name="T1" fmla="*/ 0 h 499"/>
              <a:gd name="T2" fmla="*/ 0 w 204"/>
              <a:gd name="T3" fmla="*/ 2147483647 h 499"/>
              <a:gd name="T4" fmla="*/ 0 w 204"/>
              <a:gd name="T5" fmla="*/ 2147483647 h 499"/>
              <a:gd name="T6" fmla="*/ 2147483647 w 204"/>
              <a:gd name="T7" fmla="*/ 2147483647 h 499"/>
              <a:gd name="T8" fmla="*/ 2147483647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47"/>
          <p:cNvGrpSpPr>
            <a:grpSpLocks/>
          </p:cNvGrpSpPr>
          <p:nvPr/>
        </p:nvGrpSpPr>
        <p:grpSpPr bwMode="auto">
          <a:xfrm>
            <a:off x="5281085" y="4514850"/>
            <a:ext cx="2976033" cy="1974850"/>
            <a:chOff x="771" y="2844"/>
            <a:chExt cx="1406" cy="1244"/>
          </a:xfrm>
        </p:grpSpPr>
        <p:sp>
          <p:nvSpPr>
            <p:cNvPr id="106507" name="Freeform 33"/>
            <p:cNvSpPr>
              <a:spLocks/>
            </p:cNvSpPr>
            <p:nvPr/>
          </p:nvSpPr>
          <p:spPr bwMode="auto">
            <a:xfrm>
              <a:off x="884" y="2844"/>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08" name="Freeform 34"/>
            <p:cNvSpPr>
              <a:spLocks/>
            </p:cNvSpPr>
            <p:nvPr/>
          </p:nvSpPr>
          <p:spPr bwMode="auto">
            <a:xfrm>
              <a:off x="997" y="2916"/>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09" name="Freeform 35"/>
            <p:cNvSpPr>
              <a:spLocks/>
            </p:cNvSpPr>
            <p:nvPr/>
          </p:nvSpPr>
          <p:spPr bwMode="auto">
            <a:xfrm>
              <a:off x="1110" y="3007"/>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0" name="Freeform 36"/>
            <p:cNvSpPr>
              <a:spLocks/>
            </p:cNvSpPr>
            <p:nvPr/>
          </p:nvSpPr>
          <p:spPr bwMode="auto">
            <a:xfrm>
              <a:off x="1223" y="3108"/>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1" name="Freeform 37"/>
            <p:cNvSpPr>
              <a:spLocks/>
            </p:cNvSpPr>
            <p:nvPr/>
          </p:nvSpPr>
          <p:spPr bwMode="auto">
            <a:xfrm>
              <a:off x="1336" y="3225"/>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2" name="Freeform 38"/>
            <p:cNvSpPr>
              <a:spLocks/>
            </p:cNvSpPr>
            <p:nvPr/>
          </p:nvSpPr>
          <p:spPr bwMode="auto">
            <a:xfrm>
              <a:off x="1449" y="3346"/>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3" name="Freeform 39"/>
            <p:cNvSpPr>
              <a:spLocks/>
            </p:cNvSpPr>
            <p:nvPr/>
          </p:nvSpPr>
          <p:spPr bwMode="auto">
            <a:xfrm>
              <a:off x="1562" y="3435"/>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4" name="Freeform 40"/>
            <p:cNvSpPr>
              <a:spLocks/>
            </p:cNvSpPr>
            <p:nvPr/>
          </p:nvSpPr>
          <p:spPr bwMode="auto">
            <a:xfrm>
              <a:off x="1683" y="3512"/>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5" name="Freeform 41"/>
            <p:cNvSpPr>
              <a:spLocks/>
            </p:cNvSpPr>
            <p:nvPr/>
          </p:nvSpPr>
          <p:spPr bwMode="auto">
            <a:xfrm>
              <a:off x="1820" y="3557"/>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6" name="Freeform 42"/>
            <p:cNvSpPr>
              <a:spLocks/>
            </p:cNvSpPr>
            <p:nvPr/>
          </p:nvSpPr>
          <p:spPr bwMode="auto">
            <a:xfrm>
              <a:off x="1973" y="3589"/>
              <a:ext cx="204" cy="499"/>
            </a:xfrm>
            <a:custGeom>
              <a:avLst/>
              <a:gdLst>
                <a:gd name="T0" fmla="*/ 204 w 204"/>
                <a:gd name="T1" fmla="*/ 0 h 499"/>
                <a:gd name="T2" fmla="*/ 0 w 204"/>
                <a:gd name="T3" fmla="*/ 136 h 499"/>
                <a:gd name="T4" fmla="*/ 0 w 204"/>
                <a:gd name="T5" fmla="*/ 499 h 499"/>
                <a:gd name="T6" fmla="*/ 204 w 204"/>
                <a:gd name="T7" fmla="*/ 340 h 499"/>
                <a:gd name="T8" fmla="*/ 204 w 204"/>
                <a:gd name="T9" fmla="*/ 0 h 499"/>
                <a:gd name="T10" fmla="*/ 0 60000 65536"/>
                <a:gd name="T11" fmla="*/ 0 60000 65536"/>
                <a:gd name="T12" fmla="*/ 0 60000 65536"/>
                <a:gd name="T13" fmla="*/ 0 60000 65536"/>
                <a:gd name="T14" fmla="*/ 0 60000 65536"/>
                <a:gd name="T15" fmla="*/ 0 w 204"/>
                <a:gd name="T16" fmla="*/ 0 h 499"/>
                <a:gd name="T17" fmla="*/ 204 w 204"/>
                <a:gd name="T18" fmla="*/ 499 h 499"/>
              </a:gdLst>
              <a:ahLst/>
              <a:cxnLst>
                <a:cxn ang="T10">
                  <a:pos x="T0" y="T1"/>
                </a:cxn>
                <a:cxn ang="T11">
                  <a:pos x="T2" y="T3"/>
                </a:cxn>
                <a:cxn ang="T12">
                  <a:pos x="T4" y="T5"/>
                </a:cxn>
                <a:cxn ang="T13">
                  <a:pos x="T6" y="T7"/>
                </a:cxn>
                <a:cxn ang="T14">
                  <a:pos x="T8" y="T9"/>
                </a:cxn>
              </a:cxnLst>
              <a:rect l="T15" t="T16" r="T17" b="T18"/>
              <a:pathLst>
                <a:path w="204" h="499">
                  <a:moveTo>
                    <a:pt x="204" y="0"/>
                  </a:moveTo>
                  <a:lnTo>
                    <a:pt x="0" y="136"/>
                  </a:lnTo>
                  <a:lnTo>
                    <a:pt x="0" y="499"/>
                  </a:lnTo>
                  <a:lnTo>
                    <a:pt x="204" y="340"/>
                  </a:lnTo>
                  <a:lnTo>
                    <a:pt x="20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7" name="Freeform 43"/>
            <p:cNvSpPr>
              <a:spLocks/>
            </p:cNvSpPr>
            <p:nvPr/>
          </p:nvSpPr>
          <p:spPr bwMode="auto">
            <a:xfrm>
              <a:off x="771" y="3271"/>
              <a:ext cx="1202" cy="817"/>
            </a:xfrm>
            <a:custGeom>
              <a:avLst/>
              <a:gdLst>
                <a:gd name="T0" fmla="*/ 0 w 1202"/>
                <a:gd name="T1" fmla="*/ 0 h 817"/>
                <a:gd name="T2" fmla="*/ 363 w 1202"/>
                <a:gd name="T3" fmla="*/ 250 h 817"/>
                <a:gd name="T4" fmla="*/ 816 w 1202"/>
                <a:gd name="T5" fmla="*/ 681 h 817"/>
                <a:gd name="T6" fmla="*/ 1202 w 1202"/>
                <a:gd name="T7" fmla="*/ 817 h 817"/>
                <a:gd name="T8" fmla="*/ 0 60000 65536"/>
                <a:gd name="T9" fmla="*/ 0 60000 65536"/>
                <a:gd name="T10" fmla="*/ 0 60000 65536"/>
                <a:gd name="T11" fmla="*/ 0 60000 65536"/>
                <a:gd name="T12" fmla="*/ 0 w 1202"/>
                <a:gd name="T13" fmla="*/ 0 h 817"/>
                <a:gd name="T14" fmla="*/ 1202 w 1202"/>
                <a:gd name="T15" fmla="*/ 817 h 817"/>
              </a:gdLst>
              <a:ahLst/>
              <a:cxnLst>
                <a:cxn ang="T8">
                  <a:pos x="T0" y="T1"/>
                </a:cxn>
                <a:cxn ang="T9">
                  <a:pos x="T2" y="T3"/>
                </a:cxn>
                <a:cxn ang="T10">
                  <a:pos x="T4" y="T5"/>
                </a:cxn>
                <a:cxn ang="T11">
                  <a:pos x="T6" y="T7"/>
                </a:cxn>
              </a:cxnLst>
              <a:rect l="T12" t="T13" r="T14" b="T15"/>
              <a:pathLst>
                <a:path w="1202" h="817">
                  <a:moveTo>
                    <a:pt x="0" y="0"/>
                  </a:moveTo>
                  <a:cubicBezTo>
                    <a:pt x="113" y="68"/>
                    <a:pt x="227" y="137"/>
                    <a:pt x="363" y="250"/>
                  </a:cubicBezTo>
                  <a:cubicBezTo>
                    <a:pt x="499" y="363"/>
                    <a:pt x="676" y="587"/>
                    <a:pt x="816" y="681"/>
                  </a:cubicBezTo>
                  <a:cubicBezTo>
                    <a:pt x="956" y="775"/>
                    <a:pt x="1079" y="796"/>
                    <a:pt x="1202" y="81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8" name="Freeform 44"/>
            <p:cNvSpPr>
              <a:spLocks/>
            </p:cNvSpPr>
            <p:nvPr/>
          </p:nvSpPr>
          <p:spPr bwMode="auto">
            <a:xfrm>
              <a:off x="771" y="2908"/>
              <a:ext cx="1202" cy="817"/>
            </a:xfrm>
            <a:custGeom>
              <a:avLst/>
              <a:gdLst>
                <a:gd name="T0" fmla="*/ 0 w 1202"/>
                <a:gd name="T1" fmla="*/ 0 h 817"/>
                <a:gd name="T2" fmla="*/ 363 w 1202"/>
                <a:gd name="T3" fmla="*/ 250 h 817"/>
                <a:gd name="T4" fmla="*/ 816 w 1202"/>
                <a:gd name="T5" fmla="*/ 681 h 817"/>
                <a:gd name="T6" fmla="*/ 1202 w 1202"/>
                <a:gd name="T7" fmla="*/ 817 h 817"/>
                <a:gd name="T8" fmla="*/ 0 60000 65536"/>
                <a:gd name="T9" fmla="*/ 0 60000 65536"/>
                <a:gd name="T10" fmla="*/ 0 60000 65536"/>
                <a:gd name="T11" fmla="*/ 0 60000 65536"/>
                <a:gd name="T12" fmla="*/ 0 w 1202"/>
                <a:gd name="T13" fmla="*/ 0 h 817"/>
                <a:gd name="T14" fmla="*/ 1202 w 1202"/>
                <a:gd name="T15" fmla="*/ 817 h 817"/>
              </a:gdLst>
              <a:ahLst/>
              <a:cxnLst>
                <a:cxn ang="T8">
                  <a:pos x="T0" y="T1"/>
                </a:cxn>
                <a:cxn ang="T9">
                  <a:pos x="T2" y="T3"/>
                </a:cxn>
                <a:cxn ang="T10">
                  <a:pos x="T4" y="T5"/>
                </a:cxn>
                <a:cxn ang="T11">
                  <a:pos x="T6" y="T7"/>
                </a:cxn>
              </a:cxnLst>
              <a:rect l="T12" t="T13" r="T14" b="T15"/>
              <a:pathLst>
                <a:path w="1202" h="817">
                  <a:moveTo>
                    <a:pt x="0" y="0"/>
                  </a:moveTo>
                  <a:cubicBezTo>
                    <a:pt x="113" y="68"/>
                    <a:pt x="227" y="137"/>
                    <a:pt x="363" y="250"/>
                  </a:cubicBezTo>
                  <a:cubicBezTo>
                    <a:pt x="499" y="363"/>
                    <a:pt x="676" y="587"/>
                    <a:pt x="816" y="681"/>
                  </a:cubicBezTo>
                  <a:cubicBezTo>
                    <a:pt x="956" y="775"/>
                    <a:pt x="1079" y="796"/>
                    <a:pt x="1202" y="81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9" name="Freeform 45"/>
            <p:cNvSpPr>
              <a:spLocks/>
            </p:cNvSpPr>
            <p:nvPr/>
          </p:nvSpPr>
          <p:spPr bwMode="auto">
            <a:xfrm>
              <a:off x="975" y="3112"/>
              <a:ext cx="1202" cy="817"/>
            </a:xfrm>
            <a:custGeom>
              <a:avLst/>
              <a:gdLst>
                <a:gd name="T0" fmla="*/ 0 w 1202"/>
                <a:gd name="T1" fmla="*/ 0 h 817"/>
                <a:gd name="T2" fmla="*/ 363 w 1202"/>
                <a:gd name="T3" fmla="*/ 250 h 817"/>
                <a:gd name="T4" fmla="*/ 816 w 1202"/>
                <a:gd name="T5" fmla="*/ 681 h 817"/>
                <a:gd name="T6" fmla="*/ 1202 w 1202"/>
                <a:gd name="T7" fmla="*/ 817 h 817"/>
                <a:gd name="T8" fmla="*/ 0 60000 65536"/>
                <a:gd name="T9" fmla="*/ 0 60000 65536"/>
                <a:gd name="T10" fmla="*/ 0 60000 65536"/>
                <a:gd name="T11" fmla="*/ 0 60000 65536"/>
                <a:gd name="T12" fmla="*/ 0 w 1202"/>
                <a:gd name="T13" fmla="*/ 0 h 817"/>
                <a:gd name="T14" fmla="*/ 1202 w 1202"/>
                <a:gd name="T15" fmla="*/ 817 h 817"/>
              </a:gdLst>
              <a:ahLst/>
              <a:cxnLst>
                <a:cxn ang="T8">
                  <a:pos x="T0" y="T1"/>
                </a:cxn>
                <a:cxn ang="T9">
                  <a:pos x="T2" y="T3"/>
                </a:cxn>
                <a:cxn ang="T10">
                  <a:pos x="T4" y="T5"/>
                </a:cxn>
                <a:cxn ang="T11">
                  <a:pos x="T6" y="T7"/>
                </a:cxn>
              </a:cxnLst>
              <a:rect l="T12" t="T13" r="T14" b="T15"/>
              <a:pathLst>
                <a:path w="1202" h="817">
                  <a:moveTo>
                    <a:pt x="0" y="0"/>
                  </a:moveTo>
                  <a:cubicBezTo>
                    <a:pt x="113" y="68"/>
                    <a:pt x="227" y="137"/>
                    <a:pt x="363" y="250"/>
                  </a:cubicBezTo>
                  <a:cubicBezTo>
                    <a:pt x="499" y="363"/>
                    <a:pt x="676" y="587"/>
                    <a:pt x="816" y="681"/>
                  </a:cubicBezTo>
                  <a:cubicBezTo>
                    <a:pt x="956" y="775"/>
                    <a:pt x="1079" y="796"/>
                    <a:pt x="1202" y="817"/>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571" name="Text Box 51"/>
          <p:cNvSpPr txBox="1">
            <a:spLocks noChangeArrowheads="1"/>
          </p:cNvSpPr>
          <p:nvPr/>
        </p:nvSpPr>
        <p:spPr bwMode="auto">
          <a:xfrm>
            <a:off x="6239934" y="4473576"/>
            <a:ext cx="8170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a:latin typeface="Times New Roman" pitchFamily="18" charset="0"/>
              </a:rPr>
              <a:t>(</a:t>
            </a:r>
            <a:r>
              <a:rPr lang="en-US" altLang="zh-CN" i="1">
                <a:latin typeface="Times New Roman" pitchFamily="18" charset="0"/>
              </a:rPr>
              <a:t>u</a:t>
            </a:r>
            <a:r>
              <a:rPr lang="en-US" altLang="zh-CN">
                <a:latin typeface="Times New Roman" pitchFamily="18" charset="0"/>
              </a:rPr>
              <a:t>)</a:t>
            </a:r>
          </a:p>
        </p:txBody>
      </p:sp>
      <p:sp>
        <p:nvSpPr>
          <p:cNvPr id="235572" name="Text Box 52"/>
          <p:cNvSpPr txBox="1">
            <a:spLocks noChangeArrowheads="1"/>
          </p:cNvSpPr>
          <p:nvPr/>
        </p:nvSpPr>
        <p:spPr bwMode="auto">
          <a:xfrm>
            <a:off x="4512734" y="4689476"/>
            <a:ext cx="8657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S</a:t>
            </a:r>
            <a:r>
              <a:rPr lang="en-US" altLang="zh-CN">
                <a:latin typeface="Times New Roman" pitchFamily="18" charset="0"/>
              </a:rPr>
              <a:t>(</a:t>
            </a:r>
            <a:r>
              <a:rPr lang="en-US" altLang="zh-CN" i="1">
                <a:latin typeface="Times New Roman" pitchFamily="18" charset="0"/>
              </a:rPr>
              <a:t>u</a:t>
            </a:r>
            <a:r>
              <a:rPr lang="en-US" altLang="zh-CN">
                <a:latin typeface="Times New Roman" pitchFamily="18" charset="0"/>
              </a:rPr>
              <a:t>)</a:t>
            </a:r>
          </a:p>
        </p:txBody>
      </p:sp>
    </p:spTree>
    <p:extLst>
      <p:ext uri="{BB962C8B-B14F-4D97-AF65-F5344CB8AC3E}">
        <p14:creationId xmlns:p14="http://schemas.microsoft.com/office/powerpoint/2010/main" val="1744126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2">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35522">
                                            <p:txEl>
                                              <p:pRg st="2" end="2"/>
                                            </p:txEl>
                                          </p:spTgt>
                                        </p:tgtEl>
                                        <p:attrNameLst>
                                          <p:attrName>style.visibility</p:attrName>
                                        </p:attrNameLst>
                                      </p:cBhvr>
                                      <p:to>
                                        <p:strVal val="visible"/>
                                      </p:to>
                                    </p:set>
                                    <p:animEffect transition="in" filter="wipe(left)">
                                      <p:cBhvr>
                                        <p:cTn id="9" dur="500"/>
                                        <p:tgtEl>
                                          <p:spTgt spid="235522">
                                            <p:txEl>
                                              <p:pRg st="2" end="2"/>
                                            </p:txEl>
                                          </p:spTgt>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35522">
                                            <p:txEl>
                                              <p:pRg st="3" end="3"/>
                                            </p:txEl>
                                          </p:spTgt>
                                        </p:tgtEl>
                                        <p:attrNameLst>
                                          <p:attrName>style.visibility</p:attrName>
                                        </p:attrNameLst>
                                      </p:cBhvr>
                                      <p:to>
                                        <p:strVal val="visible"/>
                                      </p:to>
                                    </p:set>
                                    <p:animEffect transition="in" filter="wipe(left)">
                                      <p:cBhvr>
                                        <p:cTn id="12" dur="500"/>
                                        <p:tgtEl>
                                          <p:spTgt spid="235522">
                                            <p:txEl>
                                              <p:pRg st="3" end="3"/>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5522">
                                            <p:txEl>
                                              <p:pRg st="4" end="4"/>
                                            </p:txEl>
                                          </p:spTgt>
                                        </p:tgtEl>
                                        <p:attrNameLst>
                                          <p:attrName>style.visibility</p:attrName>
                                        </p:attrNameLst>
                                      </p:cBhvr>
                                      <p:to>
                                        <p:strVal val="visible"/>
                                      </p:to>
                                    </p:set>
                                    <p:animEffect transition="in" filter="wipe(left)">
                                      <p:cBhvr>
                                        <p:cTn id="15" dur="500"/>
                                        <p:tgtEl>
                                          <p:spTgt spid="235522">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5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0"/>
                                        </p:tgtEl>
                                        <p:attrNameLst>
                                          <p:attrName>style.visibility</p:attrName>
                                        </p:attrNameLst>
                                      </p:cBhvr>
                                      <p:to>
                                        <p:strVal val="visible"/>
                                      </p:to>
                                    </p:set>
                                    <p:animEffect transition="in" filter="wipe(left)">
                                      <p:cBhvr>
                                        <p:cTn id="37" dur="500"/>
                                        <p:tgtEl>
                                          <p:spTgt spid="235550"/>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3557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build="p"/>
      <p:bldP spid="235550" grpId="0" animBg="1"/>
      <p:bldP spid="235552" grpId="0" animBg="1"/>
      <p:bldP spid="235571" grpId="0"/>
      <p:bldP spid="23557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body" sz="half" idx="1"/>
          </p:nvPr>
        </p:nvSpPr>
        <p:spPr>
          <a:xfrm>
            <a:off x="767408" y="692696"/>
            <a:ext cx="9410700" cy="5732462"/>
          </a:xfrm>
          <a:noFill/>
        </p:spPr>
        <p:txBody>
          <a:bodyPr>
            <a:normAutofit/>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2.2.12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自由曲面造型</a:t>
            </a:r>
          </a:p>
          <a:p>
            <a:pPr marL="717550" lvl="1" indent="-342900" eaLnBrk="1"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工程</a:t>
            </a:r>
            <a:r>
              <a:rPr lang="zh-CN" altLang="en-US" b="1" dirty="0">
                <a:solidFill>
                  <a:schemeClr val="bg2">
                    <a:lumMod val="50000"/>
                  </a:schemeClr>
                </a:solidFill>
                <a:latin typeface="微软雅黑" panose="020B0503020204020204" pitchFamily="34" charset="-122"/>
                <a:ea typeface="微软雅黑" panose="020B0503020204020204" pitchFamily="34" charset="-122"/>
              </a:rPr>
              <a:t>上通常是给出曲线或曲面上许多离散点的数据，由这些数据点构造光滑过渡的曲线或曲面，称为自由曲线和自由曲面    </a:t>
            </a:r>
            <a:r>
              <a:rPr lang="en-US" altLang="zh-CN" b="1" dirty="0">
                <a:solidFill>
                  <a:schemeClr val="bg2">
                    <a:lumMod val="50000"/>
                  </a:schemeClr>
                </a:solidFill>
                <a:latin typeface="微软雅黑" panose="020B0503020204020204" pitchFamily="34" charset="-122"/>
                <a:ea typeface="微软雅黑" panose="020B0503020204020204" pitchFamily="34" charset="-122"/>
              </a:rPr>
              <a:t>(  Free Form Surface )</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可以用逼近或插值的方式，构造自由曲线和曲面；</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 自由曲面构造方法</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分别构造</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向曲线和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向曲线；</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对各面片进行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向排序和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向排序；</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对各曲面片进行拼接、光顺处理。</a:t>
            </a:r>
          </a:p>
        </p:txBody>
      </p:sp>
    </p:spTree>
    <p:extLst>
      <p:ext uri="{BB962C8B-B14F-4D97-AF65-F5344CB8AC3E}">
        <p14:creationId xmlns:p14="http://schemas.microsoft.com/office/powerpoint/2010/main" val="893426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2">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22562">
                                            <p:txEl>
                                              <p:pRg st="1" end="1"/>
                                            </p:txEl>
                                          </p:spTgt>
                                        </p:tgtEl>
                                        <p:attrNameLst>
                                          <p:attrName>style.visibility</p:attrName>
                                        </p:attrNameLst>
                                      </p:cBhvr>
                                      <p:to>
                                        <p:strVal val="visible"/>
                                      </p:to>
                                    </p:set>
                                    <p:animEffect transition="in" filter="wipe(left)">
                                      <p:cBhvr>
                                        <p:cTn id="9" dur="500"/>
                                        <p:tgtEl>
                                          <p:spTgt spid="322562">
                                            <p:txEl>
                                              <p:pRg st="1" end="1"/>
                                            </p:txEl>
                                          </p:spTgt>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22562">
                                            <p:txEl>
                                              <p:pRg st="2" end="2"/>
                                            </p:txEl>
                                          </p:spTgt>
                                        </p:tgtEl>
                                        <p:attrNameLst>
                                          <p:attrName>style.visibility</p:attrName>
                                        </p:attrNameLst>
                                      </p:cBhvr>
                                      <p:to>
                                        <p:strVal val="visible"/>
                                      </p:to>
                                    </p:set>
                                    <p:animEffect transition="in" filter="wipe(left)">
                                      <p:cBhvr>
                                        <p:cTn id="12" dur="500"/>
                                        <p:tgtEl>
                                          <p:spTgt spid="322562">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2562">
                                            <p:txEl>
                                              <p:pRg st="3" end="3"/>
                                            </p:txEl>
                                          </p:spTgt>
                                        </p:tgtEl>
                                        <p:attrNameLst>
                                          <p:attrName>style.visibility</p:attrName>
                                        </p:attrNameLst>
                                      </p:cBhvr>
                                      <p:to>
                                        <p:strVal val="visible"/>
                                      </p:to>
                                    </p:set>
                                    <p:animEffect transition="in" filter="wipe(left)">
                                      <p:cBhvr>
                                        <p:cTn id="15" dur="500"/>
                                        <p:tgtEl>
                                          <p:spTgt spid="322562">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2562">
                                            <p:txEl>
                                              <p:pRg st="4" end="4"/>
                                            </p:txEl>
                                          </p:spTgt>
                                        </p:tgtEl>
                                        <p:attrNameLst>
                                          <p:attrName>style.visibility</p:attrName>
                                        </p:attrNameLst>
                                      </p:cBhvr>
                                      <p:to>
                                        <p:strVal val="visible"/>
                                      </p:to>
                                    </p:set>
                                    <p:animEffect transition="in" filter="wipe(left)">
                                      <p:cBhvr>
                                        <p:cTn id="18" dur="500"/>
                                        <p:tgtEl>
                                          <p:spTgt spid="322562">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2562">
                                            <p:txEl>
                                              <p:pRg st="5" end="5"/>
                                            </p:txEl>
                                          </p:spTgt>
                                        </p:tgtEl>
                                        <p:attrNameLst>
                                          <p:attrName>style.visibility</p:attrName>
                                        </p:attrNameLst>
                                      </p:cBhvr>
                                      <p:to>
                                        <p:strVal val="visible"/>
                                      </p:to>
                                    </p:set>
                                    <p:animEffect transition="in" filter="wipe(left)">
                                      <p:cBhvr>
                                        <p:cTn id="21" dur="500"/>
                                        <p:tgtEl>
                                          <p:spTgt spid="322562">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2562">
                                            <p:txEl>
                                              <p:pRg st="6" end="6"/>
                                            </p:txEl>
                                          </p:spTgt>
                                        </p:tgtEl>
                                        <p:attrNameLst>
                                          <p:attrName>style.visibility</p:attrName>
                                        </p:attrNameLst>
                                      </p:cBhvr>
                                      <p:to>
                                        <p:strVal val="visible"/>
                                      </p:to>
                                    </p:set>
                                    <p:animEffect transition="in" filter="wipe(left)">
                                      <p:cBhvr>
                                        <p:cTn id="24" dur="500"/>
                                        <p:tgtEl>
                                          <p:spTgt spid="3225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title"/>
          </p:nvPr>
        </p:nvSpPr>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自由曲面造型实例</a:t>
            </a:r>
          </a:p>
        </p:txBody>
      </p:sp>
      <p:sp>
        <p:nvSpPr>
          <p:cNvPr id="108547" name="Rectangle 5"/>
          <p:cNvSpPr>
            <a:spLocks noGrp="1" noChangeArrowheads="1"/>
          </p:cNvSpPr>
          <p:nvPr>
            <p:ph type="body" idx="1"/>
          </p:nvPr>
        </p:nvSpPr>
        <p:spPr/>
        <p:txBody>
          <a:bodyPr/>
          <a:lstStyle/>
          <a:p>
            <a:pPr eaLnBrk="1" hangingPunct="1"/>
            <a:endParaRPr lang="zh-CN" altLang="en-US" smtClean="0"/>
          </a:p>
        </p:txBody>
      </p:sp>
      <p:pic>
        <p:nvPicPr>
          <p:cNvPr id="108548" name="Picture 7" descr="stra.jpg (53671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134" y="2600325"/>
            <a:ext cx="8352367"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179687"/>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title"/>
          </p:nvPr>
        </p:nvSpPr>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自由曲面造型实例</a:t>
            </a:r>
          </a:p>
        </p:txBody>
      </p:sp>
      <p:pic>
        <p:nvPicPr>
          <p:cNvPr id="109571" name="Picture 4" descr="hiheal.jpg (41303 byt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39334" y="2312988"/>
            <a:ext cx="9973733" cy="3035300"/>
          </a:xfrm>
          <a:noFill/>
        </p:spPr>
      </p:pic>
    </p:spTree>
    <p:extLst>
      <p:ext uri="{BB962C8B-B14F-4D97-AF65-F5344CB8AC3E}">
        <p14:creationId xmlns:p14="http://schemas.microsoft.com/office/powerpoint/2010/main" val="3196099172"/>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自由曲面造型实例</a:t>
            </a:r>
          </a:p>
        </p:txBody>
      </p:sp>
      <p:sp>
        <p:nvSpPr>
          <p:cNvPr id="110595" name="Rectangle 3"/>
          <p:cNvSpPr>
            <a:spLocks noGrp="1" noChangeArrowheads="1"/>
          </p:cNvSpPr>
          <p:nvPr>
            <p:ph type="body" idx="1"/>
          </p:nvPr>
        </p:nvSpPr>
        <p:spPr/>
        <p:txBody>
          <a:bodyPr/>
          <a:lstStyle/>
          <a:p>
            <a:pPr eaLnBrk="1" hangingPunct="1"/>
            <a:endParaRPr lang="zh-CN" altLang="en-US" smtClean="0"/>
          </a:p>
        </p:txBody>
      </p:sp>
      <p:pic>
        <p:nvPicPr>
          <p:cNvPr id="110596" name="Picture 5" descr="whale.jpg (2479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1" y="2852739"/>
            <a:ext cx="835236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6115900"/>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title"/>
          </p:nvPr>
        </p:nvSpPr>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自由曲面造型实例</a:t>
            </a:r>
          </a:p>
        </p:txBody>
      </p:sp>
      <p:pic>
        <p:nvPicPr>
          <p:cNvPr id="111619" name="Picture 4" descr="toast.jpg (47918 byt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44084" y="2565400"/>
            <a:ext cx="9584267" cy="2933700"/>
          </a:xfrm>
          <a:noFill/>
        </p:spPr>
      </p:pic>
    </p:spTree>
    <p:extLst>
      <p:ext uri="{BB962C8B-B14F-4D97-AF65-F5344CB8AC3E}">
        <p14:creationId xmlns:p14="http://schemas.microsoft.com/office/powerpoint/2010/main" val="3217569129"/>
      </p:ext>
    </p:extLst>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pPr lvl="1" eaLnBrk="1" hangingPunct="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2.3 OpenGL</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中参数曲面的绘制</a:t>
            </a:r>
          </a:p>
        </p:txBody>
      </p:sp>
      <p:sp>
        <p:nvSpPr>
          <p:cNvPr id="278531" name="Rectangle 3"/>
          <p:cNvSpPr>
            <a:spLocks noGrp="1" noChangeArrowheads="1"/>
          </p:cNvSpPr>
          <p:nvPr>
            <p:ph type="body" idx="1"/>
          </p:nvPr>
        </p:nvSpPr>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定义</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OpenGL</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二维求值器</a:t>
            </a:r>
          </a:p>
          <a:p>
            <a:pPr lvl="1" eaLnBrk="1" hangingPunct="1"/>
            <a:endParaRPr lang="zh-CN" altLang="en-US" sz="2400" dirty="0" smtClean="0">
              <a:latin typeface="Times New Roman" pitchFamily="18" charset="0"/>
            </a:endParaRPr>
          </a:p>
          <a:p>
            <a:pPr lvl="1" eaLnBrk="1" hangingPunct="1"/>
            <a:endParaRPr lang="zh-CN" altLang="en-US" dirty="0" smtClean="0">
              <a:latin typeface="Times New Roman" pitchFamily="18" charset="0"/>
            </a:endParaRPr>
          </a:p>
        </p:txBody>
      </p:sp>
      <p:sp>
        <p:nvSpPr>
          <p:cNvPr id="278532" name="Rectangle 4"/>
          <p:cNvSpPr>
            <a:spLocks noChangeArrowheads="1"/>
          </p:cNvSpPr>
          <p:nvPr/>
        </p:nvSpPr>
        <p:spPr bwMode="auto">
          <a:xfrm>
            <a:off x="1559496" y="3575059"/>
            <a:ext cx="10320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chemeClr val="bg2">
                    <a:lumMod val="50000"/>
                  </a:schemeClr>
                </a:solidFill>
                <a:latin typeface="Times New Roman" pitchFamily="18" charset="0"/>
              </a:rPr>
              <a:t>void</a:t>
            </a:r>
            <a:r>
              <a:rPr lang="en-US" altLang="zh-CN" sz="2400" b="1" dirty="0">
                <a:latin typeface="Times New Roman" pitchFamily="18" charset="0"/>
              </a:rPr>
              <a:t> </a:t>
            </a:r>
            <a:r>
              <a:rPr lang="en-US" altLang="zh-CN" sz="2400" b="1" dirty="0">
                <a:solidFill>
                  <a:srgbClr val="009900"/>
                </a:solidFill>
                <a:latin typeface="Times New Roman" pitchFamily="18" charset="0"/>
              </a:rPr>
              <a:t>glMap2</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fd</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GLenum</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target</a:t>
            </a:r>
            <a:r>
              <a:rPr lang="en-US" altLang="zh-CN" sz="2400" b="1" dirty="0">
                <a:solidFill>
                  <a:schemeClr val="bg2">
                    <a:lumMod val="50000"/>
                  </a:schemeClr>
                </a:solidFill>
                <a:latin typeface="Times New Roman" pitchFamily="18" charset="0"/>
              </a:rPr>
              <a:t>, TYPE </a:t>
            </a:r>
            <a:r>
              <a:rPr lang="en-US" altLang="zh-CN" sz="2400" b="1" i="1" dirty="0">
                <a:solidFill>
                  <a:schemeClr val="bg2">
                    <a:lumMod val="50000"/>
                  </a:schemeClr>
                </a:solidFill>
                <a:latin typeface="Times New Roman" pitchFamily="18" charset="0"/>
              </a:rPr>
              <a:t>u</a:t>
            </a:r>
            <a:r>
              <a:rPr lang="en-US" altLang="zh-CN" sz="2400" b="1" dirty="0">
                <a:solidFill>
                  <a:schemeClr val="bg2">
                    <a:lumMod val="50000"/>
                  </a:schemeClr>
                </a:solidFill>
                <a:latin typeface="Times New Roman" pitchFamily="18" charset="0"/>
              </a:rPr>
              <a:t>1, TYPE </a:t>
            </a:r>
            <a:r>
              <a:rPr lang="en-US" altLang="zh-CN" sz="2400" b="1" i="1" dirty="0">
                <a:solidFill>
                  <a:schemeClr val="bg2">
                    <a:lumMod val="50000"/>
                  </a:schemeClr>
                </a:solidFill>
                <a:latin typeface="Times New Roman" pitchFamily="18" charset="0"/>
              </a:rPr>
              <a:t>u</a:t>
            </a:r>
            <a:r>
              <a:rPr lang="en-US" altLang="zh-CN" sz="2400" b="1" dirty="0">
                <a:solidFill>
                  <a:schemeClr val="bg2">
                    <a:lumMod val="50000"/>
                  </a:schemeClr>
                </a:solidFill>
                <a:latin typeface="Times New Roman" pitchFamily="18" charset="0"/>
              </a:rPr>
              <a:t>2,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err="1">
                <a:solidFill>
                  <a:schemeClr val="bg2">
                    <a:lumMod val="50000"/>
                  </a:schemeClr>
                </a:solidFill>
                <a:latin typeface="Times New Roman" pitchFamily="18" charset="0"/>
              </a:rPr>
              <a:t>ustride</a:t>
            </a:r>
            <a:r>
              <a:rPr lang="en-US" altLang="zh-CN" sz="2400" b="1" dirty="0">
                <a:solidFill>
                  <a:schemeClr val="bg2">
                    <a:lumMod val="50000"/>
                  </a:schemeClr>
                </a:solidFill>
                <a:latin typeface="Times New Roman" pitchFamily="18" charset="0"/>
              </a:rPr>
              <a:t>, </a:t>
            </a:r>
          </a:p>
          <a:p>
            <a:r>
              <a:rPr lang="en-US" altLang="zh-CN" sz="2400" b="1" dirty="0">
                <a:solidFill>
                  <a:schemeClr val="bg2">
                    <a:lumMod val="50000"/>
                  </a:schemeClr>
                </a:solidFill>
                <a:latin typeface="Times New Roman" pitchFamily="18" charset="0"/>
              </a:rPr>
              <a:t>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err="1">
                <a:solidFill>
                  <a:schemeClr val="bg2">
                    <a:lumMod val="50000"/>
                  </a:schemeClr>
                </a:solidFill>
                <a:latin typeface="Times New Roman" pitchFamily="18" charset="0"/>
              </a:rPr>
              <a:t>uorder</a:t>
            </a:r>
            <a:r>
              <a:rPr lang="en-US" altLang="zh-CN" sz="2400" b="1" dirty="0">
                <a:solidFill>
                  <a:schemeClr val="bg2">
                    <a:lumMod val="50000"/>
                  </a:schemeClr>
                </a:solidFill>
                <a:latin typeface="Times New Roman" pitchFamily="18" charset="0"/>
              </a:rPr>
              <a:t>, TYPE </a:t>
            </a:r>
            <a:r>
              <a:rPr lang="en-US" altLang="zh-CN" sz="2400" b="1" i="1" dirty="0">
                <a:solidFill>
                  <a:schemeClr val="bg2">
                    <a:lumMod val="50000"/>
                  </a:schemeClr>
                </a:solidFill>
                <a:latin typeface="Times New Roman" pitchFamily="18" charset="0"/>
              </a:rPr>
              <a:t>v</a:t>
            </a:r>
            <a:r>
              <a:rPr lang="en-US" altLang="zh-CN" sz="2400" b="1" dirty="0">
                <a:solidFill>
                  <a:schemeClr val="bg2">
                    <a:lumMod val="50000"/>
                  </a:schemeClr>
                </a:solidFill>
                <a:latin typeface="Times New Roman" pitchFamily="18" charset="0"/>
              </a:rPr>
              <a:t>1, TYPE </a:t>
            </a:r>
            <a:r>
              <a:rPr lang="en-US" altLang="zh-CN" sz="2400" b="1" i="1" dirty="0">
                <a:solidFill>
                  <a:schemeClr val="bg2">
                    <a:lumMod val="50000"/>
                  </a:schemeClr>
                </a:solidFill>
                <a:latin typeface="Times New Roman" pitchFamily="18" charset="0"/>
              </a:rPr>
              <a:t>v</a:t>
            </a:r>
            <a:r>
              <a:rPr lang="en-US" altLang="zh-CN" sz="2400" b="1" dirty="0">
                <a:solidFill>
                  <a:schemeClr val="bg2">
                    <a:lumMod val="50000"/>
                  </a:schemeClr>
                </a:solidFill>
                <a:latin typeface="Times New Roman" pitchFamily="18" charset="0"/>
              </a:rPr>
              <a:t>2,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err="1">
                <a:solidFill>
                  <a:schemeClr val="bg2">
                    <a:lumMod val="50000"/>
                  </a:schemeClr>
                </a:solidFill>
                <a:latin typeface="Times New Roman" pitchFamily="18" charset="0"/>
              </a:rPr>
              <a:t>vstride</a:t>
            </a:r>
            <a:r>
              <a:rPr lang="en-US" altLang="zh-CN" sz="2400" b="1" dirty="0">
                <a:solidFill>
                  <a:schemeClr val="bg2">
                    <a:lumMod val="50000"/>
                  </a:schemeClr>
                </a:solidFill>
                <a:latin typeface="Times New Roman" pitchFamily="18" charset="0"/>
              </a:rPr>
              <a:t>, </a:t>
            </a:r>
          </a:p>
          <a:p>
            <a:r>
              <a:rPr lang="en-US" altLang="zh-CN" sz="2400" b="1" dirty="0">
                <a:solidFill>
                  <a:schemeClr val="bg2">
                    <a:lumMod val="50000"/>
                  </a:schemeClr>
                </a:solidFill>
                <a:latin typeface="Times New Roman" pitchFamily="18" charset="0"/>
              </a:rPr>
              <a:t>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err="1">
                <a:solidFill>
                  <a:schemeClr val="bg2">
                    <a:lumMod val="50000"/>
                  </a:schemeClr>
                </a:solidFill>
                <a:latin typeface="Times New Roman" pitchFamily="18" charset="0"/>
              </a:rPr>
              <a:t>vorder</a:t>
            </a:r>
            <a:r>
              <a:rPr lang="en-US" altLang="zh-CN" sz="2400" b="1" dirty="0">
                <a:solidFill>
                  <a:schemeClr val="bg2">
                    <a:lumMod val="50000"/>
                  </a:schemeClr>
                </a:solidFill>
                <a:latin typeface="Times New Roman" pitchFamily="18" charset="0"/>
              </a:rPr>
              <a:t>,</a:t>
            </a:r>
            <a:r>
              <a:rPr lang="en-US" altLang="zh-CN" sz="2400" b="1" dirty="0">
                <a:solidFill>
                  <a:schemeClr val="bg2">
                    <a:lumMod val="50000"/>
                  </a:schemeClr>
                </a:solidFill>
              </a:rPr>
              <a:t> </a:t>
            </a:r>
            <a:r>
              <a:rPr lang="en-US" altLang="zh-CN" sz="2400" b="1" dirty="0" err="1">
                <a:solidFill>
                  <a:schemeClr val="bg2">
                    <a:lumMod val="50000"/>
                  </a:schemeClr>
                </a:solidFill>
                <a:latin typeface="Times New Roman" pitchFamily="18" charset="0"/>
              </a:rPr>
              <a:t>const</a:t>
            </a:r>
            <a:r>
              <a:rPr lang="en-US" altLang="zh-CN" sz="2400" b="1" dirty="0">
                <a:solidFill>
                  <a:schemeClr val="bg2">
                    <a:lumMod val="50000"/>
                  </a:schemeClr>
                </a:solidFill>
                <a:latin typeface="Times New Roman" pitchFamily="18" charset="0"/>
              </a:rPr>
              <a:t> TYPE *</a:t>
            </a:r>
            <a:r>
              <a:rPr lang="en-US" altLang="zh-CN" sz="2400" b="1" i="1" dirty="0">
                <a:solidFill>
                  <a:schemeClr val="bg2">
                    <a:lumMod val="50000"/>
                  </a:schemeClr>
                </a:solidFill>
                <a:latin typeface="Times New Roman" pitchFamily="18" charset="0"/>
              </a:rPr>
              <a:t>points</a:t>
            </a:r>
            <a:r>
              <a:rPr lang="en-US" altLang="zh-CN" sz="2400" b="1" dirty="0">
                <a:solidFill>
                  <a:schemeClr val="bg2">
                    <a:lumMod val="50000"/>
                  </a:schemeClr>
                </a:solidFill>
                <a:latin typeface="Times New Roman" pitchFamily="18" charset="0"/>
              </a:rPr>
              <a:t>);</a:t>
            </a:r>
          </a:p>
        </p:txBody>
      </p:sp>
    </p:spTree>
    <p:extLst>
      <p:ext uri="{BB962C8B-B14F-4D97-AF65-F5344CB8AC3E}">
        <p14:creationId xmlns:p14="http://schemas.microsoft.com/office/powerpoint/2010/main" val="847227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wipe(up)">
                                      <p:cBhvr>
                                        <p:cTn id="7" dur="500"/>
                                        <p:tgtEl>
                                          <p:spTgt spid="27853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8531">
                                            <p:txEl>
                                              <p:pRg st="1" end="1"/>
                                            </p:txEl>
                                          </p:spTgt>
                                        </p:tgtEl>
                                        <p:attrNameLst>
                                          <p:attrName>style.visibility</p:attrName>
                                        </p:attrNameLst>
                                      </p:cBhvr>
                                      <p:to>
                                        <p:strVal val="visible"/>
                                      </p:to>
                                    </p:set>
                                    <p:animEffect transition="in" filter="wipe(up)">
                                      <p:cBhvr>
                                        <p:cTn id="10" dur="500"/>
                                        <p:tgtEl>
                                          <p:spTgt spid="278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78532"/>
                                        </p:tgtEl>
                                        <p:attrNameLst>
                                          <p:attrName>style.visibility</p:attrName>
                                        </p:attrNameLst>
                                      </p:cBhvr>
                                      <p:to>
                                        <p:strVal val="visible"/>
                                      </p:to>
                                    </p:set>
                                    <p:animEffect transition="in" filter="wipe(up)">
                                      <p:cBhvr>
                                        <p:cTn id="15" dur="500"/>
                                        <p:tgtEl>
                                          <p:spTgt spid="27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a:bodyPr>
          <a:lstStyle/>
          <a:p>
            <a:pPr lvl="1" eaLnBrk="1" hangingPunct="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2.3 OpenGL</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中参数曲面的绘制</a:t>
            </a:r>
          </a:p>
        </p:txBody>
      </p:sp>
      <p:sp>
        <p:nvSpPr>
          <p:cNvPr id="342019" name="Rectangle 3"/>
          <p:cNvSpPr>
            <a:spLocks noGrp="1" noChangeArrowheads="1"/>
          </p:cNvSpPr>
          <p:nvPr>
            <p:ph type="body" idx="1"/>
          </p:nvPr>
        </p:nvSpPr>
        <p:spPr>
          <a:xfrm>
            <a:off x="814918" y="1844824"/>
            <a:ext cx="10515601" cy="4351338"/>
          </a:xfrm>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计算曲面上点的坐标</a:t>
            </a:r>
          </a:p>
        </p:txBody>
      </p:sp>
      <p:sp>
        <p:nvSpPr>
          <p:cNvPr id="342021" name="Rectangle 5"/>
          <p:cNvSpPr>
            <a:spLocks noChangeArrowheads="1"/>
          </p:cNvSpPr>
          <p:nvPr/>
        </p:nvSpPr>
        <p:spPr bwMode="auto">
          <a:xfrm>
            <a:off x="814918" y="3392489"/>
            <a:ext cx="10801349" cy="35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260475" lvl="3" indent="-342900" defTabSz="914216">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单点计算</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p>
          <a:p>
            <a:pPr marL="1347788">
              <a:spcBef>
                <a:spcPct val="30000"/>
              </a:spcBef>
            </a:pPr>
            <a:r>
              <a:rPr lang="en-US" altLang="zh-CN" sz="2400" b="1" dirty="0">
                <a:solidFill>
                  <a:schemeClr val="bg2">
                    <a:lumMod val="50000"/>
                  </a:schemeClr>
                </a:solidFill>
                <a:latin typeface="Times New Roman" pitchFamily="18" charset="0"/>
              </a:rPr>
              <a:t>void</a:t>
            </a:r>
            <a:r>
              <a:rPr lang="en-US" altLang="zh-CN" sz="2400" b="1" dirty="0">
                <a:latin typeface="Times New Roman" pitchFamily="18" charset="0"/>
              </a:rPr>
              <a:t> </a:t>
            </a:r>
            <a:r>
              <a:rPr lang="en-US" altLang="zh-CN" sz="2400" b="1" dirty="0">
                <a:solidFill>
                  <a:srgbClr val="009900"/>
                </a:solidFill>
                <a:latin typeface="Times New Roman" pitchFamily="18" charset="0"/>
              </a:rPr>
              <a:t>glEvalCoord2</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fd</a:t>
            </a:r>
            <a:r>
              <a:rPr lang="en-US" altLang="zh-CN" sz="2400" b="1" dirty="0">
                <a:solidFill>
                  <a:schemeClr val="bg2">
                    <a:lumMod val="50000"/>
                  </a:schemeClr>
                </a:solidFill>
                <a:latin typeface="Times New Roman" pitchFamily="18" charset="0"/>
              </a:rPr>
              <a:t>}[v] (TYPE </a:t>
            </a:r>
            <a:r>
              <a:rPr lang="en-US" altLang="zh-CN" sz="2400" b="1" i="1" dirty="0">
                <a:solidFill>
                  <a:schemeClr val="bg2">
                    <a:lumMod val="50000"/>
                  </a:schemeClr>
                </a:solidFill>
                <a:latin typeface="Times New Roman" pitchFamily="18" charset="0"/>
              </a:rPr>
              <a:t>u</a:t>
            </a:r>
            <a:r>
              <a:rPr lang="en-US" altLang="zh-CN" sz="2400" b="1" dirty="0">
                <a:solidFill>
                  <a:schemeClr val="bg2">
                    <a:lumMod val="50000"/>
                  </a:schemeClr>
                </a:solidFill>
                <a:latin typeface="Times New Roman" pitchFamily="18" charset="0"/>
              </a:rPr>
              <a:t>, TYPE </a:t>
            </a:r>
            <a:r>
              <a:rPr lang="en-US" altLang="zh-CN" sz="2400" b="1" i="1" dirty="0">
                <a:solidFill>
                  <a:schemeClr val="bg2">
                    <a:lumMod val="50000"/>
                  </a:schemeClr>
                </a:solidFill>
                <a:latin typeface="Times New Roman" pitchFamily="18" charset="0"/>
              </a:rPr>
              <a:t>v</a:t>
            </a:r>
            <a:r>
              <a:rPr lang="en-US" altLang="zh-CN" sz="2400" b="1" dirty="0">
                <a:solidFill>
                  <a:schemeClr val="bg2">
                    <a:lumMod val="50000"/>
                  </a:schemeClr>
                </a:solidFill>
                <a:latin typeface="Times New Roman" pitchFamily="18" charset="0"/>
              </a:rPr>
              <a:t>);</a:t>
            </a:r>
          </a:p>
          <a:p>
            <a:pPr marL="1260475" lvl="3" indent="-342900" defTabSz="914216">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均匀曲面坐标</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p>
          <a:p>
            <a:pPr marL="4302125" indent="-2954338">
              <a:spcBef>
                <a:spcPct val="30000"/>
              </a:spcBef>
            </a:pPr>
            <a:r>
              <a:rPr lang="en-US" altLang="zh-CN" sz="2400" b="1" dirty="0">
                <a:solidFill>
                  <a:schemeClr val="bg2">
                    <a:lumMod val="50000"/>
                  </a:schemeClr>
                </a:solidFill>
                <a:latin typeface="Times New Roman" pitchFamily="18" charset="0"/>
              </a:rPr>
              <a:t>void</a:t>
            </a:r>
            <a:r>
              <a:rPr lang="en-US" altLang="zh-CN" sz="2400" b="1" dirty="0">
                <a:latin typeface="Times New Roman" pitchFamily="18" charset="0"/>
              </a:rPr>
              <a:t> </a:t>
            </a:r>
            <a:r>
              <a:rPr lang="en-US" altLang="zh-CN" sz="2400" b="1" dirty="0">
                <a:solidFill>
                  <a:srgbClr val="008000"/>
                </a:solidFill>
                <a:latin typeface="Times New Roman" pitchFamily="18" charset="0"/>
              </a:rPr>
              <a:t>glMapGrid2</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fd</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nu</a:t>
            </a:r>
            <a:r>
              <a:rPr lang="en-US" altLang="zh-CN" sz="2400" b="1" dirty="0">
                <a:solidFill>
                  <a:schemeClr val="bg2">
                    <a:lumMod val="50000"/>
                  </a:schemeClr>
                </a:solidFill>
                <a:latin typeface="Times New Roman" pitchFamily="18" charset="0"/>
              </a:rPr>
              <a:t>, TYPE </a:t>
            </a:r>
            <a:r>
              <a:rPr lang="en-US" altLang="zh-CN" sz="2400" b="1" i="1" dirty="0">
                <a:solidFill>
                  <a:schemeClr val="bg2">
                    <a:lumMod val="50000"/>
                  </a:schemeClr>
                </a:solidFill>
                <a:latin typeface="Times New Roman" pitchFamily="18" charset="0"/>
              </a:rPr>
              <a:t>u</a:t>
            </a:r>
            <a:r>
              <a:rPr lang="en-US" altLang="zh-CN" sz="2400" b="1" dirty="0">
                <a:solidFill>
                  <a:schemeClr val="bg2">
                    <a:lumMod val="50000"/>
                  </a:schemeClr>
                </a:solidFill>
                <a:latin typeface="Times New Roman" pitchFamily="18" charset="0"/>
              </a:rPr>
              <a:t>1, TYPE </a:t>
            </a:r>
            <a:r>
              <a:rPr lang="en-US" altLang="zh-CN" sz="2400" b="1" i="1" dirty="0">
                <a:solidFill>
                  <a:schemeClr val="bg2">
                    <a:lumMod val="50000"/>
                  </a:schemeClr>
                </a:solidFill>
                <a:latin typeface="Times New Roman" pitchFamily="18" charset="0"/>
              </a:rPr>
              <a:t>u</a:t>
            </a:r>
            <a:r>
              <a:rPr lang="en-US" altLang="zh-CN" sz="2400" b="1" dirty="0">
                <a:solidFill>
                  <a:schemeClr val="bg2">
                    <a:lumMod val="50000"/>
                  </a:schemeClr>
                </a:solidFill>
                <a:latin typeface="Times New Roman" pitchFamily="18" charset="0"/>
              </a:rPr>
              <a:t>2,</a:t>
            </a:r>
            <a:r>
              <a:rPr lang="en-US" altLang="zh-CN" sz="2400" b="1" dirty="0">
                <a:solidFill>
                  <a:schemeClr val="bg2">
                    <a:lumMod val="50000"/>
                  </a:schemeClr>
                </a:solidFill>
              </a:rPr>
              <a:t>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err="1">
                <a:solidFill>
                  <a:schemeClr val="bg2">
                    <a:lumMod val="50000"/>
                  </a:schemeClr>
                </a:solidFill>
                <a:latin typeface="Times New Roman" pitchFamily="18" charset="0"/>
              </a:rPr>
              <a:t>nv</a:t>
            </a:r>
            <a:r>
              <a:rPr lang="en-US" altLang="zh-CN" sz="2400" b="1" dirty="0">
                <a:solidFill>
                  <a:schemeClr val="bg2">
                    <a:lumMod val="50000"/>
                  </a:schemeClr>
                </a:solidFill>
                <a:latin typeface="Times New Roman" pitchFamily="18" charset="0"/>
              </a:rPr>
              <a:t>,</a:t>
            </a:r>
            <a:r>
              <a:rPr lang="en-US" altLang="zh-CN" sz="2400" b="1" dirty="0">
                <a:solidFill>
                  <a:schemeClr val="bg2">
                    <a:lumMod val="50000"/>
                  </a:schemeClr>
                </a:solidFill>
              </a:rPr>
              <a:t> </a:t>
            </a:r>
            <a:r>
              <a:rPr lang="en-US" altLang="zh-CN" sz="2400" b="1" dirty="0">
                <a:solidFill>
                  <a:schemeClr val="bg2">
                    <a:lumMod val="50000"/>
                  </a:schemeClr>
                </a:solidFill>
                <a:latin typeface="Times New Roman" pitchFamily="18" charset="0"/>
              </a:rPr>
              <a:t>TYPE </a:t>
            </a:r>
            <a:r>
              <a:rPr lang="en-US" altLang="zh-CN" sz="2400" b="1" i="1" dirty="0" smtClean="0">
                <a:solidFill>
                  <a:schemeClr val="bg2">
                    <a:lumMod val="50000"/>
                  </a:schemeClr>
                </a:solidFill>
                <a:latin typeface="Times New Roman" pitchFamily="18" charset="0"/>
              </a:rPr>
              <a:t>v</a:t>
            </a:r>
            <a:r>
              <a:rPr lang="en-US" altLang="zh-CN" sz="2400" b="1" dirty="0" smtClean="0">
                <a:solidFill>
                  <a:schemeClr val="bg2">
                    <a:lumMod val="50000"/>
                  </a:schemeClr>
                </a:solidFill>
                <a:latin typeface="Times New Roman" pitchFamily="18" charset="0"/>
              </a:rPr>
              <a:t>1,TYPE </a:t>
            </a:r>
            <a:r>
              <a:rPr lang="en-US" altLang="zh-CN" sz="2400" b="1" i="1" dirty="0">
                <a:solidFill>
                  <a:schemeClr val="bg2">
                    <a:lumMod val="50000"/>
                  </a:schemeClr>
                </a:solidFill>
                <a:latin typeface="Times New Roman" pitchFamily="18" charset="0"/>
              </a:rPr>
              <a:t>v</a:t>
            </a:r>
            <a:r>
              <a:rPr lang="en-US" altLang="zh-CN" sz="2400" b="1" dirty="0">
                <a:solidFill>
                  <a:schemeClr val="bg2">
                    <a:lumMod val="50000"/>
                  </a:schemeClr>
                </a:solidFill>
                <a:latin typeface="Times New Roman" pitchFamily="18" charset="0"/>
              </a:rPr>
              <a:t>2 );</a:t>
            </a:r>
          </a:p>
          <a:p>
            <a:pPr marL="3590925" indent="-2243138">
              <a:spcBef>
                <a:spcPct val="30000"/>
              </a:spcBef>
            </a:pPr>
            <a:r>
              <a:rPr lang="en-US" altLang="zh-CN" sz="2400" b="1" dirty="0">
                <a:solidFill>
                  <a:schemeClr val="bg2">
                    <a:lumMod val="50000"/>
                  </a:schemeClr>
                </a:solidFill>
                <a:latin typeface="Times New Roman" pitchFamily="18" charset="0"/>
              </a:rPr>
              <a:t>void</a:t>
            </a:r>
            <a:r>
              <a:rPr lang="en-US" altLang="zh-CN" sz="2400" b="1" dirty="0">
                <a:latin typeface="Times New Roman" pitchFamily="18" charset="0"/>
              </a:rPr>
              <a:t> </a:t>
            </a:r>
            <a:r>
              <a:rPr lang="en-US" altLang="zh-CN" sz="2400" b="1" dirty="0">
                <a:solidFill>
                  <a:srgbClr val="008000"/>
                </a:solidFill>
                <a:latin typeface="Times New Roman" pitchFamily="18" charset="0"/>
              </a:rPr>
              <a:t>glEvalMesh2</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fd</a:t>
            </a:r>
            <a:r>
              <a:rPr lang="en-US" altLang="zh-CN" sz="2400" b="1" dirty="0">
                <a:solidFill>
                  <a:schemeClr val="bg2">
                    <a:lumMod val="50000"/>
                  </a:schemeClr>
                </a:solidFill>
                <a:latin typeface="Times New Roman" pitchFamily="18" charset="0"/>
              </a:rPr>
              <a:t>}(</a:t>
            </a:r>
            <a:r>
              <a:rPr lang="en-US" altLang="zh-CN" sz="2400" b="1" dirty="0" err="1">
                <a:solidFill>
                  <a:schemeClr val="bg2">
                    <a:lumMod val="50000"/>
                  </a:schemeClr>
                </a:solidFill>
                <a:latin typeface="Times New Roman" pitchFamily="18" charset="0"/>
              </a:rPr>
              <a:t>GLeum</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mode</a:t>
            </a:r>
            <a:r>
              <a:rPr lang="en-US" altLang="zh-CN" sz="2400" b="1" dirty="0">
                <a:solidFill>
                  <a:schemeClr val="bg2">
                    <a:lumMod val="50000"/>
                  </a:schemeClr>
                </a:solidFill>
                <a:latin typeface="Times New Roman" pitchFamily="18" charset="0"/>
              </a:rPr>
              <a:t>,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i</a:t>
            </a:r>
            <a:r>
              <a:rPr lang="en-US" altLang="zh-CN" sz="2400" b="1" dirty="0">
                <a:solidFill>
                  <a:schemeClr val="bg2">
                    <a:lumMod val="50000"/>
                  </a:schemeClr>
                </a:solidFill>
                <a:latin typeface="Times New Roman" pitchFamily="18" charset="0"/>
              </a:rPr>
              <a:t>1,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i</a:t>
            </a:r>
            <a:r>
              <a:rPr lang="en-US" altLang="zh-CN" sz="2400" b="1" dirty="0">
                <a:solidFill>
                  <a:schemeClr val="bg2">
                    <a:lumMod val="50000"/>
                  </a:schemeClr>
                </a:solidFill>
                <a:latin typeface="Times New Roman" pitchFamily="18" charset="0"/>
              </a:rPr>
              <a:t>2 ,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j</a:t>
            </a:r>
            <a:r>
              <a:rPr lang="en-US" altLang="zh-CN" sz="2400" b="1" dirty="0">
                <a:solidFill>
                  <a:schemeClr val="bg2">
                    <a:lumMod val="50000"/>
                  </a:schemeClr>
                </a:solidFill>
                <a:latin typeface="Times New Roman" pitchFamily="18" charset="0"/>
              </a:rPr>
              <a:t>1,</a:t>
            </a:r>
          </a:p>
          <a:p>
            <a:pPr marL="3590925" indent="-2243138">
              <a:spcBef>
                <a:spcPct val="30000"/>
              </a:spcBef>
            </a:pPr>
            <a:r>
              <a:rPr lang="en-US" altLang="zh-CN" sz="2400" b="1" dirty="0">
                <a:solidFill>
                  <a:schemeClr val="bg2">
                    <a:lumMod val="50000"/>
                  </a:schemeClr>
                </a:solidFill>
                <a:latin typeface="Times New Roman" pitchFamily="18" charset="0"/>
              </a:rPr>
              <a:t>                                       </a:t>
            </a:r>
            <a:r>
              <a:rPr lang="en-US" altLang="zh-CN" sz="2400" b="1" dirty="0" err="1">
                <a:solidFill>
                  <a:schemeClr val="bg2">
                    <a:lumMod val="50000"/>
                  </a:schemeClr>
                </a:solidFill>
                <a:latin typeface="Times New Roman" pitchFamily="18" charset="0"/>
              </a:rPr>
              <a:t>GLint</a:t>
            </a:r>
            <a:r>
              <a:rPr lang="en-US" altLang="zh-CN" sz="2400" b="1" dirty="0">
                <a:solidFill>
                  <a:schemeClr val="bg2">
                    <a:lumMod val="50000"/>
                  </a:schemeClr>
                </a:solidFill>
                <a:latin typeface="Times New Roman" pitchFamily="18" charset="0"/>
              </a:rPr>
              <a:t> </a:t>
            </a:r>
            <a:r>
              <a:rPr lang="en-US" altLang="zh-CN" sz="2400" b="1" i="1" dirty="0">
                <a:solidFill>
                  <a:schemeClr val="bg2">
                    <a:lumMod val="50000"/>
                  </a:schemeClr>
                </a:solidFill>
                <a:latin typeface="Times New Roman" pitchFamily="18" charset="0"/>
              </a:rPr>
              <a:t>j</a:t>
            </a:r>
            <a:r>
              <a:rPr lang="en-US" altLang="zh-CN" sz="2400" b="1" dirty="0">
                <a:solidFill>
                  <a:schemeClr val="bg2">
                    <a:lumMod val="50000"/>
                  </a:schemeClr>
                </a:solidFill>
                <a:latin typeface="Times New Roman" pitchFamily="18" charset="0"/>
              </a:rPr>
              <a:t>2);</a:t>
            </a:r>
          </a:p>
          <a:p>
            <a:endParaRPr lang="en-US" altLang="zh-CN" sz="2000" dirty="0">
              <a:latin typeface="Times New Roman" pitchFamily="18" charset="0"/>
            </a:endParaRPr>
          </a:p>
        </p:txBody>
      </p:sp>
    </p:spTree>
    <p:extLst>
      <p:ext uri="{BB962C8B-B14F-4D97-AF65-F5344CB8AC3E}">
        <p14:creationId xmlns:p14="http://schemas.microsoft.com/office/powerpoint/2010/main" val="15082084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wipe(up)">
                                      <p:cBhvr>
                                        <p:cTn id="7" dur="500"/>
                                        <p:tgtEl>
                                          <p:spTgt spid="3420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2019">
                                            <p:txEl>
                                              <p:pRg st="1" end="1"/>
                                            </p:txEl>
                                          </p:spTgt>
                                        </p:tgtEl>
                                        <p:attrNameLst>
                                          <p:attrName>style.visibility</p:attrName>
                                        </p:attrNameLst>
                                      </p:cBhvr>
                                      <p:to>
                                        <p:strVal val="visible"/>
                                      </p:to>
                                    </p:set>
                                    <p:animEffect transition="in" filter="wipe(up)">
                                      <p:cBhvr>
                                        <p:cTn id="10" dur="500"/>
                                        <p:tgtEl>
                                          <p:spTgt spid="3420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42021"/>
                                        </p:tgtEl>
                                        <p:attrNameLst>
                                          <p:attrName>style.visibility</p:attrName>
                                        </p:attrNameLst>
                                      </p:cBhvr>
                                      <p:to>
                                        <p:strVal val="visible"/>
                                      </p:to>
                                    </p:set>
                                    <p:animEffect transition="in" filter="wipe(up)">
                                      <p:cBhvr>
                                        <p:cTn id="15"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body" sz="half" idx="1"/>
          </p:nvPr>
        </p:nvSpPr>
        <p:spPr>
          <a:xfrm>
            <a:off x="983432" y="1628800"/>
            <a:ext cx="8936567" cy="4114800"/>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显</a:t>
            </a:r>
            <a:r>
              <a:rPr lang="en-US" altLang="zh-CN" b="1" dirty="0">
                <a:solidFill>
                  <a:schemeClr val="bg2">
                    <a:lumMod val="50000"/>
                  </a:schemeClr>
                </a:solidFill>
                <a:latin typeface="微软雅黑" panose="020B0503020204020204" pitchFamily="34" charset="-122"/>
                <a:ea typeface="微软雅黑" panose="020B0503020204020204" pitchFamily="34" charset="-122"/>
              </a:rPr>
              <a:t>/</a:t>
            </a:r>
            <a:r>
              <a:rPr lang="zh-CN" altLang="en-US" b="1" dirty="0">
                <a:solidFill>
                  <a:schemeClr val="bg2">
                    <a:lumMod val="50000"/>
                  </a:schemeClr>
                </a:solidFill>
                <a:latin typeface="微软雅黑" panose="020B0503020204020204" pitchFamily="34" charset="-122"/>
                <a:ea typeface="微软雅黑" panose="020B0503020204020204" pitchFamily="34" charset="-122"/>
              </a:rPr>
              <a:t>隐式表示的问题</a:t>
            </a:r>
          </a:p>
          <a:p>
            <a:pPr marL="1260475" lvl="3" indent="-342900" eaLnBrk="1" hangingPunct="0">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与</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坐标轴相关</a:t>
            </a: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会出现斜率为无穷大的情况（如垂线）</a:t>
            </a: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非平面的曲线，系数不是常量</a:t>
            </a: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不便于计算和编程</a:t>
            </a:r>
          </a:p>
          <a:p>
            <a:pPr lvl="1" eaLnBrk="1" hangingPunct="1"/>
            <a:endParaRPr lang="zh-CN" altLang="en-US" sz="2400" dirty="0" smtClean="0"/>
          </a:p>
        </p:txBody>
      </p:sp>
      <p:sp>
        <p:nvSpPr>
          <p:cNvPr id="3"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481723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26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2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a:bodyPr>
          <a:lstStyle/>
          <a:p>
            <a:pPr lvl="1" eaLnBrk="1" hangingPunct="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2.3 OpenGL</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中参数曲面的绘制</a:t>
            </a:r>
          </a:p>
        </p:txBody>
      </p:sp>
      <p:sp>
        <p:nvSpPr>
          <p:cNvPr id="114691" name="Rectangle 3"/>
          <p:cNvSpPr>
            <a:spLocks noGrp="1" noChangeArrowheads="1"/>
          </p:cNvSpPr>
          <p:nvPr>
            <p:ph type="body" sz="half" idx="1"/>
          </p:nvPr>
        </p:nvSpPr>
        <p:spPr>
          <a:xfrm>
            <a:off x="1576918" y="2017713"/>
            <a:ext cx="8646583" cy="4114800"/>
          </a:xfrm>
        </p:spPr>
        <p:txBody>
          <a:bodyPr>
            <a:normAutofit/>
          </a:bodyPr>
          <a:lstStyle/>
          <a:p>
            <a:pPr marL="717550" lvl="1" indent="-342900"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绘制</a:t>
            </a:r>
            <a:r>
              <a:rPr lang="en-US" altLang="zh-CN" sz="26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曲面实例</a:t>
            </a:r>
            <a:endParaRPr lang="en-US" altLang="zh-CN" sz="2600"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4692" name="Picture 9" descr="bezier曲面">
            <a:hlinkClick r:id="rId3" action="ppaction://hlinkfile"/>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t="7541"/>
          <a:stretch>
            <a:fillRect/>
          </a:stretch>
        </p:blipFill>
        <p:spPr>
          <a:xfrm>
            <a:off x="2976033" y="2528889"/>
            <a:ext cx="5520267" cy="3671887"/>
          </a:xfrm>
        </p:spPr>
      </p:pic>
      <p:sp>
        <p:nvSpPr>
          <p:cNvPr id="114693" name="Text Box 12"/>
          <p:cNvSpPr txBox="1">
            <a:spLocks noChangeArrowheads="1"/>
          </p:cNvSpPr>
          <p:nvPr/>
        </p:nvSpPr>
        <p:spPr bwMode="auto">
          <a:xfrm>
            <a:off x="3503712" y="5644873"/>
            <a:ext cx="3529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917575" lvl="3" indent="0" defTabSz="914216" eaLnBrk="1">
              <a:spcBef>
                <a:spcPts val="18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线框</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Bèzier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曲面</a:t>
            </a:r>
          </a:p>
        </p:txBody>
      </p:sp>
    </p:spTree>
    <p:extLst>
      <p:ext uri="{BB962C8B-B14F-4D97-AF65-F5344CB8AC3E}">
        <p14:creationId xmlns:p14="http://schemas.microsoft.com/office/powerpoint/2010/main" val="121392820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pPr lvl="1" eaLnBrk="1" hangingPunct="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2.3 OpenGL</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中参数曲面的绘制</a:t>
            </a:r>
          </a:p>
        </p:txBody>
      </p:sp>
      <p:sp>
        <p:nvSpPr>
          <p:cNvPr id="301059" name="Rectangle 3"/>
          <p:cNvSpPr>
            <a:spLocks noGrp="1" noChangeArrowheads="1"/>
          </p:cNvSpPr>
          <p:nvPr>
            <p:ph type="body" idx="1"/>
          </p:nvPr>
        </p:nvSpPr>
        <p:spPr>
          <a:xfrm>
            <a:off x="1127448" y="1484784"/>
            <a:ext cx="10363200" cy="5184576"/>
          </a:xfrm>
        </p:spPr>
        <p:txBody>
          <a:bodyPr>
            <a:normAutofit fontScale="77500" lnSpcReduction="20000"/>
          </a:bodyPr>
          <a:lstStyle/>
          <a:p>
            <a:pPr marL="179388" lvl="1" indent="-179388" hangingPunct="0">
              <a:lnSpc>
                <a:spcPct val="100000"/>
              </a:lnSpc>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2.3.2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3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曲面绘制函数</a:t>
            </a:r>
          </a:p>
          <a:p>
            <a:pPr lvl="1" eaLnBrk="1" hangingPunct="1">
              <a:lnSpc>
                <a:spcPct val="170000"/>
              </a:lnSpc>
              <a:buFont typeface="Wingdings" pitchFamily="2" charset="2"/>
              <a:buNone/>
            </a:pPr>
            <a:r>
              <a:rPr lang="en-US" altLang="zh-CN" sz="2800" b="1" dirty="0" smtClean="0">
                <a:solidFill>
                  <a:schemeClr val="bg2">
                    <a:lumMod val="50000"/>
                  </a:schemeClr>
                </a:solidFill>
                <a:latin typeface="Times New Roman" pitchFamily="18" charset="0"/>
              </a:rPr>
              <a:t>void </a:t>
            </a:r>
            <a:r>
              <a:rPr lang="en-US" altLang="zh-CN" sz="2800" b="1" dirty="0" err="1" smtClean="0">
                <a:solidFill>
                  <a:srgbClr val="008000"/>
                </a:solidFill>
                <a:latin typeface="Times New Roman" pitchFamily="18" charset="0"/>
              </a:rPr>
              <a:t>gluNurbsSurface</a:t>
            </a:r>
            <a:r>
              <a:rPr lang="en-US" altLang="zh-CN" sz="2800" b="1" dirty="0" smtClean="0">
                <a:latin typeface="Times New Roman" pitchFamily="18" charset="0"/>
              </a:rPr>
              <a:t> </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GLUnurbs</a:t>
            </a:r>
            <a:r>
              <a:rPr lang="en-US" altLang="zh-CN" sz="2800" b="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nurb</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GLint</a:t>
            </a:r>
            <a:r>
              <a:rPr lang="en-US" altLang="zh-CN" sz="2800" b="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sKnotCount</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GLfloat</a:t>
            </a:r>
            <a:r>
              <a:rPr lang="en-US" altLang="zh-CN" sz="2800" b="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sKnot</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GLint</a:t>
            </a:r>
            <a:r>
              <a:rPr lang="en-US" altLang="zh-CN" sz="2800" b="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tKnotCount</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GLfloat</a:t>
            </a:r>
            <a:r>
              <a:rPr lang="en-US" altLang="zh-CN" sz="2800" b="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tKnot</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GLint</a:t>
            </a:r>
            <a:r>
              <a:rPr lang="en-US" altLang="zh-CN" sz="2800" b="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sStride</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GLint</a:t>
            </a:r>
            <a:r>
              <a:rPr lang="en-US" altLang="zh-CN" sz="2800" b="1" dirty="0" smtClean="0">
                <a:latin typeface="Times New Roman" pitchFamily="18" charset="0"/>
              </a:rPr>
              <a:t> </a:t>
            </a:r>
            <a:r>
              <a:rPr lang="en-US" altLang="zh-CN" sz="2800" b="1" i="1" dirty="0" err="1" smtClean="0">
                <a:solidFill>
                  <a:srgbClr val="2103FD"/>
                </a:solidFill>
                <a:latin typeface="Times New Roman" pitchFamily="18" charset="0"/>
              </a:rPr>
              <a:t>tStride</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GLfloat</a:t>
            </a:r>
            <a:r>
              <a:rPr lang="en-US" altLang="zh-CN" sz="2800" b="1" dirty="0" smtClean="0">
                <a:solidFill>
                  <a:schemeClr val="bg2">
                    <a:lumMod val="50000"/>
                  </a:schemeClr>
                </a:solidFill>
                <a:latin typeface="Times New Roman" pitchFamily="18" charset="0"/>
              </a:rPr>
              <a:t> *</a:t>
            </a:r>
            <a:r>
              <a:rPr lang="en-US" altLang="zh-CN" sz="2800" b="1" i="1" dirty="0" smtClean="0">
                <a:solidFill>
                  <a:srgbClr val="2103FD"/>
                </a:solidFill>
                <a:latin typeface="Times New Roman" pitchFamily="18" charset="0"/>
              </a:rPr>
              <a:t>control</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GLint</a:t>
            </a:r>
            <a:r>
              <a:rPr lang="en-US" altLang="zh-CN" sz="2800" b="1" dirty="0" smtClean="0">
                <a:latin typeface="Times New Roman" pitchFamily="18" charset="0"/>
              </a:rPr>
              <a:t> </a:t>
            </a:r>
            <a:r>
              <a:rPr lang="en-US" altLang="zh-CN" sz="2800" b="1" i="1" dirty="0" err="1" smtClean="0">
                <a:solidFill>
                  <a:srgbClr val="2103FD"/>
                </a:solidFill>
                <a:latin typeface="Times New Roman" pitchFamily="18" charset="0"/>
              </a:rPr>
              <a:t>sOrder</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GLint</a:t>
            </a:r>
            <a:r>
              <a:rPr lang="en-US" altLang="zh-CN" sz="2800" b="1" i="1" dirty="0" smtClean="0">
                <a:solidFill>
                  <a:schemeClr val="bg2">
                    <a:lumMod val="50000"/>
                  </a:schemeClr>
                </a:solidFill>
                <a:latin typeface="Times New Roman" pitchFamily="18" charset="0"/>
              </a:rPr>
              <a:t> </a:t>
            </a:r>
            <a:r>
              <a:rPr lang="en-US" altLang="zh-CN" sz="2800" b="1" i="1" dirty="0" err="1" smtClean="0">
                <a:solidFill>
                  <a:srgbClr val="2103FD"/>
                </a:solidFill>
                <a:latin typeface="Times New Roman" pitchFamily="18" charset="0"/>
              </a:rPr>
              <a:t>tOrder</a:t>
            </a:r>
            <a:r>
              <a:rPr lang="en-US" altLang="zh-CN" sz="2800" b="1" dirty="0" smtClean="0">
                <a:solidFill>
                  <a:schemeClr val="bg2">
                    <a:lumMod val="50000"/>
                  </a:schemeClr>
                </a:solidFill>
                <a:latin typeface="Times New Roman" pitchFamily="18" charset="0"/>
              </a:rPr>
              <a:t>, </a:t>
            </a:r>
            <a:r>
              <a:rPr lang="en-US" altLang="zh-CN" sz="2800" b="1" dirty="0" err="1" smtClean="0">
                <a:solidFill>
                  <a:schemeClr val="bg2">
                    <a:lumMod val="50000"/>
                  </a:schemeClr>
                </a:solidFill>
                <a:latin typeface="Times New Roman" pitchFamily="18" charset="0"/>
              </a:rPr>
              <a:t>GLenum</a:t>
            </a:r>
            <a:r>
              <a:rPr lang="en-US" altLang="zh-CN" sz="2800" b="1" dirty="0" smtClean="0">
                <a:solidFill>
                  <a:schemeClr val="bg2">
                    <a:lumMod val="50000"/>
                  </a:schemeClr>
                </a:solidFill>
                <a:latin typeface="Times New Roman" pitchFamily="18" charset="0"/>
              </a:rPr>
              <a:t> </a:t>
            </a:r>
            <a:r>
              <a:rPr lang="en-US" altLang="zh-CN" sz="2800" b="1" i="1" dirty="0" smtClean="0">
                <a:solidFill>
                  <a:srgbClr val="2103FD"/>
                </a:solidFill>
                <a:latin typeface="Times New Roman" pitchFamily="18" charset="0"/>
              </a:rPr>
              <a:t>type</a:t>
            </a:r>
            <a:r>
              <a:rPr lang="en-US" altLang="zh-CN" sz="2800" b="1" dirty="0" smtClean="0">
                <a:latin typeface="Times New Roman" pitchFamily="18" charset="0"/>
              </a:rPr>
              <a:t>);</a:t>
            </a:r>
          </a:p>
          <a:p>
            <a:pPr lvl="1" eaLnBrk="1" hangingPunct="1">
              <a:lnSpc>
                <a:spcPct val="80000"/>
              </a:lnSpc>
              <a:buFont typeface="Wingdings" pitchFamily="2" charset="2"/>
              <a:buNone/>
            </a:pPr>
            <a:endParaRPr lang="en-US" altLang="zh-CN" sz="2400" dirty="0" smtClean="0">
              <a:latin typeface="Times New Roman" pitchFamily="18" charset="0"/>
            </a:endParaRP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nurb</a:t>
            </a:r>
            <a:r>
              <a:rPr lang="zh-CN" altLang="en-US" sz="1800" b="1" dirty="0" smtClean="0">
                <a:solidFill>
                  <a:schemeClr val="bg2">
                    <a:lumMod val="50000"/>
                  </a:schemeClr>
                </a:solidFill>
                <a:latin typeface="Times New Roman" pitchFamily="18" charset="0"/>
              </a:rPr>
              <a:t>是</a:t>
            </a:r>
            <a:r>
              <a:rPr lang="en-US" altLang="zh-CN" sz="1800" b="1" dirty="0" smtClean="0">
                <a:solidFill>
                  <a:schemeClr val="bg2">
                    <a:lumMod val="50000"/>
                  </a:schemeClr>
                </a:solidFill>
                <a:latin typeface="Times New Roman" pitchFamily="18" charset="0"/>
              </a:rPr>
              <a:t>NURBS</a:t>
            </a:r>
            <a:r>
              <a:rPr lang="zh-CN" altLang="en-US" sz="1800" b="1" dirty="0" smtClean="0">
                <a:solidFill>
                  <a:schemeClr val="bg2">
                    <a:lumMod val="50000"/>
                  </a:schemeClr>
                </a:solidFill>
                <a:latin typeface="Times New Roman" pitchFamily="18" charset="0"/>
              </a:rPr>
              <a:t>曲面对象的指针</a:t>
            </a:r>
            <a:r>
              <a:rPr lang="zh-CN" altLang="en-US" sz="1800" b="1" dirty="0" smtClean="0">
                <a:latin typeface="Times New Roman" pitchFamily="18" charset="0"/>
              </a:rPr>
              <a:t>；</a:t>
            </a: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sKnotCount</a:t>
            </a:r>
            <a:r>
              <a:rPr lang="zh-CN" altLang="en-US" sz="1800" b="1" dirty="0" smtClean="0">
                <a:solidFill>
                  <a:schemeClr val="bg2">
                    <a:lumMod val="50000"/>
                  </a:schemeClr>
                </a:solidFill>
                <a:latin typeface="Times New Roman" pitchFamily="18" charset="0"/>
              </a:rPr>
              <a:t>是参数</a:t>
            </a:r>
            <a:r>
              <a:rPr lang="en-US" altLang="zh-CN" sz="1800" b="1" dirty="0" smtClean="0">
                <a:solidFill>
                  <a:schemeClr val="bg2">
                    <a:lumMod val="50000"/>
                  </a:schemeClr>
                </a:solidFill>
                <a:latin typeface="Times New Roman" pitchFamily="18" charset="0"/>
              </a:rPr>
              <a:t>U</a:t>
            </a:r>
            <a:r>
              <a:rPr lang="zh-CN" altLang="en-US" sz="1800" b="1" dirty="0" smtClean="0">
                <a:solidFill>
                  <a:schemeClr val="bg2">
                    <a:lumMod val="50000"/>
                  </a:schemeClr>
                </a:solidFill>
                <a:latin typeface="Times New Roman" pitchFamily="18" charset="0"/>
              </a:rPr>
              <a:t>方向的节点数目</a:t>
            </a:r>
            <a:r>
              <a:rPr lang="zh-CN" altLang="en-US" sz="1800" b="1" dirty="0" smtClean="0">
                <a:solidFill>
                  <a:schemeClr val="bg2"/>
                </a:solidFill>
                <a:latin typeface="Times New Roman" pitchFamily="18" charset="0"/>
              </a:rPr>
              <a:t>；</a:t>
            </a: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sKnot</a:t>
            </a:r>
            <a:r>
              <a:rPr lang="zh-CN" altLang="en-US" sz="1800" b="1" dirty="0" smtClean="0">
                <a:solidFill>
                  <a:schemeClr val="bg2">
                    <a:lumMod val="50000"/>
                  </a:schemeClr>
                </a:solidFill>
                <a:latin typeface="Times New Roman" pitchFamily="18" charset="0"/>
              </a:rPr>
              <a:t>是参数</a:t>
            </a:r>
            <a:r>
              <a:rPr lang="en-US" altLang="zh-CN" sz="1800" b="1" dirty="0" smtClean="0">
                <a:solidFill>
                  <a:schemeClr val="bg2">
                    <a:lumMod val="50000"/>
                  </a:schemeClr>
                </a:solidFill>
                <a:latin typeface="Times New Roman" pitchFamily="18" charset="0"/>
              </a:rPr>
              <a:t>U</a:t>
            </a:r>
            <a:r>
              <a:rPr lang="zh-CN" altLang="en-US" sz="1800" b="1" dirty="0" smtClean="0">
                <a:solidFill>
                  <a:schemeClr val="bg2">
                    <a:lumMod val="50000"/>
                  </a:schemeClr>
                </a:solidFill>
                <a:latin typeface="Times New Roman" pitchFamily="18" charset="0"/>
              </a:rPr>
              <a:t>方向的节点数组；</a:t>
            </a: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tKnotCount</a:t>
            </a:r>
            <a:r>
              <a:rPr lang="zh-CN" altLang="en-US" sz="1800" b="1" dirty="0" smtClean="0">
                <a:solidFill>
                  <a:schemeClr val="bg2">
                    <a:lumMod val="50000"/>
                  </a:schemeClr>
                </a:solidFill>
                <a:latin typeface="Times New Roman" pitchFamily="18" charset="0"/>
              </a:rPr>
              <a:t>是参数</a:t>
            </a:r>
            <a:r>
              <a:rPr lang="en-US" altLang="zh-CN" sz="1800" b="1" dirty="0" smtClean="0">
                <a:solidFill>
                  <a:schemeClr val="bg2">
                    <a:lumMod val="50000"/>
                  </a:schemeClr>
                </a:solidFill>
                <a:latin typeface="Times New Roman" pitchFamily="18" charset="0"/>
              </a:rPr>
              <a:t>V</a:t>
            </a:r>
            <a:r>
              <a:rPr lang="zh-CN" altLang="en-US" sz="1800" b="1" dirty="0" smtClean="0">
                <a:solidFill>
                  <a:schemeClr val="bg2">
                    <a:lumMod val="50000"/>
                  </a:schemeClr>
                </a:solidFill>
                <a:latin typeface="Times New Roman" pitchFamily="18" charset="0"/>
              </a:rPr>
              <a:t>方向的节点数目</a:t>
            </a:r>
            <a:r>
              <a:rPr lang="zh-CN" altLang="en-US" sz="1800" b="1" dirty="0" smtClean="0">
                <a:solidFill>
                  <a:schemeClr val="bg2"/>
                </a:solidFill>
                <a:latin typeface="Times New Roman" pitchFamily="18" charset="0"/>
              </a:rPr>
              <a:t>；</a:t>
            </a: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tKnot</a:t>
            </a:r>
            <a:r>
              <a:rPr lang="zh-CN" altLang="en-US" sz="1800" b="1" dirty="0" smtClean="0">
                <a:solidFill>
                  <a:schemeClr val="bg2">
                    <a:lumMod val="50000"/>
                  </a:schemeClr>
                </a:solidFill>
                <a:latin typeface="Times New Roman" pitchFamily="18" charset="0"/>
              </a:rPr>
              <a:t>是参数</a:t>
            </a:r>
            <a:r>
              <a:rPr lang="en-US" altLang="zh-CN" sz="1800" b="1" dirty="0" smtClean="0">
                <a:solidFill>
                  <a:schemeClr val="bg2">
                    <a:lumMod val="50000"/>
                  </a:schemeClr>
                </a:solidFill>
                <a:latin typeface="Times New Roman" pitchFamily="18" charset="0"/>
              </a:rPr>
              <a:t>V</a:t>
            </a:r>
            <a:r>
              <a:rPr lang="zh-CN" altLang="en-US" sz="1800" b="1" dirty="0" smtClean="0">
                <a:solidFill>
                  <a:schemeClr val="bg2">
                    <a:lumMod val="50000"/>
                  </a:schemeClr>
                </a:solidFill>
                <a:latin typeface="Times New Roman" pitchFamily="18" charset="0"/>
              </a:rPr>
              <a:t>方向的节点数组；</a:t>
            </a: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sStride</a:t>
            </a:r>
            <a:r>
              <a:rPr lang="zh-CN" altLang="en-US" sz="1800" b="1" dirty="0" smtClean="0">
                <a:solidFill>
                  <a:schemeClr val="bg2"/>
                </a:solidFill>
                <a:latin typeface="Times New Roman" pitchFamily="18" charset="0"/>
              </a:rPr>
              <a:t>、</a:t>
            </a:r>
            <a:r>
              <a:rPr lang="zh-CN" altLang="en-US" sz="1800" b="1" i="1" dirty="0" smtClean="0">
                <a:solidFill>
                  <a:srgbClr val="2103FD"/>
                </a:solidFill>
                <a:latin typeface="Times New Roman" pitchFamily="18" charset="0"/>
              </a:rPr>
              <a:t> </a:t>
            </a:r>
            <a:r>
              <a:rPr lang="en-US" altLang="zh-CN" sz="1800" b="1" i="1" dirty="0" err="1" smtClean="0">
                <a:solidFill>
                  <a:srgbClr val="2103FD"/>
                </a:solidFill>
                <a:latin typeface="Times New Roman" pitchFamily="18" charset="0"/>
              </a:rPr>
              <a:t>tStride</a:t>
            </a:r>
            <a:r>
              <a:rPr lang="zh-CN" altLang="en-US" sz="1800" b="1" dirty="0" smtClean="0">
                <a:solidFill>
                  <a:schemeClr val="bg2"/>
                </a:solidFill>
                <a:latin typeface="Times New Roman" pitchFamily="18" charset="0"/>
              </a:rPr>
              <a:t>是</a:t>
            </a:r>
            <a:r>
              <a:rPr lang="en-US" altLang="zh-CN" sz="1800" b="1" dirty="0" smtClean="0">
                <a:solidFill>
                  <a:schemeClr val="bg2">
                    <a:lumMod val="50000"/>
                  </a:schemeClr>
                </a:solidFill>
                <a:latin typeface="Times New Roman" pitchFamily="18" charset="0"/>
              </a:rPr>
              <a:t>U</a:t>
            </a:r>
            <a:r>
              <a:rPr lang="zh-CN" altLang="en-US" sz="1800" b="1" dirty="0" smtClean="0">
                <a:solidFill>
                  <a:schemeClr val="bg2">
                    <a:lumMod val="50000"/>
                  </a:schemeClr>
                </a:solidFill>
                <a:latin typeface="Times New Roman" pitchFamily="18" charset="0"/>
              </a:rPr>
              <a:t> 、</a:t>
            </a:r>
            <a:r>
              <a:rPr lang="en-US" altLang="zh-CN" sz="1800" b="1" dirty="0" smtClean="0">
                <a:solidFill>
                  <a:schemeClr val="bg2">
                    <a:lumMod val="50000"/>
                  </a:schemeClr>
                </a:solidFill>
                <a:latin typeface="Times New Roman" pitchFamily="18" charset="0"/>
              </a:rPr>
              <a:t>V</a:t>
            </a:r>
            <a:r>
              <a:rPr lang="zh-CN" altLang="en-US" sz="1800" b="1" dirty="0" smtClean="0">
                <a:solidFill>
                  <a:schemeClr val="bg2">
                    <a:lumMod val="50000"/>
                  </a:schemeClr>
                </a:solidFill>
                <a:latin typeface="Times New Roman" pitchFamily="18" charset="0"/>
              </a:rPr>
              <a:t>方向上相邻两节点之间地址偏移量；</a:t>
            </a:r>
          </a:p>
          <a:p>
            <a:pPr lvl="1" eaLnBrk="1" hangingPunct="1">
              <a:lnSpc>
                <a:spcPct val="80000"/>
              </a:lnSpc>
              <a:buFont typeface="Wingdings" pitchFamily="2" charset="2"/>
              <a:buNone/>
            </a:pPr>
            <a:r>
              <a:rPr lang="en-US" altLang="zh-CN" sz="1800" b="1" i="1" dirty="0" smtClean="0">
                <a:solidFill>
                  <a:srgbClr val="2103FD"/>
                </a:solidFill>
                <a:latin typeface="Times New Roman" pitchFamily="18" charset="0"/>
              </a:rPr>
              <a:t>control</a:t>
            </a:r>
            <a:r>
              <a:rPr lang="zh-CN" altLang="en-US" sz="1800" b="1" dirty="0" smtClean="0">
                <a:solidFill>
                  <a:schemeClr val="bg2">
                    <a:lumMod val="50000"/>
                  </a:schemeClr>
                </a:solidFill>
                <a:latin typeface="Times New Roman" pitchFamily="18" charset="0"/>
              </a:rPr>
              <a:t>是控制顶点数组的头指针</a:t>
            </a:r>
            <a:r>
              <a:rPr lang="en-US" altLang="zh-CN" sz="1800" b="1" dirty="0" smtClean="0">
                <a:solidFill>
                  <a:schemeClr val="bg2">
                    <a:lumMod val="50000"/>
                  </a:schemeClr>
                </a:solidFill>
                <a:latin typeface="Times New Roman" pitchFamily="18" charset="0"/>
              </a:rPr>
              <a:t>;</a:t>
            </a:r>
          </a:p>
          <a:p>
            <a:pPr lvl="1" eaLnBrk="1" hangingPunct="1">
              <a:lnSpc>
                <a:spcPct val="80000"/>
              </a:lnSpc>
              <a:buFont typeface="Wingdings" pitchFamily="2" charset="2"/>
              <a:buNone/>
            </a:pPr>
            <a:r>
              <a:rPr lang="en-US" altLang="zh-CN" sz="1800" b="1" i="1" dirty="0" err="1" smtClean="0">
                <a:solidFill>
                  <a:srgbClr val="2103FD"/>
                </a:solidFill>
                <a:latin typeface="Times New Roman" pitchFamily="18" charset="0"/>
              </a:rPr>
              <a:t>sOrder</a:t>
            </a:r>
            <a:r>
              <a:rPr lang="zh-CN" altLang="en-US" sz="1800" b="1" dirty="0" smtClean="0">
                <a:solidFill>
                  <a:schemeClr val="bg2"/>
                </a:solidFill>
                <a:latin typeface="Times New Roman" pitchFamily="18" charset="0"/>
              </a:rPr>
              <a:t>和</a:t>
            </a:r>
            <a:r>
              <a:rPr lang="zh-CN" altLang="en-US" sz="1800" b="1" i="1" dirty="0" smtClean="0">
                <a:solidFill>
                  <a:srgbClr val="2103FD"/>
                </a:solidFill>
                <a:latin typeface="Times New Roman" pitchFamily="18" charset="0"/>
              </a:rPr>
              <a:t> </a:t>
            </a:r>
            <a:r>
              <a:rPr lang="en-US" altLang="zh-CN" sz="1800" b="1" i="1" dirty="0" err="1" smtClean="0">
                <a:solidFill>
                  <a:srgbClr val="2103FD"/>
                </a:solidFill>
                <a:latin typeface="Times New Roman" pitchFamily="18" charset="0"/>
              </a:rPr>
              <a:t>tOrder</a:t>
            </a:r>
            <a:r>
              <a:rPr lang="zh-CN" altLang="en-US" sz="1800" b="1" dirty="0" smtClean="0">
                <a:solidFill>
                  <a:schemeClr val="bg2">
                    <a:lumMod val="50000"/>
                  </a:schemeClr>
                </a:solidFill>
                <a:latin typeface="Times New Roman" pitchFamily="18" charset="0"/>
              </a:rPr>
              <a:t>是</a:t>
            </a:r>
            <a:r>
              <a:rPr lang="en-US" altLang="zh-CN" sz="1800" b="1" dirty="0" smtClean="0">
                <a:solidFill>
                  <a:schemeClr val="bg2">
                    <a:lumMod val="50000"/>
                  </a:schemeClr>
                </a:solidFill>
                <a:latin typeface="Times New Roman" pitchFamily="18" charset="0"/>
              </a:rPr>
              <a:t>U</a:t>
            </a:r>
            <a:r>
              <a:rPr lang="zh-CN" altLang="en-US" sz="1800" b="1" dirty="0" smtClean="0">
                <a:solidFill>
                  <a:schemeClr val="bg2">
                    <a:lumMod val="50000"/>
                  </a:schemeClr>
                </a:solidFill>
                <a:latin typeface="Times New Roman" pitchFamily="18" charset="0"/>
              </a:rPr>
              <a:t> 、</a:t>
            </a:r>
            <a:r>
              <a:rPr lang="en-US" altLang="zh-CN" sz="1800" b="1" dirty="0" smtClean="0">
                <a:solidFill>
                  <a:schemeClr val="bg2">
                    <a:lumMod val="50000"/>
                  </a:schemeClr>
                </a:solidFill>
                <a:latin typeface="Times New Roman" pitchFamily="18" charset="0"/>
              </a:rPr>
              <a:t>V</a:t>
            </a:r>
            <a:r>
              <a:rPr lang="zh-CN" altLang="en-US" sz="1800" b="1" dirty="0" smtClean="0">
                <a:solidFill>
                  <a:schemeClr val="bg2">
                    <a:lumMod val="50000"/>
                  </a:schemeClr>
                </a:solidFill>
                <a:latin typeface="Times New Roman" pitchFamily="18" charset="0"/>
              </a:rPr>
              <a:t>方向的阶数； </a:t>
            </a:r>
            <a:r>
              <a:rPr lang="en-US" altLang="zh-CN" sz="1800" b="1" i="1" dirty="0" smtClean="0">
                <a:solidFill>
                  <a:srgbClr val="2103FD"/>
                </a:solidFill>
                <a:latin typeface="Times New Roman" pitchFamily="18" charset="0"/>
              </a:rPr>
              <a:t>type</a:t>
            </a:r>
            <a:r>
              <a:rPr lang="zh-CN" altLang="en-US" sz="1800" b="1" dirty="0" smtClean="0">
                <a:solidFill>
                  <a:schemeClr val="bg2">
                    <a:lumMod val="50000"/>
                  </a:schemeClr>
                </a:solidFill>
                <a:latin typeface="Times New Roman" pitchFamily="18" charset="0"/>
              </a:rPr>
              <a:t>是曲面顶点的类型</a:t>
            </a:r>
          </a:p>
        </p:txBody>
      </p:sp>
    </p:spTree>
    <p:extLst>
      <p:ext uri="{BB962C8B-B14F-4D97-AF65-F5344CB8AC3E}">
        <p14:creationId xmlns:p14="http://schemas.microsoft.com/office/powerpoint/2010/main" val="32658248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1059">
                                            <p:bg/>
                                          </p:spTgt>
                                        </p:tgtEl>
                                        <p:attrNameLst>
                                          <p:attrName>style.visibility</p:attrName>
                                        </p:attrNameLst>
                                      </p:cBhvr>
                                      <p:to>
                                        <p:strVal val="visible"/>
                                      </p:to>
                                    </p:set>
                                    <p:animEffect transition="in" filter="wipe(up)">
                                      <p:cBhvr>
                                        <p:cTn id="7" dur="500"/>
                                        <p:tgtEl>
                                          <p:spTgt spid="301059">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1059">
                                            <p:txEl>
                                              <p:pRg st="0" end="0"/>
                                            </p:txEl>
                                          </p:spTgt>
                                        </p:tgtEl>
                                        <p:attrNameLst>
                                          <p:attrName>style.visibility</p:attrName>
                                        </p:attrNameLst>
                                      </p:cBhvr>
                                      <p:to>
                                        <p:strVal val="visible"/>
                                      </p:to>
                                    </p:set>
                                    <p:animEffect transition="in" filter="wipe(up)">
                                      <p:cBhvr>
                                        <p:cTn id="10" dur="500"/>
                                        <p:tgtEl>
                                          <p:spTgt spid="301059">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Effect transition="in" filter="wipe(up)">
                                      <p:cBhvr>
                                        <p:cTn id="13" dur="500"/>
                                        <p:tgtEl>
                                          <p:spTgt spid="301059">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1059">
                                            <p:txEl>
                                              <p:pRg st="2" end="2"/>
                                            </p:txEl>
                                          </p:spTgt>
                                        </p:tgtEl>
                                        <p:attrNameLst>
                                          <p:attrName>style.visibility</p:attrName>
                                        </p:attrNameLst>
                                      </p:cBhvr>
                                      <p:to>
                                        <p:strVal val="visible"/>
                                      </p:to>
                                    </p:set>
                                    <p:animEffect transition="in" filter="wipe(up)">
                                      <p:cBhvr>
                                        <p:cTn id="16" dur="500"/>
                                        <p:tgtEl>
                                          <p:spTgt spid="3010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1059">
                                            <p:txEl>
                                              <p:pRg st="4" end="4"/>
                                            </p:txEl>
                                          </p:spTgt>
                                        </p:tgtEl>
                                        <p:attrNameLst>
                                          <p:attrName>style.visibility</p:attrName>
                                        </p:attrNameLst>
                                      </p:cBhvr>
                                      <p:to>
                                        <p:strVal val="visible"/>
                                      </p:to>
                                    </p:set>
                                    <p:animEffect transition="in" filter="wipe(up)">
                                      <p:cBhvr>
                                        <p:cTn id="21" dur="500"/>
                                        <p:tgtEl>
                                          <p:spTgt spid="30105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1059">
                                            <p:txEl>
                                              <p:pRg st="5" end="5"/>
                                            </p:txEl>
                                          </p:spTgt>
                                        </p:tgtEl>
                                        <p:attrNameLst>
                                          <p:attrName>style.visibility</p:attrName>
                                        </p:attrNameLst>
                                      </p:cBhvr>
                                      <p:to>
                                        <p:strVal val="visible"/>
                                      </p:to>
                                    </p:set>
                                    <p:animEffect transition="in" filter="wipe(up)">
                                      <p:cBhvr>
                                        <p:cTn id="26" dur="500"/>
                                        <p:tgtEl>
                                          <p:spTgt spid="30105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01059">
                                            <p:txEl>
                                              <p:pRg st="6" end="6"/>
                                            </p:txEl>
                                          </p:spTgt>
                                        </p:tgtEl>
                                        <p:attrNameLst>
                                          <p:attrName>style.visibility</p:attrName>
                                        </p:attrNameLst>
                                      </p:cBhvr>
                                      <p:to>
                                        <p:strVal val="visible"/>
                                      </p:to>
                                    </p:set>
                                    <p:animEffect transition="in" filter="wipe(up)">
                                      <p:cBhvr>
                                        <p:cTn id="31" dur="500"/>
                                        <p:tgtEl>
                                          <p:spTgt spid="30105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01059">
                                            <p:txEl>
                                              <p:pRg st="7" end="7"/>
                                            </p:txEl>
                                          </p:spTgt>
                                        </p:tgtEl>
                                        <p:attrNameLst>
                                          <p:attrName>style.visibility</p:attrName>
                                        </p:attrNameLst>
                                      </p:cBhvr>
                                      <p:to>
                                        <p:strVal val="visible"/>
                                      </p:to>
                                    </p:set>
                                    <p:animEffect transition="in" filter="wipe(up)">
                                      <p:cBhvr>
                                        <p:cTn id="36" dur="500"/>
                                        <p:tgtEl>
                                          <p:spTgt spid="30105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01059">
                                            <p:txEl>
                                              <p:pRg st="8" end="8"/>
                                            </p:txEl>
                                          </p:spTgt>
                                        </p:tgtEl>
                                        <p:attrNameLst>
                                          <p:attrName>style.visibility</p:attrName>
                                        </p:attrNameLst>
                                      </p:cBhvr>
                                      <p:to>
                                        <p:strVal val="visible"/>
                                      </p:to>
                                    </p:set>
                                    <p:animEffect transition="in" filter="wipe(up)">
                                      <p:cBhvr>
                                        <p:cTn id="41" dur="500"/>
                                        <p:tgtEl>
                                          <p:spTgt spid="30105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01059">
                                            <p:txEl>
                                              <p:pRg st="9" end="9"/>
                                            </p:txEl>
                                          </p:spTgt>
                                        </p:tgtEl>
                                        <p:attrNameLst>
                                          <p:attrName>style.visibility</p:attrName>
                                        </p:attrNameLst>
                                      </p:cBhvr>
                                      <p:to>
                                        <p:strVal val="visible"/>
                                      </p:to>
                                    </p:set>
                                    <p:animEffect transition="in" filter="wipe(up)">
                                      <p:cBhvr>
                                        <p:cTn id="46" dur="500"/>
                                        <p:tgtEl>
                                          <p:spTgt spid="301059">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01059">
                                            <p:txEl>
                                              <p:pRg st="10" end="10"/>
                                            </p:txEl>
                                          </p:spTgt>
                                        </p:tgtEl>
                                        <p:attrNameLst>
                                          <p:attrName>style.visibility</p:attrName>
                                        </p:attrNameLst>
                                      </p:cBhvr>
                                      <p:to>
                                        <p:strVal val="visible"/>
                                      </p:to>
                                    </p:set>
                                    <p:animEffect transition="in" filter="wipe(up)">
                                      <p:cBhvr>
                                        <p:cTn id="51" dur="500"/>
                                        <p:tgtEl>
                                          <p:spTgt spid="301059">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01059">
                                            <p:txEl>
                                              <p:pRg st="11" end="11"/>
                                            </p:txEl>
                                          </p:spTgt>
                                        </p:tgtEl>
                                        <p:attrNameLst>
                                          <p:attrName>style.visibility</p:attrName>
                                        </p:attrNameLst>
                                      </p:cBhvr>
                                      <p:to>
                                        <p:strVal val="visible"/>
                                      </p:to>
                                    </p:set>
                                    <p:animEffect transition="in" filter="wipe(up)">
                                      <p:cBhvr>
                                        <p:cTn id="56" dur="500"/>
                                        <p:tgtEl>
                                          <p:spTgt spid="3010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a:bodyPr>
          <a:lstStyle/>
          <a:p>
            <a:pPr lvl="1" eaLnBrk="1" hangingPunct="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2.3 OpenGL</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中参数曲面的绘制</a:t>
            </a:r>
          </a:p>
        </p:txBody>
      </p:sp>
      <p:sp>
        <p:nvSpPr>
          <p:cNvPr id="303107" name="Rectangle 3"/>
          <p:cNvSpPr>
            <a:spLocks noGrp="1" noChangeArrowheads="1"/>
          </p:cNvSpPr>
          <p:nvPr>
            <p:ph type="body" sz="half" idx="1"/>
          </p:nvPr>
        </p:nvSpPr>
        <p:spPr>
          <a:xfrm>
            <a:off x="1487488" y="1700808"/>
            <a:ext cx="5080000" cy="4114800"/>
          </a:xfrm>
        </p:spPr>
        <p:txBody>
          <a:bodyPr>
            <a:normAutofit/>
          </a:bodyPr>
          <a:lstStyle/>
          <a:p>
            <a:pPr marL="717550" lvl="1" indent="-342900"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曲面绘制实例</a:t>
            </a:r>
          </a:p>
        </p:txBody>
      </p:sp>
      <p:pic>
        <p:nvPicPr>
          <p:cNvPr id="303108" name="Picture 4" descr="NURBS曲面">
            <a:hlinkClick r:id="rId3" action="ppaction://hlinkfile"/>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t="9616"/>
          <a:stretch/>
        </p:blipFill>
        <p:spPr>
          <a:xfrm>
            <a:off x="3863752" y="2420888"/>
            <a:ext cx="4423833" cy="4034760"/>
          </a:xfrm>
        </p:spPr>
      </p:pic>
    </p:spTree>
    <p:extLst>
      <p:ext uri="{BB962C8B-B14F-4D97-AF65-F5344CB8AC3E}">
        <p14:creationId xmlns:p14="http://schemas.microsoft.com/office/powerpoint/2010/main" val="250555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up)">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303108"/>
                                        </p:tgtEl>
                                        <p:attrNameLst>
                                          <p:attrName>style.visibility</p:attrName>
                                        </p:attrNameLst>
                                      </p:cBhvr>
                                      <p:to>
                                        <p:strVal val="visible"/>
                                      </p:to>
                                    </p:set>
                                    <p:animEffect transition="in" filter="diamond(out)">
                                      <p:cBhvr>
                                        <p:cTn id="12" dur="2000"/>
                                        <p:tgtEl>
                                          <p:spTgt spid="30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1"/>
          </p:nvPr>
        </p:nvSpPr>
        <p:spPr>
          <a:xfrm>
            <a:off x="1007534" y="1485478"/>
            <a:ext cx="9985009" cy="4895850"/>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sz="2400" dirty="0" smtClean="0"/>
              <a:t> </a:t>
            </a: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a:t>
            </a:r>
            <a:r>
              <a:rPr lang="en-US" altLang="zh-CN" b="1" dirty="0">
                <a:solidFill>
                  <a:schemeClr val="bg2">
                    <a:lumMod val="50000"/>
                  </a:schemeClr>
                </a:solidFill>
                <a:latin typeface="微软雅黑" panose="020B0503020204020204" pitchFamily="34" charset="-122"/>
                <a:ea typeface="微软雅黑" panose="020B0503020204020204" pitchFamily="34" charset="-122"/>
              </a:rPr>
              <a:t>Parametric Representation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平面曲线参数方程的一般形式为</a:t>
            </a:r>
          </a:p>
          <a:p>
            <a:pPr marL="522288" lvl="1" indent="0" eaLnBrk="1" hangingPunct="1">
              <a:buFont typeface="Wingdings" pitchFamily="2" charset="2"/>
              <a:buNone/>
            </a:pPr>
            <a:endParaRPr lang="zh-CN" altLang="en-US" sz="2400" dirty="0" smtClean="0"/>
          </a:p>
          <a:p>
            <a:pPr marL="522288" lvl="1" indent="0" eaLnBrk="1" hangingPunct="1">
              <a:buFont typeface="Wingdings" pitchFamily="2" charset="2"/>
              <a:buNone/>
            </a:pPr>
            <a:endParaRPr lang="zh-CN" altLang="en-US" sz="2400" dirty="0" smtClean="0"/>
          </a:p>
          <a:p>
            <a:pPr marL="522288" lvl="1" indent="0" eaLnBrk="1" hangingPunct="1">
              <a:buFont typeface="Wingdings" pitchFamily="2" charset="2"/>
              <a:buNone/>
            </a:pPr>
            <a:endParaRPr lang="zh-CN" altLang="en-US" sz="2400" dirty="0" smtClean="0"/>
          </a:p>
          <a:p>
            <a:pPr marL="522288" lvl="1" indent="0" eaLnBrk="1" hangingPunct="1">
              <a:buFont typeface="Wingdings" pitchFamily="2" charset="2"/>
              <a:buNone/>
            </a:pPr>
            <a:endParaRPr lang="zh-CN" altLang="en-US" sz="2400" dirty="0" smtClean="0"/>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通常将参数ｔ规格化到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之间，只研究这一个区间中的参数曲线</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522288" lvl="1" indent="0" eaLnBrk="1" hangingPunct="1">
              <a:buFont typeface="Wingdings" pitchFamily="2" charset="2"/>
              <a:buNone/>
            </a:pPr>
            <a:r>
              <a:rPr lang="zh-CN" altLang="en-US" sz="2400" dirty="0" smtClean="0"/>
              <a:t> </a:t>
            </a:r>
          </a:p>
        </p:txBody>
      </p:sp>
      <p:graphicFrame>
        <p:nvGraphicFramePr>
          <p:cNvPr id="54276" name="Object 4"/>
          <p:cNvGraphicFramePr>
            <a:graphicFrameLocks noGrp="1" noChangeAspect="1"/>
          </p:cNvGraphicFramePr>
          <p:nvPr>
            <p:ph sz="half" idx="2"/>
            <p:extLst>
              <p:ext uri="{D42A27DB-BD31-4B8C-83A1-F6EECF244321}">
                <p14:modId xmlns:p14="http://schemas.microsoft.com/office/powerpoint/2010/main" val="1074240929"/>
              </p:ext>
            </p:extLst>
          </p:nvPr>
        </p:nvGraphicFramePr>
        <p:xfrm>
          <a:off x="4295800" y="2780928"/>
          <a:ext cx="2112433" cy="1282700"/>
        </p:xfrm>
        <a:graphic>
          <a:graphicData uri="http://schemas.openxmlformats.org/presentationml/2006/ole">
            <mc:AlternateContent xmlns:mc="http://schemas.openxmlformats.org/markup-compatibility/2006">
              <mc:Choice xmlns:v="urn:schemas-microsoft-com:vml" Requires="v">
                <p:oleObj spid="_x0000_s53298" name="Equation" r:id="rId4" imgW="533169" imgH="431613" progId="Equation.DSMT4">
                  <p:embed/>
                </p:oleObj>
              </mc:Choice>
              <mc:Fallback>
                <p:oleObj name="Equation" r:id="rId4" imgW="533169" imgH="43161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800" y="2780928"/>
                        <a:ext cx="2112433"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810982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6" end="6"/>
                                            </p:txEl>
                                          </p:spTgt>
                                        </p:tgtEl>
                                        <p:attrNameLst>
                                          <p:attrName>style.visibility</p:attrName>
                                        </p:attrNameLst>
                                      </p:cBhvr>
                                      <p:to>
                                        <p:strVal val="visible"/>
                                      </p:to>
                                    </p:set>
                                  </p:childTnLst>
                                </p:cTn>
                              </p:par>
                              <p:par>
                                <p:cTn id="19" presetID="22" presetClass="entr" presetSubtype="1" fill="hold" grpId="0" nodeType="withEffect">
                                  <p:stCondLst>
                                    <p:cond delay="0"/>
                                  </p:stCondLst>
                                  <p:childTnLst>
                                    <p:set>
                                      <p:cBhvr>
                                        <p:cTn id="20" dur="1" fill="hold">
                                          <p:stCondLst>
                                            <p:cond delay="0"/>
                                          </p:stCondLst>
                                        </p:cTn>
                                        <p:tgtEl>
                                          <p:spTgt spid="54275">
                                            <p:txEl>
                                              <p:pRg st="7" end="7"/>
                                            </p:txEl>
                                          </p:spTgt>
                                        </p:tgtEl>
                                        <p:attrNameLst>
                                          <p:attrName>style.visibility</p:attrName>
                                        </p:attrNameLst>
                                      </p:cBhvr>
                                      <p:to>
                                        <p:strVal val="visible"/>
                                      </p:to>
                                    </p:set>
                                    <p:animEffect transition="in" filter="wipe(up)">
                                      <p:cBhvr>
                                        <p:cTn id="21"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sz="half" idx="1"/>
          </p:nvPr>
        </p:nvSpPr>
        <p:spPr>
          <a:xfrm>
            <a:off x="911424" y="1471002"/>
            <a:ext cx="9319683" cy="4114800"/>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a:t>
            </a:r>
            <a:r>
              <a:rPr lang="en-US" altLang="zh-CN" b="1" dirty="0">
                <a:solidFill>
                  <a:schemeClr val="bg2">
                    <a:lumMod val="50000"/>
                  </a:schemeClr>
                </a:solidFill>
                <a:latin typeface="微软雅黑" panose="020B0503020204020204" pitchFamily="34" charset="-122"/>
                <a:ea typeface="微软雅黑" panose="020B0503020204020204" pitchFamily="34" charset="-122"/>
              </a:rPr>
              <a:t>Parametric Representation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例如</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，直线的两端点分别为</a:t>
            </a:r>
            <a:r>
              <a:rPr lang="en-US" altLang="zh-CN" sz="2800" b="1" i="1" dirty="0">
                <a:solidFill>
                  <a:schemeClr val="bg2">
                    <a:lumMod val="50000"/>
                  </a:schemeClr>
                </a:solidFill>
                <a:latin typeface="Times New Roman" pitchFamily="18" charset="0"/>
              </a:rPr>
              <a:t>p</a:t>
            </a:r>
            <a:r>
              <a:rPr lang="en-US" altLang="zh-CN" sz="2800" b="1" baseline="-25000" dirty="0">
                <a:solidFill>
                  <a:schemeClr val="bg2">
                    <a:lumMod val="50000"/>
                  </a:schemeClr>
                </a:solidFill>
                <a:latin typeface="Times New Roman" pitchFamily="18" charset="0"/>
              </a:rPr>
              <a:t>1</a:t>
            </a:r>
            <a:r>
              <a:rPr lang="zh-CN" altLang="en-US" b="1" i="1" dirty="0">
                <a:solidFill>
                  <a:schemeClr val="bg2">
                    <a:lumMod val="50000"/>
                  </a:schemeClr>
                </a:solidFill>
                <a:latin typeface="Times New Roman" pitchFamily="18" charset="0"/>
              </a:rPr>
              <a:t> </a:t>
            </a:r>
            <a:r>
              <a:rPr lang="en-US" altLang="zh-CN" sz="2800" b="1" dirty="0">
                <a:solidFill>
                  <a:schemeClr val="bg2">
                    <a:lumMod val="50000"/>
                  </a:schemeClr>
                </a:solidFill>
                <a:latin typeface="Times New Roman" pitchFamily="18" charset="0"/>
              </a:rPr>
              <a:t>(1,2)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和 </a:t>
            </a:r>
            <a:r>
              <a:rPr lang="en-US" altLang="zh-CN" sz="2800" b="1" i="1" dirty="0">
                <a:solidFill>
                  <a:schemeClr val="bg2">
                    <a:lumMod val="50000"/>
                  </a:schemeClr>
                </a:solidFill>
                <a:latin typeface="Times New Roman" pitchFamily="18" charset="0"/>
              </a:rPr>
              <a:t>p</a:t>
            </a:r>
            <a:r>
              <a:rPr lang="en-US" altLang="zh-CN" sz="2800" b="1" baseline="-25000" dirty="0">
                <a:solidFill>
                  <a:schemeClr val="bg2">
                    <a:lumMod val="50000"/>
                  </a:schemeClr>
                </a:solidFill>
                <a:latin typeface="Times New Roman" pitchFamily="18" charset="0"/>
              </a:rPr>
              <a:t>2</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a:t>
            </a:r>
            <a:r>
              <a:rPr lang="en-US" altLang="zh-CN" sz="2800" b="1" dirty="0">
                <a:solidFill>
                  <a:schemeClr val="bg2">
                    <a:lumMod val="50000"/>
                  </a:schemeClr>
                </a:solidFill>
                <a:latin typeface="Times New Roman" pitchFamily="18" charset="0"/>
              </a:rPr>
              <a:t>(4,3)</a:t>
            </a:r>
            <a:endParaRPr lang="zh-CN" altLang="en-US" sz="2800" b="1" dirty="0">
              <a:solidFill>
                <a:schemeClr val="bg2">
                  <a:lumMod val="50000"/>
                </a:schemeClr>
              </a:solidFill>
              <a:latin typeface="Times New Roman" pitchFamily="18" charset="0"/>
            </a:endParaRPr>
          </a:p>
          <a:p>
            <a:pPr marL="917575" lvl="3" indent="0" hangingPunct="0">
              <a:spcBef>
                <a:spcPts val="2400"/>
              </a:spcBef>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其</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参数方程为</a:t>
            </a:r>
          </a:p>
          <a:p>
            <a:pPr eaLnBrk="1" hangingPunct="1">
              <a:buFont typeface="Wingdings" pitchFamily="2" charset="2"/>
              <a:buNone/>
            </a:pPr>
            <a:endParaRPr lang="zh-CN" altLang="en-US" sz="2400" dirty="0" smtClean="0"/>
          </a:p>
          <a:p>
            <a:pPr eaLnBrk="1" hangingPunct="1">
              <a:buFont typeface="Wingdings" pitchFamily="2" charset="2"/>
              <a:buNone/>
            </a:pPr>
            <a:r>
              <a:rPr lang="zh-CN" altLang="en-US" sz="2400" dirty="0" smtClean="0"/>
              <a:t>                             </a:t>
            </a:r>
            <a:r>
              <a:rPr lang="zh-CN" altLang="en-US" b="1" dirty="0">
                <a:solidFill>
                  <a:schemeClr val="bg2">
                    <a:lumMod val="50000"/>
                  </a:schemeClr>
                </a:solidFill>
                <a:latin typeface="微软雅黑" panose="020B0503020204020204" pitchFamily="34" charset="-122"/>
                <a:ea typeface="微软雅黑" panose="020B0503020204020204" pitchFamily="34" charset="-122"/>
              </a:rPr>
              <a:t>当</a:t>
            </a:r>
            <a:r>
              <a:rPr lang="zh-CN" altLang="en-US" sz="2400" dirty="0" smtClean="0"/>
              <a:t>  </a:t>
            </a:r>
            <a:r>
              <a:rPr lang="en-US" altLang="zh-CN" sz="2400" b="1" i="1" dirty="0" smtClean="0">
                <a:solidFill>
                  <a:schemeClr val="bg2">
                    <a:lumMod val="50000"/>
                  </a:schemeClr>
                </a:solidFill>
                <a:latin typeface="Times New Roman" pitchFamily="18" charset="0"/>
              </a:rPr>
              <a:t>p</a:t>
            </a:r>
            <a:r>
              <a:rPr lang="en-US" altLang="zh-CN" sz="2400" b="1" dirty="0" smtClean="0">
                <a:solidFill>
                  <a:schemeClr val="bg2">
                    <a:lumMod val="50000"/>
                  </a:schemeClr>
                </a:solidFill>
                <a:latin typeface="Times New Roman" pitchFamily="18" charset="0"/>
              </a:rPr>
              <a:t>=</a:t>
            </a:r>
            <a:r>
              <a:rPr lang="en-US" altLang="zh-CN" sz="2400" b="1" i="1" dirty="0" smtClean="0">
                <a:solidFill>
                  <a:schemeClr val="bg2">
                    <a:lumMod val="50000"/>
                  </a:schemeClr>
                </a:solidFill>
                <a:latin typeface="Times New Roman" pitchFamily="18" charset="0"/>
              </a:rPr>
              <a:t>p</a:t>
            </a:r>
            <a:r>
              <a:rPr lang="en-US" altLang="zh-CN" sz="2400" b="1" baseline="-25000" dirty="0" smtClean="0">
                <a:solidFill>
                  <a:schemeClr val="bg2">
                    <a:lumMod val="50000"/>
                  </a:schemeClr>
                </a:solidFill>
                <a:latin typeface="Times New Roman" pitchFamily="18" charset="0"/>
              </a:rPr>
              <a:t>1</a:t>
            </a:r>
            <a:r>
              <a:rPr lang="zh-CN" altLang="en-US" sz="2400" b="1" dirty="0" smtClean="0">
                <a:solidFill>
                  <a:schemeClr val="bg2">
                    <a:lumMod val="50000"/>
                  </a:schemeClr>
                </a:solidFill>
                <a:latin typeface="Times New Roman" pitchFamily="18" charset="0"/>
              </a:rPr>
              <a:t>时，</a:t>
            </a:r>
            <a:r>
              <a:rPr lang="en-US" altLang="zh-CN" sz="2400" b="1" i="1" dirty="0" smtClean="0">
                <a:solidFill>
                  <a:schemeClr val="bg2">
                    <a:lumMod val="50000"/>
                  </a:schemeClr>
                </a:solidFill>
                <a:latin typeface="Times New Roman" pitchFamily="18" charset="0"/>
              </a:rPr>
              <a:t>t</a:t>
            </a:r>
            <a:r>
              <a:rPr lang="en-US" altLang="zh-CN" sz="2400" b="1" dirty="0" smtClean="0">
                <a:solidFill>
                  <a:schemeClr val="bg2">
                    <a:lumMod val="50000"/>
                  </a:schemeClr>
                </a:solidFill>
                <a:latin typeface="Times New Roman" pitchFamily="18" charset="0"/>
              </a:rPr>
              <a:t>=0</a:t>
            </a:r>
            <a:endParaRPr lang="zh-CN" altLang="en-US" sz="2400" b="1" dirty="0" smtClean="0">
              <a:solidFill>
                <a:schemeClr val="bg2">
                  <a:lumMod val="50000"/>
                </a:schemeClr>
              </a:solidFill>
              <a:latin typeface="Times New Roman" pitchFamily="18" charset="0"/>
            </a:endParaRPr>
          </a:p>
          <a:p>
            <a:pPr eaLnBrk="1" hangingPunct="1">
              <a:buFont typeface="Wingdings" pitchFamily="2" charset="2"/>
              <a:buNone/>
            </a:pPr>
            <a:r>
              <a:rPr lang="zh-CN" altLang="en-US" sz="2400" b="1" dirty="0" smtClean="0">
                <a:solidFill>
                  <a:schemeClr val="bg2">
                    <a:lumMod val="50000"/>
                  </a:schemeClr>
                </a:solidFill>
                <a:latin typeface="Times New Roman" pitchFamily="18" charset="0"/>
              </a:rPr>
              <a:t>                                                                 </a:t>
            </a:r>
            <a:r>
              <a:rPr lang="en-US" altLang="zh-CN" sz="2400" b="1" i="1" dirty="0" smtClean="0">
                <a:solidFill>
                  <a:schemeClr val="bg2">
                    <a:lumMod val="50000"/>
                  </a:schemeClr>
                </a:solidFill>
                <a:latin typeface="Times New Roman" pitchFamily="18" charset="0"/>
              </a:rPr>
              <a:t>p</a:t>
            </a:r>
            <a:r>
              <a:rPr lang="en-US" altLang="zh-CN" sz="2400" b="1" dirty="0" smtClean="0">
                <a:solidFill>
                  <a:schemeClr val="bg2">
                    <a:lumMod val="50000"/>
                  </a:schemeClr>
                </a:solidFill>
                <a:latin typeface="Times New Roman" pitchFamily="18" charset="0"/>
              </a:rPr>
              <a:t>=</a:t>
            </a:r>
            <a:r>
              <a:rPr lang="en-US" altLang="zh-CN" sz="2400" b="1" i="1" dirty="0" smtClean="0">
                <a:solidFill>
                  <a:schemeClr val="bg2">
                    <a:lumMod val="50000"/>
                  </a:schemeClr>
                </a:solidFill>
                <a:latin typeface="Times New Roman" pitchFamily="18" charset="0"/>
              </a:rPr>
              <a:t>p</a:t>
            </a:r>
            <a:r>
              <a:rPr lang="en-US" altLang="zh-CN" sz="2400" b="1" baseline="-25000" dirty="0" smtClean="0">
                <a:solidFill>
                  <a:schemeClr val="bg2">
                    <a:lumMod val="50000"/>
                  </a:schemeClr>
                </a:solidFill>
                <a:latin typeface="Times New Roman" pitchFamily="18" charset="0"/>
              </a:rPr>
              <a:t>2</a:t>
            </a:r>
            <a:r>
              <a:rPr lang="zh-CN" altLang="en-US" sz="2400" b="1" dirty="0" smtClean="0">
                <a:solidFill>
                  <a:schemeClr val="bg2">
                    <a:lumMod val="50000"/>
                  </a:schemeClr>
                </a:solidFill>
                <a:latin typeface="Times New Roman" pitchFamily="18" charset="0"/>
              </a:rPr>
              <a:t>时，</a:t>
            </a:r>
            <a:r>
              <a:rPr lang="en-US" altLang="zh-CN" sz="2400" b="1" i="1" dirty="0" smtClean="0">
                <a:solidFill>
                  <a:schemeClr val="bg2">
                    <a:lumMod val="50000"/>
                  </a:schemeClr>
                </a:solidFill>
                <a:latin typeface="Times New Roman" pitchFamily="18" charset="0"/>
              </a:rPr>
              <a:t>t</a:t>
            </a:r>
            <a:r>
              <a:rPr lang="en-US" altLang="zh-CN" sz="2400" b="1" dirty="0" smtClean="0">
                <a:solidFill>
                  <a:schemeClr val="bg2">
                    <a:lumMod val="50000"/>
                  </a:schemeClr>
                </a:solidFill>
                <a:latin typeface="Times New Roman" pitchFamily="18" charset="0"/>
              </a:rPr>
              <a:t>=1</a:t>
            </a:r>
          </a:p>
          <a:p>
            <a:pPr eaLnBrk="1" hangingPunct="1">
              <a:spcBef>
                <a:spcPts val="2400"/>
              </a:spcBef>
              <a:buFont typeface="Wingdings" pitchFamily="2" charset="2"/>
              <a:buNone/>
            </a:pP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写成分量参数方程形式为</a:t>
            </a:r>
          </a:p>
        </p:txBody>
      </p:sp>
      <p:graphicFrame>
        <p:nvGraphicFramePr>
          <p:cNvPr id="56343" name="Object 23"/>
          <p:cNvGraphicFramePr>
            <a:graphicFrameLocks noGrp="1" noChangeAspect="1"/>
          </p:cNvGraphicFramePr>
          <p:nvPr>
            <p:ph sz="quarter" idx="2"/>
            <p:extLst>
              <p:ext uri="{D42A27DB-BD31-4B8C-83A1-F6EECF244321}">
                <p14:modId xmlns:p14="http://schemas.microsoft.com/office/powerpoint/2010/main" val="3217748183"/>
              </p:ext>
            </p:extLst>
          </p:nvPr>
        </p:nvGraphicFramePr>
        <p:xfrm>
          <a:off x="4079776" y="2708920"/>
          <a:ext cx="4607983" cy="603250"/>
        </p:xfrm>
        <a:graphic>
          <a:graphicData uri="http://schemas.openxmlformats.org/presentationml/2006/ole">
            <mc:AlternateContent xmlns:mc="http://schemas.openxmlformats.org/markup-compatibility/2006">
              <mc:Choice xmlns:v="urn:schemas-microsoft-com:vml" Requires="v">
                <p:oleObj spid="_x0000_s54370" name="Equation" r:id="rId4" imgW="1308100" imgH="228600" progId="Equation.DSMT4">
                  <p:embed/>
                </p:oleObj>
              </mc:Choice>
              <mc:Fallback>
                <p:oleObj name="Equation" r:id="rId4" imgW="13081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776" y="2708920"/>
                        <a:ext cx="460798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Line 4"/>
          <p:cNvSpPr>
            <a:spLocks noChangeShapeType="1"/>
          </p:cNvSpPr>
          <p:nvPr/>
        </p:nvSpPr>
        <p:spPr bwMode="auto">
          <a:xfrm>
            <a:off x="1102785" y="6020965"/>
            <a:ext cx="3744383"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6325" name="Line 5"/>
          <p:cNvSpPr>
            <a:spLocks noChangeShapeType="1"/>
          </p:cNvSpPr>
          <p:nvPr/>
        </p:nvSpPr>
        <p:spPr bwMode="auto">
          <a:xfrm flipH="1" flipV="1">
            <a:off x="1485900" y="3717503"/>
            <a:ext cx="0" cy="2663825"/>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6326" name="Line 6"/>
          <p:cNvSpPr>
            <a:spLocks noChangeShapeType="1"/>
          </p:cNvSpPr>
          <p:nvPr/>
        </p:nvSpPr>
        <p:spPr bwMode="auto">
          <a:xfrm flipV="1">
            <a:off x="2159001" y="4004841"/>
            <a:ext cx="1536700" cy="1152525"/>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6329" name="Line 9"/>
          <p:cNvSpPr>
            <a:spLocks noChangeShapeType="1"/>
          </p:cNvSpPr>
          <p:nvPr/>
        </p:nvSpPr>
        <p:spPr bwMode="auto">
          <a:xfrm flipV="1">
            <a:off x="2927351" y="4581103"/>
            <a:ext cx="0" cy="1439863"/>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6330" name="Line 10"/>
          <p:cNvSpPr>
            <a:spLocks noChangeShapeType="1"/>
          </p:cNvSpPr>
          <p:nvPr/>
        </p:nvSpPr>
        <p:spPr bwMode="auto">
          <a:xfrm flipH="1">
            <a:off x="1485900" y="4581102"/>
            <a:ext cx="144145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2" name="Group 14"/>
          <p:cNvGrpSpPr>
            <a:grpSpLocks/>
          </p:cNvGrpSpPr>
          <p:nvPr/>
        </p:nvGrpSpPr>
        <p:grpSpPr bwMode="auto">
          <a:xfrm>
            <a:off x="1775885" y="4979566"/>
            <a:ext cx="980015" cy="544512"/>
            <a:chOff x="658" y="2910"/>
            <a:chExt cx="463" cy="343"/>
          </a:xfrm>
        </p:grpSpPr>
        <p:sp>
          <p:nvSpPr>
            <p:cNvPr id="16404" name="Text Box 11"/>
            <p:cNvSpPr txBox="1">
              <a:spLocks noChangeArrowheads="1"/>
            </p:cNvSpPr>
            <p:nvPr/>
          </p:nvSpPr>
          <p:spPr bwMode="auto">
            <a:xfrm>
              <a:off x="758" y="291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16405" name="Text Box 13"/>
            <p:cNvSpPr txBox="1">
              <a:spLocks noChangeArrowheads="1"/>
            </p:cNvSpPr>
            <p:nvPr/>
          </p:nvSpPr>
          <p:spPr bwMode="auto">
            <a:xfrm>
              <a:off x="658" y="3022"/>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rPr>
                <a:t>1</a:t>
              </a:r>
            </a:p>
          </p:txBody>
        </p:sp>
      </p:grpSp>
      <p:grpSp>
        <p:nvGrpSpPr>
          <p:cNvPr id="3" name="Group 20"/>
          <p:cNvGrpSpPr>
            <a:grpSpLocks/>
          </p:cNvGrpSpPr>
          <p:nvPr/>
        </p:nvGrpSpPr>
        <p:grpSpPr bwMode="auto">
          <a:xfrm>
            <a:off x="3215217" y="3573040"/>
            <a:ext cx="1104899" cy="601662"/>
            <a:chOff x="1338" y="2024"/>
            <a:chExt cx="522" cy="379"/>
          </a:xfrm>
        </p:grpSpPr>
        <p:sp>
          <p:nvSpPr>
            <p:cNvPr id="16402" name="Text Box 12"/>
            <p:cNvSpPr txBox="1">
              <a:spLocks noChangeArrowheads="1"/>
            </p:cNvSpPr>
            <p:nvPr/>
          </p:nvSpPr>
          <p:spPr bwMode="auto">
            <a:xfrm>
              <a:off x="1497" y="217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16403" name="Text Box 15"/>
            <p:cNvSpPr txBox="1">
              <a:spLocks noChangeArrowheads="1"/>
            </p:cNvSpPr>
            <p:nvPr/>
          </p:nvSpPr>
          <p:spPr bwMode="auto">
            <a:xfrm>
              <a:off x="1338" y="202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rPr>
                <a:t>2</a:t>
              </a:r>
            </a:p>
          </p:txBody>
        </p:sp>
      </p:grpSp>
      <p:sp>
        <p:nvSpPr>
          <p:cNvPr id="56336" name="Text Box 16"/>
          <p:cNvSpPr txBox="1">
            <a:spLocks noChangeArrowheads="1"/>
          </p:cNvSpPr>
          <p:nvPr/>
        </p:nvSpPr>
        <p:spPr bwMode="auto">
          <a:xfrm>
            <a:off x="4500034" y="6008265"/>
            <a:ext cx="7683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56337" name="Text Box 17"/>
          <p:cNvSpPr txBox="1">
            <a:spLocks noChangeArrowheads="1"/>
          </p:cNvSpPr>
          <p:nvPr/>
        </p:nvSpPr>
        <p:spPr bwMode="auto">
          <a:xfrm>
            <a:off x="1102784" y="3615903"/>
            <a:ext cx="7683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grpSp>
        <p:nvGrpSpPr>
          <p:cNvPr id="4" name="Group 21"/>
          <p:cNvGrpSpPr>
            <a:grpSpLocks/>
          </p:cNvGrpSpPr>
          <p:nvPr/>
        </p:nvGrpSpPr>
        <p:grpSpPr bwMode="auto">
          <a:xfrm>
            <a:off x="2777072" y="4389016"/>
            <a:ext cx="726019" cy="487362"/>
            <a:chOff x="1131" y="2538"/>
            <a:chExt cx="343" cy="307"/>
          </a:xfrm>
        </p:grpSpPr>
        <p:sp>
          <p:nvSpPr>
            <p:cNvPr id="16400" name="Text Box 18"/>
            <p:cNvSpPr txBox="1">
              <a:spLocks noChangeArrowheads="1"/>
            </p:cNvSpPr>
            <p:nvPr/>
          </p:nvSpPr>
          <p:spPr bwMode="auto">
            <a:xfrm>
              <a:off x="1131" y="2538"/>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16401" name="Text Box 19"/>
            <p:cNvSpPr txBox="1">
              <a:spLocks noChangeArrowheads="1"/>
            </p:cNvSpPr>
            <p:nvPr/>
          </p:nvSpPr>
          <p:spPr bwMode="auto">
            <a:xfrm>
              <a:off x="1202" y="261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endParaRPr lang="en-US" altLang="zh-CN" baseline="-25000">
                <a:solidFill>
                  <a:schemeClr val="bg2">
                    <a:lumMod val="50000"/>
                  </a:schemeClr>
                </a:solidFill>
              </a:endParaRPr>
            </a:p>
          </p:txBody>
        </p:sp>
      </p:grpSp>
      <p:graphicFrame>
        <p:nvGraphicFramePr>
          <p:cNvPr id="56346" name="Object 26"/>
          <p:cNvGraphicFramePr>
            <a:graphicFrameLocks noGrp="1" noChangeAspect="1"/>
          </p:cNvGraphicFramePr>
          <p:nvPr>
            <p:ph sz="quarter" idx="3"/>
            <p:extLst>
              <p:ext uri="{D42A27DB-BD31-4B8C-83A1-F6EECF244321}">
                <p14:modId xmlns:p14="http://schemas.microsoft.com/office/powerpoint/2010/main" val="3127742654"/>
              </p:ext>
            </p:extLst>
          </p:nvPr>
        </p:nvGraphicFramePr>
        <p:xfrm>
          <a:off x="5735960" y="5301208"/>
          <a:ext cx="4129617" cy="1066800"/>
        </p:xfrm>
        <a:graphic>
          <a:graphicData uri="http://schemas.openxmlformats.org/presentationml/2006/ole">
            <mc:AlternateContent xmlns:mc="http://schemas.openxmlformats.org/markup-compatibility/2006">
              <mc:Choice xmlns:v="urn:schemas-microsoft-com:vml" Requires="v">
                <p:oleObj spid="_x0000_s54371" name="Equation" r:id="rId6" imgW="1676400" imgH="457200" progId="Equation.DSMT4">
                  <p:embed/>
                </p:oleObj>
              </mc:Choice>
              <mc:Fallback>
                <p:oleObj name="Equation" r:id="rId6" imgW="16764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960" y="5301208"/>
                        <a:ext cx="4129617"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213310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6337"/>
                                        </p:tgtEl>
                                        <p:attrNameLst>
                                          <p:attrName>style.visibility</p:attrName>
                                        </p:attrNameLst>
                                      </p:cBhvr>
                                      <p:to>
                                        <p:strVal val="visible"/>
                                      </p:to>
                                    </p:set>
                                    <p:animEffect transition="in" filter="wipe(down)">
                                      <p:cBhvr>
                                        <p:cTn id="11" dur="500"/>
                                        <p:tgtEl>
                                          <p:spTgt spid="56337"/>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6325"/>
                                        </p:tgtEl>
                                        <p:attrNameLst>
                                          <p:attrName>style.visibility</p:attrName>
                                        </p:attrNameLst>
                                      </p:cBhvr>
                                      <p:to>
                                        <p:strVal val="visible"/>
                                      </p:to>
                                    </p:set>
                                    <p:animEffect transition="in" filter="wipe(down)">
                                      <p:cBhvr>
                                        <p:cTn id="14" dur="500"/>
                                        <p:tgtEl>
                                          <p:spTgt spid="5632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6336"/>
                                        </p:tgtEl>
                                        <p:attrNameLst>
                                          <p:attrName>style.visibility</p:attrName>
                                        </p:attrNameLst>
                                      </p:cBhvr>
                                      <p:to>
                                        <p:strVal val="visible"/>
                                      </p:to>
                                    </p:set>
                                    <p:animEffect transition="in" filter="wipe(down)">
                                      <p:cBhvr>
                                        <p:cTn id="20" dur="500"/>
                                        <p:tgtEl>
                                          <p:spTgt spid="563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22" presetClass="entr" presetSubtype="4" fill="hold" grpId="0" nodeType="withEffect">
                                  <p:stCondLst>
                                    <p:cond delay="0"/>
                                  </p:stCondLst>
                                  <p:childTnLst>
                                    <p:set>
                                      <p:cBhvr>
                                        <p:cTn id="28" dur="1" fill="hold">
                                          <p:stCondLst>
                                            <p:cond delay="0"/>
                                          </p:stCondLst>
                                        </p:cTn>
                                        <p:tgtEl>
                                          <p:spTgt spid="56326"/>
                                        </p:tgtEl>
                                        <p:attrNameLst>
                                          <p:attrName>style.visibility</p:attrName>
                                        </p:attrNameLst>
                                      </p:cBhvr>
                                      <p:to>
                                        <p:strVal val="visible"/>
                                      </p:to>
                                    </p:set>
                                    <p:animEffect transition="in" filter="wipe(down)">
                                      <p:cBhvr>
                                        <p:cTn id="29" dur="500"/>
                                        <p:tgtEl>
                                          <p:spTgt spid="5632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6343"/>
                                        </p:tgtEl>
                                        <p:attrNameLst>
                                          <p:attrName>style.visibility</p:attrName>
                                        </p:attrNameLst>
                                      </p:cBhvr>
                                      <p:to>
                                        <p:strVal val="visible"/>
                                      </p:to>
                                    </p:set>
                                    <p:animEffect transition="in" filter="wipe(left)">
                                      <p:cBhvr>
                                        <p:cTn id="36" dur="500"/>
                                        <p:tgtEl>
                                          <p:spTgt spid="563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6330"/>
                                        </p:tgtEl>
                                        <p:attrNameLst>
                                          <p:attrName>style.visibility</p:attrName>
                                        </p:attrNameLst>
                                      </p:cBhvr>
                                      <p:to>
                                        <p:strVal val="visible"/>
                                      </p:to>
                                    </p:set>
                                    <p:animEffect transition="in" filter="wipe(right)">
                                      <p:cBhvr>
                                        <p:cTn id="41" dur="500"/>
                                        <p:tgtEl>
                                          <p:spTgt spid="56330"/>
                                        </p:tgtEl>
                                      </p:cBhvr>
                                    </p:animEffec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par>
                                <p:cTn id="44" presetID="22" presetClass="entr" presetSubtype="1" fill="hold" grpId="0" nodeType="withEffect">
                                  <p:stCondLst>
                                    <p:cond delay="0"/>
                                  </p:stCondLst>
                                  <p:childTnLst>
                                    <p:set>
                                      <p:cBhvr>
                                        <p:cTn id="45" dur="1" fill="hold">
                                          <p:stCondLst>
                                            <p:cond delay="0"/>
                                          </p:stCondLst>
                                        </p:cTn>
                                        <p:tgtEl>
                                          <p:spTgt spid="56329"/>
                                        </p:tgtEl>
                                        <p:attrNameLst>
                                          <p:attrName>style.visibility</p:attrName>
                                        </p:attrNameLst>
                                      </p:cBhvr>
                                      <p:to>
                                        <p:strVal val="visible"/>
                                      </p:to>
                                    </p:set>
                                    <p:animEffect transition="in" filter="wipe(up)">
                                      <p:cBhvr>
                                        <p:cTn id="46" dur="500"/>
                                        <p:tgtEl>
                                          <p:spTgt spid="563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56346"/>
                                        </p:tgtEl>
                                        <p:attrNameLst>
                                          <p:attrName>style.visibility</p:attrName>
                                        </p:attrNameLst>
                                      </p:cBhvr>
                                      <p:to>
                                        <p:strVal val="visible"/>
                                      </p:to>
                                    </p:set>
                                    <p:animEffect transition="in" filter="wipe(up)">
                                      <p:cBhvr>
                                        <p:cTn id="63" dur="500"/>
                                        <p:tgtEl>
                                          <p:spTgt spid="56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P spid="56324" grpId="0" uiExpand="1" animBg="1"/>
      <p:bldP spid="56325" grpId="0" uiExpand="1" animBg="1"/>
      <p:bldP spid="56326" grpId="0" uiExpand="1" animBg="1"/>
      <p:bldP spid="56329" grpId="0" uiExpand="1" animBg="1"/>
      <p:bldP spid="56330" grpId="0" uiExpand="1" animBg="1"/>
      <p:bldP spid="56336" grpId="0" uiExpand="1"/>
      <p:bldP spid="56337" grpId="0" uiExpan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sz="half" idx="1"/>
          </p:nvPr>
        </p:nvSpPr>
        <p:spPr>
          <a:xfrm>
            <a:off x="767408" y="1421654"/>
            <a:ext cx="10560049" cy="5436346"/>
          </a:xfrm>
        </p:spPr>
        <p:txBody>
          <a:bodyPr>
            <a:normAutofit fontScale="70000" lnSpcReduction="20000"/>
          </a:bodyPr>
          <a:lstStyle/>
          <a:p>
            <a:pPr marL="717550" lvl="1" indent="-342900" hangingPunct="0">
              <a:lnSpc>
                <a:spcPct val="140000"/>
              </a:lnSpc>
              <a:spcBef>
                <a:spcPts val="2400"/>
              </a:spcBef>
              <a:buFont typeface="Wingdings" panose="05000000000000000000" pitchFamily="2" charset="2"/>
              <a:buChar char="Ø"/>
              <a:defRPr/>
            </a:pPr>
            <a:r>
              <a:rPr lang="zh-CN" altLang="en-US" sz="3400" b="1" dirty="0">
                <a:solidFill>
                  <a:schemeClr val="bg2">
                    <a:lumMod val="50000"/>
                  </a:schemeClr>
                </a:solidFill>
                <a:latin typeface="微软雅黑" panose="020B0503020204020204" pitchFamily="34" charset="-122"/>
                <a:ea typeface="微软雅黑" panose="020B0503020204020204" pitchFamily="34" charset="-122"/>
              </a:rPr>
              <a:t>参数表示</a:t>
            </a:r>
            <a:r>
              <a:rPr lang="en-US" altLang="zh-CN" sz="3400" b="1" dirty="0">
                <a:solidFill>
                  <a:schemeClr val="bg2">
                    <a:lumMod val="50000"/>
                  </a:schemeClr>
                </a:solidFill>
                <a:latin typeface="微软雅黑" panose="020B0503020204020204" pitchFamily="34" charset="-122"/>
                <a:ea typeface="微软雅黑" panose="020B0503020204020204" pitchFamily="34" charset="-122"/>
              </a:rPr>
              <a:t>Parametric Representation</a:t>
            </a:r>
            <a:endParaRPr lang="zh-CN" altLang="en-US" sz="3400"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一</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个以坐标原点为圆心半径为</a:t>
            </a:r>
            <a:r>
              <a:rPr lang="en-US" altLang="zh-CN" sz="3100" b="1" dirty="0">
                <a:solidFill>
                  <a:schemeClr val="accent6">
                    <a:lumMod val="50000"/>
                  </a:schemeClr>
                </a:solidFill>
                <a:latin typeface="微软雅黑" panose="020B0503020204020204" pitchFamily="34" charset="-122"/>
                <a:ea typeface="微软雅黑" panose="020B0503020204020204" pitchFamily="34" charset="-122"/>
              </a:rPr>
              <a:t>r</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的圆</a:t>
            </a:r>
          </a:p>
          <a:p>
            <a:pPr marL="1260475" lvl="3" indent="-342900" eaLnBrk="1" hangingPunct="0">
              <a:lnSpc>
                <a:spcPct val="110000"/>
              </a:lnSpc>
              <a:spcBef>
                <a:spcPts val="1800"/>
              </a:spcBef>
              <a:buFont typeface="Arial" panose="020B0604020202020204" pitchFamily="34" charset="0"/>
              <a:buChar char="•"/>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其参数方程可表示为</a:t>
            </a:r>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endParaRPr lang="zh-CN" altLang="en-US" sz="2400" dirty="0" smtClean="0"/>
          </a:p>
          <a:p>
            <a:pPr marL="3321050" indent="-1800225" eaLnBrk="1" hangingPunct="1">
              <a:lnSpc>
                <a:spcPct val="80000"/>
              </a:lnSpc>
              <a:buFont typeface="Wingdings" pitchFamily="2" charset="2"/>
              <a:buNone/>
            </a:pPr>
            <a:r>
              <a:rPr lang="zh-CN" altLang="en-US" sz="2000" dirty="0" smtClean="0"/>
              <a:t>                                 </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参数</a:t>
            </a:r>
            <a:r>
              <a:rPr lang="en-US" altLang="zh-CN" sz="3300" b="1" i="1" dirty="0" smtClean="0">
                <a:solidFill>
                  <a:schemeClr val="bg2">
                    <a:lumMod val="50000"/>
                  </a:schemeClr>
                </a:solidFill>
                <a:latin typeface="Times New Roman" pitchFamily="18" charset="0"/>
              </a:rPr>
              <a:t>t</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是一个规格化了的角度参数</a:t>
            </a:r>
          </a:p>
          <a:p>
            <a:pPr marL="4216400" indent="-2695575" eaLnBrk="1" hangingPunct="1">
              <a:lnSpc>
                <a:spcPct val="170000"/>
              </a:lnSpc>
              <a:buFont typeface="Wingdings" pitchFamily="2" charset="2"/>
              <a:buNone/>
            </a:pPr>
            <a:r>
              <a:rPr lang="zh-CN" altLang="en-US" sz="2000" dirty="0" smtClean="0"/>
              <a:t>                                 </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当圆上某一点与原点的连线与</a:t>
            </a:r>
            <a:r>
              <a:rPr lang="en-US" altLang="zh-CN" sz="3400" b="1" dirty="0">
                <a:solidFill>
                  <a:schemeClr val="bg2">
                    <a:lumMod val="50000"/>
                  </a:schemeClr>
                </a:solidFill>
                <a:latin typeface="Times New Roman" pitchFamily="18" charset="0"/>
              </a:rPr>
              <a:t>x</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轴正向的</a:t>
            </a: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夹角</a:t>
            </a:r>
            <a:r>
              <a:rPr lang="zh-CN" altLang="en-US" sz="3300" b="1" i="1" dirty="0">
                <a:solidFill>
                  <a:schemeClr val="bg2">
                    <a:lumMod val="50000"/>
                  </a:schemeClr>
                </a:solidFill>
                <a:latin typeface="Times New Roman" pitchFamily="18" charset="0"/>
                <a:sym typeface="Symbol" pitchFamily="18" charset="2"/>
              </a:rPr>
              <a:t></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从</a:t>
            </a:r>
            <a:r>
              <a:rPr lang="en-US" altLang="zh-CN" sz="3300" b="1" dirty="0">
                <a:solidFill>
                  <a:schemeClr val="bg2">
                    <a:lumMod val="50000"/>
                  </a:schemeClr>
                </a:solidFill>
                <a:latin typeface="Times New Roman" pitchFamily="18" charset="0"/>
                <a:sym typeface="Symbol" pitchFamily="18" charset="2"/>
              </a:rPr>
              <a:t>0</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变化到</a:t>
            </a:r>
            <a:r>
              <a:rPr lang="en-US" altLang="zh-CN" sz="3300" b="1" dirty="0">
                <a:solidFill>
                  <a:schemeClr val="bg2">
                    <a:lumMod val="50000"/>
                  </a:schemeClr>
                </a:solidFill>
                <a:latin typeface="Times New Roman" pitchFamily="18" charset="0"/>
                <a:sym typeface="Symbol" pitchFamily="18" charset="2"/>
              </a:rPr>
              <a:t>2</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，就绘制出了整个圆，</a:t>
            </a: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因此</a:t>
            </a:r>
            <a:r>
              <a:rPr lang="en-US" altLang="zh-CN" sz="3300" b="1" dirty="0" smtClean="0">
                <a:solidFill>
                  <a:schemeClr val="bg2">
                    <a:lumMod val="50000"/>
                  </a:schemeClr>
                </a:solidFill>
                <a:latin typeface="Times New Roman" pitchFamily="18" charset="0"/>
                <a:sym typeface="Symbol" pitchFamily="18" charset="2"/>
              </a:rPr>
              <a:t>    </a:t>
            </a:r>
            <a:r>
              <a:rPr lang="en-US" altLang="zh-CN" sz="3300" b="1" i="1" dirty="0">
                <a:solidFill>
                  <a:schemeClr val="bg2">
                    <a:lumMod val="50000"/>
                  </a:schemeClr>
                </a:solidFill>
                <a:latin typeface="Times New Roman" pitchFamily="18" charset="0"/>
                <a:sym typeface="Symbol" pitchFamily="18" charset="2"/>
              </a:rPr>
              <a:t>t</a:t>
            </a:r>
            <a:r>
              <a:rPr lang="en-US" altLang="zh-CN" sz="3300" b="1" dirty="0">
                <a:solidFill>
                  <a:schemeClr val="bg2">
                    <a:lumMod val="50000"/>
                  </a:schemeClr>
                </a:solidFill>
                <a:latin typeface="Times New Roman" pitchFamily="18" charset="0"/>
                <a:sym typeface="Symbol" pitchFamily="18" charset="2"/>
              </a:rPr>
              <a:t>= </a:t>
            </a:r>
            <a:r>
              <a:rPr lang="en-US" altLang="zh-CN" sz="3400" b="1" i="1" dirty="0">
                <a:solidFill>
                  <a:schemeClr val="bg2">
                    <a:lumMod val="50000"/>
                  </a:schemeClr>
                </a:solidFill>
                <a:latin typeface="Times New Roman" pitchFamily="18" charset="0"/>
                <a:sym typeface="Symbol" pitchFamily="18" charset="2"/>
              </a:rPr>
              <a:t></a:t>
            </a:r>
            <a:r>
              <a:rPr lang="en-US" altLang="zh-CN" sz="3300" b="1" dirty="0">
                <a:solidFill>
                  <a:schemeClr val="bg2">
                    <a:lumMod val="50000"/>
                  </a:schemeClr>
                </a:solidFill>
                <a:latin typeface="Times New Roman" pitchFamily="18" charset="0"/>
                <a:sym typeface="Symbol" pitchFamily="18" charset="2"/>
              </a:rPr>
              <a:t> /2  </a:t>
            </a:r>
          </a:p>
          <a:p>
            <a:pPr eaLnBrk="1" hangingPunct="1">
              <a:lnSpc>
                <a:spcPct val="80000"/>
              </a:lnSpc>
              <a:buFont typeface="Wingdings" pitchFamily="2" charset="2"/>
              <a:buNone/>
            </a:pPr>
            <a:r>
              <a:rPr lang="en-US" altLang="zh-CN" sz="2000" dirty="0" smtClean="0">
                <a:latin typeface="Times New Roman" pitchFamily="18" charset="0"/>
                <a:sym typeface="Symbol" pitchFamily="18" charset="2"/>
              </a:rPr>
              <a:t>                                                                                                             </a:t>
            </a: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当   </a:t>
            </a:r>
            <a:r>
              <a:rPr lang="zh-CN" altLang="en-US" sz="3400" b="1" i="1" dirty="0">
                <a:solidFill>
                  <a:schemeClr val="bg2">
                    <a:lumMod val="50000"/>
                  </a:schemeClr>
                </a:solidFill>
                <a:latin typeface="Times New Roman" pitchFamily="18" charset="0"/>
                <a:sym typeface="Symbol" pitchFamily="18" charset="2"/>
              </a:rPr>
              <a:t></a:t>
            </a:r>
            <a:r>
              <a:rPr lang="en-US" altLang="zh-CN" sz="3400" b="1" dirty="0">
                <a:solidFill>
                  <a:schemeClr val="bg2">
                    <a:lumMod val="50000"/>
                  </a:schemeClr>
                </a:solidFill>
                <a:latin typeface="Times New Roman" pitchFamily="18" charset="0"/>
                <a:sym typeface="Symbol" pitchFamily="18" charset="2"/>
              </a:rPr>
              <a:t>=0</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，参数</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3400" b="1" i="1" dirty="0">
                <a:solidFill>
                  <a:schemeClr val="bg2">
                    <a:lumMod val="50000"/>
                  </a:schemeClr>
                </a:solidFill>
                <a:latin typeface="Times New Roman" pitchFamily="18" charset="0"/>
              </a:rPr>
              <a:t>t</a:t>
            </a:r>
            <a:r>
              <a:rPr lang="en-US" altLang="zh-CN" sz="3400" b="1" dirty="0">
                <a:solidFill>
                  <a:schemeClr val="bg2">
                    <a:lumMod val="50000"/>
                  </a:schemeClr>
                </a:solidFill>
                <a:latin typeface="Times New Roman" pitchFamily="18" charset="0"/>
              </a:rPr>
              <a:t>=0</a:t>
            </a:r>
            <a:r>
              <a:rPr lang="zh-CN" altLang="en-US" sz="2000" dirty="0" smtClean="0">
                <a:latin typeface="Times New Roman" pitchFamily="18" charset="0"/>
                <a:sym typeface="Symbol" pitchFamily="18" charset="2"/>
              </a:rPr>
              <a:t>；</a:t>
            </a:r>
          </a:p>
          <a:p>
            <a:pPr marL="2328863" eaLnBrk="1" hangingPunct="1">
              <a:lnSpc>
                <a:spcPct val="80000"/>
              </a:lnSpc>
              <a:buFont typeface="Wingdings" pitchFamily="2" charset="2"/>
              <a:buNone/>
            </a:pPr>
            <a:r>
              <a:rPr lang="zh-CN" altLang="en-US" sz="2000" i="1" dirty="0" smtClean="0">
                <a:sym typeface="Symbol" pitchFamily="18" charset="2"/>
              </a:rPr>
              <a:t>                                 </a:t>
            </a:r>
            <a:r>
              <a:rPr lang="zh-CN" altLang="en-US" sz="3400" b="1" i="1" dirty="0">
                <a:solidFill>
                  <a:schemeClr val="bg2">
                    <a:lumMod val="50000"/>
                  </a:schemeClr>
                </a:solidFill>
                <a:latin typeface="Times New Roman" pitchFamily="18" charset="0"/>
                <a:sym typeface="Symbol" pitchFamily="18" charset="2"/>
              </a:rPr>
              <a:t></a:t>
            </a:r>
            <a:r>
              <a:rPr lang="en-US" altLang="zh-CN" sz="3400" b="1" dirty="0">
                <a:solidFill>
                  <a:schemeClr val="bg2">
                    <a:lumMod val="50000"/>
                  </a:schemeClr>
                </a:solidFill>
                <a:latin typeface="Times New Roman" pitchFamily="18" charset="0"/>
                <a:sym typeface="Symbol" pitchFamily="18" charset="2"/>
              </a:rPr>
              <a:t>= 2</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，参数</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3400" b="1" i="1" dirty="0">
                <a:solidFill>
                  <a:schemeClr val="bg2">
                    <a:lumMod val="50000"/>
                  </a:schemeClr>
                </a:solidFill>
                <a:latin typeface="Times New Roman" pitchFamily="18" charset="0"/>
              </a:rPr>
              <a:t>t</a:t>
            </a:r>
            <a:r>
              <a:rPr lang="en-US" altLang="zh-CN" sz="3400" b="1" dirty="0">
                <a:solidFill>
                  <a:schemeClr val="bg2">
                    <a:lumMod val="50000"/>
                  </a:schemeClr>
                </a:solidFill>
                <a:latin typeface="Times New Roman" pitchFamily="18" charset="0"/>
              </a:rPr>
              <a:t>=1</a:t>
            </a:r>
            <a:r>
              <a:rPr lang="zh-CN" altLang="en-US" sz="2000" dirty="0" smtClean="0">
                <a:latin typeface="Times New Roman" pitchFamily="18" charset="0"/>
              </a:rPr>
              <a:t>；</a:t>
            </a:r>
          </a:p>
          <a:p>
            <a:pPr marL="2328863" eaLnBrk="1" hangingPunct="1">
              <a:lnSpc>
                <a:spcPct val="80000"/>
              </a:lnSpc>
              <a:buFont typeface="Wingdings" pitchFamily="2" charset="2"/>
              <a:buNone/>
            </a:pPr>
            <a:r>
              <a:rPr lang="zh-CN" altLang="en-US" sz="2000" i="1" dirty="0" smtClean="0">
                <a:sym typeface="Symbol" pitchFamily="18" charset="2"/>
              </a:rPr>
              <a:t>                                 </a:t>
            </a:r>
            <a:r>
              <a:rPr lang="zh-CN" altLang="en-US" sz="3400" b="1" i="1" dirty="0">
                <a:solidFill>
                  <a:schemeClr val="bg2">
                    <a:lumMod val="50000"/>
                  </a:schemeClr>
                </a:solidFill>
                <a:latin typeface="Times New Roman" pitchFamily="18" charset="0"/>
                <a:sym typeface="Symbol" pitchFamily="18" charset="2"/>
              </a:rPr>
              <a:t></a:t>
            </a:r>
            <a:r>
              <a:rPr lang="en-US" altLang="zh-CN" sz="3400" b="1" dirty="0">
                <a:solidFill>
                  <a:schemeClr val="bg2">
                    <a:lumMod val="50000"/>
                  </a:schemeClr>
                </a:solidFill>
                <a:latin typeface="Times New Roman" pitchFamily="18" charset="0"/>
                <a:sym typeface="Symbol" pitchFamily="18" charset="2"/>
              </a:rPr>
              <a:t>=  /2 </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，参数</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3400" b="1" i="1" dirty="0">
                <a:solidFill>
                  <a:schemeClr val="bg2">
                    <a:lumMod val="50000"/>
                  </a:schemeClr>
                </a:solidFill>
                <a:latin typeface="Times New Roman" pitchFamily="18" charset="0"/>
              </a:rPr>
              <a:t>t</a:t>
            </a:r>
            <a:r>
              <a:rPr lang="en-US" altLang="zh-CN" sz="3400" b="1" dirty="0">
                <a:solidFill>
                  <a:schemeClr val="bg2">
                    <a:lumMod val="50000"/>
                  </a:schemeClr>
                </a:solidFill>
                <a:latin typeface="Times New Roman" pitchFamily="18" charset="0"/>
              </a:rPr>
              <a:t>=1/4</a:t>
            </a:r>
            <a:r>
              <a:rPr lang="zh-CN" altLang="en-US" sz="3400" b="1" dirty="0">
                <a:solidFill>
                  <a:schemeClr val="bg2">
                    <a:lumMod val="50000"/>
                  </a:schemeClr>
                </a:solidFill>
                <a:latin typeface="Times New Roman" pitchFamily="18" charset="0"/>
              </a:rPr>
              <a:t>； </a:t>
            </a:r>
            <a:r>
              <a:rPr lang="zh-CN" altLang="en-US" sz="3400" b="1" i="1" dirty="0">
                <a:solidFill>
                  <a:schemeClr val="bg2">
                    <a:lumMod val="50000"/>
                  </a:schemeClr>
                </a:solidFill>
                <a:latin typeface="Times New Roman" pitchFamily="18" charset="0"/>
                <a:sym typeface="Symbol" pitchFamily="18" charset="2"/>
              </a:rPr>
              <a:t></a:t>
            </a:r>
            <a:r>
              <a:rPr lang="en-US" altLang="zh-CN" sz="3400" b="1" dirty="0">
                <a:solidFill>
                  <a:schemeClr val="bg2">
                    <a:lumMod val="50000"/>
                  </a:schemeClr>
                </a:solidFill>
                <a:latin typeface="Times New Roman" pitchFamily="18" charset="0"/>
                <a:sym typeface="Symbol" pitchFamily="18" charset="2"/>
              </a:rPr>
              <a:t>=  </a:t>
            </a: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，参数</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3400" dirty="0">
                <a:solidFill>
                  <a:schemeClr val="bg2">
                    <a:lumMod val="50000"/>
                  </a:schemeClr>
                </a:solidFill>
                <a:latin typeface="Times New Roman" pitchFamily="18" charset="0"/>
              </a:rPr>
              <a:t>t</a:t>
            </a:r>
            <a:r>
              <a:rPr lang="en-US" altLang="zh-CN" sz="3400" b="1" dirty="0" smtClean="0">
                <a:solidFill>
                  <a:schemeClr val="bg2">
                    <a:lumMod val="50000"/>
                  </a:schemeClr>
                </a:solidFill>
                <a:latin typeface="Times New Roman" pitchFamily="18" charset="0"/>
              </a:rPr>
              <a:t>=1/2</a:t>
            </a:r>
            <a:endParaRPr lang="zh-CN" altLang="en-US" sz="2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lnSpc>
                <a:spcPct val="80000"/>
              </a:lnSpc>
            </a:pPr>
            <a:endParaRPr lang="zh-CN" altLang="en-US" sz="2400" dirty="0" smtClean="0"/>
          </a:p>
        </p:txBody>
      </p:sp>
      <p:graphicFrame>
        <p:nvGraphicFramePr>
          <p:cNvPr id="57348" name="Object 4"/>
          <p:cNvGraphicFramePr>
            <a:graphicFrameLocks noGrp="1" noChangeAspect="1"/>
          </p:cNvGraphicFramePr>
          <p:nvPr>
            <p:ph sz="half" idx="2"/>
            <p:extLst>
              <p:ext uri="{D42A27DB-BD31-4B8C-83A1-F6EECF244321}">
                <p14:modId xmlns:p14="http://schemas.microsoft.com/office/powerpoint/2010/main" val="834050782"/>
              </p:ext>
            </p:extLst>
          </p:nvPr>
        </p:nvGraphicFramePr>
        <p:xfrm>
          <a:off x="4943872" y="2630420"/>
          <a:ext cx="2880320" cy="1301053"/>
        </p:xfrm>
        <a:graphic>
          <a:graphicData uri="http://schemas.openxmlformats.org/presentationml/2006/ole">
            <mc:AlternateContent xmlns:mc="http://schemas.openxmlformats.org/markup-compatibility/2006">
              <mc:Choice xmlns:v="urn:schemas-microsoft-com:vml" Requires="v">
                <p:oleObj spid="_x0000_s55349" name="Equation" r:id="rId4" imgW="1054080" imgH="634680" progId="Equation.DSMT4">
                  <p:embed/>
                </p:oleObj>
              </mc:Choice>
              <mc:Fallback>
                <p:oleObj name="Equation" r:id="rId4" imgW="1054080" imgH="634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72" y="2630420"/>
                        <a:ext cx="2880320" cy="1301053"/>
                      </a:xfrm>
                      <a:prstGeom prst="rect">
                        <a:avLst/>
                      </a:prstGeom>
                      <a:noFill/>
                      <a:ln>
                        <a:noFill/>
                      </a:ln>
                      <a:effectLst/>
                    </p:spPr>
                  </p:pic>
                </p:oleObj>
              </mc:Fallback>
            </mc:AlternateContent>
          </a:graphicData>
        </a:graphic>
      </p:graphicFrame>
      <p:sp>
        <p:nvSpPr>
          <p:cNvPr id="57351" name="Line 7"/>
          <p:cNvSpPr>
            <a:spLocks noChangeShapeType="1"/>
          </p:cNvSpPr>
          <p:nvPr/>
        </p:nvSpPr>
        <p:spPr bwMode="auto">
          <a:xfrm>
            <a:off x="431800" y="5019674"/>
            <a:ext cx="3744384"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flipH="1" flipV="1">
            <a:off x="2254251" y="3530599"/>
            <a:ext cx="0" cy="295200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3" name="Text Box 9"/>
          <p:cNvSpPr txBox="1">
            <a:spLocks noChangeArrowheads="1"/>
          </p:cNvSpPr>
          <p:nvPr/>
        </p:nvSpPr>
        <p:spPr bwMode="auto">
          <a:xfrm>
            <a:off x="3647729" y="5032655"/>
            <a:ext cx="38417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57354" name="Text Box 10"/>
          <p:cNvSpPr txBox="1">
            <a:spLocks noChangeArrowheads="1"/>
          </p:cNvSpPr>
          <p:nvPr/>
        </p:nvSpPr>
        <p:spPr bwMode="auto">
          <a:xfrm>
            <a:off x="1871134" y="3429000"/>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57355" name="Oval 11"/>
          <p:cNvSpPr>
            <a:spLocks noChangeArrowheads="1"/>
          </p:cNvSpPr>
          <p:nvPr/>
        </p:nvSpPr>
        <p:spPr bwMode="auto">
          <a:xfrm>
            <a:off x="1200152" y="3976055"/>
            <a:ext cx="2112433" cy="2113200"/>
          </a:xfrm>
          <a:prstGeom prst="ellipse">
            <a:avLst/>
          </a:prstGeom>
          <a:noFill/>
          <a:ln w="9525">
            <a:solidFill>
              <a:schemeClr val="bg2">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19"/>
          <p:cNvGrpSpPr>
            <a:grpSpLocks/>
          </p:cNvGrpSpPr>
          <p:nvPr/>
        </p:nvGrpSpPr>
        <p:grpSpPr bwMode="auto">
          <a:xfrm>
            <a:off x="2385484" y="4635500"/>
            <a:ext cx="575733" cy="377825"/>
            <a:chOff x="1127" y="2720"/>
            <a:chExt cx="272" cy="238"/>
          </a:xfrm>
        </p:grpSpPr>
        <p:sp>
          <p:nvSpPr>
            <p:cNvPr id="17424" name="Freeform 14"/>
            <p:cNvSpPr>
              <a:spLocks/>
            </p:cNvSpPr>
            <p:nvPr/>
          </p:nvSpPr>
          <p:spPr bwMode="auto">
            <a:xfrm>
              <a:off x="1127" y="2867"/>
              <a:ext cx="46" cy="91"/>
            </a:xfrm>
            <a:custGeom>
              <a:avLst/>
              <a:gdLst>
                <a:gd name="T0" fmla="*/ 0 w 54"/>
                <a:gd name="T1" fmla="*/ 0 h 136"/>
                <a:gd name="T2" fmla="*/ 3 w 54"/>
                <a:gd name="T3" fmla="*/ 1 h 136"/>
                <a:gd name="T4" fmla="*/ 3 w 54"/>
                <a:gd name="T5" fmla="*/ 1 h 136"/>
                <a:gd name="T6" fmla="*/ 0 60000 65536"/>
                <a:gd name="T7" fmla="*/ 0 60000 65536"/>
                <a:gd name="T8" fmla="*/ 0 60000 65536"/>
                <a:gd name="T9" fmla="*/ 0 w 54"/>
                <a:gd name="T10" fmla="*/ 0 h 136"/>
                <a:gd name="T11" fmla="*/ 54 w 54"/>
                <a:gd name="T12" fmla="*/ 136 h 136"/>
              </a:gdLst>
              <a:ahLst/>
              <a:cxnLst>
                <a:cxn ang="T6">
                  <a:pos x="T0" y="T1"/>
                </a:cxn>
                <a:cxn ang="T7">
                  <a:pos x="T2" y="T3"/>
                </a:cxn>
                <a:cxn ang="T8">
                  <a:pos x="T4" y="T5"/>
                </a:cxn>
              </a:cxnLst>
              <a:rect l="T9" t="T10" r="T11" b="T12"/>
              <a:pathLst>
                <a:path w="54" h="136">
                  <a:moveTo>
                    <a:pt x="0" y="0"/>
                  </a:moveTo>
                  <a:cubicBezTo>
                    <a:pt x="19" y="11"/>
                    <a:pt x="38" y="22"/>
                    <a:pt x="46" y="45"/>
                  </a:cubicBezTo>
                  <a:cubicBezTo>
                    <a:pt x="54" y="68"/>
                    <a:pt x="50" y="102"/>
                    <a:pt x="46" y="13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17425" name="Text Box 15"/>
            <p:cNvSpPr txBox="1">
              <a:spLocks noChangeArrowheads="1"/>
            </p:cNvSpPr>
            <p:nvPr/>
          </p:nvSpPr>
          <p:spPr bwMode="auto">
            <a:xfrm>
              <a:off x="1127" y="272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i="1">
                  <a:solidFill>
                    <a:schemeClr val="bg2">
                      <a:lumMod val="50000"/>
                    </a:schemeClr>
                  </a:solidFill>
                  <a:sym typeface="Symbol" pitchFamily="18" charset="2"/>
                </a:rPr>
                <a:t></a:t>
              </a:r>
            </a:p>
          </p:txBody>
        </p:sp>
      </p:grpSp>
      <p:sp>
        <p:nvSpPr>
          <p:cNvPr id="57360" name="Line 16"/>
          <p:cNvSpPr>
            <a:spLocks noChangeShapeType="1"/>
          </p:cNvSpPr>
          <p:nvPr/>
        </p:nvSpPr>
        <p:spPr bwMode="auto">
          <a:xfrm>
            <a:off x="2824792" y="4159297"/>
            <a:ext cx="0" cy="86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7"/>
          <p:cNvSpPr>
            <a:spLocks noChangeShapeType="1"/>
          </p:cNvSpPr>
          <p:nvPr/>
        </p:nvSpPr>
        <p:spPr bwMode="auto">
          <a:xfrm flipH="1">
            <a:off x="2256368" y="4140764"/>
            <a:ext cx="575733"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0"/>
          <p:cNvGrpSpPr>
            <a:grpSpLocks/>
          </p:cNvGrpSpPr>
          <p:nvPr/>
        </p:nvGrpSpPr>
        <p:grpSpPr bwMode="auto">
          <a:xfrm>
            <a:off x="2256367" y="3929067"/>
            <a:ext cx="2429936" cy="1084264"/>
            <a:chOff x="1066" y="2275"/>
            <a:chExt cx="1148" cy="683"/>
          </a:xfrm>
        </p:grpSpPr>
        <p:sp>
          <p:nvSpPr>
            <p:cNvPr id="17422" name="Line 13"/>
            <p:cNvSpPr>
              <a:spLocks noChangeShapeType="1"/>
            </p:cNvSpPr>
            <p:nvPr/>
          </p:nvSpPr>
          <p:spPr bwMode="auto">
            <a:xfrm flipV="1">
              <a:off x="1066" y="2420"/>
              <a:ext cx="269" cy="538"/>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Text Box 18"/>
            <p:cNvSpPr txBox="1">
              <a:spLocks noChangeArrowheads="1"/>
            </p:cNvSpPr>
            <p:nvPr/>
          </p:nvSpPr>
          <p:spPr bwMode="auto">
            <a:xfrm>
              <a:off x="1275" y="2275"/>
              <a:ext cx="9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400" dirty="0">
                  <a:solidFill>
                    <a:schemeClr val="bg2">
                      <a:lumMod val="50000"/>
                    </a:schemeClr>
                  </a:solidFill>
                  <a:latin typeface="Times New Roman" pitchFamily="18" charset="0"/>
                  <a:sym typeface="Symbol" pitchFamily="18" charset="2"/>
                </a:rPr>
                <a:t>     </a:t>
              </a:r>
              <a:r>
                <a:rPr lang="en-US" altLang="zh-CN" i="1" dirty="0" smtClean="0">
                  <a:solidFill>
                    <a:schemeClr val="bg2">
                      <a:lumMod val="50000"/>
                    </a:schemeClr>
                  </a:solidFill>
                  <a:latin typeface="Times New Roman" pitchFamily="18" charset="0"/>
                </a:rPr>
                <a:t>x</a:t>
              </a:r>
              <a:r>
                <a:rPr lang="en-US" altLang="zh-CN" dirty="0" smtClean="0">
                  <a:solidFill>
                    <a:schemeClr val="bg2">
                      <a:lumMod val="50000"/>
                    </a:schemeClr>
                  </a:solidFill>
                  <a:latin typeface="Times New Roman" pitchFamily="18" charset="0"/>
                </a:rPr>
                <a:t>(</a:t>
              </a:r>
              <a:r>
                <a:rPr lang="en-US" altLang="zh-CN" i="1" dirty="0" smtClean="0">
                  <a:solidFill>
                    <a:schemeClr val="bg2">
                      <a:lumMod val="50000"/>
                    </a:schemeClr>
                  </a:solidFill>
                  <a:latin typeface="Times New Roman" pitchFamily="18" charset="0"/>
                </a:rPr>
                <a:t>t</a:t>
              </a:r>
              <a:r>
                <a:rPr lang="en-US" altLang="zh-CN" dirty="0" smtClean="0">
                  <a:solidFill>
                    <a:schemeClr val="bg2">
                      <a:lumMod val="50000"/>
                    </a:schemeClr>
                  </a:solidFill>
                  <a:latin typeface="Times New Roman" pitchFamily="18" charset="0"/>
                </a:rPr>
                <a:t>), </a:t>
              </a:r>
              <a:r>
                <a:rPr lang="en-US" altLang="zh-CN" i="1" dirty="0" smtClean="0">
                  <a:solidFill>
                    <a:schemeClr val="bg2">
                      <a:lumMod val="50000"/>
                    </a:schemeClr>
                  </a:solidFill>
                  <a:latin typeface="Times New Roman" pitchFamily="18" charset="0"/>
                </a:rPr>
                <a:t>y</a:t>
              </a:r>
              <a:r>
                <a:rPr lang="en-US" altLang="zh-CN" dirty="0" smtClean="0">
                  <a:solidFill>
                    <a:schemeClr val="bg2">
                      <a:lumMod val="50000"/>
                    </a:schemeClr>
                  </a:solidFill>
                  <a:latin typeface="Times New Roman" pitchFamily="18" charset="0"/>
                </a:rPr>
                <a:t>(</a:t>
              </a:r>
              <a:r>
                <a:rPr lang="en-US" altLang="zh-CN" i="1" dirty="0" smtClean="0">
                  <a:solidFill>
                    <a:schemeClr val="bg2">
                      <a:lumMod val="50000"/>
                    </a:schemeClr>
                  </a:solidFill>
                  <a:latin typeface="Times New Roman" pitchFamily="18" charset="0"/>
                </a:rPr>
                <a:t>t</a:t>
              </a:r>
              <a:r>
                <a:rPr lang="en-US" altLang="zh-CN" dirty="0" smtClean="0">
                  <a:solidFill>
                    <a:schemeClr val="bg2">
                      <a:lumMod val="50000"/>
                    </a:schemeClr>
                  </a:solidFill>
                  <a:latin typeface="Times New Roman" pitchFamily="18" charset="0"/>
                </a:rPr>
                <a:t>)</a:t>
              </a:r>
              <a:endParaRPr lang="en-US" altLang="zh-CN" dirty="0">
                <a:solidFill>
                  <a:schemeClr val="bg2">
                    <a:lumMod val="50000"/>
                  </a:schemeClr>
                </a:solidFill>
                <a:latin typeface="Times New Roman" pitchFamily="18" charset="0"/>
              </a:endParaRPr>
            </a:p>
          </p:txBody>
        </p:sp>
      </p:grpSp>
      <p:sp>
        <p:nvSpPr>
          <p:cNvPr id="19"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278692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7354"/>
                                        </p:tgtEl>
                                        <p:attrNameLst>
                                          <p:attrName>style.visibility</p:attrName>
                                        </p:attrNameLst>
                                      </p:cBhvr>
                                      <p:to>
                                        <p:strVal val="visible"/>
                                      </p:to>
                                    </p:set>
                                    <p:animEffect transition="in" filter="wipe(down)">
                                      <p:cBhvr>
                                        <p:cTn id="11" dur="500"/>
                                        <p:tgtEl>
                                          <p:spTgt spid="5735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7352"/>
                                        </p:tgtEl>
                                        <p:attrNameLst>
                                          <p:attrName>style.visibility</p:attrName>
                                        </p:attrNameLst>
                                      </p:cBhvr>
                                      <p:to>
                                        <p:strVal val="visible"/>
                                      </p:to>
                                    </p:set>
                                    <p:animEffect transition="in" filter="wipe(down)">
                                      <p:cBhvr>
                                        <p:cTn id="14" dur="500"/>
                                        <p:tgtEl>
                                          <p:spTgt spid="5735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7351"/>
                                        </p:tgtEl>
                                        <p:attrNameLst>
                                          <p:attrName>style.visibility</p:attrName>
                                        </p:attrNameLst>
                                      </p:cBhvr>
                                      <p:to>
                                        <p:strVal val="visible"/>
                                      </p:to>
                                    </p:set>
                                    <p:animEffect transition="in" filter="wipe(left)">
                                      <p:cBhvr>
                                        <p:cTn id="17" dur="500"/>
                                        <p:tgtEl>
                                          <p:spTgt spid="5735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7353"/>
                                        </p:tgtEl>
                                        <p:attrNameLst>
                                          <p:attrName>style.visibility</p:attrName>
                                        </p:attrNameLst>
                                      </p:cBhvr>
                                      <p:to>
                                        <p:strVal val="visible"/>
                                      </p:to>
                                    </p:set>
                                    <p:animEffect transition="in" filter="wipe(down)">
                                      <p:cBhvr>
                                        <p:cTn id="20" dur="500"/>
                                        <p:tgtEl>
                                          <p:spTgt spid="573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3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73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360"/>
                                        </p:tgtEl>
                                        <p:attrNameLst>
                                          <p:attrName>style.visibility</p:attrName>
                                        </p:attrNameLst>
                                      </p:cBhvr>
                                      <p:to>
                                        <p:strVal val="visible"/>
                                      </p:to>
                                    </p:set>
                                    <p:animEffect transition="in" filter="wipe(up)">
                                      <p:cBhvr>
                                        <p:cTn id="40" dur="500"/>
                                        <p:tgtEl>
                                          <p:spTgt spid="5736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57361"/>
                                        </p:tgtEl>
                                        <p:attrNameLst>
                                          <p:attrName>style.visibility</p:attrName>
                                        </p:attrNameLst>
                                      </p:cBhvr>
                                      <p:to>
                                        <p:strVal val="visible"/>
                                      </p:to>
                                    </p:set>
                                    <p:animEffect transition="in" filter="wipe(right)">
                                      <p:cBhvr>
                                        <p:cTn id="43" dur="500"/>
                                        <p:tgtEl>
                                          <p:spTgt spid="573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7347">
                                            <p:txEl>
                                              <p:pRg st="9" end="9"/>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7347">
                                            <p:txEl>
                                              <p:pRg st="10" end="10"/>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73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P spid="57351" grpId="0" uiExpand="1" animBg="1"/>
      <p:bldP spid="57352" grpId="0" uiExpand="1" animBg="1"/>
      <p:bldP spid="57353" grpId="0" uiExpand="1"/>
      <p:bldP spid="57354" grpId="0" uiExpand="1"/>
      <p:bldP spid="57355" grpId="0" uiExpand="1" animBg="1"/>
      <p:bldP spid="57360" grpId="0" uiExpand="1" animBg="1"/>
      <p:bldP spid="57361" grpId="0" uiExpan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sz="half" idx="1"/>
          </p:nvPr>
        </p:nvSpPr>
        <p:spPr>
          <a:xfrm>
            <a:off x="911424" y="1276264"/>
            <a:ext cx="9414933" cy="5589587"/>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参数表示的优点</a:t>
            </a:r>
            <a:r>
              <a:rPr lang="en-US" altLang="zh-CN" b="1" dirty="0">
                <a:solidFill>
                  <a:schemeClr val="bg2">
                    <a:lumMod val="50000"/>
                  </a:schemeClr>
                </a:solidFill>
                <a:latin typeface="微软雅黑" panose="020B0503020204020204" pitchFamily="34" charset="-122"/>
                <a:ea typeface="微软雅黑" panose="020B0503020204020204" pitchFamily="34" charset="-122"/>
              </a:rPr>
              <a:t>(1)</a:t>
            </a:r>
          </a:p>
          <a:p>
            <a:pPr marL="1260475" lvl="3" indent="-342900" hangingPunct="0">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有更大的自由度来控制曲线、曲面形状</a:t>
            </a:r>
          </a:p>
          <a:p>
            <a:pPr marL="452438" lvl="1" indent="455613" eaLnBrk="1" hangingPunct="1">
              <a:spcBef>
                <a:spcPts val="1800"/>
              </a:spcBef>
              <a:buFont typeface="Wingdings" pitchFamily="2" charset="2"/>
              <a:buNone/>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     例如，一个二维三次曲线的显式方程为</a:t>
            </a:r>
          </a:p>
          <a:p>
            <a:pPr lvl="1" eaLnBrk="1" hangingPunct="1">
              <a:spcBef>
                <a:spcPct val="30000"/>
              </a:spcBef>
              <a:buFont typeface="Wingdings" pitchFamily="2" charset="2"/>
              <a:buNone/>
            </a:pPr>
            <a:endParaRPr lang="zh-CN" altLang="en-US" sz="2400" dirty="0" smtClean="0"/>
          </a:p>
          <a:p>
            <a:pPr marL="452438" lvl="1" indent="455613">
              <a:spcBef>
                <a:spcPts val="1800"/>
              </a:spcBef>
            </a:pPr>
            <a:r>
              <a:rPr lang="zh-CN" altLang="en-US" sz="2400" dirty="0" smtClean="0"/>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有</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4</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个系数可以用来控制曲线形状，</a:t>
            </a:r>
          </a:p>
          <a:p>
            <a:pPr marL="452438" lvl="1" indent="455613">
              <a:spcBef>
                <a:spcPts val="18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     而其参数表达式为</a:t>
            </a:r>
          </a:p>
          <a:p>
            <a:pPr lvl="1" eaLnBrk="1" hangingPunct="1">
              <a:buFont typeface="Wingdings" pitchFamily="2" charset="2"/>
              <a:buNone/>
            </a:pPr>
            <a:endParaRPr lang="zh-CN" altLang="en-US" sz="2400" dirty="0" smtClean="0"/>
          </a:p>
          <a:p>
            <a:pPr lvl="1" eaLnBrk="1" hangingPunct="1">
              <a:buFont typeface="Wingdings" pitchFamily="2" charset="2"/>
              <a:buNone/>
            </a:pPr>
            <a:endParaRPr lang="zh-CN" altLang="en-US" sz="2400" dirty="0" smtClean="0"/>
          </a:p>
          <a:p>
            <a:pPr lvl="1" eaLnBrk="1" hangingPunct="1">
              <a:spcBef>
                <a:spcPct val="0"/>
              </a:spcBef>
              <a:buFont typeface="Wingdings" pitchFamily="2" charset="2"/>
              <a:buNone/>
            </a:pPr>
            <a:endParaRPr lang="zh-CN" altLang="en-US" sz="2400" dirty="0" smtClean="0"/>
          </a:p>
          <a:p>
            <a:pPr marL="452438" lvl="1" indent="455613" eaLnBrk="1" hangingPunct="1">
              <a:spcBef>
                <a:spcPts val="1800"/>
              </a:spcBef>
            </a:pPr>
            <a:r>
              <a:rPr lang="zh-CN" altLang="en-US" sz="2400" dirty="0" smtClean="0"/>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有</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8</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个系数可以用来控制曲线形状</a:t>
            </a:r>
          </a:p>
        </p:txBody>
      </p:sp>
      <p:graphicFrame>
        <p:nvGraphicFramePr>
          <p:cNvPr id="62468" name="Object 4"/>
          <p:cNvGraphicFramePr>
            <a:graphicFrameLocks noGrp="1" noChangeAspect="1"/>
          </p:cNvGraphicFramePr>
          <p:nvPr>
            <p:ph sz="quarter" idx="2"/>
            <p:extLst>
              <p:ext uri="{D42A27DB-BD31-4B8C-83A1-F6EECF244321}">
                <p14:modId xmlns:p14="http://schemas.microsoft.com/office/powerpoint/2010/main" val="2636889456"/>
              </p:ext>
            </p:extLst>
          </p:nvPr>
        </p:nvGraphicFramePr>
        <p:xfrm>
          <a:off x="2999656" y="2852936"/>
          <a:ext cx="4703233" cy="604838"/>
        </p:xfrm>
        <a:graphic>
          <a:graphicData uri="http://schemas.openxmlformats.org/presentationml/2006/ole">
            <mc:AlternateContent xmlns:mc="http://schemas.openxmlformats.org/markup-compatibility/2006">
              <mc:Choice xmlns:v="urn:schemas-microsoft-com:vml" Requires="v">
                <p:oleObj spid="_x0000_s56420" name="Equation" r:id="rId4" imgW="1333500" imgH="228600" progId="Equation.DSMT4">
                  <p:embed/>
                </p:oleObj>
              </mc:Choice>
              <mc:Fallback>
                <p:oleObj name="Equation" r:id="rId4" imgW="1333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656" y="2852936"/>
                        <a:ext cx="4703233"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3575720" y="4555951"/>
            <a:ext cx="4345517" cy="1128713"/>
            <a:chOff x="1429" y="3204"/>
            <a:chExt cx="2053" cy="711"/>
          </a:xfrm>
        </p:grpSpPr>
        <p:graphicFrame>
          <p:nvGraphicFramePr>
            <p:cNvPr id="18437" name="Object 7"/>
            <p:cNvGraphicFramePr>
              <a:graphicFrameLocks noChangeAspect="1"/>
            </p:cNvGraphicFramePr>
            <p:nvPr/>
          </p:nvGraphicFramePr>
          <p:xfrm>
            <a:off x="1610" y="3204"/>
            <a:ext cx="1872" cy="711"/>
          </p:xfrm>
          <a:graphic>
            <a:graphicData uri="http://schemas.openxmlformats.org/presentationml/2006/ole">
              <mc:AlternateContent xmlns:mc="http://schemas.openxmlformats.org/markup-compatibility/2006">
                <mc:Choice xmlns:v="urn:schemas-microsoft-com:vml" Requires="v">
                  <p:oleObj spid="_x0000_s56421" name="Equation" r:id="rId6" imgW="1269449" imgH="482391" progId="Equation.DSMT4">
                    <p:embed/>
                  </p:oleObj>
                </mc:Choice>
                <mc:Fallback>
                  <p:oleObj name="Equation" r:id="rId6" imgW="1269449" imgH="4823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3204"/>
                          <a:ext cx="1872" cy="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AutoShape 10"/>
            <p:cNvSpPr>
              <a:spLocks/>
            </p:cNvSpPr>
            <p:nvPr/>
          </p:nvSpPr>
          <p:spPr bwMode="auto">
            <a:xfrm>
              <a:off x="1429" y="3385"/>
              <a:ext cx="136" cy="408"/>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89910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767408" y="1268760"/>
            <a:ext cx="10363200" cy="4114800"/>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参数表示的优点</a:t>
            </a:r>
            <a:r>
              <a:rPr lang="en-US" altLang="zh-CN" b="1" dirty="0">
                <a:solidFill>
                  <a:schemeClr val="bg2">
                    <a:lumMod val="50000"/>
                  </a:schemeClr>
                </a:solidFill>
                <a:latin typeface="微软雅黑" panose="020B0503020204020204" pitchFamily="34" charset="-122"/>
                <a:ea typeface="微软雅黑" panose="020B0503020204020204" pitchFamily="34" charset="-122"/>
              </a:rPr>
              <a:t>(2)</a:t>
            </a:r>
          </a:p>
          <a:p>
            <a:pPr marL="1260475" lvl="3" indent="-342900" eaLnBrk="1" hangingPunct="0">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易于用矢量和矩阵表示几何分量，简化计算</a:t>
            </a:r>
          </a:p>
          <a:p>
            <a:pPr marL="1260475" lvl="3" indent="-342900" eaLnBrk="1" hangingPunct="0">
              <a:lnSpc>
                <a:spcPct val="150000"/>
              </a:lnSpc>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非参数方程的几何变换要通过对所有型值点进行变换来实现，而参数方程可以直接进行变换；</a:t>
            </a:r>
          </a:p>
        </p:txBody>
      </p:sp>
      <p:graphicFrame>
        <p:nvGraphicFramePr>
          <p:cNvPr id="63493" name="Object 5"/>
          <p:cNvGraphicFramePr>
            <a:graphicFrameLocks noGrp="1" noChangeAspect="1"/>
          </p:cNvGraphicFramePr>
          <p:nvPr>
            <p:ph sz="quarter" idx="4294967295"/>
            <p:extLst>
              <p:ext uri="{D42A27DB-BD31-4B8C-83A1-F6EECF244321}">
                <p14:modId xmlns:p14="http://schemas.microsoft.com/office/powerpoint/2010/main" val="881406074"/>
              </p:ext>
            </p:extLst>
          </p:nvPr>
        </p:nvGraphicFramePr>
        <p:xfrm>
          <a:off x="719667" y="4123207"/>
          <a:ext cx="4191000" cy="1728788"/>
        </p:xfrm>
        <a:graphic>
          <a:graphicData uri="http://schemas.openxmlformats.org/presentationml/2006/ole">
            <mc:AlternateContent xmlns:mc="http://schemas.openxmlformats.org/markup-compatibility/2006">
              <mc:Choice xmlns:v="urn:schemas-microsoft-com:vml" Requires="v">
                <p:oleObj spid="_x0000_s57444" name="Equation" r:id="rId4" imgW="1485900" imgH="762000" progId="Equation.DSMT4">
                  <p:embed/>
                </p:oleObj>
              </mc:Choice>
              <mc:Fallback>
                <p:oleObj name="Equation" r:id="rId4" imgW="1485900" imgH="762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67" y="4123207"/>
                        <a:ext cx="4191000" cy="172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5039784" y="4770907"/>
            <a:ext cx="1193800" cy="533400"/>
            <a:chOff x="2381" y="2886"/>
            <a:chExt cx="564" cy="336"/>
          </a:xfrm>
        </p:grpSpPr>
        <p:sp>
          <p:nvSpPr>
            <p:cNvPr id="19463" name="AutoShape 9"/>
            <p:cNvSpPr>
              <a:spLocks noChangeArrowheads="1"/>
            </p:cNvSpPr>
            <p:nvPr/>
          </p:nvSpPr>
          <p:spPr bwMode="auto">
            <a:xfrm>
              <a:off x="2400" y="2904"/>
              <a:ext cx="545" cy="318"/>
            </a:xfrm>
            <a:prstGeom prst="rightArrow">
              <a:avLst>
                <a:gd name="adj1" fmla="val 50000"/>
                <a:gd name="adj2" fmla="val 42846"/>
              </a:avLst>
            </a:prstGeom>
            <a:solidFill>
              <a:schemeClr val="tx1"/>
            </a:solidFill>
            <a:ln w="9525">
              <a:solidFill>
                <a:schemeClr val="tx1"/>
              </a:solidFill>
              <a:miter lim="800000"/>
              <a:headEnd/>
              <a:tailEnd/>
            </a:ln>
          </p:spPr>
          <p:txBody>
            <a:bodyPr wrap="none" anchor="ctr"/>
            <a:lstStyle/>
            <a:p>
              <a:endParaRPr lang="zh-CN" altLang="en-US"/>
            </a:p>
          </p:txBody>
        </p:sp>
        <p:sp>
          <p:nvSpPr>
            <p:cNvPr id="19464" name="AutoShape 7"/>
            <p:cNvSpPr>
              <a:spLocks noChangeArrowheads="1"/>
            </p:cNvSpPr>
            <p:nvPr/>
          </p:nvSpPr>
          <p:spPr bwMode="auto">
            <a:xfrm>
              <a:off x="2381" y="2886"/>
              <a:ext cx="545" cy="318"/>
            </a:xfrm>
            <a:prstGeom prst="rightArrow">
              <a:avLst>
                <a:gd name="adj1" fmla="val 50000"/>
                <a:gd name="adj2" fmla="val 42846"/>
              </a:avLst>
            </a:prstGeom>
            <a:solidFill>
              <a:srgbClr val="58D52B"/>
            </a:solidFill>
            <a:ln w="9525">
              <a:solidFill>
                <a:schemeClr val="tx1"/>
              </a:solidFill>
              <a:miter lim="800000"/>
              <a:headEnd/>
              <a:tailEnd/>
            </a:ln>
          </p:spPr>
          <p:txBody>
            <a:bodyPr wrap="none" anchor="ctr"/>
            <a:lstStyle/>
            <a:p>
              <a:endParaRPr lang="zh-CN" altLang="en-US"/>
            </a:p>
          </p:txBody>
        </p:sp>
      </p:grpSp>
      <p:graphicFrame>
        <p:nvGraphicFramePr>
          <p:cNvPr id="63496" name="Object 8"/>
          <p:cNvGraphicFramePr>
            <a:graphicFrameLocks noChangeAspect="1"/>
          </p:cNvGraphicFramePr>
          <p:nvPr>
            <p:extLst>
              <p:ext uri="{D42A27DB-BD31-4B8C-83A1-F6EECF244321}">
                <p14:modId xmlns:p14="http://schemas.microsoft.com/office/powerpoint/2010/main" val="1387481163"/>
              </p:ext>
            </p:extLst>
          </p:nvPr>
        </p:nvGraphicFramePr>
        <p:xfrm>
          <a:off x="6479118" y="3905721"/>
          <a:ext cx="5124449" cy="2187575"/>
        </p:xfrm>
        <a:graphic>
          <a:graphicData uri="http://schemas.openxmlformats.org/presentationml/2006/ole">
            <mc:AlternateContent xmlns:mc="http://schemas.openxmlformats.org/markup-compatibility/2006">
              <mc:Choice xmlns:v="urn:schemas-microsoft-com:vml" Requires="v">
                <p:oleObj spid="_x0000_s57445" name="Equation" r:id="rId6" imgW="1816100" imgH="965200" progId="Equation.DSMT4">
                  <p:embed/>
                </p:oleObj>
              </mc:Choice>
              <mc:Fallback>
                <p:oleObj name="Equation" r:id="rId6" imgW="1816100" imgH="965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9118" y="3905721"/>
                        <a:ext cx="5124449" cy="218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9" name="Text Box 11"/>
          <p:cNvSpPr txBox="1">
            <a:spLocks noChangeArrowheads="1"/>
          </p:cNvSpPr>
          <p:nvPr/>
        </p:nvSpPr>
        <p:spPr bwMode="auto">
          <a:xfrm>
            <a:off x="643468" y="3734270"/>
            <a:ext cx="47032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400" b="1" dirty="0">
                <a:solidFill>
                  <a:srgbClr val="0070C0"/>
                </a:solidFill>
              </a:rPr>
              <a:t>三次</a:t>
            </a:r>
            <a:r>
              <a:rPr lang="en-US" altLang="zh-CN" sz="2400" b="1" dirty="0" err="1">
                <a:solidFill>
                  <a:srgbClr val="0070C0"/>
                </a:solidFill>
                <a:latin typeface="Times New Roman" pitchFamily="18" charset="0"/>
              </a:rPr>
              <a:t>Hermite</a:t>
            </a:r>
            <a:r>
              <a:rPr lang="zh-CN" altLang="en-US" sz="2400" b="1" dirty="0">
                <a:solidFill>
                  <a:srgbClr val="0070C0"/>
                </a:solidFill>
              </a:rPr>
              <a:t>参数曲线</a:t>
            </a:r>
          </a:p>
        </p:txBody>
      </p:sp>
      <p:sp>
        <p:nvSpPr>
          <p:cNvPr id="9"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31704439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P spid="63499" grpId="0" uiExpan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sz="half" idx="1"/>
          </p:nvPr>
        </p:nvSpPr>
        <p:spPr>
          <a:xfrm>
            <a:off x="839416" y="1232694"/>
            <a:ext cx="10160000" cy="5113338"/>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参数表示的优点</a:t>
            </a:r>
            <a:r>
              <a:rPr lang="en-US" altLang="zh-CN" b="1" dirty="0">
                <a:solidFill>
                  <a:schemeClr val="bg2">
                    <a:lumMod val="50000"/>
                  </a:schemeClr>
                </a:solidFill>
                <a:latin typeface="微软雅黑" panose="020B0503020204020204" pitchFamily="34" charset="-122"/>
                <a:ea typeface="微软雅黑" panose="020B0503020204020204" pitchFamily="34" charset="-122"/>
              </a:rPr>
              <a:t>(3)</a:t>
            </a:r>
          </a:p>
          <a:p>
            <a:pPr marL="1260475" lvl="3" indent="-342900" hangingPunct="0">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便于处理斜率为无穷大的问题，不会出现计算中断；</a:t>
            </a:r>
          </a:p>
          <a:p>
            <a:pPr marL="452438" lvl="1" indent="455613">
              <a:spcBef>
                <a:spcPts val="1800"/>
              </a:spcBef>
            </a:pPr>
            <a:r>
              <a:rPr lang="zh-CN" altLang="en-US" sz="2400" dirty="0" smtClean="0"/>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平面直线显式方程</a:t>
            </a:r>
          </a:p>
          <a:p>
            <a:pPr lvl="1" eaLnBrk="1" hangingPunct="1">
              <a:spcBef>
                <a:spcPct val="60000"/>
              </a:spcBef>
              <a:buFont typeface="Wingdings" pitchFamily="2" charset="2"/>
              <a:buNone/>
            </a:pPr>
            <a:r>
              <a:rPr lang="zh-CN" altLang="en-US" sz="2400" dirty="0" smtClean="0"/>
              <a:t>                       </a:t>
            </a:r>
          </a:p>
          <a:p>
            <a:pPr lvl="1" eaLnBrk="1" hangingPunct="1">
              <a:spcBef>
                <a:spcPct val="60000"/>
              </a:spcBef>
              <a:buFont typeface="Wingdings" pitchFamily="2" charset="2"/>
              <a:buNone/>
            </a:pPr>
            <a:r>
              <a:rPr lang="zh-CN" altLang="en-US" sz="2400" dirty="0" smtClean="0"/>
              <a:t>                        </a:t>
            </a:r>
          </a:p>
          <a:p>
            <a:pPr lvl="1" eaLnBrk="1" hangingPunct="1">
              <a:spcBef>
                <a:spcPct val="60000"/>
              </a:spcBef>
              <a:buFont typeface="Wingdings" pitchFamily="2" charset="2"/>
              <a:buNone/>
            </a:pPr>
            <a:r>
              <a:rPr lang="zh-CN" altLang="en-US" sz="2400" dirty="0" smtClean="0"/>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非参数方程无法表示 </a:t>
            </a:r>
            <a:r>
              <a:rPr lang="en-US" altLang="zh-CN" b="1" i="1" dirty="0">
                <a:solidFill>
                  <a:schemeClr val="bg2">
                    <a:lumMod val="50000"/>
                  </a:schemeClr>
                </a:solidFill>
                <a:latin typeface="Times New Roman" pitchFamily="18" charset="0"/>
              </a:rPr>
              <a:t>x = c</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（常数</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 的</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直线</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a:t>
            </a:r>
            <a:endParaRPr lang="en-US" altLang="zh-CN" sz="2200" b="1" dirty="0" smtClean="0">
              <a:solidFill>
                <a:schemeClr val="bg2">
                  <a:lumMod val="50000"/>
                </a:schemeClr>
              </a:solidFill>
              <a:latin typeface="微软雅黑" panose="020B0503020204020204" pitchFamily="34" charset="-122"/>
              <a:ea typeface="微软雅黑" panose="020B0503020204020204" pitchFamily="34" charset="-122"/>
            </a:endParaRPr>
          </a:p>
          <a:p>
            <a:pPr lvl="1" eaLnBrk="1" hangingPunct="1">
              <a:spcBef>
                <a:spcPct val="60000"/>
              </a:spcBef>
              <a:buFont typeface="Wingdings" pitchFamily="2" charset="2"/>
              <a:buNone/>
            </a:pP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因为</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此时</a:t>
            </a:r>
            <a:r>
              <a:rPr lang="en-US" altLang="zh-CN" b="1" i="1" dirty="0">
                <a:solidFill>
                  <a:schemeClr val="bg2">
                    <a:lumMod val="50000"/>
                  </a:schemeClr>
                </a:solidFill>
                <a:latin typeface="Times New Roman" pitchFamily="18" charset="0"/>
              </a:rPr>
              <a:t>dx=0</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斜率 </a:t>
            </a:r>
            <a:r>
              <a:rPr lang="en-US" altLang="zh-CN" b="1" i="1" dirty="0" smtClean="0">
                <a:solidFill>
                  <a:schemeClr val="bg2">
                    <a:lumMod val="50000"/>
                  </a:schemeClr>
                </a:solidFill>
                <a:latin typeface="Times New Roman" pitchFamily="18" charset="0"/>
              </a:rPr>
              <a:t>k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为无穷大；</a:t>
            </a:r>
            <a:endParaRPr lang="en-US" altLang="zh-CN" sz="2200" b="1" dirty="0" smtClean="0">
              <a:solidFill>
                <a:schemeClr val="bg2">
                  <a:lumMod val="50000"/>
                </a:schemeClr>
              </a:solidFill>
              <a:latin typeface="微软雅黑" panose="020B0503020204020204" pitchFamily="34" charset="-122"/>
              <a:ea typeface="微软雅黑" panose="020B0503020204020204" pitchFamily="34" charset="-122"/>
            </a:endParaRPr>
          </a:p>
          <a:p>
            <a:pPr lvl="1" eaLnBrk="1" hangingPunct="1">
              <a:spcBef>
                <a:spcPct val="60000"/>
              </a:spcBef>
              <a:buFont typeface="Wingdings" pitchFamily="2" charset="2"/>
              <a:buNone/>
            </a:pP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而</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用参数方程就可以直接表示。</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 </a:t>
            </a:r>
            <a:r>
              <a:rPr lang="en-US" altLang="zh-CN" sz="2000" dirty="0" smtClean="0"/>
              <a:t>               </a:t>
            </a:r>
          </a:p>
        </p:txBody>
      </p:sp>
      <p:sp>
        <p:nvSpPr>
          <p:cNvPr id="64534" name="Line 22"/>
          <p:cNvSpPr>
            <a:spLocks noChangeShapeType="1"/>
          </p:cNvSpPr>
          <p:nvPr/>
        </p:nvSpPr>
        <p:spPr bwMode="auto">
          <a:xfrm>
            <a:off x="3217333" y="4024313"/>
            <a:ext cx="0" cy="14446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4516" name="Object 4"/>
          <p:cNvGraphicFramePr>
            <a:graphicFrameLocks noGrp="1" noChangeAspect="1"/>
          </p:cNvGraphicFramePr>
          <p:nvPr>
            <p:ph sz="quarter" idx="2"/>
            <p:extLst>
              <p:ext uri="{D42A27DB-BD31-4B8C-83A1-F6EECF244321}">
                <p14:modId xmlns:p14="http://schemas.microsoft.com/office/powerpoint/2010/main" val="4064789270"/>
              </p:ext>
            </p:extLst>
          </p:nvPr>
        </p:nvGraphicFramePr>
        <p:xfrm>
          <a:off x="5231078" y="2502372"/>
          <a:ext cx="2112433" cy="506413"/>
        </p:xfrm>
        <a:graphic>
          <a:graphicData uri="http://schemas.openxmlformats.org/presentationml/2006/ole">
            <mc:AlternateContent xmlns:mc="http://schemas.openxmlformats.org/markup-compatibility/2006">
              <mc:Choice xmlns:v="urn:schemas-microsoft-com:vml" Requires="v">
                <p:oleObj spid="_x0000_s58468" name="Equation" r:id="rId4" imgW="634725" imgH="203112" progId="Equation.DSMT4">
                  <p:embed/>
                </p:oleObj>
              </mc:Choice>
              <mc:Fallback>
                <p:oleObj name="Equation" r:id="rId4" imgW="634725"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1078" y="2502372"/>
                        <a:ext cx="2112433"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9" name="Line 7"/>
          <p:cNvSpPr>
            <a:spLocks noChangeShapeType="1"/>
          </p:cNvSpPr>
          <p:nvPr/>
        </p:nvSpPr>
        <p:spPr bwMode="auto">
          <a:xfrm>
            <a:off x="1126067" y="5453063"/>
            <a:ext cx="3361267"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0" name="Line 8"/>
          <p:cNvSpPr>
            <a:spLocks noChangeShapeType="1"/>
          </p:cNvSpPr>
          <p:nvPr/>
        </p:nvSpPr>
        <p:spPr bwMode="auto">
          <a:xfrm flipH="1" flipV="1">
            <a:off x="1678517" y="3644901"/>
            <a:ext cx="0" cy="2239963"/>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1" name="Text Box 9"/>
          <p:cNvSpPr txBox="1">
            <a:spLocks noChangeArrowheads="1"/>
          </p:cNvSpPr>
          <p:nvPr/>
        </p:nvSpPr>
        <p:spPr bwMode="auto">
          <a:xfrm>
            <a:off x="4080934" y="5453063"/>
            <a:ext cx="7683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64522" name="Text Box 10"/>
          <p:cNvSpPr txBox="1">
            <a:spLocks noChangeArrowheads="1"/>
          </p:cNvSpPr>
          <p:nvPr/>
        </p:nvSpPr>
        <p:spPr bwMode="auto">
          <a:xfrm>
            <a:off x="1267884" y="3594100"/>
            <a:ext cx="7683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64523" name="Line 11"/>
          <p:cNvSpPr>
            <a:spLocks noChangeShapeType="1"/>
          </p:cNvSpPr>
          <p:nvPr/>
        </p:nvSpPr>
        <p:spPr bwMode="auto">
          <a:xfrm flipV="1">
            <a:off x="1415481" y="3784600"/>
            <a:ext cx="2320438" cy="1093787"/>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4" name="Line 12"/>
          <p:cNvSpPr>
            <a:spLocks noChangeShapeType="1"/>
          </p:cNvSpPr>
          <p:nvPr/>
        </p:nvSpPr>
        <p:spPr bwMode="auto">
          <a:xfrm flipH="1">
            <a:off x="1047751" y="4757739"/>
            <a:ext cx="632883" cy="1587"/>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Line 13"/>
          <p:cNvSpPr>
            <a:spLocks noChangeShapeType="1"/>
          </p:cNvSpPr>
          <p:nvPr/>
        </p:nvSpPr>
        <p:spPr bwMode="auto">
          <a:xfrm>
            <a:off x="1335617" y="4733926"/>
            <a:ext cx="0" cy="720725"/>
          </a:xfrm>
          <a:prstGeom prst="line">
            <a:avLst/>
          </a:prstGeom>
          <a:noFill/>
          <a:ln w="9525">
            <a:solidFill>
              <a:schemeClr val="bg2">
                <a:lumMod val="50000"/>
              </a:schemeClr>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526" name="Text Box 14"/>
          <p:cNvSpPr txBox="1">
            <a:spLocks noChangeArrowheads="1"/>
          </p:cNvSpPr>
          <p:nvPr/>
        </p:nvSpPr>
        <p:spPr bwMode="auto">
          <a:xfrm>
            <a:off x="1013885" y="4878388"/>
            <a:ext cx="67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b</a:t>
            </a:r>
          </a:p>
        </p:txBody>
      </p:sp>
      <p:sp>
        <p:nvSpPr>
          <p:cNvPr id="64528" name="Line 16"/>
          <p:cNvSpPr>
            <a:spLocks noChangeShapeType="1"/>
          </p:cNvSpPr>
          <p:nvPr/>
        </p:nvSpPr>
        <p:spPr bwMode="auto">
          <a:xfrm flipH="1">
            <a:off x="1689858" y="4159350"/>
            <a:ext cx="1260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Text Box 17"/>
          <p:cNvSpPr txBox="1">
            <a:spLocks noChangeArrowheads="1"/>
          </p:cNvSpPr>
          <p:nvPr/>
        </p:nvSpPr>
        <p:spPr bwMode="auto">
          <a:xfrm>
            <a:off x="3227918" y="3876676"/>
            <a:ext cx="5376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err="1">
                <a:solidFill>
                  <a:schemeClr val="bg2">
                    <a:lumMod val="50000"/>
                  </a:schemeClr>
                </a:solidFill>
                <a:latin typeface="Times New Roman" pitchFamily="18" charset="0"/>
              </a:rPr>
              <a:t>dy</a:t>
            </a:r>
            <a:endParaRPr lang="en-US" altLang="zh-CN" i="1" dirty="0">
              <a:solidFill>
                <a:schemeClr val="bg2">
                  <a:lumMod val="50000"/>
                </a:schemeClr>
              </a:solidFill>
              <a:latin typeface="Times New Roman" pitchFamily="18" charset="0"/>
            </a:endParaRPr>
          </a:p>
        </p:txBody>
      </p:sp>
      <p:sp>
        <p:nvSpPr>
          <p:cNvPr id="64533" name="Text Box 21"/>
          <p:cNvSpPr txBox="1">
            <a:spLocks noChangeArrowheads="1"/>
          </p:cNvSpPr>
          <p:nvPr/>
        </p:nvSpPr>
        <p:spPr bwMode="auto">
          <a:xfrm>
            <a:off x="2351618" y="3789363"/>
            <a:ext cx="7683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x</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y</a:t>
            </a:r>
            <a:r>
              <a:rPr lang="en-US" altLang="zh-CN">
                <a:solidFill>
                  <a:schemeClr val="bg2">
                    <a:lumMod val="50000"/>
                  </a:schemeClr>
                </a:solidFill>
                <a:latin typeface="Times New Roman" pitchFamily="18" charset="0"/>
              </a:rPr>
              <a:t>)</a:t>
            </a:r>
          </a:p>
        </p:txBody>
      </p:sp>
      <p:graphicFrame>
        <p:nvGraphicFramePr>
          <p:cNvPr id="64536" name="Object 24"/>
          <p:cNvGraphicFramePr>
            <a:graphicFrameLocks noGrp="1" noChangeAspect="1"/>
          </p:cNvGraphicFramePr>
          <p:nvPr>
            <p:ph sz="quarter" idx="3"/>
            <p:extLst>
              <p:ext uri="{D42A27DB-BD31-4B8C-83A1-F6EECF244321}">
                <p14:modId xmlns:p14="http://schemas.microsoft.com/office/powerpoint/2010/main" val="4024911160"/>
              </p:ext>
            </p:extLst>
          </p:nvPr>
        </p:nvGraphicFramePr>
        <p:xfrm>
          <a:off x="5303912" y="3043239"/>
          <a:ext cx="1439333" cy="833437"/>
        </p:xfrm>
        <a:graphic>
          <a:graphicData uri="http://schemas.openxmlformats.org/presentationml/2006/ole">
            <mc:AlternateContent xmlns:mc="http://schemas.openxmlformats.org/markup-compatibility/2006">
              <mc:Choice xmlns:v="urn:schemas-microsoft-com:vml" Requires="v">
                <p:oleObj spid="_x0000_s58469" name="Equation" r:id="rId6" imgW="457002" imgH="393529" progId="Equation.DSMT4">
                  <p:embed/>
                </p:oleObj>
              </mc:Choice>
              <mc:Fallback>
                <p:oleObj name="Equation" r:id="rId6" imgW="457002"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3912" y="3043239"/>
                        <a:ext cx="143933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41" name="Line 29"/>
          <p:cNvSpPr>
            <a:spLocks noChangeShapeType="1"/>
          </p:cNvSpPr>
          <p:nvPr/>
        </p:nvSpPr>
        <p:spPr bwMode="auto">
          <a:xfrm>
            <a:off x="2927351" y="4159350"/>
            <a:ext cx="289983" cy="63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31"/>
          <p:cNvGrpSpPr>
            <a:grpSpLocks/>
          </p:cNvGrpSpPr>
          <p:nvPr/>
        </p:nvGrpSpPr>
        <p:grpSpPr bwMode="auto">
          <a:xfrm>
            <a:off x="2802465" y="3954465"/>
            <a:ext cx="264584" cy="1509713"/>
            <a:chOff x="1324" y="2491"/>
            <a:chExt cx="125" cy="951"/>
          </a:xfrm>
        </p:grpSpPr>
        <p:sp>
          <p:nvSpPr>
            <p:cNvPr id="20500" name="Line 15"/>
            <p:cNvSpPr>
              <a:spLocks noChangeShapeType="1"/>
            </p:cNvSpPr>
            <p:nvPr/>
          </p:nvSpPr>
          <p:spPr bwMode="auto">
            <a:xfrm>
              <a:off x="1394" y="2603"/>
              <a:ext cx="0" cy="8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Text Box 20"/>
            <p:cNvSpPr txBox="1">
              <a:spLocks noChangeArrowheads="1"/>
            </p:cNvSpPr>
            <p:nvPr/>
          </p:nvSpPr>
          <p:spPr bwMode="auto">
            <a:xfrm>
              <a:off x="1324" y="2491"/>
              <a:ext cx="1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sp>
        <p:nvSpPr>
          <p:cNvPr id="64542" name="Text Box 30"/>
          <p:cNvSpPr txBox="1">
            <a:spLocks noChangeArrowheads="1"/>
          </p:cNvSpPr>
          <p:nvPr/>
        </p:nvSpPr>
        <p:spPr bwMode="auto">
          <a:xfrm>
            <a:off x="2889252" y="4135438"/>
            <a:ext cx="5376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dx</a:t>
            </a:r>
          </a:p>
        </p:txBody>
      </p:sp>
      <p:sp>
        <p:nvSpPr>
          <p:cNvPr id="22"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4106298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4522"/>
                                        </p:tgtEl>
                                        <p:attrNameLst>
                                          <p:attrName>style.visibility</p:attrName>
                                        </p:attrNameLst>
                                      </p:cBhvr>
                                      <p:to>
                                        <p:strVal val="visible"/>
                                      </p:to>
                                    </p:set>
                                    <p:animEffect transition="in" filter="wipe(down)">
                                      <p:cBhvr>
                                        <p:cTn id="23" dur="500"/>
                                        <p:tgtEl>
                                          <p:spTgt spid="645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4520"/>
                                        </p:tgtEl>
                                        <p:attrNameLst>
                                          <p:attrName>style.visibility</p:attrName>
                                        </p:attrNameLst>
                                      </p:cBhvr>
                                      <p:to>
                                        <p:strVal val="visible"/>
                                      </p:to>
                                    </p:set>
                                    <p:animEffect transition="in" filter="wipe(down)">
                                      <p:cBhvr>
                                        <p:cTn id="26" dur="500"/>
                                        <p:tgtEl>
                                          <p:spTgt spid="645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4519"/>
                                        </p:tgtEl>
                                        <p:attrNameLst>
                                          <p:attrName>style.visibility</p:attrName>
                                        </p:attrNameLst>
                                      </p:cBhvr>
                                      <p:to>
                                        <p:strVal val="visible"/>
                                      </p:to>
                                    </p:set>
                                    <p:animEffect transition="in" filter="wipe(left)">
                                      <p:cBhvr>
                                        <p:cTn id="29" dur="500"/>
                                        <p:tgtEl>
                                          <p:spTgt spid="645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4521"/>
                                        </p:tgtEl>
                                        <p:attrNameLst>
                                          <p:attrName>style.visibility</p:attrName>
                                        </p:attrNameLst>
                                      </p:cBhvr>
                                      <p:to>
                                        <p:strVal val="visible"/>
                                      </p:to>
                                    </p:set>
                                    <p:animEffect transition="in" filter="wipe(down)">
                                      <p:cBhvr>
                                        <p:cTn id="32" dur="500"/>
                                        <p:tgtEl>
                                          <p:spTgt spid="6452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4515">
                                            <p:txEl>
                                              <p:pRg st="3" end="3"/>
                                            </p:txEl>
                                          </p:spTgt>
                                        </p:tgtEl>
                                        <p:attrNameLst>
                                          <p:attrName>style.visibility</p:attrName>
                                        </p:attrNameLst>
                                      </p:cBhvr>
                                      <p:to>
                                        <p:strVal val="visible"/>
                                      </p:to>
                                    </p:set>
                                    <p:animEffect transition="in" filter="wipe(up)">
                                      <p:cBhvr>
                                        <p:cTn id="35" dur="500"/>
                                        <p:tgtEl>
                                          <p:spTgt spid="6451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4523"/>
                                        </p:tgtEl>
                                        <p:attrNameLst>
                                          <p:attrName>style.visibility</p:attrName>
                                        </p:attrNameLst>
                                      </p:cBhvr>
                                      <p:to>
                                        <p:strVal val="visible"/>
                                      </p:to>
                                    </p:set>
                                    <p:animEffect transition="in" filter="wipe(down)">
                                      <p:cBhvr>
                                        <p:cTn id="40" dur="500"/>
                                        <p:tgtEl>
                                          <p:spTgt spid="645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64524"/>
                                        </p:tgtEl>
                                        <p:attrNameLst>
                                          <p:attrName>style.visibility</p:attrName>
                                        </p:attrNameLst>
                                      </p:cBhvr>
                                      <p:to>
                                        <p:strVal val="visible"/>
                                      </p:to>
                                    </p:set>
                                    <p:animEffect transition="in" filter="wipe(right)">
                                      <p:cBhvr>
                                        <p:cTn id="45" dur="500"/>
                                        <p:tgtEl>
                                          <p:spTgt spid="64524"/>
                                        </p:tgtEl>
                                      </p:cBhvr>
                                    </p:animEffect>
                                  </p:childTnLst>
                                </p:cTn>
                              </p:par>
                              <p:par>
                                <p:cTn id="46" presetID="16" presetClass="entr" presetSubtype="42" fill="hold" grpId="0" nodeType="withEffect">
                                  <p:stCondLst>
                                    <p:cond delay="0"/>
                                  </p:stCondLst>
                                  <p:childTnLst>
                                    <p:set>
                                      <p:cBhvr>
                                        <p:cTn id="47" dur="1" fill="hold">
                                          <p:stCondLst>
                                            <p:cond delay="0"/>
                                          </p:stCondLst>
                                        </p:cTn>
                                        <p:tgtEl>
                                          <p:spTgt spid="64525"/>
                                        </p:tgtEl>
                                        <p:attrNameLst>
                                          <p:attrName>style.visibility</p:attrName>
                                        </p:attrNameLst>
                                      </p:cBhvr>
                                      <p:to>
                                        <p:strVal val="visible"/>
                                      </p:to>
                                    </p:set>
                                    <p:animEffect transition="in" filter="barn(outHorizontal)">
                                      <p:cBhvr>
                                        <p:cTn id="48" dur="500"/>
                                        <p:tgtEl>
                                          <p:spTgt spid="64525"/>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645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up)">
                                      <p:cBhvr>
                                        <p:cTn id="55" dur="500"/>
                                        <p:tgtEl>
                                          <p:spTgt spid="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64528"/>
                                        </p:tgtEl>
                                        <p:attrNameLst>
                                          <p:attrName>style.visibility</p:attrName>
                                        </p:attrNameLst>
                                      </p:cBhvr>
                                      <p:to>
                                        <p:strVal val="visible"/>
                                      </p:to>
                                    </p:set>
                                    <p:animEffect transition="in" filter="wipe(right)">
                                      <p:cBhvr>
                                        <p:cTn id="58" dur="500"/>
                                        <p:tgtEl>
                                          <p:spTgt spid="64528"/>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645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6453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4541"/>
                                        </p:tgtEl>
                                        <p:attrNameLst>
                                          <p:attrName>style.visibility</p:attrName>
                                        </p:attrNameLst>
                                      </p:cBhvr>
                                      <p:to>
                                        <p:strVal val="visible"/>
                                      </p:to>
                                    </p:set>
                                    <p:animEffect transition="in" filter="wipe(left)">
                                      <p:cBhvr>
                                        <p:cTn id="69" dur="500"/>
                                        <p:tgtEl>
                                          <p:spTgt spid="6454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4542"/>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4534"/>
                                        </p:tgtEl>
                                        <p:attrNameLst>
                                          <p:attrName>style.visibility</p:attrName>
                                        </p:attrNameLst>
                                      </p:cBhvr>
                                      <p:to>
                                        <p:strVal val="visible"/>
                                      </p:to>
                                    </p:set>
                                    <p:animEffect transition="in" filter="wipe(down)">
                                      <p:cBhvr>
                                        <p:cTn id="78" dur="500"/>
                                        <p:tgtEl>
                                          <p:spTgt spid="6453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52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64515">
                                            <p:txEl>
                                              <p:pRg st="4" end="4"/>
                                            </p:txEl>
                                          </p:spTgt>
                                        </p:tgtEl>
                                        <p:attrNameLst>
                                          <p:attrName>style.visibility</p:attrName>
                                        </p:attrNameLst>
                                      </p:cBhvr>
                                      <p:to>
                                        <p:strVal val="visible"/>
                                      </p:to>
                                    </p:set>
                                    <p:animEffect transition="in" filter="wipe(up)">
                                      <p:cBhvr>
                                        <p:cTn id="87" dur="500"/>
                                        <p:tgtEl>
                                          <p:spTgt spid="64515">
                                            <p:txEl>
                                              <p:pRg st="4" end="4"/>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64515">
                                            <p:txEl>
                                              <p:pRg st="5" end="5"/>
                                            </p:tx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4515">
                                            <p:txEl>
                                              <p:pRg st="6" end="6"/>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P spid="64534" grpId="0" uiExpand="1" animBg="1"/>
      <p:bldP spid="64519" grpId="0" uiExpand="1" animBg="1"/>
      <p:bldP spid="64520" grpId="0" uiExpand="1" animBg="1"/>
      <p:bldP spid="64521" grpId="0" uiExpand="1"/>
      <p:bldP spid="64522" grpId="0" uiExpand="1"/>
      <p:bldP spid="64523" grpId="0" uiExpand="1" animBg="1"/>
      <p:bldP spid="64524" grpId="0" uiExpand="1" animBg="1"/>
      <p:bldP spid="64525" grpId="0" uiExpand="1" animBg="1"/>
      <p:bldP spid="64526" grpId="0" uiExpand="1"/>
      <p:bldP spid="64528" grpId="0" uiExpand="1" animBg="1"/>
      <p:bldP spid="64529" grpId="0" uiExpand="1"/>
      <p:bldP spid="64533" grpId="0" uiExpand="1"/>
      <p:bldP spid="64541" grpId="0" uiExpand="1" animBg="1"/>
      <p:bldP spid="64542"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976781" y="1271588"/>
            <a:ext cx="9414933" cy="4114800"/>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参数表示的优点</a:t>
            </a:r>
            <a:r>
              <a:rPr lang="en-US" altLang="zh-CN" b="1" dirty="0">
                <a:solidFill>
                  <a:schemeClr val="bg2">
                    <a:lumMod val="50000"/>
                  </a:schemeClr>
                </a:solidFill>
                <a:latin typeface="微软雅黑" panose="020B0503020204020204" pitchFamily="34" charset="-122"/>
                <a:ea typeface="微软雅黑" panose="020B0503020204020204" pitchFamily="34" charset="-122"/>
              </a:rPr>
              <a:t>(4)</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50000"/>
              </a:lnSpc>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参数方程对变量个数不限，从而可以很方便地把低维曲线曲面扩展到高维空间中去；</a:t>
            </a:r>
          </a:p>
          <a:p>
            <a:pPr marL="452438" lvl="1" indent="455613" eaLnBrk="1" hangingPunct="1">
              <a:spcBef>
                <a:spcPts val="1800"/>
              </a:spcBef>
            </a:pPr>
            <a:r>
              <a:rPr lang="zh-CN" altLang="en-US" sz="2400" dirty="0" smtClean="0"/>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例如一条二维三次参数曲线</a:t>
            </a:r>
          </a:p>
          <a:p>
            <a:pPr lvl="1" eaLnBrk="1" hangingPunct="1">
              <a:spcBef>
                <a:spcPct val="75000"/>
              </a:spcBef>
            </a:pPr>
            <a:endParaRPr lang="zh-CN" altLang="en-US" sz="2400" dirty="0" smtClean="0"/>
          </a:p>
          <a:p>
            <a:pPr lvl="1" eaLnBrk="1" hangingPunct="1">
              <a:spcBef>
                <a:spcPct val="75000"/>
              </a:spcBef>
            </a:pPr>
            <a:endParaRPr lang="zh-CN" altLang="en-US" sz="2400" dirty="0" smtClean="0"/>
          </a:p>
        </p:txBody>
      </p:sp>
      <p:graphicFrame>
        <p:nvGraphicFramePr>
          <p:cNvPr id="65540" name="Object 4"/>
          <p:cNvGraphicFramePr>
            <a:graphicFrameLocks noGrp="1" noChangeAspect="1"/>
          </p:cNvGraphicFramePr>
          <p:nvPr>
            <p:ph sz="quarter" idx="2"/>
          </p:nvPr>
        </p:nvGraphicFramePr>
        <p:xfrm>
          <a:off x="836085" y="3968751"/>
          <a:ext cx="4607983" cy="1192213"/>
        </p:xfrm>
        <a:graphic>
          <a:graphicData uri="http://schemas.openxmlformats.org/presentationml/2006/ole">
            <mc:AlternateContent xmlns:mc="http://schemas.openxmlformats.org/markup-compatibility/2006">
              <mc:Choice xmlns:v="urn:schemas-microsoft-com:vml" Requires="v">
                <p:oleObj spid="_x0000_s59496" name="Equation" r:id="rId4" imgW="1473200" imgH="508000" progId="Equation.DSMT4">
                  <p:embed/>
                </p:oleObj>
              </mc:Choice>
              <mc:Fallback>
                <p:oleObj name="Equation" r:id="rId4" imgW="1473200" imgH="508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085" y="3968751"/>
                        <a:ext cx="4607983"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7"/>
          <p:cNvGraphicFramePr>
            <a:graphicFrameLocks noGrp="1" noChangeAspect="1"/>
          </p:cNvGraphicFramePr>
          <p:nvPr>
            <p:ph sz="quarter" idx="3"/>
          </p:nvPr>
        </p:nvGraphicFramePr>
        <p:xfrm>
          <a:off x="6671733" y="3860801"/>
          <a:ext cx="4800600" cy="1692275"/>
        </p:xfrm>
        <a:graphic>
          <a:graphicData uri="http://schemas.openxmlformats.org/presentationml/2006/ole">
            <mc:AlternateContent xmlns:mc="http://schemas.openxmlformats.org/markup-compatibility/2006">
              <mc:Choice xmlns:v="urn:schemas-microsoft-com:vml" Requires="v">
                <p:oleObj spid="_x0000_s59497" name="Equation" r:id="rId6" imgW="1485900" imgH="698500" progId="Equation.DSMT4">
                  <p:embed/>
                </p:oleObj>
              </mc:Choice>
              <mc:Fallback>
                <p:oleObj name="Equation" r:id="rId6" imgW="1485900" imgH="698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1733" y="3860801"/>
                        <a:ext cx="48006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9" name="Text Box 13"/>
          <p:cNvSpPr txBox="1">
            <a:spLocks noChangeArrowheads="1"/>
          </p:cNvSpPr>
          <p:nvPr/>
        </p:nvSpPr>
        <p:spPr bwMode="auto">
          <a:xfrm>
            <a:off x="4866872" y="3241851"/>
            <a:ext cx="528108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452438" lvl="1" indent="455613" defTabSz="914216" eaLnBrk="1" hangingPunct="1">
              <a:lnSpc>
                <a:spcPct val="90000"/>
              </a:lnSpc>
              <a:spcBef>
                <a:spcPts val="18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Montserrat Hairline"/>
                <a:sym typeface="Montserrat Hairline"/>
              </a:rPr>
              <a:t>扩展到三维的参数表达式为</a:t>
            </a:r>
          </a:p>
        </p:txBody>
      </p:sp>
      <p:sp>
        <p:nvSpPr>
          <p:cNvPr id="65551" name="Text Box 15"/>
          <p:cNvSpPr txBox="1">
            <a:spLocks noChangeArrowheads="1"/>
          </p:cNvSpPr>
          <p:nvPr/>
        </p:nvSpPr>
        <p:spPr bwMode="auto">
          <a:xfrm>
            <a:off x="1350034" y="5873241"/>
            <a:ext cx="8159751"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452438" lvl="1" indent="455613" defTabSz="914216" eaLnBrk="1" hangingPunct="1">
              <a:lnSpc>
                <a:spcPct val="90000"/>
              </a:lnSpc>
              <a:spcBef>
                <a:spcPts val="18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Montserrat Hairline"/>
                <a:sym typeface="Montserrat Hairline"/>
              </a:rPr>
              <a:t>扩展到三维空间，就可以做三维的变换或其他计算</a:t>
            </a:r>
          </a:p>
        </p:txBody>
      </p:sp>
      <p:sp>
        <p:nvSpPr>
          <p:cNvPr id="8"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grpSp>
        <p:nvGrpSpPr>
          <p:cNvPr id="9" name="Group 10"/>
          <p:cNvGrpSpPr>
            <a:grpSpLocks/>
          </p:cNvGrpSpPr>
          <p:nvPr/>
        </p:nvGrpSpPr>
        <p:grpSpPr bwMode="auto">
          <a:xfrm>
            <a:off x="5591944" y="4318013"/>
            <a:ext cx="960322" cy="374021"/>
            <a:chOff x="2381" y="2886"/>
            <a:chExt cx="564" cy="336"/>
          </a:xfrm>
        </p:grpSpPr>
        <p:sp>
          <p:nvSpPr>
            <p:cNvPr id="10" name="AutoShape 9"/>
            <p:cNvSpPr>
              <a:spLocks noChangeArrowheads="1"/>
            </p:cNvSpPr>
            <p:nvPr/>
          </p:nvSpPr>
          <p:spPr bwMode="auto">
            <a:xfrm>
              <a:off x="2400" y="2904"/>
              <a:ext cx="545" cy="318"/>
            </a:xfrm>
            <a:prstGeom prst="rightArrow">
              <a:avLst>
                <a:gd name="adj1" fmla="val 50000"/>
                <a:gd name="adj2" fmla="val 42846"/>
              </a:avLst>
            </a:prstGeom>
            <a:solidFill>
              <a:schemeClr val="tx1"/>
            </a:solidFill>
            <a:ln w="9525">
              <a:solidFill>
                <a:schemeClr val="tx1"/>
              </a:solidFill>
              <a:miter lim="800000"/>
              <a:headEnd/>
              <a:tailEnd/>
            </a:ln>
          </p:spPr>
          <p:txBody>
            <a:bodyPr wrap="none" anchor="ctr"/>
            <a:lstStyle/>
            <a:p>
              <a:endParaRPr lang="zh-CN" altLang="en-US"/>
            </a:p>
          </p:txBody>
        </p:sp>
        <p:sp>
          <p:nvSpPr>
            <p:cNvPr id="11" name="AutoShape 7"/>
            <p:cNvSpPr>
              <a:spLocks noChangeArrowheads="1"/>
            </p:cNvSpPr>
            <p:nvPr/>
          </p:nvSpPr>
          <p:spPr bwMode="auto">
            <a:xfrm>
              <a:off x="2381" y="2886"/>
              <a:ext cx="545" cy="318"/>
            </a:xfrm>
            <a:prstGeom prst="rightArrow">
              <a:avLst>
                <a:gd name="adj1" fmla="val 50000"/>
                <a:gd name="adj2" fmla="val 42846"/>
              </a:avLst>
            </a:prstGeom>
            <a:solidFill>
              <a:srgbClr val="58D52B"/>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3391504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5549"/>
                                        </p:tgtEl>
                                        <p:attrNameLst>
                                          <p:attrName>style.visibility</p:attrName>
                                        </p:attrNameLst>
                                      </p:cBhvr>
                                      <p:to>
                                        <p:strVal val="visible"/>
                                      </p:to>
                                    </p:set>
                                    <p:animEffect transition="in" filter="wipe(left)">
                                      <p:cBhvr>
                                        <p:cTn id="26" dur="500"/>
                                        <p:tgtEl>
                                          <p:spTgt spid="655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5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P spid="65549" grpId="0"/>
      <p:bldP spid="655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sz="half" idx="1"/>
          </p:nvPr>
        </p:nvSpPr>
        <p:spPr>
          <a:xfrm>
            <a:off x="911424" y="1276264"/>
            <a:ext cx="9889067" cy="5589587"/>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参数表示的优点</a:t>
            </a:r>
            <a:r>
              <a:rPr lang="en-US" altLang="zh-CN" b="1" dirty="0">
                <a:solidFill>
                  <a:schemeClr val="bg2">
                    <a:lumMod val="50000"/>
                  </a:schemeClr>
                </a:solidFill>
                <a:latin typeface="微软雅黑" panose="020B0503020204020204" pitchFamily="34" charset="-122"/>
                <a:ea typeface="微软雅黑" panose="020B0503020204020204" pitchFamily="34" charset="-122"/>
              </a:rPr>
              <a:t>(5)</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50000"/>
              </a:lnSpc>
              <a:spcBef>
                <a:spcPts val="1800"/>
              </a:spcBef>
              <a:buFont typeface="Arial" panose="020B0604020202020204" pitchFamily="34" charset="0"/>
              <a:buChar char="•"/>
              <a:defRPr/>
            </a:pPr>
            <a:r>
              <a:rPr lang="en-US" altLang="zh-CN" sz="2200" b="1" dirty="0">
                <a:solidFill>
                  <a:srgbClr val="00B050"/>
                </a:solidFill>
                <a:latin typeface="微软雅黑" panose="020B0503020204020204" pitchFamily="34" charset="-122"/>
                <a:ea typeface="微软雅黑" panose="020B0503020204020204" pitchFamily="34" charset="-122"/>
              </a:rPr>
              <a:t>[0</a:t>
            </a:r>
            <a:r>
              <a:rPr lang="zh-CN" altLang="en-US" sz="2200" b="1" dirty="0">
                <a:solidFill>
                  <a:srgbClr val="00B050"/>
                </a:solidFill>
                <a:latin typeface="微软雅黑" panose="020B0503020204020204" pitchFamily="34" charset="-122"/>
                <a:ea typeface="微软雅黑" panose="020B0503020204020204" pitchFamily="34" charset="-122"/>
              </a:rPr>
              <a:t>，</a:t>
            </a:r>
            <a:r>
              <a:rPr lang="en-US" altLang="zh-CN" sz="2200" b="1" dirty="0">
                <a:solidFill>
                  <a:srgbClr val="00B050"/>
                </a:solidFill>
                <a:latin typeface="微软雅黑" panose="020B0503020204020204" pitchFamily="34" charset="-122"/>
                <a:ea typeface="微软雅黑" panose="020B0503020204020204" pitchFamily="34" charset="-122"/>
              </a:rPr>
              <a:t>1]</a:t>
            </a:r>
            <a:r>
              <a:rPr lang="zh-CN" altLang="en-US" sz="2200" b="1" dirty="0">
                <a:solidFill>
                  <a:srgbClr val="00B050"/>
                </a:solidFill>
                <a:latin typeface="微软雅黑" panose="020B0503020204020204" pitchFamily="34" charset="-122"/>
                <a:ea typeface="微软雅黑" panose="020B0503020204020204" pitchFamily="34" charset="-122"/>
              </a:rPr>
              <a:t>之间规格化的参数，使其相应的几何分量是有界的，不需要另外的参数定义其边界。</a:t>
            </a:r>
          </a:p>
          <a:p>
            <a:pPr marL="452438" lvl="1" indent="455613">
              <a:spcBef>
                <a:spcPts val="1800"/>
              </a:spcBef>
            </a:pPr>
            <a:r>
              <a:rPr lang="zh-CN" altLang="en-US" sz="2400" dirty="0" smtClean="0"/>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例如前例中直线段的参数方程</a:t>
            </a:r>
          </a:p>
          <a:p>
            <a:pPr lvl="1" eaLnBrk="1" hangingPunct="1">
              <a:lnSpc>
                <a:spcPct val="90000"/>
              </a:lnSpc>
              <a:spcBef>
                <a:spcPct val="75000"/>
              </a:spcBef>
              <a:buFont typeface="Wingdings" pitchFamily="2" charset="2"/>
              <a:buNone/>
            </a:pPr>
            <a:endParaRPr lang="zh-CN" altLang="en-US" sz="2400" dirty="0" smtClean="0"/>
          </a:p>
          <a:p>
            <a:pPr lvl="1" eaLnBrk="1" hangingPunct="1">
              <a:lnSpc>
                <a:spcPct val="90000"/>
              </a:lnSpc>
              <a:spcBef>
                <a:spcPct val="75000"/>
              </a:spcBef>
              <a:buFont typeface="Wingdings" pitchFamily="2" charset="2"/>
              <a:buNone/>
            </a:pPr>
            <a:endParaRPr lang="zh-CN" altLang="en-US" sz="2400" dirty="0" smtClean="0"/>
          </a:p>
          <a:p>
            <a:pPr marL="1347788" lvl="1" indent="-439738" eaLnBrk="1" hangingPunct="1">
              <a:lnSpc>
                <a:spcPct val="150000"/>
              </a:lnSpc>
              <a:spcBef>
                <a:spcPts val="1800"/>
              </a:spcBef>
            </a:pPr>
            <a:r>
              <a:rPr lang="zh-CN" altLang="en-US" sz="2400" dirty="0" smtClean="0"/>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自然表示出端点为 </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(1,2)</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(3,4)</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，如果是显式方程，还要专门说明两端点的位置，否则直线方程                      表示的是一条无限的直线而不是线段。</a:t>
            </a:r>
          </a:p>
        </p:txBody>
      </p:sp>
      <p:graphicFrame>
        <p:nvGraphicFramePr>
          <p:cNvPr id="66564" name="Object 4"/>
          <p:cNvGraphicFramePr>
            <a:graphicFrameLocks noGrp="1" noChangeAspect="1"/>
          </p:cNvGraphicFramePr>
          <p:nvPr>
            <p:ph sz="quarter" idx="2"/>
            <p:extLst>
              <p:ext uri="{D42A27DB-BD31-4B8C-83A1-F6EECF244321}">
                <p14:modId xmlns:p14="http://schemas.microsoft.com/office/powerpoint/2010/main" val="1888044746"/>
              </p:ext>
            </p:extLst>
          </p:nvPr>
        </p:nvGraphicFramePr>
        <p:xfrm>
          <a:off x="4295800" y="3717032"/>
          <a:ext cx="2592917" cy="1139825"/>
        </p:xfrm>
        <a:graphic>
          <a:graphicData uri="http://schemas.openxmlformats.org/presentationml/2006/ole">
            <mc:AlternateContent xmlns:mc="http://schemas.openxmlformats.org/markup-compatibility/2006">
              <mc:Choice xmlns:v="urn:schemas-microsoft-com:vml" Requires="v">
                <p:oleObj spid="_x0000_s60518" name="Equation" r:id="rId4" imgW="736600" imgH="431800" progId="Equation.DSMT4">
                  <p:embed/>
                </p:oleObj>
              </mc:Choice>
              <mc:Fallback>
                <p:oleObj name="Equation" r:id="rId4" imgW="7366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800" y="3717032"/>
                        <a:ext cx="259291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7"/>
          <p:cNvGraphicFramePr>
            <a:graphicFrameLocks noGrp="1" noChangeAspect="1"/>
          </p:cNvGraphicFramePr>
          <p:nvPr>
            <p:ph sz="quarter" idx="3"/>
            <p:extLst>
              <p:ext uri="{D42A27DB-BD31-4B8C-83A1-F6EECF244321}">
                <p14:modId xmlns:p14="http://schemas.microsoft.com/office/powerpoint/2010/main" val="1209665240"/>
              </p:ext>
            </p:extLst>
          </p:nvPr>
        </p:nvGraphicFramePr>
        <p:xfrm>
          <a:off x="6499173" y="5483724"/>
          <a:ext cx="1919816" cy="720725"/>
        </p:xfrm>
        <a:graphic>
          <a:graphicData uri="http://schemas.openxmlformats.org/presentationml/2006/ole">
            <mc:AlternateContent xmlns:mc="http://schemas.openxmlformats.org/markup-compatibility/2006">
              <mc:Choice xmlns:v="urn:schemas-microsoft-com:vml" Requires="v">
                <p:oleObj spid="_x0000_s60519" name="Equation" r:id="rId6" imgW="787058" imgH="393529" progId="Equation.DSMT4">
                  <p:embed/>
                </p:oleObj>
              </mc:Choice>
              <mc:Fallback>
                <p:oleObj name="Equation" r:id="rId6" imgW="787058"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9173" y="5483724"/>
                        <a:ext cx="1919816"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3242804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lvl="1">
              <a:spcBef>
                <a:spcPts val="30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本讲内容</a:t>
            </a:r>
          </a:p>
        </p:txBody>
      </p:sp>
      <p:sp>
        <p:nvSpPr>
          <p:cNvPr id="20483" name="Rectangle 3"/>
          <p:cNvSpPr>
            <a:spLocks noGrp="1" noChangeArrowheads="1"/>
          </p:cNvSpPr>
          <p:nvPr>
            <p:ph type="body" idx="1"/>
          </p:nvPr>
        </p:nvSpPr>
        <p:spPr>
          <a:xfrm>
            <a:off x="1199456" y="1772816"/>
            <a:ext cx="10363200" cy="4840287"/>
          </a:xfrm>
        </p:spPr>
        <p:txBody>
          <a:bodyPr/>
          <a:lstStyle/>
          <a:p>
            <a:pPr>
              <a:spcBef>
                <a:spcPts val="2400"/>
              </a:spcBef>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曲线的表示及绘制</a:t>
            </a:r>
            <a:endParaRPr lang="en-US" altLang="zh-CN" sz="2800" b="1" dirty="0">
              <a:solidFill>
                <a:schemeClr val="bg2">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参数曲线基础知识</a:t>
            </a:r>
          </a:p>
          <a:p>
            <a:pPr marL="717550" lvl="1" indent="-342900"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常用参数曲线</a:t>
            </a:r>
          </a:p>
          <a:p>
            <a:pPr marL="717550" lvl="1" indent="-342900"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中曲线的绘制</a:t>
            </a:r>
          </a:p>
          <a:p>
            <a:pPr eaLnBrk="1" hangingPunct="1">
              <a:spcBef>
                <a:spcPts val="2400"/>
              </a:spcBef>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曲面的表示及绘制</a:t>
            </a:r>
          </a:p>
          <a:p>
            <a:pPr marL="717550" lvl="1" indent="-342900" eaLnBrk="1" hangingPunct="0">
              <a:lnSpc>
                <a:spcPct val="12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常用参数曲面</a:t>
            </a:r>
          </a:p>
          <a:p>
            <a:pPr marL="717550" lvl="1" indent="-342900" eaLnBrk="1" hangingPunct="0">
              <a:lnSpc>
                <a:spcPct val="120000"/>
              </a:lnSpc>
              <a:spcBef>
                <a:spcPts val="600"/>
              </a:spcBef>
              <a:buFont typeface="Wingdings" panose="05000000000000000000" pitchFamily="2" charset="2"/>
              <a:buChar char="Ø"/>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中曲线曲面的绘制</a:t>
            </a:r>
          </a:p>
          <a:p>
            <a:pPr marL="609600" indent="-609600" eaLnBrk="1" hangingPunct="1"/>
            <a:endParaRPr lang="zh-CN" altLang="en-US" dirty="0" smtClean="0"/>
          </a:p>
          <a:p>
            <a:pPr marL="609600" indent="-609600" eaLnBrk="1" hangingPunct="1"/>
            <a:endParaRPr lang="zh-CN" altLang="en-US" dirty="0" smtClean="0"/>
          </a:p>
        </p:txBody>
      </p:sp>
    </p:spTree>
    <p:extLst>
      <p:ext uri="{BB962C8B-B14F-4D97-AF65-F5344CB8AC3E}">
        <p14:creationId xmlns:p14="http://schemas.microsoft.com/office/powerpoint/2010/main" val="7252187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up)">
                                      <p:cBhvr>
                                        <p:cTn id="7" dur="500"/>
                                        <p:tgtEl>
                                          <p:spTgt spid="204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wipe(up)">
                                      <p:cBhvr>
                                        <p:cTn id="10" dur="500"/>
                                        <p:tgtEl>
                                          <p:spTgt spid="204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Effect transition="in" filter="wipe(up)">
                                      <p:cBhvr>
                                        <p:cTn id="13" dur="500"/>
                                        <p:tgtEl>
                                          <p:spTgt spid="2048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483">
                                            <p:txEl>
                                              <p:pRg st="3" end="3"/>
                                            </p:txEl>
                                          </p:spTgt>
                                        </p:tgtEl>
                                        <p:attrNameLst>
                                          <p:attrName>style.visibility</p:attrName>
                                        </p:attrNameLst>
                                      </p:cBhvr>
                                      <p:to>
                                        <p:strVal val="visible"/>
                                      </p:to>
                                    </p:set>
                                    <p:animEffect transition="in" filter="wipe(up)">
                                      <p:cBhvr>
                                        <p:cTn id="16" dur="500"/>
                                        <p:tgtEl>
                                          <p:spTgt spid="20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wipe(up)">
                                      <p:cBhvr>
                                        <p:cTn id="21" dur="500"/>
                                        <p:tgtEl>
                                          <p:spTgt spid="2048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0483">
                                            <p:txEl>
                                              <p:pRg st="5" end="5"/>
                                            </p:txEl>
                                          </p:spTgt>
                                        </p:tgtEl>
                                        <p:attrNameLst>
                                          <p:attrName>style.visibility</p:attrName>
                                        </p:attrNameLst>
                                      </p:cBhvr>
                                      <p:to>
                                        <p:strVal val="visible"/>
                                      </p:to>
                                    </p:set>
                                    <p:animEffect transition="in" filter="wipe(up)">
                                      <p:cBhvr>
                                        <p:cTn id="24" dur="500"/>
                                        <p:tgtEl>
                                          <p:spTgt spid="2048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Effect transition="in" filter="wipe(up)">
                                      <p:cBhvr>
                                        <p:cTn id="27"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body" sz="half" idx="1"/>
          </p:nvPr>
        </p:nvSpPr>
        <p:spPr>
          <a:xfrm>
            <a:off x="1271464" y="1473476"/>
            <a:ext cx="10081683" cy="5183187"/>
          </a:xfrm>
          <a:noFill/>
        </p:spPr>
        <p:txBody>
          <a:bodyPr/>
          <a:lstStyle/>
          <a:p>
            <a:pPr marL="179388" lvl="1" indent="-179388">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参数曲线的定义</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三维参数曲线的一般表达式</a:t>
            </a:r>
          </a:p>
          <a:p>
            <a:pPr lvl="2" eaLnBrk="1" hangingPunct="1">
              <a:spcBef>
                <a:spcPct val="50000"/>
              </a:spcBef>
              <a:buFont typeface="Wingdings" pitchFamily="2" charset="2"/>
              <a:buNone/>
            </a:pPr>
            <a:endParaRPr lang="zh-CN" altLang="en-US" sz="2000" dirty="0" smtClean="0"/>
          </a:p>
          <a:p>
            <a:pPr lvl="2" eaLnBrk="1" hangingPunct="1">
              <a:spcBef>
                <a:spcPct val="50000"/>
              </a:spcBef>
              <a:buFont typeface="Wingdings" pitchFamily="2" charset="2"/>
              <a:buNone/>
            </a:pPr>
            <a:r>
              <a:rPr lang="zh-CN" altLang="en-US" sz="2000" dirty="0" smtClean="0">
                <a:solidFill>
                  <a:schemeClr val="bg2"/>
                </a:solidFill>
                <a:latin typeface="Times New Roman" pitchFamily="18" charset="0"/>
              </a:rPr>
              <a:t>    </a:t>
            </a:r>
          </a:p>
        </p:txBody>
      </p:sp>
      <p:graphicFrame>
        <p:nvGraphicFramePr>
          <p:cNvPr id="76805" name="Object 5"/>
          <p:cNvGraphicFramePr>
            <a:graphicFrameLocks noGrp="1" noChangeAspect="1"/>
          </p:cNvGraphicFramePr>
          <p:nvPr>
            <p:ph sz="quarter" idx="2"/>
            <p:extLst>
              <p:ext uri="{D42A27DB-BD31-4B8C-83A1-F6EECF244321}">
                <p14:modId xmlns:p14="http://schemas.microsoft.com/office/powerpoint/2010/main" val="52886712"/>
              </p:ext>
            </p:extLst>
          </p:nvPr>
        </p:nvGraphicFramePr>
        <p:xfrm>
          <a:off x="2955918" y="2996952"/>
          <a:ext cx="7010400" cy="457200"/>
        </p:xfrm>
        <a:graphic>
          <a:graphicData uri="http://schemas.openxmlformats.org/presentationml/2006/ole">
            <mc:AlternateContent xmlns:mc="http://schemas.openxmlformats.org/markup-compatibility/2006">
              <mc:Choice xmlns:v="urn:schemas-microsoft-com:vml" Requires="v">
                <p:oleObj spid="_x0000_s61495" name="Equation" r:id="rId4" imgW="2336800" imgH="203200" progId="Equation.DSMT4">
                  <p:embed/>
                </p:oleObj>
              </mc:Choice>
              <mc:Fallback>
                <p:oleObj name="Equation" r:id="rId4" imgW="23368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918" y="2996952"/>
                        <a:ext cx="7010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63" name="Line 63"/>
          <p:cNvSpPr>
            <a:spLocks noChangeShapeType="1"/>
          </p:cNvSpPr>
          <p:nvPr/>
        </p:nvSpPr>
        <p:spPr bwMode="auto">
          <a:xfrm flipV="1">
            <a:off x="2354784" y="5231607"/>
            <a:ext cx="0" cy="720725"/>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4" name="Line 64"/>
          <p:cNvSpPr>
            <a:spLocks noChangeShapeType="1"/>
          </p:cNvSpPr>
          <p:nvPr/>
        </p:nvSpPr>
        <p:spPr bwMode="auto">
          <a:xfrm>
            <a:off x="2354785" y="5952331"/>
            <a:ext cx="960967"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5" name="Line 65"/>
          <p:cNvSpPr>
            <a:spLocks noChangeShapeType="1"/>
          </p:cNvSpPr>
          <p:nvPr/>
        </p:nvSpPr>
        <p:spPr bwMode="auto">
          <a:xfrm flipH="1">
            <a:off x="1779051" y="5952331"/>
            <a:ext cx="590549" cy="4445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6" name="Text Box 66"/>
          <p:cNvSpPr txBox="1">
            <a:spLocks noChangeArrowheads="1"/>
          </p:cNvSpPr>
          <p:nvPr/>
        </p:nvSpPr>
        <p:spPr bwMode="auto">
          <a:xfrm>
            <a:off x="1582200" y="6033294"/>
            <a:ext cx="6709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76867" name="Text Box 67"/>
          <p:cNvSpPr txBox="1">
            <a:spLocks noChangeArrowheads="1"/>
          </p:cNvSpPr>
          <p:nvPr/>
        </p:nvSpPr>
        <p:spPr bwMode="auto">
          <a:xfrm>
            <a:off x="2955918" y="5880894"/>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76868" name="Text Box 68"/>
          <p:cNvSpPr txBox="1">
            <a:spLocks noChangeArrowheads="1"/>
          </p:cNvSpPr>
          <p:nvPr/>
        </p:nvSpPr>
        <p:spPr bwMode="auto">
          <a:xfrm>
            <a:off x="2028818" y="5180807"/>
            <a:ext cx="6709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Z</a:t>
            </a:r>
            <a:endParaRPr lang="en-US" altLang="zh-CN" i="1" dirty="0">
              <a:solidFill>
                <a:schemeClr val="bg2">
                  <a:lumMod val="50000"/>
                </a:schemeClr>
              </a:solidFill>
              <a:latin typeface="Times New Roman" pitchFamily="18" charset="0"/>
            </a:endParaRPr>
          </a:p>
        </p:txBody>
      </p:sp>
      <p:sp>
        <p:nvSpPr>
          <p:cNvPr id="76877" name="Text Box 77"/>
          <p:cNvSpPr txBox="1">
            <a:spLocks noChangeArrowheads="1"/>
          </p:cNvSpPr>
          <p:nvPr/>
        </p:nvSpPr>
        <p:spPr bwMode="auto">
          <a:xfrm>
            <a:off x="1683800" y="4728369"/>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t</a:t>
            </a:r>
            <a:r>
              <a:rPr lang="en-US" altLang="zh-CN" dirty="0">
                <a:solidFill>
                  <a:schemeClr val="bg2">
                    <a:lumMod val="50000"/>
                  </a:schemeClr>
                </a:solidFill>
                <a:latin typeface="Times New Roman" pitchFamily="18" charset="0"/>
              </a:rPr>
              <a:t>=0</a:t>
            </a:r>
          </a:p>
        </p:txBody>
      </p:sp>
      <p:sp>
        <p:nvSpPr>
          <p:cNvPr id="76878" name="Text Box 78"/>
          <p:cNvSpPr txBox="1">
            <a:spLocks noChangeArrowheads="1"/>
          </p:cNvSpPr>
          <p:nvPr/>
        </p:nvSpPr>
        <p:spPr bwMode="auto">
          <a:xfrm>
            <a:off x="4081984" y="5520532"/>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t</a:t>
            </a:r>
            <a:r>
              <a:rPr lang="en-US" altLang="zh-CN">
                <a:solidFill>
                  <a:schemeClr val="bg2">
                    <a:lumMod val="50000"/>
                  </a:schemeClr>
                </a:solidFill>
                <a:latin typeface="Times New Roman" pitchFamily="18" charset="0"/>
              </a:rPr>
              <a:t>=1</a:t>
            </a:r>
          </a:p>
        </p:txBody>
      </p:sp>
      <p:sp>
        <p:nvSpPr>
          <p:cNvPr id="23576" name="Text Box 87"/>
          <p:cNvSpPr txBox="1">
            <a:spLocks noChangeArrowheads="1"/>
          </p:cNvSpPr>
          <p:nvPr/>
        </p:nvSpPr>
        <p:spPr bwMode="auto">
          <a:xfrm>
            <a:off x="2901185" y="4766471"/>
            <a:ext cx="768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dirty="0">
                <a:solidFill>
                  <a:schemeClr val="bg2">
                    <a:lumMod val="50000"/>
                  </a:schemeClr>
                </a:solidFill>
                <a:latin typeface="Times New Roman" pitchFamily="18" charset="0"/>
              </a:rPr>
              <a:t>P</a:t>
            </a:r>
            <a:r>
              <a:rPr lang="en-US" altLang="zh-CN" sz="1600" dirty="0">
                <a:solidFill>
                  <a:schemeClr val="bg2">
                    <a:lumMod val="50000"/>
                  </a:schemeClr>
                </a:solidFill>
                <a:latin typeface="Times New Roman" pitchFamily="18" charset="0"/>
              </a:rPr>
              <a:t>(</a:t>
            </a:r>
            <a:r>
              <a:rPr lang="en-US" altLang="zh-CN" sz="1600" i="1" dirty="0">
                <a:solidFill>
                  <a:schemeClr val="bg2">
                    <a:lumMod val="50000"/>
                  </a:schemeClr>
                </a:solidFill>
                <a:latin typeface="Times New Roman" pitchFamily="18" charset="0"/>
              </a:rPr>
              <a:t>t</a:t>
            </a:r>
            <a:r>
              <a:rPr lang="en-US" altLang="zh-CN" sz="1600" dirty="0">
                <a:solidFill>
                  <a:schemeClr val="bg2">
                    <a:lumMod val="50000"/>
                  </a:schemeClr>
                </a:solidFill>
                <a:latin typeface="Times New Roman" pitchFamily="18" charset="0"/>
              </a:rPr>
              <a:t>)</a:t>
            </a:r>
          </a:p>
        </p:txBody>
      </p:sp>
      <p:grpSp>
        <p:nvGrpSpPr>
          <p:cNvPr id="3" name="Group 103"/>
          <p:cNvGrpSpPr>
            <a:grpSpLocks/>
          </p:cNvGrpSpPr>
          <p:nvPr/>
        </p:nvGrpSpPr>
        <p:grpSpPr bwMode="auto">
          <a:xfrm>
            <a:off x="1971667" y="4383884"/>
            <a:ext cx="2990849" cy="1227138"/>
            <a:chOff x="1248" y="2918"/>
            <a:chExt cx="1413" cy="773"/>
          </a:xfrm>
        </p:grpSpPr>
        <p:sp>
          <p:nvSpPr>
            <p:cNvPr id="23568" name="Freeform 97"/>
            <p:cNvSpPr>
              <a:spLocks/>
            </p:cNvSpPr>
            <p:nvPr/>
          </p:nvSpPr>
          <p:spPr bwMode="auto">
            <a:xfrm>
              <a:off x="1406" y="3040"/>
              <a:ext cx="1021" cy="548"/>
            </a:xfrm>
            <a:custGeom>
              <a:avLst/>
              <a:gdLst>
                <a:gd name="T0" fmla="*/ 0 w 1021"/>
                <a:gd name="T1" fmla="*/ 117 h 548"/>
                <a:gd name="T2" fmla="*/ 408 w 1021"/>
                <a:gd name="T3" fmla="*/ 72 h 548"/>
                <a:gd name="T4" fmla="*/ 1021 w 1021"/>
                <a:gd name="T5" fmla="*/ 548 h 548"/>
                <a:gd name="T6" fmla="*/ 0 60000 65536"/>
                <a:gd name="T7" fmla="*/ 0 60000 65536"/>
                <a:gd name="T8" fmla="*/ 0 60000 65536"/>
                <a:gd name="T9" fmla="*/ 0 w 1021"/>
                <a:gd name="T10" fmla="*/ 0 h 548"/>
                <a:gd name="T11" fmla="*/ 1021 w 1021"/>
                <a:gd name="T12" fmla="*/ 548 h 548"/>
              </a:gdLst>
              <a:ahLst/>
              <a:cxnLst>
                <a:cxn ang="T6">
                  <a:pos x="T0" y="T1"/>
                </a:cxn>
                <a:cxn ang="T7">
                  <a:pos x="T2" y="T3"/>
                </a:cxn>
                <a:cxn ang="T8">
                  <a:pos x="T4" y="T5"/>
                </a:cxn>
              </a:cxnLst>
              <a:rect l="T9" t="T10" r="T11" b="T12"/>
              <a:pathLst>
                <a:path w="1021" h="548">
                  <a:moveTo>
                    <a:pt x="0" y="117"/>
                  </a:moveTo>
                  <a:cubicBezTo>
                    <a:pt x="119" y="58"/>
                    <a:pt x="238" y="0"/>
                    <a:pt x="408" y="72"/>
                  </a:cubicBezTo>
                  <a:cubicBezTo>
                    <a:pt x="578" y="144"/>
                    <a:pt x="799" y="346"/>
                    <a:pt x="1021" y="54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endParaRPr>
            </a:p>
          </p:txBody>
        </p:sp>
        <p:grpSp>
          <p:nvGrpSpPr>
            <p:cNvPr id="23569" name="Group 74"/>
            <p:cNvGrpSpPr>
              <a:grpSpLocks/>
            </p:cNvGrpSpPr>
            <p:nvPr/>
          </p:nvGrpSpPr>
          <p:grpSpPr bwMode="auto">
            <a:xfrm>
              <a:off x="2343" y="3366"/>
              <a:ext cx="318" cy="325"/>
              <a:chOff x="2185" y="2415"/>
              <a:chExt cx="318" cy="325"/>
            </a:xfrm>
          </p:grpSpPr>
          <p:sp>
            <p:nvSpPr>
              <p:cNvPr id="23573" name="Text Box 75"/>
              <p:cNvSpPr txBox="1">
                <a:spLocks noChangeArrowheads="1"/>
              </p:cNvSpPr>
              <p:nvPr/>
            </p:nvSpPr>
            <p:spPr bwMode="auto">
              <a:xfrm>
                <a:off x="2185" y="2490"/>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hlink"/>
                    </a:solidFill>
                    <a:sym typeface="Symbol" pitchFamily="18" charset="2"/>
                  </a:rPr>
                  <a:t></a:t>
                </a:r>
              </a:p>
            </p:txBody>
          </p:sp>
          <p:sp>
            <p:nvSpPr>
              <p:cNvPr id="23574" name="Text Box 76"/>
              <p:cNvSpPr txBox="1">
                <a:spLocks noChangeArrowheads="1"/>
              </p:cNvSpPr>
              <p:nvPr/>
            </p:nvSpPr>
            <p:spPr bwMode="auto">
              <a:xfrm>
                <a:off x="2187" y="24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nvGrpSpPr>
            <p:cNvPr id="23570" name="Group 71"/>
            <p:cNvGrpSpPr>
              <a:grpSpLocks/>
            </p:cNvGrpSpPr>
            <p:nvPr/>
          </p:nvGrpSpPr>
          <p:grpSpPr bwMode="auto">
            <a:xfrm>
              <a:off x="1248" y="2918"/>
              <a:ext cx="391" cy="366"/>
              <a:chOff x="554" y="1908"/>
              <a:chExt cx="391" cy="366"/>
            </a:xfrm>
          </p:grpSpPr>
          <p:sp>
            <p:nvSpPr>
              <p:cNvPr id="23571" name="Text Box 72"/>
              <p:cNvSpPr txBox="1">
                <a:spLocks noChangeArrowheads="1"/>
              </p:cNvSpPr>
              <p:nvPr/>
            </p:nvSpPr>
            <p:spPr bwMode="auto">
              <a:xfrm>
                <a:off x="627" y="202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hlink"/>
                    </a:solidFill>
                    <a:sym typeface="Symbol" pitchFamily="18" charset="2"/>
                  </a:rPr>
                  <a:t></a:t>
                </a:r>
              </a:p>
            </p:txBody>
          </p:sp>
          <p:sp>
            <p:nvSpPr>
              <p:cNvPr id="23572" name="Text Box 73"/>
              <p:cNvSpPr txBox="1">
                <a:spLocks noChangeArrowheads="1"/>
              </p:cNvSpPr>
              <p:nvPr/>
            </p:nvSpPr>
            <p:spPr bwMode="auto">
              <a:xfrm>
                <a:off x="554" y="190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p>
            </p:txBody>
          </p:sp>
        </p:grpSp>
      </p:grpSp>
      <p:sp>
        <p:nvSpPr>
          <p:cNvPr id="76899" name="Text Box 99"/>
          <p:cNvSpPr txBox="1">
            <a:spLocks noChangeArrowheads="1"/>
          </p:cNvSpPr>
          <p:nvPr/>
        </p:nvSpPr>
        <p:spPr bwMode="auto">
          <a:xfrm>
            <a:off x="3285360" y="4593232"/>
            <a:ext cx="67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rgbClr val="0070C0"/>
                </a:solidFill>
                <a:sym typeface="Symbol" pitchFamily="18" charset="2"/>
              </a:rPr>
              <a:t></a:t>
            </a:r>
          </a:p>
        </p:txBody>
      </p:sp>
      <p:sp>
        <p:nvSpPr>
          <p:cNvPr id="25" name="Rectangle 2"/>
          <p:cNvSpPr>
            <a:spLocks noGrp="1" noChangeArrowheads="1"/>
          </p:cNvSpPr>
          <p:nvPr>
            <p:ph type="title"/>
          </p:nvPr>
        </p:nvSpPr>
        <p:spPr>
          <a:xfrm>
            <a:off x="563036" y="188640"/>
            <a:ext cx="10390716" cy="1462087"/>
          </a:xfrm>
        </p:spPr>
        <p:txBody>
          <a:bodyPr>
            <a:normAutofit/>
          </a:bodyPr>
          <a:lstStyle/>
          <a:p>
            <a:pPr lvl="1">
              <a:defRPr/>
            </a:pPr>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1.2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参数曲线的定义及相关基本</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概念</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quarter" idx="3"/>
          </p:nvPr>
        </p:nvSpPr>
        <p:spPr/>
        <p:txBody>
          <a:bodyPr/>
          <a:lstStyle/>
          <a:p>
            <a:endParaRPr lang="zh-CN" altLang="en-US"/>
          </a:p>
        </p:txBody>
      </p:sp>
    </p:spTree>
    <p:extLst>
      <p:ext uri="{BB962C8B-B14F-4D97-AF65-F5344CB8AC3E}">
        <p14:creationId xmlns:p14="http://schemas.microsoft.com/office/powerpoint/2010/main" val="300841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6865"/>
                                        </p:tgtEl>
                                        <p:attrNameLst>
                                          <p:attrName>style.visibility</p:attrName>
                                        </p:attrNameLst>
                                      </p:cBhvr>
                                      <p:to>
                                        <p:strVal val="visible"/>
                                      </p:to>
                                    </p:set>
                                    <p:animEffect transition="in" filter="wipe(up)">
                                      <p:cBhvr>
                                        <p:cTn id="19" dur="500"/>
                                        <p:tgtEl>
                                          <p:spTgt spid="7686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6866"/>
                                        </p:tgtEl>
                                        <p:attrNameLst>
                                          <p:attrName>style.visibility</p:attrName>
                                        </p:attrNameLst>
                                      </p:cBhvr>
                                      <p:to>
                                        <p:strVal val="visible"/>
                                      </p:to>
                                    </p:set>
                                    <p:animEffect transition="in" filter="wipe(down)">
                                      <p:cBhvr>
                                        <p:cTn id="22" dur="500"/>
                                        <p:tgtEl>
                                          <p:spTgt spid="7686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6867"/>
                                        </p:tgtEl>
                                        <p:attrNameLst>
                                          <p:attrName>style.visibility</p:attrName>
                                        </p:attrNameLst>
                                      </p:cBhvr>
                                      <p:to>
                                        <p:strVal val="visible"/>
                                      </p:to>
                                    </p:set>
                                    <p:animEffect transition="in" filter="wipe(down)">
                                      <p:cBhvr>
                                        <p:cTn id="25" dur="500"/>
                                        <p:tgtEl>
                                          <p:spTgt spid="7686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6864"/>
                                        </p:tgtEl>
                                        <p:attrNameLst>
                                          <p:attrName>style.visibility</p:attrName>
                                        </p:attrNameLst>
                                      </p:cBhvr>
                                      <p:to>
                                        <p:strVal val="visible"/>
                                      </p:to>
                                    </p:set>
                                    <p:animEffect transition="in" filter="wipe(left)">
                                      <p:cBhvr>
                                        <p:cTn id="28" dur="500"/>
                                        <p:tgtEl>
                                          <p:spTgt spid="7686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6868"/>
                                        </p:tgtEl>
                                        <p:attrNameLst>
                                          <p:attrName>style.visibility</p:attrName>
                                        </p:attrNameLst>
                                      </p:cBhvr>
                                      <p:to>
                                        <p:strVal val="visible"/>
                                      </p:to>
                                    </p:set>
                                    <p:animEffect transition="in" filter="wipe(down)">
                                      <p:cBhvr>
                                        <p:cTn id="31" dur="500"/>
                                        <p:tgtEl>
                                          <p:spTgt spid="7686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6863"/>
                                        </p:tgtEl>
                                        <p:attrNameLst>
                                          <p:attrName>style.visibility</p:attrName>
                                        </p:attrNameLst>
                                      </p:cBhvr>
                                      <p:to>
                                        <p:strVal val="visible"/>
                                      </p:to>
                                    </p:set>
                                    <p:animEffect transition="in" filter="wipe(down)">
                                      <p:cBhvr>
                                        <p:cTn id="34" dur="500"/>
                                        <p:tgtEl>
                                          <p:spTgt spid="768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687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687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689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uiExpand="1" build="p"/>
      <p:bldP spid="76863" grpId="0" animBg="1"/>
      <p:bldP spid="76864" grpId="0" animBg="1"/>
      <p:bldP spid="76865" grpId="0" animBg="1"/>
      <p:bldP spid="76866" grpId="0"/>
      <p:bldP spid="76867" grpId="0"/>
      <p:bldP spid="76868" grpId="0"/>
      <p:bldP spid="76877" grpId="0"/>
      <p:bldP spid="76878" grpId="0"/>
      <p:bldP spid="23576" grpId="0"/>
      <p:bldP spid="768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body" sz="half" idx="1"/>
          </p:nvPr>
        </p:nvSpPr>
        <p:spPr>
          <a:xfrm>
            <a:off x="1271464" y="1473476"/>
            <a:ext cx="10081683" cy="5183187"/>
          </a:xfrm>
          <a:noFill/>
        </p:spPr>
        <p:txBody>
          <a:bodyPr/>
          <a:lstStyle/>
          <a:p>
            <a:pPr marL="179388" lvl="1" indent="-179388">
              <a:spcBef>
                <a:spcPts val="0"/>
              </a:spcBef>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位置矢量</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dirty="0" smtClean="0">
                <a:solidFill>
                  <a:schemeClr val="bg2"/>
                </a:solidFill>
                <a:latin typeface="Times New Roman" pitchFamily="18" charset="0"/>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曲线上任意一点的位置矢量</a:t>
            </a:r>
            <a:r>
              <a:rPr lang="en-US" altLang="zh-CN" sz="2200" b="1" dirty="0">
                <a:solidFill>
                  <a:schemeClr val="accent6">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p(t)</a:t>
            </a:r>
          </a:p>
          <a:p>
            <a:pPr lvl="2" eaLnBrk="1" hangingPunct="1">
              <a:spcBef>
                <a:spcPct val="50000"/>
              </a:spcBef>
              <a:buFont typeface="Wingdings" pitchFamily="2" charset="2"/>
              <a:buNone/>
            </a:pPr>
            <a:r>
              <a:rPr lang="zh-CN" altLang="en-US" sz="2000" dirty="0" smtClean="0">
                <a:solidFill>
                  <a:schemeClr val="bg2"/>
                </a:solidFill>
                <a:latin typeface="Times New Roman" pitchFamily="18" charset="0"/>
              </a:rPr>
              <a:t>    </a:t>
            </a:r>
          </a:p>
        </p:txBody>
      </p:sp>
      <p:graphicFrame>
        <p:nvGraphicFramePr>
          <p:cNvPr id="76808" name="Object 8"/>
          <p:cNvGraphicFramePr>
            <a:graphicFrameLocks noGrp="1" noChangeAspect="1"/>
          </p:cNvGraphicFramePr>
          <p:nvPr>
            <p:ph sz="quarter" idx="3"/>
            <p:extLst>
              <p:ext uri="{D42A27DB-BD31-4B8C-83A1-F6EECF244321}">
                <p14:modId xmlns:p14="http://schemas.microsoft.com/office/powerpoint/2010/main" val="4155782721"/>
              </p:ext>
            </p:extLst>
          </p:nvPr>
        </p:nvGraphicFramePr>
        <p:xfrm>
          <a:off x="5159896" y="3915570"/>
          <a:ext cx="4607984" cy="517525"/>
        </p:xfrm>
        <a:graphic>
          <a:graphicData uri="http://schemas.openxmlformats.org/presentationml/2006/ole">
            <mc:AlternateContent xmlns:mc="http://schemas.openxmlformats.org/markup-compatibility/2006">
              <mc:Choice xmlns:v="urn:schemas-microsoft-com:vml" Requires="v">
                <p:oleObj spid="_x0000_s100400" name="Equation" r:id="rId4" imgW="1358310" imgH="203112" progId="Equation.DSMT4">
                  <p:embed/>
                </p:oleObj>
              </mc:Choice>
              <mc:Fallback>
                <p:oleObj name="Equation" r:id="rId4" imgW="1358310"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896" y="3915570"/>
                        <a:ext cx="4607984"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63" name="Line 63"/>
          <p:cNvSpPr>
            <a:spLocks noChangeShapeType="1"/>
          </p:cNvSpPr>
          <p:nvPr/>
        </p:nvSpPr>
        <p:spPr bwMode="auto">
          <a:xfrm flipV="1">
            <a:off x="2354784" y="5231607"/>
            <a:ext cx="0" cy="720725"/>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4" name="Line 64"/>
          <p:cNvSpPr>
            <a:spLocks noChangeShapeType="1"/>
          </p:cNvSpPr>
          <p:nvPr/>
        </p:nvSpPr>
        <p:spPr bwMode="auto">
          <a:xfrm>
            <a:off x="2354785" y="5952331"/>
            <a:ext cx="960967"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5" name="Line 65"/>
          <p:cNvSpPr>
            <a:spLocks noChangeShapeType="1"/>
          </p:cNvSpPr>
          <p:nvPr/>
        </p:nvSpPr>
        <p:spPr bwMode="auto">
          <a:xfrm flipH="1">
            <a:off x="1779051" y="5952331"/>
            <a:ext cx="590549" cy="4445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66" name="Text Box 66"/>
          <p:cNvSpPr txBox="1">
            <a:spLocks noChangeArrowheads="1"/>
          </p:cNvSpPr>
          <p:nvPr/>
        </p:nvSpPr>
        <p:spPr bwMode="auto">
          <a:xfrm>
            <a:off x="1582200" y="6033294"/>
            <a:ext cx="6709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sp>
        <p:nvSpPr>
          <p:cNvPr id="76867" name="Text Box 67"/>
          <p:cNvSpPr txBox="1">
            <a:spLocks noChangeArrowheads="1"/>
          </p:cNvSpPr>
          <p:nvPr/>
        </p:nvSpPr>
        <p:spPr bwMode="auto">
          <a:xfrm>
            <a:off x="2955918" y="5880894"/>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sp>
        <p:nvSpPr>
          <p:cNvPr id="76868" name="Text Box 68"/>
          <p:cNvSpPr txBox="1">
            <a:spLocks noChangeArrowheads="1"/>
          </p:cNvSpPr>
          <p:nvPr/>
        </p:nvSpPr>
        <p:spPr bwMode="auto">
          <a:xfrm>
            <a:off x="2028818" y="5180807"/>
            <a:ext cx="6709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sp>
        <p:nvSpPr>
          <p:cNvPr id="76877" name="Text Box 77"/>
          <p:cNvSpPr txBox="1">
            <a:spLocks noChangeArrowheads="1"/>
          </p:cNvSpPr>
          <p:nvPr/>
        </p:nvSpPr>
        <p:spPr bwMode="auto">
          <a:xfrm>
            <a:off x="1683800" y="4728369"/>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t</a:t>
            </a:r>
            <a:r>
              <a:rPr lang="en-US" altLang="zh-CN" dirty="0">
                <a:solidFill>
                  <a:schemeClr val="bg2">
                    <a:lumMod val="50000"/>
                  </a:schemeClr>
                </a:solidFill>
                <a:latin typeface="Times New Roman" pitchFamily="18" charset="0"/>
              </a:rPr>
              <a:t>=0</a:t>
            </a:r>
          </a:p>
        </p:txBody>
      </p:sp>
      <p:sp>
        <p:nvSpPr>
          <p:cNvPr id="76878" name="Text Box 78"/>
          <p:cNvSpPr txBox="1">
            <a:spLocks noChangeArrowheads="1"/>
          </p:cNvSpPr>
          <p:nvPr/>
        </p:nvSpPr>
        <p:spPr bwMode="auto">
          <a:xfrm>
            <a:off x="4081984" y="5520532"/>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t</a:t>
            </a:r>
            <a:r>
              <a:rPr lang="en-US" altLang="zh-CN">
                <a:solidFill>
                  <a:schemeClr val="bg2">
                    <a:lumMod val="50000"/>
                  </a:schemeClr>
                </a:solidFill>
                <a:latin typeface="Times New Roman" pitchFamily="18" charset="0"/>
              </a:rPr>
              <a:t>=1</a:t>
            </a:r>
          </a:p>
        </p:txBody>
      </p:sp>
      <p:grpSp>
        <p:nvGrpSpPr>
          <p:cNvPr id="2" name="Group 102"/>
          <p:cNvGrpSpPr>
            <a:grpSpLocks/>
          </p:cNvGrpSpPr>
          <p:nvPr/>
        </p:nvGrpSpPr>
        <p:grpSpPr bwMode="auto">
          <a:xfrm>
            <a:off x="2354786" y="4728372"/>
            <a:ext cx="1238250" cy="1223963"/>
            <a:chOff x="1429" y="3135"/>
            <a:chExt cx="585" cy="771"/>
          </a:xfrm>
        </p:grpSpPr>
        <p:sp>
          <p:nvSpPr>
            <p:cNvPr id="23575" name="Line 86"/>
            <p:cNvSpPr>
              <a:spLocks noChangeShapeType="1"/>
            </p:cNvSpPr>
            <p:nvPr/>
          </p:nvSpPr>
          <p:spPr bwMode="auto">
            <a:xfrm flipV="1">
              <a:off x="1429" y="3180"/>
              <a:ext cx="521" cy="726"/>
            </a:xfrm>
            <a:prstGeom prst="line">
              <a:avLst/>
            </a:prstGeom>
            <a:noFill/>
            <a:ln w="38100">
              <a:solidFill>
                <a:srgbClr val="FFC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6" name="Text Box 87"/>
            <p:cNvSpPr txBox="1">
              <a:spLocks noChangeArrowheads="1"/>
            </p:cNvSpPr>
            <p:nvPr/>
          </p:nvSpPr>
          <p:spPr bwMode="auto">
            <a:xfrm>
              <a:off x="1651" y="3135"/>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dirty="0">
                  <a:solidFill>
                    <a:schemeClr val="bg2">
                      <a:lumMod val="50000"/>
                    </a:schemeClr>
                  </a:solidFill>
                  <a:latin typeface="Times New Roman" pitchFamily="18" charset="0"/>
                </a:rPr>
                <a:t>P</a:t>
              </a:r>
              <a:r>
                <a:rPr lang="en-US" altLang="zh-CN" sz="1600" dirty="0">
                  <a:solidFill>
                    <a:schemeClr val="bg2">
                      <a:lumMod val="50000"/>
                    </a:schemeClr>
                  </a:solidFill>
                  <a:latin typeface="Times New Roman" pitchFamily="18" charset="0"/>
                </a:rPr>
                <a:t>(</a:t>
              </a:r>
              <a:r>
                <a:rPr lang="en-US" altLang="zh-CN" sz="1600" i="1" dirty="0">
                  <a:solidFill>
                    <a:schemeClr val="bg2">
                      <a:lumMod val="50000"/>
                    </a:schemeClr>
                  </a:solidFill>
                  <a:latin typeface="Times New Roman" pitchFamily="18" charset="0"/>
                </a:rPr>
                <a:t>t</a:t>
              </a:r>
              <a:r>
                <a:rPr lang="en-US" altLang="zh-CN" sz="1600" dirty="0">
                  <a:solidFill>
                    <a:schemeClr val="bg2">
                      <a:lumMod val="50000"/>
                    </a:schemeClr>
                  </a:solidFill>
                  <a:latin typeface="Times New Roman" pitchFamily="18" charset="0"/>
                </a:rPr>
                <a:t>)</a:t>
              </a:r>
            </a:p>
          </p:txBody>
        </p:sp>
      </p:grpSp>
      <p:grpSp>
        <p:nvGrpSpPr>
          <p:cNvPr id="3" name="Group 103"/>
          <p:cNvGrpSpPr>
            <a:grpSpLocks/>
          </p:cNvGrpSpPr>
          <p:nvPr/>
        </p:nvGrpSpPr>
        <p:grpSpPr bwMode="auto">
          <a:xfrm>
            <a:off x="1916635" y="4433095"/>
            <a:ext cx="3045883" cy="1177925"/>
            <a:chOff x="1222" y="2949"/>
            <a:chExt cx="1439" cy="742"/>
          </a:xfrm>
        </p:grpSpPr>
        <p:sp>
          <p:nvSpPr>
            <p:cNvPr id="23568" name="Freeform 97"/>
            <p:cNvSpPr>
              <a:spLocks/>
            </p:cNvSpPr>
            <p:nvPr/>
          </p:nvSpPr>
          <p:spPr bwMode="auto">
            <a:xfrm>
              <a:off x="1406" y="3040"/>
              <a:ext cx="1021" cy="548"/>
            </a:xfrm>
            <a:custGeom>
              <a:avLst/>
              <a:gdLst>
                <a:gd name="T0" fmla="*/ 0 w 1021"/>
                <a:gd name="T1" fmla="*/ 117 h 548"/>
                <a:gd name="T2" fmla="*/ 408 w 1021"/>
                <a:gd name="T3" fmla="*/ 72 h 548"/>
                <a:gd name="T4" fmla="*/ 1021 w 1021"/>
                <a:gd name="T5" fmla="*/ 548 h 548"/>
                <a:gd name="T6" fmla="*/ 0 60000 65536"/>
                <a:gd name="T7" fmla="*/ 0 60000 65536"/>
                <a:gd name="T8" fmla="*/ 0 60000 65536"/>
                <a:gd name="T9" fmla="*/ 0 w 1021"/>
                <a:gd name="T10" fmla="*/ 0 h 548"/>
                <a:gd name="T11" fmla="*/ 1021 w 1021"/>
                <a:gd name="T12" fmla="*/ 548 h 548"/>
              </a:gdLst>
              <a:ahLst/>
              <a:cxnLst>
                <a:cxn ang="T6">
                  <a:pos x="T0" y="T1"/>
                </a:cxn>
                <a:cxn ang="T7">
                  <a:pos x="T2" y="T3"/>
                </a:cxn>
                <a:cxn ang="T8">
                  <a:pos x="T4" y="T5"/>
                </a:cxn>
              </a:cxnLst>
              <a:rect l="T9" t="T10" r="T11" b="T12"/>
              <a:pathLst>
                <a:path w="1021" h="548">
                  <a:moveTo>
                    <a:pt x="0" y="117"/>
                  </a:moveTo>
                  <a:cubicBezTo>
                    <a:pt x="119" y="58"/>
                    <a:pt x="238" y="0"/>
                    <a:pt x="408" y="72"/>
                  </a:cubicBezTo>
                  <a:cubicBezTo>
                    <a:pt x="578" y="144"/>
                    <a:pt x="799" y="346"/>
                    <a:pt x="1021" y="54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23569" name="Group 74"/>
            <p:cNvGrpSpPr>
              <a:grpSpLocks/>
            </p:cNvGrpSpPr>
            <p:nvPr/>
          </p:nvGrpSpPr>
          <p:grpSpPr bwMode="auto">
            <a:xfrm>
              <a:off x="2343" y="3366"/>
              <a:ext cx="318" cy="325"/>
              <a:chOff x="2185" y="2415"/>
              <a:chExt cx="318" cy="325"/>
            </a:xfrm>
          </p:grpSpPr>
          <p:sp>
            <p:nvSpPr>
              <p:cNvPr id="23573" name="Text Box 75"/>
              <p:cNvSpPr txBox="1">
                <a:spLocks noChangeArrowheads="1"/>
              </p:cNvSpPr>
              <p:nvPr/>
            </p:nvSpPr>
            <p:spPr bwMode="auto">
              <a:xfrm>
                <a:off x="2185" y="2490"/>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23574" name="Text Box 76"/>
              <p:cNvSpPr txBox="1">
                <a:spLocks noChangeArrowheads="1"/>
              </p:cNvSpPr>
              <p:nvPr/>
            </p:nvSpPr>
            <p:spPr bwMode="auto">
              <a:xfrm>
                <a:off x="2187" y="24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nvGrpSpPr>
            <p:cNvPr id="23570" name="Group 71"/>
            <p:cNvGrpSpPr>
              <a:grpSpLocks/>
            </p:cNvGrpSpPr>
            <p:nvPr/>
          </p:nvGrpSpPr>
          <p:grpSpPr bwMode="auto">
            <a:xfrm>
              <a:off x="1222" y="2949"/>
              <a:ext cx="417" cy="335"/>
              <a:chOff x="528" y="1939"/>
              <a:chExt cx="417" cy="335"/>
            </a:xfrm>
          </p:grpSpPr>
          <p:sp>
            <p:nvSpPr>
              <p:cNvPr id="23571" name="Text Box 72"/>
              <p:cNvSpPr txBox="1">
                <a:spLocks noChangeArrowheads="1"/>
              </p:cNvSpPr>
              <p:nvPr/>
            </p:nvSpPr>
            <p:spPr bwMode="auto">
              <a:xfrm>
                <a:off x="627" y="202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23572" name="Text Box 73"/>
              <p:cNvSpPr txBox="1">
                <a:spLocks noChangeArrowheads="1"/>
              </p:cNvSpPr>
              <p:nvPr/>
            </p:nvSpPr>
            <p:spPr bwMode="auto">
              <a:xfrm>
                <a:off x="528" y="193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p>
            </p:txBody>
          </p:sp>
        </p:grpSp>
      </p:grpSp>
      <p:sp>
        <p:nvSpPr>
          <p:cNvPr id="76899" name="Text Box 99"/>
          <p:cNvSpPr txBox="1">
            <a:spLocks noChangeArrowheads="1"/>
          </p:cNvSpPr>
          <p:nvPr/>
        </p:nvSpPr>
        <p:spPr bwMode="auto">
          <a:xfrm>
            <a:off x="3285360" y="4593232"/>
            <a:ext cx="67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rgbClr val="0070C0"/>
                </a:solidFill>
                <a:sym typeface="Symbol" pitchFamily="18" charset="2"/>
              </a:rPr>
              <a:t></a:t>
            </a:r>
          </a:p>
        </p:txBody>
      </p:sp>
      <p:sp>
        <p:nvSpPr>
          <p:cNvPr id="25" name="Rectangle 2"/>
          <p:cNvSpPr>
            <a:spLocks noGrp="1" noChangeArrowheads="1"/>
          </p:cNvSpPr>
          <p:nvPr>
            <p:ph type="title"/>
          </p:nvPr>
        </p:nvSpPr>
        <p:spPr>
          <a:xfrm>
            <a:off x="563036" y="188640"/>
            <a:ext cx="10390716" cy="1462087"/>
          </a:xfrm>
        </p:spPr>
        <p:txBody>
          <a:bodyPr>
            <a:normAutofit/>
          </a:bodyPr>
          <a:lstStyle/>
          <a:p>
            <a:pPr lvl="1">
              <a:defRPr/>
            </a:pPr>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1.2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参数曲线的定义及相关基本</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概念</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99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6865"/>
                                        </p:tgtEl>
                                        <p:attrNameLst>
                                          <p:attrName>style.visibility</p:attrName>
                                        </p:attrNameLst>
                                      </p:cBhvr>
                                      <p:to>
                                        <p:strVal val="visible"/>
                                      </p:to>
                                    </p:set>
                                    <p:animEffect transition="in" filter="wipe(up)">
                                      <p:cBhvr>
                                        <p:cTn id="19" dur="500"/>
                                        <p:tgtEl>
                                          <p:spTgt spid="7686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6866"/>
                                        </p:tgtEl>
                                        <p:attrNameLst>
                                          <p:attrName>style.visibility</p:attrName>
                                        </p:attrNameLst>
                                      </p:cBhvr>
                                      <p:to>
                                        <p:strVal val="visible"/>
                                      </p:to>
                                    </p:set>
                                    <p:animEffect transition="in" filter="wipe(down)">
                                      <p:cBhvr>
                                        <p:cTn id="22" dur="500"/>
                                        <p:tgtEl>
                                          <p:spTgt spid="7686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6867"/>
                                        </p:tgtEl>
                                        <p:attrNameLst>
                                          <p:attrName>style.visibility</p:attrName>
                                        </p:attrNameLst>
                                      </p:cBhvr>
                                      <p:to>
                                        <p:strVal val="visible"/>
                                      </p:to>
                                    </p:set>
                                    <p:animEffect transition="in" filter="wipe(down)">
                                      <p:cBhvr>
                                        <p:cTn id="25" dur="500"/>
                                        <p:tgtEl>
                                          <p:spTgt spid="7686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6864"/>
                                        </p:tgtEl>
                                        <p:attrNameLst>
                                          <p:attrName>style.visibility</p:attrName>
                                        </p:attrNameLst>
                                      </p:cBhvr>
                                      <p:to>
                                        <p:strVal val="visible"/>
                                      </p:to>
                                    </p:set>
                                    <p:animEffect transition="in" filter="wipe(left)">
                                      <p:cBhvr>
                                        <p:cTn id="28" dur="500"/>
                                        <p:tgtEl>
                                          <p:spTgt spid="7686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6868"/>
                                        </p:tgtEl>
                                        <p:attrNameLst>
                                          <p:attrName>style.visibility</p:attrName>
                                        </p:attrNameLst>
                                      </p:cBhvr>
                                      <p:to>
                                        <p:strVal val="visible"/>
                                      </p:to>
                                    </p:set>
                                    <p:animEffect transition="in" filter="wipe(down)">
                                      <p:cBhvr>
                                        <p:cTn id="31" dur="500"/>
                                        <p:tgtEl>
                                          <p:spTgt spid="7686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6863"/>
                                        </p:tgtEl>
                                        <p:attrNameLst>
                                          <p:attrName>style.visibility</p:attrName>
                                        </p:attrNameLst>
                                      </p:cBhvr>
                                      <p:to>
                                        <p:strVal val="visible"/>
                                      </p:to>
                                    </p:set>
                                    <p:animEffect transition="in" filter="wipe(down)">
                                      <p:cBhvr>
                                        <p:cTn id="34" dur="500"/>
                                        <p:tgtEl>
                                          <p:spTgt spid="768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687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687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689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down)">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76808"/>
                                        </p:tgtEl>
                                        <p:attrNameLst>
                                          <p:attrName>style.visibility</p:attrName>
                                        </p:attrNameLst>
                                      </p:cBhvr>
                                      <p:to>
                                        <p:strVal val="visible"/>
                                      </p:to>
                                    </p:set>
                                    <p:animEffect transition="in" filter="wipe(up)">
                                      <p:cBhvr>
                                        <p:cTn id="59"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uiExpand="1" build="p"/>
      <p:bldP spid="76863" grpId="0" animBg="1"/>
      <p:bldP spid="76864" grpId="0" animBg="1"/>
      <p:bldP spid="76865" grpId="0" animBg="1"/>
      <p:bldP spid="76866" grpId="0"/>
      <p:bldP spid="76867" grpId="0"/>
      <p:bldP spid="76868" grpId="0"/>
      <p:bldP spid="76877" grpId="0"/>
      <p:bldP spid="76878" grpId="0"/>
      <p:bldP spid="768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sz="half" idx="1"/>
          </p:nvPr>
        </p:nvSpPr>
        <p:spPr>
          <a:xfrm>
            <a:off x="806437" y="1248269"/>
            <a:ext cx="10375900" cy="5567961"/>
          </a:xfrm>
        </p:spPr>
        <p:txBody>
          <a:bodyPr>
            <a:normAutofit/>
          </a:bodyPr>
          <a:lstStyle/>
          <a:p>
            <a:pPr marL="717550" lvl="1" indent="-342900" hangingPunct="0">
              <a:lnSpc>
                <a:spcPct val="120000"/>
              </a:lnSpc>
              <a:spcBef>
                <a:spcPts val="2400"/>
              </a:spcBef>
              <a:buFont typeface="Wingdings" panose="05000000000000000000" pitchFamily="2" charset="2"/>
              <a:buChar char="Ø"/>
              <a:defRPr/>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Tangent </a:t>
            </a:r>
            <a:r>
              <a:rPr lang="en-US" altLang="zh-CN" b="1" dirty="0">
                <a:solidFill>
                  <a:schemeClr val="bg2">
                    <a:lumMod val="50000"/>
                  </a:schemeClr>
                </a:solidFill>
                <a:latin typeface="微软雅黑" panose="020B0503020204020204" pitchFamily="34" charset="-122"/>
                <a:ea typeface="微软雅黑" panose="020B0503020204020204" pitchFamily="34" charset="-122"/>
              </a:rPr>
              <a:t>Vector</a:t>
            </a:r>
            <a:r>
              <a:rPr lang="zh-CN" altLang="en-US" b="1" dirty="0">
                <a:solidFill>
                  <a:schemeClr val="bg2">
                    <a:lumMod val="50000"/>
                  </a:schemeClr>
                </a:solidFill>
                <a:latin typeface="微软雅黑" panose="020B0503020204020204" pitchFamily="34" charset="-122"/>
                <a:ea typeface="微软雅黑" panose="020B0503020204020204" pitchFamily="34" charset="-122"/>
              </a:rPr>
              <a:t>切矢量 </a:t>
            </a:r>
            <a:r>
              <a:rPr lang="en-US" altLang="zh-CN" b="1" dirty="0">
                <a:solidFill>
                  <a:schemeClr val="bg2">
                    <a:lumMod val="50000"/>
                  </a:schemeClr>
                </a:solidFill>
                <a:latin typeface="微软雅黑" panose="020B0503020204020204" pitchFamily="34" charset="-122"/>
                <a:ea typeface="微软雅黑" panose="020B0503020204020204" pitchFamily="34" charset="-122"/>
              </a:rPr>
              <a:t>T</a:t>
            </a:r>
          </a:p>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曲线上两点</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Q</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的参数分别为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t</a:t>
            </a:r>
          </a:p>
          <a:p>
            <a:pPr marL="917575" lvl="3" indent="0" eaLnBrk="1" hangingPunct="0">
              <a:lnSpc>
                <a:spcPct val="110000"/>
              </a:lnSpc>
              <a:spcBef>
                <a:spcPts val="1800"/>
              </a:spcBef>
              <a:defRPr/>
            </a:pPr>
            <a:r>
              <a:rPr lang="zh-CN" altLang="en-US" sz="2400" dirty="0" smtClean="0">
                <a:sym typeface="Symbol" pitchFamily="18" charset="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Q</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两点之间的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弦长</a:t>
            </a:r>
            <a:endParaRPr lang="en-US" altLang="zh-CN" sz="2400" dirty="0" smtClean="0">
              <a:sym typeface="Symbol" pitchFamily="18" charset="2"/>
            </a:endParaRPr>
          </a:p>
          <a:p>
            <a:pPr marL="522288" lvl="1" indent="-65088" eaLnBrk="1" hangingPunct="1">
              <a:buFont typeface="Wingdings" pitchFamily="2" charset="2"/>
              <a:buNone/>
            </a:pPr>
            <a:r>
              <a:rPr lang="en-US" altLang="zh-CN" sz="2400" dirty="0" smtClean="0">
                <a:sym typeface="Symbol" pitchFamily="18" charset="2"/>
              </a:rPr>
              <a:t>                     </a:t>
            </a:r>
          </a:p>
          <a:p>
            <a:pPr marL="917575" lvl="3" indent="0" hangingPunct="0">
              <a:lnSpc>
                <a:spcPct val="120000"/>
              </a:lnSpc>
              <a:spcBef>
                <a:spcPts val="1800"/>
              </a:spcBef>
              <a:defRPr/>
            </a:pPr>
            <a:r>
              <a:rPr lang="zh-CN" altLang="en-US" sz="2400" dirty="0" smtClean="0">
                <a:sym typeface="Symbol" pitchFamily="18" charset="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当</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r</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和</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Q</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之间的弧长</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c</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Wingdings 3" pitchFamily="18" charset="2"/>
              </a:rPr>
              <a:t></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时，</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pc</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p>
          <a:p>
            <a:pPr marL="917575" lvl="3" indent="0" hangingPunct="0">
              <a:lnSpc>
                <a:spcPct val="120000"/>
              </a:lnSpc>
              <a:spcBef>
                <a:spcPts val="1800"/>
              </a:spcBef>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曲线</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在该点处的单位切矢量</a:t>
            </a:r>
          </a:p>
          <a:p>
            <a:pPr marL="1260475" lvl="3" indent="-342900" eaLnBrk="1" hangingPunct="0">
              <a:lnSpc>
                <a:spcPct val="11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切</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矢量</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dp</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dt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仅与</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成比例                </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若切矢量数值远远超过曲线弦长的几 倍，曲线会出现回转现象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400" dirty="0" smtClean="0">
                <a:latin typeface="Times New Roman" pitchFamily="18" charset="0"/>
                <a:sym typeface="Symbol" pitchFamily="18" charset="2"/>
              </a:rPr>
              <a:t>                         </a:t>
            </a:r>
            <a:endParaRPr lang="zh-CN" altLang="en-US" sz="2400" dirty="0" smtClean="0">
              <a:latin typeface="Times New Roman" pitchFamily="18" charset="0"/>
              <a:sym typeface="Symbol" pitchFamily="18" charset="2"/>
            </a:endParaRPr>
          </a:p>
        </p:txBody>
      </p:sp>
      <p:graphicFrame>
        <p:nvGraphicFramePr>
          <p:cNvPr id="408580" name="Object 4"/>
          <p:cNvGraphicFramePr>
            <a:graphicFrameLocks noGrp="1" noChangeAspect="1"/>
          </p:cNvGraphicFramePr>
          <p:nvPr>
            <p:ph sz="quarter" idx="2"/>
            <p:extLst>
              <p:ext uri="{D42A27DB-BD31-4B8C-83A1-F6EECF244321}">
                <p14:modId xmlns:p14="http://schemas.microsoft.com/office/powerpoint/2010/main" val="2200740334"/>
              </p:ext>
            </p:extLst>
          </p:nvPr>
        </p:nvGraphicFramePr>
        <p:xfrm>
          <a:off x="5663952" y="3095626"/>
          <a:ext cx="4521200" cy="565150"/>
        </p:xfrm>
        <a:graphic>
          <a:graphicData uri="http://schemas.openxmlformats.org/presentationml/2006/ole">
            <mc:AlternateContent xmlns:mc="http://schemas.openxmlformats.org/markup-compatibility/2006">
              <mc:Choice xmlns:v="urn:schemas-microsoft-com:vml" Requires="v">
                <p:oleObj spid="_x0000_s62564" name="Equation" r:id="rId4" imgW="1218671" imgH="203112" progId="Equation.DSMT4">
                  <p:embed/>
                </p:oleObj>
              </mc:Choice>
              <mc:Fallback>
                <p:oleObj name="Equation" r:id="rId4" imgW="1218671"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952" y="3095626"/>
                        <a:ext cx="45212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581" name="Line 5"/>
          <p:cNvSpPr>
            <a:spLocks noChangeShapeType="1"/>
          </p:cNvSpPr>
          <p:nvPr/>
        </p:nvSpPr>
        <p:spPr bwMode="auto">
          <a:xfrm flipV="1">
            <a:off x="1200151" y="3716339"/>
            <a:ext cx="0" cy="720725"/>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8582" name="Line 6"/>
          <p:cNvSpPr>
            <a:spLocks noChangeShapeType="1"/>
          </p:cNvSpPr>
          <p:nvPr/>
        </p:nvSpPr>
        <p:spPr bwMode="auto">
          <a:xfrm>
            <a:off x="1200151" y="4437063"/>
            <a:ext cx="960967"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8583" name="Line 7"/>
          <p:cNvSpPr>
            <a:spLocks noChangeShapeType="1"/>
          </p:cNvSpPr>
          <p:nvPr/>
        </p:nvSpPr>
        <p:spPr bwMode="auto">
          <a:xfrm flipH="1">
            <a:off x="624417" y="4437063"/>
            <a:ext cx="590549" cy="4445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8584" name="Text Box 8"/>
          <p:cNvSpPr txBox="1">
            <a:spLocks noChangeArrowheads="1"/>
          </p:cNvSpPr>
          <p:nvPr/>
        </p:nvSpPr>
        <p:spPr bwMode="auto">
          <a:xfrm>
            <a:off x="427567" y="4518026"/>
            <a:ext cx="67098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408585" name="Text Box 9"/>
          <p:cNvSpPr txBox="1">
            <a:spLocks noChangeArrowheads="1"/>
          </p:cNvSpPr>
          <p:nvPr/>
        </p:nvSpPr>
        <p:spPr bwMode="auto">
          <a:xfrm>
            <a:off x="1801285" y="4365626"/>
            <a:ext cx="6709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408586" name="Text Box 10"/>
          <p:cNvSpPr txBox="1">
            <a:spLocks noChangeArrowheads="1"/>
          </p:cNvSpPr>
          <p:nvPr/>
        </p:nvSpPr>
        <p:spPr bwMode="auto">
          <a:xfrm>
            <a:off x="874185" y="3665538"/>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Z</a:t>
            </a:r>
            <a:endParaRPr lang="en-US" altLang="zh-CN" i="1" dirty="0">
              <a:solidFill>
                <a:schemeClr val="bg2">
                  <a:lumMod val="50000"/>
                </a:schemeClr>
              </a:solidFill>
              <a:latin typeface="Times New Roman" pitchFamily="18" charset="0"/>
            </a:endParaRPr>
          </a:p>
        </p:txBody>
      </p:sp>
      <p:grpSp>
        <p:nvGrpSpPr>
          <p:cNvPr id="2" name="Group 11"/>
          <p:cNvGrpSpPr>
            <a:grpSpLocks/>
          </p:cNvGrpSpPr>
          <p:nvPr/>
        </p:nvGrpSpPr>
        <p:grpSpPr bwMode="auto">
          <a:xfrm>
            <a:off x="817035" y="2940053"/>
            <a:ext cx="4157131" cy="1330325"/>
            <a:chOff x="554" y="1926"/>
            <a:chExt cx="1964" cy="838"/>
          </a:xfrm>
        </p:grpSpPr>
        <p:sp>
          <p:nvSpPr>
            <p:cNvPr id="24613" name="Freeform 12"/>
            <p:cNvSpPr>
              <a:spLocks/>
            </p:cNvSpPr>
            <p:nvPr/>
          </p:nvSpPr>
          <p:spPr bwMode="auto">
            <a:xfrm>
              <a:off x="690" y="2143"/>
              <a:ext cx="1588" cy="514"/>
            </a:xfrm>
            <a:custGeom>
              <a:avLst/>
              <a:gdLst>
                <a:gd name="T0" fmla="*/ 0 w 1588"/>
                <a:gd name="T1" fmla="*/ 15 h 514"/>
                <a:gd name="T2" fmla="*/ 272 w 1588"/>
                <a:gd name="T3" fmla="*/ 15 h 514"/>
                <a:gd name="T4" fmla="*/ 454 w 1588"/>
                <a:gd name="T5" fmla="*/ 106 h 514"/>
                <a:gd name="T6" fmla="*/ 635 w 1588"/>
                <a:gd name="T7" fmla="*/ 287 h 514"/>
                <a:gd name="T8" fmla="*/ 817 w 1588"/>
                <a:gd name="T9" fmla="*/ 423 h 514"/>
                <a:gd name="T10" fmla="*/ 998 w 1588"/>
                <a:gd name="T11" fmla="*/ 469 h 514"/>
                <a:gd name="T12" fmla="*/ 1270 w 1588"/>
                <a:gd name="T13" fmla="*/ 378 h 514"/>
                <a:gd name="T14" fmla="*/ 1452 w 1588"/>
                <a:gd name="T15" fmla="*/ 423 h 514"/>
                <a:gd name="T16" fmla="*/ 1588 w 1588"/>
                <a:gd name="T17" fmla="*/ 514 h 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514"/>
                <a:gd name="T29" fmla="*/ 1588 w 1588"/>
                <a:gd name="T30" fmla="*/ 514 h 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514">
                  <a:moveTo>
                    <a:pt x="0" y="15"/>
                  </a:moveTo>
                  <a:cubicBezTo>
                    <a:pt x="98" y="7"/>
                    <a:pt x="196" y="0"/>
                    <a:pt x="272" y="15"/>
                  </a:cubicBezTo>
                  <a:cubicBezTo>
                    <a:pt x="348" y="30"/>
                    <a:pt x="394" y="61"/>
                    <a:pt x="454" y="106"/>
                  </a:cubicBezTo>
                  <a:cubicBezTo>
                    <a:pt x="514" y="151"/>
                    <a:pt x="574" y="234"/>
                    <a:pt x="635" y="287"/>
                  </a:cubicBezTo>
                  <a:cubicBezTo>
                    <a:pt x="696" y="340"/>
                    <a:pt x="757" y="393"/>
                    <a:pt x="817" y="423"/>
                  </a:cubicBezTo>
                  <a:cubicBezTo>
                    <a:pt x="877" y="453"/>
                    <a:pt x="923" y="476"/>
                    <a:pt x="998" y="469"/>
                  </a:cubicBezTo>
                  <a:cubicBezTo>
                    <a:pt x="1073" y="462"/>
                    <a:pt x="1194" y="386"/>
                    <a:pt x="1270" y="378"/>
                  </a:cubicBezTo>
                  <a:cubicBezTo>
                    <a:pt x="1346" y="370"/>
                    <a:pt x="1399" y="400"/>
                    <a:pt x="1452" y="423"/>
                  </a:cubicBezTo>
                  <a:cubicBezTo>
                    <a:pt x="1505" y="446"/>
                    <a:pt x="1546" y="480"/>
                    <a:pt x="1588" y="514"/>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24614" name="Group 13"/>
            <p:cNvGrpSpPr>
              <a:grpSpLocks/>
            </p:cNvGrpSpPr>
            <p:nvPr/>
          </p:nvGrpSpPr>
          <p:grpSpPr bwMode="auto">
            <a:xfrm>
              <a:off x="554" y="1926"/>
              <a:ext cx="376" cy="348"/>
              <a:chOff x="554" y="1926"/>
              <a:chExt cx="376" cy="348"/>
            </a:xfrm>
          </p:grpSpPr>
          <p:sp>
            <p:nvSpPr>
              <p:cNvPr id="24618" name="Text Box 14"/>
              <p:cNvSpPr txBox="1">
                <a:spLocks noChangeArrowheads="1"/>
              </p:cNvSpPr>
              <p:nvPr/>
            </p:nvSpPr>
            <p:spPr bwMode="auto">
              <a:xfrm>
                <a:off x="612" y="202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24619" name="Text Box 15"/>
              <p:cNvSpPr txBox="1">
                <a:spLocks noChangeArrowheads="1"/>
              </p:cNvSpPr>
              <p:nvPr/>
            </p:nvSpPr>
            <p:spPr bwMode="auto">
              <a:xfrm>
                <a:off x="554" y="192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p>
            </p:txBody>
          </p:sp>
        </p:grpSp>
        <p:grpSp>
          <p:nvGrpSpPr>
            <p:cNvPr id="24615" name="Group 16"/>
            <p:cNvGrpSpPr>
              <a:grpSpLocks/>
            </p:cNvGrpSpPr>
            <p:nvPr/>
          </p:nvGrpSpPr>
          <p:grpSpPr bwMode="auto">
            <a:xfrm>
              <a:off x="2187" y="2415"/>
              <a:ext cx="331" cy="349"/>
              <a:chOff x="2187" y="2415"/>
              <a:chExt cx="331" cy="349"/>
            </a:xfrm>
          </p:grpSpPr>
          <p:sp>
            <p:nvSpPr>
              <p:cNvPr id="24616" name="Text Box 17"/>
              <p:cNvSpPr txBox="1">
                <a:spLocks noChangeArrowheads="1"/>
              </p:cNvSpPr>
              <p:nvPr/>
            </p:nvSpPr>
            <p:spPr bwMode="auto">
              <a:xfrm>
                <a:off x="2200" y="251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24617" name="Text Box 18"/>
              <p:cNvSpPr txBox="1">
                <a:spLocks noChangeArrowheads="1"/>
              </p:cNvSpPr>
              <p:nvPr/>
            </p:nvSpPr>
            <p:spPr bwMode="auto">
              <a:xfrm>
                <a:off x="2187" y="24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a:t>
                </a:r>
              </a:p>
            </p:txBody>
          </p:sp>
        </p:grpSp>
      </p:grpSp>
      <p:sp>
        <p:nvSpPr>
          <p:cNvPr id="408595" name="Text Box 19"/>
          <p:cNvSpPr txBox="1">
            <a:spLocks noChangeArrowheads="1"/>
          </p:cNvSpPr>
          <p:nvPr/>
        </p:nvSpPr>
        <p:spPr bwMode="auto">
          <a:xfrm>
            <a:off x="660891" y="3260725"/>
            <a:ext cx="50539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t</a:t>
            </a:r>
            <a:r>
              <a:rPr lang="en-US" altLang="zh-CN" dirty="0">
                <a:solidFill>
                  <a:schemeClr val="bg2">
                    <a:lumMod val="50000"/>
                  </a:schemeClr>
                </a:solidFill>
                <a:latin typeface="Times New Roman" pitchFamily="18" charset="0"/>
              </a:rPr>
              <a:t>=0</a:t>
            </a:r>
          </a:p>
        </p:txBody>
      </p:sp>
      <p:sp>
        <p:nvSpPr>
          <p:cNvPr id="408596" name="Text Box 20"/>
          <p:cNvSpPr txBox="1">
            <a:spLocks noChangeArrowheads="1"/>
          </p:cNvSpPr>
          <p:nvPr/>
        </p:nvSpPr>
        <p:spPr bwMode="auto">
          <a:xfrm>
            <a:off x="4077680" y="4068764"/>
            <a:ext cx="5778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t</a:t>
            </a:r>
            <a:r>
              <a:rPr lang="en-US" altLang="zh-CN" dirty="0">
                <a:solidFill>
                  <a:schemeClr val="bg2">
                    <a:lumMod val="50000"/>
                  </a:schemeClr>
                </a:solidFill>
                <a:latin typeface="Times New Roman" pitchFamily="18" charset="0"/>
              </a:rPr>
              <a:t>=1</a:t>
            </a:r>
          </a:p>
        </p:txBody>
      </p:sp>
      <p:sp>
        <p:nvSpPr>
          <p:cNvPr id="408597" name="Line 21"/>
          <p:cNvSpPr>
            <a:spLocks noChangeShapeType="1"/>
          </p:cNvSpPr>
          <p:nvPr/>
        </p:nvSpPr>
        <p:spPr bwMode="auto">
          <a:xfrm flipV="1">
            <a:off x="1873251" y="2852739"/>
            <a:ext cx="287867" cy="503237"/>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8598" name="Line 22"/>
          <p:cNvSpPr>
            <a:spLocks noChangeShapeType="1"/>
          </p:cNvSpPr>
          <p:nvPr/>
        </p:nvSpPr>
        <p:spPr bwMode="auto">
          <a:xfrm flipV="1">
            <a:off x="2413000" y="3306763"/>
            <a:ext cx="577851" cy="36036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8599" name="Freeform 23"/>
          <p:cNvSpPr>
            <a:spLocks/>
          </p:cNvSpPr>
          <p:nvPr/>
        </p:nvSpPr>
        <p:spPr bwMode="auto">
          <a:xfrm rot="543990">
            <a:off x="1871133" y="3289301"/>
            <a:ext cx="670984" cy="288925"/>
          </a:xfrm>
          <a:custGeom>
            <a:avLst/>
            <a:gdLst>
              <a:gd name="T0" fmla="*/ 0 w 272"/>
              <a:gd name="T1" fmla="*/ 0 h 227"/>
              <a:gd name="T2" fmla="*/ 2147483647 w 272"/>
              <a:gd name="T3" fmla="*/ 2147483647 h 227"/>
              <a:gd name="T4" fmla="*/ 2147483647 w 272"/>
              <a:gd name="T5" fmla="*/ 2147483647 h 227"/>
              <a:gd name="T6" fmla="*/ 2147483647 w 272"/>
              <a:gd name="T7" fmla="*/ 2147483647 h 227"/>
              <a:gd name="T8" fmla="*/ 0 60000 65536"/>
              <a:gd name="T9" fmla="*/ 0 60000 65536"/>
              <a:gd name="T10" fmla="*/ 0 60000 65536"/>
              <a:gd name="T11" fmla="*/ 0 60000 65536"/>
              <a:gd name="T12" fmla="*/ 0 w 272"/>
              <a:gd name="T13" fmla="*/ 0 h 227"/>
              <a:gd name="T14" fmla="*/ 272 w 272"/>
              <a:gd name="T15" fmla="*/ 227 h 227"/>
            </a:gdLst>
            <a:ahLst/>
            <a:cxnLst>
              <a:cxn ang="T8">
                <a:pos x="T0" y="T1"/>
              </a:cxn>
              <a:cxn ang="T9">
                <a:pos x="T2" y="T3"/>
              </a:cxn>
              <a:cxn ang="T10">
                <a:pos x="T4" y="T5"/>
              </a:cxn>
              <a:cxn ang="T11">
                <a:pos x="T6" y="T7"/>
              </a:cxn>
            </a:cxnLst>
            <a:rect l="T12" t="T13" r="T14" b="T15"/>
            <a:pathLst>
              <a:path w="272" h="227">
                <a:moveTo>
                  <a:pt x="0" y="0"/>
                </a:moveTo>
                <a:cubicBezTo>
                  <a:pt x="49" y="11"/>
                  <a:pt x="98" y="23"/>
                  <a:pt x="136" y="46"/>
                </a:cubicBezTo>
                <a:cubicBezTo>
                  <a:pt x="174" y="69"/>
                  <a:pt x="204" y="106"/>
                  <a:pt x="227" y="136"/>
                </a:cubicBezTo>
                <a:cubicBezTo>
                  <a:pt x="250" y="166"/>
                  <a:pt x="261" y="196"/>
                  <a:pt x="272" y="227"/>
                </a:cubicBezTo>
              </a:path>
            </a:pathLst>
          </a:custGeom>
          <a:noFill/>
          <a:ln w="9525">
            <a:solidFill>
              <a:srgbClr val="F16A0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408600" name="Text Box 24"/>
          <p:cNvSpPr txBox="1">
            <a:spLocks noChangeArrowheads="1"/>
          </p:cNvSpPr>
          <p:nvPr/>
        </p:nvSpPr>
        <p:spPr bwMode="auto">
          <a:xfrm>
            <a:off x="2063751" y="3068638"/>
            <a:ext cx="6053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r>
              <a:rPr lang="en-US" altLang="zh-CN" sz="1600" i="1">
                <a:solidFill>
                  <a:schemeClr val="bg2">
                    <a:lumMod val="50000"/>
                  </a:schemeClr>
                </a:solidFill>
                <a:sym typeface="Symbol" pitchFamily="18" charset="2"/>
              </a:rPr>
              <a:t>c</a:t>
            </a:r>
          </a:p>
        </p:txBody>
      </p:sp>
      <p:sp>
        <p:nvSpPr>
          <p:cNvPr id="408601" name="Line 25"/>
          <p:cNvSpPr>
            <a:spLocks noChangeShapeType="1"/>
          </p:cNvSpPr>
          <p:nvPr/>
        </p:nvSpPr>
        <p:spPr bwMode="auto">
          <a:xfrm>
            <a:off x="1875568" y="3368676"/>
            <a:ext cx="495300" cy="347663"/>
          </a:xfrm>
          <a:prstGeom prst="line">
            <a:avLst/>
          </a:prstGeom>
          <a:noFill/>
          <a:ln w="28575">
            <a:solidFill>
              <a:srgbClr val="FF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8602" name="Text Box 26"/>
          <p:cNvSpPr txBox="1">
            <a:spLocks noChangeArrowheads="1"/>
          </p:cNvSpPr>
          <p:nvPr/>
        </p:nvSpPr>
        <p:spPr bwMode="auto">
          <a:xfrm>
            <a:off x="1583268" y="3735388"/>
            <a:ext cx="59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dirty="0">
                <a:solidFill>
                  <a:schemeClr val="bg2">
                    <a:lumMod val="50000"/>
                  </a:schemeClr>
                </a:solidFill>
                <a:sym typeface="Symbol" pitchFamily="18" charset="2"/>
              </a:rPr>
              <a:t></a:t>
            </a:r>
            <a:r>
              <a:rPr lang="en-US" altLang="zh-CN" sz="1600" i="1" dirty="0">
                <a:solidFill>
                  <a:schemeClr val="bg2">
                    <a:lumMod val="50000"/>
                  </a:schemeClr>
                </a:solidFill>
                <a:latin typeface="Times New Roman" pitchFamily="18" charset="0"/>
                <a:sym typeface="Symbol" pitchFamily="18" charset="2"/>
              </a:rPr>
              <a:t>p</a:t>
            </a:r>
          </a:p>
        </p:txBody>
      </p:sp>
      <p:grpSp>
        <p:nvGrpSpPr>
          <p:cNvPr id="5" name="Group 27"/>
          <p:cNvGrpSpPr>
            <a:grpSpLocks/>
          </p:cNvGrpSpPr>
          <p:nvPr/>
        </p:nvGrpSpPr>
        <p:grpSpPr bwMode="auto">
          <a:xfrm>
            <a:off x="1104901" y="3024189"/>
            <a:ext cx="1282699" cy="1412875"/>
            <a:chOff x="690" y="1979"/>
            <a:chExt cx="606" cy="890"/>
          </a:xfrm>
        </p:grpSpPr>
        <p:sp>
          <p:nvSpPr>
            <p:cNvPr id="24608" name="Line 28"/>
            <p:cNvSpPr>
              <a:spLocks noChangeShapeType="1"/>
            </p:cNvSpPr>
            <p:nvPr/>
          </p:nvSpPr>
          <p:spPr bwMode="auto">
            <a:xfrm flipV="1">
              <a:off x="735" y="2188"/>
              <a:ext cx="318" cy="681"/>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609" name="Text Box 29"/>
            <p:cNvSpPr txBox="1">
              <a:spLocks noChangeArrowheads="1"/>
            </p:cNvSpPr>
            <p:nvPr/>
          </p:nvSpPr>
          <p:spPr bwMode="auto">
            <a:xfrm>
              <a:off x="690" y="2294"/>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a:solidFill>
                    <a:schemeClr val="bg2">
                      <a:lumMod val="50000"/>
                    </a:schemeClr>
                  </a:solidFill>
                  <a:latin typeface="Times New Roman" pitchFamily="18" charset="0"/>
                </a:rPr>
                <a:t>P</a:t>
              </a:r>
              <a:r>
                <a:rPr lang="en-US" altLang="zh-CN" sz="1600">
                  <a:solidFill>
                    <a:schemeClr val="bg2">
                      <a:lumMod val="50000"/>
                    </a:schemeClr>
                  </a:solidFill>
                  <a:latin typeface="Times New Roman" pitchFamily="18" charset="0"/>
                </a:rPr>
                <a:t>(t)</a:t>
              </a:r>
            </a:p>
          </p:txBody>
        </p:sp>
        <p:grpSp>
          <p:nvGrpSpPr>
            <p:cNvPr id="24610" name="Group 30"/>
            <p:cNvGrpSpPr>
              <a:grpSpLocks/>
            </p:cNvGrpSpPr>
            <p:nvPr/>
          </p:nvGrpSpPr>
          <p:grpSpPr bwMode="auto">
            <a:xfrm>
              <a:off x="930" y="1979"/>
              <a:ext cx="366" cy="316"/>
              <a:chOff x="930" y="1979"/>
              <a:chExt cx="366" cy="316"/>
            </a:xfrm>
          </p:grpSpPr>
          <p:sp>
            <p:nvSpPr>
              <p:cNvPr id="24611" name="Text Box 31"/>
              <p:cNvSpPr txBox="1">
                <a:spLocks noChangeArrowheads="1"/>
              </p:cNvSpPr>
              <p:nvPr/>
            </p:nvSpPr>
            <p:spPr bwMode="auto">
              <a:xfrm>
                <a:off x="930" y="197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r</a:t>
                </a:r>
              </a:p>
            </p:txBody>
          </p:sp>
          <p:sp>
            <p:nvSpPr>
              <p:cNvPr id="24612" name="Text Box 32"/>
              <p:cNvSpPr txBox="1">
                <a:spLocks noChangeArrowheads="1"/>
              </p:cNvSpPr>
              <p:nvPr/>
            </p:nvSpPr>
            <p:spPr bwMode="auto">
              <a:xfrm>
                <a:off x="979" y="206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grpSp>
      <p:grpSp>
        <p:nvGrpSpPr>
          <p:cNvPr id="7" name="Group 33"/>
          <p:cNvGrpSpPr>
            <a:grpSpLocks/>
          </p:cNvGrpSpPr>
          <p:nvPr/>
        </p:nvGrpSpPr>
        <p:grpSpPr bwMode="auto">
          <a:xfrm>
            <a:off x="1166284" y="3475039"/>
            <a:ext cx="1987549" cy="993775"/>
            <a:chOff x="748" y="2260"/>
            <a:chExt cx="880" cy="626"/>
          </a:xfrm>
        </p:grpSpPr>
        <p:sp>
          <p:nvSpPr>
            <p:cNvPr id="24603" name="Line 34"/>
            <p:cNvSpPr>
              <a:spLocks noChangeShapeType="1"/>
            </p:cNvSpPr>
            <p:nvPr/>
          </p:nvSpPr>
          <p:spPr bwMode="auto">
            <a:xfrm flipV="1">
              <a:off x="748" y="2387"/>
              <a:ext cx="545" cy="499"/>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604" name="Text Box 35"/>
            <p:cNvSpPr txBox="1">
              <a:spLocks noChangeArrowheads="1"/>
            </p:cNvSpPr>
            <p:nvPr/>
          </p:nvSpPr>
          <p:spPr bwMode="auto">
            <a:xfrm>
              <a:off x="1020" y="2528"/>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a:solidFill>
                    <a:schemeClr val="bg2">
                      <a:lumMod val="50000"/>
                    </a:schemeClr>
                  </a:solidFill>
                  <a:latin typeface="Times New Roman" pitchFamily="18" charset="0"/>
                </a:rPr>
                <a:t>P</a:t>
              </a:r>
              <a:r>
                <a:rPr lang="en-US" altLang="zh-CN" sz="1600">
                  <a:solidFill>
                    <a:schemeClr val="bg2">
                      <a:lumMod val="50000"/>
                    </a:schemeClr>
                  </a:solidFill>
                  <a:latin typeface="Times New Roman" pitchFamily="18" charset="0"/>
                </a:rPr>
                <a:t>(</a:t>
              </a:r>
              <a:r>
                <a:rPr lang="en-US" altLang="zh-CN" sz="1600" i="1">
                  <a:solidFill>
                    <a:schemeClr val="bg2">
                      <a:lumMod val="50000"/>
                    </a:schemeClr>
                  </a:solidFill>
                  <a:latin typeface="Times New Roman" pitchFamily="18" charset="0"/>
                </a:rPr>
                <a:t>t</a:t>
              </a:r>
              <a:r>
                <a:rPr lang="en-US" altLang="zh-CN" sz="1600">
                  <a:solidFill>
                    <a:schemeClr val="bg2">
                      <a:lumMod val="50000"/>
                    </a:schemeClr>
                  </a:solidFill>
                  <a:latin typeface="Times New Roman" pitchFamily="18" charset="0"/>
                </a:rPr>
                <a:t>+</a:t>
              </a:r>
              <a:r>
                <a:rPr lang="en-US" altLang="zh-CN" sz="1600">
                  <a:solidFill>
                    <a:schemeClr val="bg2">
                      <a:lumMod val="50000"/>
                    </a:schemeClr>
                  </a:solidFill>
                  <a:latin typeface="Times New Roman" pitchFamily="18" charset="0"/>
                  <a:sym typeface="Symbol" pitchFamily="18" charset="2"/>
                </a:rPr>
                <a:t></a:t>
              </a:r>
              <a:r>
                <a:rPr lang="en-US" altLang="zh-CN" sz="1600" i="1">
                  <a:solidFill>
                    <a:schemeClr val="bg2">
                      <a:lumMod val="50000"/>
                    </a:schemeClr>
                  </a:solidFill>
                  <a:latin typeface="Times New Roman" pitchFamily="18" charset="0"/>
                  <a:sym typeface="Symbol" pitchFamily="18" charset="2"/>
                </a:rPr>
                <a:t>t</a:t>
              </a:r>
              <a:r>
                <a:rPr lang="en-US" altLang="zh-CN" sz="1600">
                  <a:solidFill>
                    <a:schemeClr val="bg2">
                      <a:lumMod val="50000"/>
                    </a:schemeClr>
                  </a:solidFill>
                  <a:latin typeface="Times New Roman" pitchFamily="18" charset="0"/>
                </a:rPr>
                <a:t>)</a:t>
              </a:r>
            </a:p>
          </p:txBody>
        </p:sp>
        <p:grpSp>
          <p:nvGrpSpPr>
            <p:cNvPr id="24605" name="Group 36"/>
            <p:cNvGrpSpPr>
              <a:grpSpLocks/>
            </p:cNvGrpSpPr>
            <p:nvPr/>
          </p:nvGrpSpPr>
          <p:grpSpPr bwMode="auto">
            <a:xfrm>
              <a:off x="1216" y="2260"/>
              <a:ext cx="412" cy="253"/>
              <a:chOff x="1198" y="2251"/>
              <a:chExt cx="412" cy="253"/>
            </a:xfrm>
          </p:grpSpPr>
          <p:sp>
            <p:nvSpPr>
              <p:cNvPr id="24606" name="Text Box 37"/>
              <p:cNvSpPr txBox="1">
                <a:spLocks noChangeArrowheads="1"/>
              </p:cNvSpPr>
              <p:nvPr/>
            </p:nvSpPr>
            <p:spPr bwMode="auto">
              <a:xfrm>
                <a:off x="1292" y="225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Q</a:t>
                </a:r>
              </a:p>
            </p:txBody>
          </p:sp>
          <p:sp>
            <p:nvSpPr>
              <p:cNvPr id="24607" name="Text Box 38"/>
              <p:cNvSpPr txBox="1">
                <a:spLocks noChangeArrowheads="1"/>
              </p:cNvSpPr>
              <p:nvPr/>
            </p:nvSpPr>
            <p:spPr bwMode="auto">
              <a:xfrm>
                <a:off x="1198" y="2273"/>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grpSp>
      <p:graphicFrame>
        <p:nvGraphicFramePr>
          <p:cNvPr id="408615" name="Object 39"/>
          <p:cNvGraphicFramePr>
            <a:graphicFrameLocks noGrp="1" noChangeAspect="1"/>
          </p:cNvGraphicFramePr>
          <p:nvPr>
            <p:ph sz="quarter" idx="3"/>
            <p:extLst>
              <p:ext uri="{D42A27DB-BD31-4B8C-83A1-F6EECF244321}">
                <p14:modId xmlns:p14="http://schemas.microsoft.com/office/powerpoint/2010/main" val="1460404453"/>
              </p:ext>
            </p:extLst>
          </p:nvPr>
        </p:nvGraphicFramePr>
        <p:xfrm>
          <a:off x="8539205" y="4205448"/>
          <a:ext cx="2448272" cy="545615"/>
        </p:xfrm>
        <a:graphic>
          <a:graphicData uri="http://schemas.openxmlformats.org/presentationml/2006/ole">
            <mc:AlternateContent xmlns:mc="http://schemas.openxmlformats.org/markup-compatibility/2006">
              <mc:Choice xmlns:v="urn:schemas-microsoft-com:vml" Requires="v">
                <p:oleObj spid="_x0000_s62565" name="Equation" r:id="rId6" imgW="685800" imgH="203200" progId="Equation.DSMT4">
                  <p:embed/>
                </p:oleObj>
              </mc:Choice>
              <mc:Fallback>
                <p:oleObj name="Equation" r:id="rId6" imgW="6858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9205" y="4205448"/>
                        <a:ext cx="2448272" cy="545615"/>
                      </a:xfrm>
                      <a:prstGeom prst="rect">
                        <a:avLst/>
                      </a:prstGeom>
                      <a:noFill/>
                      <a:ln>
                        <a:noFill/>
                      </a:ln>
                      <a:effectLst/>
                    </p:spPr>
                  </p:pic>
                </p:oleObj>
              </mc:Fallback>
            </mc:AlternateContent>
          </a:graphicData>
        </a:graphic>
      </p:graphicFrame>
      <p:grpSp>
        <p:nvGrpSpPr>
          <p:cNvPr id="9" name="Group 40"/>
          <p:cNvGrpSpPr>
            <a:grpSpLocks/>
          </p:cNvGrpSpPr>
          <p:nvPr/>
        </p:nvGrpSpPr>
        <p:grpSpPr bwMode="auto">
          <a:xfrm>
            <a:off x="1881718" y="3357563"/>
            <a:ext cx="1765301" cy="546100"/>
            <a:chOff x="889" y="2115"/>
            <a:chExt cx="834" cy="344"/>
          </a:xfrm>
        </p:grpSpPr>
        <p:sp>
          <p:nvSpPr>
            <p:cNvPr id="24601" name="Line 41"/>
            <p:cNvSpPr>
              <a:spLocks noChangeShapeType="1"/>
            </p:cNvSpPr>
            <p:nvPr/>
          </p:nvSpPr>
          <p:spPr bwMode="auto">
            <a:xfrm>
              <a:off x="889" y="2115"/>
              <a:ext cx="635" cy="340"/>
            </a:xfrm>
            <a:prstGeom prst="line">
              <a:avLst/>
            </a:prstGeom>
            <a:noFill/>
            <a:ln w="38100">
              <a:solidFill>
                <a:srgbClr val="00E4A8"/>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602" name="Text Box 42"/>
            <p:cNvSpPr txBox="1">
              <a:spLocks noChangeArrowheads="1"/>
            </p:cNvSpPr>
            <p:nvPr/>
          </p:nvSpPr>
          <p:spPr bwMode="auto">
            <a:xfrm>
              <a:off x="1360" y="222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latin typeface="Times New Roman" pitchFamily="18" charset="0"/>
                </a:rPr>
                <a:t>T</a:t>
              </a:r>
            </a:p>
          </p:txBody>
        </p:sp>
      </p:grpSp>
      <p:sp>
        <p:nvSpPr>
          <p:cNvPr id="408619" name="Freeform 43"/>
          <p:cNvSpPr>
            <a:spLocks/>
          </p:cNvSpPr>
          <p:nvPr/>
        </p:nvSpPr>
        <p:spPr bwMode="auto">
          <a:xfrm rot="3855916">
            <a:off x="434343" y="4948584"/>
            <a:ext cx="1079500" cy="1960033"/>
          </a:xfrm>
          <a:custGeom>
            <a:avLst/>
            <a:gdLst>
              <a:gd name="T0" fmla="*/ 2147483647 w 778"/>
              <a:gd name="T1" fmla="*/ 2147483647 h 926"/>
              <a:gd name="T2" fmla="*/ 2147483647 w 778"/>
              <a:gd name="T3" fmla="*/ 2147483647 h 926"/>
              <a:gd name="T4" fmla="*/ 2147483647 w 778"/>
              <a:gd name="T5" fmla="*/ 2147483647 h 926"/>
              <a:gd name="T6" fmla="*/ 2147483647 w 778"/>
              <a:gd name="T7" fmla="*/ 2147483647 h 926"/>
              <a:gd name="T8" fmla="*/ 2147483647 w 778"/>
              <a:gd name="T9" fmla="*/ 2147483647 h 926"/>
              <a:gd name="T10" fmla="*/ 2147483647 w 778"/>
              <a:gd name="T11" fmla="*/ 2147483647 h 926"/>
              <a:gd name="T12" fmla="*/ 2147483647 w 778"/>
              <a:gd name="T13" fmla="*/ 2147483647 h 926"/>
              <a:gd name="T14" fmla="*/ 0 60000 65536"/>
              <a:gd name="T15" fmla="*/ 0 60000 65536"/>
              <a:gd name="T16" fmla="*/ 0 60000 65536"/>
              <a:gd name="T17" fmla="*/ 0 60000 65536"/>
              <a:gd name="T18" fmla="*/ 0 60000 65536"/>
              <a:gd name="T19" fmla="*/ 0 60000 65536"/>
              <a:gd name="T20" fmla="*/ 0 60000 65536"/>
              <a:gd name="T21" fmla="*/ 0 w 778"/>
              <a:gd name="T22" fmla="*/ 0 h 926"/>
              <a:gd name="T23" fmla="*/ 778 w 778"/>
              <a:gd name="T24" fmla="*/ 926 h 9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8" h="926">
                <a:moveTo>
                  <a:pt x="7" y="926"/>
                </a:moveTo>
                <a:cubicBezTo>
                  <a:pt x="82" y="892"/>
                  <a:pt x="158" y="859"/>
                  <a:pt x="211" y="768"/>
                </a:cubicBezTo>
                <a:cubicBezTo>
                  <a:pt x="264" y="677"/>
                  <a:pt x="321" y="507"/>
                  <a:pt x="325" y="382"/>
                </a:cubicBezTo>
                <a:cubicBezTo>
                  <a:pt x="329" y="257"/>
                  <a:pt x="283" y="38"/>
                  <a:pt x="234" y="19"/>
                </a:cubicBezTo>
                <a:cubicBezTo>
                  <a:pt x="185" y="0"/>
                  <a:pt x="0" y="193"/>
                  <a:pt x="30" y="269"/>
                </a:cubicBezTo>
                <a:cubicBezTo>
                  <a:pt x="60" y="345"/>
                  <a:pt x="290" y="439"/>
                  <a:pt x="415" y="473"/>
                </a:cubicBezTo>
                <a:cubicBezTo>
                  <a:pt x="540" y="507"/>
                  <a:pt x="714" y="473"/>
                  <a:pt x="778" y="473"/>
                </a:cubicBezTo>
              </a:path>
            </a:pathLst>
          </a:custGeom>
          <a:noFill/>
          <a:ln w="28575">
            <a:solidFill>
              <a:srgbClr val="8A24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6019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8583"/>
                                        </p:tgtEl>
                                        <p:attrNameLst>
                                          <p:attrName>style.visibility</p:attrName>
                                        </p:attrNameLst>
                                      </p:cBhvr>
                                      <p:to>
                                        <p:strVal val="visible"/>
                                      </p:to>
                                    </p:set>
                                    <p:animEffect transition="in" filter="wipe(up)">
                                      <p:cBhvr>
                                        <p:cTn id="7" dur="500"/>
                                        <p:tgtEl>
                                          <p:spTgt spid="4085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8584"/>
                                        </p:tgtEl>
                                        <p:attrNameLst>
                                          <p:attrName>style.visibility</p:attrName>
                                        </p:attrNameLst>
                                      </p:cBhvr>
                                      <p:to>
                                        <p:strVal val="visible"/>
                                      </p:to>
                                    </p:set>
                                    <p:animEffect transition="in" filter="wipe(down)">
                                      <p:cBhvr>
                                        <p:cTn id="10" dur="500"/>
                                        <p:tgtEl>
                                          <p:spTgt spid="40858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8585"/>
                                        </p:tgtEl>
                                        <p:attrNameLst>
                                          <p:attrName>style.visibility</p:attrName>
                                        </p:attrNameLst>
                                      </p:cBhvr>
                                      <p:to>
                                        <p:strVal val="visible"/>
                                      </p:to>
                                    </p:set>
                                    <p:animEffect transition="in" filter="wipe(down)">
                                      <p:cBhvr>
                                        <p:cTn id="13" dur="500"/>
                                        <p:tgtEl>
                                          <p:spTgt spid="40858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8582"/>
                                        </p:tgtEl>
                                        <p:attrNameLst>
                                          <p:attrName>style.visibility</p:attrName>
                                        </p:attrNameLst>
                                      </p:cBhvr>
                                      <p:to>
                                        <p:strVal val="visible"/>
                                      </p:to>
                                    </p:set>
                                    <p:animEffect transition="in" filter="wipe(left)">
                                      <p:cBhvr>
                                        <p:cTn id="16" dur="500"/>
                                        <p:tgtEl>
                                          <p:spTgt spid="40858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8586"/>
                                        </p:tgtEl>
                                        <p:attrNameLst>
                                          <p:attrName>style.visibility</p:attrName>
                                        </p:attrNameLst>
                                      </p:cBhvr>
                                      <p:to>
                                        <p:strVal val="visible"/>
                                      </p:to>
                                    </p:set>
                                    <p:animEffect transition="in" filter="wipe(down)">
                                      <p:cBhvr>
                                        <p:cTn id="19" dur="500"/>
                                        <p:tgtEl>
                                          <p:spTgt spid="40858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8581"/>
                                        </p:tgtEl>
                                        <p:attrNameLst>
                                          <p:attrName>style.visibility</p:attrName>
                                        </p:attrNameLst>
                                      </p:cBhvr>
                                      <p:to>
                                        <p:strVal val="visible"/>
                                      </p:to>
                                    </p:set>
                                    <p:animEffect transition="in" filter="wipe(down)">
                                      <p:cBhvr>
                                        <p:cTn id="22" dur="500"/>
                                        <p:tgtEl>
                                          <p:spTgt spid="408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0859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0859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0857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8579">
                                            <p:txEl>
                                              <p:pRg st="1" end="1"/>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08601"/>
                                        </p:tgtEl>
                                        <p:attrNameLst>
                                          <p:attrName>style.visibility</p:attrName>
                                        </p:attrNameLst>
                                      </p:cBhvr>
                                      <p:to>
                                        <p:strVal val="visible"/>
                                      </p:to>
                                    </p:set>
                                    <p:animEffect transition="in" filter="wipe(left)">
                                      <p:cBhvr>
                                        <p:cTn id="58" dur="500"/>
                                        <p:tgtEl>
                                          <p:spTgt spid="40860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860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08597"/>
                                        </p:tgtEl>
                                        <p:attrNameLst>
                                          <p:attrName>style.visibility</p:attrName>
                                        </p:attrNameLst>
                                      </p:cBhvr>
                                      <p:to>
                                        <p:strVal val="visible"/>
                                      </p:to>
                                    </p:set>
                                    <p:animEffect transition="in" filter="wipe(down)">
                                      <p:cBhvr>
                                        <p:cTn id="67" dur="500"/>
                                        <p:tgtEl>
                                          <p:spTgt spid="40859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08598"/>
                                        </p:tgtEl>
                                        <p:attrNameLst>
                                          <p:attrName>style.visibility</p:attrName>
                                        </p:attrNameLst>
                                      </p:cBhvr>
                                      <p:to>
                                        <p:strVal val="visible"/>
                                      </p:to>
                                    </p:set>
                                    <p:animEffect transition="in" filter="wipe(down)">
                                      <p:cBhvr>
                                        <p:cTn id="70" dur="500"/>
                                        <p:tgtEl>
                                          <p:spTgt spid="408598"/>
                                        </p:tgtEl>
                                      </p:cBhvr>
                                    </p:animEffect>
                                  </p:childTnLst>
                                </p:cTn>
                              </p:par>
                              <p:par>
                                <p:cTn id="71" presetID="16" presetClass="entr" presetSubtype="42" fill="hold" grpId="0" nodeType="withEffect">
                                  <p:stCondLst>
                                    <p:cond delay="0"/>
                                  </p:stCondLst>
                                  <p:childTnLst>
                                    <p:set>
                                      <p:cBhvr>
                                        <p:cTn id="72" dur="1" fill="hold">
                                          <p:stCondLst>
                                            <p:cond delay="0"/>
                                          </p:stCondLst>
                                        </p:cTn>
                                        <p:tgtEl>
                                          <p:spTgt spid="408599"/>
                                        </p:tgtEl>
                                        <p:attrNameLst>
                                          <p:attrName>style.visibility</p:attrName>
                                        </p:attrNameLst>
                                      </p:cBhvr>
                                      <p:to>
                                        <p:strVal val="visible"/>
                                      </p:to>
                                    </p:set>
                                    <p:animEffect transition="in" filter="barn(outHorizontal)">
                                      <p:cBhvr>
                                        <p:cTn id="73" dur="500"/>
                                        <p:tgtEl>
                                          <p:spTgt spid="408599"/>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40860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408580"/>
                                        </p:tgtEl>
                                        <p:attrNameLst>
                                          <p:attrName>style.visibility</p:attrName>
                                        </p:attrNameLst>
                                      </p:cBhvr>
                                      <p:to>
                                        <p:strVal val="visible"/>
                                      </p:to>
                                    </p:set>
                                    <p:animEffect transition="in" filter="wipe(up)">
                                      <p:cBhvr>
                                        <p:cTn id="84" dur="500"/>
                                        <p:tgtEl>
                                          <p:spTgt spid="40858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08579">
                                            <p:txEl>
                                              <p:pRg st="3" end="3"/>
                                            </p:txEl>
                                          </p:spTgt>
                                        </p:tgtEl>
                                        <p:attrNameLst>
                                          <p:attrName>style.visibility</p:attrName>
                                        </p:attrNameLst>
                                      </p:cBhvr>
                                      <p:to>
                                        <p:strVal val="visible"/>
                                      </p:to>
                                    </p:set>
                                    <p:animEffect transition="in" filter="wipe(left)">
                                      <p:cBhvr>
                                        <p:cTn id="89" dur="500"/>
                                        <p:tgtEl>
                                          <p:spTgt spid="408579">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08579">
                                            <p:txEl>
                                              <p:pRg st="4" end="4"/>
                                            </p:txEl>
                                          </p:spTgt>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408615"/>
                                        </p:tgtEl>
                                        <p:attrNameLst>
                                          <p:attrName>style.visibility</p:attrName>
                                        </p:attrNameLst>
                                      </p:cBhvr>
                                      <p:to>
                                        <p:strVal val="visible"/>
                                      </p:to>
                                    </p:set>
                                    <p:animEffect transition="in" filter="wipe(up)">
                                      <p:cBhvr>
                                        <p:cTn id="98" dur="500"/>
                                        <p:tgtEl>
                                          <p:spTgt spid="40861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8579">
                                            <p:txEl>
                                              <p:pRg st="5" end="5"/>
                                            </p:txEl>
                                          </p:spTgt>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left)">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08579">
                                            <p:txEl>
                                              <p:pRg st="6" end="6"/>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08579">
                                            <p:txEl>
                                              <p:pRg st="7" end="7"/>
                                            </p:txEl>
                                          </p:spTgt>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08619"/>
                                        </p:tgtEl>
                                        <p:attrNameLst>
                                          <p:attrName>style.visibility</p:attrName>
                                        </p:attrNameLst>
                                      </p:cBhvr>
                                      <p:to>
                                        <p:strVal val="visible"/>
                                      </p:to>
                                    </p:set>
                                    <p:animEffect transition="in" filter="fade">
                                      <p:cBhvr>
                                        <p:cTn id="120" dur="500"/>
                                        <p:tgtEl>
                                          <p:spTgt spid="4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uiExpand="1" build="p"/>
      <p:bldP spid="408581" grpId="0" animBg="1"/>
      <p:bldP spid="408582" grpId="0" animBg="1"/>
      <p:bldP spid="408583" grpId="0" animBg="1"/>
      <p:bldP spid="408584" grpId="0"/>
      <p:bldP spid="408585" grpId="0"/>
      <p:bldP spid="408586" grpId="0"/>
      <p:bldP spid="408595" grpId="0"/>
      <p:bldP spid="408596" grpId="0"/>
      <p:bldP spid="408597" grpId="0" uiExpand="1" animBg="1"/>
      <p:bldP spid="408598" grpId="0" uiExpand="1" animBg="1"/>
      <p:bldP spid="408599" grpId="0" animBg="1"/>
      <p:bldP spid="408600" grpId="0"/>
      <p:bldP spid="408601" grpId="0" uiExpand="1" animBg="1"/>
      <p:bldP spid="408602" grpId="0" uiExpand="1"/>
      <p:bldP spid="4086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half" idx="1"/>
          </p:nvPr>
        </p:nvSpPr>
        <p:spPr>
          <a:xfrm>
            <a:off x="874185" y="1376363"/>
            <a:ext cx="9895416" cy="4114800"/>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Curvature</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曲率</a:t>
            </a:r>
            <a:r>
              <a:rPr lang="en-US" altLang="zh-CN" b="1" dirty="0">
                <a:solidFill>
                  <a:schemeClr val="bg2">
                    <a:lumMod val="50000"/>
                  </a:schemeClr>
                </a:solidFill>
                <a:latin typeface="微软雅黑" panose="020B0503020204020204" pitchFamily="34" charset="-122"/>
                <a:ea typeface="微软雅黑" panose="020B0503020204020204" pitchFamily="34" charset="-122"/>
              </a:rPr>
              <a:t>k</a:t>
            </a:r>
          </a:p>
          <a:p>
            <a:pPr marL="1260475" lvl="3" indent="-342900" eaLnBrk="1"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表示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曲线在该点处的弯曲程度</a:t>
            </a:r>
          </a:p>
          <a:p>
            <a:pPr marL="917575" lvl="3" indent="0" hangingPunct="0">
              <a:lnSpc>
                <a:spcPct val="110000"/>
              </a:lnSpc>
              <a:spcBef>
                <a:spcPts val="1800"/>
              </a:spcBef>
              <a:defRPr/>
            </a:pPr>
            <a:r>
              <a:rPr lang="en-US" altLang="zh-CN" sz="2400" dirty="0" smtClean="0"/>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当</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Q</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趋向于</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，即</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c</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Wingdings 3"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时，</a:t>
            </a:r>
          </a:p>
        </p:txBody>
      </p:sp>
      <p:graphicFrame>
        <p:nvGraphicFramePr>
          <p:cNvPr id="86056" name="Object 40"/>
          <p:cNvGraphicFramePr>
            <a:graphicFrameLocks noGrp="1" noChangeAspect="1"/>
          </p:cNvGraphicFramePr>
          <p:nvPr>
            <p:ph sz="quarter" idx="2"/>
            <p:extLst>
              <p:ext uri="{D42A27DB-BD31-4B8C-83A1-F6EECF244321}">
                <p14:modId xmlns:p14="http://schemas.microsoft.com/office/powerpoint/2010/main" val="3682625593"/>
              </p:ext>
            </p:extLst>
          </p:nvPr>
        </p:nvGraphicFramePr>
        <p:xfrm>
          <a:off x="5375920" y="3294063"/>
          <a:ext cx="5473700" cy="684212"/>
        </p:xfrm>
        <a:graphic>
          <a:graphicData uri="http://schemas.openxmlformats.org/presentationml/2006/ole">
            <mc:AlternateContent xmlns:mc="http://schemas.openxmlformats.org/markup-compatibility/2006">
              <mc:Choice xmlns:v="urn:schemas-microsoft-com:vml" Requires="v">
                <p:oleObj spid="_x0000_s63637" name="Equation" r:id="rId4" imgW="1676400" imgH="279400" progId="Equation.DSMT4">
                  <p:embed/>
                </p:oleObj>
              </mc:Choice>
              <mc:Fallback>
                <p:oleObj name="Equation" r:id="rId4" imgW="1676400" imgH="279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920" y="3294063"/>
                        <a:ext cx="54737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0" name="Line 4"/>
          <p:cNvSpPr>
            <a:spLocks noChangeShapeType="1"/>
          </p:cNvSpPr>
          <p:nvPr/>
        </p:nvSpPr>
        <p:spPr bwMode="auto">
          <a:xfrm flipV="1">
            <a:off x="1200151" y="3716339"/>
            <a:ext cx="0" cy="720725"/>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1" name="Line 5"/>
          <p:cNvSpPr>
            <a:spLocks noChangeShapeType="1"/>
          </p:cNvSpPr>
          <p:nvPr/>
        </p:nvSpPr>
        <p:spPr bwMode="auto">
          <a:xfrm>
            <a:off x="1200151" y="4437063"/>
            <a:ext cx="960967"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2" name="Line 6"/>
          <p:cNvSpPr>
            <a:spLocks noChangeShapeType="1"/>
          </p:cNvSpPr>
          <p:nvPr/>
        </p:nvSpPr>
        <p:spPr bwMode="auto">
          <a:xfrm flipH="1">
            <a:off x="624417" y="4437063"/>
            <a:ext cx="590549" cy="4445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3" name="Text Box 7"/>
          <p:cNvSpPr txBox="1">
            <a:spLocks noChangeArrowheads="1"/>
          </p:cNvSpPr>
          <p:nvPr/>
        </p:nvSpPr>
        <p:spPr bwMode="auto">
          <a:xfrm>
            <a:off x="427567" y="4518026"/>
            <a:ext cx="67098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x</a:t>
            </a:r>
          </a:p>
        </p:txBody>
      </p:sp>
      <p:sp>
        <p:nvSpPr>
          <p:cNvPr id="86024" name="Text Box 8"/>
          <p:cNvSpPr txBox="1">
            <a:spLocks noChangeArrowheads="1"/>
          </p:cNvSpPr>
          <p:nvPr/>
        </p:nvSpPr>
        <p:spPr bwMode="auto">
          <a:xfrm>
            <a:off x="1801285" y="4365626"/>
            <a:ext cx="6709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y</a:t>
            </a:r>
          </a:p>
        </p:txBody>
      </p:sp>
      <p:sp>
        <p:nvSpPr>
          <p:cNvPr id="86025" name="Text Box 9"/>
          <p:cNvSpPr txBox="1">
            <a:spLocks noChangeArrowheads="1"/>
          </p:cNvSpPr>
          <p:nvPr/>
        </p:nvSpPr>
        <p:spPr bwMode="auto">
          <a:xfrm>
            <a:off x="874185" y="3665538"/>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z</a:t>
            </a:r>
          </a:p>
        </p:txBody>
      </p:sp>
      <p:grpSp>
        <p:nvGrpSpPr>
          <p:cNvPr id="2" name="Group 10"/>
          <p:cNvGrpSpPr>
            <a:grpSpLocks/>
          </p:cNvGrpSpPr>
          <p:nvPr/>
        </p:nvGrpSpPr>
        <p:grpSpPr bwMode="auto">
          <a:xfrm>
            <a:off x="719668" y="2852739"/>
            <a:ext cx="4180417" cy="1417637"/>
            <a:chOff x="508" y="1871"/>
            <a:chExt cx="1975" cy="893"/>
          </a:xfrm>
        </p:grpSpPr>
        <p:sp>
          <p:nvSpPr>
            <p:cNvPr id="25636" name="Freeform 11"/>
            <p:cNvSpPr>
              <a:spLocks/>
            </p:cNvSpPr>
            <p:nvPr/>
          </p:nvSpPr>
          <p:spPr bwMode="auto">
            <a:xfrm>
              <a:off x="690" y="2143"/>
              <a:ext cx="1588" cy="514"/>
            </a:xfrm>
            <a:custGeom>
              <a:avLst/>
              <a:gdLst>
                <a:gd name="T0" fmla="*/ 0 w 1588"/>
                <a:gd name="T1" fmla="*/ 15 h 514"/>
                <a:gd name="T2" fmla="*/ 272 w 1588"/>
                <a:gd name="T3" fmla="*/ 15 h 514"/>
                <a:gd name="T4" fmla="*/ 454 w 1588"/>
                <a:gd name="T5" fmla="*/ 106 h 514"/>
                <a:gd name="T6" fmla="*/ 635 w 1588"/>
                <a:gd name="T7" fmla="*/ 287 h 514"/>
                <a:gd name="T8" fmla="*/ 817 w 1588"/>
                <a:gd name="T9" fmla="*/ 423 h 514"/>
                <a:gd name="T10" fmla="*/ 998 w 1588"/>
                <a:gd name="T11" fmla="*/ 469 h 514"/>
                <a:gd name="T12" fmla="*/ 1270 w 1588"/>
                <a:gd name="T13" fmla="*/ 378 h 514"/>
                <a:gd name="T14" fmla="*/ 1452 w 1588"/>
                <a:gd name="T15" fmla="*/ 423 h 514"/>
                <a:gd name="T16" fmla="*/ 1588 w 1588"/>
                <a:gd name="T17" fmla="*/ 514 h 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514"/>
                <a:gd name="T29" fmla="*/ 1588 w 1588"/>
                <a:gd name="T30" fmla="*/ 514 h 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514">
                  <a:moveTo>
                    <a:pt x="0" y="15"/>
                  </a:moveTo>
                  <a:cubicBezTo>
                    <a:pt x="98" y="7"/>
                    <a:pt x="196" y="0"/>
                    <a:pt x="272" y="15"/>
                  </a:cubicBezTo>
                  <a:cubicBezTo>
                    <a:pt x="348" y="30"/>
                    <a:pt x="394" y="61"/>
                    <a:pt x="454" y="106"/>
                  </a:cubicBezTo>
                  <a:cubicBezTo>
                    <a:pt x="514" y="151"/>
                    <a:pt x="574" y="234"/>
                    <a:pt x="635" y="287"/>
                  </a:cubicBezTo>
                  <a:cubicBezTo>
                    <a:pt x="696" y="340"/>
                    <a:pt x="757" y="393"/>
                    <a:pt x="817" y="423"/>
                  </a:cubicBezTo>
                  <a:cubicBezTo>
                    <a:pt x="877" y="453"/>
                    <a:pt x="923" y="476"/>
                    <a:pt x="998" y="469"/>
                  </a:cubicBezTo>
                  <a:cubicBezTo>
                    <a:pt x="1073" y="462"/>
                    <a:pt x="1194" y="386"/>
                    <a:pt x="1270" y="378"/>
                  </a:cubicBezTo>
                  <a:cubicBezTo>
                    <a:pt x="1346" y="370"/>
                    <a:pt x="1399" y="400"/>
                    <a:pt x="1452" y="423"/>
                  </a:cubicBezTo>
                  <a:cubicBezTo>
                    <a:pt x="1505" y="446"/>
                    <a:pt x="1546" y="480"/>
                    <a:pt x="1588" y="514"/>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637" name="Group 12"/>
            <p:cNvGrpSpPr>
              <a:grpSpLocks/>
            </p:cNvGrpSpPr>
            <p:nvPr/>
          </p:nvGrpSpPr>
          <p:grpSpPr bwMode="auto">
            <a:xfrm>
              <a:off x="508" y="1871"/>
              <a:ext cx="422" cy="403"/>
              <a:chOff x="508" y="1871"/>
              <a:chExt cx="422" cy="403"/>
            </a:xfrm>
          </p:grpSpPr>
          <p:sp>
            <p:nvSpPr>
              <p:cNvPr id="25641" name="Text Box 13"/>
              <p:cNvSpPr txBox="1">
                <a:spLocks noChangeArrowheads="1"/>
              </p:cNvSpPr>
              <p:nvPr/>
            </p:nvSpPr>
            <p:spPr bwMode="auto">
              <a:xfrm>
                <a:off x="612" y="202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hlink"/>
                    </a:solidFill>
                    <a:sym typeface="Symbol" pitchFamily="18" charset="2"/>
                  </a:rPr>
                  <a:t></a:t>
                </a:r>
              </a:p>
            </p:txBody>
          </p:sp>
          <p:sp>
            <p:nvSpPr>
              <p:cNvPr id="25642" name="Text Box 14"/>
              <p:cNvSpPr txBox="1">
                <a:spLocks noChangeArrowheads="1"/>
              </p:cNvSpPr>
              <p:nvPr/>
            </p:nvSpPr>
            <p:spPr bwMode="auto">
              <a:xfrm>
                <a:off x="508" y="187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P</a:t>
                </a:r>
                <a:r>
                  <a:rPr lang="en-US" altLang="zh-CN" baseline="-25000">
                    <a:latin typeface="Times New Roman" pitchFamily="18" charset="0"/>
                  </a:rPr>
                  <a:t>0</a:t>
                </a:r>
              </a:p>
            </p:txBody>
          </p:sp>
        </p:grpSp>
        <p:grpSp>
          <p:nvGrpSpPr>
            <p:cNvPr id="25638" name="Group 15"/>
            <p:cNvGrpSpPr>
              <a:grpSpLocks/>
            </p:cNvGrpSpPr>
            <p:nvPr/>
          </p:nvGrpSpPr>
          <p:grpSpPr bwMode="auto">
            <a:xfrm>
              <a:off x="2165" y="2415"/>
              <a:ext cx="318" cy="349"/>
              <a:chOff x="2165" y="2415"/>
              <a:chExt cx="318" cy="349"/>
            </a:xfrm>
          </p:grpSpPr>
          <p:sp>
            <p:nvSpPr>
              <p:cNvPr id="25639" name="Text Box 16"/>
              <p:cNvSpPr txBox="1">
                <a:spLocks noChangeArrowheads="1"/>
              </p:cNvSpPr>
              <p:nvPr/>
            </p:nvSpPr>
            <p:spPr bwMode="auto">
              <a:xfrm>
                <a:off x="2165" y="251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hlink"/>
                    </a:solidFill>
                    <a:sym typeface="Symbol" pitchFamily="18" charset="2"/>
                  </a:rPr>
                  <a:t></a:t>
                </a:r>
              </a:p>
            </p:txBody>
          </p:sp>
          <p:sp>
            <p:nvSpPr>
              <p:cNvPr id="25640" name="Text Box 17"/>
              <p:cNvSpPr txBox="1">
                <a:spLocks noChangeArrowheads="1"/>
              </p:cNvSpPr>
              <p:nvPr/>
            </p:nvSpPr>
            <p:spPr bwMode="auto">
              <a:xfrm>
                <a:off x="2187" y="24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P</a:t>
                </a:r>
                <a:r>
                  <a:rPr lang="en-US" altLang="zh-CN" baseline="-25000">
                    <a:latin typeface="Times New Roman" pitchFamily="18" charset="0"/>
                  </a:rPr>
                  <a:t>1</a:t>
                </a:r>
              </a:p>
            </p:txBody>
          </p:sp>
        </p:grpSp>
      </p:grpSp>
      <p:sp>
        <p:nvSpPr>
          <p:cNvPr id="86034" name="Text Box 18"/>
          <p:cNvSpPr txBox="1">
            <a:spLocks noChangeArrowheads="1"/>
          </p:cNvSpPr>
          <p:nvPr/>
        </p:nvSpPr>
        <p:spPr bwMode="auto">
          <a:xfrm>
            <a:off x="529167" y="32131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c</a:t>
            </a:r>
            <a:r>
              <a:rPr lang="en-US" altLang="zh-CN">
                <a:latin typeface="Times New Roman" pitchFamily="18" charset="0"/>
              </a:rPr>
              <a:t>=0</a:t>
            </a:r>
          </a:p>
        </p:txBody>
      </p:sp>
      <p:sp>
        <p:nvSpPr>
          <p:cNvPr id="86035" name="Text Box 19"/>
          <p:cNvSpPr txBox="1">
            <a:spLocks noChangeArrowheads="1"/>
          </p:cNvSpPr>
          <p:nvPr/>
        </p:nvSpPr>
        <p:spPr bwMode="auto">
          <a:xfrm>
            <a:off x="3888317" y="4076701"/>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c</a:t>
            </a:r>
            <a:r>
              <a:rPr lang="en-US" altLang="zh-CN">
                <a:latin typeface="Times New Roman" pitchFamily="18" charset="0"/>
              </a:rPr>
              <a:t>=1</a:t>
            </a:r>
          </a:p>
        </p:txBody>
      </p:sp>
      <p:sp>
        <p:nvSpPr>
          <p:cNvPr id="86036" name="Line 20"/>
          <p:cNvSpPr>
            <a:spLocks noChangeShapeType="1"/>
          </p:cNvSpPr>
          <p:nvPr/>
        </p:nvSpPr>
        <p:spPr bwMode="auto">
          <a:xfrm flipV="1">
            <a:off x="1873251" y="2852739"/>
            <a:ext cx="287867" cy="5032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7" name="Line 21"/>
          <p:cNvSpPr>
            <a:spLocks noChangeShapeType="1"/>
          </p:cNvSpPr>
          <p:nvPr/>
        </p:nvSpPr>
        <p:spPr bwMode="auto">
          <a:xfrm flipV="1">
            <a:off x="2413000" y="3306763"/>
            <a:ext cx="577851" cy="360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8" name="Freeform 22"/>
          <p:cNvSpPr>
            <a:spLocks/>
          </p:cNvSpPr>
          <p:nvPr/>
        </p:nvSpPr>
        <p:spPr bwMode="auto">
          <a:xfrm rot="543990">
            <a:off x="1871133" y="3289301"/>
            <a:ext cx="670984" cy="288925"/>
          </a:xfrm>
          <a:custGeom>
            <a:avLst/>
            <a:gdLst>
              <a:gd name="T0" fmla="*/ 0 w 272"/>
              <a:gd name="T1" fmla="*/ 0 h 227"/>
              <a:gd name="T2" fmla="*/ 2147483647 w 272"/>
              <a:gd name="T3" fmla="*/ 2147483647 h 227"/>
              <a:gd name="T4" fmla="*/ 2147483647 w 272"/>
              <a:gd name="T5" fmla="*/ 2147483647 h 227"/>
              <a:gd name="T6" fmla="*/ 2147483647 w 272"/>
              <a:gd name="T7" fmla="*/ 2147483647 h 227"/>
              <a:gd name="T8" fmla="*/ 0 60000 65536"/>
              <a:gd name="T9" fmla="*/ 0 60000 65536"/>
              <a:gd name="T10" fmla="*/ 0 60000 65536"/>
              <a:gd name="T11" fmla="*/ 0 60000 65536"/>
              <a:gd name="T12" fmla="*/ 0 w 272"/>
              <a:gd name="T13" fmla="*/ 0 h 227"/>
              <a:gd name="T14" fmla="*/ 272 w 272"/>
              <a:gd name="T15" fmla="*/ 227 h 227"/>
            </a:gdLst>
            <a:ahLst/>
            <a:cxnLst>
              <a:cxn ang="T8">
                <a:pos x="T0" y="T1"/>
              </a:cxn>
              <a:cxn ang="T9">
                <a:pos x="T2" y="T3"/>
              </a:cxn>
              <a:cxn ang="T10">
                <a:pos x="T4" y="T5"/>
              </a:cxn>
              <a:cxn ang="T11">
                <a:pos x="T6" y="T7"/>
              </a:cxn>
            </a:cxnLst>
            <a:rect l="T12" t="T13" r="T14" b="T15"/>
            <a:pathLst>
              <a:path w="272" h="227">
                <a:moveTo>
                  <a:pt x="0" y="0"/>
                </a:moveTo>
                <a:cubicBezTo>
                  <a:pt x="49" y="11"/>
                  <a:pt x="98" y="23"/>
                  <a:pt x="136" y="46"/>
                </a:cubicBezTo>
                <a:cubicBezTo>
                  <a:pt x="174" y="69"/>
                  <a:pt x="204" y="106"/>
                  <a:pt x="227" y="136"/>
                </a:cubicBezTo>
                <a:cubicBezTo>
                  <a:pt x="250" y="166"/>
                  <a:pt x="261" y="196"/>
                  <a:pt x="272" y="227"/>
                </a:cubicBezTo>
              </a:path>
            </a:pathLst>
          </a:custGeom>
          <a:noFill/>
          <a:ln w="9525">
            <a:solidFill>
              <a:srgbClr val="F16A0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39" name="Text Box 23"/>
          <p:cNvSpPr txBox="1">
            <a:spLocks noChangeArrowheads="1"/>
          </p:cNvSpPr>
          <p:nvPr/>
        </p:nvSpPr>
        <p:spPr bwMode="auto">
          <a:xfrm>
            <a:off x="2063751" y="3068638"/>
            <a:ext cx="6053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ym typeface="Symbol" pitchFamily="18" charset="2"/>
              </a:rPr>
              <a:t></a:t>
            </a:r>
            <a:r>
              <a:rPr lang="en-US" altLang="zh-CN" sz="1600" i="1">
                <a:sym typeface="Symbol" pitchFamily="18" charset="2"/>
              </a:rPr>
              <a:t>c</a:t>
            </a:r>
          </a:p>
        </p:txBody>
      </p:sp>
      <p:grpSp>
        <p:nvGrpSpPr>
          <p:cNvPr id="5" name="Group 24"/>
          <p:cNvGrpSpPr>
            <a:grpSpLocks/>
          </p:cNvGrpSpPr>
          <p:nvPr/>
        </p:nvGrpSpPr>
        <p:grpSpPr bwMode="auto">
          <a:xfrm>
            <a:off x="1104901" y="3024189"/>
            <a:ext cx="1240367" cy="1412875"/>
            <a:chOff x="690" y="1979"/>
            <a:chExt cx="586" cy="890"/>
          </a:xfrm>
        </p:grpSpPr>
        <p:sp>
          <p:nvSpPr>
            <p:cNvPr id="25631" name="Line 25"/>
            <p:cNvSpPr>
              <a:spLocks noChangeShapeType="1"/>
            </p:cNvSpPr>
            <p:nvPr/>
          </p:nvSpPr>
          <p:spPr bwMode="auto">
            <a:xfrm flipV="1">
              <a:off x="735" y="2188"/>
              <a:ext cx="318" cy="68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32" name="Text Box 26"/>
            <p:cNvSpPr txBox="1">
              <a:spLocks noChangeArrowheads="1"/>
            </p:cNvSpPr>
            <p:nvPr/>
          </p:nvSpPr>
          <p:spPr bwMode="auto">
            <a:xfrm>
              <a:off x="690" y="2294"/>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a:latin typeface="Times New Roman" pitchFamily="18" charset="0"/>
                </a:rPr>
                <a:t>P</a:t>
              </a:r>
              <a:r>
                <a:rPr lang="en-US" altLang="zh-CN" sz="1600">
                  <a:latin typeface="Times New Roman" pitchFamily="18" charset="0"/>
                </a:rPr>
                <a:t>(c)</a:t>
              </a:r>
            </a:p>
          </p:txBody>
        </p:sp>
        <p:grpSp>
          <p:nvGrpSpPr>
            <p:cNvPr id="25633" name="Group 27"/>
            <p:cNvGrpSpPr>
              <a:grpSpLocks/>
            </p:cNvGrpSpPr>
            <p:nvPr/>
          </p:nvGrpSpPr>
          <p:grpSpPr bwMode="auto">
            <a:xfrm>
              <a:off x="930" y="1979"/>
              <a:ext cx="346" cy="316"/>
              <a:chOff x="930" y="1979"/>
              <a:chExt cx="346" cy="316"/>
            </a:xfrm>
          </p:grpSpPr>
          <p:sp>
            <p:nvSpPr>
              <p:cNvPr id="25634" name="Text Box 28"/>
              <p:cNvSpPr txBox="1">
                <a:spLocks noChangeArrowheads="1"/>
              </p:cNvSpPr>
              <p:nvPr/>
            </p:nvSpPr>
            <p:spPr bwMode="auto">
              <a:xfrm>
                <a:off x="930" y="197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r</a:t>
                </a:r>
              </a:p>
            </p:txBody>
          </p:sp>
          <p:sp>
            <p:nvSpPr>
              <p:cNvPr id="25635" name="Text Box 29"/>
              <p:cNvSpPr txBox="1">
                <a:spLocks noChangeArrowheads="1"/>
              </p:cNvSpPr>
              <p:nvPr/>
            </p:nvSpPr>
            <p:spPr bwMode="auto">
              <a:xfrm>
                <a:off x="959" y="206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hlink"/>
                    </a:solidFill>
                    <a:sym typeface="Symbol" pitchFamily="18" charset="2"/>
                  </a:rPr>
                  <a:t></a:t>
                </a:r>
              </a:p>
            </p:txBody>
          </p:sp>
        </p:grpSp>
      </p:grpSp>
      <p:grpSp>
        <p:nvGrpSpPr>
          <p:cNvPr id="7" name="Group 30"/>
          <p:cNvGrpSpPr>
            <a:grpSpLocks/>
          </p:cNvGrpSpPr>
          <p:nvPr/>
        </p:nvGrpSpPr>
        <p:grpSpPr bwMode="auto">
          <a:xfrm>
            <a:off x="1183218" y="3475039"/>
            <a:ext cx="1987549" cy="993775"/>
            <a:chOff x="748" y="2260"/>
            <a:chExt cx="880" cy="626"/>
          </a:xfrm>
        </p:grpSpPr>
        <p:sp>
          <p:nvSpPr>
            <p:cNvPr id="25626" name="Line 31"/>
            <p:cNvSpPr>
              <a:spLocks noChangeShapeType="1"/>
            </p:cNvSpPr>
            <p:nvPr/>
          </p:nvSpPr>
          <p:spPr bwMode="auto">
            <a:xfrm flipV="1">
              <a:off x="748" y="2387"/>
              <a:ext cx="545" cy="499"/>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27" name="Text Box 32"/>
            <p:cNvSpPr txBox="1">
              <a:spLocks noChangeArrowheads="1"/>
            </p:cNvSpPr>
            <p:nvPr/>
          </p:nvSpPr>
          <p:spPr bwMode="auto">
            <a:xfrm>
              <a:off x="1020" y="2528"/>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a:latin typeface="Times New Roman" pitchFamily="18" charset="0"/>
                </a:rPr>
                <a:t>P</a:t>
              </a:r>
              <a:r>
                <a:rPr lang="en-US" altLang="zh-CN" sz="1600">
                  <a:latin typeface="Times New Roman" pitchFamily="18" charset="0"/>
                </a:rPr>
                <a:t>(</a:t>
              </a:r>
              <a:r>
                <a:rPr lang="en-US" altLang="zh-CN" sz="1600" i="1">
                  <a:latin typeface="Times New Roman" pitchFamily="18" charset="0"/>
                </a:rPr>
                <a:t>c</a:t>
              </a:r>
              <a:r>
                <a:rPr lang="en-US" altLang="zh-CN" sz="1600">
                  <a:latin typeface="Times New Roman" pitchFamily="18" charset="0"/>
                </a:rPr>
                <a:t>+</a:t>
              </a:r>
              <a:r>
                <a:rPr lang="en-US" altLang="zh-CN" sz="1600">
                  <a:latin typeface="Times New Roman" pitchFamily="18" charset="0"/>
                  <a:sym typeface="Symbol" pitchFamily="18" charset="2"/>
                </a:rPr>
                <a:t></a:t>
              </a:r>
              <a:r>
                <a:rPr lang="en-US" altLang="zh-CN" sz="1600" i="1">
                  <a:latin typeface="Times New Roman" pitchFamily="18" charset="0"/>
                  <a:sym typeface="Symbol" pitchFamily="18" charset="2"/>
                </a:rPr>
                <a:t>c</a:t>
              </a:r>
              <a:r>
                <a:rPr lang="en-US" altLang="zh-CN" sz="1600">
                  <a:latin typeface="Times New Roman" pitchFamily="18" charset="0"/>
                </a:rPr>
                <a:t>)</a:t>
              </a:r>
            </a:p>
          </p:txBody>
        </p:sp>
        <p:grpSp>
          <p:nvGrpSpPr>
            <p:cNvPr id="25628" name="Group 33"/>
            <p:cNvGrpSpPr>
              <a:grpSpLocks/>
            </p:cNvGrpSpPr>
            <p:nvPr/>
          </p:nvGrpSpPr>
          <p:grpSpPr bwMode="auto">
            <a:xfrm>
              <a:off x="1196" y="2260"/>
              <a:ext cx="432" cy="235"/>
              <a:chOff x="1178" y="2251"/>
              <a:chExt cx="432" cy="235"/>
            </a:xfrm>
          </p:grpSpPr>
          <p:sp>
            <p:nvSpPr>
              <p:cNvPr id="25629" name="Text Box 34"/>
              <p:cNvSpPr txBox="1">
                <a:spLocks noChangeArrowheads="1"/>
              </p:cNvSpPr>
              <p:nvPr/>
            </p:nvSpPr>
            <p:spPr bwMode="auto">
              <a:xfrm>
                <a:off x="1292" y="225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latin typeface="Times New Roman" pitchFamily="18" charset="0"/>
                  </a:rPr>
                  <a:t>Q</a:t>
                </a:r>
              </a:p>
            </p:txBody>
          </p:sp>
          <p:sp>
            <p:nvSpPr>
              <p:cNvPr id="25630" name="Text Box 35"/>
              <p:cNvSpPr txBox="1">
                <a:spLocks noChangeArrowheads="1"/>
              </p:cNvSpPr>
              <p:nvPr/>
            </p:nvSpPr>
            <p:spPr bwMode="auto">
              <a:xfrm>
                <a:off x="1178" y="225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hlink"/>
                    </a:solidFill>
                    <a:sym typeface="Symbol" pitchFamily="18" charset="2"/>
                  </a:rPr>
                  <a:t></a:t>
                </a:r>
              </a:p>
            </p:txBody>
          </p:sp>
        </p:grpSp>
      </p:grpSp>
      <p:grpSp>
        <p:nvGrpSpPr>
          <p:cNvPr id="9" name="Group 36"/>
          <p:cNvGrpSpPr>
            <a:grpSpLocks/>
          </p:cNvGrpSpPr>
          <p:nvPr/>
        </p:nvGrpSpPr>
        <p:grpSpPr bwMode="auto">
          <a:xfrm>
            <a:off x="1329267" y="3860800"/>
            <a:ext cx="673100" cy="411163"/>
            <a:chOff x="628" y="2432"/>
            <a:chExt cx="318" cy="259"/>
          </a:xfrm>
        </p:grpSpPr>
        <p:sp>
          <p:nvSpPr>
            <p:cNvPr id="25624" name="Arc 37"/>
            <p:cNvSpPr>
              <a:spLocks/>
            </p:cNvSpPr>
            <p:nvPr/>
          </p:nvSpPr>
          <p:spPr bwMode="auto">
            <a:xfrm>
              <a:off x="649" y="2646"/>
              <a:ext cx="46" cy="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25" name="Text Box 38"/>
            <p:cNvSpPr txBox="1">
              <a:spLocks noChangeArrowheads="1"/>
            </p:cNvSpPr>
            <p:nvPr/>
          </p:nvSpPr>
          <p:spPr bwMode="auto">
            <a:xfrm>
              <a:off x="628" y="2432"/>
              <a:ext cx="3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ym typeface="Symbol" pitchFamily="18" charset="2"/>
                </a:rPr>
                <a:t></a:t>
              </a:r>
            </a:p>
          </p:txBody>
        </p:sp>
      </p:grpSp>
      <p:graphicFrame>
        <p:nvGraphicFramePr>
          <p:cNvPr id="86058" name="Object 42"/>
          <p:cNvGraphicFramePr>
            <a:graphicFrameLocks noGrp="1" noChangeAspect="1"/>
          </p:cNvGraphicFramePr>
          <p:nvPr>
            <p:ph sz="quarter" idx="3"/>
            <p:extLst>
              <p:ext uri="{D42A27DB-BD31-4B8C-83A1-F6EECF244321}">
                <p14:modId xmlns:p14="http://schemas.microsoft.com/office/powerpoint/2010/main" val="1451177070"/>
              </p:ext>
            </p:extLst>
          </p:nvPr>
        </p:nvGraphicFramePr>
        <p:xfrm>
          <a:off x="5328043" y="4287045"/>
          <a:ext cx="5761567" cy="461962"/>
        </p:xfrm>
        <a:graphic>
          <a:graphicData uri="http://schemas.openxmlformats.org/presentationml/2006/ole">
            <mc:AlternateContent xmlns:mc="http://schemas.openxmlformats.org/markup-compatibility/2006">
              <mc:Choice xmlns:v="urn:schemas-microsoft-com:vml" Requires="v">
                <p:oleObj spid="_x0000_s63638" name="Equation" r:id="rId6" imgW="2019300" imgH="215900" progId="Equation.DSMT4">
                  <p:embed/>
                </p:oleObj>
              </mc:Choice>
              <mc:Fallback>
                <p:oleObj name="Equation" r:id="rId6" imgW="2019300" imgH="2159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8043" y="4287045"/>
                        <a:ext cx="576156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0" name="Object 44"/>
          <p:cNvGraphicFramePr>
            <a:graphicFrameLocks noChangeAspect="1"/>
          </p:cNvGraphicFramePr>
          <p:nvPr>
            <p:extLst>
              <p:ext uri="{D42A27DB-BD31-4B8C-83A1-F6EECF244321}">
                <p14:modId xmlns:p14="http://schemas.microsoft.com/office/powerpoint/2010/main" val="3539037072"/>
              </p:ext>
            </p:extLst>
          </p:nvPr>
        </p:nvGraphicFramePr>
        <p:xfrm>
          <a:off x="5375920" y="4881563"/>
          <a:ext cx="2736304" cy="784197"/>
        </p:xfrm>
        <a:graphic>
          <a:graphicData uri="http://schemas.openxmlformats.org/presentationml/2006/ole">
            <mc:AlternateContent xmlns:mc="http://schemas.openxmlformats.org/markup-compatibility/2006">
              <mc:Choice xmlns:v="urn:schemas-microsoft-com:vml" Requires="v">
                <p:oleObj spid="_x0000_s63639" name="Equation" r:id="rId8" imgW="1028254" imgH="393529" progId="Equation.DSMT4">
                  <p:embed/>
                </p:oleObj>
              </mc:Choice>
              <mc:Fallback>
                <p:oleObj name="Equation" r:id="rId8" imgW="1028254" imgH="39352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5920" y="4881563"/>
                        <a:ext cx="2736304" cy="784197"/>
                      </a:xfrm>
                      <a:prstGeom prst="rect">
                        <a:avLst/>
                      </a:prstGeom>
                      <a:noFill/>
                      <a:ln>
                        <a:noFill/>
                      </a:ln>
                      <a:effectLst/>
                    </p:spPr>
                  </p:pic>
                </p:oleObj>
              </mc:Fallback>
            </mc:AlternateContent>
          </a:graphicData>
        </a:graphic>
      </p:graphicFrame>
      <p:sp>
        <p:nvSpPr>
          <p:cNvPr id="86061" name="Text Box 45"/>
          <p:cNvSpPr txBox="1">
            <a:spLocks noChangeArrowheads="1"/>
          </p:cNvSpPr>
          <p:nvPr/>
        </p:nvSpPr>
        <p:spPr bwMode="auto">
          <a:xfrm>
            <a:off x="874185" y="5589240"/>
            <a:ext cx="10262375"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1260475" lvl="3" indent="-342900" defTabSz="914216" eaLnBrk="1">
              <a:lnSpc>
                <a:spcPct val="15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可以看作在该点处，有一个半径为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的密切圆内切于该点，曲率半径就为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，曲率为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1/k</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，密切圆的圆心称为“曲率中心”</a:t>
            </a:r>
          </a:p>
          <a:p>
            <a:pPr eaLnBrk="1" hangingPunct="1">
              <a:spcBef>
                <a:spcPct val="50000"/>
              </a:spcBef>
            </a:pPr>
            <a:endParaRPr lang="zh-CN" altLang="en-US" b="1" dirty="0"/>
          </a:p>
        </p:txBody>
      </p:sp>
      <p:sp>
        <p:nvSpPr>
          <p:cNvPr id="44"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53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6022"/>
                                        </p:tgtEl>
                                        <p:attrNameLst>
                                          <p:attrName>style.visibility</p:attrName>
                                        </p:attrNameLst>
                                      </p:cBhvr>
                                      <p:to>
                                        <p:strVal val="visible"/>
                                      </p:to>
                                    </p:set>
                                    <p:animEffect transition="in" filter="wipe(up)">
                                      <p:cBhvr>
                                        <p:cTn id="15" dur="500"/>
                                        <p:tgtEl>
                                          <p:spTgt spid="8602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6023"/>
                                        </p:tgtEl>
                                        <p:attrNameLst>
                                          <p:attrName>style.visibility</p:attrName>
                                        </p:attrNameLst>
                                      </p:cBhvr>
                                      <p:to>
                                        <p:strVal val="visible"/>
                                      </p:to>
                                    </p:set>
                                    <p:animEffect transition="in" filter="wipe(down)">
                                      <p:cBhvr>
                                        <p:cTn id="18" dur="500"/>
                                        <p:tgtEl>
                                          <p:spTgt spid="8602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6024"/>
                                        </p:tgtEl>
                                        <p:attrNameLst>
                                          <p:attrName>style.visibility</p:attrName>
                                        </p:attrNameLst>
                                      </p:cBhvr>
                                      <p:to>
                                        <p:strVal val="visible"/>
                                      </p:to>
                                    </p:set>
                                    <p:animEffect transition="in" filter="wipe(down)">
                                      <p:cBhvr>
                                        <p:cTn id="21" dur="500"/>
                                        <p:tgtEl>
                                          <p:spTgt spid="860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6021"/>
                                        </p:tgtEl>
                                        <p:attrNameLst>
                                          <p:attrName>style.visibility</p:attrName>
                                        </p:attrNameLst>
                                      </p:cBhvr>
                                      <p:to>
                                        <p:strVal val="visible"/>
                                      </p:to>
                                    </p:set>
                                    <p:animEffect transition="in" filter="wipe(left)">
                                      <p:cBhvr>
                                        <p:cTn id="24" dur="500"/>
                                        <p:tgtEl>
                                          <p:spTgt spid="860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6025"/>
                                        </p:tgtEl>
                                        <p:attrNameLst>
                                          <p:attrName>style.visibility</p:attrName>
                                        </p:attrNameLst>
                                      </p:cBhvr>
                                      <p:to>
                                        <p:strVal val="visible"/>
                                      </p:to>
                                    </p:set>
                                    <p:animEffect transition="in" filter="wipe(down)">
                                      <p:cBhvr>
                                        <p:cTn id="27" dur="500"/>
                                        <p:tgtEl>
                                          <p:spTgt spid="8602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6020"/>
                                        </p:tgtEl>
                                        <p:attrNameLst>
                                          <p:attrName>style.visibility</p:attrName>
                                        </p:attrNameLst>
                                      </p:cBhvr>
                                      <p:to>
                                        <p:strVal val="visible"/>
                                      </p:to>
                                    </p:set>
                                    <p:animEffect transition="in" filter="wipe(down)">
                                      <p:cBhvr>
                                        <p:cTn id="30" dur="500"/>
                                        <p:tgtEl>
                                          <p:spTgt spid="860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60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603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6036"/>
                                        </p:tgtEl>
                                        <p:attrNameLst>
                                          <p:attrName>style.visibility</p:attrName>
                                        </p:attrNameLst>
                                      </p:cBhvr>
                                      <p:to>
                                        <p:strVal val="visible"/>
                                      </p:to>
                                    </p:set>
                                    <p:animEffect transition="in" filter="wipe(down)">
                                      <p:cBhvr>
                                        <p:cTn id="58" dur="500"/>
                                        <p:tgtEl>
                                          <p:spTgt spid="8603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6037"/>
                                        </p:tgtEl>
                                        <p:attrNameLst>
                                          <p:attrName>style.visibility</p:attrName>
                                        </p:attrNameLst>
                                      </p:cBhvr>
                                      <p:to>
                                        <p:strVal val="visible"/>
                                      </p:to>
                                    </p:set>
                                    <p:animEffect transition="in" filter="wipe(down)">
                                      <p:cBhvr>
                                        <p:cTn id="61" dur="500"/>
                                        <p:tgtEl>
                                          <p:spTgt spid="86037"/>
                                        </p:tgtEl>
                                      </p:cBhvr>
                                    </p:animEffect>
                                  </p:childTnLst>
                                </p:cTn>
                              </p:par>
                              <p:par>
                                <p:cTn id="62" presetID="16" presetClass="entr" presetSubtype="42" fill="hold" grpId="0" nodeType="withEffect">
                                  <p:stCondLst>
                                    <p:cond delay="0"/>
                                  </p:stCondLst>
                                  <p:childTnLst>
                                    <p:set>
                                      <p:cBhvr>
                                        <p:cTn id="63" dur="1" fill="hold">
                                          <p:stCondLst>
                                            <p:cond delay="0"/>
                                          </p:stCondLst>
                                        </p:cTn>
                                        <p:tgtEl>
                                          <p:spTgt spid="86038"/>
                                        </p:tgtEl>
                                        <p:attrNameLst>
                                          <p:attrName>style.visibility</p:attrName>
                                        </p:attrNameLst>
                                      </p:cBhvr>
                                      <p:to>
                                        <p:strVal val="visible"/>
                                      </p:to>
                                    </p:set>
                                    <p:animEffect transition="in" filter="barn(outHorizontal)">
                                      <p:cBhvr>
                                        <p:cTn id="64" dur="500"/>
                                        <p:tgtEl>
                                          <p:spTgt spid="86038"/>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8603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8605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8605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8606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606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60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86020" grpId="0" uiExpand="1" animBg="1"/>
      <p:bldP spid="86021" grpId="0" uiExpand="1" animBg="1"/>
      <p:bldP spid="86022" grpId="0" uiExpand="1" animBg="1"/>
      <p:bldP spid="86023" grpId="0" uiExpand="1"/>
      <p:bldP spid="86024" grpId="0" uiExpand="1"/>
      <p:bldP spid="86025" grpId="0" uiExpand="1"/>
      <p:bldP spid="86034" grpId="0" uiExpand="1"/>
      <p:bldP spid="86035" grpId="0" uiExpand="1"/>
      <p:bldP spid="86036" grpId="0" uiExpand="1" animBg="1"/>
      <p:bldP spid="86037" grpId="0" uiExpand="1" animBg="1"/>
      <p:bldP spid="86038" grpId="0" uiExpand="1" animBg="1"/>
      <p:bldP spid="86039" grpId="0" uiExpand="1"/>
      <p:bldP spid="860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1"/>
          </p:nvPr>
        </p:nvSpPr>
        <p:spPr>
          <a:xfrm>
            <a:off x="839416" y="1947862"/>
            <a:ext cx="10375900" cy="4376737"/>
          </a:xfrm>
        </p:spPr>
        <p:txBody>
          <a:bodyPr>
            <a:normAutofit/>
          </a:bodyPr>
          <a:lstStyle/>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主法矢</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和副法矢</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B</a:t>
            </a:r>
          </a:p>
          <a:p>
            <a:pPr marL="917575" lvl="3" indent="0" eaLnBrk="1" hangingPunct="0">
              <a:lnSpc>
                <a:spcPct val="110000"/>
              </a:lnSpc>
              <a:spcBef>
                <a:spcPts val="1800"/>
              </a:spcBef>
              <a:defRPr/>
            </a:pPr>
            <a:r>
              <a:rPr lang="zh-CN" altLang="en-US" sz="2400" dirty="0" smtClean="0"/>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垂直于切矢量</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的矢量都是法矢量，构成</a:t>
            </a:r>
            <a:r>
              <a:rPr lang="zh-CN" altLang="en-US" sz="2200" b="1" i="1" dirty="0">
                <a:solidFill>
                  <a:srgbClr val="DC0ED2"/>
                </a:solidFill>
                <a:latin typeface="微软雅黑" panose="020B0503020204020204" pitchFamily="34" charset="-122"/>
                <a:ea typeface="微软雅黑" panose="020B0503020204020204" pitchFamily="34" charset="-122"/>
              </a:rPr>
              <a:t>法平面</a:t>
            </a:r>
          </a:p>
          <a:p>
            <a:pPr marL="917575" lvl="3" indent="0" hangingPunct="0">
              <a:lnSpc>
                <a:spcPct val="110000"/>
              </a:lnSpc>
              <a:spcBef>
                <a:spcPts val="1800"/>
              </a:spcBef>
              <a:defRPr/>
            </a:pPr>
            <a:r>
              <a:rPr lang="zh-CN" altLang="en-US" sz="2400" dirty="0" smtClean="0"/>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其中指向曲率中心的单位法矢量称为单位主法矢</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a:t>
            </a:r>
          </a:p>
          <a:p>
            <a:pPr lvl="1" eaLnBrk="1" hangingPunct="1">
              <a:spcBef>
                <a:spcPts val="1800"/>
              </a:spcBef>
              <a:buFont typeface="Wingdings" pitchFamily="2" charset="2"/>
              <a:buNone/>
            </a:pPr>
            <a:r>
              <a:rPr lang="zh-CN" altLang="en-US" sz="2000" dirty="0" smtClean="0">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单位副法矢</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TN</a:t>
            </a:r>
          </a:p>
          <a:p>
            <a:pPr marL="917575" lvl="3" indent="0" hangingPunct="0">
              <a:lnSpc>
                <a:spcPct val="110000"/>
              </a:lnSpc>
              <a:spcBef>
                <a:spcPts val="1800"/>
              </a:spcBef>
              <a:defRPr/>
            </a:pPr>
            <a:r>
              <a:rPr lang="en-US" altLang="zh-CN" sz="2400" b="0" dirty="0" smtClean="0">
                <a:latin typeface="Times New Roman" pitchFamily="18" charset="0"/>
                <a:sym typeface="Symbol" pitchFamily="18" charset="2"/>
              </a:rPr>
              <a:t>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构成</a:t>
            </a:r>
            <a:r>
              <a:rPr lang="zh-CN" altLang="en-US" sz="2200" b="1" i="1" dirty="0">
                <a:solidFill>
                  <a:srgbClr val="DC0ED2"/>
                </a:solidFill>
                <a:latin typeface="微软雅黑" panose="020B0503020204020204" pitchFamily="34" charset="-122"/>
                <a:ea typeface="微软雅黑" panose="020B0503020204020204" pitchFamily="34" charset="-122"/>
                <a:sym typeface="Symbol" pitchFamily="18" charset="2"/>
              </a:rPr>
              <a:t>密切平面</a:t>
            </a:r>
          </a:p>
          <a:p>
            <a:pPr marL="917575" lvl="3" indent="0" eaLnBrk="1" hangingPunct="0">
              <a:lnSpc>
                <a:spcPct val="110000"/>
              </a:lnSpc>
              <a:spcBef>
                <a:spcPts val="1800"/>
              </a:spcBef>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N</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构成</a:t>
            </a:r>
            <a:r>
              <a:rPr lang="zh-CN" altLang="en-US" sz="2200" b="1" i="1" dirty="0">
                <a:solidFill>
                  <a:srgbClr val="DC0ED2"/>
                </a:solidFill>
                <a:latin typeface="微软雅黑" panose="020B0503020204020204" pitchFamily="34" charset="-122"/>
                <a:ea typeface="微软雅黑" panose="020B0503020204020204" pitchFamily="34" charset="-122"/>
              </a:rPr>
              <a:t>法平面</a:t>
            </a:r>
            <a:endParaRPr lang="en-US" altLang="zh-CN" sz="2200" b="1" i="1" dirty="0">
              <a:solidFill>
                <a:srgbClr val="DC0ED2"/>
              </a:solidFill>
              <a:latin typeface="微软雅黑" panose="020B0503020204020204" pitchFamily="34" charset="-122"/>
              <a:ea typeface="微软雅黑" panose="020B0503020204020204" pitchFamily="34" charset="-122"/>
              <a:sym typeface="Symbol" pitchFamily="18" charset="2"/>
            </a:endParaRPr>
          </a:p>
          <a:p>
            <a:pPr marL="917575" lvl="3" indent="0" hangingPunct="0">
              <a:lnSpc>
                <a:spcPct val="110000"/>
              </a:lnSpc>
              <a:spcBef>
                <a:spcPts val="1800"/>
              </a:spcBef>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构成</a:t>
            </a:r>
            <a:r>
              <a:rPr lang="zh-CN" altLang="en-US" sz="2200" b="1" i="1" dirty="0">
                <a:solidFill>
                  <a:srgbClr val="DC0ED2"/>
                </a:solidFill>
                <a:latin typeface="微软雅黑" panose="020B0503020204020204" pitchFamily="34" charset="-122"/>
                <a:ea typeface="微软雅黑" panose="020B0503020204020204" pitchFamily="34" charset="-122"/>
                <a:sym typeface="Symbol" pitchFamily="18" charset="2"/>
              </a:rPr>
              <a:t>化直平面</a:t>
            </a:r>
            <a:endParaRPr lang="en-US" altLang="zh-CN" sz="2200" b="1" i="1" dirty="0">
              <a:solidFill>
                <a:srgbClr val="DC0ED2"/>
              </a:solidFill>
              <a:latin typeface="微软雅黑" panose="020B0503020204020204" pitchFamily="34" charset="-122"/>
              <a:ea typeface="微软雅黑" panose="020B0503020204020204" pitchFamily="34" charset="-122"/>
              <a:sym typeface="Symbol" pitchFamily="18" charset="2"/>
            </a:endParaRPr>
          </a:p>
          <a:p>
            <a:pPr lvl="1" eaLnBrk="1" hangingPunct="1"/>
            <a:endParaRPr lang="en-US" altLang="zh-CN" sz="2400" dirty="0" smtClean="0">
              <a:latin typeface="Times New Roman" pitchFamily="18" charset="0"/>
              <a:sym typeface="Symbol" pitchFamily="18" charset="2"/>
            </a:endParaRPr>
          </a:p>
        </p:txBody>
      </p:sp>
      <p:sp>
        <p:nvSpPr>
          <p:cNvPr id="84030" name="Freeform 62"/>
          <p:cNvSpPr>
            <a:spLocks/>
          </p:cNvSpPr>
          <p:nvPr/>
        </p:nvSpPr>
        <p:spPr bwMode="auto">
          <a:xfrm>
            <a:off x="584200" y="4351338"/>
            <a:ext cx="2590800" cy="431800"/>
          </a:xfrm>
          <a:custGeom>
            <a:avLst/>
            <a:gdLst>
              <a:gd name="T0" fmla="*/ 0 w 1088"/>
              <a:gd name="T1" fmla="*/ 0 h 272"/>
              <a:gd name="T2" fmla="*/ 2147483647 w 1088"/>
              <a:gd name="T3" fmla="*/ 2147483647 h 272"/>
              <a:gd name="T4" fmla="*/ 2147483647 w 1088"/>
              <a:gd name="T5" fmla="*/ 2147483647 h 272"/>
              <a:gd name="T6" fmla="*/ 2147483647 w 1088"/>
              <a:gd name="T7" fmla="*/ 0 h 272"/>
              <a:gd name="T8" fmla="*/ 0 w 1088"/>
              <a:gd name="T9" fmla="*/ 0 h 272"/>
              <a:gd name="T10" fmla="*/ 0 60000 65536"/>
              <a:gd name="T11" fmla="*/ 0 60000 65536"/>
              <a:gd name="T12" fmla="*/ 0 60000 65536"/>
              <a:gd name="T13" fmla="*/ 0 60000 65536"/>
              <a:gd name="T14" fmla="*/ 0 60000 65536"/>
              <a:gd name="T15" fmla="*/ 0 w 1088"/>
              <a:gd name="T16" fmla="*/ 0 h 272"/>
              <a:gd name="T17" fmla="*/ 1088 w 1088"/>
              <a:gd name="T18" fmla="*/ 272 h 272"/>
            </a:gdLst>
            <a:ahLst/>
            <a:cxnLst>
              <a:cxn ang="T10">
                <a:pos x="T0" y="T1"/>
              </a:cxn>
              <a:cxn ang="T11">
                <a:pos x="T2" y="T3"/>
              </a:cxn>
              <a:cxn ang="T12">
                <a:pos x="T4" y="T5"/>
              </a:cxn>
              <a:cxn ang="T13">
                <a:pos x="T6" y="T7"/>
              </a:cxn>
              <a:cxn ang="T14">
                <a:pos x="T8" y="T9"/>
              </a:cxn>
            </a:cxnLst>
            <a:rect l="T15" t="T16" r="T17" b="T18"/>
            <a:pathLst>
              <a:path w="1088" h="272">
                <a:moveTo>
                  <a:pt x="0" y="0"/>
                </a:moveTo>
                <a:lnTo>
                  <a:pt x="499" y="272"/>
                </a:lnTo>
                <a:lnTo>
                  <a:pt x="1088" y="272"/>
                </a:lnTo>
                <a:lnTo>
                  <a:pt x="589" y="0"/>
                </a:lnTo>
                <a:lnTo>
                  <a:pt x="0" y="0"/>
                </a:lnTo>
                <a:close/>
              </a:path>
            </a:pathLst>
          </a:custGeom>
          <a:solidFill>
            <a:srgbClr val="2103FD">
              <a:alpha val="4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50000"/>
                </a:schemeClr>
              </a:solidFill>
            </a:endParaRPr>
          </a:p>
        </p:txBody>
      </p:sp>
      <p:sp>
        <p:nvSpPr>
          <p:cNvPr id="84028" name="Freeform 60"/>
          <p:cNvSpPr>
            <a:spLocks/>
          </p:cNvSpPr>
          <p:nvPr/>
        </p:nvSpPr>
        <p:spPr bwMode="auto">
          <a:xfrm>
            <a:off x="1985433" y="4349750"/>
            <a:ext cx="2590800" cy="431800"/>
          </a:xfrm>
          <a:custGeom>
            <a:avLst/>
            <a:gdLst>
              <a:gd name="T0" fmla="*/ 0 w 1088"/>
              <a:gd name="T1" fmla="*/ 0 h 272"/>
              <a:gd name="T2" fmla="*/ 2147483647 w 1088"/>
              <a:gd name="T3" fmla="*/ 2147483647 h 272"/>
              <a:gd name="T4" fmla="*/ 2147483647 w 1088"/>
              <a:gd name="T5" fmla="*/ 2147483647 h 272"/>
              <a:gd name="T6" fmla="*/ 2147483647 w 1088"/>
              <a:gd name="T7" fmla="*/ 0 h 272"/>
              <a:gd name="T8" fmla="*/ 0 w 1088"/>
              <a:gd name="T9" fmla="*/ 0 h 272"/>
              <a:gd name="T10" fmla="*/ 0 60000 65536"/>
              <a:gd name="T11" fmla="*/ 0 60000 65536"/>
              <a:gd name="T12" fmla="*/ 0 60000 65536"/>
              <a:gd name="T13" fmla="*/ 0 60000 65536"/>
              <a:gd name="T14" fmla="*/ 0 60000 65536"/>
              <a:gd name="T15" fmla="*/ 0 w 1088"/>
              <a:gd name="T16" fmla="*/ 0 h 272"/>
              <a:gd name="T17" fmla="*/ 1088 w 1088"/>
              <a:gd name="T18" fmla="*/ 272 h 272"/>
            </a:gdLst>
            <a:ahLst/>
            <a:cxnLst>
              <a:cxn ang="T10">
                <a:pos x="T0" y="T1"/>
              </a:cxn>
              <a:cxn ang="T11">
                <a:pos x="T2" y="T3"/>
              </a:cxn>
              <a:cxn ang="T12">
                <a:pos x="T4" y="T5"/>
              </a:cxn>
              <a:cxn ang="T13">
                <a:pos x="T6" y="T7"/>
              </a:cxn>
              <a:cxn ang="T14">
                <a:pos x="T8" y="T9"/>
              </a:cxn>
            </a:cxnLst>
            <a:rect l="T15" t="T16" r="T17" b="T18"/>
            <a:pathLst>
              <a:path w="1088" h="272">
                <a:moveTo>
                  <a:pt x="0" y="0"/>
                </a:moveTo>
                <a:lnTo>
                  <a:pt x="499" y="272"/>
                </a:lnTo>
                <a:lnTo>
                  <a:pt x="1088" y="272"/>
                </a:lnTo>
                <a:lnTo>
                  <a:pt x="589" y="0"/>
                </a:lnTo>
                <a:lnTo>
                  <a:pt x="0" y="0"/>
                </a:lnTo>
                <a:close/>
              </a:path>
            </a:pathLst>
          </a:custGeom>
          <a:solidFill>
            <a:srgbClr val="2103FD">
              <a:alpha val="4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50000"/>
                </a:schemeClr>
              </a:solidFill>
            </a:endParaRPr>
          </a:p>
        </p:txBody>
      </p:sp>
      <p:sp>
        <p:nvSpPr>
          <p:cNvPr id="84025" name="Rectangle 57"/>
          <p:cNvSpPr>
            <a:spLocks noChangeArrowheads="1"/>
          </p:cNvSpPr>
          <p:nvPr/>
        </p:nvSpPr>
        <p:spPr bwMode="auto">
          <a:xfrm>
            <a:off x="3141134" y="4048126"/>
            <a:ext cx="1418167" cy="1757363"/>
          </a:xfrm>
          <a:prstGeom prst="rect">
            <a:avLst/>
          </a:prstGeom>
          <a:gradFill rotWithShape="1">
            <a:gsLst>
              <a:gs pos="0">
                <a:srgbClr val="FF00FF">
                  <a:alpha val="60999"/>
                </a:srgbClr>
              </a:gs>
              <a:gs pos="100000">
                <a:srgbClr val="760076">
                  <a:alpha val="60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chemeClr val="bg2">
                  <a:lumMod val="50000"/>
                </a:schemeClr>
              </a:solidFill>
            </a:endParaRPr>
          </a:p>
        </p:txBody>
      </p:sp>
      <p:sp>
        <p:nvSpPr>
          <p:cNvPr id="84020" name="Freeform 52"/>
          <p:cNvSpPr>
            <a:spLocks/>
          </p:cNvSpPr>
          <p:nvPr/>
        </p:nvSpPr>
        <p:spPr bwMode="auto">
          <a:xfrm>
            <a:off x="2446867" y="3716338"/>
            <a:ext cx="1631951" cy="2520950"/>
          </a:xfrm>
          <a:custGeom>
            <a:avLst/>
            <a:gdLst/>
            <a:ahLst/>
            <a:cxnLst>
              <a:cxn ang="0">
                <a:pos x="0" y="0"/>
              </a:cxn>
              <a:cxn ang="0">
                <a:pos x="0" y="1134"/>
              </a:cxn>
              <a:cxn ang="0">
                <a:pos x="771" y="1633"/>
              </a:cxn>
              <a:cxn ang="0">
                <a:pos x="771" y="499"/>
              </a:cxn>
              <a:cxn ang="0">
                <a:pos x="0" y="0"/>
              </a:cxn>
            </a:cxnLst>
            <a:rect l="0" t="0" r="r" b="b"/>
            <a:pathLst>
              <a:path w="771" h="1633">
                <a:moveTo>
                  <a:pt x="0" y="0"/>
                </a:moveTo>
                <a:lnTo>
                  <a:pt x="0" y="1134"/>
                </a:lnTo>
                <a:lnTo>
                  <a:pt x="771" y="1633"/>
                </a:lnTo>
                <a:lnTo>
                  <a:pt x="771" y="499"/>
                </a:lnTo>
                <a:lnTo>
                  <a:pt x="0" y="0"/>
                </a:lnTo>
                <a:close/>
              </a:path>
            </a:pathLst>
          </a:custGeom>
          <a:gradFill rotWithShape="1">
            <a:gsLst>
              <a:gs pos="0">
                <a:schemeClr val="accent1">
                  <a:alpha val="39000"/>
                </a:schemeClr>
              </a:gs>
              <a:gs pos="100000">
                <a:schemeClr val="accent1">
                  <a:gamma/>
                  <a:shade val="46275"/>
                  <a:invGamma/>
                  <a:alpha val="39000"/>
                </a:schemeClr>
              </a:gs>
            </a:gsLst>
            <a:lin ang="5400000" scaled="1"/>
          </a:gradFill>
          <a:ln w="9525">
            <a:noFill/>
            <a:round/>
            <a:headEnd/>
            <a:tailEnd/>
          </a:ln>
          <a:effectLst/>
        </p:spPr>
        <p:txBody>
          <a:bodyPr/>
          <a:lstStyle/>
          <a:p>
            <a:pPr>
              <a:defRPr/>
            </a:pPr>
            <a:endParaRPr lang="zh-CN" altLang="en-US">
              <a:solidFill>
                <a:schemeClr val="bg2">
                  <a:lumMod val="50000"/>
                </a:schemeClr>
              </a:solidFill>
            </a:endParaRPr>
          </a:p>
        </p:txBody>
      </p:sp>
      <p:sp>
        <p:nvSpPr>
          <p:cNvPr id="26631" name="Rectangle 2"/>
          <p:cNvSpPr>
            <a:spLocks noGrp="1" noChangeArrowheads="1"/>
          </p:cNvSpPr>
          <p:nvPr>
            <p:ph type="title"/>
          </p:nvPr>
        </p:nvSpPr>
        <p:spPr>
          <a:xfrm>
            <a:off x="839416" y="919683"/>
            <a:ext cx="10390716" cy="1462087"/>
          </a:xfrm>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rPr>
              <a:t>Normal </a:t>
            </a:r>
            <a:r>
              <a:rPr lang="en-US" altLang="zh-CN" sz="2400" b="1" dirty="0">
                <a:solidFill>
                  <a:schemeClr val="bg2">
                    <a:lumMod val="50000"/>
                  </a:schemeClr>
                </a:solidFill>
                <a:latin typeface="微软雅黑" panose="020B0503020204020204" pitchFamily="34" charset="-122"/>
                <a:ea typeface="微软雅黑" panose="020B0503020204020204" pitchFamily="34" charset="-122"/>
              </a:rPr>
              <a:t>Vector </a:t>
            </a: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法矢量</a:t>
            </a:r>
          </a:p>
        </p:txBody>
      </p:sp>
      <p:sp>
        <p:nvSpPr>
          <p:cNvPr id="83973" name="Line 5"/>
          <p:cNvSpPr>
            <a:spLocks noChangeShapeType="1"/>
          </p:cNvSpPr>
          <p:nvPr/>
        </p:nvSpPr>
        <p:spPr bwMode="auto">
          <a:xfrm flipV="1">
            <a:off x="2563284" y="5156201"/>
            <a:ext cx="0" cy="720725"/>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3974" name="Line 6"/>
          <p:cNvSpPr>
            <a:spLocks noChangeShapeType="1"/>
          </p:cNvSpPr>
          <p:nvPr/>
        </p:nvSpPr>
        <p:spPr bwMode="auto">
          <a:xfrm>
            <a:off x="2563285" y="5876925"/>
            <a:ext cx="960967"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3975" name="Line 7"/>
          <p:cNvSpPr>
            <a:spLocks noChangeShapeType="1"/>
          </p:cNvSpPr>
          <p:nvPr/>
        </p:nvSpPr>
        <p:spPr bwMode="auto">
          <a:xfrm flipH="1">
            <a:off x="1987551" y="5876925"/>
            <a:ext cx="590549" cy="4445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3976" name="Text Box 8"/>
          <p:cNvSpPr txBox="1">
            <a:spLocks noChangeArrowheads="1"/>
          </p:cNvSpPr>
          <p:nvPr/>
        </p:nvSpPr>
        <p:spPr bwMode="auto">
          <a:xfrm>
            <a:off x="1790700" y="5957888"/>
            <a:ext cx="6709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83977" name="Text Box 9"/>
          <p:cNvSpPr txBox="1">
            <a:spLocks noChangeArrowheads="1"/>
          </p:cNvSpPr>
          <p:nvPr/>
        </p:nvSpPr>
        <p:spPr bwMode="auto">
          <a:xfrm>
            <a:off x="3164418" y="5805488"/>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83978" name="Text Box 10"/>
          <p:cNvSpPr txBox="1">
            <a:spLocks noChangeArrowheads="1"/>
          </p:cNvSpPr>
          <p:nvPr/>
        </p:nvSpPr>
        <p:spPr bwMode="auto">
          <a:xfrm>
            <a:off x="2237318" y="5105401"/>
            <a:ext cx="6709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Z</a:t>
            </a:r>
            <a:endParaRPr lang="en-US" altLang="zh-CN" i="1" dirty="0">
              <a:solidFill>
                <a:schemeClr val="bg2">
                  <a:lumMod val="50000"/>
                </a:schemeClr>
              </a:solidFill>
              <a:latin typeface="Times New Roman" pitchFamily="18" charset="0"/>
            </a:endParaRPr>
          </a:p>
        </p:txBody>
      </p:sp>
      <p:grpSp>
        <p:nvGrpSpPr>
          <p:cNvPr id="2" name="Group 11"/>
          <p:cNvGrpSpPr>
            <a:grpSpLocks/>
          </p:cNvGrpSpPr>
          <p:nvPr/>
        </p:nvGrpSpPr>
        <p:grpSpPr bwMode="auto">
          <a:xfrm>
            <a:off x="2082801" y="4292600"/>
            <a:ext cx="4254498" cy="1417638"/>
            <a:chOff x="508" y="1871"/>
            <a:chExt cx="2010" cy="893"/>
          </a:xfrm>
        </p:grpSpPr>
        <p:sp>
          <p:nvSpPr>
            <p:cNvPr id="26657" name="Freeform 12"/>
            <p:cNvSpPr>
              <a:spLocks/>
            </p:cNvSpPr>
            <p:nvPr/>
          </p:nvSpPr>
          <p:spPr bwMode="auto">
            <a:xfrm>
              <a:off x="690" y="2143"/>
              <a:ext cx="1588" cy="514"/>
            </a:xfrm>
            <a:custGeom>
              <a:avLst/>
              <a:gdLst>
                <a:gd name="T0" fmla="*/ 0 w 1588"/>
                <a:gd name="T1" fmla="*/ 15 h 514"/>
                <a:gd name="T2" fmla="*/ 272 w 1588"/>
                <a:gd name="T3" fmla="*/ 15 h 514"/>
                <a:gd name="T4" fmla="*/ 454 w 1588"/>
                <a:gd name="T5" fmla="*/ 106 h 514"/>
                <a:gd name="T6" fmla="*/ 635 w 1588"/>
                <a:gd name="T7" fmla="*/ 287 h 514"/>
                <a:gd name="T8" fmla="*/ 817 w 1588"/>
                <a:gd name="T9" fmla="*/ 423 h 514"/>
                <a:gd name="T10" fmla="*/ 998 w 1588"/>
                <a:gd name="T11" fmla="*/ 469 h 514"/>
                <a:gd name="T12" fmla="*/ 1270 w 1588"/>
                <a:gd name="T13" fmla="*/ 378 h 514"/>
                <a:gd name="T14" fmla="*/ 1452 w 1588"/>
                <a:gd name="T15" fmla="*/ 423 h 514"/>
                <a:gd name="T16" fmla="*/ 1588 w 1588"/>
                <a:gd name="T17" fmla="*/ 514 h 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514"/>
                <a:gd name="T29" fmla="*/ 1588 w 1588"/>
                <a:gd name="T30" fmla="*/ 514 h 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514">
                  <a:moveTo>
                    <a:pt x="0" y="15"/>
                  </a:moveTo>
                  <a:cubicBezTo>
                    <a:pt x="98" y="7"/>
                    <a:pt x="196" y="0"/>
                    <a:pt x="272" y="15"/>
                  </a:cubicBezTo>
                  <a:cubicBezTo>
                    <a:pt x="348" y="30"/>
                    <a:pt x="394" y="61"/>
                    <a:pt x="454" y="106"/>
                  </a:cubicBezTo>
                  <a:cubicBezTo>
                    <a:pt x="514" y="151"/>
                    <a:pt x="574" y="234"/>
                    <a:pt x="635" y="287"/>
                  </a:cubicBezTo>
                  <a:cubicBezTo>
                    <a:pt x="696" y="340"/>
                    <a:pt x="757" y="393"/>
                    <a:pt x="817" y="423"/>
                  </a:cubicBezTo>
                  <a:cubicBezTo>
                    <a:pt x="877" y="453"/>
                    <a:pt x="923" y="476"/>
                    <a:pt x="998" y="469"/>
                  </a:cubicBezTo>
                  <a:cubicBezTo>
                    <a:pt x="1073" y="462"/>
                    <a:pt x="1194" y="386"/>
                    <a:pt x="1270" y="378"/>
                  </a:cubicBezTo>
                  <a:cubicBezTo>
                    <a:pt x="1346" y="370"/>
                    <a:pt x="1399" y="400"/>
                    <a:pt x="1452" y="423"/>
                  </a:cubicBezTo>
                  <a:cubicBezTo>
                    <a:pt x="1505" y="446"/>
                    <a:pt x="1546" y="480"/>
                    <a:pt x="1588" y="514"/>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26658" name="Group 13"/>
            <p:cNvGrpSpPr>
              <a:grpSpLocks/>
            </p:cNvGrpSpPr>
            <p:nvPr/>
          </p:nvGrpSpPr>
          <p:grpSpPr bwMode="auto">
            <a:xfrm>
              <a:off x="508" y="1871"/>
              <a:ext cx="422" cy="403"/>
              <a:chOff x="508" y="1871"/>
              <a:chExt cx="422" cy="403"/>
            </a:xfrm>
          </p:grpSpPr>
          <p:sp>
            <p:nvSpPr>
              <p:cNvPr id="26662" name="Text Box 14"/>
              <p:cNvSpPr txBox="1">
                <a:spLocks noChangeArrowheads="1"/>
              </p:cNvSpPr>
              <p:nvPr/>
            </p:nvSpPr>
            <p:spPr bwMode="auto">
              <a:xfrm>
                <a:off x="612" y="202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26663" name="Text Box 15"/>
              <p:cNvSpPr txBox="1">
                <a:spLocks noChangeArrowheads="1"/>
              </p:cNvSpPr>
              <p:nvPr/>
            </p:nvSpPr>
            <p:spPr bwMode="auto">
              <a:xfrm>
                <a:off x="508" y="187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26659" name="Group 16"/>
            <p:cNvGrpSpPr>
              <a:grpSpLocks/>
            </p:cNvGrpSpPr>
            <p:nvPr/>
          </p:nvGrpSpPr>
          <p:grpSpPr bwMode="auto">
            <a:xfrm>
              <a:off x="2187" y="2415"/>
              <a:ext cx="331" cy="349"/>
              <a:chOff x="2187" y="2415"/>
              <a:chExt cx="331" cy="349"/>
            </a:xfrm>
          </p:grpSpPr>
          <p:sp>
            <p:nvSpPr>
              <p:cNvPr id="26660" name="Text Box 17"/>
              <p:cNvSpPr txBox="1">
                <a:spLocks noChangeArrowheads="1"/>
              </p:cNvSpPr>
              <p:nvPr/>
            </p:nvSpPr>
            <p:spPr bwMode="auto">
              <a:xfrm>
                <a:off x="2200" y="251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26661" name="Text Box 18"/>
              <p:cNvSpPr txBox="1">
                <a:spLocks noChangeArrowheads="1"/>
              </p:cNvSpPr>
              <p:nvPr/>
            </p:nvSpPr>
            <p:spPr bwMode="auto">
              <a:xfrm>
                <a:off x="2187" y="24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a:t>
                </a:r>
              </a:p>
            </p:txBody>
          </p:sp>
        </p:grpSp>
      </p:grpSp>
      <p:sp>
        <p:nvSpPr>
          <p:cNvPr id="83987" name="Text Box 19"/>
          <p:cNvSpPr txBox="1">
            <a:spLocks noChangeArrowheads="1"/>
          </p:cNvSpPr>
          <p:nvPr/>
        </p:nvSpPr>
        <p:spPr bwMode="auto">
          <a:xfrm>
            <a:off x="1892300" y="46529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t</a:t>
            </a:r>
            <a:r>
              <a:rPr lang="en-US" altLang="zh-CN" dirty="0" smtClean="0">
                <a:solidFill>
                  <a:schemeClr val="bg2">
                    <a:lumMod val="50000"/>
                  </a:schemeClr>
                </a:solidFill>
                <a:latin typeface="Times New Roman" pitchFamily="18" charset="0"/>
              </a:rPr>
              <a:t>=0</a:t>
            </a:r>
            <a:endParaRPr lang="en-US" altLang="zh-CN" dirty="0">
              <a:solidFill>
                <a:schemeClr val="bg2">
                  <a:lumMod val="50000"/>
                </a:schemeClr>
              </a:solidFill>
              <a:latin typeface="Times New Roman" pitchFamily="18" charset="0"/>
            </a:endParaRPr>
          </a:p>
        </p:txBody>
      </p:sp>
      <p:sp>
        <p:nvSpPr>
          <p:cNvPr id="83988" name="Text Box 20"/>
          <p:cNvSpPr txBox="1">
            <a:spLocks noChangeArrowheads="1"/>
          </p:cNvSpPr>
          <p:nvPr/>
        </p:nvSpPr>
        <p:spPr bwMode="auto">
          <a:xfrm>
            <a:off x="5422899" y="5502276"/>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t</a:t>
            </a:r>
            <a:r>
              <a:rPr lang="en-US" altLang="zh-CN" dirty="0" smtClean="0">
                <a:solidFill>
                  <a:schemeClr val="bg2">
                    <a:lumMod val="50000"/>
                  </a:schemeClr>
                </a:solidFill>
                <a:latin typeface="Times New Roman" pitchFamily="18" charset="0"/>
              </a:rPr>
              <a:t>=1</a:t>
            </a:r>
            <a:endParaRPr lang="en-US" altLang="zh-CN" dirty="0">
              <a:solidFill>
                <a:schemeClr val="bg2">
                  <a:lumMod val="50000"/>
                </a:schemeClr>
              </a:solidFill>
              <a:latin typeface="Times New Roman" pitchFamily="18" charset="0"/>
            </a:endParaRPr>
          </a:p>
        </p:txBody>
      </p:sp>
      <p:grpSp>
        <p:nvGrpSpPr>
          <p:cNvPr id="5" name="Group 64"/>
          <p:cNvGrpSpPr>
            <a:grpSpLocks/>
          </p:cNvGrpSpPr>
          <p:nvPr/>
        </p:nvGrpSpPr>
        <p:grpSpPr bwMode="auto">
          <a:xfrm>
            <a:off x="3234268" y="4783138"/>
            <a:ext cx="1248833" cy="381000"/>
            <a:chOff x="1418" y="2850"/>
            <a:chExt cx="590" cy="240"/>
          </a:xfrm>
        </p:grpSpPr>
        <p:sp>
          <p:nvSpPr>
            <p:cNvPr id="26655" name="Line 48"/>
            <p:cNvSpPr>
              <a:spLocks noChangeShapeType="1"/>
            </p:cNvSpPr>
            <p:nvPr/>
          </p:nvSpPr>
          <p:spPr bwMode="auto">
            <a:xfrm>
              <a:off x="1418" y="2850"/>
              <a:ext cx="454" cy="2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6656" name="Text Box 49"/>
            <p:cNvSpPr txBox="1">
              <a:spLocks noChangeArrowheads="1"/>
            </p:cNvSpPr>
            <p:nvPr/>
          </p:nvSpPr>
          <p:spPr bwMode="auto">
            <a:xfrm>
              <a:off x="1690" y="2859"/>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latin typeface="Times New Roman" pitchFamily="18" charset="0"/>
                </a:rPr>
                <a:t>T</a:t>
              </a:r>
            </a:p>
          </p:txBody>
        </p:sp>
      </p:grpSp>
      <p:grpSp>
        <p:nvGrpSpPr>
          <p:cNvPr id="6" name="Group 65"/>
          <p:cNvGrpSpPr>
            <a:grpSpLocks/>
          </p:cNvGrpSpPr>
          <p:nvPr/>
        </p:nvGrpSpPr>
        <p:grpSpPr bwMode="auto">
          <a:xfrm>
            <a:off x="3139017" y="4437063"/>
            <a:ext cx="1151467" cy="366712"/>
            <a:chOff x="1373" y="2632"/>
            <a:chExt cx="544" cy="231"/>
          </a:xfrm>
        </p:grpSpPr>
        <p:sp>
          <p:nvSpPr>
            <p:cNvPr id="26653" name="Line 53"/>
            <p:cNvSpPr>
              <a:spLocks noChangeShapeType="1"/>
            </p:cNvSpPr>
            <p:nvPr/>
          </p:nvSpPr>
          <p:spPr bwMode="auto">
            <a:xfrm>
              <a:off x="1373" y="2841"/>
              <a:ext cx="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6654" name="Text Box 55"/>
            <p:cNvSpPr txBox="1">
              <a:spLocks noChangeArrowheads="1"/>
            </p:cNvSpPr>
            <p:nvPr/>
          </p:nvSpPr>
          <p:spPr bwMode="auto">
            <a:xfrm>
              <a:off x="1599" y="2632"/>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latin typeface="Times New Roman" pitchFamily="18" charset="0"/>
                </a:rPr>
                <a:t>B</a:t>
              </a:r>
            </a:p>
          </p:txBody>
        </p:sp>
      </p:grpSp>
      <p:sp>
        <p:nvSpPr>
          <p:cNvPr id="84024" name="Rectangle 56"/>
          <p:cNvSpPr>
            <a:spLocks noChangeArrowheads="1"/>
          </p:cNvSpPr>
          <p:nvPr/>
        </p:nvSpPr>
        <p:spPr bwMode="auto">
          <a:xfrm>
            <a:off x="1720850" y="4053388"/>
            <a:ext cx="1418167" cy="1757363"/>
          </a:xfrm>
          <a:prstGeom prst="rect">
            <a:avLst/>
          </a:prstGeom>
          <a:gradFill rotWithShape="1">
            <a:gsLst>
              <a:gs pos="0">
                <a:srgbClr val="FF00FF">
                  <a:alpha val="60999"/>
                </a:srgbClr>
              </a:gs>
              <a:gs pos="100000">
                <a:srgbClr val="760076">
                  <a:alpha val="60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chemeClr val="bg2">
                  <a:lumMod val="50000"/>
                </a:schemeClr>
              </a:solidFill>
            </a:endParaRPr>
          </a:p>
        </p:txBody>
      </p:sp>
      <p:sp>
        <p:nvSpPr>
          <p:cNvPr id="84027" name="Freeform 59"/>
          <p:cNvSpPr>
            <a:spLocks/>
          </p:cNvSpPr>
          <p:nvPr/>
        </p:nvSpPr>
        <p:spPr bwMode="auto">
          <a:xfrm>
            <a:off x="3181351" y="4781550"/>
            <a:ext cx="2590800" cy="431800"/>
          </a:xfrm>
          <a:custGeom>
            <a:avLst/>
            <a:gdLst>
              <a:gd name="T0" fmla="*/ 0 w 1088"/>
              <a:gd name="T1" fmla="*/ 0 h 272"/>
              <a:gd name="T2" fmla="*/ 2147483647 w 1088"/>
              <a:gd name="T3" fmla="*/ 2147483647 h 272"/>
              <a:gd name="T4" fmla="*/ 2147483647 w 1088"/>
              <a:gd name="T5" fmla="*/ 2147483647 h 272"/>
              <a:gd name="T6" fmla="*/ 2147483647 w 1088"/>
              <a:gd name="T7" fmla="*/ 0 h 272"/>
              <a:gd name="T8" fmla="*/ 0 w 1088"/>
              <a:gd name="T9" fmla="*/ 0 h 272"/>
              <a:gd name="T10" fmla="*/ 0 60000 65536"/>
              <a:gd name="T11" fmla="*/ 0 60000 65536"/>
              <a:gd name="T12" fmla="*/ 0 60000 65536"/>
              <a:gd name="T13" fmla="*/ 0 60000 65536"/>
              <a:gd name="T14" fmla="*/ 0 60000 65536"/>
              <a:gd name="T15" fmla="*/ 0 w 1088"/>
              <a:gd name="T16" fmla="*/ 0 h 272"/>
              <a:gd name="T17" fmla="*/ 1088 w 1088"/>
              <a:gd name="T18" fmla="*/ 272 h 272"/>
            </a:gdLst>
            <a:ahLst/>
            <a:cxnLst>
              <a:cxn ang="T10">
                <a:pos x="T0" y="T1"/>
              </a:cxn>
              <a:cxn ang="T11">
                <a:pos x="T2" y="T3"/>
              </a:cxn>
              <a:cxn ang="T12">
                <a:pos x="T4" y="T5"/>
              </a:cxn>
              <a:cxn ang="T13">
                <a:pos x="T6" y="T7"/>
              </a:cxn>
              <a:cxn ang="T14">
                <a:pos x="T8" y="T9"/>
              </a:cxn>
            </a:cxnLst>
            <a:rect l="T15" t="T16" r="T17" b="T18"/>
            <a:pathLst>
              <a:path w="1088" h="272">
                <a:moveTo>
                  <a:pt x="0" y="0"/>
                </a:moveTo>
                <a:lnTo>
                  <a:pt x="499" y="272"/>
                </a:lnTo>
                <a:lnTo>
                  <a:pt x="1088" y="272"/>
                </a:lnTo>
                <a:lnTo>
                  <a:pt x="589" y="0"/>
                </a:lnTo>
                <a:lnTo>
                  <a:pt x="0" y="0"/>
                </a:lnTo>
                <a:close/>
              </a:path>
            </a:pathLst>
          </a:custGeom>
          <a:solidFill>
            <a:srgbClr val="2103FD">
              <a:alpha val="4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50000"/>
                </a:schemeClr>
              </a:solidFill>
            </a:endParaRPr>
          </a:p>
        </p:txBody>
      </p:sp>
      <p:sp>
        <p:nvSpPr>
          <p:cNvPr id="84029" name="Freeform 61"/>
          <p:cNvSpPr>
            <a:spLocks/>
          </p:cNvSpPr>
          <p:nvPr/>
        </p:nvSpPr>
        <p:spPr bwMode="auto">
          <a:xfrm>
            <a:off x="1813984" y="4783138"/>
            <a:ext cx="2590800" cy="431800"/>
          </a:xfrm>
          <a:custGeom>
            <a:avLst/>
            <a:gdLst>
              <a:gd name="T0" fmla="*/ 0 w 1088"/>
              <a:gd name="T1" fmla="*/ 0 h 272"/>
              <a:gd name="T2" fmla="*/ 2147483647 w 1088"/>
              <a:gd name="T3" fmla="*/ 2147483647 h 272"/>
              <a:gd name="T4" fmla="*/ 2147483647 w 1088"/>
              <a:gd name="T5" fmla="*/ 2147483647 h 272"/>
              <a:gd name="T6" fmla="*/ 2147483647 w 1088"/>
              <a:gd name="T7" fmla="*/ 0 h 272"/>
              <a:gd name="T8" fmla="*/ 0 w 1088"/>
              <a:gd name="T9" fmla="*/ 0 h 272"/>
              <a:gd name="T10" fmla="*/ 0 60000 65536"/>
              <a:gd name="T11" fmla="*/ 0 60000 65536"/>
              <a:gd name="T12" fmla="*/ 0 60000 65536"/>
              <a:gd name="T13" fmla="*/ 0 60000 65536"/>
              <a:gd name="T14" fmla="*/ 0 60000 65536"/>
              <a:gd name="T15" fmla="*/ 0 w 1088"/>
              <a:gd name="T16" fmla="*/ 0 h 272"/>
              <a:gd name="T17" fmla="*/ 1088 w 1088"/>
              <a:gd name="T18" fmla="*/ 272 h 272"/>
            </a:gdLst>
            <a:ahLst/>
            <a:cxnLst>
              <a:cxn ang="T10">
                <a:pos x="T0" y="T1"/>
              </a:cxn>
              <a:cxn ang="T11">
                <a:pos x="T2" y="T3"/>
              </a:cxn>
              <a:cxn ang="T12">
                <a:pos x="T4" y="T5"/>
              </a:cxn>
              <a:cxn ang="T13">
                <a:pos x="T6" y="T7"/>
              </a:cxn>
              <a:cxn ang="T14">
                <a:pos x="T8" y="T9"/>
              </a:cxn>
            </a:cxnLst>
            <a:rect l="T15" t="T16" r="T17" b="T18"/>
            <a:pathLst>
              <a:path w="1088" h="272">
                <a:moveTo>
                  <a:pt x="0" y="0"/>
                </a:moveTo>
                <a:lnTo>
                  <a:pt x="499" y="272"/>
                </a:lnTo>
                <a:lnTo>
                  <a:pt x="1088" y="272"/>
                </a:lnTo>
                <a:lnTo>
                  <a:pt x="589" y="0"/>
                </a:lnTo>
                <a:lnTo>
                  <a:pt x="0" y="0"/>
                </a:lnTo>
                <a:close/>
              </a:path>
            </a:pathLst>
          </a:custGeom>
          <a:solidFill>
            <a:srgbClr val="2103FD">
              <a:alpha val="4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2">
                  <a:lumMod val="50000"/>
                </a:schemeClr>
              </a:solidFill>
            </a:endParaRPr>
          </a:p>
        </p:txBody>
      </p:sp>
      <p:grpSp>
        <p:nvGrpSpPr>
          <p:cNvPr id="7" name="Group 66"/>
          <p:cNvGrpSpPr>
            <a:grpSpLocks/>
          </p:cNvGrpSpPr>
          <p:nvPr/>
        </p:nvGrpSpPr>
        <p:grpSpPr bwMode="auto">
          <a:xfrm>
            <a:off x="3158067" y="4783138"/>
            <a:ext cx="675217" cy="927100"/>
            <a:chOff x="1382" y="2850"/>
            <a:chExt cx="319" cy="584"/>
          </a:xfrm>
        </p:grpSpPr>
        <p:sp>
          <p:nvSpPr>
            <p:cNvPr id="26651" name="Text Box 54"/>
            <p:cNvSpPr txBox="1">
              <a:spLocks noChangeArrowheads="1"/>
            </p:cNvSpPr>
            <p:nvPr/>
          </p:nvSpPr>
          <p:spPr bwMode="auto">
            <a:xfrm>
              <a:off x="1383" y="320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a:solidFill>
                    <a:schemeClr val="bg2">
                      <a:lumMod val="50000"/>
                    </a:schemeClr>
                  </a:solidFill>
                  <a:latin typeface="Times New Roman" pitchFamily="18" charset="0"/>
                </a:rPr>
                <a:t>N</a:t>
              </a:r>
            </a:p>
          </p:txBody>
        </p:sp>
        <p:sp>
          <p:nvSpPr>
            <p:cNvPr id="26652" name="Line 50"/>
            <p:cNvSpPr>
              <a:spLocks noChangeShapeType="1"/>
            </p:cNvSpPr>
            <p:nvPr/>
          </p:nvSpPr>
          <p:spPr bwMode="auto">
            <a:xfrm>
              <a:off x="1382" y="2850"/>
              <a:ext cx="0" cy="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84035" name="Text Box 67"/>
          <p:cNvSpPr txBox="1">
            <a:spLocks noChangeArrowheads="1"/>
          </p:cNvSpPr>
          <p:nvPr/>
        </p:nvSpPr>
        <p:spPr bwMode="auto">
          <a:xfrm>
            <a:off x="3888317" y="4005263"/>
            <a:ext cx="13440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rPr>
              <a:t>法平面</a:t>
            </a:r>
          </a:p>
        </p:txBody>
      </p:sp>
      <p:sp>
        <p:nvSpPr>
          <p:cNvPr id="84036" name="Text Box 68"/>
          <p:cNvSpPr txBox="1">
            <a:spLocks noChangeArrowheads="1"/>
          </p:cNvSpPr>
          <p:nvPr/>
        </p:nvSpPr>
        <p:spPr bwMode="auto">
          <a:xfrm>
            <a:off x="1968501" y="3573463"/>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rPr>
              <a:t>密切平面</a:t>
            </a:r>
          </a:p>
        </p:txBody>
      </p:sp>
      <p:sp>
        <p:nvSpPr>
          <p:cNvPr id="84037" name="Text Box 69"/>
          <p:cNvSpPr txBox="1">
            <a:spLocks noChangeArrowheads="1"/>
          </p:cNvSpPr>
          <p:nvPr/>
        </p:nvSpPr>
        <p:spPr bwMode="auto">
          <a:xfrm>
            <a:off x="4656667" y="4868863"/>
            <a:ext cx="17293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t>化直</a:t>
            </a:r>
            <a:r>
              <a:rPr lang="zh-CN" altLang="en-US" dirty="0">
                <a:solidFill>
                  <a:schemeClr val="bg2">
                    <a:lumMod val="50000"/>
                  </a:schemeClr>
                </a:solidFill>
              </a:rPr>
              <a:t>平面</a:t>
            </a:r>
          </a:p>
        </p:txBody>
      </p:sp>
      <p:sp>
        <p:nvSpPr>
          <p:cNvPr id="40"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8747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3975"/>
                                        </p:tgtEl>
                                        <p:attrNameLst>
                                          <p:attrName>style.visibility</p:attrName>
                                        </p:attrNameLst>
                                      </p:cBhvr>
                                      <p:to>
                                        <p:strVal val="visible"/>
                                      </p:to>
                                    </p:set>
                                    <p:animEffect transition="in" filter="wipe(up)">
                                      <p:cBhvr>
                                        <p:cTn id="39" dur="500"/>
                                        <p:tgtEl>
                                          <p:spTgt spid="8397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3976"/>
                                        </p:tgtEl>
                                        <p:attrNameLst>
                                          <p:attrName>style.visibility</p:attrName>
                                        </p:attrNameLst>
                                      </p:cBhvr>
                                      <p:to>
                                        <p:strVal val="visible"/>
                                      </p:to>
                                    </p:set>
                                    <p:animEffect transition="in" filter="wipe(down)">
                                      <p:cBhvr>
                                        <p:cTn id="42" dur="500"/>
                                        <p:tgtEl>
                                          <p:spTgt spid="8397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3977"/>
                                        </p:tgtEl>
                                        <p:attrNameLst>
                                          <p:attrName>style.visibility</p:attrName>
                                        </p:attrNameLst>
                                      </p:cBhvr>
                                      <p:to>
                                        <p:strVal val="visible"/>
                                      </p:to>
                                    </p:set>
                                    <p:animEffect transition="in" filter="wipe(down)">
                                      <p:cBhvr>
                                        <p:cTn id="45" dur="500"/>
                                        <p:tgtEl>
                                          <p:spTgt spid="8397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83974"/>
                                        </p:tgtEl>
                                        <p:attrNameLst>
                                          <p:attrName>style.visibility</p:attrName>
                                        </p:attrNameLst>
                                      </p:cBhvr>
                                      <p:to>
                                        <p:strVal val="visible"/>
                                      </p:to>
                                    </p:set>
                                    <p:animEffect transition="in" filter="wipe(left)">
                                      <p:cBhvr>
                                        <p:cTn id="48" dur="500"/>
                                        <p:tgtEl>
                                          <p:spTgt spid="8397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3978"/>
                                        </p:tgtEl>
                                        <p:attrNameLst>
                                          <p:attrName>style.visibility</p:attrName>
                                        </p:attrNameLst>
                                      </p:cBhvr>
                                      <p:to>
                                        <p:strVal val="visible"/>
                                      </p:to>
                                    </p:set>
                                    <p:animEffect transition="in" filter="wipe(down)">
                                      <p:cBhvr>
                                        <p:cTn id="51" dur="500"/>
                                        <p:tgtEl>
                                          <p:spTgt spid="8397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3973"/>
                                        </p:tgtEl>
                                        <p:attrNameLst>
                                          <p:attrName>style.visibility</p:attrName>
                                        </p:attrNameLst>
                                      </p:cBhvr>
                                      <p:to>
                                        <p:strVal val="visible"/>
                                      </p:to>
                                    </p:set>
                                    <p:animEffect transition="in" filter="wipe(down)">
                                      <p:cBhvr>
                                        <p:cTn id="54" dur="500"/>
                                        <p:tgtEl>
                                          <p:spTgt spid="83973"/>
                                        </p:tgtEl>
                                      </p:cBhvr>
                                    </p:animEffect>
                                  </p:childTnLst>
                                </p:cTn>
                              </p:par>
                              <p:par>
                                <p:cTn id="55" presetID="22" presetClass="entr" presetSubtype="8"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8398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398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up)">
                                      <p:cBhvr>
                                        <p:cTn id="66" dur="500"/>
                                        <p:tgtEl>
                                          <p:spTgt spid="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40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02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up)">
                                      <p:cBhvr>
                                        <p:cTn id="77" dur="500"/>
                                        <p:tgtEl>
                                          <p:spTgt spid="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left)">
                                      <p:cBhvr>
                                        <p:cTn id="82" dur="500"/>
                                        <p:tgtEl>
                                          <p:spTgt spid="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84020"/>
                                        </p:tgtEl>
                                        <p:attrNameLst>
                                          <p:attrName>style.visibility</p:attrName>
                                        </p:attrNameLst>
                                      </p:cBhvr>
                                      <p:to>
                                        <p:strVal val="visible"/>
                                      </p:to>
                                    </p:set>
                                    <p:animEffect transition="in" filter="wipe(up)">
                                      <p:cBhvr>
                                        <p:cTn id="87" dur="500"/>
                                        <p:tgtEl>
                                          <p:spTgt spid="84020"/>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8403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84035"/>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402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8402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402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84030"/>
                                        </p:tgtEl>
                                        <p:attrNameLst>
                                          <p:attrName>style.visibility</p:attrName>
                                        </p:attrNameLst>
                                      </p:cBhvr>
                                      <p:to>
                                        <p:strVal val="visible"/>
                                      </p:to>
                                    </p:set>
                                  </p:childTnLst>
                                </p:cTn>
                              </p:par>
                              <p:par>
                                <p:cTn id="102" presetID="22" presetClass="entr" presetSubtype="8" fill="hold" grpId="0" nodeType="withEffect">
                                  <p:stCondLst>
                                    <p:cond delay="0"/>
                                  </p:stCondLst>
                                  <p:childTnLst>
                                    <p:set>
                                      <p:cBhvr>
                                        <p:cTn id="103" dur="1" fill="hold">
                                          <p:stCondLst>
                                            <p:cond delay="0"/>
                                          </p:stCondLst>
                                        </p:cTn>
                                        <p:tgtEl>
                                          <p:spTgt spid="84037"/>
                                        </p:tgtEl>
                                        <p:attrNameLst>
                                          <p:attrName>style.visibility</p:attrName>
                                        </p:attrNameLst>
                                      </p:cBhvr>
                                      <p:to>
                                        <p:strVal val="visible"/>
                                      </p:to>
                                    </p:set>
                                    <p:animEffect transition="in" filter="wipe(left)">
                                      <p:cBhvr>
                                        <p:cTn id="104" dur="500"/>
                                        <p:tgtEl>
                                          <p:spTgt spid="8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animBg="1"/>
      <p:bldP spid="84030" grpId="0" animBg="1"/>
      <p:bldP spid="84028" grpId="0" animBg="1"/>
      <p:bldP spid="84025" grpId="0" animBg="1"/>
      <p:bldP spid="83973" grpId="0" uiExpand="1" animBg="1"/>
      <p:bldP spid="83974" grpId="0" uiExpand="1" animBg="1"/>
      <p:bldP spid="83975" grpId="0" uiExpand="1" animBg="1"/>
      <p:bldP spid="83976" grpId="0" uiExpand="1"/>
      <p:bldP spid="83977" grpId="0" uiExpand="1"/>
      <p:bldP spid="83978" grpId="0" uiExpand="1"/>
      <p:bldP spid="83987" grpId="0"/>
      <p:bldP spid="83988" grpId="0"/>
      <p:bldP spid="84024" grpId="0" animBg="1"/>
      <p:bldP spid="84027" grpId="0" animBg="1"/>
      <p:bldP spid="84029" grpId="0" animBg="1"/>
      <p:bldP spid="84035" grpId="0"/>
      <p:bldP spid="84036" grpId="0"/>
      <p:bldP spid="840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sz="half" idx="1"/>
          </p:nvPr>
        </p:nvSpPr>
        <p:spPr>
          <a:xfrm>
            <a:off x="1043920" y="1479000"/>
            <a:ext cx="9895416" cy="4114800"/>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Torsion</a:t>
            </a:r>
            <a:r>
              <a:rPr lang="zh-CN" altLang="en-US" b="1" dirty="0">
                <a:solidFill>
                  <a:schemeClr val="bg2">
                    <a:lumMod val="50000"/>
                  </a:schemeClr>
                </a:solidFill>
                <a:latin typeface="微软雅黑" panose="020B0503020204020204" pitchFamily="34" charset="-122"/>
                <a:ea typeface="微软雅黑" panose="020B0503020204020204" pitchFamily="34" charset="-122"/>
              </a:rPr>
              <a:t>扰率</a:t>
            </a:r>
            <a:r>
              <a:rPr lang="en-US" altLang="zh-CN"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a:t>
            </a:r>
          </a:p>
          <a:p>
            <a:pPr marL="1260475" lvl="3" indent="-342900" eaLnBrk="1"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表示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曲线在该点处的扭出其密切平面的速率</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917575" lvl="3" indent="0" eaLnBrk="1" hangingPunct="0">
              <a:lnSpc>
                <a:spcPct val="110000"/>
              </a:lnSpc>
              <a:spcBef>
                <a:spcPts val="1800"/>
              </a:spcBef>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当</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Q</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趋向于</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，即</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c</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Wingdings 3" pitchFamily="18" charset="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时，</a:t>
            </a:r>
          </a:p>
        </p:txBody>
      </p:sp>
      <p:graphicFrame>
        <p:nvGraphicFramePr>
          <p:cNvPr id="90116" name="Object 4"/>
          <p:cNvGraphicFramePr>
            <a:graphicFrameLocks noGrp="1" noChangeAspect="1"/>
          </p:cNvGraphicFramePr>
          <p:nvPr>
            <p:ph sz="quarter" idx="2"/>
          </p:nvPr>
        </p:nvGraphicFramePr>
        <p:xfrm>
          <a:off x="3215218" y="3357563"/>
          <a:ext cx="5431367" cy="684212"/>
        </p:xfrm>
        <a:graphic>
          <a:graphicData uri="http://schemas.openxmlformats.org/presentationml/2006/ole">
            <mc:AlternateContent xmlns:mc="http://schemas.openxmlformats.org/markup-compatibility/2006">
              <mc:Choice xmlns:v="urn:schemas-microsoft-com:vml" Requires="v">
                <p:oleObj spid="_x0000_s64563" name="Equation" r:id="rId4" imgW="1663700" imgH="279400" progId="Equation.DSMT4">
                  <p:embed/>
                </p:oleObj>
              </mc:Choice>
              <mc:Fallback>
                <p:oleObj name="Equation" r:id="rId4" imgW="1663700" imgH="279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5218" y="3357563"/>
                        <a:ext cx="5431367"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0"/>
          <p:cNvGrpSpPr>
            <a:grpSpLocks/>
          </p:cNvGrpSpPr>
          <p:nvPr/>
        </p:nvGrpSpPr>
        <p:grpSpPr bwMode="auto">
          <a:xfrm>
            <a:off x="5297225" y="4493345"/>
            <a:ext cx="1119716" cy="814387"/>
            <a:chOff x="931" y="2251"/>
            <a:chExt cx="529" cy="513"/>
          </a:xfrm>
        </p:grpSpPr>
        <p:sp>
          <p:nvSpPr>
            <p:cNvPr id="27695" name="Line 21"/>
            <p:cNvSpPr>
              <a:spLocks noChangeShapeType="1"/>
            </p:cNvSpPr>
            <p:nvPr/>
          </p:nvSpPr>
          <p:spPr bwMode="auto">
            <a:xfrm flipV="1">
              <a:off x="932" y="2251"/>
              <a:ext cx="136" cy="317"/>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96" name="Line 22"/>
            <p:cNvSpPr>
              <a:spLocks noChangeShapeType="1"/>
            </p:cNvSpPr>
            <p:nvPr/>
          </p:nvSpPr>
          <p:spPr bwMode="auto">
            <a:xfrm flipV="1">
              <a:off x="1187" y="2537"/>
              <a:ext cx="273"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97" name="Freeform 23"/>
            <p:cNvSpPr>
              <a:spLocks/>
            </p:cNvSpPr>
            <p:nvPr/>
          </p:nvSpPr>
          <p:spPr bwMode="auto">
            <a:xfrm rot="543990">
              <a:off x="931" y="2526"/>
              <a:ext cx="317" cy="182"/>
            </a:xfrm>
            <a:custGeom>
              <a:avLst/>
              <a:gdLst>
                <a:gd name="T0" fmla="*/ 0 w 272"/>
                <a:gd name="T1" fmla="*/ 0 h 227"/>
                <a:gd name="T2" fmla="*/ 3409 w 272"/>
                <a:gd name="T3" fmla="*/ 2 h 227"/>
                <a:gd name="T4" fmla="*/ 5664 w 272"/>
                <a:gd name="T5" fmla="*/ 2 h 227"/>
                <a:gd name="T6" fmla="*/ 6767 w 272"/>
                <a:gd name="T7" fmla="*/ 2 h 227"/>
                <a:gd name="T8" fmla="*/ 0 60000 65536"/>
                <a:gd name="T9" fmla="*/ 0 60000 65536"/>
                <a:gd name="T10" fmla="*/ 0 60000 65536"/>
                <a:gd name="T11" fmla="*/ 0 60000 65536"/>
                <a:gd name="T12" fmla="*/ 0 w 272"/>
                <a:gd name="T13" fmla="*/ 0 h 227"/>
                <a:gd name="T14" fmla="*/ 272 w 272"/>
                <a:gd name="T15" fmla="*/ 227 h 227"/>
              </a:gdLst>
              <a:ahLst/>
              <a:cxnLst>
                <a:cxn ang="T8">
                  <a:pos x="T0" y="T1"/>
                </a:cxn>
                <a:cxn ang="T9">
                  <a:pos x="T2" y="T3"/>
                </a:cxn>
                <a:cxn ang="T10">
                  <a:pos x="T4" y="T5"/>
                </a:cxn>
                <a:cxn ang="T11">
                  <a:pos x="T6" y="T7"/>
                </a:cxn>
              </a:cxnLst>
              <a:rect l="T12" t="T13" r="T14" b="T15"/>
              <a:pathLst>
                <a:path w="272" h="227">
                  <a:moveTo>
                    <a:pt x="0" y="0"/>
                  </a:moveTo>
                  <a:cubicBezTo>
                    <a:pt x="49" y="11"/>
                    <a:pt x="98" y="23"/>
                    <a:pt x="136" y="46"/>
                  </a:cubicBezTo>
                  <a:cubicBezTo>
                    <a:pt x="174" y="69"/>
                    <a:pt x="204" y="106"/>
                    <a:pt x="227" y="136"/>
                  </a:cubicBezTo>
                  <a:cubicBezTo>
                    <a:pt x="250" y="166"/>
                    <a:pt x="261" y="196"/>
                    <a:pt x="272" y="227"/>
                  </a:cubicBezTo>
                </a:path>
              </a:pathLst>
            </a:custGeom>
            <a:noFill/>
            <a:ln w="9525">
              <a:solidFill>
                <a:srgbClr val="F16A0F"/>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27698" name="Text Box 24"/>
            <p:cNvSpPr txBox="1">
              <a:spLocks noChangeArrowheads="1"/>
            </p:cNvSpPr>
            <p:nvPr/>
          </p:nvSpPr>
          <p:spPr bwMode="auto">
            <a:xfrm>
              <a:off x="1022" y="2387"/>
              <a:ext cx="2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r>
                <a:rPr lang="en-US" altLang="zh-CN" sz="1600" i="1">
                  <a:solidFill>
                    <a:schemeClr val="bg2">
                      <a:lumMod val="50000"/>
                    </a:schemeClr>
                  </a:solidFill>
                  <a:sym typeface="Symbol" pitchFamily="18" charset="2"/>
                </a:rPr>
                <a:t>c</a:t>
              </a:r>
            </a:p>
          </p:txBody>
        </p:sp>
      </p:grpSp>
      <p:grpSp>
        <p:nvGrpSpPr>
          <p:cNvPr id="3" name="Group 51"/>
          <p:cNvGrpSpPr>
            <a:grpSpLocks/>
          </p:cNvGrpSpPr>
          <p:nvPr/>
        </p:nvGrpSpPr>
        <p:grpSpPr bwMode="auto">
          <a:xfrm>
            <a:off x="3853659" y="4493344"/>
            <a:ext cx="4546597" cy="2032000"/>
            <a:chOff x="249" y="2251"/>
            <a:chExt cx="2148" cy="1280"/>
          </a:xfrm>
        </p:grpSpPr>
        <p:sp>
          <p:nvSpPr>
            <p:cNvPr id="27667" name="Line 5"/>
            <p:cNvSpPr>
              <a:spLocks noChangeShapeType="1"/>
            </p:cNvSpPr>
            <p:nvPr/>
          </p:nvSpPr>
          <p:spPr bwMode="auto">
            <a:xfrm flipV="1">
              <a:off x="614" y="2795"/>
              <a:ext cx="0" cy="45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68" name="Line 6"/>
            <p:cNvSpPr>
              <a:spLocks noChangeShapeType="1"/>
            </p:cNvSpPr>
            <p:nvPr/>
          </p:nvSpPr>
          <p:spPr bwMode="auto">
            <a:xfrm>
              <a:off x="614" y="3249"/>
              <a:ext cx="454"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69" name="Line 7"/>
            <p:cNvSpPr>
              <a:spLocks noChangeShapeType="1"/>
            </p:cNvSpPr>
            <p:nvPr/>
          </p:nvSpPr>
          <p:spPr bwMode="auto">
            <a:xfrm flipH="1">
              <a:off x="342" y="3249"/>
              <a:ext cx="279" cy="28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70" name="Text Box 8"/>
            <p:cNvSpPr txBox="1">
              <a:spLocks noChangeArrowheads="1"/>
            </p:cNvSpPr>
            <p:nvPr/>
          </p:nvSpPr>
          <p:spPr bwMode="auto">
            <a:xfrm>
              <a:off x="249" y="3300"/>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27671" name="Text Box 9"/>
            <p:cNvSpPr txBox="1">
              <a:spLocks noChangeArrowheads="1"/>
            </p:cNvSpPr>
            <p:nvPr/>
          </p:nvSpPr>
          <p:spPr bwMode="auto">
            <a:xfrm>
              <a:off x="898" y="320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27672" name="Text Box 10"/>
            <p:cNvSpPr txBox="1">
              <a:spLocks noChangeArrowheads="1"/>
            </p:cNvSpPr>
            <p:nvPr/>
          </p:nvSpPr>
          <p:spPr bwMode="auto">
            <a:xfrm>
              <a:off x="460" y="2763"/>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Z</a:t>
              </a:r>
              <a:endParaRPr lang="en-US" altLang="zh-CN" i="1" dirty="0">
                <a:solidFill>
                  <a:schemeClr val="bg2">
                    <a:lumMod val="50000"/>
                  </a:schemeClr>
                </a:solidFill>
                <a:latin typeface="Times New Roman" pitchFamily="18" charset="0"/>
              </a:endParaRPr>
            </a:p>
          </p:txBody>
        </p:sp>
        <p:grpSp>
          <p:nvGrpSpPr>
            <p:cNvPr id="27673" name="Group 11"/>
            <p:cNvGrpSpPr>
              <a:grpSpLocks/>
            </p:cNvGrpSpPr>
            <p:nvPr/>
          </p:nvGrpSpPr>
          <p:grpSpPr bwMode="auto">
            <a:xfrm>
              <a:off x="387" y="2251"/>
              <a:ext cx="2010" cy="893"/>
              <a:chOff x="508" y="1871"/>
              <a:chExt cx="2010" cy="893"/>
            </a:xfrm>
          </p:grpSpPr>
          <p:sp>
            <p:nvSpPr>
              <p:cNvPr id="27688" name="Freeform 12"/>
              <p:cNvSpPr>
                <a:spLocks/>
              </p:cNvSpPr>
              <p:nvPr/>
            </p:nvSpPr>
            <p:spPr bwMode="auto">
              <a:xfrm>
                <a:off x="690" y="2143"/>
                <a:ext cx="1588" cy="514"/>
              </a:xfrm>
              <a:custGeom>
                <a:avLst/>
                <a:gdLst>
                  <a:gd name="T0" fmla="*/ 0 w 1588"/>
                  <a:gd name="T1" fmla="*/ 15 h 514"/>
                  <a:gd name="T2" fmla="*/ 272 w 1588"/>
                  <a:gd name="T3" fmla="*/ 15 h 514"/>
                  <a:gd name="T4" fmla="*/ 454 w 1588"/>
                  <a:gd name="T5" fmla="*/ 106 h 514"/>
                  <a:gd name="T6" fmla="*/ 635 w 1588"/>
                  <a:gd name="T7" fmla="*/ 287 h 514"/>
                  <a:gd name="T8" fmla="*/ 817 w 1588"/>
                  <a:gd name="T9" fmla="*/ 423 h 514"/>
                  <a:gd name="T10" fmla="*/ 998 w 1588"/>
                  <a:gd name="T11" fmla="*/ 469 h 514"/>
                  <a:gd name="T12" fmla="*/ 1270 w 1588"/>
                  <a:gd name="T13" fmla="*/ 378 h 514"/>
                  <a:gd name="T14" fmla="*/ 1452 w 1588"/>
                  <a:gd name="T15" fmla="*/ 423 h 514"/>
                  <a:gd name="T16" fmla="*/ 1588 w 1588"/>
                  <a:gd name="T17" fmla="*/ 514 h 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514"/>
                  <a:gd name="T29" fmla="*/ 1588 w 1588"/>
                  <a:gd name="T30" fmla="*/ 514 h 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514">
                    <a:moveTo>
                      <a:pt x="0" y="15"/>
                    </a:moveTo>
                    <a:cubicBezTo>
                      <a:pt x="98" y="7"/>
                      <a:pt x="196" y="0"/>
                      <a:pt x="272" y="15"/>
                    </a:cubicBezTo>
                    <a:cubicBezTo>
                      <a:pt x="348" y="30"/>
                      <a:pt x="394" y="61"/>
                      <a:pt x="454" y="106"/>
                    </a:cubicBezTo>
                    <a:cubicBezTo>
                      <a:pt x="514" y="151"/>
                      <a:pt x="574" y="234"/>
                      <a:pt x="635" y="287"/>
                    </a:cubicBezTo>
                    <a:cubicBezTo>
                      <a:pt x="696" y="340"/>
                      <a:pt x="757" y="393"/>
                      <a:pt x="817" y="423"/>
                    </a:cubicBezTo>
                    <a:cubicBezTo>
                      <a:pt x="877" y="453"/>
                      <a:pt x="923" y="476"/>
                      <a:pt x="998" y="469"/>
                    </a:cubicBezTo>
                    <a:cubicBezTo>
                      <a:pt x="1073" y="462"/>
                      <a:pt x="1194" y="386"/>
                      <a:pt x="1270" y="378"/>
                    </a:cubicBezTo>
                    <a:cubicBezTo>
                      <a:pt x="1346" y="370"/>
                      <a:pt x="1399" y="400"/>
                      <a:pt x="1452" y="423"/>
                    </a:cubicBezTo>
                    <a:cubicBezTo>
                      <a:pt x="1505" y="446"/>
                      <a:pt x="1546" y="480"/>
                      <a:pt x="1588" y="514"/>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27689" name="Group 13"/>
              <p:cNvGrpSpPr>
                <a:grpSpLocks/>
              </p:cNvGrpSpPr>
              <p:nvPr/>
            </p:nvGrpSpPr>
            <p:grpSpPr bwMode="auto">
              <a:xfrm>
                <a:off x="508" y="1871"/>
                <a:ext cx="422" cy="403"/>
                <a:chOff x="508" y="1871"/>
                <a:chExt cx="422" cy="403"/>
              </a:xfrm>
            </p:grpSpPr>
            <p:sp>
              <p:nvSpPr>
                <p:cNvPr id="27693" name="Text Box 14"/>
                <p:cNvSpPr txBox="1">
                  <a:spLocks noChangeArrowheads="1"/>
                </p:cNvSpPr>
                <p:nvPr/>
              </p:nvSpPr>
              <p:spPr bwMode="auto">
                <a:xfrm>
                  <a:off x="612" y="202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27694" name="Text Box 15"/>
                <p:cNvSpPr txBox="1">
                  <a:spLocks noChangeArrowheads="1"/>
                </p:cNvSpPr>
                <p:nvPr/>
              </p:nvSpPr>
              <p:spPr bwMode="auto">
                <a:xfrm>
                  <a:off x="508" y="187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27690" name="Group 16"/>
              <p:cNvGrpSpPr>
                <a:grpSpLocks/>
              </p:cNvGrpSpPr>
              <p:nvPr/>
            </p:nvGrpSpPr>
            <p:grpSpPr bwMode="auto">
              <a:xfrm>
                <a:off x="2187" y="2415"/>
                <a:ext cx="331" cy="349"/>
                <a:chOff x="2187" y="2415"/>
                <a:chExt cx="331" cy="349"/>
              </a:xfrm>
            </p:grpSpPr>
            <p:sp>
              <p:nvSpPr>
                <p:cNvPr id="27691" name="Text Box 17"/>
                <p:cNvSpPr txBox="1">
                  <a:spLocks noChangeArrowheads="1"/>
                </p:cNvSpPr>
                <p:nvPr/>
              </p:nvSpPr>
              <p:spPr bwMode="auto">
                <a:xfrm>
                  <a:off x="2200" y="2514"/>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27692" name="Text Box 18"/>
                <p:cNvSpPr txBox="1">
                  <a:spLocks noChangeArrowheads="1"/>
                </p:cNvSpPr>
                <p:nvPr/>
              </p:nvSpPr>
              <p:spPr bwMode="auto">
                <a:xfrm>
                  <a:off x="2187" y="24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sp>
          <p:nvSpPr>
            <p:cNvPr id="27674" name="Text Box 19"/>
            <p:cNvSpPr txBox="1">
              <a:spLocks noChangeArrowheads="1"/>
            </p:cNvSpPr>
            <p:nvPr/>
          </p:nvSpPr>
          <p:spPr bwMode="auto">
            <a:xfrm>
              <a:off x="336" y="2493"/>
              <a:ext cx="3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c</a:t>
              </a:r>
              <a:r>
                <a:rPr lang="en-US" altLang="zh-CN" dirty="0" smtClean="0">
                  <a:solidFill>
                    <a:schemeClr val="bg2">
                      <a:lumMod val="50000"/>
                    </a:schemeClr>
                  </a:solidFill>
                  <a:latin typeface="Times New Roman" pitchFamily="18" charset="0"/>
                </a:rPr>
                <a:t>=0</a:t>
              </a:r>
              <a:endParaRPr lang="en-US" altLang="zh-CN" dirty="0">
                <a:solidFill>
                  <a:schemeClr val="bg2">
                    <a:lumMod val="50000"/>
                  </a:schemeClr>
                </a:solidFill>
                <a:latin typeface="Times New Roman" pitchFamily="18" charset="0"/>
              </a:endParaRPr>
            </a:p>
          </p:txBody>
        </p:sp>
        <p:sp>
          <p:nvSpPr>
            <p:cNvPr id="27675" name="Text Box 20"/>
            <p:cNvSpPr txBox="1">
              <a:spLocks noChangeArrowheads="1"/>
            </p:cNvSpPr>
            <p:nvPr/>
          </p:nvSpPr>
          <p:spPr bwMode="auto">
            <a:xfrm>
              <a:off x="1943" y="2988"/>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c</a:t>
              </a:r>
              <a:r>
                <a:rPr lang="en-US" altLang="zh-CN" dirty="0" smtClean="0">
                  <a:solidFill>
                    <a:schemeClr val="bg2">
                      <a:lumMod val="50000"/>
                    </a:schemeClr>
                  </a:solidFill>
                  <a:latin typeface="Times New Roman" pitchFamily="18" charset="0"/>
                </a:rPr>
                <a:t>=1</a:t>
              </a:r>
              <a:endParaRPr lang="en-US" altLang="zh-CN" dirty="0">
                <a:solidFill>
                  <a:schemeClr val="bg2">
                    <a:lumMod val="50000"/>
                  </a:schemeClr>
                </a:solidFill>
                <a:latin typeface="Times New Roman" pitchFamily="18" charset="0"/>
              </a:endParaRPr>
            </a:p>
          </p:txBody>
        </p:sp>
        <p:grpSp>
          <p:nvGrpSpPr>
            <p:cNvPr id="27676" name="Group 25"/>
            <p:cNvGrpSpPr>
              <a:grpSpLocks/>
            </p:cNvGrpSpPr>
            <p:nvPr/>
          </p:nvGrpSpPr>
          <p:grpSpPr bwMode="auto">
            <a:xfrm>
              <a:off x="614" y="2359"/>
              <a:ext cx="561" cy="890"/>
              <a:chOff x="735" y="1979"/>
              <a:chExt cx="561" cy="890"/>
            </a:xfrm>
          </p:grpSpPr>
          <p:sp>
            <p:nvSpPr>
              <p:cNvPr id="27683" name="Line 26"/>
              <p:cNvSpPr>
                <a:spLocks noChangeShapeType="1"/>
              </p:cNvSpPr>
              <p:nvPr/>
            </p:nvSpPr>
            <p:spPr bwMode="auto">
              <a:xfrm flipV="1">
                <a:off x="735" y="2188"/>
                <a:ext cx="318" cy="681"/>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84" name="Text Box 27"/>
              <p:cNvSpPr txBox="1">
                <a:spLocks noChangeArrowheads="1"/>
              </p:cNvSpPr>
              <p:nvPr/>
            </p:nvSpPr>
            <p:spPr bwMode="auto">
              <a:xfrm>
                <a:off x="749" y="2258"/>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dirty="0">
                    <a:solidFill>
                      <a:schemeClr val="bg2">
                        <a:lumMod val="50000"/>
                      </a:schemeClr>
                    </a:solidFill>
                    <a:latin typeface="Times New Roman" pitchFamily="18" charset="0"/>
                  </a:rPr>
                  <a:t>P</a:t>
                </a:r>
                <a:r>
                  <a:rPr lang="en-US" altLang="zh-CN" sz="1600" dirty="0">
                    <a:solidFill>
                      <a:schemeClr val="bg2">
                        <a:lumMod val="50000"/>
                      </a:schemeClr>
                    </a:solidFill>
                    <a:latin typeface="Times New Roman" pitchFamily="18" charset="0"/>
                  </a:rPr>
                  <a:t>(c)</a:t>
                </a:r>
              </a:p>
            </p:txBody>
          </p:sp>
          <p:grpSp>
            <p:nvGrpSpPr>
              <p:cNvPr id="27685" name="Group 28"/>
              <p:cNvGrpSpPr>
                <a:grpSpLocks/>
              </p:cNvGrpSpPr>
              <p:nvPr/>
            </p:nvGrpSpPr>
            <p:grpSpPr bwMode="auto">
              <a:xfrm>
                <a:off x="930" y="1979"/>
                <a:ext cx="366" cy="322"/>
                <a:chOff x="930" y="1979"/>
                <a:chExt cx="366" cy="322"/>
              </a:xfrm>
            </p:grpSpPr>
            <p:sp>
              <p:nvSpPr>
                <p:cNvPr id="27686" name="Text Box 29"/>
                <p:cNvSpPr txBox="1">
                  <a:spLocks noChangeArrowheads="1"/>
                </p:cNvSpPr>
                <p:nvPr/>
              </p:nvSpPr>
              <p:spPr bwMode="auto">
                <a:xfrm>
                  <a:off x="930" y="1979"/>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r</a:t>
                  </a:r>
                </a:p>
              </p:txBody>
            </p:sp>
            <p:sp>
              <p:nvSpPr>
                <p:cNvPr id="27687" name="Text Box 30"/>
                <p:cNvSpPr txBox="1">
                  <a:spLocks noChangeArrowheads="1"/>
                </p:cNvSpPr>
                <p:nvPr/>
              </p:nvSpPr>
              <p:spPr bwMode="auto">
                <a:xfrm>
                  <a:off x="979" y="2070"/>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grpSp>
        <p:grpSp>
          <p:nvGrpSpPr>
            <p:cNvPr id="27677" name="Group 31"/>
            <p:cNvGrpSpPr>
              <a:grpSpLocks/>
            </p:cNvGrpSpPr>
            <p:nvPr/>
          </p:nvGrpSpPr>
          <p:grpSpPr bwMode="auto">
            <a:xfrm>
              <a:off x="606" y="2643"/>
              <a:ext cx="939" cy="626"/>
              <a:chOff x="748" y="2260"/>
              <a:chExt cx="880" cy="626"/>
            </a:xfrm>
          </p:grpSpPr>
          <p:sp>
            <p:nvSpPr>
              <p:cNvPr id="27678" name="Line 32"/>
              <p:cNvSpPr>
                <a:spLocks noChangeShapeType="1"/>
              </p:cNvSpPr>
              <p:nvPr/>
            </p:nvSpPr>
            <p:spPr bwMode="auto">
              <a:xfrm flipV="1">
                <a:off x="748" y="2387"/>
                <a:ext cx="545" cy="499"/>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79" name="Text Box 33"/>
              <p:cNvSpPr txBox="1">
                <a:spLocks noChangeArrowheads="1"/>
              </p:cNvSpPr>
              <p:nvPr/>
            </p:nvSpPr>
            <p:spPr bwMode="auto">
              <a:xfrm>
                <a:off x="1049" y="2528"/>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i="1" dirty="0">
                    <a:solidFill>
                      <a:schemeClr val="bg2">
                        <a:lumMod val="50000"/>
                      </a:schemeClr>
                    </a:solidFill>
                    <a:latin typeface="Times New Roman" pitchFamily="18" charset="0"/>
                  </a:rPr>
                  <a:t>P</a:t>
                </a:r>
                <a:r>
                  <a:rPr lang="en-US" altLang="zh-CN" sz="1600" dirty="0">
                    <a:solidFill>
                      <a:schemeClr val="bg2">
                        <a:lumMod val="50000"/>
                      </a:schemeClr>
                    </a:solidFill>
                    <a:latin typeface="Times New Roman" pitchFamily="18" charset="0"/>
                  </a:rPr>
                  <a:t>(</a:t>
                </a:r>
                <a:r>
                  <a:rPr lang="en-US" altLang="zh-CN" sz="1600" i="1" dirty="0">
                    <a:solidFill>
                      <a:schemeClr val="bg2">
                        <a:lumMod val="50000"/>
                      </a:schemeClr>
                    </a:solidFill>
                    <a:latin typeface="Times New Roman" pitchFamily="18" charset="0"/>
                  </a:rPr>
                  <a:t>c</a:t>
                </a:r>
                <a:r>
                  <a:rPr lang="en-US" altLang="zh-CN" sz="1600" dirty="0">
                    <a:solidFill>
                      <a:schemeClr val="bg2">
                        <a:lumMod val="50000"/>
                      </a:schemeClr>
                    </a:solidFill>
                    <a:latin typeface="Times New Roman" pitchFamily="18" charset="0"/>
                  </a:rPr>
                  <a:t>+</a:t>
                </a:r>
                <a:r>
                  <a:rPr lang="en-US" altLang="zh-CN" sz="1600" dirty="0">
                    <a:solidFill>
                      <a:schemeClr val="bg2">
                        <a:lumMod val="50000"/>
                      </a:schemeClr>
                    </a:solidFill>
                    <a:latin typeface="Times New Roman" pitchFamily="18" charset="0"/>
                    <a:sym typeface="Symbol" pitchFamily="18" charset="2"/>
                  </a:rPr>
                  <a:t></a:t>
                </a:r>
                <a:r>
                  <a:rPr lang="en-US" altLang="zh-CN" sz="1600" i="1" dirty="0">
                    <a:solidFill>
                      <a:schemeClr val="bg2">
                        <a:lumMod val="50000"/>
                      </a:schemeClr>
                    </a:solidFill>
                    <a:latin typeface="Times New Roman" pitchFamily="18" charset="0"/>
                    <a:sym typeface="Symbol" pitchFamily="18" charset="2"/>
                  </a:rPr>
                  <a:t>c</a:t>
                </a:r>
                <a:r>
                  <a:rPr lang="en-US" altLang="zh-CN" sz="1600" dirty="0">
                    <a:solidFill>
                      <a:schemeClr val="bg2">
                        <a:lumMod val="50000"/>
                      </a:schemeClr>
                    </a:solidFill>
                    <a:latin typeface="Times New Roman" pitchFamily="18" charset="0"/>
                  </a:rPr>
                  <a:t>)</a:t>
                </a:r>
              </a:p>
            </p:txBody>
          </p:sp>
          <p:grpSp>
            <p:nvGrpSpPr>
              <p:cNvPr id="27680" name="Group 34"/>
              <p:cNvGrpSpPr>
                <a:grpSpLocks/>
              </p:cNvGrpSpPr>
              <p:nvPr/>
            </p:nvGrpSpPr>
            <p:grpSpPr bwMode="auto">
              <a:xfrm>
                <a:off x="1212" y="2260"/>
                <a:ext cx="416" cy="241"/>
                <a:chOff x="1194" y="2251"/>
                <a:chExt cx="416" cy="241"/>
              </a:xfrm>
            </p:grpSpPr>
            <p:sp>
              <p:nvSpPr>
                <p:cNvPr id="27681" name="Text Box 35"/>
                <p:cNvSpPr txBox="1">
                  <a:spLocks noChangeArrowheads="1"/>
                </p:cNvSpPr>
                <p:nvPr/>
              </p:nvSpPr>
              <p:spPr bwMode="auto">
                <a:xfrm>
                  <a:off x="1292" y="225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Q</a:t>
                  </a:r>
                </a:p>
              </p:txBody>
            </p:sp>
            <p:sp>
              <p:nvSpPr>
                <p:cNvPr id="27682" name="Text Box 36"/>
                <p:cNvSpPr txBox="1">
                  <a:spLocks noChangeArrowheads="1"/>
                </p:cNvSpPr>
                <p:nvPr/>
              </p:nvSpPr>
              <p:spPr bwMode="auto">
                <a:xfrm>
                  <a:off x="1194" y="2261"/>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grpSp>
        </p:grpSp>
      </p:grpSp>
      <p:grpSp>
        <p:nvGrpSpPr>
          <p:cNvPr id="11" name="Group 53"/>
          <p:cNvGrpSpPr>
            <a:grpSpLocks/>
          </p:cNvGrpSpPr>
          <p:nvPr/>
        </p:nvGrpSpPr>
        <p:grpSpPr bwMode="auto">
          <a:xfrm>
            <a:off x="5820044" y="5141044"/>
            <a:ext cx="2453219" cy="366712"/>
            <a:chOff x="1178" y="2659"/>
            <a:chExt cx="1159" cy="231"/>
          </a:xfrm>
        </p:grpSpPr>
        <p:sp>
          <p:nvSpPr>
            <p:cNvPr id="27665" name="Line 45"/>
            <p:cNvSpPr>
              <a:spLocks noChangeShapeType="1"/>
            </p:cNvSpPr>
            <p:nvPr/>
          </p:nvSpPr>
          <p:spPr bwMode="auto">
            <a:xfrm>
              <a:off x="1178" y="2789"/>
              <a:ext cx="499" cy="91"/>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66" name="Text Box 47"/>
            <p:cNvSpPr txBox="1">
              <a:spLocks noChangeArrowheads="1"/>
            </p:cNvSpPr>
            <p:nvPr/>
          </p:nvSpPr>
          <p:spPr bwMode="auto">
            <a:xfrm>
              <a:off x="1612" y="2659"/>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c</a:t>
              </a:r>
              <a:r>
                <a:rPr lang="en-US" altLang="zh-CN">
                  <a:solidFill>
                    <a:schemeClr val="bg2">
                      <a:lumMod val="50000"/>
                    </a:schemeClr>
                  </a:solidFill>
                  <a:latin typeface="Times New Roman" pitchFamily="18" charset="0"/>
                </a:rPr>
                <a:t>+</a:t>
              </a:r>
              <a:r>
                <a:rPr lang="en-US" altLang="zh-CN">
                  <a:solidFill>
                    <a:schemeClr val="bg2">
                      <a:lumMod val="50000"/>
                    </a:schemeClr>
                  </a:solidFill>
                  <a:latin typeface="Times New Roman" pitchFamily="18" charset="0"/>
                  <a:sym typeface="Symbol" pitchFamily="18" charset="2"/>
                </a:rPr>
                <a:t></a:t>
              </a:r>
              <a:r>
                <a:rPr lang="en-US" altLang="zh-CN" i="1">
                  <a:solidFill>
                    <a:schemeClr val="bg2">
                      <a:lumMod val="50000"/>
                    </a:schemeClr>
                  </a:solidFill>
                  <a:latin typeface="Times New Roman" pitchFamily="18" charset="0"/>
                  <a:sym typeface="Symbol" pitchFamily="18" charset="2"/>
                </a:rPr>
                <a:t>c</a:t>
              </a:r>
              <a:r>
                <a:rPr lang="en-US" altLang="zh-CN">
                  <a:solidFill>
                    <a:schemeClr val="bg2">
                      <a:lumMod val="50000"/>
                    </a:schemeClr>
                  </a:solidFill>
                  <a:latin typeface="Times New Roman" pitchFamily="18" charset="0"/>
                </a:rPr>
                <a:t>)</a:t>
              </a:r>
            </a:p>
          </p:txBody>
        </p:sp>
      </p:grpSp>
      <p:grpSp>
        <p:nvGrpSpPr>
          <p:cNvPr id="12" name="Group 60"/>
          <p:cNvGrpSpPr>
            <a:grpSpLocks/>
          </p:cNvGrpSpPr>
          <p:nvPr/>
        </p:nvGrpSpPr>
        <p:grpSpPr bwMode="auto">
          <a:xfrm>
            <a:off x="5295108" y="4925144"/>
            <a:ext cx="2493433" cy="366712"/>
            <a:chOff x="930" y="2523"/>
            <a:chExt cx="1178" cy="231"/>
          </a:xfrm>
        </p:grpSpPr>
        <p:sp>
          <p:nvSpPr>
            <p:cNvPr id="27663" name="Line 55"/>
            <p:cNvSpPr>
              <a:spLocks noChangeShapeType="1"/>
            </p:cNvSpPr>
            <p:nvPr/>
          </p:nvSpPr>
          <p:spPr bwMode="auto">
            <a:xfrm>
              <a:off x="930" y="2568"/>
              <a:ext cx="499" cy="91"/>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64" name="Text Box 56"/>
            <p:cNvSpPr txBox="1">
              <a:spLocks noChangeArrowheads="1"/>
            </p:cNvSpPr>
            <p:nvPr/>
          </p:nvSpPr>
          <p:spPr bwMode="auto">
            <a:xfrm>
              <a:off x="1383" y="2523"/>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B</a:t>
              </a:r>
              <a:r>
                <a:rPr lang="en-US" altLang="zh-CN" dirty="0">
                  <a:solidFill>
                    <a:schemeClr val="bg2">
                      <a:lumMod val="50000"/>
                    </a:schemeClr>
                  </a:solidFill>
                  <a:latin typeface="Times New Roman" pitchFamily="18" charset="0"/>
                </a:rPr>
                <a:t>(</a:t>
              </a:r>
              <a:r>
                <a:rPr lang="en-US" altLang="zh-CN" i="1" dirty="0">
                  <a:solidFill>
                    <a:schemeClr val="bg2">
                      <a:lumMod val="50000"/>
                    </a:schemeClr>
                  </a:solidFill>
                  <a:latin typeface="Times New Roman" pitchFamily="18" charset="0"/>
                </a:rPr>
                <a:t>c</a:t>
              </a:r>
              <a:r>
                <a:rPr lang="en-US" altLang="zh-CN" dirty="0">
                  <a:solidFill>
                    <a:schemeClr val="bg2">
                      <a:lumMod val="50000"/>
                    </a:schemeClr>
                  </a:solidFill>
                  <a:latin typeface="Times New Roman" pitchFamily="18" charset="0"/>
                </a:rPr>
                <a:t>+</a:t>
              </a:r>
              <a:r>
                <a:rPr lang="en-US" altLang="zh-CN" dirty="0">
                  <a:solidFill>
                    <a:schemeClr val="bg2">
                      <a:lumMod val="50000"/>
                    </a:schemeClr>
                  </a:solidFill>
                  <a:latin typeface="Times New Roman" pitchFamily="18" charset="0"/>
                  <a:sym typeface="Symbol" pitchFamily="18" charset="2"/>
                </a:rPr>
                <a:t></a:t>
              </a:r>
              <a:r>
                <a:rPr lang="en-US" altLang="zh-CN" i="1" dirty="0">
                  <a:solidFill>
                    <a:schemeClr val="bg2">
                      <a:lumMod val="50000"/>
                    </a:schemeClr>
                  </a:solidFill>
                  <a:latin typeface="Times New Roman" pitchFamily="18" charset="0"/>
                  <a:sym typeface="Symbol" pitchFamily="18" charset="2"/>
                </a:rPr>
                <a:t>c</a:t>
              </a:r>
              <a:r>
                <a:rPr lang="en-US" altLang="zh-CN" dirty="0">
                  <a:solidFill>
                    <a:schemeClr val="bg2">
                      <a:lumMod val="50000"/>
                    </a:schemeClr>
                  </a:solidFill>
                  <a:latin typeface="Times New Roman" pitchFamily="18" charset="0"/>
                </a:rPr>
                <a:t>)</a:t>
              </a:r>
            </a:p>
          </p:txBody>
        </p:sp>
      </p:grpSp>
      <p:grpSp>
        <p:nvGrpSpPr>
          <p:cNvPr id="13" name="Group 57"/>
          <p:cNvGrpSpPr>
            <a:grpSpLocks/>
          </p:cNvGrpSpPr>
          <p:nvPr/>
        </p:nvGrpSpPr>
        <p:grpSpPr bwMode="auto">
          <a:xfrm>
            <a:off x="5295108" y="4277445"/>
            <a:ext cx="1818217" cy="720725"/>
            <a:chOff x="931" y="2115"/>
            <a:chExt cx="859" cy="454"/>
          </a:xfrm>
        </p:grpSpPr>
        <p:sp>
          <p:nvSpPr>
            <p:cNvPr id="27661" name="Line 58"/>
            <p:cNvSpPr>
              <a:spLocks noChangeShapeType="1"/>
            </p:cNvSpPr>
            <p:nvPr/>
          </p:nvSpPr>
          <p:spPr bwMode="auto">
            <a:xfrm flipV="1">
              <a:off x="931" y="2296"/>
              <a:ext cx="499"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7662" name="Text Box 59"/>
            <p:cNvSpPr txBox="1">
              <a:spLocks noChangeArrowheads="1"/>
            </p:cNvSpPr>
            <p:nvPr/>
          </p:nvSpPr>
          <p:spPr bwMode="auto">
            <a:xfrm>
              <a:off x="1292" y="2115"/>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c</a:t>
              </a:r>
              <a:r>
                <a:rPr lang="en-US" altLang="zh-CN">
                  <a:solidFill>
                    <a:schemeClr val="bg2">
                      <a:lumMod val="50000"/>
                    </a:schemeClr>
                  </a:solidFill>
                  <a:latin typeface="Times New Roman" pitchFamily="18" charset="0"/>
                </a:rPr>
                <a:t>)</a:t>
              </a:r>
            </a:p>
          </p:txBody>
        </p:sp>
      </p:grpSp>
      <p:sp>
        <p:nvSpPr>
          <p:cNvPr id="90156" name="Line 44"/>
          <p:cNvSpPr>
            <a:spLocks noChangeShapeType="1"/>
          </p:cNvSpPr>
          <p:nvPr/>
        </p:nvSpPr>
        <p:spPr bwMode="auto">
          <a:xfrm flipV="1">
            <a:off x="5312042" y="4564781"/>
            <a:ext cx="1056217" cy="43338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90173" name="Arc 61"/>
          <p:cNvSpPr>
            <a:spLocks/>
          </p:cNvSpPr>
          <p:nvPr/>
        </p:nvSpPr>
        <p:spPr bwMode="auto">
          <a:xfrm rot="2377749">
            <a:off x="5659174" y="4839419"/>
            <a:ext cx="188384" cy="214312"/>
          </a:xfrm>
          <a:custGeom>
            <a:avLst/>
            <a:gdLst>
              <a:gd name="T0" fmla="*/ 2147483647 w 21058"/>
              <a:gd name="T1" fmla="*/ 0 h 21414"/>
              <a:gd name="T2" fmla="*/ 2147483647 w 21058"/>
              <a:gd name="T3" fmla="*/ 2147483647 h 21414"/>
              <a:gd name="T4" fmla="*/ 0 w 21058"/>
              <a:gd name="T5" fmla="*/ 2147483647 h 21414"/>
              <a:gd name="T6" fmla="*/ 0 60000 65536"/>
              <a:gd name="T7" fmla="*/ 0 60000 65536"/>
              <a:gd name="T8" fmla="*/ 0 60000 65536"/>
              <a:gd name="T9" fmla="*/ 0 w 21058"/>
              <a:gd name="T10" fmla="*/ 0 h 21414"/>
              <a:gd name="T11" fmla="*/ 21058 w 21058"/>
              <a:gd name="T12" fmla="*/ 21414 h 21414"/>
            </a:gdLst>
            <a:ahLst/>
            <a:cxnLst>
              <a:cxn ang="T6">
                <a:pos x="T0" y="T1"/>
              </a:cxn>
              <a:cxn ang="T7">
                <a:pos x="T2" y="T3"/>
              </a:cxn>
              <a:cxn ang="T8">
                <a:pos x="T4" y="T5"/>
              </a:cxn>
            </a:cxnLst>
            <a:rect l="T9" t="T10" r="T11" b="T12"/>
            <a:pathLst>
              <a:path w="21058" h="21414" fill="none" extrusionOk="0">
                <a:moveTo>
                  <a:pt x="2826" y="-1"/>
                </a:moveTo>
                <a:cubicBezTo>
                  <a:pt x="11775" y="1180"/>
                  <a:pt x="19047" y="7803"/>
                  <a:pt x="21057" y="16604"/>
                </a:cubicBezTo>
              </a:path>
              <a:path w="21058" h="21414" stroke="0" extrusionOk="0">
                <a:moveTo>
                  <a:pt x="2826" y="-1"/>
                </a:moveTo>
                <a:cubicBezTo>
                  <a:pt x="11775" y="1180"/>
                  <a:pt x="19047" y="7803"/>
                  <a:pt x="21057" y="16604"/>
                </a:cubicBezTo>
                <a:lnTo>
                  <a:pt x="0" y="21414"/>
                </a:lnTo>
                <a:lnTo>
                  <a:pt x="2826"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2">
                  <a:lumMod val="50000"/>
                </a:schemeClr>
              </a:solidFill>
            </a:endParaRPr>
          </a:p>
        </p:txBody>
      </p:sp>
      <p:sp>
        <p:nvSpPr>
          <p:cNvPr id="90174" name="Text Box 62"/>
          <p:cNvSpPr txBox="1">
            <a:spLocks noChangeArrowheads="1"/>
          </p:cNvSpPr>
          <p:nvPr/>
        </p:nvSpPr>
        <p:spPr bwMode="auto">
          <a:xfrm>
            <a:off x="5813692" y="4694957"/>
            <a:ext cx="534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r>
              <a:rPr lang="zh-CN" altLang="en-US" i="1">
                <a:solidFill>
                  <a:schemeClr val="bg2">
                    <a:lumMod val="50000"/>
                  </a:schemeClr>
                </a:solidFill>
                <a:sym typeface="Symbol" pitchFamily="18" charset="2"/>
              </a:rPr>
              <a:t></a:t>
            </a:r>
          </a:p>
        </p:txBody>
      </p:sp>
      <p:sp>
        <p:nvSpPr>
          <p:cNvPr id="51"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1678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90156"/>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1"/>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017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017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90116"/>
                                        </p:tgtEl>
                                        <p:attrNameLst>
                                          <p:attrName>style.visibility</p:attrName>
                                        </p:attrNameLst>
                                      </p:cBhvr>
                                      <p:to>
                                        <p:strVal val="visible"/>
                                      </p:to>
                                    </p:set>
                                    <p:animEffect transition="in" filter="wipe(up)">
                                      <p:cBhvr>
                                        <p:cTn id="54"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P spid="90156" grpId="0" animBg="1"/>
      <p:bldP spid="90173" grpId="0" animBg="1"/>
      <p:bldP spid="901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sz="half" idx="4294967295"/>
          </p:nvPr>
        </p:nvSpPr>
        <p:spPr>
          <a:xfrm>
            <a:off x="770469" y="1340768"/>
            <a:ext cx="10183283" cy="4114800"/>
          </a:xfrm>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样条 </a:t>
            </a:r>
            <a:r>
              <a:rPr lang="en-US" altLang="zh-CN" b="1" dirty="0">
                <a:solidFill>
                  <a:schemeClr val="bg2">
                    <a:lumMod val="50000"/>
                  </a:schemeClr>
                </a:solidFill>
                <a:latin typeface="微软雅黑" panose="020B0503020204020204" pitchFamily="34" charset="-122"/>
                <a:ea typeface="微软雅黑" panose="020B0503020204020204" pitchFamily="34" charset="-122"/>
              </a:rPr>
              <a:t>Spline</a:t>
            </a:r>
          </a:p>
        </p:txBody>
      </p:sp>
      <p:pic>
        <p:nvPicPr>
          <p:cNvPr id="28676"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57" y="2204864"/>
            <a:ext cx="105283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46"/>
          <p:cNvSpPr txBox="1">
            <a:spLocks noChangeArrowheads="1"/>
          </p:cNvSpPr>
          <p:nvPr/>
        </p:nvSpPr>
        <p:spPr bwMode="auto">
          <a:xfrm>
            <a:off x="1200151" y="6200775"/>
            <a:ext cx="979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dirty="0">
                <a:solidFill>
                  <a:schemeClr val="bg2">
                    <a:lumMod val="50000"/>
                  </a:schemeClr>
                </a:solidFill>
              </a:rPr>
              <a:t>A traditional spline used for drawing smooth curves. The wooden spline is bent into shape using spline weights.</a:t>
            </a:r>
            <a:endParaRPr lang="zh-CN" altLang="en-US" dirty="0">
              <a:solidFill>
                <a:schemeClr val="bg2">
                  <a:lumMod val="50000"/>
                </a:schemeClr>
              </a:solidFill>
            </a:endParaRPr>
          </a:p>
        </p:txBody>
      </p:sp>
      <p:sp>
        <p:nvSpPr>
          <p:cNvPr id="6"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2488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up)">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286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sz="half" idx="1"/>
          </p:nvPr>
        </p:nvSpPr>
        <p:spPr>
          <a:xfrm>
            <a:off x="620185" y="1343473"/>
            <a:ext cx="11236455" cy="4114800"/>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插值 </a:t>
            </a:r>
            <a:r>
              <a:rPr lang="en-US" altLang="zh-CN"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I</a:t>
            </a:r>
            <a:r>
              <a:rPr lang="en-US" altLang="zh-CN" b="1" dirty="0">
                <a:solidFill>
                  <a:schemeClr val="bg2">
                    <a:lumMod val="50000"/>
                  </a:schemeClr>
                </a:solidFill>
                <a:latin typeface="微软雅黑" panose="020B0503020204020204" pitchFamily="34" charset="-122"/>
                <a:ea typeface="微软雅黑" panose="020B0503020204020204" pitchFamily="34" charset="-122"/>
              </a:rPr>
              <a:t>nterpolation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插值的概念</a:t>
            </a:r>
          </a:p>
          <a:p>
            <a:pPr marL="539750" lvl="1" indent="182563">
              <a:lnSpc>
                <a:spcPct val="150000"/>
              </a:lnSpc>
            </a:pPr>
            <a:r>
              <a:rPr lang="zh-CN" altLang="en-US" sz="2400" dirty="0" smtClean="0"/>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给定</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函数 </a:t>
            </a:r>
            <a:r>
              <a:rPr lang="en-US" altLang="zh-CN" sz="2400" b="1" i="1" dirty="0" smtClean="0">
                <a:solidFill>
                  <a:schemeClr val="bg2">
                    <a:lumMod val="50000"/>
                  </a:schemeClr>
                </a:solidFill>
                <a:latin typeface="Times New Roman" pitchFamily="18" charset="0"/>
              </a:rPr>
              <a:t>f</a:t>
            </a:r>
            <a:r>
              <a:rPr lang="en-US" altLang="zh-CN" sz="2400" b="1" dirty="0" smtClean="0">
                <a:solidFill>
                  <a:schemeClr val="bg2">
                    <a:lumMod val="50000"/>
                  </a:schemeClr>
                </a:solidFill>
                <a:latin typeface="Times New Roman" pitchFamily="18" charset="0"/>
              </a:rPr>
              <a:t>(</a:t>
            </a:r>
            <a:r>
              <a:rPr lang="en-US" altLang="zh-CN" sz="2400" b="1" i="1" dirty="0" smtClean="0">
                <a:solidFill>
                  <a:schemeClr val="bg2">
                    <a:lumMod val="50000"/>
                  </a:schemeClr>
                </a:solidFill>
                <a:latin typeface="Times New Roman" pitchFamily="18" charset="0"/>
              </a:rPr>
              <a:t>x</a:t>
            </a:r>
            <a:r>
              <a:rPr lang="en-US" altLang="zh-CN" sz="2400" b="1" dirty="0" smtClean="0">
                <a:solidFill>
                  <a:schemeClr val="bg2">
                    <a:lumMod val="50000"/>
                  </a:schemeClr>
                </a:solidFill>
                <a:latin typeface="Times New Roman" pitchFamily="18" charset="0"/>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区间 </a:t>
            </a:r>
            <a:r>
              <a:rPr lang="en-US" altLang="zh-CN" b="1" dirty="0" smtClean="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a,b</a:t>
            </a:r>
            <a:r>
              <a:rPr lang="en-US" altLang="zh-CN" b="1" dirty="0" smtClean="0">
                <a:solidFill>
                  <a:schemeClr val="bg2">
                    <a:lumMod val="50000"/>
                  </a:schemeClr>
                </a:solidFill>
                <a:latin typeface="Times New Roman" pitchFamily="18" charset="0"/>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上 </a:t>
            </a:r>
            <a:r>
              <a:rPr lang="en-US" altLang="zh-CN" b="1" dirty="0" smtClean="0">
                <a:solidFill>
                  <a:schemeClr val="bg2">
                    <a:lumMod val="50000"/>
                  </a:schemeClr>
                </a:solidFill>
                <a:latin typeface="Times New Roman" pitchFamily="18" charset="0"/>
              </a:rPr>
              <a:t>n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个</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不同的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值 </a:t>
            </a:r>
            <a:r>
              <a:rPr lang="en-US" altLang="zh-CN" b="1" i="1" dirty="0" smtClean="0">
                <a:solidFill>
                  <a:schemeClr val="bg2">
                    <a:lumMod val="50000"/>
                  </a:schemeClr>
                </a:solidFill>
                <a:latin typeface="Times New Roman" pitchFamily="18" charset="0"/>
              </a:rPr>
              <a:t>f</a:t>
            </a:r>
            <a:r>
              <a:rPr lang="en-US" altLang="zh-CN" b="1" dirty="0" smtClean="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x</a:t>
            </a:r>
            <a:r>
              <a:rPr lang="en-US" altLang="zh-CN" b="1" i="1" baseline="-25000" dirty="0" smtClean="0">
                <a:solidFill>
                  <a:schemeClr val="bg2">
                    <a:lumMod val="50000"/>
                  </a:schemeClr>
                </a:solidFill>
                <a:latin typeface="Times New Roman" pitchFamily="18" charset="0"/>
                <a:sym typeface="Symbol" pitchFamily="18" charset="2"/>
              </a:rPr>
              <a:t>i</a:t>
            </a:r>
            <a:r>
              <a:rPr lang="en-US" altLang="zh-CN" b="1" dirty="0" smtClean="0">
                <a:solidFill>
                  <a:schemeClr val="bg2">
                    <a:lumMod val="50000"/>
                  </a:schemeClr>
                </a:solidFill>
                <a:latin typeface="Times New Roman" pitchFamily="18" charset="0"/>
              </a:rPr>
              <a:t>) </a:t>
            </a:r>
            <a:r>
              <a:rPr lang="zh-CN" altLang="en-US" sz="2000" b="1" dirty="0">
                <a:solidFill>
                  <a:schemeClr val="bg2">
                    <a:lumMod val="50000"/>
                  </a:schemeClr>
                </a:solidFill>
                <a:latin typeface="Times New Roman" pitchFamily="18" charset="0"/>
              </a:rPr>
              <a:t>， </a:t>
            </a:r>
            <a:r>
              <a:rPr lang="en-US" altLang="zh-CN" b="1" i="1" dirty="0" err="1" smtClean="0">
                <a:solidFill>
                  <a:schemeClr val="bg2">
                    <a:lumMod val="50000"/>
                  </a:schemeClr>
                </a:solidFill>
                <a:latin typeface="Times New Roman" pitchFamily="18" charset="0"/>
              </a:rPr>
              <a:t>i</a:t>
            </a:r>
            <a:r>
              <a:rPr lang="en-US" altLang="zh-CN" b="1" dirty="0" smtClean="0">
                <a:solidFill>
                  <a:schemeClr val="bg2">
                    <a:lumMod val="50000"/>
                  </a:schemeClr>
                </a:solidFill>
                <a:latin typeface="Times New Roman" pitchFamily="18" charset="0"/>
              </a:rPr>
              <a:t>=1,2,3</a:t>
            </a:r>
            <a:r>
              <a:rPr lang="en-US" altLang="zh-CN" b="1" dirty="0">
                <a:solidFill>
                  <a:schemeClr val="bg2">
                    <a:lumMod val="50000"/>
                  </a:schemeClr>
                </a:solidFill>
                <a:latin typeface="Times New Roman" pitchFamily="18" charset="0"/>
              </a:rPr>
              <a:t>…,</a:t>
            </a:r>
            <a:r>
              <a:rPr lang="en-US" altLang="zh-CN" b="1" dirty="0" smtClean="0">
                <a:solidFill>
                  <a:schemeClr val="bg2">
                    <a:lumMod val="50000"/>
                  </a:schemeClr>
                </a:solidFill>
                <a:latin typeface="Times New Roman" pitchFamily="18" charset="0"/>
              </a:rPr>
              <a:t>n</a:t>
            </a:r>
            <a:r>
              <a:rPr lang="zh-CN" altLang="en-US" sz="2000" b="1" dirty="0">
                <a:solidFill>
                  <a:schemeClr val="bg2">
                    <a:lumMod val="50000"/>
                  </a:schemeClr>
                </a:solidFill>
                <a:latin typeface="Times New Roman" pitchFamily="18" charset="0"/>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寻找</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某一函数</a:t>
            </a:r>
            <a:r>
              <a:rPr lang="zh-CN" altLang="en-US" b="1" i="1" dirty="0" smtClean="0">
                <a:solidFill>
                  <a:schemeClr val="bg2">
                    <a:lumMod val="50000"/>
                  </a:schemeClr>
                </a:solidFill>
                <a:latin typeface="Times New Roman" pitchFamily="18" charset="0"/>
                <a:sym typeface="Symbol" pitchFamily="18" charset="2"/>
              </a:rPr>
              <a:t></a:t>
            </a:r>
            <a:r>
              <a:rPr lang="en-US" altLang="zh-CN" b="1" dirty="0">
                <a:solidFill>
                  <a:schemeClr val="bg2">
                    <a:lumMod val="50000"/>
                  </a:schemeClr>
                </a:solidFill>
                <a:latin typeface="Times New Roman" pitchFamily="18" charset="0"/>
              </a:rPr>
              <a:t>(</a:t>
            </a:r>
            <a:r>
              <a:rPr lang="en-US" altLang="zh-CN" b="1" i="1" dirty="0">
                <a:solidFill>
                  <a:schemeClr val="bg2">
                    <a:lumMod val="50000"/>
                  </a:schemeClr>
                </a:solidFill>
                <a:latin typeface="Times New Roman" pitchFamily="18" charset="0"/>
              </a:rPr>
              <a:t>x</a:t>
            </a:r>
            <a:r>
              <a:rPr lang="en-US" altLang="zh-CN" b="1" dirty="0">
                <a:solidFill>
                  <a:schemeClr val="bg2">
                    <a:lumMod val="50000"/>
                  </a:schemeClr>
                </a:solidFill>
                <a:latin typeface="Times New Roman" pitchFamily="18" charset="0"/>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逼近</a:t>
            </a:r>
            <a:r>
              <a:rPr lang="en-US" altLang="zh-CN" b="1" i="1" dirty="0">
                <a:solidFill>
                  <a:schemeClr val="bg2">
                    <a:lumMod val="50000"/>
                  </a:schemeClr>
                </a:solidFill>
                <a:latin typeface="Times New Roman" pitchFamily="18" charset="0"/>
              </a:rPr>
              <a:t>f</a:t>
            </a:r>
            <a:r>
              <a:rPr lang="en-US" altLang="zh-CN" b="1" dirty="0">
                <a:solidFill>
                  <a:schemeClr val="bg2">
                    <a:lumMod val="50000"/>
                  </a:schemeClr>
                </a:solidFill>
                <a:latin typeface="Times New Roman" pitchFamily="18" charset="0"/>
              </a:rPr>
              <a:t>(</a:t>
            </a:r>
            <a:r>
              <a:rPr lang="en-US" altLang="zh-CN" b="1" i="1" dirty="0">
                <a:solidFill>
                  <a:schemeClr val="bg2">
                    <a:lumMod val="50000"/>
                  </a:schemeClr>
                </a:solidFill>
                <a:latin typeface="Times New Roman" pitchFamily="18" charset="0"/>
              </a:rPr>
              <a:t>x</a:t>
            </a:r>
            <a:r>
              <a:rPr lang="en-US" altLang="zh-CN" b="1" dirty="0">
                <a:solidFill>
                  <a:schemeClr val="bg2">
                    <a:lumMod val="50000"/>
                  </a:schemeClr>
                </a:solidFill>
                <a:latin typeface="Times New Roman" pitchFamily="18" charset="0"/>
              </a:rPr>
              <a:t>) </a:t>
            </a:r>
            <a:r>
              <a:rPr lang="zh-CN" altLang="en-US" sz="2400" b="1" dirty="0" smtClean="0">
                <a:solidFill>
                  <a:schemeClr val="bg2">
                    <a:lumMod val="50000"/>
                  </a:schemeClr>
                </a:solidFill>
                <a:latin typeface="Times New Roman" pitchFamily="18" charset="0"/>
              </a:rPr>
              <a:t>，</a:t>
            </a:r>
            <a:r>
              <a:rPr lang="zh-CN" altLang="en-US" b="1" i="1" dirty="0">
                <a:solidFill>
                  <a:schemeClr val="bg2">
                    <a:lumMod val="50000"/>
                  </a:schemeClr>
                </a:solidFill>
                <a:latin typeface="Times New Roman" pitchFamily="18" charset="0"/>
                <a:sym typeface="Symbol" pitchFamily="18" charset="2"/>
              </a:rPr>
              <a:t> </a:t>
            </a:r>
            <a:r>
              <a:rPr lang="en-US" altLang="zh-CN" b="1" dirty="0">
                <a:solidFill>
                  <a:schemeClr val="bg2">
                    <a:lumMod val="50000"/>
                  </a:schemeClr>
                </a:solidFill>
                <a:latin typeface="Times New Roman" pitchFamily="18" charset="0"/>
              </a:rPr>
              <a:t>(</a:t>
            </a:r>
            <a:r>
              <a:rPr lang="en-US" altLang="zh-CN" b="1" i="1" dirty="0" smtClean="0">
                <a:solidFill>
                  <a:schemeClr val="bg2">
                    <a:lumMod val="50000"/>
                  </a:schemeClr>
                </a:solidFill>
                <a:latin typeface="Times New Roman" pitchFamily="18" charset="0"/>
              </a:rPr>
              <a:t>x</a:t>
            </a:r>
            <a:r>
              <a:rPr lang="en-US" altLang="zh-CN" b="1" i="1" baseline="-25000" dirty="0">
                <a:solidFill>
                  <a:schemeClr val="bg2">
                    <a:lumMod val="50000"/>
                  </a:schemeClr>
                </a:solidFill>
                <a:latin typeface="Times New Roman" pitchFamily="18" charset="0"/>
                <a:sym typeface="Symbol" pitchFamily="18" charset="2"/>
              </a:rPr>
              <a:t>i</a:t>
            </a:r>
            <a:r>
              <a:rPr lang="en-US" altLang="zh-CN" b="1" dirty="0" smtClean="0">
                <a:solidFill>
                  <a:schemeClr val="bg2">
                    <a:lumMod val="50000"/>
                  </a:schemeClr>
                </a:solidFill>
                <a:latin typeface="Times New Roman" pitchFamily="18" charset="0"/>
              </a:rPr>
              <a:t>) = </a:t>
            </a:r>
            <a:r>
              <a:rPr lang="en-US" altLang="zh-CN" b="1" i="1" dirty="0">
                <a:solidFill>
                  <a:schemeClr val="bg2">
                    <a:lumMod val="50000"/>
                  </a:schemeClr>
                </a:solidFill>
                <a:latin typeface="Times New Roman" pitchFamily="18" charset="0"/>
              </a:rPr>
              <a:t>f</a:t>
            </a:r>
            <a:r>
              <a:rPr lang="en-US" altLang="zh-CN" b="1" dirty="0">
                <a:solidFill>
                  <a:schemeClr val="bg2">
                    <a:lumMod val="50000"/>
                  </a:schemeClr>
                </a:solidFill>
                <a:latin typeface="Times New Roman" pitchFamily="18" charset="0"/>
              </a:rPr>
              <a:t>(</a:t>
            </a:r>
            <a:r>
              <a:rPr lang="en-US" altLang="zh-CN" b="1" i="1" dirty="0">
                <a:solidFill>
                  <a:schemeClr val="bg2">
                    <a:lumMod val="50000"/>
                  </a:schemeClr>
                </a:solidFill>
                <a:latin typeface="Times New Roman" pitchFamily="18" charset="0"/>
              </a:rPr>
              <a:t>x</a:t>
            </a:r>
            <a:r>
              <a:rPr lang="en-US" altLang="zh-CN" b="1" i="1" baseline="-25000" dirty="0">
                <a:solidFill>
                  <a:schemeClr val="bg2">
                    <a:lumMod val="50000"/>
                  </a:schemeClr>
                </a:solidFill>
                <a:latin typeface="Times New Roman" pitchFamily="18" charset="0"/>
                <a:sym typeface="Symbol" pitchFamily="18" charset="2"/>
              </a:rPr>
              <a:t>i</a:t>
            </a:r>
            <a:r>
              <a:rPr lang="en-US" altLang="zh-CN" b="1" dirty="0">
                <a:solidFill>
                  <a:schemeClr val="bg2">
                    <a:lumMod val="50000"/>
                  </a:schemeClr>
                </a:solidFill>
                <a:latin typeface="Times New Roman" pitchFamily="18" charset="0"/>
              </a:rPr>
              <a:t>) </a:t>
            </a:r>
            <a:endParaRPr lang="en-US" altLang="zh-CN" dirty="0">
              <a:latin typeface="Times New Roman" pitchFamily="18" charset="0"/>
            </a:endParaRPr>
          </a:p>
          <a:p>
            <a:pPr marL="539750" lvl="1" indent="182563">
              <a:lnSpc>
                <a:spcPct val="150000"/>
              </a:lnSpc>
            </a:pPr>
            <a:r>
              <a:rPr lang="zh-CN" altLang="en-US" b="1" i="1" dirty="0" smtClean="0">
                <a:solidFill>
                  <a:schemeClr val="bg2">
                    <a:lumMod val="50000"/>
                  </a:schemeClr>
                </a:solidFill>
                <a:latin typeface="Times New Roman" pitchFamily="18" charset="0"/>
                <a:sym typeface="Symbol" pitchFamily="18" charset="2"/>
              </a:rPr>
              <a:t></a:t>
            </a:r>
            <a:r>
              <a:rPr lang="en-US" altLang="zh-CN" b="1" dirty="0">
                <a:solidFill>
                  <a:schemeClr val="bg2">
                    <a:lumMod val="50000"/>
                  </a:schemeClr>
                </a:solidFill>
                <a:latin typeface="Times New Roman" pitchFamily="18" charset="0"/>
              </a:rPr>
              <a:t>(</a:t>
            </a:r>
            <a:r>
              <a:rPr lang="en-US" altLang="zh-CN" b="1" i="1" dirty="0">
                <a:solidFill>
                  <a:schemeClr val="bg2">
                    <a:lumMod val="50000"/>
                  </a:schemeClr>
                </a:solidFill>
                <a:latin typeface="Times New Roman" pitchFamily="18" charset="0"/>
              </a:rPr>
              <a:t>x</a:t>
            </a:r>
            <a:r>
              <a:rPr lang="en-US" altLang="zh-CN" b="1" dirty="0">
                <a:solidFill>
                  <a:schemeClr val="bg2">
                    <a:lumMod val="50000"/>
                  </a:schemeClr>
                </a:solidFill>
                <a:latin typeface="Times New Roman" pitchFamily="18" charset="0"/>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就称为插值函数，也称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I</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nterpolation Spline</a:t>
            </a:r>
            <a:r>
              <a:rPr lang="zh-CN" altLang="en-US" sz="2400" b="1" i="1" dirty="0" smtClean="0">
                <a:solidFill>
                  <a:schemeClr val="folHlink"/>
                </a:solidFill>
                <a:latin typeface="微软雅黑" panose="020B0503020204020204" pitchFamily="34" charset="-122"/>
                <a:ea typeface="微软雅黑" panose="020B0503020204020204" pitchFamily="34" charset="-122"/>
                <a:sym typeface="Symbol" pitchFamily="18" charset="2"/>
              </a:rPr>
              <a:t>插值样条曲线</a:t>
            </a:r>
            <a:r>
              <a:rPr lang="zh-CN" altLang="en-US" b="1" dirty="0">
                <a:solidFill>
                  <a:schemeClr val="bg2">
                    <a:lumMod val="50000"/>
                  </a:schemeClr>
                </a:solidFill>
                <a:latin typeface="Times New Roman" pitchFamily="18" charset="0"/>
              </a:rPr>
              <a:t>，</a:t>
            </a:r>
            <a:r>
              <a:rPr lang="zh-CN" altLang="en-US" sz="2400" dirty="0" smtClean="0">
                <a:latin typeface="Times New Roman" pitchFamily="18" charset="0"/>
                <a:sym typeface="Symbol" pitchFamily="18" charset="2"/>
              </a:rPr>
              <a:t> </a:t>
            </a:r>
            <a:r>
              <a:rPr lang="en-US" altLang="zh-CN" b="1" i="1" dirty="0">
                <a:solidFill>
                  <a:schemeClr val="bg2">
                    <a:lumMod val="50000"/>
                  </a:schemeClr>
                </a:solidFill>
                <a:latin typeface="Times New Roman" pitchFamily="18" charset="0"/>
              </a:rPr>
              <a:t>x</a:t>
            </a:r>
            <a:r>
              <a:rPr lang="en-US" altLang="zh-CN" b="1" i="1" baseline="-25000" dirty="0">
                <a:solidFill>
                  <a:schemeClr val="bg2">
                    <a:lumMod val="50000"/>
                  </a:schemeClr>
                </a:solidFill>
                <a:latin typeface="Times New Roman" pitchFamily="18" charset="0"/>
                <a:sym typeface="Symbol" pitchFamily="18" charset="2"/>
              </a:rPr>
              <a:t>i</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为</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插值节点</a:t>
            </a:r>
            <a:endParaRPr lang="zh-CN"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lvl="1" eaLnBrk="1" hangingPunct="1">
              <a:buFont typeface="Wingdings" pitchFamily="2" charset="2"/>
              <a:buNone/>
            </a:pPr>
            <a:r>
              <a:rPr lang="zh-CN" altLang="en-US" sz="2400" dirty="0" smtClean="0"/>
              <a:t>   </a:t>
            </a:r>
          </a:p>
        </p:txBody>
      </p:sp>
      <p:grpSp>
        <p:nvGrpSpPr>
          <p:cNvPr id="2" name="Group 107"/>
          <p:cNvGrpSpPr>
            <a:grpSpLocks/>
          </p:cNvGrpSpPr>
          <p:nvPr/>
        </p:nvGrpSpPr>
        <p:grpSpPr bwMode="auto">
          <a:xfrm>
            <a:off x="2063752" y="5975351"/>
            <a:ext cx="7776633" cy="366713"/>
            <a:chOff x="839" y="3657"/>
            <a:chExt cx="3674" cy="231"/>
          </a:xfrm>
        </p:grpSpPr>
        <p:sp>
          <p:nvSpPr>
            <p:cNvPr id="29739" name="Line 52"/>
            <p:cNvSpPr>
              <a:spLocks noChangeShapeType="1"/>
            </p:cNvSpPr>
            <p:nvPr/>
          </p:nvSpPr>
          <p:spPr bwMode="auto">
            <a:xfrm>
              <a:off x="839" y="3768"/>
              <a:ext cx="3447" cy="0"/>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9740" name="Text Box 54"/>
            <p:cNvSpPr txBox="1">
              <a:spLocks noChangeArrowheads="1"/>
            </p:cNvSpPr>
            <p:nvPr/>
          </p:nvSpPr>
          <p:spPr bwMode="auto">
            <a:xfrm>
              <a:off x="4241" y="365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p>
          </p:txBody>
        </p:sp>
      </p:grpSp>
      <p:grpSp>
        <p:nvGrpSpPr>
          <p:cNvPr id="3" name="Group 108"/>
          <p:cNvGrpSpPr>
            <a:grpSpLocks/>
          </p:cNvGrpSpPr>
          <p:nvPr/>
        </p:nvGrpSpPr>
        <p:grpSpPr bwMode="auto">
          <a:xfrm>
            <a:off x="3215217" y="4567238"/>
            <a:ext cx="575733" cy="2303462"/>
            <a:chOff x="1383" y="2770"/>
            <a:chExt cx="272" cy="1451"/>
          </a:xfrm>
        </p:grpSpPr>
        <p:sp>
          <p:nvSpPr>
            <p:cNvPr id="29737" name="Line 53"/>
            <p:cNvSpPr>
              <a:spLocks noChangeShapeType="1"/>
            </p:cNvSpPr>
            <p:nvPr/>
          </p:nvSpPr>
          <p:spPr bwMode="auto">
            <a:xfrm flipV="1">
              <a:off x="1565" y="2770"/>
              <a:ext cx="0" cy="1451"/>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9738" name="Text Box 55"/>
            <p:cNvSpPr txBox="1">
              <a:spLocks noChangeArrowheads="1"/>
            </p:cNvSpPr>
            <p:nvPr/>
          </p:nvSpPr>
          <p:spPr bwMode="auto">
            <a:xfrm>
              <a:off x="1383" y="277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p>
          </p:txBody>
        </p:sp>
      </p:grpSp>
      <p:grpSp>
        <p:nvGrpSpPr>
          <p:cNvPr id="4" name="Group 88"/>
          <p:cNvGrpSpPr>
            <a:grpSpLocks/>
          </p:cNvGrpSpPr>
          <p:nvPr/>
        </p:nvGrpSpPr>
        <p:grpSpPr bwMode="auto">
          <a:xfrm>
            <a:off x="6212417" y="4822825"/>
            <a:ext cx="865716" cy="1309688"/>
            <a:chOff x="2799" y="2931"/>
            <a:chExt cx="409" cy="825"/>
          </a:xfrm>
        </p:grpSpPr>
        <p:sp>
          <p:nvSpPr>
            <p:cNvPr id="29735" name="Text Box 62"/>
            <p:cNvSpPr txBox="1">
              <a:spLocks noChangeArrowheads="1"/>
            </p:cNvSpPr>
            <p:nvPr/>
          </p:nvSpPr>
          <p:spPr bwMode="auto">
            <a:xfrm>
              <a:off x="2799" y="2931"/>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29736" name="Line 81"/>
            <p:cNvSpPr>
              <a:spLocks noChangeShapeType="1"/>
            </p:cNvSpPr>
            <p:nvPr/>
          </p:nvSpPr>
          <p:spPr bwMode="auto">
            <a:xfrm>
              <a:off x="2871" y="3076"/>
              <a:ext cx="0" cy="6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5" name="Group 89"/>
          <p:cNvGrpSpPr>
            <a:grpSpLocks/>
          </p:cNvGrpSpPr>
          <p:nvPr/>
        </p:nvGrpSpPr>
        <p:grpSpPr bwMode="auto">
          <a:xfrm>
            <a:off x="7088716" y="5337175"/>
            <a:ext cx="865717" cy="817563"/>
            <a:chOff x="3213" y="3255"/>
            <a:chExt cx="409" cy="515"/>
          </a:xfrm>
        </p:grpSpPr>
        <p:sp>
          <p:nvSpPr>
            <p:cNvPr id="29733" name="Text Box 59"/>
            <p:cNvSpPr txBox="1">
              <a:spLocks noChangeArrowheads="1"/>
            </p:cNvSpPr>
            <p:nvPr/>
          </p:nvSpPr>
          <p:spPr bwMode="auto">
            <a:xfrm>
              <a:off x="3213" y="3255"/>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29734" name="Line 82"/>
            <p:cNvSpPr>
              <a:spLocks noChangeShapeType="1"/>
            </p:cNvSpPr>
            <p:nvPr/>
          </p:nvSpPr>
          <p:spPr bwMode="auto">
            <a:xfrm>
              <a:off x="3279" y="3385"/>
              <a:ext cx="0" cy="38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6" name="Group 90"/>
          <p:cNvGrpSpPr>
            <a:grpSpLocks/>
          </p:cNvGrpSpPr>
          <p:nvPr/>
        </p:nvGrpSpPr>
        <p:grpSpPr bwMode="auto">
          <a:xfrm>
            <a:off x="8036984" y="4760913"/>
            <a:ext cx="865716" cy="1393825"/>
            <a:chOff x="3661" y="2892"/>
            <a:chExt cx="409" cy="878"/>
          </a:xfrm>
        </p:grpSpPr>
        <p:sp>
          <p:nvSpPr>
            <p:cNvPr id="29731" name="Text Box 57"/>
            <p:cNvSpPr txBox="1">
              <a:spLocks noChangeArrowheads="1"/>
            </p:cNvSpPr>
            <p:nvPr/>
          </p:nvSpPr>
          <p:spPr bwMode="auto">
            <a:xfrm>
              <a:off x="3661" y="2892"/>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29732" name="Line 83"/>
            <p:cNvSpPr>
              <a:spLocks noChangeShapeType="1"/>
            </p:cNvSpPr>
            <p:nvPr/>
          </p:nvSpPr>
          <p:spPr bwMode="auto">
            <a:xfrm>
              <a:off x="3732" y="3022"/>
              <a:ext cx="0" cy="7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7" name="Group 96"/>
          <p:cNvGrpSpPr>
            <a:grpSpLocks/>
          </p:cNvGrpSpPr>
          <p:nvPr/>
        </p:nvGrpSpPr>
        <p:grpSpPr bwMode="auto">
          <a:xfrm>
            <a:off x="3695697" y="5121276"/>
            <a:ext cx="897466" cy="1365250"/>
            <a:chOff x="1610" y="3119"/>
            <a:chExt cx="424" cy="860"/>
          </a:xfrm>
        </p:grpSpPr>
        <p:grpSp>
          <p:nvGrpSpPr>
            <p:cNvPr id="29727" name="Group 85"/>
            <p:cNvGrpSpPr>
              <a:grpSpLocks/>
            </p:cNvGrpSpPr>
            <p:nvPr/>
          </p:nvGrpSpPr>
          <p:grpSpPr bwMode="auto">
            <a:xfrm>
              <a:off x="1625" y="3119"/>
              <a:ext cx="409" cy="651"/>
              <a:chOff x="1625" y="3119"/>
              <a:chExt cx="409" cy="651"/>
            </a:xfrm>
          </p:grpSpPr>
          <p:sp>
            <p:nvSpPr>
              <p:cNvPr id="29729" name="Text Box 56"/>
              <p:cNvSpPr txBox="1">
                <a:spLocks noChangeArrowheads="1"/>
              </p:cNvSpPr>
              <p:nvPr/>
            </p:nvSpPr>
            <p:spPr bwMode="auto">
              <a:xfrm>
                <a:off x="1625" y="3119"/>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29730" name="Line 78"/>
              <p:cNvSpPr>
                <a:spLocks noChangeShapeType="1"/>
              </p:cNvSpPr>
              <p:nvPr/>
            </p:nvSpPr>
            <p:spPr bwMode="auto">
              <a:xfrm>
                <a:off x="1692" y="3249"/>
                <a:ext cx="0" cy="52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29728" name="Text Box 92"/>
            <p:cNvSpPr txBox="1">
              <a:spLocks noChangeArrowheads="1"/>
            </p:cNvSpPr>
            <p:nvPr/>
          </p:nvSpPr>
          <p:spPr bwMode="auto">
            <a:xfrm>
              <a:off x="1610"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r>
                <a:rPr lang="en-US" altLang="zh-CN" baseline="-25000" dirty="0">
                  <a:solidFill>
                    <a:schemeClr val="bg2">
                      <a:lumMod val="50000"/>
                    </a:schemeClr>
                  </a:solidFill>
                  <a:latin typeface="Times New Roman" pitchFamily="18" charset="0"/>
                </a:rPr>
                <a:t>1</a:t>
              </a:r>
            </a:p>
          </p:txBody>
        </p:sp>
      </p:grpSp>
      <p:grpSp>
        <p:nvGrpSpPr>
          <p:cNvPr id="9" name="Group 97"/>
          <p:cNvGrpSpPr>
            <a:grpSpLocks/>
          </p:cNvGrpSpPr>
          <p:nvPr/>
        </p:nvGrpSpPr>
        <p:grpSpPr bwMode="auto">
          <a:xfrm>
            <a:off x="4387850" y="5418139"/>
            <a:ext cx="952499" cy="1068387"/>
            <a:chOff x="1937" y="3306"/>
            <a:chExt cx="450" cy="673"/>
          </a:xfrm>
        </p:grpSpPr>
        <p:grpSp>
          <p:nvGrpSpPr>
            <p:cNvPr id="29723" name="Group 86"/>
            <p:cNvGrpSpPr>
              <a:grpSpLocks/>
            </p:cNvGrpSpPr>
            <p:nvPr/>
          </p:nvGrpSpPr>
          <p:grpSpPr bwMode="auto">
            <a:xfrm>
              <a:off x="1978" y="3306"/>
              <a:ext cx="409" cy="464"/>
              <a:chOff x="1978" y="3306"/>
              <a:chExt cx="409" cy="464"/>
            </a:xfrm>
          </p:grpSpPr>
          <p:sp>
            <p:nvSpPr>
              <p:cNvPr id="29726" name="Line 79"/>
              <p:cNvSpPr>
                <a:spLocks noChangeShapeType="1"/>
              </p:cNvSpPr>
              <p:nvPr/>
            </p:nvSpPr>
            <p:spPr bwMode="auto">
              <a:xfrm>
                <a:off x="2046" y="3430"/>
                <a:ext cx="0" cy="3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9725" name="Text Box 58"/>
              <p:cNvSpPr txBox="1">
                <a:spLocks noChangeArrowheads="1"/>
              </p:cNvSpPr>
              <p:nvPr/>
            </p:nvSpPr>
            <p:spPr bwMode="auto">
              <a:xfrm>
                <a:off x="1978" y="3306"/>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sp>
          <p:nvSpPr>
            <p:cNvPr id="29724" name="Text Box 93"/>
            <p:cNvSpPr txBox="1">
              <a:spLocks noChangeArrowheads="1"/>
            </p:cNvSpPr>
            <p:nvPr/>
          </p:nvSpPr>
          <p:spPr bwMode="auto">
            <a:xfrm>
              <a:off x="1937"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2</a:t>
              </a:r>
            </a:p>
          </p:txBody>
        </p:sp>
      </p:grpSp>
      <p:grpSp>
        <p:nvGrpSpPr>
          <p:cNvPr id="11" name="Group 98"/>
          <p:cNvGrpSpPr>
            <a:grpSpLocks/>
          </p:cNvGrpSpPr>
          <p:nvPr/>
        </p:nvGrpSpPr>
        <p:grpSpPr bwMode="auto">
          <a:xfrm>
            <a:off x="5135026" y="4995864"/>
            <a:ext cx="1005416" cy="1490662"/>
            <a:chOff x="2290" y="3040"/>
            <a:chExt cx="475" cy="939"/>
          </a:xfrm>
        </p:grpSpPr>
        <p:grpSp>
          <p:nvGrpSpPr>
            <p:cNvPr id="29719" name="Group 87"/>
            <p:cNvGrpSpPr>
              <a:grpSpLocks/>
            </p:cNvGrpSpPr>
            <p:nvPr/>
          </p:nvGrpSpPr>
          <p:grpSpPr bwMode="auto">
            <a:xfrm>
              <a:off x="2356" y="3040"/>
              <a:ext cx="409" cy="730"/>
              <a:chOff x="2356" y="3040"/>
              <a:chExt cx="409" cy="730"/>
            </a:xfrm>
          </p:grpSpPr>
          <p:sp>
            <p:nvSpPr>
              <p:cNvPr id="29721" name="Text Box 60"/>
              <p:cNvSpPr txBox="1">
                <a:spLocks noChangeArrowheads="1"/>
              </p:cNvSpPr>
              <p:nvPr/>
            </p:nvSpPr>
            <p:spPr bwMode="auto">
              <a:xfrm>
                <a:off x="2356" y="3040"/>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29722" name="Line 80"/>
              <p:cNvSpPr>
                <a:spLocks noChangeShapeType="1"/>
              </p:cNvSpPr>
              <p:nvPr/>
            </p:nvSpPr>
            <p:spPr bwMode="auto">
              <a:xfrm>
                <a:off x="2426" y="315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29720" name="Text Box 94"/>
            <p:cNvSpPr txBox="1">
              <a:spLocks noChangeArrowheads="1"/>
            </p:cNvSpPr>
            <p:nvPr/>
          </p:nvSpPr>
          <p:spPr bwMode="auto">
            <a:xfrm>
              <a:off x="2290"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3</a:t>
              </a:r>
            </a:p>
          </p:txBody>
        </p:sp>
      </p:grpSp>
      <p:grpSp>
        <p:nvGrpSpPr>
          <p:cNvPr id="13" name="Group 99"/>
          <p:cNvGrpSpPr>
            <a:grpSpLocks/>
          </p:cNvGrpSpPr>
          <p:nvPr/>
        </p:nvGrpSpPr>
        <p:grpSpPr bwMode="auto">
          <a:xfrm>
            <a:off x="8591539" y="5264150"/>
            <a:ext cx="1005415" cy="1222375"/>
            <a:chOff x="3923" y="3209"/>
            <a:chExt cx="475" cy="770"/>
          </a:xfrm>
        </p:grpSpPr>
        <p:grpSp>
          <p:nvGrpSpPr>
            <p:cNvPr id="29715" name="Group 91"/>
            <p:cNvGrpSpPr>
              <a:grpSpLocks/>
            </p:cNvGrpSpPr>
            <p:nvPr/>
          </p:nvGrpSpPr>
          <p:grpSpPr bwMode="auto">
            <a:xfrm>
              <a:off x="3989" y="3209"/>
              <a:ext cx="409" cy="561"/>
              <a:chOff x="3989" y="3209"/>
              <a:chExt cx="409" cy="561"/>
            </a:xfrm>
          </p:grpSpPr>
          <p:sp>
            <p:nvSpPr>
              <p:cNvPr id="29717" name="Text Box 61"/>
              <p:cNvSpPr txBox="1">
                <a:spLocks noChangeArrowheads="1"/>
              </p:cNvSpPr>
              <p:nvPr/>
            </p:nvSpPr>
            <p:spPr bwMode="auto">
              <a:xfrm>
                <a:off x="3989" y="3209"/>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29718" name="Line 84"/>
              <p:cNvSpPr>
                <a:spLocks noChangeShapeType="1"/>
              </p:cNvSpPr>
              <p:nvPr/>
            </p:nvSpPr>
            <p:spPr bwMode="auto">
              <a:xfrm>
                <a:off x="4050" y="3339"/>
                <a:ext cx="0" cy="4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29716" name="Text Box 95"/>
            <p:cNvSpPr txBox="1">
              <a:spLocks noChangeArrowheads="1"/>
            </p:cNvSpPr>
            <p:nvPr/>
          </p:nvSpPr>
          <p:spPr bwMode="auto">
            <a:xfrm>
              <a:off x="3923"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n</a:t>
              </a:r>
            </a:p>
          </p:txBody>
        </p:sp>
      </p:grpSp>
      <p:grpSp>
        <p:nvGrpSpPr>
          <p:cNvPr id="15" name="Group 106"/>
          <p:cNvGrpSpPr>
            <a:grpSpLocks/>
          </p:cNvGrpSpPr>
          <p:nvPr/>
        </p:nvGrpSpPr>
        <p:grpSpPr bwMode="auto">
          <a:xfrm>
            <a:off x="3888318" y="4967288"/>
            <a:ext cx="6913033" cy="684212"/>
            <a:chOff x="1701" y="3022"/>
            <a:chExt cx="3266" cy="431"/>
          </a:xfrm>
        </p:grpSpPr>
        <p:sp>
          <p:nvSpPr>
            <p:cNvPr id="29713" name="Freeform 77"/>
            <p:cNvSpPr>
              <a:spLocks/>
            </p:cNvSpPr>
            <p:nvPr/>
          </p:nvSpPr>
          <p:spPr bwMode="auto">
            <a:xfrm>
              <a:off x="1701" y="3022"/>
              <a:ext cx="2358" cy="431"/>
            </a:xfrm>
            <a:custGeom>
              <a:avLst/>
              <a:gdLst>
                <a:gd name="T0" fmla="*/ 0 w 2358"/>
                <a:gd name="T1" fmla="*/ 235 h 431"/>
                <a:gd name="T2" fmla="*/ 363 w 2358"/>
                <a:gd name="T3" fmla="*/ 416 h 431"/>
                <a:gd name="T4" fmla="*/ 725 w 2358"/>
                <a:gd name="T5" fmla="*/ 144 h 431"/>
                <a:gd name="T6" fmla="*/ 1179 w 2358"/>
                <a:gd name="T7" fmla="*/ 53 h 431"/>
                <a:gd name="T8" fmla="*/ 1587 w 2358"/>
                <a:gd name="T9" fmla="*/ 371 h 431"/>
                <a:gd name="T10" fmla="*/ 2041 w 2358"/>
                <a:gd name="T11" fmla="*/ 8 h 431"/>
                <a:gd name="T12" fmla="*/ 2358 w 2358"/>
                <a:gd name="T13" fmla="*/ 325 h 431"/>
                <a:gd name="T14" fmla="*/ 0 60000 65536"/>
                <a:gd name="T15" fmla="*/ 0 60000 65536"/>
                <a:gd name="T16" fmla="*/ 0 60000 65536"/>
                <a:gd name="T17" fmla="*/ 0 60000 65536"/>
                <a:gd name="T18" fmla="*/ 0 60000 65536"/>
                <a:gd name="T19" fmla="*/ 0 60000 65536"/>
                <a:gd name="T20" fmla="*/ 0 60000 65536"/>
                <a:gd name="T21" fmla="*/ 0 w 2358"/>
                <a:gd name="T22" fmla="*/ 0 h 431"/>
                <a:gd name="T23" fmla="*/ 2358 w 2358"/>
                <a:gd name="T24" fmla="*/ 431 h 4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8" h="431">
                  <a:moveTo>
                    <a:pt x="0" y="235"/>
                  </a:moveTo>
                  <a:cubicBezTo>
                    <a:pt x="121" y="333"/>
                    <a:pt x="242" y="431"/>
                    <a:pt x="363" y="416"/>
                  </a:cubicBezTo>
                  <a:cubicBezTo>
                    <a:pt x="484" y="401"/>
                    <a:pt x="589" y="204"/>
                    <a:pt x="725" y="144"/>
                  </a:cubicBezTo>
                  <a:cubicBezTo>
                    <a:pt x="861" y="84"/>
                    <a:pt x="1035" y="15"/>
                    <a:pt x="1179" y="53"/>
                  </a:cubicBezTo>
                  <a:cubicBezTo>
                    <a:pt x="1323" y="91"/>
                    <a:pt x="1443" y="378"/>
                    <a:pt x="1587" y="371"/>
                  </a:cubicBezTo>
                  <a:cubicBezTo>
                    <a:pt x="1731" y="364"/>
                    <a:pt x="1913" y="16"/>
                    <a:pt x="2041" y="8"/>
                  </a:cubicBezTo>
                  <a:cubicBezTo>
                    <a:pt x="2169" y="0"/>
                    <a:pt x="2263" y="162"/>
                    <a:pt x="2358" y="325"/>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Text Box 100"/>
            <p:cNvSpPr txBox="1">
              <a:spLocks noChangeArrowheads="1"/>
            </p:cNvSpPr>
            <p:nvPr/>
          </p:nvSpPr>
          <p:spPr bwMode="auto">
            <a:xfrm>
              <a:off x="4059" y="3067"/>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i="1">
                  <a:solidFill>
                    <a:schemeClr val="hlink"/>
                  </a:solidFill>
                  <a:sym typeface="Symbol" pitchFamily="18" charset="2"/>
                </a:rPr>
                <a:t></a:t>
              </a:r>
              <a:r>
                <a:rPr lang="en-US" altLang="zh-CN" b="1">
                  <a:solidFill>
                    <a:schemeClr val="hlink"/>
                  </a:solidFill>
                  <a:latin typeface="Times New Roman" pitchFamily="18" charset="0"/>
                </a:rPr>
                <a:t>(</a:t>
              </a:r>
              <a:r>
                <a:rPr lang="en-US" altLang="zh-CN" b="1" i="1">
                  <a:solidFill>
                    <a:schemeClr val="hlink"/>
                  </a:solidFill>
                  <a:latin typeface="Times New Roman" pitchFamily="18" charset="0"/>
                </a:rPr>
                <a:t>x</a:t>
              </a:r>
              <a:r>
                <a:rPr lang="en-US" altLang="zh-CN" b="1">
                  <a:solidFill>
                    <a:schemeClr val="hlink"/>
                  </a:solidFill>
                  <a:latin typeface="Times New Roman" pitchFamily="18" charset="0"/>
                </a:rPr>
                <a:t>)</a:t>
              </a:r>
            </a:p>
          </p:txBody>
        </p:sp>
      </p:grpSp>
      <p:grpSp>
        <p:nvGrpSpPr>
          <p:cNvPr id="16" name="Group 105"/>
          <p:cNvGrpSpPr>
            <a:grpSpLocks/>
          </p:cNvGrpSpPr>
          <p:nvPr/>
        </p:nvGrpSpPr>
        <p:grpSpPr bwMode="auto">
          <a:xfrm>
            <a:off x="3877734" y="4578351"/>
            <a:ext cx="5135032" cy="1073150"/>
            <a:chOff x="1696" y="2777"/>
            <a:chExt cx="2426" cy="676"/>
          </a:xfrm>
        </p:grpSpPr>
        <p:sp>
          <p:nvSpPr>
            <p:cNvPr id="29711" name="Freeform 74"/>
            <p:cNvSpPr>
              <a:spLocks/>
            </p:cNvSpPr>
            <p:nvPr/>
          </p:nvSpPr>
          <p:spPr bwMode="auto">
            <a:xfrm>
              <a:off x="1696" y="3007"/>
              <a:ext cx="2358" cy="446"/>
            </a:xfrm>
            <a:custGeom>
              <a:avLst/>
              <a:gdLst>
                <a:gd name="T0" fmla="*/ 0 w 2358"/>
                <a:gd name="T1" fmla="*/ 242 h 446"/>
                <a:gd name="T2" fmla="*/ 181 w 2358"/>
                <a:gd name="T3" fmla="*/ 242 h 446"/>
                <a:gd name="T4" fmla="*/ 363 w 2358"/>
                <a:gd name="T5" fmla="*/ 423 h 446"/>
                <a:gd name="T6" fmla="*/ 589 w 2358"/>
                <a:gd name="T7" fmla="*/ 378 h 446"/>
                <a:gd name="T8" fmla="*/ 725 w 2358"/>
                <a:gd name="T9" fmla="*/ 151 h 446"/>
                <a:gd name="T10" fmla="*/ 861 w 2358"/>
                <a:gd name="T11" fmla="*/ 15 h 446"/>
                <a:gd name="T12" fmla="*/ 1179 w 2358"/>
                <a:gd name="T13" fmla="*/ 60 h 446"/>
                <a:gd name="T14" fmla="*/ 1315 w 2358"/>
                <a:gd name="T15" fmla="*/ 332 h 446"/>
                <a:gd name="T16" fmla="*/ 1587 w 2358"/>
                <a:gd name="T17" fmla="*/ 378 h 446"/>
                <a:gd name="T18" fmla="*/ 1905 w 2358"/>
                <a:gd name="T19" fmla="*/ 242 h 446"/>
                <a:gd name="T20" fmla="*/ 2041 w 2358"/>
                <a:gd name="T21" fmla="*/ 15 h 446"/>
                <a:gd name="T22" fmla="*/ 2268 w 2358"/>
                <a:gd name="T23" fmla="*/ 151 h 446"/>
                <a:gd name="T24" fmla="*/ 2358 w 2358"/>
                <a:gd name="T25" fmla="*/ 332 h 4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58"/>
                <a:gd name="T40" fmla="*/ 0 h 446"/>
                <a:gd name="T41" fmla="*/ 2358 w 2358"/>
                <a:gd name="T42" fmla="*/ 446 h 4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58" h="446">
                  <a:moveTo>
                    <a:pt x="0" y="242"/>
                  </a:moveTo>
                  <a:cubicBezTo>
                    <a:pt x="60" y="227"/>
                    <a:pt x="121" y="212"/>
                    <a:pt x="181" y="242"/>
                  </a:cubicBezTo>
                  <a:cubicBezTo>
                    <a:pt x="241" y="272"/>
                    <a:pt x="295" y="400"/>
                    <a:pt x="363" y="423"/>
                  </a:cubicBezTo>
                  <a:cubicBezTo>
                    <a:pt x="431" y="446"/>
                    <a:pt x="529" y="423"/>
                    <a:pt x="589" y="378"/>
                  </a:cubicBezTo>
                  <a:cubicBezTo>
                    <a:pt x="649" y="333"/>
                    <a:pt x="680" y="211"/>
                    <a:pt x="725" y="151"/>
                  </a:cubicBezTo>
                  <a:cubicBezTo>
                    <a:pt x="770" y="91"/>
                    <a:pt x="785" y="30"/>
                    <a:pt x="861" y="15"/>
                  </a:cubicBezTo>
                  <a:cubicBezTo>
                    <a:pt x="937" y="0"/>
                    <a:pt x="1103" y="7"/>
                    <a:pt x="1179" y="60"/>
                  </a:cubicBezTo>
                  <a:cubicBezTo>
                    <a:pt x="1255" y="113"/>
                    <a:pt x="1247" y="279"/>
                    <a:pt x="1315" y="332"/>
                  </a:cubicBezTo>
                  <a:cubicBezTo>
                    <a:pt x="1383" y="385"/>
                    <a:pt x="1489" y="393"/>
                    <a:pt x="1587" y="378"/>
                  </a:cubicBezTo>
                  <a:cubicBezTo>
                    <a:pt x="1685" y="363"/>
                    <a:pt x="1829" y="302"/>
                    <a:pt x="1905" y="242"/>
                  </a:cubicBezTo>
                  <a:cubicBezTo>
                    <a:pt x="1981" y="182"/>
                    <a:pt x="1981" y="30"/>
                    <a:pt x="2041" y="15"/>
                  </a:cubicBezTo>
                  <a:cubicBezTo>
                    <a:pt x="2101" y="0"/>
                    <a:pt x="2215" y="98"/>
                    <a:pt x="2268" y="151"/>
                  </a:cubicBezTo>
                  <a:cubicBezTo>
                    <a:pt x="2321" y="204"/>
                    <a:pt x="2339" y="268"/>
                    <a:pt x="2358" y="332"/>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2" name="Text Box 102"/>
            <p:cNvSpPr txBox="1">
              <a:spLocks noChangeArrowheads="1"/>
            </p:cNvSpPr>
            <p:nvPr/>
          </p:nvSpPr>
          <p:spPr bwMode="auto">
            <a:xfrm>
              <a:off x="3758" y="2777"/>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folHlink"/>
                  </a:solidFill>
                  <a:latin typeface="Times New Roman" pitchFamily="18" charset="0"/>
                  <a:sym typeface="Symbol" pitchFamily="18" charset="2"/>
                </a:rPr>
                <a:t>f</a:t>
              </a:r>
              <a:r>
                <a:rPr lang="en-US" altLang="zh-CN" b="1" dirty="0">
                  <a:solidFill>
                    <a:schemeClr val="folHlink"/>
                  </a:solidFill>
                  <a:latin typeface="Times New Roman" pitchFamily="18" charset="0"/>
                  <a:sym typeface="Symbol" pitchFamily="18" charset="2"/>
                </a:rPr>
                <a:t>(</a:t>
              </a:r>
              <a:r>
                <a:rPr lang="en-US" altLang="zh-CN" b="1" i="1" dirty="0">
                  <a:solidFill>
                    <a:schemeClr val="folHlink"/>
                  </a:solidFill>
                  <a:latin typeface="Times New Roman" pitchFamily="18" charset="0"/>
                  <a:sym typeface="Symbol" pitchFamily="18" charset="2"/>
                </a:rPr>
                <a:t>x</a:t>
              </a:r>
              <a:r>
                <a:rPr lang="en-US" altLang="zh-CN" b="1" dirty="0">
                  <a:solidFill>
                    <a:schemeClr val="folHlink"/>
                  </a:solidFill>
                  <a:latin typeface="Times New Roman" pitchFamily="18" charset="0"/>
                  <a:sym typeface="Symbol" pitchFamily="18" charset="2"/>
                </a:rPr>
                <a:t>)</a:t>
              </a:r>
              <a:endParaRPr lang="zh-CN" altLang="en-US" b="1" dirty="0">
                <a:solidFill>
                  <a:schemeClr val="folHlink"/>
                </a:solidFill>
                <a:latin typeface="Times New Roman" pitchFamily="18" charset="0"/>
                <a:sym typeface="Symbol" pitchFamily="18" charset="2"/>
              </a:endParaRPr>
            </a:p>
          </p:txBody>
        </p:sp>
      </p:grpSp>
      <p:sp>
        <p:nvSpPr>
          <p:cNvPr id="46"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877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up)">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2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down)">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down)">
                                      <p:cBhvr>
                                        <p:cTn id="66" dur="500"/>
                                        <p:tgtEl>
                                          <p:spTgt spid="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500"/>
                                        <p:tgtEl>
                                          <p:spTgt spid="1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sz="half" idx="1"/>
          </p:nvPr>
        </p:nvSpPr>
        <p:spPr>
          <a:xfrm>
            <a:off x="865719" y="1396320"/>
            <a:ext cx="10088033" cy="4114800"/>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插值 </a:t>
            </a:r>
            <a:r>
              <a:rPr lang="en-US" altLang="zh-CN"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I</a:t>
            </a:r>
            <a:r>
              <a:rPr lang="en-US" altLang="zh-CN" b="1" dirty="0">
                <a:solidFill>
                  <a:schemeClr val="bg2">
                    <a:lumMod val="50000"/>
                  </a:schemeClr>
                </a:solidFill>
                <a:latin typeface="微软雅黑" panose="020B0503020204020204" pitchFamily="34" charset="-122"/>
                <a:ea typeface="微软雅黑" panose="020B0503020204020204" pitchFamily="34" charset="-122"/>
              </a:rPr>
              <a:t>nterpolation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线性插值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Linear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Interpolation</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lvl="1" indent="1250950">
              <a:spcBef>
                <a:spcPct val="50000"/>
              </a:spcBef>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给定两</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点 </a:t>
            </a:r>
            <a:r>
              <a:rPr lang="en-US" altLang="zh-CN" b="1" i="1" dirty="0" smtClean="0">
                <a:solidFill>
                  <a:schemeClr val="bg2">
                    <a:lumMod val="50000"/>
                  </a:schemeClr>
                </a:solidFill>
                <a:latin typeface="Times New Roman" pitchFamily="18" charset="0"/>
              </a:rPr>
              <a:t>x</a:t>
            </a:r>
            <a:r>
              <a:rPr lang="en-US" altLang="zh-CN" b="1" i="1" baseline="-25000" dirty="0" smtClean="0">
                <a:solidFill>
                  <a:schemeClr val="bg2">
                    <a:lumMod val="50000"/>
                  </a:schemeClr>
                </a:solidFill>
                <a:latin typeface="Times New Roman" pitchFamily="18" charset="0"/>
              </a:rPr>
              <a:t>1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 </a:t>
            </a:r>
            <a:r>
              <a:rPr lang="en-US" altLang="zh-CN" b="1" i="1" dirty="0" smtClean="0">
                <a:solidFill>
                  <a:schemeClr val="bg2">
                    <a:lumMod val="50000"/>
                  </a:schemeClr>
                </a:solidFill>
                <a:latin typeface="Times New Roman" pitchFamily="18" charset="0"/>
              </a:rPr>
              <a:t>x</a:t>
            </a:r>
            <a:r>
              <a:rPr lang="en-US" altLang="zh-CN" b="1" i="1" baseline="-25000" dirty="0" smtClean="0">
                <a:solidFill>
                  <a:schemeClr val="bg2">
                    <a:lumMod val="50000"/>
                  </a:schemeClr>
                </a:solidFill>
                <a:latin typeface="Times New Roman" pitchFamily="18" charset="0"/>
              </a:rPr>
              <a:t>2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处</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的值</a:t>
            </a:r>
          </a:p>
          <a:p>
            <a:pPr lvl="1" eaLnBrk="1" hangingPunct="1">
              <a:spcBef>
                <a:spcPct val="50000"/>
              </a:spcBef>
              <a:buFont typeface="Wingdings" pitchFamily="2" charset="2"/>
              <a:buNone/>
            </a:pPr>
            <a:endParaRPr lang="zh-CN" altLang="en-US" sz="2400" dirty="0" smtClean="0">
              <a:latin typeface="Times New Roman" pitchFamily="18" charset="0"/>
              <a:sym typeface="Symbol" pitchFamily="18" charset="2"/>
            </a:endParaRPr>
          </a:p>
          <a:p>
            <a:pPr marL="917575" lvl="3" indent="0" hangingPunct="0">
              <a:lnSpc>
                <a:spcPct val="100000"/>
              </a:lnSpc>
              <a:spcBef>
                <a:spcPts val="1800"/>
              </a:spcBef>
              <a:defRPr/>
            </a:pPr>
            <a:r>
              <a:rPr lang="zh-CN" altLang="en-US" sz="2400" dirty="0" smtClean="0">
                <a:latin typeface="Times New Roman" pitchFamily="18" charset="0"/>
                <a:sym typeface="Symbol" pitchFamily="18" charset="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用</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一个线性函数进行插值</a:t>
            </a:r>
          </a:p>
          <a:p>
            <a:pPr lvl="1" eaLnBrk="1" hangingPunct="1">
              <a:spcBef>
                <a:spcPct val="15000"/>
              </a:spcBef>
              <a:buFont typeface="Wingdings" pitchFamily="2" charset="2"/>
              <a:buNone/>
            </a:pPr>
            <a:endParaRPr lang="en-US" altLang="zh-CN" sz="2400" dirty="0" smtClean="0">
              <a:latin typeface="Times New Roman" pitchFamily="18" charset="0"/>
              <a:sym typeface="Symbol" pitchFamily="18" charset="2"/>
            </a:endParaRPr>
          </a:p>
          <a:p>
            <a:pPr lvl="1">
              <a:spcBef>
                <a:spcPts val="2400"/>
              </a:spcBef>
            </a:pPr>
            <a:r>
              <a:rPr lang="zh-CN" altLang="en-US" sz="2400" dirty="0" smtClean="0">
                <a:latin typeface="Times New Roman" pitchFamily="18" charset="0"/>
                <a:sym typeface="Symbol" pitchFamily="18" charset="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代入</a:t>
            </a:r>
            <a:r>
              <a:rPr lang="zh-CN" altLang="en-US" b="1" i="1" dirty="0">
                <a:solidFill>
                  <a:schemeClr val="bg2">
                    <a:lumMod val="50000"/>
                  </a:schemeClr>
                </a:solidFill>
                <a:latin typeface="Times New Roman" pitchFamily="18" charset="0"/>
                <a:sym typeface="Symbol" pitchFamily="18" charset="2"/>
              </a:rPr>
              <a:t></a:t>
            </a:r>
            <a:r>
              <a:rPr lang="en-US" altLang="zh-CN" b="1" dirty="0">
                <a:solidFill>
                  <a:schemeClr val="bg2">
                    <a:lumMod val="50000"/>
                  </a:schemeClr>
                </a:solidFill>
                <a:latin typeface="Times New Roman" pitchFamily="18" charset="0"/>
              </a:rPr>
              <a:t>(</a:t>
            </a:r>
            <a:r>
              <a:rPr lang="en-US" altLang="zh-CN" b="1" i="1" dirty="0">
                <a:solidFill>
                  <a:schemeClr val="bg2">
                    <a:lumMod val="50000"/>
                  </a:schemeClr>
                </a:solidFill>
                <a:latin typeface="Times New Roman" pitchFamily="18" charset="0"/>
              </a:rPr>
              <a:t>x</a:t>
            </a:r>
            <a:r>
              <a:rPr lang="en-US" altLang="zh-CN" b="1" dirty="0">
                <a:solidFill>
                  <a:schemeClr val="bg2">
                    <a:lumMod val="50000"/>
                  </a:schemeClr>
                </a:solidFill>
                <a:latin typeface="Times New Roman" pitchFamily="18" charset="0"/>
              </a:rPr>
              <a:t>)</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的</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表达式，可求出</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系数 </a:t>
            </a:r>
            <a:r>
              <a:rPr lang="en-US" altLang="zh-CN" b="1" i="1" dirty="0" smtClean="0">
                <a:solidFill>
                  <a:schemeClr val="bg2">
                    <a:lumMod val="50000"/>
                  </a:schemeClr>
                </a:solidFill>
                <a:latin typeface="Times New Roman" pitchFamily="18" charset="0"/>
                <a:sym typeface="Symbol" pitchFamily="18" charset="2"/>
              </a:rPr>
              <a:t>a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和 </a:t>
            </a:r>
            <a:r>
              <a:rPr lang="en-US" altLang="zh-CN" b="1" i="1" dirty="0" smtClean="0">
                <a:solidFill>
                  <a:schemeClr val="bg2">
                    <a:lumMod val="50000"/>
                  </a:schemeClr>
                </a:solidFill>
                <a:latin typeface="Times New Roman" pitchFamily="18" charset="0"/>
                <a:sym typeface="Symbol" pitchFamily="18" charset="2"/>
              </a:rPr>
              <a:t>b</a:t>
            </a:r>
            <a:endParaRPr lang="en-US" altLang="zh-CN" b="1" i="1" dirty="0">
              <a:solidFill>
                <a:schemeClr val="bg2">
                  <a:lumMod val="50000"/>
                </a:schemeClr>
              </a:solidFill>
              <a:latin typeface="Times New Roman" pitchFamily="18" charset="0"/>
              <a:sym typeface="Symbol" pitchFamily="18" charset="2"/>
            </a:endParaRPr>
          </a:p>
          <a:p>
            <a:pPr lvl="1" eaLnBrk="1" hangingPunct="1">
              <a:buFont typeface="Wingdings" pitchFamily="2" charset="2"/>
              <a:buNone/>
            </a:pPr>
            <a:endParaRPr lang="en-US" altLang="zh-CN" sz="2400" baseline="-25000" dirty="0" smtClean="0">
              <a:latin typeface="Times New Roman" pitchFamily="18" charset="0"/>
              <a:sym typeface="Symbol" pitchFamily="18" charset="2"/>
            </a:endParaRPr>
          </a:p>
          <a:p>
            <a:pPr eaLnBrk="1" hangingPunct="1">
              <a:buFont typeface="Wingdings" pitchFamily="2" charset="2"/>
              <a:buNone/>
            </a:pPr>
            <a:endParaRPr lang="zh-CN" altLang="en-US" sz="2400" dirty="0" smtClean="0"/>
          </a:p>
        </p:txBody>
      </p:sp>
      <p:graphicFrame>
        <p:nvGraphicFramePr>
          <p:cNvPr id="94212" name="Object 4"/>
          <p:cNvGraphicFramePr>
            <a:graphicFrameLocks noGrp="1" noChangeAspect="1"/>
          </p:cNvGraphicFramePr>
          <p:nvPr>
            <p:ph sz="quarter" idx="2"/>
            <p:extLst>
              <p:ext uri="{D42A27DB-BD31-4B8C-83A1-F6EECF244321}">
                <p14:modId xmlns:p14="http://schemas.microsoft.com/office/powerpoint/2010/main" val="3207260188"/>
              </p:ext>
            </p:extLst>
          </p:nvPr>
        </p:nvGraphicFramePr>
        <p:xfrm>
          <a:off x="5447928" y="2680221"/>
          <a:ext cx="1820224" cy="893242"/>
        </p:xfrm>
        <a:graphic>
          <a:graphicData uri="http://schemas.openxmlformats.org/presentationml/2006/ole">
            <mc:AlternateContent xmlns:mc="http://schemas.openxmlformats.org/markup-compatibility/2006">
              <mc:Choice xmlns:v="urn:schemas-microsoft-com:vml" Requires="v">
                <p:oleObj spid="_x0000_s65738" name="Equation" r:id="rId4" imgW="698500" imgH="457200" progId="Equation.DSMT4">
                  <p:embed/>
                </p:oleObj>
              </mc:Choice>
              <mc:Fallback>
                <p:oleObj name="Equation" r:id="rId4" imgW="6985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928" y="2680221"/>
                        <a:ext cx="1820224" cy="893242"/>
                      </a:xfrm>
                      <a:prstGeom prst="rect">
                        <a:avLst/>
                      </a:prstGeom>
                      <a:noFill/>
                      <a:ln>
                        <a:noFill/>
                      </a:ln>
                      <a:effectLst/>
                    </p:spPr>
                  </p:pic>
                </p:oleObj>
              </mc:Fallback>
            </mc:AlternateContent>
          </a:graphicData>
        </a:graphic>
      </p:graphicFrame>
      <p:graphicFrame>
        <p:nvGraphicFramePr>
          <p:cNvPr id="94214" name="Object 6"/>
          <p:cNvGraphicFramePr>
            <a:graphicFrameLocks noGrp="1" noChangeAspect="1"/>
          </p:cNvGraphicFramePr>
          <p:nvPr>
            <p:ph sz="quarter" idx="3"/>
            <p:extLst>
              <p:ext uri="{D42A27DB-BD31-4B8C-83A1-F6EECF244321}">
                <p14:modId xmlns:p14="http://schemas.microsoft.com/office/powerpoint/2010/main" val="298170418"/>
              </p:ext>
            </p:extLst>
          </p:nvPr>
        </p:nvGraphicFramePr>
        <p:xfrm>
          <a:off x="8132551" y="3695978"/>
          <a:ext cx="2495551" cy="455612"/>
        </p:xfrm>
        <a:graphic>
          <a:graphicData uri="http://schemas.openxmlformats.org/presentationml/2006/ole">
            <mc:AlternateContent xmlns:mc="http://schemas.openxmlformats.org/markup-compatibility/2006">
              <mc:Choice xmlns:v="urn:schemas-microsoft-com:vml" Requires="v">
                <p:oleObj spid="_x0000_s65739" name="Equation" r:id="rId6" imgW="837836" imgH="203112" progId="Equation.DSMT4">
                  <p:embed/>
                </p:oleObj>
              </mc:Choice>
              <mc:Fallback>
                <p:oleObj name="Equation" r:id="rId6" imgW="837836"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2551" y="3695978"/>
                        <a:ext cx="2495551"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6" name="Object 8"/>
          <p:cNvGraphicFramePr>
            <a:graphicFrameLocks noChangeAspect="1"/>
          </p:cNvGraphicFramePr>
          <p:nvPr>
            <p:extLst>
              <p:ext uri="{D42A27DB-BD31-4B8C-83A1-F6EECF244321}">
                <p14:modId xmlns:p14="http://schemas.microsoft.com/office/powerpoint/2010/main" val="3712208294"/>
              </p:ext>
            </p:extLst>
          </p:nvPr>
        </p:nvGraphicFramePr>
        <p:xfrm>
          <a:off x="5591944" y="4206081"/>
          <a:ext cx="4320116" cy="519113"/>
        </p:xfrm>
        <a:graphic>
          <a:graphicData uri="http://schemas.openxmlformats.org/presentationml/2006/ole">
            <mc:AlternateContent xmlns:mc="http://schemas.openxmlformats.org/markup-compatibility/2006">
              <mc:Choice xmlns:v="urn:schemas-microsoft-com:vml" Requires="v">
                <p:oleObj spid="_x0000_s65740" name="Equation" r:id="rId8" imgW="1435100" imgH="228600" progId="Equation.DSMT4">
                  <p:embed/>
                </p:oleObj>
              </mc:Choice>
              <mc:Fallback>
                <p:oleObj name="Equation" r:id="rId8" imgW="14351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1944" y="4206081"/>
                        <a:ext cx="4320116"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8" name="Object 10"/>
          <p:cNvGraphicFramePr>
            <a:graphicFrameLocks noChangeAspect="1"/>
          </p:cNvGraphicFramePr>
          <p:nvPr>
            <p:extLst>
              <p:ext uri="{D42A27DB-BD31-4B8C-83A1-F6EECF244321}">
                <p14:modId xmlns:p14="http://schemas.microsoft.com/office/powerpoint/2010/main" val="4137791038"/>
              </p:ext>
            </p:extLst>
          </p:nvPr>
        </p:nvGraphicFramePr>
        <p:xfrm>
          <a:off x="5375920" y="5245359"/>
          <a:ext cx="4840816" cy="968375"/>
        </p:xfrm>
        <a:graphic>
          <a:graphicData uri="http://schemas.openxmlformats.org/presentationml/2006/ole">
            <mc:AlternateContent xmlns:mc="http://schemas.openxmlformats.org/markup-compatibility/2006">
              <mc:Choice xmlns:v="urn:schemas-microsoft-com:vml" Requires="v">
                <p:oleObj spid="_x0000_s65741" name="Equation" r:id="rId10" imgW="1625600" imgH="431800" progId="Equation.DSMT4">
                  <p:embed/>
                </p:oleObj>
              </mc:Choice>
              <mc:Fallback>
                <p:oleObj name="Equation" r:id="rId10" imgW="1625600" imgH="431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5920" y="5245359"/>
                        <a:ext cx="4840816"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8"/>
          <p:cNvGrpSpPr>
            <a:grpSpLocks/>
          </p:cNvGrpSpPr>
          <p:nvPr/>
        </p:nvGrpSpPr>
        <p:grpSpPr bwMode="auto">
          <a:xfrm>
            <a:off x="814918" y="5300663"/>
            <a:ext cx="3744383" cy="366712"/>
            <a:chOff x="385" y="3339"/>
            <a:chExt cx="1769" cy="231"/>
          </a:xfrm>
        </p:grpSpPr>
        <p:sp>
          <p:nvSpPr>
            <p:cNvPr id="30746" name="Line 12"/>
            <p:cNvSpPr>
              <a:spLocks noChangeShapeType="1"/>
            </p:cNvSpPr>
            <p:nvPr/>
          </p:nvSpPr>
          <p:spPr bwMode="auto">
            <a:xfrm flipV="1">
              <a:off x="385" y="3566"/>
              <a:ext cx="163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0747" name="Text Box 13"/>
            <p:cNvSpPr txBox="1">
              <a:spLocks noChangeArrowheads="1"/>
            </p:cNvSpPr>
            <p:nvPr/>
          </p:nvSpPr>
          <p:spPr bwMode="auto">
            <a:xfrm>
              <a:off x="1882" y="333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grpSp>
      <p:grpSp>
        <p:nvGrpSpPr>
          <p:cNvPr id="3" name="Group 14"/>
          <p:cNvGrpSpPr>
            <a:grpSpLocks/>
          </p:cNvGrpSpPr>
          <p:nvPr/>
        </p:nvGrpSpPr>
        <p:grpSpPr bwMode="auto">
          <a:xfrm>
            <a:off x="1007534" y="3573463"/>
            <a:ext cx="575733" cy="2303462"/>
            <a:chOff x="1383" y="2770"/>
            <a:chExt cx="272" cy="1451"/>
          </a:xfrm>
        </p:grpSpPr>
        <p:sp>
          <p:nvSpPr>
            <p:cNvPr id="30744" name="Line 15"/>
            <p:cNvSpPr>
              <a:spLocks noChangeShapeType="1"/>
            </p:cNvSpPr>
            <p:nvPr/>
          </p:nvSpPr>
          <p:spPr bwMode="auto">
            <a:xfrm flipV="1">
              <a:off x="1565" y="2770"/>
              <a:ext cx="0" cy="145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0745" name="Text Box 16"/>
            <p:cNvSpPr txBox="1">
              <a:spLocks noChangeArrowheads="1"/>
            </p:cNvSpPr>
            <p:nvPr/>
          </p:nvSpPr>
          <p:spPr bwMode="auto">
            <a:xfrm>
              <a:off x="1383" y="277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grpSp>
      <p:grpSp>
        <p:nvGrpSpPr>
          <p:cNvPr id="4" name="Group 29"/>
          <p:cNvGrpSpPr>
            <a:grpSpLocks/>
          </p:cNvGrpSpPr>
          <p:nvPr/>
        </p:nvGrpSpPr>
        <p:grpSpPr bwMode="auto">
          <a:xfrm>
            <a:off x="1680634" y="4940300"/>
            <a:ext cx="575733" cy="1016000"/>
            <a:chOff x="794" y="3112"/>
            <a:chExt cx="272" cy="640"/>
          </a:xfrm>
        </p:grpSpPr>
        <p:sp>
          <p:nvSpPr>
            <p:cNvPr id="30742" name="Text Box 18"/>
            <p:cNvSpPr txBox="1">
              <a:spLocks noChangeArrowheads="1"/>
            </p:cNvSpPr>
            <p:nvPr/>
          </p:nvSpPr>
          <p:spPr bwMode="auto">
            <a:xfrm>
              <a:off x="794" y="352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1</a:t>
              </a:r>
            </a:p>
          </p:txBody>
        </p:sp>
        <p:sp>
          <p:nvSpPr>
            <p:cNvPr id="30743" name="Line 21"/>
            <p:cNvSpPr>
              <a:spLocks noChangeShapeType="1"/>
            </p:cNvSpPr>
            <p:nvPr/>
          </p:nvSpPr>
          <p:spPr bwMode="auto">
            <a:xfrm flipV="1">
              <a:off x="884" y="3112"/>
              <a:ext cx="0"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5" name="Group 30"/>
          <p:cNvGrpSpPr>
            <a:grpSpLocks/>
          </p:cNvGrpSpPr>
          <p:nvPr/>
        </p:nvGrpSpPr>
        <p:grpSpPr bwMode="auto">
          <a:xfrm>
            <a:off x="3215217" y="4567238"/>
            <a:ext cx="575733" cy="1389062"/>
            <a:chOff x="1519" y="2877"/>
            <a:chExt cx="272" cy="875"/>
          </a:xfrm>
        </p:grpSpPr>
        <p:sp>
          <p:nvSpPr>
            <p:cNvPr id="30740" name="Text Box 19"/>
            <p:cNvSpPr txBox="1">
              <a:spLocks noChangeArrowheads="1"/>
            </p:cNvSpPr>
            <p:nvPr/>
          </p:nvSpPr>
          <p:spPr bwMode="auto">
            <a:xfrm>
              <a:off x="1519" y="352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2</a:t>
              </a:r>
            </a:p>
          </p:txBody>
        </p:sp>
        <p:sp>
          <p:nvSpPr>
            <p:cNvPr id="30741" name="Line 22"/>
            <p:cNvSpPr>
              <a:spLocks noChangeShapeType="1"/>
            </p:cNvSpPr>
            <p:nvPr/>
          </p:nvSpPr>
          <p:spPr bwMode="auto">
            <a:xfrm flipV="1">
              <a:off x="1610" y="2877"/>
              <a:ext cx="0" cy="6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6" name="Group 33"/>
          <p:cNvGrpSpPr>
            <a:grpSpLocks/>
          </p:cNvGrpSpPr>
          <p:nvPr/>
        </p:nvGrpSpPr>
        <p:grpSpPr bwMode="auto">
          <a:xfrm>
            <a:off x="1583267" y="3730626"/>
            <a:ext cx="2305051" cy="1293813"/>
            <a:chOff x="748" y="2350"/>
            <a:chExt cx="1089" cy="815"/>
          </a:xfrm>
        </p:grpSpPr>
        <p:sp>
          <p:nvSpPr>
            <p:cNvPr id="30738" name="Freeform 20"/>
            <p:cNvSpPr>
              <a:spLocks/>
            </p:cNvSpPr>
            <p:nvPr/>
          </p:nvSpPr>
          <p:spPr bwMode="auto">
            <a:xfrm>
              <a:off x="748" y="2523"/>
              <a:ext cx="1089" cy="642"/>
            </a:xfrm>
            <a:custGeom>
              <a:avLst/>
              <a:gdLst>
                <a:gd name="T0" fmla="*/ 0 w 1089"/>
                <a:gd name="T1" fmla="*/ 544 h 642"/>
                <a:gd name="T2" fmla="*/ 318 w 1089"/>
                <a:gd name="T3" fmla="*/ 635 h 642"/>
                <a:gd name="T4" fmla="*/ 726 w 1089"/>
                <a:gd name="T5" fmla="*/ 499 h 642"/>
                <a:gd name="T6" fmla="*/ 1089 w 1089"/>
                <a:gd name="T7" fmla="*/ 0 h 642"/>
                <a:gd name="T8" fmla="*/ 0 60000 65536"/>
                <a:gd name="T9" fmla="*/ 0 60000 65536"/>
                <a:gd name="T10" fmla="*/ 0 60000 65536"/>
                <a:gd name="T11" fmla="*/ 0 60000 65536"/>
                <a:gd name="T12" fmla="*/ 0 w 1089"/>
                <a:gd name="T13" fmla="*/ 0 h 642"/>
                <a:gd name="T14" fmla="*/ 1089 w 1089"/>
                <a:gd name="T15" fmla="*/ 642 h 642"/>
              </a:gdLst>
              <a:ahLst/>
              <a:cxnLst>
                <a:cxn ang="T8">
                  <a:pos x="T0" y="T1"/>
                </a:cxn>
                <a:cxn ang="T9">
                  <a:pos x="T2" y="T3"/>
                </a:cxn>
                <a:cxn ang="T10">
                  <a:pos x="T4" y="T5"/>
                </a:cxn>
                <a:cxn ang="T11">
                  <a:pos x="T6" y="T7"/>
                </a:cxn>
              </a:cxnLst>
              <a:rect l="T12" t="T13" r="T14" b="T15"/>
              <a:pathLst>
                <a:path w="1089" h="642">
                  <a:moveTo>
                    <a:pt x="0" y="544"/>
                  </a:moveTo>
                  <a:cubicBezTo>
                    <a:pt x="98" y="593"/>
                    <a:pt x="197" y="642"/>
                    <a:pt x="318" y="635"/>
                  </a:cubicBezTo>
                  <a:cubicBezTo>
                    <a:pt x="439" y="628"/>
                    <a:pt x="598" y="605"/>
                    <a:pt x="726" y="499"/>
                  </a:cubicBezTo>
                  <a:cubicBezTo>
                    <a:pt x="854" y="393"/>
                    <a:pt x="971" y="196"/>
                    <a:pt x="1089" y="0"/>
                  </a:cubicBezTo>
                </a:path>
              </a:pathLst>
            </a:custGeom>
            <a:noFill/>
            <a:ln w="19050">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9" name="Text Box 24"/>
            <p:cNvSpPr txBox="1">
              <a:spLocks noChangeArrowheads="1"/>
            </p:cNvSpPr>
            <p:nvPr/>
          </p:nvSpPr>
          <p:spPr bwMode="auto">
            <a:xfrm>
              <a:off x="1510" y="2350"/>
              <a:ext cx="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f</a:t>
              </a:r>
              <a:r>
                <a:rPr lang="en-US" altLang="zh-CN" b="1">
                  <a:solidFill>
                    <a:schemeClr val="hlink"/>
                  </a:solidFill>
                  <a:latin typeface="Times New Roman" pitchFamily="18" charset="0"/>
                </a:rPr>
                <a:t>(</a:t>
              </a:r>
              <a:r>
                <a:rPr lang="en-US" altLang="zh-CN" b="1" i="1">
                  <a:solidFill>
                    <a:schemeClr val="hlink"/>
                  </a:solidFill>
                  <a:latin typeface="Times New Roman" pitchFamily="18" charset="0"/>
                </a:rPr>
                <a:t>x</a:t>
              </a:r>
              <a:r>
                <a:rPr lang="en-US" altLang="zh-CN" b="1">
                  <a:solidFill>
                    <a:schemeClr val="hlink"/>
                  </a:solidFill>
                  <a:latin typeface="Times New Roman" pitchFamily="18" charset="0"/>
                </a:rPr>
                <a:t>)</a:t>
              </a:r>
              <a:endParaRPr lang="zh-CN" altLang="en-US" b="1">
                <a:solidFill>
                  <a:schemeClr val="hlink"/>
                </a:solidFill>
                <a:latin typeface="Times New Roman" pitchFamily="18" charset="0"/>
              </a:endParaRPr>
            </a:p>
          </p:txBody>
        </p:sp>
      </p:grpSp>
      <p:grpSp>
        <p:nvGrpSpPr>
          <p:cNvPr id="7" name="Group 31"/>
          <p:cNvGrpSpPr>
            <a:grpSpLocks/>
          </p:cNvGrpSpPr>
          <p:nvPr/>
        </p:nvGrpSpPr>
        <p:grpSpPr bwMode="auto">
          <a:xfrm>
            <a:off x="1871134" y="4351338"/>
            <a:ext cx="2535767" cy="588962"/>
            <a:chOff x="884" y="2741"/>
            <a:chExt cx="1198" cy="371"/>
          </a:xfrm>
        </p:grpSpPr>
        <p:sp>
          <p:nvSpPr>
            <p:cNvPr id="30736" name="Line 23"/>
            <p:cNvSpPr>
              <a:spLocks noChangeShapeType="1"/>
            </p:cNvSpPr>
            <p:nvPr/>
          </p:nvSpPr>
          <p:spPr bwMode="auto">
            <a:xfrm flipV="1">
              <a:off x="884" y="2877"/>
              <a:ext cx="726" cy="23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Text Box 25"/>
            <p:cNvSpPr txBox="1">
              <a:spLocks noChangeArrowheads="1"/>
            </p:cNvSpPr>
            <p:nvPr/>
          </p:nvSpPr>
          <p:spPr bwMode="auto">
            <a:xfrm>
              <a:off x="1755" y="2741"/>
              <a:ext cx="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folHlink"/>
                  </a:solidFill>
                  <a:latin typeface="Times New Roman" pitchFamily="18" charset="0"/>
                  <a:sym typeface="Symbol" pitchFamily="18" charset="2"/>
                </a:rPr>
                <a:t></a:t>
              </a:r>
              <a:r>
                <a:rPr lang="en-US" altLang="zh-CN" b="1">
                  <a:solidFill>
                    <a:schemeClr val="folHlink"/>
                  </a:solidFill>
                  <a:latin typeface="Times New Roman" pitchFamily="18" charset="0"/>
                </a:rPr>
                <a:t>(</a:t>
              </a:r>
              <a:r>
                <a:rPr lang="en-US" altLang="zh-CN" b="1" i="1">
                  <a:solidFill>
                    <a:schemeClr val="folHlink"/>
                  </a:solidFill>
                  <a:latin typeface="Times New Roman" pitchFamily="18" charset="0"/>
                </a:rPr>
                <a:t>x</a:t>
              </a:r>
              <a:r>
                <a:rPr lang="en-US" altLang="zh-CN" b="1">
                  <a:solidFill>
                    <a:schemeClr val="folHlink"/>
                  </a:solidFill>
                  <a:latin typeface="Times New Roman" pitchFamily="18" charset="0"/>
                </a:rPr>
                <a:t>)</a:t>
              </a:r>
              <a:endParaRPr lang="zh-CN" altLang="en-US" b="1">
                <a:solidFill>
                  <a:schemeClr val="folHlink"/>
                </a:solidFill>
                <a:latin typeface="Times New Roman" pitchFamily="18" charset="0"/>
              </a:endParaRPr>
            </a:p>
          </p:txBody>
        </p:sp>
      </p:grpSp>
      <p:sp>
        <p:nvSpPr>
          <p:cNvPr id="94234" name="Text Box 26"/>
          <p:cNvSpPr txBox="1">
            <a:spLocks noChangeArrowheads="1"/>
          </p:cNvSpPr>
          <p:nvPr/>
        </p:nvSpPr>
        <p:spPr bwMode="auto">
          <a:xfrm>
            <a:off x="1488018" y="5056188"/>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baseline="-25000">
                <a:solidFill>
                  <a:schemeClr val="bg2">
                    <a:lumMod val="50000"/>
                  </a:schemeClr>
                </a:solidFill>
                <a:latin typeface="Times New Roman" pitchFamily="18" charset="0"/>
              </a:rPr>
              <a:t>1</a:t>
            </a:r>
          </a:p>
        </p:txBody>
      </p:sp>
      <p:sp>
        <p:nvSpPr>
          <p:cNvPr id="94235" name="Text Box 27"/>
          <p:cNvSpPr txBox="1">
            <a:spLocks noChangeArrowheads="1"/>
          </p:cNvSpPr>
          <p:nvPr/>
        </p:nvSpPr>
        <p:spPr bwMode="auto">
          <a:xfrm>
            <a:off x="3003551" y="5027613"/>
            <a:ext cx="670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baseline="-25000">
                <a:solidFill>
                  <a:schemeClr val="bg2">
                    <a:lumMod val="50000"/>
                  </a:schemeClr>
                </a:solidFill>
                <a:latin typeface="Times New Roman" pitchFamily="18" charset="0"/>
              </a:rPr>
              <a:t>2</a:t>
            </a:r>
          </a:p>
        </p:txBody>
      </p:sp>
      <p:sp>
        <p:nvSpPr>
          <p:cNvPr id="29"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296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Effect transition="in" filter="wipe(up)">
                                      <p:cBhvr>
                                        <p:cTn id="19" dur="500"/>
                                        <p:tgtEl>
                                          <p:spTgt spid="94211">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42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42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42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421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942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94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P spid="94234" grpId="0" uiExpand="1"/>
      <p:bldP spid="94235" grpId="0" uiExpan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sz="half" idx="1"/>
          </p:nvPr>
        </p:nvSpPr>
        <p:spPr>
          <a:xfrm>
            <a:off x="768351" y="1268760"/>
            <a:ext cx="10896600" cy="4863753"/>
          </a:xfrm>
        </p:spPr>
        <p:txBody>
          <a:bodyPr>
            <a:normAutofit fontScale="92500" lnSpcReduction="10000"/>
          </a:bodyPr>
          <a:lstStyle/>
          <a:p>
            <a:pPr marL="717550" lvl="1" indent="-342900" hangingPunct="0">
              <a:lnSpc>
                <a:spcPct val="13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插值 </a:t>
            </a:r>
            <a:r>
              <a:rPr lang="en-US" altLang="zh-CN"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I</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nterpolation</a:t>
            </a:r>
            <a:endParaRPr lang="zh-CN" altLang="en-US" sz="2600"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1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二次插值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Quadratic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Interpolation</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endParaRPr>
          </a:p>
          <a:p>
            <a:pPr lvl="1" indent="1250950" eaLnBrk="1" hangingPunct="1">
              <a:lnSpc>
                <a:spcPct val="90000"/>
              </a:lnSpc>
              <a:spcBef>
                <a:spcPts val="2400"/>
              </a:spcBef>
              <a:buFont typeface="Wingdings" pitchFamily="2" charset="2"/>
              <a:buNone/>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需要知道函数</a:t>
            </a:r>
            <a:r>
              <a:rPr lang="en-US" altLang="zh-CN" sz="2200" b="1" i="1" dirty="0" smtClean="0">
                <a:solidFill>
                  <a:schemeClr val="bg2">
                    <a:lumMod val="50000"/>
                  </a:schemeClr>
                </a:solidFill>
                <a:latin typeface="Times New Roman" pitchFamily="18" charset="0"/>
              </a:rPr>
              <a:t>f</a:t>
            </a:r>
            <a:r>
              <a:rPr lang="en-US" altLang="zh-CN" sz="2200" b="1" dirty="0" smtClean="0">
                <a:solidFill>
                  <a:schemeClr val="bg2">
                    <a:lumMod val="50000"/>
                  </a:schemeClr>
                </a:solidFill>
                <a:latin typeface="Times New Roman" pitchFamily="18" charset="0"/>
              </a:rPr>
              <a:t>(</a:t>
            </a:r>
            <a:r>
              <a:rPr lang="en-US" altLang="zh-CN" sz="2200" b="1" i="1" dirty="0" smtClean="0">
                <a:solidFill>
                  <a:schemeClr val="bg2">
                    <a:lumMod val="50000"/>
                  </a:schemeClr>
                </a:solidFill>
                <a:latin typeface="Times New Roman" pitchFamily="18" charset="0"/>
              </a:rPr>
              <a:t>x</a:t>
            </a:r>
            <a:r>
              <a:rPr lang="en-US" altLang="zh-CN" sz="2200" b="1" dirty="0" smtClean="0">
                <a:solidFill>
                  <a:schemeClr val="bg2">
                    <a:lumMod val="50000"/>
                  </a:schemeClr>
                </a:solidFill>
                <a:latin typeface="Times New Roman" pitchFamily="18" charset="0"/>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上的三个点</a:t>
            </a:r>
            <a:r>
              <a:rPr lang="en-US" altLang="zh-CN" sz="2200" b="1" i="1" dirty="0" smtClean="0">
                <a:solidFill>
                  <a:schemeClr val="bg2">
                    <a:lumMod val="50000"/>
                  </a:schemeClr>
                </a:solidFill>
                <a:latin typeface="Times New Roman" pitchFamily="18" charset="0"/>
                <a:sym typeface="Symbol" pitchFamily="18" charset="2"/>
              </a:rPr>
              <a:t>x</a:t>
            </a:r>
            <a:r>
              <a:rPr lang="en-US" altLang="zh-CN" sz="2200" b="1" baseline="-25000" dirty="0" smtClean="0">
                <a:solidFill>
                  <a:schemeClr val="bg2">
                    <a:lumMod val="50000"/>
                  </a:schemeClr>
                </a:solidFill>
                <a:latin typeface="Times New Roman" pitchFamily="18" charset="0"/>
                <a:sym typeface="Symbol" pitchFamily="18" charset="2"/>
              </a:rPr>
              <a:t>1</a:t>
            </a:r>
            <a:r>
              <a:rPr lang="zh-CN" altLang="en-US" sz="2200" b="1" dirty="0" smtClean="0">
                <a:solidFill>
                  <a:schemeClr val="bg2">
                    <a:lumMod val="50000"/>
                  </a:schemeClr>
                </a:solidFill>
                <a:latin typeface="Times New Roman" pitchFamily="18" charset="0"/>
                <a:sym typeface="Symbol" pitchFamily="18" charset="2"/>
              </a:rPr>
              <a:t>、</a:t>
            </a:r>
            <a:r>
              <a:rPr lang="en-US" altLang="zh-CN" sz="2200" b="1" i="1" dirty="0" smtClean="0">
                <a:solidFill>
                  <a:schemeClr val="bg2">
                    <a:lumMod val="50000"/>
                  </a:schemeClr>
                </a:solidFill>
                <a:latin typeface="Times New Roman" pitchFamily="18" charset="0"/>
                <a:sym typeface="Symbol" pitchFamily="18" charset="2"/>
              </a:rPr>
              <a:t>x</a:t>
            </a:r>
            <a:r>
              <a:rPr lang="en-US" altLang="zh-CN" sz="2200" b="1" baseline="-25000" dirty="0" smtClean="0">
                <a:solidFill>
                  <a:schemeClr val="bg2">
                    <a:lumMod val="50000"/>
                  </a:schemeClr>
                </a:solidFill>
                <a:latin typeface="Times New Roman" pitchFamily="18" charset="0"/>
                <a:sym typeface="Symbol" pitchFamily="18" charset="2"/>
              </a:rPr>
              <a:t>2 </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200" b="1" i="1" dirty="0" smtClean="0">
                <a:solidFill>
                  <a:schemeClr val="bg2">
                    <a:lumMod val="50000"/>
                  </a:schemeClr>
                </a:solidFill>
                <a:latin typeface="Times New Roman" pitchFamily="18" charset="0"/>
                <a:sym typeface="Symbol" pitchFamily="18" charset="2"/>
              </a:rPr>
              <a:t>x</a:t>
            </a:r>
            <a:r>
              <a:rPr lang="en-US" altLang="zh-CN" sz="2200" b="1" baseline="-25000" dirty="0" smtClean="0">
                <a:solidFill>
                  <a:schemeClr val="bg2">
                    <a:lumMod val="50000"/>
                  </a:schemeClr>
                </a:solidFill>
                <a:latin typeface="Times New Roman" pitchFamily="18" charset="0"/>
                <a:sym typeface="Symbol" pitchFamily="18" charset="2"/>
              </a:rPr>
              <a:t>3</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的值</a:t>
            </a:r>
            <a:r>
              <a:rPr lang="en-US" altLang="zh-CN" sz="2200" b="1" i="1" dirty="0" smtClean="0">
                <a:solidFill>
                  <a:schemeClr val="bg2">
                    <a:lumMod val="50000"/>
                  </a:schemeClr>
                </a:solidFill>
                <a:latin typeface="Times New Roman" pitchFamily="18" charset="0"/>
                <a:sym typeface="Symbol" pitchFamily="18" charset="2"/>
              </a:rPr>
              <a:t>y</a:t>
            </a:r>
            <a:r>
              <a:rPr lang="en-US" altLang="zh-CN" sz="2200" b="1" baseline="-25000" dirty="0" smtClean="0">
                <a:solidFill>
                  <a:schemeClr val="bg2">
                    <a:lumMod val="50000"/>
                  </a:schemeClr>
                </a:solidFill>
                <a:latin typeface="Times New Roman" pitchFamily="18" charset="0"/>
                <a:sym typeface="Symbol" pitchFamily="18" charset="2"/>
              </a:rPr>
              <a:t>1</a:t>
            </a:r>
            <a:r>
              <a:rPr lang="zh-CN" altLang="en-US" sz="2200" b="1" dirty="0" smtClean="0">
                <a:solidFill>
                  <a:schemeClr val="bg2">
                    <a:lumMod val="50000"/>
                  </a:schemeClr>
                </a:solidFill>
                <a:latin typeface="Times New Roman" pitchFamily="18" charset="0"/>
                <a:sym typeface="Symbol" pitchFamily="18" charset="2"/>
              </a:rPr>
              <a:t>、</a:t>
            </a:r>
            <a:r>
              <a:rPr lang="en-US" altLang="zh-CN" sz="2200" b="1" i="1" dirty="0" smtClean="0">
                <a:solidFill>
                  <a:schemeClr val="bg2">
                    <a:lumMod val="50000"/>
                  </a:schemeClr>
                </a:solidFill>
                <a:latin typeface="Times New Roman" pitchFamily="18" charset="0"/>
                <a:sym typeface="Symbol" pitchFamily="18" charset="2"/>
              </a:rPr>
              <a:t>y</a:t>
            </a:r>
            <a:r>
              <a:rPr lang="en-US" altLang="zh-CN" sz="2200" b="1" baseline="-25000" dirty="0" smtClean="0">
                <a:solidFill>
                  <a:schemeClr val="bg2">
                    <a:lumMod val="50000"/>
                  </a:schemeClr>
                </a:solidFill>
                <a:latin typeface="Times New Roman" pitchFamily="18" charset="0"/>
                <a:sym typeface="Symbol" pitchFamily="18" charset="2"/>
              </a:rPr>
              <a:t>2 </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200" b="1" i="1" dirty="0" smtClean="0">
                <a:solidFill>
                  <a:schemeClr val="bg2">
                    <a:lumMod val="50000"/>
                  </a:schemeClr>
                </a:solidFill>
                <a:latin typeface="Times New Roman" pitchFamily="18" charset="0"/>
                <a:sym typeface="Symbol" pitchFamily="18" charset="2"/>
              </a:rPr>
              <a:t>y</a:t>
            </a:r>
            <a:r>
              <a:rPr lang="en-US" altLang="zh-CN" sz="2200" b="1" baseline="-25000" dirty="0" smtClean="0">
                <a:solidFill>
                  <a:schemeClr val="bg2">
                    <a:lumMod val="50000"/>
                  </a:schemeClr>
                </a:solidFill>
                <a:latin typeface="Times New Roman" pitchFamily="18" charset="0"/>
                <a:sym typeface="Symbol" pitchFamily="18" charset="2"/>
              </a:rPr>
              <a:t>3</a:t>
            </a:r>
            <a:endParaRPr lang="zh-CN" altLang="en-US" sz="2200" b="1" dirty="0" smtClean="0">
              <a:solidFill>
                <a:schemeClr val="bg2">
                  <a:lumMod val="50000"/>
                </a:schemeClr>
              </a:solidFill>
              <a:latin typeface="Times New Roman" pitchFamily="18" charset="0"/>
            </a:endParaRPr>
          </a:p>
          <a:p>
            <a:pPr marL="917575" lvl="3" indent="0" hangingPunct="0">
              <a:lnSpc>
                <a:spcPct val="120000"/>
              </a:lnSpc>
              <a:spcBef>
                <a:spcPts val="1800"/>
              </a:spcBef>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用</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一个二次函数来插值</a:t>
            </a:r>
          </a:p>
          <a:p>
            <a:pPr marL="917575" lvl="3" indent="0" eaLnBrk="1" hangingPunct="0">
              <a:lnSpc>
                <a:spcPct val="110000"/>
              </a:lnSpc>
              <a:spcBef>
                <a:spcPts val="1800"/>
              </a:spcBef>
              <a:defRPr/>
            </a:pPr>
            <a:r>
              <a:rPr lang="zh-CN" altLang="en-US" sz="2400" dirty="0" smtClean="0"/>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必须</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满足方程组</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marL="4754563" indent="-4754563">
              <a:lnSpc>
                <a:spcPct val="160000"/>
              </a:lnSpc>
            </a:pPr>
            <a:r>
              <a:rPr lang="zh-CN" altLang="en-US" sz="2400" dirty="0" smtClean="0"/>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求解出系数</a:t>
            </a:r>
            <a:r>
              <a:rPr lang="en-US" altLang="zh-CN" sz="2400" b="1" i="1" dirty="0" smtClean="0">
                <a:solidFill>
                  <a:schemeClr val="bg2">
                    <a:lumMod val="50000"/>
                  </a:schemeClr>
                </a:solidFill>
                <a:latin typeface="Times New Roman" pitchFamily="18" charset="0"/>
                <a:sym typeface="Symbol" pitchFamily="18" charset="2"/>
              </a:rPr>
              <a:t>a</a:t>
            </a:r>
            <a:r>
              <a:rPr lang="zh-CN" altLang="en-US"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b</a:t>
            </a:r>
            <a:r>
              <a:rPr lang="zh-CN" altLang="en-US"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c</a:t>
            </a:r>
            <a:r>
              <a:rPr lang="zh-CN" altLang="en-US" sz="2400" b="1" dirty="0" smtClean="0">
                <a:solidFill>
                  <a:schemeClr val="bg2">
                    <a:lumMod val="50000"/>
                  </a:schemeClr>
                </a:solidFill>
                <a:latin typeface="Times New Roman" pitchFamily="18" charset="0"/>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就可以</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构造                                                                 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二次插值</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函数</a:t>
            </a:r>
            <a:r>
              <a:rPr lang="zh-CN" altLang="en-US" sz="2800" b="1" i="1" dirty="0">
                <a:solidFill>
                  <a:schemeClr val="bg2">
                    <a:lumMod val="50000"/>
                  </a:schemeClr>
                </a:solidFill>
                <a:latin typeface="Times New Roman" pitchFamily="18" charset="0"/>
                <a:sym typeface="Symbol" pitchFamily="18" charset="2"/>
              </a:rPr>
              <a:t></a:t>
            </a:r>
            <a:r>
              <a:rPr lang="en-US" altLang="zh-CN" sz="2800" b="1" dirty="0">
                <a:solidFill>
                  <a:schemeClr val="bg2">
                    <a:lumMod val="50000"/>
                  </a:schemeClr>
                </a:solidFill>
                <a:latin typeface="Times New Roman" pitchFamily="18" charset="0"/>
              </a:rPr>
              <a:t>(</a:t>
            </a:r>
            <a:r>
              <a:rPr lang="en-US" altLang="zh-CN" sz="2800" b="1" i="1" dirty="0">
                <a:solidFill>
                  <a:schemeClr val="bg2">
                    <a:lumMod val="50000"/>
                  </a:schemeClr>
                </a:solidFill>
                <a:latin typeface="Times New Roman" pitchFamily="18" charset="0"/>
              </a:rPr>
              <a:t>x</a:t>
            </a:r>
            <a:r>
              <a:rPr lang="en-US" altLang="zh-CN" sz="2800" b="1" dirty="0">
                <a:solidFill>
                  <a:schemeClr val="bg2">
                    <a:lumMod val="50000"/>
                  </a:schemeClr>
                </a:solidFill>
                <a:latin typeface="Times New Roman" pitchFamily="18" charset="0"/>
              </a:rPr>
              <a:t>)</a:t>
            </a:r>
            <a:endParaRPr lang="zh-CN" altLang="en-US" sz="2800" dirty="0" smtClean="0">
              <a:latin typeface="Times New Roman" pitchFamily="18" charset="0"/>
              <a:sym typeface="Symbol" pitchFamily="18" charset="2"/>
            </a:endParaRPr>
          </a:p>
        </p:txBody>
      </p:sp>
      <p:graphicFrame>
        <p:nvGraphicFramePr>
          <p:cNvPr id="95236" name="Object 4"/>
          <p:cNvGraphicFramePr>
            <a:graphicFrameLocks noGrp="1" noChangeAspect="1"/>
          </p:cNvGraphicFramePr>
          <p:nvPr>
            <p:ph sz="quarter" idx="2"/>
            <p:extLst>
              <p:ext uri="{D42A27DB-BD31-4B8C-83A1-F6EECF244321}">
                <p14:modId xmlns:p14="http://schemas.microsoft.com/office/powerpoint/2010/main" val="1107609051"/>
              </p:ext>
            </p:extLst>
          </p:nvPr>
        </p:nvGraphicFramePr>
        <p:xfrm>
          <a:off x="5159896" y="3068960"/>
          <a:ext cx="3551767" cy="514350"/>
        </p:xfrm>
        <a:graphic>
          <a:graphicData uri="http://schemas.openxmlformats.org/presentationml/2006/ole">
            <mc:AlternateContent xmlns:mc="http://schemas.openxmlformats.org/markup-compatibility/2006">
              <mc:Choice xmlns:v="urn:schemas-microsoft-com:vml" Requires="v">
                <p:oleObj spid="_x0000_s66660" name="Equation" r:id="rId4" imgW="1181100" imgH="228600" progId="Equation.DSMT4">
                  <p:embed/>
                </p:oleObj>
              </mc:Choice>
              <mc:Fallback>
                <p:oleObj name="Equation" r:id="rId4" imgW="11811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896" y="3068960"/>
                        <a:ext cx="355176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8" name="Object 6"/>
          <p:cNvGraphicFramePr>
            <a:graphicFrameLocks noGrp="1" noChangeAspect="1"/>
          </p:cNvGraphicFramePr>
          <p:nvPr>
            <p:ph sz="quarter" idx="3"/>
            <p:extLst>
              <p:ext uri="{D42A27DB-BD31-4B8C-83A1-F6EECF244321}">
                <p14:modId xmlns:p14="http://schemas.microsoft.com/office/powerpoint/2010/main" val="2886088801"/>
              </p:ext>
            </p:extLst>
          </p:nvPr>
        </p:nvGraphicFramePr>
        <p:xfrm>
          <a:off x="5663952" y="4225131"/>
          <a:ext cx="6047316" cy="466725"/>
        </p:xfrm>
        <a:graphic>
          <a:graphicData uri="http://schemas.openxmlformats.org/presentationml/2006/ole">
            <mc:AlternateContent xmlns:mc="http://schemas.openxmlformats.org/markup-compatibility/2006">
              <mc:Choice xmlns:v="urn:schemas-microsoft-com:vml" Requires="v">
                <p:oleObj spid="_x0000_s66661" name="Equation" r:id="rId6" imgW="2222500" imgH="228600" progId="Equation.DSMT4">
                  <p:embed/>
                </p:oleObj>
              </mc:Choice>
              <mc:Fallback>
                <p:oleObj name="Equation" r:id="rId6" imgW="22225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3952" y="4225131"/>
                        <a:ext cx="6047316"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1102785" y="5516563"/>
            <a:ext cx="3744383" cy="366712"/>
            <a:chOff x="385" y="3339"/>
            <a:chExt cx="1769" cy="231"/>
          </a:xfrm>
        </p:grpSpPr>
        <p:sp>
          <p:nvSpPr>
            <p:cNvPr id="31773" name="Line 9"/>
            <p:cNvSpPr>
              <a:spLocks noChangeShapeType="1"/>
            </p:cNvSpPr>
            <p:nvPr/>
          </p:nvSpPr>
          <p:spPr bwMode="auto">
            <a:xfrm flipV="1">
              <a:off x="385" y="3566"/>
              <a:ext cx="163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1774" name="Text Box 10"/>
            <p:cNvSpPr txBox="1">
              <a:spLocks noChangeArrowheads="1"/>
            </p:cNvSpPr>
            <p:nvPr/>
          </p:nvSpPr>
          <p:spPr bwMode="auto">
            <a:xfrm>
              <a:off x="1882" y="333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grpSp>
      <p:grpSp>
        <p:nvGrpSpPr>
          <p:cNvPr id="3" name="Group 11"/>
          <p:cNvGrpSpPr>
            <a:grpSpLocks/>
          </p:cNvGrpSpPr>
          <p:nvPr/>
        </p:nvGrpSpPr>
        <p:grpSpPr bwMode="auto">
          <a:xfrm>
            <a:off x="1295400" y="3789363"/>
            <a:ext cx="575733" cy="2303462"/>
            <a:chOff x="1383" y="2770"/>
            <a:chExt cx="272" cy="1451"/>
          </a:xfrm>
        </p:grpSpPr>
        <p:sp>
          <p:nvSpPr>
            <p:cNvPr id="31771" name="Line 12"/>
            <p:cNvSpPr>
              <a:spLocks noChangeShapeType="1"/>
            </p:cNvSpPr>
            <p:nvPr/>
          </p:nvSpPr>
          <p:spPr bwMode="auto">
            <a:xfrm flipV="1">
              <a:off x="1565" y="2770"/>
              <a:ext cx="0" cy="145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1772" name="Text Box 13"/>
            <p:cNvSpPr txBox="1">
              <a:spLocks noChangeArrowheads="1"/>
            </p:cNvSpPr>
            <p:nvPr/>
          </p:nvSpPr>
          <p:spPr bwMode="auto">
            <a:xfrm>
              <a:off x="1383" y="277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grpSp>
      <p:grpSp>
        <p:nvGrpSpPr>
          <p:cNvPr id="4" name="Group 14"/>
          <p:cNvGrpSpPr>
            <a:grpSpLocks/>
          </p:cNvGrpSpPr>
          <p:nvPr/>
        </p:nvGrpSpPr>
        <p:grpSpPr bwMode="auto">
          <a:xfrm>
            <a:off x="1968500" y="5156200"/>
            <a:ext cx="575733" cy="1016000"/>
            <a:chOff x="794" y="3112"/>
            <a:chExt cx="272" cy="640"/>
          </a:xfrm>
        </p:grpSpPr>
        <p:sp>
          <p:nvSpPr>
            <p:cNvPr id="31769" name="Text Box 15"/>
            <p:cNvSpPr txBox="1">
              <a:spLocks noChangeArrowheads="1"/>
            </p:cNvSpPr>
            <p:nvPr/>
          </p:nvSpPr>
          <p:spPr bwMode="auto">
            <a:xfrm>
              <a:off x="794" y="352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1</a:t>
              </a:r>
            </a:p>
          </p:txBody>
        </p:sp>
        <p:sp>
          <p:nvSpPr>
            <p:cNvPr id="31770" name="Line 16"/>
            <p:cNvSpPr>
              <a:spLocks noChangeShapeType="1"/>
            </p:cNvSpPr>
            <p:nvPr/>
          </p:nvSpPr>
          <p:spPr bwMode="auto">
            <a:xfrm flipV="1">
              <a:off x="884" y="3112"/>
              <a:ext cx="0"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5" name="Group 42"/>
          <p:cNvGrpSpPr>
            <a:grpSpLocks/>
          </p:cNvGrpSpPr>
          <p:nvPr/>
        </p:nvGrpSpPr>
        <p:grpSpPr bwMode="auto">
          <a:xfrm>
            <a:off x="2840567" y="5180013"/>
            <a:ext cx="575733" cy="1022350"/>
            <a:chOff x="1292" y="3263"/>
            <a:chExt cx="272" cy="644"/>
          </a:xfrm>
        </p:grpSpPr>
        <p:sp>
          <p:nvSpPr>
            <p:cNvPr id="31767" name="Text Box 18"/>
            <p:cNvSpPr txBox="1">
              <a:spLocks noChangeArrowheads="1"/>
            </p:cNvSpPr>
            <p:nvPr/>
          </p:nvSpPr>
          <p:spPr bwMode="auto">
            <a:xfrm>
              <a:off x="1292" y="367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2</a:t>
              </a:r>
            </a:p>
          </p:txBody>
        </p:sp>
        <p:sp>
          <p:nvSpPr>
            <p:cNvPr id="31768" name="Line 19"/>
            <p:cNvSpPr>
              <a:spLocks noChangeShapeType="1"/>
            </p:cNvSpPr>
            <p:nvPr/>
          </p:nvSpPr>
          <p:spPr bwMode="auto">
            <a:xfrm flipV="1">
              <a:off x="1383" y="3263"/>
              <a:ext cx="0" cy="4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6" name="Group 47"/>
          <p:cNvGrpSpPr>
            <a:grpSpLocks/>
          </p:cNvGrpSpPr>
          <p:nvPr/>
        </p:nvGrpSpPr>
        <p:grpSpPr bwMode="auto">
          <a:xfrm>
            <a:off x="1871133" y="3946526"/>
            <a:ext cx="2305051" cy="1293813"/>
            <a:chOff x="884" y="2486"/>
            <a:chExt cx="1089" cy="815"/>
          </a:xfrm>
        </p:grpSpPr>
        <p:sp>
          <p:nvSpPr>
            <p:cNvPr id="31765" name="Freeform 21"/>
            <p:cNvSpPr>
              <a:spLocks/>
            </p:cNvSpPr>
            <p:nvPr/>
          </p:nvSpPr>
          <p:spPr bwMode="auto">
            <a:xfrm>
              <a:off x="884" y="2659"/>
              <a:ext cx="1089" cy="642"/>
            </a:xfrm>
            <a:custGeom>
              <a:avLst/>
              <a:gdLst>
                <a:gd name="T0" fmla="*/ 0 w 1089"/>
                <a:gd name="T1" fmla="*/ 544 h 642"/>
                <a:gd name="T2" fmla="*/ 318 w 1089"/>
                <a:gd name="T3" fmla="*/ 635 h 642"/>
                <a:gd name="T4" fmla="*/ 726 w 1089"/>
                <a:gd name="T5" fmla="*/ 499 h 642"/>
                <a:gd name="T6" fmla="*/ 1089 w 1089"/>
                <a:gd name="T7" fmla="*/ 0 h 642"/>
                <a:gd name="T8" fmla="*/ 0 60000 65536"/>
                <a:gd name="T9" fmla="*/ 0 60000 65536"/>
                <a:gd name="T10" fmla="*/ 0 60000 65536"/>
                <a:gd name="T11" fmla="*/ 0 60000 65536"/>
                <a:gd name="T12" fmla="*/ 0 w 1089"/>
                <a:gd name="T13" fmla="*/ 0 h 642"/>
                <a:gd name="T14" fmla="*/ 1089 w 1089"/>
                <a:gd name="T15" fmla="*/ 642 h 642"/>
              </a:gdLst>
              <a:ahLst/>
              <a:cxnLst>
                <a:cxn ang="T8">
                  <a:pos x="T0" y="T1"/>
                </a:cxn>
                <a:cxn ang="T9">
                  <a:pos x="T2" y="T3"/>
                </a:cxn>
                <a:cxn ang="T10">
                  <a:pos x="T4" y="T5"/>
                </a:cxn>
                <a:cxn ang="T11">
                  <a:pos x="T6" y="T7"/>
                </a:cxn>
              </a:cxnLst>
              <a:rect l="T12" t="T13" r="T14" b="T15"/>
              <a:pathLst>
                <a:path w="1089" h="642">
                  <a:moveTo>
                    <a:pt x="0" y="544"/>
                  </a:moveTo>
                  <a:cubicBezTo>
                    <a:pt x="98" y="593"/>
                    <a:pt x="197" y="642"/>
                    <a:pt x="318" y="635"/>
                  </a:cubicBezTo>
                  <a:cubicBezTo>
                    <a:pt x="439" y="628"/>
                    <a:pt x="598" y="605"/>
                    <a:pt x="726" y="499"/>
                  </a:cubicBezTo>
                  <a:cubicBezTo>
                    <a:pt x="854" y="393"/>
                    <a:pt x="971" y="196"/>
                    <a:pt x="1089" y="0"/>
                  </a:cubicBezTo>
                </a:path>
              </a:pathLst>
            </a:custGeom>
            <a:noFill/>
            <a:ln w="19050">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6" name="Text Box 22"/>
            <p:cNvSpPr txBox="1">
              <a:spLocks noChangeArrowheads="1"/>
            </p:cNvSpPr>
            <p:nvPr/>
          </p:nvSpPr>
          <p:spPr bwMode="auto">
            <a:xfrm>
              <a:off x="1646" y="2486"/>
              <a:ext cx="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f</a:t>
              </a:r>
              <a:r>
                <a:rPr lang="en-US" altLang="zh-CN" b="1">
                  <a:solidFill>
                    <a:schemeClr val="hlink"/>
                  </a:solidFill>
                  <a:latin typeface="Times New Roman" pitchFamily="18" charset="0"/>
                </a:rPr>
                <a:t>(</a:t>
              </a:r>
              <a:r>
                <a:rPr lang="en-US" altLang="zh-CN" b="1" i="1">
                  <a:solidFill>
                    <a:schemeClr val="hlink"/>
                  </a:solidFill>
                  <a:latin typeface="Times New Roman" pitchFamily="18" charset="0"/>
                </a:rPr>
                <a:t>x</a:t>
              </a:r>
              <a:r>
                <a:rPr lang="en-US" altLang="zh-CN" b="1">
                  <a:solidFill>
                    <a:schemeClr val="hlink"/>
                  </a:solidFill>
                  <a:latin typeface="Times New Roman" pitchFamily="18" charset="0"/>
                </a:rPr>
                <a:t>)</a:t>
              </a:r>
              <a:endParaRPr lang="zh-CN" altLang="en-US" b="1">
                <a:solidFill>
                  <a:schemeClr val="hlink"/>
                </a:solidFill>
                <a:latin typeface="Times New Roman" pitchFamily="18" charset="0"/>
              </a:endParaRPr>
            </a:p>
          </p:txBody>
        </p:sp>
      </p:grpSp>
      <p:grpSp>
        <p:nvGrpSpPr>
          <p:cNvPr id="7" name="Group 43"/>
          <p:cNvGrpSpPr>
            <a:grpSpLocks/>
          </p:cNvGrpSpPr>
          <p:nvPr/>
        </p:nvGrpSpPr>
        <p:grpSpPr bwMode="auto">
          <a:xfrm>
            <a:off x="3625851" y="4605338"/>
            <a:ext cx="575733" cy="1560512"/>
            <a:chOff x="1745" y="2901"/>
            <a:chExt cx="272" cy="983"/>
          </a:xfrm>
        </p:grpSpPr>
        <p:sp>
          <p:nvSpPr>
            <p:cNvPr id="31763" name="Text Box 29"/>
            <p:cNvSpPr txBox="1">
              <a:spLocks noChangeArrowheads="1"/>
            </p:cNvSpPr>
            <p:nvPr/>
          </p:nvSpPr>
          <p:spPr bwMode="auto">
            <a:xfrm>
              <a:off x="1745" y="3653"/>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3</a:t>
              </a:r>
            </a:p>
          </p:txBody>
        </p:sp>
        <p:sp>
          <p:nvSpPr>
            <p:cNvPr id="31764" name="Line 30"/>
            <p:cNvSpPr>
              <a:spLocks noChangeShapeType="1"/>
            </p:cNvSpPr>
            <p:nvPr/>
          </p:nvSpPr>
          <p:spPr bwMode="auto">
            <a:xfrm flipV="1">
              <a:off x="1836" y="2901"/>
              <a:ext cx="0" cy="79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8" name="Group 48"/>
          <p:cNvGrpSpPr>
            <a:grpSpLocks/>
          </p:cNvGrpSpPr>
          <p:nvPr/>
        </p:nvGrpSpPr>
        <p:grpSpPr bwMode="auto">
          <a:xfrm>
            <a:off x="1775884" y="5337175"/>
            <a:ext cx="2311400" cy="401638"/>
            <a:chOff x="839" y="3362"/>
            <a:chExt cx="1092" cy="253"/>
          </a:xfrm>
        </p:grpSpPr>
        <p:sp>
          <p:nvSpPr>
            <p:cNvPr id="31760" name="Text Box 26"/>
            <p:cNvSpPr txBox="1">
              <a:spLocks noChangeArrowheads="1"/>
            </p:cNvSpPr>
            <p:nvPr/>
          </p:nvSpPr>
          <p:spPr bwMode="auto">
            <a:xfrm>
              <a:off x="839" y="338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baseline="-25000">
                  <a:solidFill>
                    <a:schemeClr val="bg2">
                      <a:lumMod val="50000"/>
                    </a:schemeClr>
                  </a:solidFill>
                  <a:latin typeface="Times New Roman" pitchFamily="18" charset="0"/>
                </a:rPr>
                <a:t>1</a:t>
              </a:r>
            </a:p>
          </p:txBody>
        </p:sp>
        <p:sp>
          <p:nvSpPr>
            <p:cNvPr id="31761" name="Text Box 27"/>
            <p:cNvSpPr txBox="1">
              <a:spLocks noChangeArrowheads="1"/>
            </p:cNvSpPr>
            <p:nvPr/>
          </p:nvSpPr>
          <p:spPr bwMode="auto">
            <a:xfrm>
              <a:off x="1156" y="338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baseline="-25000">
                  <a:solidFill>
                    <a:schemeClr val="bg2">
                      <a:lumMod val="50000"/>
                    </a:schemeClr>
                  </a:solidFill>
                  <a:latin typeface="Times New Roman" pitchFamily="18" charset="0"/>
                </a:rPr>
                <a:t>2</a:t>
              </a:r>
            </a:p>
          </p:txBody>
        </p:sp>
        <p:sp>
          <p:nvSpPr>
            <p:cNvPr id="31762" name="Text Box 31"/>
            <p:cNvSpPr txBox="1">
              <a:spLocks noChangeArrowheads="1"/>
            </p:cNvSpPr>
            <p:nvPr/>
          </p:nvSpPr>
          <p:spPr bwMode="auto">
            <a:xfrm>
              <a:off x="1614" y="336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baseline="-25000">
                  <a:solidFill>
                    <a:schemeClr val="bg2">
                      <a:lumMod val="50000"/>
                    </a:schemeClr>
                  </a:solidFill>
                  <a:latin typeface="Times New Roman" pitchFamily="18" charset="0"/>
                </a:rPr>
                <a:t>3</a:t>
              </a:r>
            </a:p>
          </p:txBody>
        </p:sp>
      </p:grpSp>
      <p:grpSp>
        <p:nvGrpSpPr>
          <p:cNvPr id="9" name="Group 46"/>
          <p:cNvGrpSpPr>
            <a:grpSpLocks/>
          </p:cNvGrpSpPr>
          <p:nvPr/>
        </p:nvGrpSpPr>
        <p:grpSpPr bwMode="auto">
          <a:xfrm>
            <a:off x="2159000" y="4508500"/>
            <a:ext cx="2516717" cy="725488"/>
            <a:chOff x="1020" y="2840"/>
            <a:chExt cx="1189" cy="457"/>
          </a:xfrm>
        </p:grpSpPr>
        <p:sp>
          <p:nvSpPr>
            <p:cNvPr id="31758" name="Text Box 25"/>
            <p:cNvSpPr txBox="1">
              <a:spLocks noChangeArrowheads="1"/>
            </p:cNvSpPr>
            <p:nvPr/>
          </p:nvSpPr>
          <p:spPr bwMode="auto">
            <a:xfrm>
              <a:off x="1882" y="2840"/>
              <a:ext cx="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folHlink"/>
                  </a:solidFill>
                  <a:latin typeface="Times New Roman" pitchFamily="18" charset="0"/>
                  <a:sym typeface="Symbol" pitchFamily="18" charset="2"/>
                </a:rPr>
                <a:t></a:t>
              </a:r>
              <a:r>
                <a:rPr lang="en-US" altLang="zh-CN" b="1">
                  <a:solidFill>
                    <a:schemeClr val="folHlink"/>
                  </a:solidFill>
                  <a:latin typeface="Times New Roman" pitchFamily="18" charset="0"/>
                </a:rPr>
                <a:t>(</a:t>
              </a:r>
              <a:r>
                <a:rPr lang="en-US" altLang="zh-CN" b="1" i="1">
                  <a:solidFill>
                    <a:schemeClr val="folHlink"/>
                  </a:solidFill>
                  <a:latin typeface="Times New Roman" pitchFamily="18" charset="0"/>
                </a:rPr>
                <a:t>x</a:t>
              </a:r>
              <a:r>
                <a:rPr lang="en-US" altLang="zh-CN" b="1">
                  <a:solidFill>
                    <a:schemeClr val="folHlink"/>
                  </a:solidFill>
                  <a:latin typeface="Times New Roman" pitchFamily="18" charset="0"/>
                </a:rPr>
                <a:t>)</a:t>
              </a:r>
              <a:endParaRPr lang="zh-CN" altLang="en-US" b="1">
                <a:solidFill>
                  <a:schemeClr val="folHlink"/>
                </a:solidFill>
                <a:latin typeface="Times New Roman" pitchFamily="18" charset="0"/>
              </a:endParaRPr>
            </a:p>
          </p:txBody>
        </p:sp>
        <p:sp>
          <p:nvSpPr>
            <p:cNvPr id="31759" name="Freeform 45"/>
            <p:cNvSpPr>
              <a:spLocks/>
            </p:cNvSpPr>
            <p:nvPr/>
          </p:nvSpPr>
          <p:spPr bwMode="auto">
            <a:xfrm>
              <a:off x="1020" y="2955"/>
              <a:ext cx="784" cy="342"/>
            </a:xfrm>
            <a:custGeom>
              <a:avLst/>
              <a:gdLst>
                <a:gd name="T0" fmla="*/ 0 w 868"/>
                <a:gd name="T1" fmla="*/ 0 h 696"/>
                <a:gd name="T2" fmla="*/ 27 w 868"/>
                <a:gd name="T3" fmla="*/ 0 h 696"/>
                <a:gd name="T4" fmla="*/ 80 w 868"/>
                <a:gd name="T5" fmla="*/ 0 h 696"/>
                <a:gd name="T6" fmla="*/ 134 w 868"/>
                <a:gd name="T7" fmla="*/ 0 h 696"/>
                <a:gd name="T8" fmla="*/ 201 w 868"/>
                <a:gd name="T9" fmla="*/ 0 h 696"/>
                <a:gd name="T10" fmla="*/ 240 w 868"/>
                <a:gd name="T11" fmla="*/ 0 h 696"/>
                <a:gd name="T12" fmla="*/ 255 w 868"/>
                <a:gd name="T13" fmla="*/ 0 h 696"/>
                <a:gd name="T14" fmla="*/ 255 w 868"/>
                <a:gd name="T15" fmla="*/ 0 h 696"/>
                <a:gd name="T16" fmla="*/ 0 60000 65536"/>
                <a:gd name="T17" fmla="*/ 0 60000 65536"/>
                <a:gd name="T18" fmla="*/ 0 60000 65536"/>
                <a:gd name="T19" fmla="*/ 0 60000 65536"/>
                <a:gd name="T20" fmla="*/ 0 60000 65536"/>
                <a:gd name="T21" fmla="*/ 0 60000 65536"/>
                <a:gd name="T22" fmla="*/ 0 60000 65536"/>
                <a:gd name="T23" fmla="*/ 0 60000 65536"/>
                <a:gd name="T24" fmla="*/ 0 w 868"/>
                <a:gd name="T25" fmla="*/ 0 h 696"/>
                <a:gd name="T26" fmla="*/ 868 w 868"/>
                <a:gd name="T27" fmla="*/ 696 h 6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8" h="696">
                  <a:moveTo>
                    <a:pt x="0" y="635"/>
                  </a:moveTo>
                  <a:cubicBezTo>
                    <a:pt x="22" y="601"/>
                    <a:pt x="45" y="568"/>
                    <a:pt x="90" y="545"/>
                  </a:cubicBezTo>
                  <a:cubicBezTo>
                    <a:pt x="135" y="522"/>
                    <a:pt x="212" y="492"/>
                    <a:pt x="272" y="499"/>
                  </a:cubicBezTo>
                  <a:cubicBezTo>
                    <a:pt x="332" y="506"/>
                    <a:pt x="385" y="560"/>
                    <a:pt x="453" y="590"/>
                  </a:cubicBezTo>
                  <a:cubicBezTo>
                    <a:pt x="521" y="620"/>
                    <a:pt x="620" y="696"/>
                    <a:pt x="680" y="681"/>
                  </a:cubicBezTo>
                  <a:cubicBezTo>
                    <a:pt x="740" y="666"/>
                    <a:pt x="786" y="582"/>
                    <a:pt x="816" y="499"/>
                  </a:cubicBezTo>
                  <a:cubicBezTo>
                    <a:pt x="846" y="416"/>
                    <a:pt x="854" y="265"/>
                    <a:pt x="861" y="182"/>
                  </a:cubicBezTo>
                  <a:cubicBezTo>
                    <a:pt x="868" y="99"/>
                    <a:pt x="864" y="49"/>
                    <a:pt x="861" y="0"/>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 name="Rectangle 2"/>
          <p:cNvSpPr txBox="1">
            <a:spLocks noChangeArrowheads="1"/>
          </p:cNvSpPr>
          <p:nvPr/>
        </p:nvSpPr>
        <p:spPr>
          <a:xfrm>
            <a:off x="563036" y="188640"/>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1001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3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par>
                                <p:cTn id="36" presetID="22" presetClass="entr" presetSubtype="4"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9523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9523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lvl="1" eaLnBrk="1" hangingPunct="1">
              <a:spcBef>
                <a:spcPts val="30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前言</a:t>
            </a:r>
          </a:p>
        </p:txBody>
      </p:sp>
      <p:sp>
        <p:nvSpPr>
          <p:cNvPr id="410627" name="Rectangle 3"/>
          <p:cNvSpPr>
            <a:spLocks noGrp="1" noChangeArrowheads="1"/>
          </p:cNvSpPr>
          <p:nvPr>
            <p:ph type="body" idx="1"/>
          </p:nvPr>
        </p:nvSpPr>
        <p:spPr/>
        <p:txBody>
          <a:bodyPr/>
          <a:lstStyle/>
          <a:p>
            <a:pPr eaLnBrk="1" hangingPunct="1"/>
            <a:endParaRPr lang="zh-CN" altLang="en-US" dirty="0" smtClean="0"/>
          </a:p>
        </p:txBody>
      </p:sp>
      <p:pic>
        <p:nvPicPr>
          <p:cNvPr id="55300" name="Picture 27"/>
          <p:cNvPicPr>
            <a:picLocks noChangeAspect="1" noChangeArrowheads="1"/>
          </p:cNvPicPr>
          <p:nvPr/>
        </p:nvPicPr>
        <p:blipFill>
          <a:blip r:embed="rId2">
            <a:extLst>
              <a:ext uri="{28A0092B-C50C-407E-A947-70E740481C1C}">
                <a14:useLocalDpi xmlns:a14="http://schemas.microsoft.com/office/drawing/2010/main" val="0"/>
              </a:ext>
            </a:extLst>
          </a:blip>
          <a:srcRect r="52319"/>
          <a:stretch>
            <a:fillRect/>
          </a:stretch>
        </p:blipFill>
        <p:spPr bwMode="auto">
          <a:xfrm>
            <a:off x="1691111" y="1419327"/>
            <a:ext cx="4349707" cy="499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7"/>
          <p:cNvPicPr>
            <a:picLocks noChangeAspect="1" noChangeArrowheads="1"/>
          </p:cNvPicPr>
          <p:nvPr/>
        </p:nvPicPr>
        <p:blipFill>
          <a:blip r:embed="rId2">
            <a:extLst>
              <a:ext uri="{28A0092B-C50C-407E-A947-70E740481C1C}">
                <a14:useLocalDpi xmlns:a14="http://schemas.microsoft.com/office/drawing/2010/main" val="0"/>
              </a:ext>
            </a:extLst>
          </a:blip>
          <a:srcRect l="50000"/>
          <a:stretch>
            <a:fillRect/>
          </a:stretch>
        </p:blipFill>
        <p:spPr bwMode="auto">
          <a:xfrm>
            <a:off x="7008284" y="1401663"/>
            <a:ext cx="4451349" cy="495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9048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fade">
                                      <p:cBhvr>
                                        <p:cTn id="7" dur="1000"/>
                                        <p:tgtEl>
                                          <p:spTgt spid="410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fade">
                                      <p:cBhvr>
                                        <p:cTn id="12" dur="500"/>
                                        <p:tgtEl>
                                          <p:spTgt spid="55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sz="half" idx="1"/>
          </p:nvPr>
        </p:nvSpPr>
        <p:spPr>
          <a:xfrm>
            <a:off x="912284" y="2022061"/>
            <a:ext cx="10663767" cy="4114800"/>
          </a:xfrm>
        </p:spPr>
        <p:txBody>
          <a:bodyPr>
            <a:normAutofit lnSpcReduction="10000"/>
          </a:bodyPr>
          <a:lstStyle/>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当型值点太多时，很难构造插值函数</a:t>
            </a:r>
          </a:p>
          <a:p>
            <a:pPr marL="1165225" lvl="1" indent="85725" eaLnBrk="1" hangingPunct="1">
              <a:lnSpc>
                <a:spcPct val="150000"/>
              </a:lnSpc>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选择一个次数较低的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函数 </a:t>
            </a:r>
            <a:r>
              <a:rPr lang="en-US" altLang="zh-CN" b="1" dirty="0" smtClean="0">
                <a:solidFill>
                  <a:schemeClr val="bg2">
                    <a:lumMod val="50000"/>
                  </a:schemeClr>
                </a:solidFill>
                <a:latin typeface="Times New Roman" pitchFamily="18" charset="0"/>
                <a:sym typeface="Symbol" pitchFamily="18" charset="2"/>
              </a:rPr>
              <a:t>g</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x</a:t>
            </a:r>
            <a:r>
              <a:rPr lang="en-US" altLang="zh-CN" sz="2400" b="1" dirty="0" smtClean="0">
                <a:solidFill>
                  <a:schemeClr val="bg2">
                    <a:lumMod val="50000"/>
                  </a:schemeClr>
                </a:solidFill>
                <a:latin typeface="Times New Roman" pitchFamily="18" charset="0"/>
                <a:sym typeface="Symbol" pitchFamily="18" charset="2"/>
              </a:rPr>
              <a:t>)</a:t>
            </a:r>
            <a:r>
              <a:rPr lang="zh-CN" altLang="en-US" sz="2400" b="1" dirty="0" smtClean="0">
                <a:solidFill>
                  <a:schemeClr val="bg2">
                    <a:lumMod val="50000"/>
                  </a:schemeClr>
                </a:solidFill>
                <a:latin typeface="Times New Roman" pitchFamily="18" charset="0"/>
                <a:sym typeface="Symbol" pitchFamily="18" charset="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最佳逼近这些型值点</a:t>
            </a:r>
          </a:p>
          <a:p>
            <a:pPr marL="1165225" lvl="1" indent="85725" eaLnBrk="1" hangingPunct="1">
              <a:lnSpc>
                <a:spcPct val="150000"/>
              </a:lnSpc>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最小二乘逼近 </a:t>
            </a:r>
          </a:p>
          <a:p>
            <a:pPr lvl="1" eaLnBrk="1" hangingPunct="1"/>
            <a:endParaRPr lang="en-US" altLang="zh-CN" sz="2400" dirty="0" smtClean="0">
              <a:latin typeface="Times New Roman" pitchFamily="18" charset="0"/>
              <a:sym typeface="Symbol" pitchFamily="18" charset="2"/>
            </a:endParaRPr>
          </a:p>
          <a:p>
            <a:pPr lvl="1" eaLnBrk="1" hangingPunct="1"/>
            <a:endParaRPr lang="en-US" altLang="zh-CN" sz="2400" dirty="0" smtClean="0">
              <a:latin typeface="Times New Roman" pitchFamily="18" charset="0"/>
              <a:sym typeface="Symbol" pitchFamily="18" charset="2"/>
            </a:endParaRPr>
          </a:p>
          <a:p>
            <a:pPr lvl="1" eaLnBrk="1" hangingPunct="1">
              <a:buFont typeface="Wingdings" pitchFamily="2" charset="2"/>
              <a:buNone/>
            </a:pPr>
            <a:endParaRPr lang="en-US" altLang="zh-CN" sz="2400" baseline="30000" dirty="0" smtClean="0">
              <a:latin typeface="Times New Roman" pitchFamily="18" charset="0"/>
              <a:sym typeface="Symbol" pitchFamily="18" charset="2"/>
            </a:endParaRPr>
          </a:p>
          <a:p>
            <a:pPr lvl="1" eaLnBrk="1" hangingPunct="1">
              <a:buFont typeface="Wingdings" pitchFamily="2" charset="2"/>
              <a:buNone/>
            </a:pPr>
            <a:endParaRPr lang="en-US" altLang="zh-CN" sz="2400" baseline="30000" dirty="0" smtClean="0">
              <a:latin typeface="Times New Roman" pitchFamily="18" charset="0"/>
              <a:sym typeface="Symbol" pitchFamily="18" charset="2"/>
            </a:endParaRPr>
          </a:p>
          <a:p>
            <a:pPr marL="722313" lvl="1" indent="455613" eaLnBrk="1" hangingPunct="1">
              <a:buFont typeface="Wingdings" pitchFamily="2" charset="2"/>
              <a:buNone/>
            </a:pPr>
            <a:r>
              <a:rPr lang="en-US" altLang="zh-CN" sz="2400" baseline="30000" dirty="0" smtClean="0">
                <a:latin typeface="Times New Roman" pitchFamily="18" charset="0"/>
                <a:sym typeface="Symbol" pitchFamily="18" charset="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构造 </a:t>
            </a:r>
            <a:r>
              <a:rPr lang="en-US" altLang="zh-CN" sz="2400" b="1" i="1" dirty="0" smtClean="0">
                <a:solidFill>
                  <a:schemeClr val="bg2">
                    <a:lumMod val="50000"/>
                  </a:schemeClr>
                </a:solidFill>
                <a:latin typeface="Times New Roman" pitchFamily="18" charset="0"/>
                <a:sym typeface="Symbol" pitchFamily="18" charset="2"/>
              </a:rPr>
              <a:t>g</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x</a:t>
            </a:r>
            <a:r>
              <a:rPr lang="en-US" altLang="zh-CN" sz="2400" b="1" dirty="0" smtClean="0">
                <a:solidFill>
                  <a:schemeClr val="bg2">
                    <a:lumMod val="50000"/>
                  </a:schemeClr>
                </a:solidFill>
                <a:latin typeface="Times New Roman" pitchFamily="18" charset="0"/>
                <a:sym typeface="Symbol" pitchFamily="18" charset="2"/>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使</a:t>
            </a:r>
            <a:r>
              <a:rPr lang="zh-CN" altLang="en-US" sz="2400" b="1" i="1" dirty="0" smtClean="0">
                <a:solidFill>
                  <a:schemeClr val="bg2">
                    <a:lumMod val="50000"/>
                  </a:schemeClr>
                </a:solidFill>
                <a:latin typeface="Times New Roman" pitchFamily="18" charset="0"/>
                <a:sym typeface="Symbol"/>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达</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到</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极小</a:t>
            </a:r>
          </a:p>
          <a:p>
            <a:pPr marL="722313" lvl="1" indent="455613" eaLnBrk="1" hangingPunct="1">
              <a:buFont typeface="Wingdings" pitchFamily="2" charset="2"/>
              <a:buNone/>
            </a:pPr>
            <a:r>
              <a:rPr lang="zh-CN" altLang="en-US" sz="2400" dirty="0" smtClean="0">
                <a:latin typeface="Times New Roman" pitchFamily="18" charset="0"/>
                <a:sym typeface="Symbol" pitchFamily="18" charset="2"/>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也</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称 </a:t>
            </a:r>
            <a:r>
              <a:rPr lang="en-US" altLang="zh-CN" sz="2400" b="1" i="1" dirty="0" smtClean="0">
                <a:solidFill>
                  <a:schemeClr val="bg2">
                    <a:lumMod val="50000"/>
                  </a:schemeClr>
                </a:solidFill>
                <a:latin typeface="Times New Roman" pitchFamily="18" charset="0"/>
                <a:sym typeface="Symbol" pitchFamily="18" charset="2"/>
              </a:rPr>
              <a:t>g</a:t>
            </a:r>
            <a:r>
              <a:rPr lang="en-US" altLang="zh-CN" sz="2400" b="1" dirty="0" smtClean="0">
                <a:solidFill>
                  <a:schemeClr val="bg2">
                    <a:lumMod val="50000"/>
                  </a:schemeClr>
                </a:solidFill>
                <a:latin typeface="Times New Roman" pitchFamily="18" charset="0"/>
                <a:sym typeface="Symbol" pitchFamily="18" charset="2"/>
              </a:rPr>
              <a:t>(</a:t>
            </a:r>
            <a:r>
              <a:rPr lang="en-US" altLang="zh-CN" sz="2400" b="1" i="1" dirty="0" smtClean="0">
                <a:solidFill>
                  <a:schemeClr val="bg2">
                    <a:lumMod val="50000"/>
                  </a:schemeClr>
                </a:solidFill>
                <a:latin typeface="Times New Roman" pitchFamily="18" charset="0"/>
                <a:sym typeface="Symbol" pitchFamily="18" charset="2"/>
              </a:rPr>
              <a:t>x</a:t>
            </a:r>
            <a:r>
              <a:rPr lang="en-US" altLang="zh-CN" sz="2400" b="1" dirty="0" smtClean="0">
                <a:solidFill>
                  <a:schemeClr val="bg2">
                    <a:lumMod val="50000"/>
                  </a:schemeClr>
                </a:solidFill>
                <a:latin typeface="Times New Roman" pitchFamily="18" charset="0"/>
                <a:sym typeface="Symbol" pitchFamily="18" charset="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为</a:t>
            </a:r>
            <a:r>
              <a:rPr lang="zh-CN" altLang="en-US" sz="2200" b="1" i="1" dirty="0">
                <a:solidFill>
                  <a:srgbClr val="DC0ED2"/>
                </a:solidFill>
                <a:latin typeface="微软雅黑" panose="020B0503020204020204" pitchFamily="34" charset="-122"/>
                <a:ea typeface="微软雅黑" panose="020B0503020204020204" pitchFamily="34" charset="-122"/>
                <a:sym typeface="Symbol" pitchFamily="18" charset="2"/>
              </a:rPr>
              <a:t>逼近样条</a:t>
            </a:r>
          </a:p>
        </p:txBody>
      </p:sp>
      <p:grpSp>
        <p:nvGrpSpPr>
          <p:cNvPr id="2" name="Group 32"/>
          <p:cNvGrpSpPr>
            <a:grpSpLocks/>
          </p:cNvGrpSpPr>
          <p:nvPr/>
        </p:nvGrpSpPr>
        <p:grpSpPr bwMode="auto">
          <a:xfrm>
            <a:off x="336551" y="5949951"/>
            <a:ext cx="6983344" cy="392112"/>
            <a:chOff x="839" y="3768"/>
            <a:chExt cx="3563" cy="247"/>
          </a:xfrm>
        </p:grpSpPr>
        <p:sp>
          <p:nvSpPr>
            <p:cNvPr id="32812" name="Line 33"/>
            <p:cNvSpPr>
              <a:spLocks noChangeShapeType="1"/>
            </p:cNvSpPr>
            <p:nvPr/>
          </p:nvSpPr>
          <p:spPr bwMode="auto">
            <a:xfrm>
              <a:off x="839" y="3768"/>
              <a:ext cx="3447"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2813" name="Text Box 34"/>
            <p:cNvSpPr txBox="1">
              <a:spLocks noChangeArrowheads="1"/>
            </p:cNvSpPr>
            <p:nvPr/>
          </p:nvSpPr>
          <p:spPr bwMode="auto">
            <a:xfrm>
              <a:off x="4130" y="378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grpSp>
      <p:grpSp>
        <p:nvGrpSpPr>
          <p:cNvPr id="3" name="Group 35"/>
          <p:cNvGrpSpPr>
            <a:grpSpLocks/>
          </p:cNvGrpSpPr>
          <p:nvPr/>
        </p:nvGrpSpPr>
        <p:grpSpPr bwMode="auto">
          <a:xfrm>
            <a:off x="912284" y="4365626"/>
            <a:ext cx="575733" cy="2303463"/>
            <a:chOff x="1383" y="2770"/>
            <a:chExt cx="272" cy="1451"/>
          </a:xfrm>
        </p:grpSpPr>
        <p:sp>
          <p:nvSpPr>
            <p:cNvPr id="32810" name="Line 36"/>
            <p:cNvSpPr>
              <a:spLocks noChangeShapeType="1"/>
            </p:cNvSpPr>
            <p:nvPr/>
          </p:nvSpPr>
          <p:spPr bwMode="auto">
            <a:xfrm flipV="1">
              <a:off x="1565" y="2770"/>
              <a:ext cx="0" cy="145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2811" name="Text Box 37"/>
            <p:cNvSpPr txBox="1">
              <a:spLocks noChangeArrowheads="1"/>
            </p:cNvSpPr>
            <p:nvPr/>
          </p:nvSpPr>
          <p:spPr bwMode="auto">
            <a:xfrm>
              <a:off x="1383" y="2770"/>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grpSp>
      <p:grpSp>
        <p:nvGrpSpPr>
          <p:cNvPr id="4" name="Group 38"/>
          <p:cNvGrpSpPr>
            <a:grpSpLocks/>
          </p:cNvGrpSpPr>
          <p:nvPr/>
        </p:nvGrpSpPr>
        <p:grpSpPr bwMode="auto">
          <a:xfrm>
            <a:off x="3888318" y="4621214"/>
            <a:ext cx="865716" cy="1309687"/>
            <a:chOff x="2789" y="2931"/>
            <a:chExt cx="409" cy="825"/>
          </a:xfrm>
        </p:grpSpPr>
        <p:sp>
          <p:nvSpPr>
            <p:cNvPr id="32808" name="Text Box 39"/>
            <p:cNvSpPr txBox="1">
              <a:spLocks noChangeArrowheads="1"/>
            </p:cNvSpPr>
            <p:nvPr/>
          </p:nvSpPr>
          <p:spPr bwMode="auto">
            <a:xfrm>
              <a:off x="2789" y="2931"/>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809" name="Line 40"/>
            <p:cNvSpPr>
              <a:spLocks noChangeShapeType="1"/>
            </p:cNvSpPr>
            <p:nvPr/>
          </p:nvSpPr>
          <p:spPr bwMode="auto">
            <a:xfrm>
              <a:off x="2871" y="3076"/>
              <a:ext cx="0" cy="6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5" name="Group 41"/>
          <p:cNvGrpSpPr>
            <a:grpSpLocks/>
          </p:cNvGrpSpPr>
          <p:nvPr/>
        </p:nvGrpSpPr>
        <p:grpSpPr bwMode="auto">
          <a:xfrm>
            <a:off x="4754034" y="5126039"/>
            <a:ext cx="865717" cy="827087"/>
            <a:chOff x="3198" y="3249"/>
            <a:chExt cx="409" cy="521"/>
          </a:xfrm>
        </p:grpSpPr>
        <p:sp>
          <p:nvSpPr>
            <p:cNvPr id="32806" name="Text Box 42"/>
            <p:cNvSpPr txBox="1">
              <a:spLocks noChangeArrowheads="1"/>
            </p:cNvSpPr>
            <p:nvPr/>
          </p:nvSpPr>
          <p:spPr bwMode="auto">
            <a:xfrm>
              <a:off x="3198" y="3249"/>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807" name="Line 43"/>
            <p:cNvSpPr>
              <a:spLocks noChangeShapeType="1"/>
            </p:cNvSpPr>
            <p:nvPr/>
          </p:nvSpPr>
          <p:spPr bwMode="auto">
            <a:xfrm>
              <a:off x="3279" y="3385"/>
              <a:ext cx="0" cy="38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6" name="Group 44"/>
          <p:cNvGrpSpPr>
            <a:grpSpLocks/>
          </p:cNvGrpSpPr>
          <p:nvPr/>
        </p:nvGrpSpPr>
        <p:grpSpPr bwMode="auto">
          <a:xfrm>
            <a:off x="5712885" y="4549775"/>
            <a:ext cx="865716" cy="1403350"/>
            <a:chOff x="3651" y="2886"/>
            <a:chExt cx="409" cy="884"/>
          </a:xfrm>
        </p:grpSpPr>
        <p:sp>
          <p:nvSpPr>
            <p:cNvPr id="32804" name="Text Box 45"/>
            <p:cNvSpPr txBox="1">
              <a:spLocks noChangeArrowheads="1"/>
            </p:cNvSpPr>
            <p:nvPr/>
          </p:nvSpPr>
          <p:spPr bwMode="auto">
            <a:xfrm>
              <a:off x="3651" y="2886"/>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805" name="Line 46"/>
            <p:cNvSpPr>
              <a:spLocks noChangeShapeType="1"/>
            </p:cNvSpPr>
            <p:nvPr/>
          </p:nvSpPr>
          <p:spPr bwMode="auto">
            <a:xfrm>
              <a:off x="3732" y="3022"/>
              <a:ext cx="0" cy="7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7" name="Group 47"/>
          <p:cNvGrpSpPr>
            <a:grpSpLocks/>
          </p:cNvGrpSpPr>
          <p:nvPr/>
        </p:nvGrpSpPr>
        <p:grpSpPr bwMode="auto">
          <a:xfrm>
            <a:off x="1392767" y="4910139"/>
            <a:ext cx="865717" cy="1374775"/>
            <a:chOff x="1610" y="3113"/>
            <a:chExt cx="409" cy="866"/>
          </a:xfrm>
        </p:grpSpPr>
        <p:grpSp>
          <p:nvGrpSpPr>
            <p:cNvPr id="32800" name="Group 48"/>
            <p:cNvGrpSpPr>
              <a:grpSpLocks/>
            </p:cNvGrpSpPr>
            <p:nvPr/>
          </p:nvGrpSpPr>
          <p:grpSpPr bwMode="auto">
            <a:xfrm>
              <a:off x="1610" y="3113"/>
              <a:ext cx="409" cy="657"/>
              <a:chOff x="1610" y="3113"/>
              <a:chExt cx="409" cy="657"/>
            </a:xfrm>
          </p:grpSpPr>
          <p:sp>
            <p:nvSpPr>
              <p:cNvPr id="32802" name="Text Box 49"/>
              <p:cNvSpPr txBox="1">
                <a:spLocks noChangeArrowheads="1"/>
              </p:cNvSpPr>
              <p:nvPr/>
            </p:nvSpPr>
            <p:spPr bwMode="auto">
              <a:xfrm>
                <a:off x="1610" y="3113"/>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803" name="Line 50"/>
              <p:cNvSpPr>
                <a:spLocks noChangeShapeType="1"/>
              </p:cNvSpPr>
              <p:nvPr/>
            </p:nvSpPr>
            <p:spPr bwMode="auto">
              <a:xfrm>
                <a:off x="1692" y="3249"/>
                <a:ext cx="0" cy="52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32801" name="Text Box 51"/>
            <p:cNvSpPr txBox="1">
              <a:spLocks noChangeArrowheads="1"/>
            </p:cNvSpPr>
            <p:nvPr/>
          </p:nvSpPr>
          <p:spPr bwMode="auto">
            <a:xfrm>
              <a:off x="1610"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1</a:t>
              </a:r>
            </a:p>
          </p:txBody>
        </p:sp>
      </p:grpSp>
      <p:grpSp>
        <p:nvGrpSpPr>
          <p:cNvPr id="9" name="Group 52"/>
          <p:cNvGrpSpPr>
            <a:grpSpLocks/>
          </p:cNvGrpSpPr>
          <p:nvPr/>
        </p:nvGrpSpPr>
        <p:grpSpPr bwMode="auto">
          <a:xfrm>
            <a:off x="2084918" y="5197475"/>
            <a:ext cx="941916" cy="1087438"/>
            <a:chOff x="1937" y="3294"/>
            <a:chExt cx="445" cy="685"/>
          </a:xfrm>
        </p:grpSpPr>
        <p:grpSp>
          <p:nvGrpSpPr>
            <p:cNvPr id="32796" name="Group 53"/>
            <p:cNvGrpSpPr>
              <a:grpSpLocks/>
            </p:cNvGrpSpPr>
            <p:nvPr/>
          </p:nvGrpSpPr>
          <p:grpSpPr bwMode="auto">
            <a:xfrm>
              <a:off x="1973" y="3294"/>
              <a:ext cx="409" cy="476"/>
              <a:chOff x="1973" y="3294"/>
              <a:chExt cx="409" cy="476"/>
            </a:xfrm>
          </p:grpSpPr>
          <p:sp>
            <p:nvSpPr>
              <p:cNvPr id="32798" name="Text Box 54"/>
              <p:cNvSpPr txBox="1">
                <a:spLocks noChangeArrowheads="1"/>
              </p:cNvSpPr>
              <p:nvPr/>
            </p:nvSpPr>
            <p:spPr bwMode="auto">
              <a:xfrm>
                <a:off x="1973" y="3294"/>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799" name="Line 55"/>
              <p:cNvSpPr>
                <a:spLocks noChangeShapeType="1"/>
              </p:cNvSpPr>
              <p:nvPr/>
            </p:nvSpPr>
            <p:spPr bwMode="auto">
              <a:xfrm>
                <a:off x="2046" y="3430"/>
                <a:ext cx="0" cy="3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32797" name="Text Box 56"/>
            <p:cNvSpPr txBox="1">
              <a:spLocks noChangeArrowheads="1"/>
            </p:cNvSpPr>
            <p:nvPr/>
          </p:nvSpPr>
          <p:spPr bwMode="auto">
            <a:xfrm>
              <a:off x="1937"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2</a:t>
              </a:r>
            </a:p>
          </p:txBody>
        </p:sp>
      </p:grpSp>
      <p:grpSp>
        <p:nvGrpSpPr>
          <p:cNvPr id="11" name="Group 57"/>
          <p:cNvGrpSpPr>
            <a:grpSpLocks/>
          </p:cNvGrpSpPr>
          <p:nvPr/>
        </p:nvGrpSpPr>
        <p:grpSpPr bwMode="auto">
          <a:xfrm>
            <a:off x="2832101" y="4765675"/>
            <a:ext cx="963084" cy="1519238"/>
            <a:chOff x="2290" y="3022"/>
            <a:chExt cx="455" cy="957"/>
          </a:xfrm>
        </p:grpSpPr>
        <p:grpSp>
          <p:nvGrpSpPr>
            <p:cNvPr id="32792" name="Group 58"/>
            <p:cNvGrpSpPr>
              <a:grpSpLocks/>
            </p:cNvGrpSpPr>
            <p:nvPr/>
          </p:nvGrpSpPr>
          <p:grpSpPr bwMode="auto">
            <a:xfrm>
              <a:off x="2336" y="3022"/>
              <a:ext cx="409" cy="748"/>
              <a:chOff x="2336" y="3022"/>
              <a:chExt cx="409" cy="748"/>
            </a:xfrm>
          </p:grpSpPr>
          <p:sp>
            <p:nvSpPr>
              <p:cNvPr id="32794" name="Text Box 59"/>
              <p:cNvSpPr txBox="1">
                <a:spLocks noChangeArrowheads="1"/>
              </p:cNvSpPr>
              <p:nvPr/>
            </p:nvSpPr>
            <p:spPr bwMode="auto">
              <a:xfrm>
                <a:off x="2336" y="3022"/>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795" name="Line 60"/>
              <p:cNvSpPr>
                <a:spLocks noChangeShapeType="1"/>
              </p:cNvSpPr>
              <p:nvPr/>
            </p:nvSpPr>
            <p:spPr bwMode="auto">
              <a:xfrm>
                <a:off x="2426" y="315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32793" name="Text Box 61"/>
            <p:cNvSpPr txBox="1">
              <a:spLocks noChangeArrowheads="1"/>
            </p:cNvSpPr>
            <p:nvPr/>
          </p:nvSpPr>
          <p:spPr bwMode="auto">
            <a:xfrm>
              <a:off x="2290"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3</a:t>
              </a:r>
            </a:p>
          </p:txBody>
        </p:sp>
      </p:grpSp>
      <p:grpSp>
        <p:nvGrpSpPr>
          <p:cNvPr id="13" name="Group 62"/>
          <p:cNvGrpSpPr>
            <a:grpSpLocks/>
          </p:cNvGrpSpPr>
          <p:nvPr/>
        </p:nvGrpSpPr>
        <p:grpSpPr bwMode="auto">
          <a:xfrm>
            <a:off x="6288617" y="5053013"/>
            <a:ext cx="963083" cy="1231900"/>
            <a:chOff x="3923" y="3203"/>
            <a:chExt cx="455" cy="776"/>
          </a:xfrm>
        </p:grpSpPr>
        <p:grpSp>
          <p:nvGrpSpPr>
            <p:cNvPr id="32788" name="Group 63"/>
            <p:cNvGrpSpPr>
              <a:grpSpLocks/>
            </p:cNvGrpSpPr>
            <p:nvPr/>
          </p:nvGrpSpPr>
          <p:grpSpPr bwMode="auto">
            <a:xfrm>
              <a:off x="3969" y="3203"/>
              <a:ext cx="409" cy="567"/>
              <a:chOff x="3969" y="3203"/>
              <a:chExt cx="409" cy="567"/>
            </a:xfrm>
          </p:grpSpPr>
          <p:sp>
            <p:nvSpPr>
              <p:cNvPr id="32790" name="Text Box 64"/>
              <p:cNvSpPr txBox="1">
                <a:spLocks noChangeArrowheads="1"/>
              </p:cNvSpPr>
              <p:nvPr/>
            </p:nvSpPr>
            <p:spPr bwMode="auto">
              <a:xfrm>
                <a:off x="3969" y="3203"/>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32791" name="Line 65"/>
              <p:cNvSpPr>
                <a:spLocks noChangeShapeType="1"/>
              </p:cNvSpPr>
              <p:nvPr/>
            </p:nvSpPr>
            <p:spPr bwMode="auto">
              <a:xfrm>
                <a:off x="4050" y="3339"/>
                <a:ext cx="0" cy="4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32789" name="Text Box 66"/>
            <p:cNvSpPr txBox="1">
              <a:spLocks noChangeArrowheads="1"/>
            </p:cNvSpPr>
            <p:nvPr/>
          </p:nvSpPr>
          <p:spPr bwMode="auto">
            <a:xfrm>
              <a:off x="3923" y="374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n</a:t>
              </a:r>
            </a:p>
          </p:txBody>
        </p:sp>
      </p:grpSp>
      <p:grpSp>
        <p:nvGrpSpPr>
          <p:cNvPr id="15" name="Group 74"/>
          <p:cNvGrpSpPr>
            <a:grpSpLocks/>
          </p:cNvGrpSpPr>
          <p:nvPr/>
        </p:nvGrpSpPr>
        <p:grpSpPr bwMode="auto">
          <a:xfrm>
            <a:off x="1585385" y="4525964"/>
            <a:ext cx="5954183" cy="923925"/>
            <a:chOff x="749" y="2851"/>
            <a:chExt cx="2813" cy="582"/>
          </a:xfrm>
        </p:grpSpPr>
        <p:sp>
          <p:nvSpPr>
            <p:cNvPr id="32786" name="Freeform 68"/>
            <p:cNvSpPr>
              <a:spLocks/>
            </p:cNvSpPr>
            <p:nvPr/>
          </p:nvSpPr>
          <p:spPr bwMode="auto">
            <a:xfrm>
              <a:off x="749" y="2987"/>
              <a:ext cx="2358" cy="446"/>
            </a:xfrm>
            <a:custGeom>
              <a:avLst/>
              <a:gdLst>
                <a:gd name="T0" fmla="*/ 0 w 2358"/>
                <a:gd name="T1" fmla="*/ 242 h 446"/>
                <a:gd name="T2" fmla="*/ 181 w 2358"/>
                <a:gd name="T3" fmla="*/ 242 h 446"/>
                <a:gd name="T4" fmla="*/ 363 w 2358"/>
                <a:gd name="T5" fmla="*/ 423 h 446"/>
                <a:gd name="T6" fmla="*/ 589 w 2358"/>
                <a:gd name="T7" fmla="*/ 378 h 446"/>
                <a:gd name="T8" fmla="*/ 725 w 2358"/>
                <a:gd name="T9" fmla="*/ 151 h 446"/>
                <a:gd name="T10" fmla="*/ 861 w 2358"/>
                <a:gd name="T11" fmla="*/ 15 h 446"/>
                <a:gd name="T12" fmla="*/ 1179 w 2358"/>
                <a:gd name="T13" fmla="*/ 60 h 446"/>
                <a:gd name="T14" fmla="*/ 1315 w 2358"/>
                <a:gd name="T15" fmla="*/ 332 h 446"/>
                <a:gd name="T16" fmla="*/ 1587 w 2358"/>
                <a:gd name="T17" fmla="*/ 378 h 446"/>
                <a:gd name="T18" fmla="*/ 1905 w 2358"/>
                <a:gd name="T19" fmla="*/ 242 h 446"/>
                <a:gd name="T20" fmla="*/ 2041 w 2358"/>
                <a:gd name="T21" fmla="*/ 15 h 446"/>
                <a:gd name="T22" fmla="*/ 2268 w 2358"/>
                <a:gd name="T23" fmla="*/ 151 h 446"/>
                <a:gd name="T24" fmla="*/ 2358 w 2358"/>
                <a:gd name="T25" fmla="*/ 332 h 4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58"/>
                <a:gd name="T40" fmla="*/ 0 h 446"/>
                <a:gd name="T41" fmla="*/ 2358 w 2358"/>
                <a:gd name="T42" fmla="*/ 446 h 4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58" h="446">
                  <a:moveTo>
                    <a:pt x="0" y="242"/>
                  </a:moveTo>
                  <a:cubicBezTo>
                    <a:pt x="60" y="227"/>
                    <a:pt x="121" y="212"/>
                    <a:pt x="181" y="242"/>
                  </a:cubicBezTo>
                  <a:cubicBezTo>
                    <a:pt x="241" y="272"/>
                    <a:pt x="295" y="400"/>
                    <a:pt x="363" y="423"/>
                  </a:cubicBezTo>
                  <a:cubicBezTo>
                    <a:pt x="431" y="446"/>
                    <a:pt x="529" y="423"/>
                    <a:pt x="589" y="378"/>
                  </a:cubicBezTo>
                  <a:cubicBezTo>
                    <a:pt x="649" y="333"/>
                    <a:pt x="680" y="211"/>
                    <a:pt x="725" y="151"/>
                  </a:cubicBezTo>
                  <a:cubicBezTo>
                    <a:pt x="770" y="91"/>
                    <a:pt x="785" y="30"/>
                    <a:pt x="861" y="15"/>
                  </a:cubicBezTo>
                  <a:cubicBezTo>
                    <a:pt x="937" y="0"/>
                    <a:pt x="1103" y="7"/>
                    <a:pt x="1179" y="60"/>
                  </a:cubicBezTo>
                  <a:cubicBezTo>
                    <a:pt x="1255" y="113"/>
                    <a:pt x="1247" y="279"/>
                    <a:pt x="1315" y="332"/>
                  </a:cubicBezTo>
                  <a:cubicBezTo>
                    <a:pt x="1383" y="385"/>
                    <a:pt x="1489" y="393"/>
                    <a:pt x="1587" y="378"/>
                  </a:cubicBezTo>
                  <a:cubicBezTo>
                    <a:pt x="1685" y="363"/>
                    <a:pt x="1829" y="302"/>
                    <a:pt x="1905" y="242"/>
                  </a:cubicBezTo>
                  <a:cubicBezTo>
                    <a:pt x="1981" y="182"/>
                    <a:pt x="1981" y="30"/>
                    <a:pt x="2041" y="15"/>
                  </a:cubicBezTo>
                  <a:cubicBezTo>
                    <a:pt x="2101" y="0"/>
                    <a:pt x="2215" y="98"/>
                    <a:pt x="2268" y="151"/>
                  </a:cubicBezTo>
                  <a:cubicBezTo>
                    <a:pt x="2321" y="204"/>
                    <a:pt x="2339" y="268"/>
                    <a:pt x="2358" y="332"/>
                  </a:cubicBezTo>
                </a:path>
              </a:pathLst>
            </a:custGeom>
            <a:noFill/>
            <a:ln w="190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7" name="Text Box 69"/>
            <p:cNvSpPr txBox="1">
              <a:spLocks noChangeArrowheads="1"/>
            </p:cNvSpPr>
            <p:nvPr/>
          </p:nvSpPr>
          <p:spPr bwMode="auto">
            <a:xfrm>
              <a:off x="2836" y="2851"/>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folHlink"/>
                  </a:solidFill>
                  <a:latin typeface="Times New Roman" pitchFamily="18" charset="0"/>
                  <a:sym typeface="Symbol" pitchFamily="18" charset="2"/>
                </a:rPr>
                <a:t>f</a:t>
              </a:r>
              <a:r>
                <a:rPr lang="en-US" altLang="zh-CN" b="1">
                  <a:solidFill>
                    <a:schemeClr val="folHlink"/>
                  </a:solidFill>
                  <a:latin typeface="Times New Roman" pitchFamily="18" charset="0"/>
                  <a:sym typeface="Symbol" pitchFamily="18" charset="2"/>
                </a:rPr>
                <a:t>(</a:t>
              </a:r>
              <a:r>
                <a:rPr lang="en-US" altLang="zh-CN" b="1" i="1">
                  <a:solidFill>
                    <a:schemeClr val="folHlink"/>
                  </a:solidFill>
                  <a:latin typeface="Times New Roman" pitchFamily="18" charset="0"/>
                  <a:sym typeface="Symbol" pitchFamily="18" charset="2"/>
                </a:rPr>
                <a:t>x</a:t>
              </a:r>
              <a:r>
                <a:rPr lang="en-US" altLang="zh-CN" b="1">
                  <a:solidFill>
                    <a:schemeClr val="folHlink"/>
                  </a:solidFill>
                  <a:latin typeface="Times New Roman" pitchFamily="18" charset="0"/>
                  <a:sym typeface="Symbol" pitchFamily="18" charset="2"/>
                </a:rPr>
                <a:t>)</a:t>
              </a:r>
              <a:endParaRPr lang="zh-CN" altLang="en-US" b="1">
                <a:solidFill>
                  <a:schemeClr val="folHlink"/>
                </a:solidFill>
                <a:latin typeface="Times New Roman" pitchFamily="18" charset="0"/>
                <a:sym typeface="Symbol" pitchFamily="18" charset="2"/>
              </a:endParaRPr>
            </a:p>
          </p:txBody>
        </p:sp>
      </p:grpSp>
      <p:grpSp>
        <p:nvGrpSpPr>
          <p:cNvPr id="16" name="Group 71"/>
          <p:cNvGrpSpPr>
            <a:grpSpLocks/>
          </p:cNvGrpSpPr>
          <p:nvPr/>
        </p:nvGrpSpPr>
        <p:grpSpPr bwMode="auto">
          <a:xfrm>
            <a:off x="1490134" y="4598988"/>
            <a:ext cx="6275917" cy="869950"/>
            <a:chOff x="1383" y="2478"/>
            <a:chExt cx="2965" cy="548"/>
          </a:xfrm>
        </p:grpSpPr>
        <p:sp>
          <p:nvSpPr>
            <p:cNvPr id="32784" name="Text Box 28"/>
            <p:cNvSpPr txBox="1">
              <a:spLocks noChangeArrowheads="1"/>
            </p:cNvSpPr>
            <p:nvPr/>
          </p:nvSpPr>
          <p:spPr bwMode="auto">
            <a:xfrm>
              <a:off x="3878" y="2795"/>
              <a:ext cx="4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smtClean="0">
                  <a:solidFill>
                    <a:schemeClr val="hlink"/>
                  </a:solidFill>
                  <a:latin typeface="Times New Roman" pitchFamily="18" charset="0"/>
                  <a:sym typeface="Symbol" pitchFamily="18" charset="2"/>
                </a:rPr>
                <a:t>g</a:t>
              </a:r>
              <a:r>
                <a:rPr lang="en-US" altLang="zh-CN" b="1" dirty="0" smtClean="0">
                  <a:solidFill>
                    <a:schemeClr val="hlink"/>
                  </a:solidFill>
                  <a:latin typeface="Times New Roman" pitchFamily="18" charset="0"/>
                </a:rPr>
                <a:t>(</a:t>
              </a:r>
              <a:r>
                <a:rPr lang="en-US" altLang="zh-CN" b="1" i="1" dirty="0" smtClean="0">
                  <a:solidFill>
                    <a:schemeClr val="hlink"/>
                  </a:solidFill>
                  <a:latin typeface="Times New Roman" pitchFamily="18" charset="0"/>
                </a:rPr>
                <a:t>x</a:t>
              </a:r>
              <a:r>
                <a:rPr lang="en-US" altLang="zh-CN" b="1" dirty="0">
                  <a:solidFill>
                    <a:schemeClr val="hlink"/>
                  </a:solidFill>
                  <a:latin typeface="Times New Roman" pitchFamily="18" charset="0"/>
                </a:rPr>
                <a:t>)</a:t>
              </a:r>
              <a:endParaRPr lang="zh-CN" altLang="en-US" b="1" dirty="0">
                <a:solidFill>
                  <a:schemeClr val="hlink"/>
                </a:solidFill>
                <a:latin typeface="Times New Roman" pitchFamily="18" charset="0"/>
              </a:endParaRPr>
            </a:p>
          </p:txBody>
        </p:sp>
        <p:sp>
          <p:nvSpPr>
            <p:cNvPr id="32785" name="Freeform 70"/>
            <p:cNvSpPr>
              <a:spLocks/>
            </p:cNvSpPr>
            <p:nvPr/>
          </p:nvSpPr>
          <p:spPr bwMode="auto">
            <a:xfrm>
              <a:off x="1383" y="2478"/>
              <a:ext cx="2450" cy="513"/>
            </a:xfrm>
            <a:custGeom>
              <a:avLst/>
              <a:gdLst>
                <a:gd name="T0" fmla="*/ 0 w 2450"/>
                <a:gd name="T1" fmla="*/ 257 h 513"/>
                <a:gd name="T2" fmla="*/ 363 w 2450"/>
                <a:gd name="T3" fmla="*/ 347 h 513"/>
                <a:gd name="T4" fmla="*/ 590 w 2450"/>
                <a:gd name="T5" fmla="*/ 483 h 513"/>
                <a:gd name="T6" fmla="*/ 817 w 2450"/>
                <a:gd name="T7" fmla="*/ 166 h 513"/>
                <a:gd name="T8" fmla="*/ 1225 w 2450"/>
                <a:gd name="T9" fmla="*/ 30 h 513"/>
                <a:gd name="T10" fmla="*/ 1588 w 2450"/>
                <a:gd name="T11" fmla="*/ 347 h 513"/>
                <a:gd name="T12" fmla="*/ 1815 w 2450"/>
                <a:gd name="T13" fmla="*/ 438 h 513"/>
                <a:gd name="T14" fmla="*/ 2087 w 2450"/>
                <a:gd name="T15" fmla="*/ 166 h 513"/>
                <a:gd name="T16" fmla="*/ 2450 w 2450"/>
                <a:gd name="T17" fmla="*/ 347 h 5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50"/>
                <a:gd name="T28" fmla="*/ 0 h 513"/>
                <a:gd name="T29" fmla="*/ 2450 w 2450"/>
                <a:gd name="T30" fmla="*/ 513 h 5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50" h="513">
                  <a:moveTo>
                    <a:pt x="0" y="257"/>
                  </a:moveTo>
                  <a:cubicBezTo>
                    <a:pt x="132" y="283"/>
                    <a:pt x="265" y="309"/>
                    <a:pt x="363" y="347"/>
                  </a:cubicBezTo>
                  <a:cubicBezTo>
                    <a:pt x="461" y="385"/>
                    <a:pt x="514" y="513"/>
                    <a:pt x="590" y="483"/>
                  </a:cubicBezTo>
                  <a:cubicBezTo>
                    <a:pt x="666" y="453"/>
                    <a:pt x="711" y="241"/>
                    <a:pt x="817" y="166"/>
                  </a:cubicBezTo>
                  <a:cubicBezTo>
                    <a:pt x="923" y="91"/>
                    <a:pt x="1097" y="0"/>
                    <a:pt x="1225" y="30"/>
                  </a:cubicBezTo>
                  <a:cubicBezTo>
                    <a:pt x="1353" y="60"/>
                    <a:pt x="1490" y="279"/>
                    <a:pt x="1588" y="347"/>
                  </a:cubicBezTo>
                  <a:cubicBezTo>
                    <a:pt x="1686" y="415"/>
                    <a:pt x="1732" y="468"/>
                    <a:pt x="1815" y="438"/>
                  </a:cubicBezTo>
                  <a:cubicBezTo>
                    <a:pt x="1898" y="408"/>
                    <a:pt x="1981" y="181"/>
                    <a:pt x="2087" y="166"/>
                  </a:cubicBezTo>
                  <a:cubicBezTo>
                    <a:pt x="2193" y="151"/>
                    <a:pt x="2390" y="317"/>
                    <a:pt x="2450" y="347"/>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00424" name="Object 72"/>
          <p:cNvGraphicFramePr>
            <a:graphicFrameLocks noGrp="1" noChangeAspect="1"/>
          </p:cNvGraphicFramePr>
          <p:nvPr>
            <p:ph sz="half" idx="2"/>
            <p:extLst>
              <p:ext uri="{D42A27DB-BD31-4B8C-83A1-F6EECF244321}">
                <p14:modId xmlns:p14="http://schemas.microsoft.com/office/powerpoint/2010/main" val="2522318208"/>
              </p:ext>
            </p:extLst>
          </p:nvPr>
        </p:nvGraphicFramePr>
        <p:xfrm>
          <a:off x="4326199" y="3068960"/>
          <a:ext cx="5203825" cy="976312"/>
        </p:xfrm>
        <a:graphic>
          <a:graphicData uri="http://schemas.openxmlformats.org/presentationml/2006/ole">
            <mc:AlternateContent xmlns:mc="http://schemas.openxmlformats.org/markup-compatibility/2006">
              <mc:Choice xmlns:v="urn:schemas-microsoft-com:vml" Requires="v">
                <p:oleObj spid="_x0000_s67635" name="Equation" r:id="rId4" imgW="2438280" imgH="457200" progId="Equation.DSMT4">
                  <p:embed/>
                </p:oleObj>
              </mc:Choice>
              <mc:Fallback>
                <p:oleObj name="Equation" r:id="rId4" imgW="2438280" imgH="457200" progId="Equation.DSMT4">
                  <p:embed/>
                  <p:pic>
                    <p:nvPicPr>
                      <p:cNvPr id="0" name=""/>
                      <p:cNvPicPr>
                        <a:picLocks noChangeAspect="1" noChangeArrowheads="1"/>
                      </p:cNvPicPr>
                      <p:nvPr/>
                    </p:nvPicPr>
                    <p:blipFill>
                      <a:blip r:embed="rId5"/>
                      <a:srcRect/>
                      <a:stretch>
                        <a:fillRect/>
                      </a:stretch>
                    </p:blipFill>
                    <p:spPr bwMode="auto">
                      <a:xfrm>
                        <a:off x="4326199" y="3068960"/>
                        <a:ext cx="5203825"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2"/>
          <p:cNvSpPr txBox="1">
            <a:spLocks noChangeArrowheads="1"/>
          </p:cNvSpPr>
          <p:nvPr/>
        </p:nvSpPr>
        <p:spPr>
          <a:xfrm>
            <a:off x="563036" y="188639"/>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2770" name="Rectangle 2"/>
          <p:cNvSpPr>
            <a:spLocks noGrp="1" noChangeArrowheads="1"/>
          </p:cNvSpPr>
          <p:nvPr>
            <p:ph type="title"/>
          </p:nvPr>
        </p:nvSpPr>
        <p:spPr>
          <a:xfrm>
            <a:off x="688977" y="919682"/>
            <a:ext cx="10390716" cy="1462087"/>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sz="1600" dirty="0" smtClean="0"/>
              <a:t> </a:t>
            </a: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逼近 </a:t>
            </a:r>
            <a:r>
              <a:rPr lang="en-US" altLang="zh-CN" sz="2400" b="1" dirty="0">
                <a:solidFill>
                  <a:schemeClr val="bg2">
                    <a:lumMod val="50000"/>
                  </a:schemeClr>
                </a:solidFill>
                <a:latin typeface="微软雅黑" panose="020B0503020204020204" pitchFamily="34" charset="-122"/>
                <a:ea typeface="微软雅黑" panose="020B0503020204020204" pitchFamily="34" charset="-122"/>
              </a:rPr>
              <a:t>Approximation</a:t>
            </a:r>
            <a:endParaRPr lang="zh-CN" altLang="en-US" sz="24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0327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4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par>
                                <p:cTn id="28" presetID="22" presetClass="entr" presetSubtype="4"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500"/>
                                        <p:tgtEl>
                                          <p:spTgt spid="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left)">
                                      <p:cBhvr>
                                        <p:cTn id="75" dur="500"/>
                                        <p:tgtEl>
                                          <p:spTgt spid="1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0355">
                                            <p:txEl>
                                              <p:pRg st="7" end="7"/>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03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17033" y="814785"/>
            <a:ext cx="6769100" cy="1462087"/>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rPr>
              <a:t>光顺</a:t>
            </a:r>
            <a:endParaRPr lang="zh-CN" altLang="en-US"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2403" name="Rectangle 3"/>
          <p:cNvSpPr>
            <a:spLocks noGrp="1" noChangeArrowheads="1"/>
          </p:cNvSpPr>
          <p:nvPr>
            <p:ph type="body" sz="half" idx="1"/>
          </p:nvPr>
        </p:nvSpPr>
        <p:spPr>
          <a:xfrm>
            <a:off x="662517" y="1837532"/>
            <a:ext cx="10663767" cy="4651375"/>
          </a:xfrm>
        </p:spPr>
        <p:txBody>
          <a:bodyPr>
            <a:normAutofit lnSpcReduction="10000"/>
          </a:bodyPr>
          <a:lstStyle/>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平面曲线的光顺条件：</a:t>
            </a:r>
          </a:p>
          <a:p>
            <a:pPr lvl="2" indent="1617663" eaLnBrk="1" hangingPunct="1">
              <a:spcBef>
                <a:spcPts val="1200"/>
              </a:spcBef>
            </a:pP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(1) </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具有二阶几何连续</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0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2</a:t>
            </a:r>
          </a:p>
          <a:p>
            <a:pPr lvl="2" indent="1617663" eaLnBrk="1" hangingPunct="1">
              <a:spcBef>
                <a:spcPts val="1200"/>
              </a:spcBef>
            </a:pP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(2) </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不存在多余的拐点</a:t>
            </a:r>
          </a:p>
          <a:p>
            <a:pPr lvl="2" indent="1617663" eaLnBrk="1" hangingPunct="1">
              <a:spcBef>
                <a:spcPts val="1200"/>
              </a:spcBef>
            </a:pP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(3) </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曲率变化比较小 </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曲线段之间的连续性</a:t>
            </a:r>
          </a:p>
          <a:p>
            <a:pPr lvl="2" indent="1617663">
              <a:spcBef>
                <a:spcPts val="12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参数连续性</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和几何连续性</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endPar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endParaRPr>
          </a:p>
          <a:p>
            <a:pPr lvl="2" indent="1617663">
              <a:spcBef>
                <a:spcPts val="12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在结合点</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处位置重合，称为</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0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0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a:t>
            </a:r>
          </a:p>
          <a:p>
            <a:pPr lvl="2" indent="1617663">
              <a:spcBef>
                <a:spcPts val="12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在点</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处切矢量方向相同，大小相等</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0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a:t>
            </a:r>
          </a:p>
          <a:p>
            <a:pPr lvl="2" indent="1617663">
              <a:spcBef>
                <a:spcPts val="1200"/>
              </a:spcBef>
            </a:pP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    在</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点</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处切矢量方向相同，大小不等</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0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a:t>
            </a:r>
          </a:p>
          <a:p>
            <a:pPr lvl="2" indent="1617663">
              <a:spcBef>
                <a:spcPts val="12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在点</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处的</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阶导矢方向相同，大小相等</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0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a:t>
            </a:r>
          </a:p>
          <a:p>
            <a:pPr lvl="2" indent="1617663">
              <a:spcBef>
                <a:spcPts val="1200"/>
              </a:spcBef>
            </a:pP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   在点</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处的</a:t>
            </a:r>
            <a:r>
              <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阶导矢方向相同，大小不等</a:t>
            </a:r>
            <a:r>
              <a:rPr lang="en-US" altLang="zh-CN" sz="2000" b="1" dirty="0" err="1">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000" b="1" baseline="30000" dirty="0" err="1">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a:t>
            </a:r>
          </a:p>
          <a:p>
            <a:pPr lvl="2" eaLnBrk="1" hangingPunct="1"/>
            <a:endParaRPr lang="zh-CN" altLang="en-US" sz="2000" dirty="0" smtClean="0">
              <a:latin typeface="Times New Roman" pitchFamily="18" charset="0"/>
              <a:sym typeface="Symbol" pitchFamily="18" charset="2"/>
            </a:endParaRPr>
          </a:p>
        </p:txBody>
      </p:sp>
      <p:grpSp>
        <p:nvGrpSpPr>
          <p:cNvPr id="2" name="Group 69"/>
          <p:cNvGrpSpPr>
            <a:grpSpLocks/>
          </p:cNvGrpSpPr>
          <p:nvPr/>
        </p:nvGrpSpPr>
        <p:grpSpPr bwMode="auto">
          <a:xfrm>
            <a:off x="9169400" y="3284538"/>
            <a:ext cx="1246717" cy="1016000"/>
            <a:chOff x="4332" y="2069"/>
            <a:chExt cx="589" cy="640"/>
          </a:xfrm>
        </p:grpSpPr>
        <p:sp>
          <p:nvSpPr>
            <p:cNvPr id="33816" name="Line 57"/>
            <p:cNvSpPr>
              <a:spLocks noChangeShapeType="1"/>
            </p:cNvSpPr>
            <p:nvPr/>
          </p:nvSpPr>
          <p:spPr bwMode="auto">
            <a:xfrm>
              <a:off x="4332" y="2069"/>
              <a:ext cx="226" cy="454"/>
            </a:xfrm>
            <a:prstGeom prst="line">
              <a:avLst/>
            </a:prstGeom>
            <a:noFill/>
            <a:ln w="9525">
              <a:solidFill>
                <a:srgbClr val="660066"/>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17" name="Text Box 59"/>
            <p:cNvSpPr txBox="1">
              <a:spLocks noChangeArrowheads="1"/>
            </p:cNvSpPr>
            <p:nvPr/>
          </p:nvSpPr>
          <p:spPr bwMode="auto">
            <a:xfrm>
              <a:off x="4513" y="247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rgbClr val="660066"/>
                  </a:solidFill>
                  <a:latin typeface="Times New Roman" pitchFamily="18" charset="0"/>
                </a:rPr>
                <a:t>T</a:t>
              </a:r>
              <a:r>
                <a:rPr lang="en-US" altLang="zh-CN" b="1" i="1" baseline="-25000" dirty="0">
                  <a:solidFill>
                    <a:srgbClr val="660066"/>
                  </a:solidFill>
                  <a:latin typeface="Times New Roman" pitchFamily="18" charset="0"/>
                </a:rPr>
                <a:t>p1</a:t>
              </a:r>
            </a:p>
          </p:txBody>
        </p:sp>
      </p:grpSp>
      <p:grpSp>
        <p:nvGrpSpPr>
          <p:cNvPr id="3" name="Group 63"/>
          <p:cNvGrpSpPr>
            <a:grpSpLocks/>
          </p:cNvGrpSpPr>
          <p:nvPr/>
        </p:nvGrpSpPr>
        <p:grpSpPr bwMode="auto">
          <a:xfrm>
            <a:off x="7393305" y="2205038"/>
            <a:ext cx="1871345" cy="1512888"/>
            <a:chOff x="3490" y="1389"/>
            <a:chExt cx="842" cy="899"/>
          </a:xfrm>
        </p:grpSpPr>
        <p:grpSp>
          <p:nvGrpSpPr>
            <p:cNvPr id="33812" name="Group 55"/>
            <p:cNvGrpSpPr>
              <a:grpSpLocks/>
            </p:cNvGrpSpPr>
            <p:nvPr/>
          </p:nvGrpSpPr>
          <p:grpSpPr bwMode="auto">
            <a:xfrm>
              <a:off x="3490" y="1532"/>
              <a:ext cx="714" cy="756"/>
              <a:chOff x="3490" y="1532"/>
              <a:chExt cx="714" cy="756"/>
            </a:xfrm>
          </p:grpSpPr>
          <p:sp>
            <p:nvSpPr>
              <p:cNvPr id="33814" name="Freeform 46"/>
              <p:cNvSpPr>
                <a:spLocks/>
              </p:cNvSpPr>
              <p:nvPr/>
            </p:nvSpPr>
            <p:spPr bwMode="auto">
              <a:xfrm rot="-1942211">
                <a:off x="3599" y="1532"/>
                <a:ext cx="605" cy="756"/>
              </a:xfrm>
              <a:custGeom>
                <a:avLst/>
                <a:gdLst>
                  <a:gd name="T0" fmla="*/ 0 w 605"/>
                  <a:gd name="T1" fmla="*/ 30 h 756"/>
                  <a:gd name="T2" fmla="*/ 273 w 605"/>
                  <a:gd name="T3" fmla="*/ 30 h 756"/>
                  <a:gd name="T4" fmla="*/ 499 w 605"/>
                  <a:gd name="T5" fmla="*/ 211 h 756"/>
                  <a:gd name="T6" fmla="*/ 590 w 605"/>
                  <a:gd name="T7" fmla="*/ 438 h 756"/>
                  <a:gd name="T8" fmla="*/ 590 w 605"/>
                  <a:gd name="T9" fmla="*/ 756 h 756"/>
                  <a:gd name="T10" fmla="*/ 0 60000 65536"/>
                  <a:gd name="T11" fmla="*/ 0 60000 65536"/>
                  <a:gd name="T12" fmla="*/ 0 60000 65536"/>
                  <a:gd name="T13" fmla="*/ 0 60000 65536"/>
                  <a:gd name="T14" fmla="*/ 0 60000 65536"/>
                  <a:gd name="T15" fmla="*/ 0 w 605"/>
                  <a:gd name="T16" fmla="*/ 0 h 756"/>
                  <a:gd name="T17" fmla="*/ 605 w 605"/>
                  <a:gd name="T18" fmla="*/ 756 h 756"/>
                </a:gdLst>
                <a:ahLst/>
                <a:cxnLst>
                  <a:cxn ang="T10">
                    <a:pos x="T0" y="T1"/>
                  </a:cxn>
                  <a:cxn ang="T11">
                    <a:pos x="T2" y="T3"/>
                  </a:cxn>
                  <a:cxn ang="T12">
                    <a:pos x="T4" y="T5"/>
                  </a:cxn>
                  <a:cxn ang="T13">
                    <a:pos x="T6" y="T7"/>
                  </a:cxn>
                  <a:cxn ang="T14">
                    <a:pos x="T8" y="T9"/>
                  </a:cxn>
                </a:cxnLst>
                <a:rect l="T15" t="T16" r="T17" b="T18"/>
                <a:pathLst>
                  <a:path w="605" h="756">
                    <a:moveTo>
                      <a:pt x="0" y="30"/>
                    </a:moveTo>
                    <a:cubicBezTo>
                      <a:pt x="95" y="15"/>
                      <a:pt x="190" y="0"/>
                      <a:pt x="273" y="30"/>
                    </a:cubicBezTo>
                    <a:cubicBezTo>
                      <a:pt x="356" y="60"/>
                      <a:pt x="446" y="143"/>
                      <a:pt x="499" y="211"/>
                    </a:cubicBezTo>
                    <a:cubicBezTo>
                      <a:pt x="552" y="279"/>
                      <a:pt x="575" y="347"/>
                      <a:pt x="590" y="438"/>
                    </a:cubicBezTo>
                    <a:cubicBezTo>
                      <a:pt x="605" y="529"/>
                      <a:pt x="597" y="642"/>
                      <a:pt x="590" y="756"/>
                    </a:cubicBezTo>
                  </a:path>
                </a:pathLst>
              </a:custGeom>
              <a:noFill/>
              <a:ln w="28575">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5" name="Oval 51"/>
              <p:cNvSpPr>
                <a:spLocks noChangeArrowheads="1"/>
              </p:cNvSpPr>
              <p:nvPr/>
            </p:nvSpPr>
            <p:spPr bwMode="auto">
              <a:xfrm>
                <a:off x="3490" y="1796"/>
                <a:ext cx="36" cy="47"/>
              </a:xfrm>
              <a:prstGeom prst="ellipse">
                <a:avLst/>
              </a:prstGeom>
              <a:solidFill>
                <a:schemeClr val="bg2">
                  <a:lumMod val="50000"/>
                </a:schemeClr>
              </a:solidFill>
              <a:ln w="9525">
                <a:solidFill>
                  <a:schemeClr val="bg2">
                    <a:lumMod val="50000"/>
                  </a:schemeClr>
                </a:solidFill>
                <a:round/>
                <a:headEnd/>
                <a:tailEnd/>
              </a:ln>
            </p:spPr>
            <p:txBody>
              <a:bodyPr wrap="none" anchor="ctr"/>
              <a:lstStyle/>
              <a:p>
                <a:pPr algn="ctr"/>
                <a:endParaRPr lang="zh-CN" altLang="en-US">
                  <a:solidFill>
                    <a:schemeClr val="bg2">
                      <a:lumMod val="50000"/>
                    </a:schemeClr>
                  </a:solidFill>
                </a:endParaRPr>
              </a:p>
            </p:txBody>
          </p:sp>
        </p:grpSp>
        <p:sp>
          <p:nvSpPr>
            <p:cNvPr id="33813" name="Text Box 61"/>
            <p:cNvSpPr txBox="1">
              <a:spLocks noChangeArrowheads="1"/>
            </p:cNvSpPr>
            <p:nvPr/>
          </p:nvSpPr>
          <p:spPr bwMode="auto">
            <a:xfrm>
              <a:off x="3606" y="1389"/>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2103FD"/>
                  </a:solidFill>
                  <a:latin typeface="Times New Roman" pitchFamily="18" charset="0"/>
                </a:rPr>
                <a:t>Q</a:t>
              </a:r>
              <a:r>
                <a:rPr lang="en-US" altLang="zh-CN" baseline="-25000">
                  <a:solidFill>
                    <a:srgbClr val="2103FD"/>
                  </a:solidFill>
                  <a:latin typeface="Times New Roman" pitchFamily="18" charset="0"/>
                </a:rPr>
                <a:t>1</a:t>
              </a:r>
              <a:r>
                <a:rPr lang="en-US" altLang="zh-CN">
                  <a:solidFill>
                    <a:srgbClr val="2103FD"/>
                  </a:solidFill>
                  <a:latin typeface="Times New Roman" pitchFamily="18" charset="0"/>
                </a:rPr>
                <a:t>(</a:t>
              </a:r>
              <a:r>
                <a:rPr lang="en-US" altLang="zh-CN" i="1">
                  <a:solidFill>
                    <a:srgbClr val="2103FD"/>
                  </a:solidFill>
                  <a:latin typeface="Times New Roman" pitchFamily="18" charset="0"/>
                </a:rPr>
                <a:t>t</a:t>
              </a:r>
              <a:r>
                <a:rPr lang="en-US" altLang="zh-CN">
                  <a:solidFill>
                    <a:srgbClr val="2103FD"/>
                  </a:solidFill>
                  <a:latin typeface="Times New Roman" pitchFamily="18" charset="0"/>
                </a:rPr>
                <a:t>)</a:t>
              </a:r>
              <a:endParaRPr lang="zh-CN" altLang="en-US">
                <a:solidFill>
                  <a:srgbClr val="2103FD"/>
                </a:solidFill>
                <a:latin typeface="Times New Roman" pitchFamily="18" charset="0"/>
              </a:endParaRPr>
            </a:p>
          </p:txBody>
        </p:sp>
      </p:grpSp>
      <p:grpSp>
        <p:nvGrpSpPr>
          <p:cNvPr id="5" name="Group 64"/>
          <p:cNvGrpSpPr>
            <a:grpSpLocks/>
          </p:cNvGrpSpPr>
          <p:nvPr/>
        </p:nvGrpSpPr>
        <p:grpSpPr bwMode="auto">
          <a:xfrm>
            <a:off x="9367961" y="2795589"/>
            <a:ext cx="1876796" cy="1110662"/>
            <a:chOff x="4473" y="1821"/>
            <a:chExt cx="805" cy="725"/>
          </a:xfrm>
        </p:grpSpPr>
        <p:grpSp>
          <p:nvGrpSpPr>
            <p:cNvPr id="33808" name="Group 56"/>
            <p:cNvGrpSpPr>
              <a:grpSpLocks/>
            </p:cNvGrpSpPr>
            <p:nvPr/>
          </p:nvGrpSpPr>
          <p:grpSpPr bwMode="auto">
            <a:xfrm>
              <a:off x="4473" y="1821"/>
              <a:ext cx="805" cy="725"/>
              <a:chOff x="4473" y="1821"/>
              <a:chExt cx="805" cy="725"/>
            </a:xfrm>
          </p:grpSpPr>
          <p:sp>
            <p:nvSpPr>
              <p:cNvPr id="33810" name="Freeform 47"/>
              <p:cNvSpPr>
                <a:spLocks/>
              </p:cNvSpPr>
              <p:nvPr/>
            </p:nvSpPr>
            <p:spPr bwMode="auto">
              <a:xfrm rot="19657789">
                <a:off x="4473" y="1821"/>
                <a:ext cx="689" cy="725"/>
              </a:xfrm>
              <a:custGeom>
                <a:avLst/>
                <a:gdLst>
                  <a:gd name="T0" fmla="*/ 8 w 689"/>
                  <a:gd name="T1" fmla="*/ 0 h 725"/>
                  <a:gd name="T2" fmla="*/ 8 w 689"/>
                  <a:gd name="T3" fmla="*/ 181 h 725"/>
                  <a:gd name="T4" fmla="*/ 54 w 689"/>
                  <a:gd name="T5" fmla="*/ 453 h 725"/>
                  <a:gd name="T6" fmla="*/ 280 w 689"/>
                  <a:gd name="T7" fmla="*/ 680 h 725"/>
                  <a:gd name="T8" fmla="*/ 689 w 689"/>
                  <a:gd name="T9" fmla="*/ 725 h 725"/>
                  <a:gd name="T10" fmla="*/ 0 60000 65536"/>
                  <a:gd name="T11" fmla="*/ 0 60000 65536"/>
                  <a:gd name="T12" fmla="*/ 0 60000 65536"/>
                  <a:gd name="T13" fmla="*/ 0 60000 65536"/>
                  <a:gd name="T14" fmla="*/ 0 60000 65536"/>
                  <a:gd name="T15" fmla="*/ 0 w 689"/>
                  <a:gd name="T16" fmla="*/ 0 h 725"/>
                  <a:gd name="T17" fmla="*/ 689 w 689"/>
                  <a:gd name="T18" fmla="*/ 725 h 725"/>
                </a:gdLst>
                <a:ahLst/>
                <a:cxnLst>
                  <a:cxn ang="T10">
                    <a:pos x="T0" y="T1"/>
                  </a:cxn>
                  <a:cxn ang="T11">
                    <a:pos x="T2" y="T3"/>
                  </a:cxn>
                  <a:cxn ang="T12">
                    <a:pos x="T4" y="T5"/>
                  </a:cxn>
                  <a:cxn ang="T13">
                    <a:pos x="T6" y="T7"/>
                  </a:cxn>
                  <a:cxn ang="T14">
                    <a:pos x="T8" y="T9"/>
                  </a:cxn>
                </a:cxnLst>
                <a:rect l="T15" t="T16" r="T17" b="T18"/>
                <a:pathLst>
                  <a:path w="689" h="725">
                    <a:moveTo>
                      <a:pt x="8" y="0"/>
                    </a:moveTo>
                    <a:cubicBezTo>
                      <a:pt x="4" y="53"/>
                      <a:pt x="0" y="106"/>
                      <a:pt x="8" y="181"/>
                    </a:cubicBezTo>
                    <a:cubicBezTo>
                      <a:pt x="16" y="256"/>
                      <a:pt x="9" y="370"/>
                      <a:pt x="54" y="453"/>
                    </a:cubicBezTo>
                    <a:cubicBezTo>
                      <a:pt x="99" y="536"/>
                      <a:pt x="174" y="635"/>
                      <a:pt x="280" y="680"/>
                    </a:cubicBezTo>
                    <a:cubicBezTo>
                      <a:pt x="386" y="725"/>
                      <a:pt x="537" y="725"/>
                      <a:pt x="689" y="725"/>
                    </a:cubicBezTo>
                  </a:path>
                </a:pathLst>
              </a:custGeom>
              <a:noFill/>
              <a:ln w="28575">
                <a:solidFill>
                  <a:srgbClr val="58D52B"/>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Oval 52"/>
              <p:cNvSpPr>
                <a:spLocks noChangeArrowheads="1"/>
              </p:cNvSpPr>
              <p:nvPr/>
            </p:nvSpPr>
            <p:spPr bwMode="auto">
              <a:xfrm>
                <a:off x="5244" y="2188"/>
                <a:ext cx="34" cy="52"/>
              </a:xfrm>
              <a:prstGeom prst="ellipse">
                <a:avLst/>
              </a:prstGeom>
              <a:solidFill>
                <a:schemeClr val="bg2">
                  <a:lumMod val="50000"/>
                </a:schemeClr>
              </a:solidFill>
              <a:ln w="9525">
                <a:solidFill>
                  <a:schemeClr val="bg2">
                    <a:lumMod val="50000"/>
                  </a:schemeClr>
                </a:solidFill>
                <a:round/>
                <a:headEnd/>
                <a:tailEnd/>
              </a:ln>
            </p:spPr>
            <p:txBody>
              <a:bodyPr wrap="none" anchor="ctr"/>
              <a:lstStyle/>
              <a:p>
                <a:pPr algn="ctr"/>
                <a:endParaRPr lang="zh-CN" altLang="en-US">
                  <a:solidFill>
                    <a:schemeClr val="bg2">
                      <a:lumMod val="50000"/>
                    </a:schemeClr>
                  </a:solidFill>
                </a:endParaRPr>
              </a:p>
            </p:txBody>
          </p:sp>
        </p:grpSp>
        <p:sp>
          <p:nvSpPr>
            <p:cNvPr id="33809" name="Text Box 62"/>
            <p:cNvSpPr txBox="1">
              <a:spLocks noChangeArrowheads="1"/>
            </p:cNvSpPr>
            <p:nvPr/>
          </p:nvSpPr>
          <p:spPr bwMode="auto">
            <a:xfrm>
              <a:off x="4662" y="2251"/>
              <a:ext cx="36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265E12"/>
                  </a:solidFill>
                  <a:latin typeface="Times New Roman" pitchFamily="18" charset="0"/>
                </a:rPr>
                <a:t>Q</a:t>
              </a:r>
              <a:r>
                <a:rPr lang="en-US" altLang="zh-CN" baseline="-25000">
                  <a:solidFill>
                    <a:srgbClr val="265E12"/>
                  </a:solidFill>
                  <a:latin typeface="Times New Roman" pitchFamily="18" charset="0"/>
                </a:rPr>
                <a:t>2</a:t>
              </a:r>
              <a:r>
                <a:rPr lang="en-US" altLang="zh-CN">
                  <a:solidFill>
                    <a:srgbClr val="265E12"/>
                  </a:solidFill>
                  <a:latin typeface="Times New Roman" pitchFamily="18" charset="0"/>
                </a:rPr>
                <a:t>(</a:t>
              </a:r>
              <a:r>
                <a:rPr lang="en-US" altLang="zh-CN" i="1">
                  <a:solidFill>
                    <a:srgbClr val="265E12"/>
                  </a:solidFill>
                  <a:latin typeface="Times New Roman" pitchFamily="18" charset="0"/>
                </a:rPr>
                <a:t>t</a:t>
              </a:r>
              <a:r>
                <a:rPr lang="en-US" altLang="zh-CN">
                  <a:solidFill>
                    <a:srgbClr val="265E12"/>
                  </a:solidFill>
                  <a:latin typeface="Times New Roman" pitchFamily="18" charset="0"/>
                </a:rPr>
                <a:t>)</a:t>
              </a:r>
              <a:endParaRPr lang="zh-CN" altLang="en-US">
                <a:solidFill>
                  <a:srgbClr val="265E12"/>
                </a:solidFill>
                <a:latin typeface="Times New Roman" pitchFamily="18" charset="0"/>
              </a:endParaRPr>
            </a:p>
          </p:txBody>
        </p:sp>
      </p:grpSp>
      <p:grpSp>
        <p:nvGrpSpPr>
          <p:cNvPr id="7" name="Group 65"/>
          <p:cNvGrpSpPr>
            <a:grpSpLocks/>
          </p:cNvGrpSpPr>
          <p:nvPr/>
        </p:nvGrpSpPr>
        <p:grpSpPr bwMode="auto">
          <a:xfrm>
            <a:off x="9152467" y="2924175"/>
            <a:ext cx="1551517" cy="414338"/>
            <a:chOff x="4324" y="1842"/>
            <a:chExt cx="733" cy="261"/>
          </a:xfrm>
        </p:grpSpPr>
        <p:sp>
          <p:nvSpPr>
            <p:cNvPr id="33806" name="Text Box 53"/>
            <p:cNvSpPr txBox="1">
              <a:spLocks noChangeArrowheads="1"/>
            </p:cNvSpPr>
            <p:nvPr/>
          </p:nvSpPr>
          <p:spPr bwMode="auto">
            <a:xfrm>
              <a:off x="4332" y="1842"/>
              <a:ext cx="7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p>
          </p:txBody>
        </p:sp>
        <p:sp>
          <p:nvSpPr>
            <p:cNvPr id="33807" name="Oval 50"/>
            <p:cNvSpPr>
              <a:spLocks noChangeArrowheads="1"/>
            </p:cNvSpPr>
            <p:nvPr/>
          </p:nvSpPr>
          <p:spPr bwMode="auto">
            <a:xfrm>
              <a:off x="4324" y="2053"/>
              <a:ext cx="37" cy="50"/>
            </a:xfrm>
            <a:prstGeom prst="ellipse">
              <a:avLst/>
            </a:prstGeom>
            <a:solidFill>
              <a:schemeClr val="hlink"/>
            </a:solidFill>
            <a:ln w="9525">
              <a:solidFill>
                <a:schemeClr val="tx1"/>
              </a:solidFill>
              <a:round/>
              <a:headEnd/>
              <a:tailEnd/>
            </a:ln>
          </p:spPr>
          <p:txBody>
            <a:bodyPr wrap="none" anchor="ctr"/>
            <a:lstStyle/>
            <a:p>
              <a:pPr algn="ctr"/>
              <a:endParaRPr lang="zh-CN" altLang="en-US">
                <a:solidFill>
                  <a:schemeClr val="hlink"/>
                </a:solidFill>
              </a:endParaRPr>
            </a:p>
          </p:txBody>
        </p:sp>
      </p:grpSp>
      <p:grpSp>
        <p:nvGrpSpPr>
          <p:cNvPr id="8" name="Group 70"/>
          <p:cNvGrpSpPr>
            <a:grpSpLocks/>
          </p:cNvGrpSpPr>
          <p:nvPr/>
        </p:nvGrpSpPr>
        <p:grpSpPr bwMode="auto">
          <a:xfrm>
            <a:off x="9052984" y="3284538"/>
            <a:ext cx="692149" cy="1117600"/>
            <a:chOff x="4277" y="2069"/>
            <a:chExt cx="327" cy="704"/>
          </a:xfrm>
        </p:grpSpPr>
        <p:sp>
          <p:nvSpPr>
            <p:cNvPr id="33804" name="Line 66"/>
            <p:cNvSpPr>
              <a:spLocks noChangeShapeType="1"/>
            </p:cNvSpPr>
            <p:nvPr/>
          </p:nvSpPr>
          <p:spPr bwMode="auto">
            <a:xfrm>
              <a:off x="4332" y="2069"/>
              <a:ext cx="90" cy="499"/>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Text Box 67"/>
            <p:cNvSpPr txBox="1">
              <a:spLocks noChangeArrowheads="1"/>
            </p:cNvSpPr>
            <p:nvPr/>
          </p:nvSpPr>
          <p:spPr bwMode="auto">
            <a:xfrm>
              <a:off x="4277" y="2542"/>
              <a:ext cx="3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CC3300"/>
                  </a:solidFill>
                  <a:latin typeface="Times New Roman" pitchFamily="18" charset="0"/>
                </a:rPr>
                <a:t>T</a:t>
              </a:r>
              <a:r>
                <a:rPr lang="en-US" altLang="zh-CN" b="1" i="1" baseline="-25000">
                  <a:solidFill>
                    <a:srgbClr val="CC3300"/>
                  </a:solidFill>
                  <a:latin typeface="Times New Roman" pitchFamily="18" charset="0"/>
                </a:rPr>
                <a:t>p2</a:t>
              </a:r>
            </a:p>
          </p:txBody>
        </p:sp>
      </p:grpSp>
      <p:grpSp>
        <p:nvGrpSpPr>
          <p:cNvPr id="33801" name="Group 73"/>
          <p:cNvGrpSpPr>
            <a:grpSpLocks/>
          </p:cNvGrpSpPr>
          <p:nvPr/>
        </p:nvGrpSpPr>
        <p:grpSpPr bwMode="auto">
          <a:xfrm>
            <a:off x="325967" y="6102351"/>
            <a:ext cx="673100" cy="458788"/>
            <a:chOff x="154" y="3844"/>
            <a:chExt cx="318" cy="289"/>
          </a:xfrm>
        </p:grpSpPr>
        <p:sp>
          <p:nvSpPr>
            <p:cNvPr id="33802" name="Oval 71">
              <a:hlinkClick r:id="rId3" action="ppaction://hlinksldjump"/>
            </p:cNvPr>
            <p:cNvSpPr>
              <a:spLocks noChangeArrowheads="1"/>
            </p:cNvSpPr>
            <p:nvPr/>
          </p:nvSpPr>
          <p:spPr bwMode="auto">
            <a:xfrm>
              <a:off x="234" y="3844"/>
              <a:ext cx="136" cy="182"/>
            </a:xfrm>
            <a:prstGeom prst="ellipse">
              <a:avLst/>
            </a:prstGeom>
            <a:solidFill>
              <a:srgbClr val="118922"/>
            </a:solidFill>
            <a:ln w="9525">
              <a:solidFill>
                <a:schemeClr val="tx1"/>
              </a:solidFill>
              <a:round/>
              <a:headEnd/>
              <a:tailEnd/>
            </a:ln>
          </p:spPr>
          <p:txBody>
            <a:bodyPr wrap="none" anchor="ctr"/>
            <a:lstStyle/>
            <a:p>
              <a:endParaRPr lang="zh-CN" altLang="en-US"/>
            </a:p>
          </p:txBody>
        </p:sp>
        <p:sp>
          <p:nvSpPr>
            <p:cNvPr id="33803" name="AutoShape 72">
              <a:hlinkClick r:id="rId3" action="ppaction://hlinksldjump"/>
            </p:cNvPr>
            <p:cNvSpPr>
              <a:spLocks noChangeArrowheads="1"/>
            </p:cNvSpPr>
            <p:nvPr/>
          </p:nvSpPr>
          <p:spPr bwMode="auto">
            <a:xfrm>
              <a:off x="154" y="4042"/>
              <a:ext cx="318" cy="91"/>
            </a:xfrm>
            <a:prstGeom prst="curvedUpArrow">
              <a:avLst>
                <a:gd name="adj1" fmla="val 69890"/>
                <a:gd name="adj2" fmla="val 13978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26" name="Rectangle 2"/>
          <p:cNvSpPr txBox="1">
            <a:spLocks noChangeArrowheads="1"/>
          </p:cNvSpPr>
          <p:nvPr/>
        </p:nvSpPr>
        <p:spPr>
          <a:xfrm>
            <a:off x="563036" y="188639"/>
            <a:ext cx="10390716" cy="1462087"/>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1.2.2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参数曲线基本概念</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3128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03">
                                            <p:bg/>
                                          </p:spTgt>
                                        </p:tgtEl>
                                        <p:attrNameLst>
                                          <p:attrName>style.visibility</p:attrName>
                                        </p:attrNameLst>
                                      </p:cBhvr>
                                      <p:to>
                                        <p:strVal val="visible"/>
                                      </p:to>
                                    </p:set>
                                    <p:animEffect transition="in" filter="wipe(up)">
                                      <p:cBhvr>
                                        <p:cTn id="7" dur="500"/>
                                        <p:tgtEl>
                                          <p:spTgt spid="102403">
                                            <p:bg/>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par>
                                <p:cTn id="42" presetID="1"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2403">
                                            <p:txEl>
                                              <p:pRg st="7" end="7"/>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2403">
                                            <p:txEl>
                                              <p:pRg st="8" end="8"/>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24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sz="half" idx="1"/>
          </p:nvPr>
        </p:nvSpPr>
        <p:spPr>
          <a:xfrm>
            <a:off x="983432" y="980728"/>
            <a:ext cx="9990667" cy="5443538"/>
          </a:xfrm>
          <a:noFill/>
        </p:spPr>
        <p:txBody>
          <a:bodyPr/>
          <a:lstStyle/>
          <a:p>
            <a:pPr marL="539750" lvl="1" indent="0" eaLnBrk="1" hangingPunct="1"/>
            <a:endParaRPr lang="zh-CN" altLang="en-US" sz="2400" dirty="0" smtClean="0"/>
          </a:p>
          <a:p>
            <a:pPr marL="179388" lvl="1" indent="-179388"/>
            <a:r>
              <a:rPr lang="zh-CN" altLang="en-US" sz="2400" dirty="0" smtClean="0"/>
              <a:t>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样条曲线的表示方式</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样条曲线的表示有三种等价的方式：</a:t>
            </a:r>
          </a:p>
          <a:p>
            <a:pPr marL="917575" lvl="3" indent="0" eaLnBrk="1" hangingPunct="0">
              <a:lnSpc>
                <a:spcPct val="100000"/>
              </a:lnSpc>
              <a:spcBef>
                <a:spcPts val="18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列出一组在样条边界上的</a:t>
            </a:r>
            <a:r>
              <a:rPr lang="zh-CN" altLang="en-US" sz="2200" b="1" i="1" dirty="0">
                <a:solidFill>
                  <a:srgbClr val="1043FC"/>
                </a:solidFill>
                <a:latin typeface="微软雅黑" panose="020B0503020204020204" pitchFamily="34" charset="-122"/>
                <a:ea typeface="微软雅黑" panose="020B0503020204020204" pitchFamily="34" charset="-122"/>
              </a:rPr>
              <a:t>边界条件</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a:t>
            </a:r>
          </a:p>
          <a:p>
            <a:pPr marL="917575" lvl="3" indent="0" eaLnBrk="1" hangingPunct="0">
              <a:lnSpc>
                <a:spcPct val="100000"/>
              </a:lnSpc>
              <a:spcBef>
                <a:spcPts val="18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列出描述样条特征的</a:t>
            </a:r>
            <a:r>
              <a:rPr lang="zh-CN" altLang="en-US" sz="2200" b="1" i="1" dirty="0">
                <a:solidFill>
                  <a:srgbClr val="1043FC"/>
                </a:solidFill>
                <a:latin typeface="微软雅黑" panose="020B0503020204020204" pitchFamily="34" charset="-122"/>
                <a:ea typeface="微软雅黑" panose="020B0503020204020204" pitchFamily="34" charset="-122"/>
              </a:rPr>
              <a:t>矩阵</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a:t>
            </a:r>
          </a:p>
          <a:p>
            <a:pPr marL="917575" lvl="3" indent="0" eaLnBrk="1" hangingPunct="0">
              <a:lnSpc>
                <a:spcPct val="100000"/>
              </a:lnSpc>
              <a:spcBef>
                <a:spcPts val="1800"/>
              </a:spcBef>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(3)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列出一组</a:t>
            </a:r>
            <a:r>
              <a:rPr lang="zh-CN" altLang="en-US" sz="2200" b="1" i="1" dirty="0">
                <a:solidFill>
                  <a:srgbClr val="1043FC"/>
                </a:solidFill>
                <a:latin typeface="微软雅黑" panose="020B0503020204020204" pitchFamily="34" charset="-122"/>
                <a:ea typeface="微软雅黑" panose="020B0503020204020204" pitchFamily="34" charset="-122"/>
              </a:rPr>
              <a:t>调合函数</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（或</a:t>
            </a:r>
            <a:r>
              <a:rPr lang="zh-CN" altLang="en-US" sz="2200" b="1" i="1" dirty="0">
                <a:solidFill>
                  <a:srgbClr val="1043FC"/>
                </a:solidFill>
                <a:latin typeface="微软雅黑" panose="020B0503020204020204" pitchFamily="34" charset="-122"/>
                <a:ea typeface="微软雅黑" panose="020B0503020204020204" pitchFamily="34" charset="-122"/>
              </a:rPr>
              <a:t>基函数</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以</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Hermit</a:t>
            </a:r>
            <a:r>
              <a:rPr lang="zh-CN" altLang="en-US" b="1" dirty="0">
                <a:solidFill>
                  <a:schemeClr val="bg2">
                    <a:lumMod val="50000"/>
                  </a:schemeClr>
                </a:solidFill>
                <a:latin typeface="微软雅黑" panose="020B0503020204020204" pitchFamily="34" charset="-122"/>
                <a:ea typeface="微软雅黑" panose="020B0503020204020204" pitchFamily="34" charset="-122"/>
              </a:rPr>
              <a:t>三次样条</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曲线为例</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三次参数曲线方程的一般矢量形式是</a:t>
            </a:r>
          </a:p>
          <a:p>
            <a:pPr lvl="2" eaLnBrk="1" hangingPunct="1">
              <a:buFont typeface="Wingdings" pitchFamily="2" charset="2"/>
              <a:buNone/>
            </a:pPr>
            <a:endParaRPr lang="zh-CN" altLang="en-US" dirty="0" smtClean="0">
              <a:latin typeface="Times New Roman" pitchFamily="18" charset="0"/>
            </a:endParaRPr>
          </a:p>
          <a:p>
            <a:pPr lvl="2" eaLnBrk="1" hangingPunct="1">
              <a:buFont typeface="Wingdings" pitchFamily="2" charset="2"/>
              <a:buNone/>
            </a:pPr>
            <a:endParaRPr lang="zh-CN" altLang="en-US" dirty="0" smtClean="0">
              <a:latin typeface="Times New Roman" pitchFamily="18" charset="0"/>
            </a:endParaRPr>
          </a:p>
          <a:p>
            <a:pPr lvl="2" eaLnBrk="1" hangingPunct="1">
              <a:buFont typeface="Wingdings" pitchFamily="2" charset="2"/>
              <a:buNone/>
            </a:pPr>
            <a:endParaRPr lang="zh-CN" altLang="en-US" dirty="0" smtClean="0">
              <a:latin typeface="Times New Roman" pitchFamily="18" charset="0"/>
            </a:endParaRPr>
          </a:p>
          <a:p>
            <a:pPr lvl="2" eaLnBrk="1" hangingPunct="1">
              <a:buFont typeface="Wingdings" pitchFamily="2" charset="2"/>
              <a:buNone/>
            </a:pPr>
            <a:endParaRPr lang="zh-CN" altLang="en-US" sz="2000" dirty="0" smtClean="0">
              <a:latin typeface="Times New Roman" pitchFamily="18" charset="0"/>
            </a:endParaRPr>
          </a:p>
        </p:txBody>
      </p:sp>
      <p:graphicFrame>
        <p:nvGraphicFramePr>
          <p:cNvPr id="105488" name="Object 16"/>
          <p:cNvGraphicFramePr>
            <a:graphicFrameLocks noGrp="1" noChangeAspect="1"/>
          </p:cNvGraphicFramePr>
          <p:nvPr>
            <p:ph sz="quarter" idx="3"/>
            <p:extLst>
              <p:ext uri="{D42A27DB-BD31-4B8C-83A1-F6EECF244321}">
                <p14:modId xmlns:p14="http://schemas.microsoft.com/office/powerpoint/2010/main" val="4248127302"/>
              </p:ext>
            </p:extLst>
          </p:nvPr>
        </p:nvGraphicFramePr>
        <p:xfrm>
          <a:off x="6960096" y="5229200"/>
          <a:ext cx="4252384" cy="466725"/>
        </p:xfrm>
        <a:graphic>
          <a:graphicData uri="http://schemas.openxmlformats.org/presentationml/2006/ole">
            <mc:AlternateContent xmlns:mc="http://schemas.openxmlformats.org/markup-compatibility/2006">
              <mc:Choice xmlns:v="urn:schemas-microsoft-com:vml" Requires="v">
                <p:oleObj spid="_x0000_s68708" name="Equation" r:id="rId4" imgW="1562100" imgH="228600" progId="Equation.DSMT4">
                  <p:embed/>
                </p:oleObj>
              </mc:Choice>
              <mc:Fallback>
                <p:oleObj name="Equation" r:id="rId4" imgW="15621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0096" y="5229200"/>
                        <a:ext cx="4252384"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92" name="Object 20"/>
          <p:cNvGraphicFramePr>
            <a:graphicFrameLocks noGrp="1" noChangeAspect="1"/>
          </p:cNvGraphicFramePr>
          <p:nvPr>
            <p:ph sz="quarter" idx="2"/>
            <p:extLst>
              <p:ext uri="{D42A27DB-BD31-4B8C-83A1-F6EECF244321}">
                <p14:modId xmlns:p14="http://schemas.microsoft.com/office/powerpoint/2010/main" val="2982956656"/>
              </p:ext>
            </p:extLst>
          </p:nvPr>
        </p:nvGraphicFramePr>
        <p:xfrm>
          <a:off x="7032104" y="5877272"/>
          <a:ext cx="3486149" cy="431800"/>
        </p:xfrm>
        <a:graphic>
          <a:graphicData uri="http://schemas.openxmlformats.org/presentationml/2006/ole">
            <mc:AlternateContent xmlns:mc="http://schemas.openxmlformats.org/markup-compatibility/2006">
              <mc:Choice xmlns:v="urn:schemas-microsoft-com:vml" Requires="v">
                <p:oleObj spid="_x0000_s68709" name="Equation" r:id="rId6" imgW="1384300" imgH="228600" progId="Equation.DSMT4">
                  <p:embed/>
                </p:oleObj>
              </mc:Choice>
              <mc:Fallback>
                <p:oleObj name="Equation" r:id="rId6" imgW="13843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104" y="5877272"/>
                        <a:ext cx="3486149"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a:spLocks noGrp="1" noChangeArrowheads="1"/>
          </p:cNvSpPr>
          <p:nvPr>
            <p:ph type="title"/>
          </p:nvPr>
        </p:nvSpPr>
        <p:spPr>
          <a:xfrm>
            <a:off x="563036" y="260648"/>
            <a:ext cx="10390716" cy="1152128"/>
          </a:xfrm>
        </p:spPr>
        <p:txBody>
          <a:bodyPr>
            <a:normAutofit/>
          </a:bodyPr>
          <a:lstStyle/>
          <a:p>
            <a:pPr lvl="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1.3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常用参数曲线</a:t>
            </a:r>
          </a:p>
        </p:txBody>
      </p:sp>
    </p:spTree>
    <p:extLst>
      <p:ext uri="{BB962C8B-B14F-4D97-AF65-F5344CB8AC3E}">
        <p14:creationId xmlns:p14="http://schemas.microsoft.com/office/powerpoint/2010/main" val="2356922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4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47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5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5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sz="half" idx="1"/>
          </p:nvPr>
        </p:nvSpPr>
        <p:spPr>
          <a:xfrm>
            <a:off x="695400" y="1284287"/>
            <a:ext cx="10521951" cy="5573713"/>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Hermit</a:t>
            </a:r>
            <a:r>
              <a:rPr lang="zh-CN" altLang="en-US" b="1" dirty="0">
                <a:solidFill>
                  <a:schemeClr val="bg2">
                    <a:lumMod val="50000"/>
                  </a:schemeClr>
                </a:solidFill>
                <a:latin typeface="微软雅黑" panose="020B0503020204020204" pitchFamily="34" charset="-122"/>
                <a:ea typeface="微软雅黑" panose="020B0503020204020204" pitchFamily="34" charset="-122"/>
              </a:rPr>
              <a:t>三次样条曲线</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设有</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个形值点</a:t>
            </a:r>
          </a:p>
          <a:p>
            <a:pPr marL="1249363" lvl="2" indent="0" eaLnBrk="1" hangingPunct="1">
              <a:spcBef>
                <a:spcPct val="30000"/>
              </a:spcBef>
              <a:buFont typeface="Wingdings" pitchFamily="2" charset="2"/>
              <a:buNone/>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两</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相邻型值点</a:t>
            </a:r>
            <a:r>
              <a:rPr lang="en-US" altLang="zh-CN" b="1" dirty="0" err="1" smtClean="0">
                <a:solidFill>
                  <a:schemeClr val="bg2">
                    <a:lumMod val="50000"/>
                  </a:schemeClr>
                </a:solidFill>
                <a:latin typeface="Times New Roman" pitchFamily="18" charset="0"/>
              </a:rPr>
              <a:t>P</a:t>
            </a:r>
            <a:r>
              <a:rPr lang="en-US" altLang="zh-CN" b="1" baseline="-25000" dirty="0" err="1" smtClean="0">
                <a:solidFill>
                  <a:schemeClr val="bg2">
                    <a:lumMod val="50000"/>
                  </a:schemeClr>
                </a:solidFill>
                <a:latin typeface="Times New Roman" pitchFamily="18" charset="0"/>
              </a:rPr>
              <a:t>k</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和</a:t>
            </a:r>
            <a:r>
              <a:rPr lang="en-US" altLang="zh-CN" b="1" dirty="0" smtClean="0">
                <a:solidFill>
                  <a:schemeClr val="bg2">
                    <a:lumMod val="50000"/>
                  </a:schemeClr>
                </a:solidFill>
                <a:latin typeface="Times New Roman" pitchFamily="18" charset="0"/>
              </a:rPr>
              <a:t>P</a:t>
            </a:r>
            <a:r>
              <a:rPr lang="en-US" altLang="zh-CN" b="1" baseline="-25000" dirty="0" smtClean="0">
                <a:solidFill>
                  <a:schemeClr val="bg2">
                    <a:lumMod val="50000"/>
                  </a:schemeClr>
                </a:solidFill>
                <a:latin typeface="Times New Roman" pitchFamily="18" charset="0"/>
              </a:rPr>
              <a:t>k+1</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之间</a:t>
            </a:r>
            <a:r>
              <a:rPr lang="en-US" altLang="zh-CN" b="1" dirty="0" smtClean="0">
                <a:solidFill>
                  <a:schemeClr val="bg2">
                    <a:lumMod val="50000"/>
                  </a:schemeClr>
                </a:solidFill>
                <a:latin typeface="Times New Roman" pitchFamily="18" charset="0"/>
              </a:rPr>
              <a:t>Hermit</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曲线的边界条件是：</a:t>
            </a:r>
          </a:p>
          <a:p>
            <a:pPr marL="538163" lvl="2" indent="0" eaLnBrk="1" hangingPunct="1">
              <a:spcBef>
                <a:spcPct val="30000"/>
              </a:spcBef>
              <a:buFont typeface="Wingdings" pitchFamily="2" charset="2"/>
              <a:buNone/>
            </a:pPr>
            <a:endParaRPr lang="zh-CN" altLang="en-US" dirty="0" smtClean="0">
              <a:latin typeface="Times New Roman" pitchFamily="18" charset="0"/>
            </a:endParaRPr>
          </a:p>
          <a:p>
            <a:pPr marL="538163" lvl="2" indent="0" eaLnBrk="1" hangingPunct="1">
              <a:spcBef>
                <a:spcPct val="30000"/>
              </a:spcBef>
              <a:buFont typeface="Wingdings" pitchFamily="2" charset="2"/>
              <a:buNone/>
            </a:pPr>
            <a:endParaRPr lang="zh-CN" altLang="en-US" dirty="0" smtClean="0">
              <a:latin typeface="Times New Roman" pitchFamily="18" charset="0"/>
            </a:endParaRPr>
          </a:p>
          <a:p>
            <a:pPr marL="538163" lvl="2" indent="0" eaLnBrk="1" hangingPunct="1">
              <a:spcBef>
                <a:spcPct val="30000"/>
              </a:spcBef>
              <a:buFont typeface="Wingdings" pitchFamily="2" charset="2"/>
              <a:buNone/>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538163" lvl="2" indent="0" eaLnBrk="1" hangingPunct="1">
              <a:spcBef>
                <a:spcPct val="30000"/>
              </a:spcBef>
              <a:buFont typeface="Wingdings" pitchFamily="2" charset="2"/>
              <a:buNone/>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        (2)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边界条件</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的矩阵表示为</a:t>
            </a:r>
          </a:p>
          <a:p>
            <a:pPr marL="358775" lvl="1" indent="0" eaLnBrk="1" hangingPunct="1">
              <a:spcBef>
                <a:spcPct val="35000"/>
              </a:spcBef>
              <a:buFont typeface="Wingdings" pitchFamily="2" charset="2"/>
              <a:buNone/>
            </a:pPr>
            <a:r>
              <a:rPr lang="zh-CN" altLang="en-US" sz="2400" dirty="0" smtClean="0">
                <a:latin typeface="Times New Roman" pitchFamily="18" charset="0"/>
              </a:rPr>
              <a:t>        </a:t>
            </a:r>
            <a:endParaRPr lang="en-US" altLang="zh-CN" sz="2400" dirty="0" smtClean="0">
              <a:latin typeface="Times New Roman" pitchFamily="18" charset="0"/>
            </a:endParaRPr>
          </a:p>
          <a:p>
            <a:pPr marL="538163" lvl="2" indent="0" eaLnBrk="1" hangingPunct="1">
              <a:buFont typeface="Wingdings" pitchFamily="2" charset="2"/>
              <a:buNone/>
            </a:pPr>
            <a:endParaRPr lang="zh-CN" altLang="en-US" dirty="0" smtClean="0">
              <a:latin typeface="Times New Roman" pitchFamily="18" charset="0"/>
            </a:endParaRPr>
          </a:p>
          <a:p>
            <a:pPr marL="538163" lvl="2" indent="0" eaLnBrk="1" hangingPunct="1">
              <a:buFont typeface="Wingdings" pitchFamily="2" charset="2"/>
              <a:buNone/>
            </a:pPr>
            <a:endParaRPr lang="zh-CN" altLang="en-US" dirty="0" smtClean="0"/>
          </a:p>
          <a:p>
            <a:pPr marL="538163" lvl="2" indent="0" eaLnBrk="1" hangingPunct="1">
              <a:buFont typeface="Wingdings" pitchFamily="2" charset="2"/>
              <a:buNone/>
            </a:pPr>
            <a:endParaRPr lang="zh-CN" altLang="en-US" sz="2000" dirty="0" smtClean="0">
              <a:latin typeface="Times New Roman" pitchFamily="18" charset="0"/>
            </a:endParaRPr>
          </a:p>
        </p:txBody>
      </p:sp>
      <p:graphicFrame>
        <p:nvGraphicFramePr>
          <p:cNvPr id="106501" name="Object 5"/>
          <p:cNvGraphicFramePr>
            <a:graphicFrameLocks noGrp="1" noChangeAspect="1"/>
          </p:cNvGraphicFramePr>
          <p:nvPr>
            <p:ph sz="quarter" idx="2"/>
          </p:nvPr>
        </p:nvGraphicFramePr>
        <p:xfrm>
          <a:off x="3600451" y="2924176"/>
          <a:ext cx="5183716" cy="950913"/>
        </p:xfrm>
        <a:graphic>
          <a:graphicData uri="http://schemas.openxmlformats.org/presentationml/2006/ole">
            <mc:AlternateContent xmlns:mc="http://schemas.openxmlformats.org/markup-compatibility/2006">
              <mc:Choice xmlns:v="urn:schemas-microsoft-com:vml" Requires="v">
                <p:oleObj spid="_x0000_s69781" name="Equation" r:id="rId4" imgW="1866900" imgH="457200" progId="Equation.DSMT4">
                  <p:embed/>
                </p:oleObj>
              </mc:Choice>
              <mc:Fallback>
                <p:oleObj name="Equation" r:id="rId4" imgW="1866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1" y="2924176"/>
                        <a:ext cx="5183716"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4" name="Object 8"/>
          <p:cNvGraphicFramePr>
            <a:graphicFrameLocks noGrp="1" noChangeAspect="1"/>
          </p:cNvGraphicFramePr>
          <p:nvPr>
            <p:ph sz="quarter" idx="3"/>
            <p:extLst>
              <p:ext uri="{D42A27DB-BD31-4B8C-83A1-F6EECF244321}">
                <p14:modId xmlns:p14="http://schemas.microsoft.com/office/powerpoint/2010/main" val="4201865384"/>
              </p:ext>
            </p:extLst>
          </p:nvPr>
        </p:nvGraphicFramePr>
        <p:xfrm>
          <a:off x="4583832" y="1988840"/>
          <a:ext cx="4512733" cy="403225"/>
        </p:xfrm>
        <a:graphic>
          <a:graphicData uri="http://schemas.openxmlformats.org/presentationml/2006/ole">
            <mc:AlternateContent xmlns:mc="http://schemas.openxmlformats.org/markup-compatibility/2006">
              <mc:Choice xmlns:v="urn:schemas-microsoft-com:vml" Requires="v">
                <p:oleObj spid="_x0000_s69782" name="Equation" r:id="rId6" imgW="1917700" imgH="228600" progId="Equation.DSMT4">
                  <p:embed/>
                </p:oleObj>
              </mc:Choice>
              <mc:Fallback>
                <p:oleObj name="Equation" r:id="rId6" imgW="19177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832" y="1988840"/>
                        <a:ext cx="451273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7" name="Object 11"/>
          <p:cNvGraphicFramePr>
            <a:graphicFrameLocks noChangeAspect="1"/>
          </p:cNvGraphicFramePr>
          <p:nvPr>
            <p:extLst>
              <p:ext uri="{D42A27DB-BD31-4B8C-83A1-F6EECF244321}">
                <p14:modId xmlns:p14="http://schemas.microsoft.com/office/powerpoint/2010/main" val="314978118"/>
              </p:ext>
            </p:extLst>
          </p:nvPr>
        </p:nvGraphicFramePr>
        <p:xfrm>
          <a:off x="3575720" y="4653136"/>
          <a:ext cx="4434417" cy="1781175"/>
        </p:xfrm>
        <a:graphic>
          <a:graphicData uri="http://schemas.openxmlformats.org/presentationml/2006/ole">
            <mc:AlternateContent xmlns:mc="http://schemas.openxmlformats.org/markup-compatibility/2006">
              <mc:Choice xmlns:v="urn:schemas-microsoft-com:vml" Requires="v">
                <p:oleObj spid="_x0000_s69783" name="Equation" r:id="rId8" imgW="1803400" imgH="965200" progId="Equation.DSMT4">
                  <p:embed/>
                </p:oleObj>
              </mc:Choice>
              <mc:Fallback>
                <p:oleObj name="Equation" r:id="rId8" imgW="1803400" imgH="965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5720" y="4653136"/>
                        <a:ext cx="4434417"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样条曲线的表示方式</a:t>
            </a:r>
          </a:p>
        </p:txBody>
      </p:sp>
    </p:spTree>
    <p:extLst>
      <p:ext uri="{BB962C8B-B14F-4D97-AF65-F5344CB8AC3E}">
        <p14:creationId xmlns:p14="http://schemas.microsoft.com/office/powerpoint/2010/main" val="4048856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65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65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6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sz="half" idx="1"/>
          </p:nvPr>
        </p:nvSpPr>
        <p:spPr>
          <a:xfrm>
            <a:off x="695400" y="1272887"/>
            <a:ext cx="10521951" cy="5573713"/>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Hermit</a:t>
            </a:r>
            <a:r>
              <a:rPr lang="zh-CN" altLang="en-US" b="1" dirty="0">
                <a:solidFill>
                  <a:schemeClr val="bg2">
                    <a:lumMod val="50000"/>
                  </a:schemeClr>
                </a:solidFill>
                <a:latin typeface="微软雅黑" panose="020B0503020204020204" pitchFamily="34" charset="-122"/>
                <a:ea typeface="微软雅黑" panose="020B0503020204020204" pitchFamily="34" charset="-122"/>
              </a:rPr>
              <a:t>三次样条曲线</a:t>
            </a:r>
          </a:p>
          <a:p>
            <a:pPr marL="538163" lvl="2" indent="0">
              <a:spcBef>
                <a:spcPts val="1800"/>
              </a:spcBef>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  系数矩阵</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求解得到</a:t>
            </a:r>
          </a:p>
          <a:p>
            <a:pPr marL="538163" lvl="2" indent="0" eaLnBrk="1" hangingPunct="1">
              <a:spcBef>
                <a:spcPct val="30000"/>
              </a:spcBef>
              <a:buFont typeface="Wingdings" pitchFamily="2" charset="2"/>
              <a:buNone/>
            </a:pPr>
            <a:endParaRPr lang="zh-CN" altLang="en-US" dirty="0" smtClean="0">
              <a:latin typeface="Times New Roman" pitchFamily="18" charset="0"/>
            </a:endParaRPr>
          </a:p>
          <a:p>
            <a:pPr marL="358775" lvl="1" indent="0" eaLnBrk="1" hangingPunct="1">
              <a:spcBef>
                <a:spcPct val="35000"/>
              </a:spcBef>
              <a:buFont typeface="Wingdings" pitchFamily="2" charset="2"/>
              <a:buNone/>
            </a:pPr>
            <a:r>
              <a:rPr lang="zh-CN" altLang="en-US" sz="2400" dirty="0" smtClean="0">
                <a:latin typeface="Times New Roman" pitchFamily="18" charset="0"/>
              </a:rPr>
              <a:t>        </a:t>
            </a:r>
            <a:endParaRPr lang="en-US" altLang="zh-CN" sz="2400" dirty="0" smtClean="0">
              <a:latin typeface="Times New Roman" pitchFamily="18" charset="0"/>
            </a:endParaRPr>
          </a:p>
          <a:p>
            <a:pPr marL="538163" lvl="2" indent="0" eaLnBrk="1" hangingPunct="1">
              <a:buFont typeface="Wingdings" pitchFamily="2" charset="2"/>
              <a:buNone/>
            </a:pPr>
            <a:endParaRPr lang="zh-CN" altLang="en-US" dirty="0" smtClean="0">
              <a:latin typeface="Times New Roman" pitchFamily="18" charset="0"/>
            </a:endParaRPr>
          </a:p>
          <a:p>
            <a:pPr marL="538163" lvl="2" indent="0" eaLnBrk="1" hangingPunct="1">
              <a:buFont typeface="Wingdings" pitchFamily="2" charset="2"/>
              <a:buNone/>
            </a:pPr>
            <a:endParaRPr lang="zh-CN" altLang="en-US" sz="2000" dirty="0" smtClean="0">
              <a:latin typeface="Times New Roman" pitchFamily="18" charset="0"/>
            </a:endParaRPr>
          </a:p>
          <a:p>
            <a:pPr marL="538163" lvl="2" indent="0" eaLnBrk="1" hangingPunct="1">
              <a:buFont typeface="Wingdings" pitchFamily="2" charset="2"/>
              <a:buNone/>
            </a:pPr>
            <a:endParaRPr lang="zh-CN" altLang="en-US" sz="2000" dirty="0" smtClean="0">
              <a:latin typeface="Times New Roman" pitchFamily="18" charset="0"/>
            </a:endParaRPr>
          </a:p>
          <a:p>
            <a:pPr marL="538163" lvl="2" indent="0" eaLnBrk="1" hangingPunct="1">
              <a:buFont typeface="Wingdings" pitchFamily="2" charset="2"/>
              <a:buNone/>
            </a:pPr>
            <a:endParaRPr lang="zh-CN" altLang="en-US" sz="2000" dirty="0" smtClean="0">
              <a:latin typeface="Times New Roman" pitchFamily="18" charset="0"/>
            </a:endParaRPr>
          </a:p>
          <a:p>
            <a:pPr marL="538163" lvl="2" indent="0" eaLnBrk="1" hangingPunct="1">
              <a:buFont typeface="Wingdings" pitchFamily="2" charset="2"/>
              <a:buNone/>
            </a:pPr>
            <a:endParaRPr lang="zh-CN" altLang="en-US" sz="2000" dirty="0" smtClean="0">
              <a:latin typeface="Times New Roman" pitchFamily="18" charset="0"/>
            </a:endParaRPr>
          </a:p>
          <a:p>
            <a:pPr marL="538163" lvl="2" indent="0" eaLnBrk="1" hangingPunct="1">
              <a:buFont typeface="Wingdings" pitchFamily="2" charset="2"/>
              <a:buNone/>
            </a:pPr>
            <a:endParaRPr lang="zh-CN" altLang="en-US" dirty="0" smtClean="0">
              <a:latin typeface="Times New Roman" pitchFamily="18" charset="0"/>
            </a:endParaRPr>
          </a:p>
        </p:txBody>
      </p:sp>
      <p:graphicFrame>
        <p:nvGraphicFramePr>
          <p:cNvPr id="112645" name="Object 5"/>
          <p:cNvGraphicFramePr>
            <a:graphicFrameLocks noChangeAspect="1"/>
          </p:cNvGraphicFramePr>
          <p:nvPr/>
        </p:nvGraphicFramePr>
        <p:xfrm>
          <a:off x="2256367" y="2565401"/>
          <a:ext cx="7463367" cy="1781175"/>
        </p:xfrm>
        <a:graphic>
          <a:graphicData uri="http://schemas.openxmlformats.org/presentationml/2006/ole">
            <mc:AlternateContent xmlns:mc="http://schemas.openxmlformats.org/markup-compatibility/2006">
              <mc:Choice xmlns:v="urn:schemas-microsoft-com:vml" Requires="v">
                <p:oleObj spid="_x0000_s70756" name="Equation" r:id="rId4" imgW="3035300" imgH="965200" progId="Equation.DSMT4">
                  <p:embed/>
                </p:oleObj>
              </mc:Choice>
              <mc:Fallback>
                <p:oleObj name="Equation" r:id="rId4" imgW="3035300" imgH="965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367" y="2565401"/>
                        <a:ext cx="7463367"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7727951" y="3644900"/>
            <a:ext cx="575733" cy="58738"/>
            <a:chOff x="3651" y="2341"/>
            <a:chExt cx="272" cy="37"/>
          </a:xfrm>
        </p:grpSpPr>
        <p:sp>
          <p:nvSpPr>
            <p:cNvPr id="36878" name="Line 8"/>
            <p:cNvSpPr>
              <a:spLocks noChangeShapeType="1"/>
            </p:cNvSpPr>
            <p:nvPr/>
          </p:nvSpPr>
          <p:spPr bwMode="auto">
            <a:xfrm>
              <a:off x="3651" y="2341"/>
              <a:ext cx="27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Line 9"/>
            <p:cNvSpPr>
              <a:spLocks noChangeShapeType="1"/>
            </p:cNvSpPr>
            <p:nvPr/>
          </p:nvSpPr>
          <p:spPr bwMode="auto">
            <a:xfrm>
              <a:off x="3651" y="2378"/>
              <a:ext cx="27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651" name="AutoShape 11"/>
          <p:cNvSpPr>
            <a:spLocks noChangeArrowheads="1"/>
          </p:cNvSpPr>
          <p:nvPr/>
        </p:nvSpPr>
        <p:spPr bwMode="auto">
          <a:xfrm>
            <a:off x="7823200" y="4652963"/>
            <a:ext cx="2017184" cy="431800"/>
          </a:xfrm>
          <a:prstGeom prst="wedgeRectCallout">
            <a:avLst>
              <a:gd name="adj1" fmla="val -40032"/>
              <a:gd name="adj2" fmla="val -268014"/>
            </a:avLst>
          </a:prstGeom>
          <a:solidFill>
            <a:schemeClr val="accent1"/>
          </a:solidFill>
          <a:ln w="9525">
            <a:solidFill>
              <a:schemeClr val="tx1"/>
            </a:solidFill>
            <a:miter lim="800000"/>
            <a:headEnd/>
            <a:tailEnd/>
          </a:ln>
        </p:spPr>
        <p:txBody>
          <a:bodyPr/>
          <a:lstStyle/>
          <a:p>
            <a:pPr algn="ctr"/>
            <a:r>
              <a:rPr lang="en-US" altLang="zh-CN" sz="2000" b="1" dirty="0">
                <a:solidFill>
                  <a:schemeClr val="bg1"/>
                </a:solidFill>
              </a:rPr>
              <a:t>Hermit</a:t>
            </a:r>
            <a:r>
              <a:rPr lang="zh-CN" altLang="en-US" sz="2000" b="1" dirty="0">
                <a:solidFill>
                  <a:schemeClr val="bg1"/>
                </a:solidFill>
              </a:rPr>
              <a:t>矩阵</a:t>
            </a:r>
          </a:p>
        </p:txBody>
      </p:sp>
      <p:graphicFrame>
        <p:nvGraphicFramePr>
          <p:cNvPr id="112652" name="Object 12"/>
          <p:cNvGraphicFramePr>
            <a:graphicFrameLocks noGrp="1" noChangeAspect="1"/>
          </p:cNvGraphicFramePr>
          <p:nvPr>
            <p:ph sz="quarter" idx="3"/>
          </p:nvPr>
        </p:nvGraphicFramePr>
        <p:xfrm>
          <a:off x="1968501" y="5805489"/>
          <a:ext cx="9935633" cy="744537"/>
        </p:xfrm>
        <a:graphic>
          <a:graphicData uri="http://schemas.openxmlformats.org/presentationml/2006/ole">
            <mc:AlternateContent xmlns:mc="http://schemas.openxmlformats.org/markup-compatibility/2006">
              <mc:Choice xmlns:v="urn:schemas-microsoft-com:vml" Requires="v">
                <p:oleObj spid="_x0000_s70757" name="Equation" r:id="rId6" imgW="4826000" imgH="482600" progId="Equation.DSMT4">
                  <p:embed/>
                </p:oleObj>
              </mc:Choice>
              <mc:Fallback>
                <p:oleObj name="Equation" r:id="rId6" imgW="48260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501" y="5805489"/>
                        <a:ext cx="9935633"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8"/>
          <p:cNvGrpSpPr>
            <a:grpSpLocks/>
          </p:cNvGrpSpPr>
          <p:nvPr/>
        </p:nvGrpSpPr>
        <p:grpSpPr bwMode="auto">
          <a:xfrm>
            <a:off x="3312585" y="6553200"/>
            <a:ext cx="5566833" cy="0"/>
            <a:chOff x="1565" y="4128"/>
            <a:chExt cx="2630" cy="0"/>
          </a:xfrm>
        </p:grpSpPr>
        <p:sp>
          <p:nvSpPr>
            <p:cNvPr id="36874" name="Line 13"/>
            <p:cNvSpPr>
              <a:spLocks noChangeShapeType="1"/>
            </p:cNvSpPr>
            <p:nvPr/>
          </p:nvSpPr>
          <p:spPr bwMode="auto">
            <a:xfrm>
              <a:off x="1565" y="4128"/>
              <a:ext cx="317" cy="0"/>
            </a:xfrm>
            <a:prstGeom prst="line">
              <a:avLst/>
            </a:prstGeom>
            <a:noFill/>
            <a:ln w="57150" cmpd="thinThick">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4"/>
            <p:cNvSpPr>
              <a:spLocks noChangeShapeType="1"/>
            </p:cNvSpPr>
            <p:nvPr/>
          </p:nvSpPr>
          <p:spPr bwMode="auto">
            <a:xfrm>
              <a:off x="2290" y="4128"/>
              <a:ext cx="317" cy="0"/>
            </a:xfrm>
            <a:prstGeom prst="line">
              <a:avLst/>
            </a:prstGeom>
            <a:noFill/>
            <a:ln w="57150" cmpd="thinThick">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5"/>
            <p:cNvSpPr>
              <a:spLocks noChangeShapeType="1"/>
            </p:cNvSpPr>
            <p:nvPr/>
          </p:nvSpPr>
          <p:spPr bwMode="auto">
            <a:xfrm>
              <a:off x="3016" y="4128"/>
              <a:ext cx="317" cy="0"/>
            </a:xfrm>
            <a:prstGeom prst="line">
              <a:avLst/>
            </a:prstGeom>
            <a:noFill/>
            <a:ln w="57150" cmpd="thinThick">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6"/>
            <p:cNvSpPr>
              <a:spLocks noChangeShapeType="1"/>
            </p:cNvSpPr>
            <p:nvPr/>
          </p:nvSpPr>
          <p:spPr bwMode="auto">
            <a:xfrm>
              <a:off x="3878" y="4128"/>
              <a:ext cx="317" cy="0"/>
            </a:xfrm>
            <a:prstGeom prst="line">
              <a:avLst/>
            </a:prstGeom>
            <a:noFill/>
            <a:ln w="57150" cmpd="thinThick">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659" name="Text Box 19"/>
          <p:cNvSpPr txBox="1">
            <a:spLocks noChangeArrowheads="1"/>
          </p:cNvSpPr>
          <p:nvPr/>
        </p:nvSpPr>
        <p:spPr bwMode="auto">
          <a:xfrm>
            <a:off x="1438276" y="5231932"/>
            <a:ext cx="68177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(3) </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矩阵</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相乘，得到</a:t>
            </a:r>
            <a:r>
              <a:rPr lang="zh-CN" altLang="en-US" sz="2400" b="1" i="1" dirty="0">
                <a:solidFill>
                  <a:srgbClr val="2103FD"/>
                </a:solidFill>
              </a:rPr>
              <a:t>调和函数</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表达式为</a:t>
            </a:r>
          </a:p>
        </p:txBody>
      </p:sp>
      <p:sp>
        <p:nvSpPr>
          <p:cNvPr id="112660" name="AutoShape 20"/>
          <p:cNvSpPr>
            <a:spLocks noChangeArrowheads="1"/>
          </p:cNvSpPr>
          <p:nvPr/>
        </p:nvSpPr>
        <p:spPr bwMode="auto">
          <a:xfrm>
            <a:off x="9745134" y="6426200"/>
            <a:ext cx="2207684" cy="431800"/>
          </a:xfrm>
          <a:prstGeom prst="wedgeRectCallout">
            <a:avLst>
              <a:gd name="adj1" fmla="val -93144"/>
              <a:gd name="adj2" fmla="val -22796"/>
            </a:avLst>
          </a:prstGeom>
          <a:solidFill>
            <a:srgbClr val="2103FD"/>
          </a:solidFill>
          <a:ln w="9525">
            <a:solidFill>
              <a:schemeClr val="tx1"/>
            </a:solidFill>
            <a:miter lim="800000"/>
            <a:headEnd/>
            <a:tailEnd/>
          </a:ln>
        </p:spPr>
        <p:txBody>
          <a:bodyPr/>
          <a:lstStyle/>
          <a:p>
            <a:pPr algn="ctr"/>
            <a:r>
              <a:rPr lang="en-US" altLang="zh-CN" b="1">
                <a:solidFill>
                  <a:schemeClr val="bg1"/>
                </a:solidFill>
              </a:rPr>
              <a:t>4</a:t>
            </a:r>
            <a:r>
              <a:rPr lang="zh-CN" altLang="en-US" b="1">
                <a:solidFill>
                  <a:schemeClr val="bg1"/>
                </a:solidFill>
              </a:rPr>
              <a:t>个调合函数</a:t>
            </a:r>
          </a:p>
        </p:txBody>
      </p:sp>
      <p:sp>
        <p:nvSpPr>
          <p:cNvPr id="16"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样条曲线的表示方式</a:t>
            </a:r>
          </a:p>
        </p:txBody>
      </p:sp>
    </p:spTree>
    <p:extLst>
      <p:ext uri="{BB962C8B-B14F-4D97-AF65-F5344CB8AC3E}">
        <p14:creationId xmlns:p14="http://schemas.microsoft.com/office/powerpoint/2010/main" val="3150751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6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6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uiExpand="1" build="p"/>
      <p:bldP spid="112651" grpId="0" animBg="1"/>
      <p:bldP spid="112659" grpId="0"/>
      <p:bldP spid="1126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sz="half" idx="1"/>
          </p:nvPr>
        </p:nvSpPr>
        <p:spPr>
          <a:xfrm>
            <a:off x="695400" y="1306519"/>
            <a:ext cx="10274300" cy="5183187"/>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法国雷诺汽车公司</a:t>
            </a:r>
            <a:r>
              <a:rPr lang="zh-CN" altLang="en-US" b="1" dirty="0">
                <a:solidFill>
                  <a:schemeClr val="bg2">
                    <a:lumMod val="50000"/>
                  </a:schemeClr>
                </a:solidFill>
                <a:latin typeface="微软雅黑" panose="020B0503020204020204" pitchFamily="34" charset="-122"/>
                <a:ea typeface="微软雅黑" panose="020B0503020204020204" pitchFamily="34" charset="-122"/>
              </a:rPr>
              <a:t>的</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P.E.Bèzier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提出</a:t>
            </a:r>
            <a:endParaRPr lang="en-US" altLang="zh-CN" b="1" dirty="0">
              <a:solidFill>
                <a:schemeClr val="bg2">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一种以逼近为基础的参数</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曲线</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逼近样条）</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   </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曲线的定义</a:t>
            </a:r>
          </a:p>
          <a:p>
            <a:pPr lvl="2" eaLnBrk="1" hangingPunct="1">
              <a:spcBef>
                <a:spcPct val="50000"/>
              </a:spcBef>
              <a:buFont typeface="Wingdings" pitchFamily="2" charset="2"/>
              <a:buNone/>
            </a:pPr>
            <a:endParaRPr lang="zh-CN" altLang="en-US" dirty="0" smtClean="0"/>
          </a:p>
        </p:txBody>
      </p:sp>
      <p:sp>
        <p:nvSpPr>
          <p:cNvPr id="104454" name="Freeform 6"/>
          <p:cNvSpPr>
            <a:spLocks/>
          </p:cNvSpPr>
          <p:nvPr/>
        </p:nvSpPr>
        <p:spPr bwMode="auto">
          <a:xfrm>
            <a:off x="431801" y="4364038"/>
            <a:ext cx="1631951" cy="1871662"/>
          </a:xfrm>
          <a:custGeom>
            <a:avLst/>
            <a:gdLst>
              <a:gd name="T0" fmla="*/ 0 w 771"/>
              <a:gd name="T1" fmla="*/ 0 h 1179"/>
              <a:gd name="T2" fmla="*/ 0 w 771"/>
              <a:gd name="T3" fmla="*/ 2147483647 h 1179"/>
              <a:gd name="T4" fmla="*/ 2147483647 w 771"/>
              <a:gd name="T5" fmla="*/ 2147483647 h 1179"/>
              <a:gd name="T6" fmla="*/ 2147483647 w 771"/>
              <a:gd name="T7" fmla="*/ 2147483647 h 1179"/>
              <a:gd name="T8" fmla="*/ 2147483647 w 771"/>
              <a:gd name="T9" fmla="*/ 2147483647 h 1179"/>
              <a:gd name="T10" fmla="*/ 0 60000 65536"/>
              <a:gd name="T11" fmla="*/ 0 60000 65536"/>
              <a:gd name="T12" fmla="*/ 0 60000 65536"/>
              <a:gd name="T13" fmla="*/ 0 60000 65536"/>
              <a:gd name="T14" fmla="*/ 0 60000 65536"/>
              <a:gd name="T15" fmla="*/ 0 w 771"/>
              <a:gd name="T16" fmla="*/ 0 h 1179"/>
              <a:gd name="T17" fmla="*/ 771 w 771"/>
              <a:gd name="T18" fmla="*/ 1179 h 1179"/>
            </a:gdLst>
            <a:ahLst/>
            <a:cxnLst>
              <a:cxn ang="T10">
                <a:pos x="T0" y="T1"/>
              </a:cxn>
              <a:cxn ang="T11">
                <a:pos x="T2" y="T3"/>
              </a:cxn>
              <a:cxn ang="T12">
                <a:pos x="T4" y="T5"/>
              </a:cxn>
              <a:cxn ang="T13">
                <a:pos x="T6" y="T7"/>
              </a:cxn>
              <a:cxn ang="T14">
                <a:pos x="T8" y="T9"/>
              </a:cxn>
            </a:cxnLst>
            <a:rect l="T15" t="T16" r="T17" b="T18"/>
            <a:pathLst>
              <a:path w="771" h="1179">
                <a:moveTo>
                  <a:pt x="0" y="0"/>
                </a:moveTo>
                <a:lnTo>
                  <a:pt x="0" y="635"/>
                </a:lnTo>
                <a:lnTo>
                  <a:pt x="454" y="861"/>
                </a:lnTo>
                <a:lnTo>
                  <a:pt x="136" y="1179"/>
                </a:lnTo>
                <a:lnTo>
                  <a:pt x="771" y="1179"/>
                </a:lnTo>
              </a:path>
            </a:pathLst>
          </a:custGeom>
          <a:noFill/>
          <a:ln w="1905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55" name="Freeform 7"/>
          <p:cNvSpPr>
            <a:spLocks/>
          </p:cNvSpPr>
          <p:nvPr/>
        </p:nvSpPr>
        <p:spPr bwMode="auto">
          <a:xfrm>
            <a:off x="431801" y="4364038"/>
            <a:ext cx="1631951" cy="1871662"/>
          </a:xfrm>
          <a:custGeom>
            <a:avLst/>
            <a:gdLst>
              <a:gd name="T0" fmla="*/ 0 w 771"/>
              <a:gd name="T1" fmla="*/ 0 h 1179"/>
              <a:gd name="T2" fmla="*/ 2147483647 w 771"/>
              <a:gd name="T3" fmla="*/ 2147483647 h 1179"/>
              <a:gd name="T4" fmla="*/ 2147483647 w 771"/>
              <a:gd name="T5" fmla="*/ 2147483647 h 1179"/>
              <a:gd name="T6" fmla="*/ 2147483647 w 771"/>
              <a:gd name="T7" fmla="*/ 2147483647 h 1179"/>
              <a:gd name="T8" fmla="*/ 2147483647 w 771"/>
              <a:gd name="T9" fmla="*/ 2147483647 h 1179"/>
              <a:gd name="T10" fmla="*/ 2147483647 w 771"/>
              <a:gd name="T11" fmla="*/ 2147483647 h 1179"/>
              <a:gd name="T12" fmla="*/ 2147483647 w 771"/>
              <a:gd name="T13" fmla="*/ 2147483647 h 1179"/>
              <a:gd name="T14" fmla="*/ 0 60000 65536"/>
              <a:gd name="T15" fmla="*/ 0 60000 65536"/>
              <a:gd name="T16" fmla="*/ 0 60000 65536"/>
              <a:gd name="T17" fmla="*/ 0 60000 65536"/>
              <a:gd name="T18" fmla="*/ 0 60000 65536"/>
              <a:gd name="T19" fmla="*/ 0 60000 65536"/>
              <a:gd name="T20" fmla="*/ 0 60000 65536"/>
              <a:gd name="T21" fmla="*/ 0 w 771"/>
              <a:gd name="T22" fmla="*/ 0 h 1179"/>
              <a:gd name="T23" fmla="*/ 771 w 771"/>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179">
                <a:moveTo>
                  <a:pt x="0" y="0"/>
                </a:moveTo>
                <a:cubicBezTo>
                  <a:pt x="0" y="113"/>
                  <a:pt x="1" y="226"/>
                  <a:pt x="46" y="362"/>
                </a:cubicBezTo>
                <a:cubicBezTo>
                  <a:pt x="91" y="498"/>
                  <a:pt x="227" y="710"/>
                  <a:pt x="272" y="816"/>
                </a:cubicBezTo>
                <a:cubicBezTo>
                  <a:pt x="317" y="922"/>
                  <a:pt x="303" y="953"/>
                  <a:pt x="318" y="998"/>
                </a:cubicBezTo>
                <a:cubicBezTo>
                  <a:pt x="333" y="1043"/>
                  <a:pt x="325" y="1065"/>
                  <a:pt x="363" y="1088"/>
                </a:cubicBezTo>
                <a:cubicBezTo>
                  <a:pt x="401" y="1111"/>
                  <a:pt x="477" y="1119"/>
                  <a:pt x="545" y="1134"/>
                </a:cubicBezTo>
                <a:cubicBezTo>
                  <a:pt x="613" y="1149"/>
                  <a:pt x="692" y="1164"/>
                  <a:pt x="771" y="1179"/>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57" name="Freeform 9"/>
          <p:cNvSpPr>
            <a:spLocks/>
          </p:cNvSpPr>
          <p:nvPr/>
        </p:nvSpPr>
        <p:spPr bwMode="auto">
          <a:xfrm>
            <a:off x="1102784" y="3932239"/>
            <a:ext cx="2209800" cy="1368425"/>
          </a:xfrm>
          <a:custGeom>
            <a:avLst/>
            <a:gdLst>
              <a:gd name="T0" fmla="*/ 0 w 1044"/>
              <a:gd name="T1" fmla="*/ 0 h 862"/>
              <a:gd name="T2" fmla="*/ 2147483647 w 1044"/>
              <a:gd name="T3" fmla="*/ 0 h 862"/>
              <a:gd name="T4" fmla="*/ 2147483647 w 1044"/>
              <a:gd name="T5" fmla="*/ 2147483647 h 862"/>
              <a:gd name="T6" fmla="*/ 2147483647 w 1044"/>
              <a:gd name="T7" fmla="*/ 2147483647 h 862"/>
              <a:gd name="T8" fmla="*/ 2147483647 w 1044"/>
              <a:gd name="T9" fmla="*/ 2147483647 h 862"/>
              <a:gd name="T10" fmla="*/ 2147483647 w 1044"/>
              <a:gd name="T11" fmla="*/ 2147483647 h 862"/>
              <a:gd name="T12" fmla="*/ 2147483647 w 1044"/>
              <a:gd name="T13" fmla="*/ 2147483647 h 862"/>
              <a:gd name="T14" fmla="*/ 2147483647 w 1044"/>
              <a:gd name="T15" fmla="*/ 2147483647 h 862"/>
              <a:gd name="T16" fmla="*/ 0 60000 65536"/>
              <a:gd name="T17" fmla="*/ 0 60000 65536"/>
              <a:gd name="T18" fmla="*/ 0 60000 65536"/>
              <a:gd name="T19" fmla="*/ 0 60000 65536"/>
              <a:gd name="T20" fmla="*/ 0 60000 65536"/>
              <a:gd name="T21" fmla="*/ 0 60000 65536"/>
              <a:gd name="T22" fmla="*/ 0 60000 65536"/>
              <a:gd name="T23" fmla="*/ 0 60000 65536"/>
              <a:gd name="T24" fmla="*/ 0 w 1044"/>
              <a:gd name="T25" fmla="*/ 0 h 862"/>
              <a:gd name="T26" fmla="*/ 1044 w 104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44" h="862">
                <a:moveTo>
                  <a:pt x="0" y="0"/>
                </a:moveTo>
                <a:lnTo>
                  <a:pt x="772" y="0"/>
                </a:lnTo>
                <a:lnTo>
                  <a:pt x="772" y="454"/>
                </a:lnTo>
                <a:lnTo>
                  <a:pt x="318" y="454"/>
                </a:lnTo>
                <a:lnTo>
                  <a:pt x="318" y="862"/>
                </a:lnTo>
                <a:lnTo>
                  <a:pt x="998" y="862"/>
                </a:lnTo>
                <a:lnTo>
                  <a:pt x="817" y="635"/>
                </a:lnTo>
                <a:lnTo>
                  <a:pt x="1044" y="635"/>
                </a:lnTo>
              </a:path>
            </a:pathLst>
          </a:custGeom>
          <a:noFill/>
          <a:ln w="1905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3" name="Freeform 15"/>
          <p:cNvSpPr>
            <a:spLocks/>
          </p:cNvSpPr>
          <p:nvPr/>
        </p:nvSpPr>
        <p:spPr bwMode="auto">
          <a:xfrm>
            <a:off x="1102784" y="3932238"/>
            <a:ext cx="2209800" cy="1230312"/>
          </a:xfrm>
          <a:custGeom>
            <a:avLst/>
            <a:gdLst>
              <a:gd name="T0" fmla="*/ 0 w 1044"/>
              <a:gd name="T1" fmla="*/ 0 h 775"/>
              <a:gd name="T2" fmla="*/ 2147483647 w 1044"/>
              <a:gd name="T3" fmla="*/ 2147483647 h 775"/>
              <a:gd name="T4" fmla="*/ 2147483647 w 1044"/>
              <a:gd name="T5" fmla="*/ 2147483647 h 775"/>
              <a:gd name="T6" fmla="*/ 2147483647 w 1044"/>
              <a:gd name="T7" fmla="*/ 2147483647 h 775"/>
              <a:gd name="T8" fmla="*/ 2147483647 w 1044"/>
              <a:gd name="T9" fmla="*/ 2147483647 h 775"/>
              <a:gd name="T10" fmla="*/ 2147483647 w 1044"/>
              <a:gd name="T11" fmla="*/ 2147483647 h 775"/>
              <a:gd name="T12" fmla="*/ 2147483647 w 1044"/>
              <a:gd name="T13" fmla="*/ 2147483647 h 775"/>
              <a:gd name="T14" fmla="*/ 2147483647 w 1044"/>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 name="T24" fmla="*/ 0 w 1044"/>
              <a:gd name="T25" fmla="*/ 0 h 775"/>
              <a:gd name="T26" fmla="*/ 1044 w 1044"/>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44" h="775">
                <a:moveTo>
                  <a:pt x="0" y="0"/>
                </a:moveTo>
                <a:cubicBezTo>
                  <a:pt x="189" y="13"/>
                  <a:pt x="379" y="26"/>
                  <a:pt x="477" y="68"/>
                </a:cubicBezTo>
                <a:cubicBezTo>
                  <a:pt x="575" y="110"/>
                  <a:pt x="594" y="186"/>
                  <a:pt x="590" y="250"/>
                </a:cubicBezTo>
                <a:cubicBezTo>
                  <a:pt x="586" y="314"/>
                  <a:pt x="473" y="382"/>
                  <a:pt x="454" y="454"/>
                </a:cubicBezTo>
                <a:cubicBezTo>
                  <a:pt x="435" y="526"/>
                  <a:pt x="439" y="628"/>
                  <a:pt x="477" y="681"/>
                </a:cubicBezTo>
                <a:cubicBezTo>
                  <a:pt x="515" y="734"/>
                  <a:pt x="613" y="775"/>
                  <a:pt x="681" y="771"/>
                </a:cubicBezTo>
                <a:cubicBezTo>
                  <a:pt x="749" y="767"/>
                  <a:pt x="825" y="681"/>
                  <a:pt x="885" y="658"/>
                </a:cubicBezTo>
                <a:cubicBezTo>
                  <a:pt x="945" y="635"/>
                  <a:pt x="994" y="635"/>
                  <a:pt x="1044" y="635"/>
                </a:cubicBez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4" name="Freeform 16"/>
          <p:cNvSpPr>
            <a:spLocks/>
          </p:cNvSpPr>
          <p:nvPr/>
        </p:nvSpPr>
        <p:spPr bwMode="auto">
          <a:xfrm>
            <a:off x="2495551" y="4365625"/>
            <a:ext cx="3217333" cy="2374900"/>
          </a:xfrm>
          <a:custGeom>
            <a:avLst/>
            <a:gdLst>
              <a:gd name="T0" fmla="*/ 0 w 1520"/>
              <a:gd name="T1" fmla="*/ 2147483647 h 1496"/>
              <a:gd name="T2" fmla="*/ 2147483647 w 1520"/>
              <a:gd name="T3" fmla="*/ 2147483647 h 1496"/>
              <a:gd name="T4" fmla="*/ 2147483647 w 1520"/>
              <a:gd name="T5" fmla="*/ 2147483647 h 1496"/>
              <a:gd name="T6" fmla="*/ 2147483647 w 1520"/>
              <a:gd name="T7" fmla="*/ 2147483647 h 1496"/>
              <a:gd name="T8" fmla="*/ 2147483647 w 1520"/>
              <a:gd name="T9" fmla="*/ 0 h 1496"/>
              <a:gd name="T10" fmla="*/ 2147483647 w 1520"/>
              <a:gd name="T11" fmla="*/ 0 h 1496"/>
              <a:gd name="T12" fmla="*/ 0 60000 65536"/>
              <a:gd name="T13" fmla="*/ 0 60000 65536"/>
              <a:gd name="T14" fmla="*/ 0 60000 65536"/>
              <a:gd name="T15" fmla="*/ 0 60000 65536"/>
              <a:gd name="T16" fmla="*/ 0 60000 65536"/>
              <a:gd name="T17" fmla="*/ 0 60000 65536"/>
              <a:gd name="T18" fmla="*/ 0 w 1520"/>
              <a:gd name="T19" fmla="*/ 0 h 1496"/>
              <a:gd name="T20" fmla="*/ 1520 w 1520"/>
              <a:gd name="T21" fmla="*/ 1496 h 1496"/>
            </a:gdLst>
            <a:ahLst/>
            <a:cxnLst>
              <a:cxn ang="T12">
                <a:pos x="T0" y="T1"/>
              </a:cxn>
              <a:cxn ang="T13">
                <a:pos x="T2" y="T3"/>
              </a:cxn>
              <a:cxn ang="T14">
                <a:pos x="T4" y="T5"/>
              </a:cxn>
              <a:cxn ang="T15">
                <a:pos x="T6" y="T7"/>
              </a:cxn>
              <a:cxn ang="T16">
                <a:pos x="T8" y="T9"/>
              </a:cxn>
              <a:cxn ang="T17">
                <a:pos x="T10" y="T11"/>
              </a:cxn>
            </a:cxnLst>
            <a:rect l="T18" t="T19" r="T20" b="T21"/>
            <a:pathLst>
              <a:path w="1520" h="1496">
                <a:moveTo>
                  <a:pt x="0" y="1496"/>
                </a:moveTo>
                <a:lnTo>
                  <a:pt x="1429" y="1020"/>
                </a:lnTo>
                <a:lnTo>
                  <a:pt x="1452" y="635"/>
                </a:lnTo>
                <a:lnTo>
                  <a:pt x="794" y="521"/>
                </a:lnTo>
                <a:lnTo>
                  <a:pt x="1520" y="0"/>
                </a:lnTo>
                <a:lnTo>
                  <a:pt x="794" y="0"/>
                </a:lnTo>
              </a:path>
            </a:pathLst>
          </a:custGeom>
          <a:noFill/>
          <a:ln w="1905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7" name="Freeform 19"/>
          <p:cNvSpPr>
            <a:spLocks/>
          </p:cNvSpPr>
          <p:nvPr/>
        </p:nvSpPr>
        <p:spPr bwMode="auto">
          <a:xfrm>
            <a:off x="2495551" y="4364039"/>
            <a:ext cx="2472267" cy="2376487"/>
          </a:xfrm>
          <a:custGeom>
            <a:avLst/>
            <a:gdLst>
              <a:gd name="T0" fmla="*/ 0 w 1168"/>
              <a:gd name="T1" fmla="*/ 2147483647 h 1497"/>
              <a:gd name="T2" fmla="*/ 2147483647 w 1168"/>
              <a:gd name="T3" fmla="*/ 2147483647 h 1497"/>
              <a:gd name="T4" fmla="*/ 2147483647 w 1168"/>
              <a:gd name="T5" fmla="*/ 2147483647 h 1497"/>
              <a:gd name="T6" fmla="*/ 2147483647 w 1168"/>
              <a:gd name="T7" fmla="*/ 2147483647 h 1497"/>
              <a:gd name="T8" fmla="*/ 2147483647 w 1168"/>
              <a:gd name="T9" fmla="*/ 2147483647 h 1497"/>
              <a:gd name="T10" fmla="*/ 2147483647 w 1168"/>
              <a:gd name="T11" fmla="*/ 2147483647 h 1497"/>
              <a:gd name="T12" fmla="*/ 2147483647 w 1168"/>
              <a:gd name="T13" fmla="*/ 2147483647 h 1497"/>
              <a:gd name="T14" fmla="*/ 0 60000 65536"/>
              <a:gd name="T15" fmla="*/ 0 60000 65536"/>
              <a:gd name="T16" fmla="*/ 0 60000 65536"/>
              <a:gd name="T17" fmla="*/ 0 60000 65536"/>
              <a:gd name="T18" fmla="*/ 0 60000 65536"/>
              <a:gd name="T19" fmla="*/ 0 60000 65536"/>
              <a:gd name="T20" fmla="*/ 0 60000 65536"/>
              <a:gd name="T21" fmla="*/ 0 w 1168"/>
              <a:gd name="T22" fmla="*/ 0 h 1497"/>
              <a:gd name="T23" fmla="*/ 1168 w 1168"/>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8" h="1497">
                <a:moveTo>
                  <a:pt x="0" y="1497"/>
                </a:moveTo>
                <a:cubicBezTo>
                  <a:pt x="336" y="1387"/>
                  <a:pt x="673" y="1278"/>
                  <a:pt x="862" y="1157"/>
                </a:cubicBezTo>
                <a:cubicBezTo>
                  <a:pt x="1051" y="1036"/>
                  <a:pt x="1100" y="900"/>
                  <a:pt x="1134" y="772"/>
                </a:cubicBezTo>
                <a:cubicBezTo>
                  <a:pt x="1168" y="644"/>
                  <a:pt x="1077" y="492"/>
                  <a:pt x="1066" y="386"/>
                </a:cubicBezTo>
                <a:cubicBezTo>
                  <a:pt x="1055" y="280"/>
                  <a:pt x="1089" y="197"/>
                  <a:pt x="1066" y="137"/>
                </a:cubicBezTo>
                <a:cubicBezTo>
                  <a:pt x="1043" y="77"/>
                  <a:pt x="975" y="46"/>
                  <a:pt x="930" y="23"/>
                </a:cubicBezTo>
                <a:cubicBezTo>
                  <a:pt x="885" y="0"/>
                  <a:pt x="839" y="0"/>
                  <a:pt x="794" y="1"/>
                </a:cubicBezTo>
              </a:path>
            </a:pathLst>
          </a:custGeom>
          <a:noFill/>
          <a:ln w="28575">
            <a:solidFill>
              <a:srgbClr val="265E1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9" name="Freeform 21"/>
          <p:cNvSpPr>
            <a:spLocks/>
          </p:cNvSpPr>
          <p:nvPr/>
        </p:nvSpPr>
        <p:spPr bwMode="auto">
          <a:xfrm>
            <a:off x="6144685" y="5876926"/>
            <a:ext cx="3168649" cy="792163"/>
          </a:xfrm>
          <a:custGeom>
            <a:avLst/>
            <a:gdLst>
              <a:gd name="T0" fmla="*/ 0 w 1497"/>
              <a:gd name="T1" fmla="*/ 2147483647 h 499"/>
              <a:gd name="T2" fmla="*/ 2147483647 w 1497"/>
              <a:gd name="T3" fmla="*/ 0 h 499"/>
              <a:gd name="T4" fmla="*/ 2147483647 w 1497"/>
              <a:gd name="T5" fmla="*/ 2147483647 h 499"/>
              <a:gd name="T6" fmla="*/ 2147483647 w 1497"/>
              <a:gd name="T7" fmla="*/ 0 h 499"/>
              <a:gd name="T8" fmla="*/ 0 60000 65536"/>
              <a:gd name="T9" fmla="*/ 0 60000 65536"/>
              <a:gd name="T10" fmla="*/ 0 60000 65536"/>
              <a:gd name="T11" fmla="*/ 0 60000 65536"/>
              <a:gd name="T12" fmla="*/ 0 w 1497"/>
              <a:gd name="T13" fmla="*/ 0 h 499"/>
              <a:gd name="T14" fmla="*/ 1497 w 1497"/>
              <a:gd name="T15" fmla="*/ 499 h 499"/>
            </a:gdLst>
            <a:ahLst/>
            <a:cxnLst>
              <a:cxn ang="T8">
                <a:pos x="T0" y="T1"/>
              </a:cxn>
              <a:cxn ang="T9">
                <a:pos x="T2" y="T3"/>
              </a:cxn>
              <a:cxn ang="T10">
                <a:pos x="T4" y="T5"/>
              </a:cxn>
              <a:cxn ang="T11">
                <a:pos x="T6" y="T7"/>
              </a:cxn>
            </a:cxnLst>
            <a:rect l="T12" t="T13" r="T14" b="T15"/>
            <a:pathLst>
              <a:path w="1497" h="499">
                <a:moveTo>
                  <a:pt x="0" y="408"/>
                </a:moveTo>
                <a:lnTo>
                  <a:pt x="816" y="0"/>
                </a:lnTo>
                <a:lnTo>
                  <a:pt x="816" y="499"/>
                </a:lnTo>
                <a:lnTo>
                  <a:pt x="1497" y="0"/>
                </a:lnTo>
              </a:path>
            </a:pathLst>
          </a:custGeom>
          <a:noFill/>
          <a:ln w="1905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0" name="Freeform 22"/>
          <p:cNvSpPr>
            <a:spLocks/>
          </p:cNvSpPr>
          <p:nvPr/>
        </p:nvSpPr>
        <p:spPr bwMode="auto">
          <a:xfrm>
            <a:off x="6144685" y="5876925"/>
            <a:ext cx="3168649" cy="647700"/>
          </a:xfrm>
          <a:custGeom>
            <a:avLst/>
            <a:gdLst>
              <a:gd name="T0" fmla="*/ 0 w 1497"/>
              <a:gd name="T1" fmla="*/ 2147483647 h 408"/>
              <a:gd name="T2" fmla="*/ 2147483647 w 1497"/>
              <a:gd name="T3" fmla="*/ 2147483647 h 408"/>
              <a:gd name="T4" fmla="*/ 2147483647 w 1497"/>
              <a:gd name="T5" fmla="*/ 2147483647 h 408"/>
              <a:gd name="T6" fmla="*/ 2147483647 w 1497"/>
              <a:gd name="T7" fmla="*/ 2147483647 h 408"/>
              <a:gd name="T8" fmla="*/ 2147483647 w 1497"/>
              <a:gd name="T9" fmla="*/ 2147483647 h 408"/>
              <a:gd name="T10" fmla="*/ 2147483647 w 1497"/>
              <a:gd name="T11" fmla="*/ 0 h 408"/>
              <a:gd name="T12" fmla="*/ 0 60000 65536"/>
              <a:gd name="T13" fmla="*/ 0 60000 65536"/>
              <a:gd name="T14" fmla="*/ 0 60000 65536"/>
              <a:gd name="T15" fmla="*/ 0 60000 65536"/>
              <a:gd name="T16" fmla="*/ 0 60000 65536"/>
              <a:gd name="T17" fmla="*/ 0 60000 65536"/>
              <a:gd name="T18" fmla="*/ 0 w 1497"/>
              <a:gd name="T19" fmla="*/ 0 h 408"/>
              <a:gd name="T20" fmla="*/ 1497 w 1497"/>
              <a:gd name="T21" fmla="*/ 408 h 408"/>
            </a:gdLst>
            <a:ahLst/>
            <a:cxnLst>
              <a:cxn ang="T12">
                <a:pos x="T0" y="T1"/>
              </a:cxn>
              <a:cxn ang="T13">
                <a:pos x="T2" y="T3"/>
              </a:cxn>
              <a:cxn ang="T14">
                <a:pos x="T4" y="T5"/>
              </a:cxn>
              <a:cxn ang="T15">
                <a:pos x="T6" y="T7"/>
              </a:cxn>
              <a:cxn ang="T16">
                <a:pos x="T8" y="T9"/>
              </a:cxn>
              <a:cxn ang="T17">
                <a:pos x="T10" y="T11"/>
              </a:cxn>
            </a:cxnLst>
            <a:rect l="T18" t="T19" r="T20" b="T21"/>
            <a:pathLst>
              <a:path w="1497" h="408">
                <a:moveTo>
                  <a:pt x="0" y="408"/>
                </a:moveTo>
                <a:cubicBezTo>
                  <a:pt x="142" y="342"/>
                  <a:pt x="284" y="276"/>
                  <a:pt x="409" y="250"/>
                </a:cubicBezTo>
                <a:cubicBezTo>
                  <a:pt x="534" y="224"/>
                  <a:pt x="655" y="250"/>
                  <a:pt x="749" y="250"/>
                </a:cubicBezTo>
                <a:cubicBezTo>
                  <a:pt x="843" y="250"/>
                  <a:pt x="893" y="265"/>
                  <a:pt x="976" y="250"/>
                </a:cubicBezTo>
                <a:cubicBezTo>
                  <a:pt x="1059" y="235"/>
                  <a:pt x="1161" y="201"/>
                  <a:pt x="1248" y="159"/>
                </a:cubicBezTo>
                <a:cubicBezTo>
                  <a:pt x="1335" y="117"/>
                  <a:pt x="1416" y="58"/>
                  <a:pt x="1497" y="0"/>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26"/>
          <p:cNvGrpSpPr>
            <a:grpSpLocks/>
          </p:cNvGrpSpPr>
          <p:nvPr/>
        </p:nvGrpSpPr>
        <p:grpSpPr bwMode="auto">
          <a:xfrm>
            <a:off x="6775455" y="3489326"/>
            <a:ext cx="5207003" cy="1841500"/>
            <a:chOff x="3255" y="2266"/>
            <a:chExt cx="2460" cy="1160"/>
          </a:xfrm>
        </p:grpSpPr>
        <p:sp>
          <p:nvSpPr>
            <p:cNvPr id="37900" name="Text Box 24"/>
            <p:cNvSpPr txBox="1">
              <a:spLocks noChangeArrowheads="1"/>
            </p:cNvSpPr>
            <p:nvPr/>
          </p:nvSpPr>
          <p:spPr bwMode="auto">
            <a:xfrm>
              <a:off x="3334" y="2302"/>
              <a:ext cx="2381" cy="1124"/>
            </a:xfrm>
            <a:prstGeom prst="rect">
              <a:avLst/>
            </a:prstGeom>
            <a:solidFill>
              <a:schemeClr val="tx1"/>
            </a:solidFill>
            <a:ln w="9525">
              <a:solidFill>
                <a:schemeClr val="bg2"/>
              </a:solidFill>
              <a:miter lim="800000"/>
              <a:headEnd/>
              <a:tailEnd/>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t>用一组折线或称做</a:t>
              </a:r>
              <a:r>
                <a:rPr lang="zh-CN" altLang="en-US" sz="2000" i="1" dirty="0"/>
                <a:t>特征多边形</a:t>
              </a:r>
              <a:r>
                <a:rPr lang="zh-CN" altLang="en-US" sz="2000" dirty="0"/>
                <a:t>定义的，曲线和特征多边形的起点与终点的位置重合，多边形第一条边和最后一条边表示了曲线起点和终点的切矢量方向</a:t>
              </a:r>
            </a:p>
            <a:p>
              <a:pPr eaLnBrk="1" hangingPunct="1">
                <a:spcBef>
                  <a:spcPct val="50000"/>
                </a:spcBef>
              </a:pPr>
              <a:endParaRPr lang="zh-CN" altLang="en-US" sz="2000" dirty="0"/>
            </a:p>
          </p:txBody>
        </p:sp>
        <p:sp>
          <p:nvSpPr>
            <p:cNvPr id="37901" name="Text Box 23"/>
            <p:cNvSpPr txBox="1">
              <a:spLocks noChangeArrowheads="1"/>
            </p:cNvSpPr>
            <p:nvPr/>
          </p:nvSpPr>
          <p:spPr bwMode="auto">
            <a:xfrm>
              <a:off x="3255" y="2266"/>
              <a:ext cx="2427" cy="1124"/>
            </a:xfrm>
            <a:prstGeom prst="rect">
              <a:avLst/>
            </a:prstGeom>
            <a:solidFill>
              <a:schemeClr val="bg2"/>
            </a:solidFill>
            <a:ln w="57150">
              <a:solidFill>
                <a:srgbClr val="660066"/>
              </a:solidFill>
              <a:miter lim="800000"/>
              <a:headEnd/>
              <a:tailEnd/>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200" b="1" dirty="0">
                  <a:solidFill>
                    <a:schemeClr val="bg1"/>
                  </a:solidFill>
                </a:rPr>
                <a:t>用一组折线或称做</a:t>
              </a:r>
              <a:r>
                <a:rPr lang="zh-CN" altLang="en-US" sz="2200" b="1" i="1" dirty="0">
                  <a:solidFill>
                    <a:srgbClr val="FFC000"/>
                  </a:solidFill>
                </a:rPr>
                <a:t>控制</a:t>
              </a:r>
              <a:r>
                <a:rPr lang="zh-CN" altLang="en-US" sz="2200" b="1" i="1" dirty="0" smtClean="0">
                  <a:solidFill>
                    <a:srgbClr val="FFC000"/>
                  </a:solidFill>
                </a:rPr>
                <a:t>多边形 </a:t>
              </a:r>
              <a:r>
                <a:rPr lang="en-US" altLang="zh-CN" sz="2200" b="1" dirty="0" smtClean="0">
                  <a:solidFill>
                    <a:schemeClr val="bg1"/>
                  </a:solidFill>
                </a:rPr>
                <a:t>Control </a:t>
              </a:r>
              <a:r>
                <a:rPr lang="en-US" altLang="zh-CN" sz="2200" b="1" dirty="0">
                  <a:solidFill>
                    <a:schemeClr val="bg1"/>
                  </a:solidFill>
                </a:rPr>
                <a:t>Polygon</a:t>
              </a:r>
              <a:r>
                <a:rPr lang="zh-CN" altLang="en-US" sz="2200" b="1" dirty="0">
                  <a:solidFill>
                    <a:schemeClr val="bg1"/>
                  </a:solidFill>
                </a:rPr>
                <a:t>定义的，曲线和控制多边形的起点与终点的位置重合，多边形第一条边和最后一条边表示了曲线起点和终点的切矢量</a:t>
              </a:r>
              <a:r>
                <a:rPr lang="zh-CN" altLang="en-US" sz="2200" b="1" dirty="0" smtClean="0">
                  <a:solidFill>
                    <a:schemeClr val="bg1"/>
                  </a:solidFill>
                </a:rPr>
                <a:t>方向</a:t>
              </a:r>
              <a:r>
                <a:rPr lang="zh-CN" altLang="en-US" sz="2200" b="1" dirty="0">
                  <a:solidFill>
                    <a:schemeClr val="bg1"/>
                  </a:solidFill>
                </a:rPr>
                <a:t>。</a:t>
              </a:r>
            </a:p>
          </p:txBody>
        </p:sp>
      </p:grpSp>
      <p:sp>
        <p:nvSpPr>
          <p:cNvPr id="14"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29937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4454"/>
                                        </p:tgtEl>
                                        <p:attrNameLst>
                                          <p:attrName>style.visibility</p:attrName>
                                        </p:attrNameLst>
                                      </p:cBhvr>
                                      <p:to>
                                        <p:strVal val="visible"/>
                                      </p:to>
                                    </p:set>
                                    <p:animEffect transition="in" filter="wipe(up)">
                                      <p:cBhvr>
                                        <p:cTn id="24" dur="500"/>
                                        <p:tgtEl>
                                          <p:spTgt spid="1044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4455"/>
                                        </p:tgtEl>
                                        <p:attrNameLst>
                                          <p:attrName>style.visibility</p:attrName>
                                        </p:attrNameLst>
                                      </p:cBhvr>
                                      <p:to>
                                        <p:strVal val="visible"/>
                                      </p:to>
                                    </p:set>
                                    <p:animEffect transition="in" filter="wipe(up)">
                                      <p:cBhvr>
                                        <p:cTn id="29" dur="500"/>
                                        <p:tgtEl>
                                          <p:spTgt spid="10445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4457"/>
                                        </p:tgtEl>
                                        <p:attrNameLst>
                                          <p:attrName>style.visibility</p:attrName>
                                        </p:attrNameLst>
                                      </p:cBhvr>
                                      <p:to>
                                        <p:strVal val="visible"/>
                                      </p:to>
                                    </p:set>
                                    <p:animEffect transition="in" filter="wipe(up)">
                                      <p:cBhvr>
                                        <p:cTn id="34" dur="500"/>
                                        <p:tgtEl>
                                          <p:spTgt spid="1044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4463"/>
                                        </p:tgtEl>
                                        <p:attrNameLst>
                                          <p:attrName>style.visibility</p:attrName>
                                        </p:attrNameLst>
                                      </p:cBhvr>
                                      <p:to>
                                        <p:strVal val="visible"/>
                                      </p:to>
                                    </p:set>
                                    <p:animEffect transition="in" filter="wipe(up)">
                                      <p:cBhvr>
                                        <p:cTn id="39" dur="500"/>
                                        <p:tgtEl>
                                          <p:spTgt spid="1044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4464"/>
                                        </p:tgtEl>
                                        <p:attrNameLst>
                                          <p:attrName>style.visibility</p:attrName>
                                        </p:attrNameLst>
                                      </p:cBhvr>
                                      <p:to>
                                        <p:strVal val="visible"/>
                                      </p:to>
                                    </p:set>
                                    <p:animEffect transition="in" filter="wipe(down)">
                                      <p:cBhvr>
                                        <p:cTn id="44" dur="500"/>
                                        <p:tgtEl>
                                          <p:spTgt spid="1044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04467"/>
                                        </p:tgtEl>
                                        <p:attrNameLst>
                                          <p:attrName>style.visibility</p:attrName>
                                        </p:attrNameLst>
                                      </p:cBhvr>
                                      <p:to>
                                        <p:strVal val="visible"/>
                                      </p:to>
                                    </p:set>
                                    <p:animEffect transition="in" filter="wipe(down)">
                                      <p:cBhvr>
                                        <p:cTn id="49" dur="500"/>
                                        <p:tgtEl>
                                          <p:spTgt spid="10446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4469"/>
                                        </p:tgtEl>
                                        <p:attrNameLst>
                                          <p:attrName>style.visibility</p:attrName>
                                        </p:attrNameLst>
                                      </p:cBhvr>
                                      <p:to>
                                        <p:strVal val="visible"/>
                                      </p:to>
                                    </p:set>
                                    <p:animEffect transition="in" filter="wipe(left)">
                                      <p:cBhvr>
                                        <p:cTn id="54" dur="500"/>
                                        <p:tgtEl>
                                          <p:spTgt spid="10446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4470"/>
                                        </p:tgtEl>
                                        <p:attrNameLst>
                                          <p:attrName>style.visibility</p:attrName>
                                        </p:attrNameLst>
                                      </p:cBhvr>
                                      <p:to>
                                        <p:strVal val="visible"/>
                                      </p:to>
                                    </p:set>
                                    <p:animEffect transition="in" filter="wipe(left)">
                                      <p:cBhvr>
                                        <p:cTn id="59" dur="500"/>
                                        <p:tgtEl>
                                          <p:spTgt spid="10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uiExpand="1" build="p"/>
      <p:bldP spid="104454" grpId="0" animBg="1"/>
      <p:bldP spid="104455" grpId="0" animBg="1"/>
      <p:bldP spid="104457" grpId="0" animBg="1"/>
      <p:bldP spid="104463" grpId="0" animBg="1"/>
      <p:bldP spid="104464" grpId="0" animBg="1"/>
      <p:bldP spid="104467" grpId="0" animBg="1"/>
      <p:bldP spid="104469" grpId="0" animBg="1"/>
      <p:bldP spid="1044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sz="half" idx="1"/>
          </p:nvPr>
        </p:nvSpPr>
        <p:spPr>
          <a:xfrm>
            <a:off x="719667" y="1114425"/>
            <a:ext cx="9607551" cy="4114800"/>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n</a:t>
            </a:r>
            <a:r>
              <a:rPr lang="zh-CN" altLang="en-US" b="1" dirty="0">
                <a:solidFill>
                  <a:schemeClr val="bg2">
                    <a:lumMod val="50000"/>
                  </a:schemeClr>
                </a:solidFill>
                <a:latin typeface="微软雅黑" panose="020B0503020204020204" pitchFamily="34" charset="-122"/>
                <a:ea typeface="微软雅黑" panose="020B0503020204020204" pitchFamily="34" charset="-122"/>
              </a:rPr>
              <a:t>次</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曲线上各点的插值公式为</a:t>
            </a:r>
          </a:p>
          <a:p>
            <a:pPr lvl="2" eaLnBrk="1" hangingPunct="1">
              <a:buClr>
                <a:schemeClr val="hlink"/>
              </a:buClr>
              <a:buSzPct val="55000"/>
            </a:pPr>
            <a:endParaRPr lang="zh-CN" altLang="en-US" dirty="0" smtClean="0">
              <a:latin typeface="Times New Roman" pitchFamily="18" charset="0"/>
            </a:endParaRPr>
          </a:p>
        </p:txBody>
      </p:sp>
      <p:graphicFrame>
        <p:nvGraphicFramePr>
          <p:cNvPr id="114702" name="Object 14"/>
          <p:cNvGraphicFramePr>
            <a:graphicFrameLocks noGrp="1" noChangeAspect="1"/>
          </p:cNvGraphicFramePr>
          <p:nvPr>
            <p:ph sz="quarter" idx="2"/>
            <p:extLst>
              <p:ext uri="{D42A27DB-BD31-4B8C-83A1-F6EECF244321}">
                <p14:modId xmlns:p14="http://schemas.microsoft.com/office/powerpoint/2010/main" val="1464752833"/>
              </p:ext>
            </p:extLst>
          </p:nvPr>
        </p:nvGraphicFramePr>
        <p:xfrm>
          <a:off x="2063552" y="1988840"/>
          <a:ext cx="3600449" cy="1042987"/>
        </p:xfrm>
        <a:graphic>
          <a:graphicData uri="http://schemas.openxmlformats.org/presentationml/2006/ole">
            <mc:AlternateContent xmlns:mc="http://schemas.openxmlformats.org/markup-compatibility/2006">
              <mc:Choice xmlns:v="urn:schemas-microsoft-com:vml" Requires="v">
                <p:oleObj spid="_x0000_s71878" name="Equation" r:id="rId4" imgW="1117600" imgH="431800" progId="Equation.DSMT4">
                  <p:embed/>
                </p:oleObj>
              </mc:Choice>
              <mc:Fallback>
                <p:oleObj name="Equation" r:id="rId4" imgW="11176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552" y="1988840"/>
                        <a:ext cx="3600449"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p:cNvGrpSpPr>
            <a:grpSpLocks/>
          </p:cNvGrpSpPr>
          <p:nvPr/>
        </p:nvGrpSpPr>
        <p:grpSpPr bwMode="auto">
          <a:xfrm>
            <a:off x="4463851" y="2204740"/>
            <a:ext cx="4080933" cy="612775"/>
            <a:chOff x="2699" y="1661"/>
            <a:chExt cx="1928" cy="386"/>
          </a:xfrm>
        </p:grpSpPr>
        <p:sp>
          <p:nvSpPr>
            <p:cNvPr id="38926" name="Line 17"/>
            <p:cNvSpPr>
              <a:spLocks noChangeShapeType="1"/>
            </p:cNvSpPr>
            <p:nvPr/>
          </p:nvSpPr>
          <p:spPr bwMode="auto">
            <a:xfrm>
              <a:off x="2699" y="2047"/>
              <a:ext cx="476" cy="0"/>
            </a:xfrm>
            <a:prstGeom prst="line">
              <a:avLst/>
            </a:prstGeom>
            <a:noFill/>
            <a:ln w="76200" cmpd="tri">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38927" name="AutoShape 18"/>
            <p:cNvSpPr>
              <a:spLocks noChangeArrowheads="1"/>
            </p:cNvSpPr>
            <p:nvPr/>
          </p:nvSpPr>
          <p:spPr bwMode="auto">
            <a:xfrm>
              <a:off x="3810" y="1661"/>
              <a:ext cx="817" cy="249"/>
            </a:xfrm>
            <a:prstGeom prst="wedgeRectCallout">
              <a:avLst>
                <a:gd name="adj1" fmla="val -132130"/>
                <a:gd name="adj2" fmla="val 91769"/>
              </a:avLst>
            </a:prstGeom>
            <a:solidFill>
              <a:schemeClr val="accent1"/>
            </a:solidFill>
            <a:ln w="9525">
              <a:solidFill>
                <a:schemeClr val="tx1"/>
              </a:solidFill>
              <a:miter lim="800000"/>
              <a:headEnd/>
              <a:tailEnd/>
            </a:ln>
          </p:spPr>
          <p:txBody>
            <a:bodyPr/>
            <a:lstStyle/>
            <a:p>
              <a:pPr algn="ctr"/>
              <a:r>
                <a:rPr lang="zh-CN" altLang="en-US" b="1" dirty="0">
                  <a:solidFill>
                    <a:schemeClr val="bg1"/>
                  </a:solidFill>
                </a:rPr>
                <a:t>调合函数</a:t>
              </a:r>
            </a:p>
          </p:txBody>
        </p:sp>
      </p:grpSp>
      <p:graphicFrame>
        <p:nvGraphicFramePr>
          <p:cNvPr id="114707" name="Object 19"/>
          <p:cNvGraphicFramePr>
            <a:graphicFrameLocks noGrp="1" noChangeAspect="1"/>
          </p:cNvGraphicFramePr>
          <p:nvPr>
            <p:ph sz="quarter" idx="3"/>
            <p:extLst>
              <p:ext uri="{D42A27DB-BD31-4B8C-83A1-F6EECF244321}">
                <p14:modId xmlns:p14="http://schemas.microsoft.com/office/powerpoint/2010/main" val="3649933436"/>
              </p:ext>
            </p:extLst>
          </p:nvPr>
        </p:nvGraphicFramePr>
        <p:xfrm>
          <a:off x="5710568" y="3141364"/>
          <a:ext cx="4849284" cy="914400"/>
        </p:xfrm>
        <a:graphic>
          <a:graphicData uri="http://schemas.openxmlformats.org/presentationml/2006/ole">
            <mc:AlternateContent xmlns:mc="http://schemas.openxmlformats.org/markup-compatibility/2006">
              <mc:Choice xmlns:v="urn:schemas-microsoft-com:vml" Requires="v">
                <p:oleObj spid="_x0000_s71879" name="Equation" r:id="rId6" imgW="1663700" imgH="419100" progId="Equation.DSMT4">
                  <p:embed/>
                </p:oleObj>
              </mc:Choice>
              <mc:Fallback>
                <p:oleObj name="Equation" r:id="rId6" imgW="16637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0568" y="3141364"/>
                        <a:ext cx="4849284"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5"/>
          <p:cNvGrpSpPr>
            <a:grpSpLocks/>
          </p:cNvGrpSpPr>
          <p:nvPr/>
        </p:nvGrpSpPr>
        <p:grpSpPr bwMode="auto">
          <a:xfrm>
            <a:off x="3119768" y="2817515"/>
            <a:ext cx="1631951" cy="827087"/>
            <a:chOff x="2064" y="2047"/>
            <a:chExt cx="771" cy="521"/>
          </a:xfrm>
        </p:grpSpPr>
        <p:sp>
          <p:nvSpPr>
            <p:cNvPr id="38924" name="Line 23"/>
            <p:cNvSpPr>
              <a:spLocks noChangeShapeType="1"/>
            </p:cNvSpPr>
            <p:nvPr/>
          </p:nvSpPr>
          <p:spPr bwMode="auto">
            <a:xfrm>
              <a:off x="2494" y="2047"/>
              <a:ext cx="159" cy="0"/>
            </a:xfrm>
            <a:prstGeom prst="line">
              <a:avLst/>
            </a:prstGeom>
            <a:noFill/>
            <a:ln w="76200" cmpd="tri">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38925" name="AutoShape 24"/>
            <p:cNvSpPr>
              <a:spLocks noChangeArrowheads="1"/>
            </p:cNvSpPr>
            <p:nvPr/>
          </p:nvSpPr>
          <p:spPr bwMode="auto">
            <a:xfrm>
              <a:off x="2064" y="2296"/>
              <a:ext cx="771" cy="272"/>
            </a:xfrm>
            <a:prstGeom prst="wedgeRectCallout">
              <a:avLst>
                <a:gd name="adj1" fmla="val 14333"/>
                <a:gd name="adj2" fmla="val -137866"/>
              </a:avLst>
            </a:prstGeom>
            <a:solidFill>
              <a:schemeClr val="accent1"/>
            </a:solidFill>
            <a:ln w="9525">
              <a:solidFill>
                <a:schemeClr val="tx1"/>
              </a:solidFill>
              <a:miter lim="800000"/>
              <a:headEnd/>
              <a:tailEnd/>
            </a:ln>
          </p:spPr>
          <p:txBody>
            <a:bodyPr/>
            <a:lstStyle/>
            <a:p>
              <a:pPr algn="ctr"/>
              <a:r>
                <a:rPr lang="zh-CN" altLang="en-US" b="1">
                  <a:solidFill>
                    <a:schemeClr val="bg1"/>
                  </a:solidFill>
                </a:rPr>
                <a:t>控制顶点</a:t>
              </a:r>
            </a:p>
          </p:txBody>
        </p:sp>
      </p:grpSp>
      <p:sp>
        <p:nvSpPr>
          <p:cNvPr id="114714" name="Text Box 26"/>
          <p:cNvSpPr txBox="1">
            <a:spLocks noChangeArrowheads="1"/>
          </p:cNvSpPr>
          <p:nvPr/>
        </p:nvSpPr>
        <p:spPr bwMode="auto">
          <a:xfrm>
            <a:off x="1583267" y="4437063"/>
            <a:ext cx="8688917"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538163" lvl="2" indent="0" defTabSz="914216" eaLnBrk="1" hangingPunct="1">
              <a:lnSpc>
                <a:spcPct val="90000"/>
              </a:lnSpc>
              <a:spcBef>
                <a:spcPts val="1800"/>
              </a:spcBef>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例如，三次</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Bèzier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曲线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(n=3)</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的调和函数为</a:t>
            </a:r>
          </a:p>
        </p:txBody>
      </p:sp>
      <p:sp>
        <p:nvSpPr>
          <p:cNvPr id="114715" name="AutoShape 27"/>
          <p:cNvSpPr>
            <a:spLocks noChangeArrowheads="1"/>
          </p:cNvSpPr>
          <p:nvPr/>
        </p:nvSpPr>
        <p:spPr bwMode="auto">
          <a:xfrm rot="2700000">
            <a:off x="5044875" y="3051406"/>
            <a:ext cx="755650" cy="287867"/>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14716" name="Object 28"/>
          <p:cNvGraphicFramePr>
            <a:graphicFrameLocks noChangeAspect="1"/>
          </p:cNvGraphicFramePr>
          <p:nvPr/>
        </p:nvGraphicFramePr>
        <p:xfrm>
          <a:off x="1200151" y="4941889"/>
          <a:ext cx="10513483" cy="484187"/>
        </p:xfrm>
        <a:graphic>
          <a:graphicData uri="http://schemas.openxmlformats.org/presentationml/2006/ole">
            <mc:AlternateContent xmlns:mc="http://schemas.openxmlformats.org/markup-compatibility/2006">
              <mc:Choice xmlns:v="urn:schemas-microsoft-com:vml" Requires="v">
                <p:oleObj spid="_x0000_s71880" name="Equation" r:id="rId8" imgW="4114800" imgH="254000" progId="Equation.DSMT4">
                  <p:embed/>
                </p:oleObj>
              </mc:Choice>
              <mc:Fallback>
                <p:oleObj name="Equation" r:id="rId8" imgW="4114800" imgH="2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151" y="4941889"/>
                        <a:ext cx="10513483"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7" name="Text Box 29"/>
          <p:cNvSpPr txBox="1">
            <a:spLocks noChangeArrowheads="1"/>
          </p:cNvSpPr>
          <p:nvPr/>
        </p:nvSpPr>
        <p:spPr bwMode="auto">
          <a:xfrm>
            <a:off x="2134459" y="5481638"/>
            <a:ext cx="667384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则，三次</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cs typeface="Montserrat Hairline"/>
              </a:rPr>
              <a:t>Bèzier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曲线方程为</a:t>
            </a:r>
          </a:p>
        </p:txBody>
      </p:sp>
      <p:graphicFrame>
        <p:nvGraphicFramePr>
          <p:cNvPr id="114718" name="Object 30"/>
          <p:cNvGraphicFramePr>
            <a:graphicFrameLocks noChangeAspect="1"/>
          </p:cNvGraphicFramePr>
          <p:nvPr/>
        </p:nvGraphicFramePr>
        <p:xfrm>
          <a:off x="2207685" y="6021389"/>
          <a:ext cx="7300383" cy="460375"/>
        </p:xfrm>
        <a:graphic>
          <a:graphicData uri="http://schemas.openxmlformats.org/presentationml/2006/ole">
            <mc:AlternateContent xmlns:mc="http://schemas.openxmlformats.org/markup-compatibility/2006">
              <mc:Choice xmlns:v="urn:schemas-microsoft-com:vml" Requires="v">
                <p:oleObj spid="_x0000_s71881" name="Equation" r:id="rId10" imgW="2857500" imgH="241300" progId="Equation.DSMT4">
                  <p:embed/>
                </p:oleObj>
              </mc:Choice>
              <mc:Fallback>
                <p:oleObj name="Equation" r:id="rId10" imgW="28575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7685" y="6021389"/>
                        <a:ext cx="730038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568630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4715"/>
                                        </p:tgtEl>
                                        <p:attrNameLst>
                                          <p:attrName>style.visibility</p:attrName>
                                        </p:attrNameLst>
                                      </p:cBhvr>
                                      <p:to>
                                        <p:strVal val="visible"/>
                                      </p:to>
                                    </p:set>
                                    <p:animEffect transition="in" filter="wipe(left)">
                                      <p:cBhvr>
                                        <p:cTn id="25" dur="500"/>
                                        <p:tgtEl>
                                          <p:spTgt spid="1147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14707"/>
                                        </p:tgtEl>
                                        <p:attrNameLst>
                                          <p:attrName>style.visibility</p:attrName>
                                        </p:attrNameLst>
                                      </p:cBhvr>
                                      <p:to>
                                        <p:strVal val="visible"/>
                                      </p:to>
                                    </p:set>
                                    <p:animEffect transition="in" filter="fade">
                                      <p:cBhvr>
                                        <p:cTn id="30" dur="500"/>
                                        <p:tgtEl>
                                          <p:spTgt spid="1147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7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47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7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4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P spid="114714" grpId="0"/>
      <p:bldP spid="114715" grpId="0" animBg="1"/>
      <p:bldP spid="1147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sz="half" idx="1"/>
          </p:nvPr>
        </p:nvSpPr>
        <p:spPr>
          <a:xfrm>
            <a:off x="719667" y="1114426"/>
            <a:ext cx="9607551" cy="5743575"/>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曲线的调和函数</a:t>
            </a:r>
          </a:p>
          <a:p>
            <a:pPr lvl="2" eaLnBrk="1" hangingPunct="1">
              <a:lnSpc>
                <a:spcPct val="180000"/>
              </a:lnSpc>
              <a:spcBef>
                <a:spcPct val="45000"/>
              </a:spcBef>
              <a:buClr>
                <a:schemeClr val="hlink"/>
              </a:buClr>
              <a:buSzPct val="55000"/>
            </a:pPr>
            <a:endParaRPr lang="zh-CN" altLang="en-US" dirty="0" smtClean="0">
              <a:latin typeface="Times New Roman" pitchFamily="18" charset="0"/>
            </a:endParaRPr>
          </a:p>
        </p:txBody>
      </p:sp>
      <p:graphicFrame>
        <p:nvGraphicFramePr>
          <p:cNvPr id="154672" name="Object 48"/>
          <p:cNvGraphicFramePr>
            <a:graphicFrameLocks noGrp="1" noChangeAspect="1"/>
          </p:cNvGraphicFramePr>
          <p:nvPr>
            <p:ph sz="quarter" idx="3"/>
            <p:extLst>
              <p:ext uri="{D42A27DB-BD31-4B8C-83A1-F6EECF244321}">
                <p14:modId xmlns:p14="http://schemas.microsoft.com/office/powerpoint/2010/main" val="4093666148"/>
              </p:ext>
            </p:extLst>
          </p:nvPr>
        </p:nvGraphicFramePr>
        <p:xfrm>
          <a:off x="239184" y="2059657"/>
          <a:ext cx="4849283" cy="914400"/>
        </p:xfrm>
        <a:graphic>
          <a:graphicData uri="http://schemas.openxmlformats.org/presentationml/2006/ole">
            <mc:AlternateContent xmlns:mc="http://schemas.openxmlformats.org/markup-compatibility/2006">
              <mc:Choice xmlns:v="urn:schemas-microsoft-com:vml" Requires="v">
                <p:oleObj spid="_x0000_s72951" name="Equation" r:id="rId4" imgW="1663700" imgH="419100" progId="Equation.DSMT4">
                  <p:embed/>
                </p:oleObj>
              </mc:Choice>
              <mc:Fallback>
                <p:oleObj name="Equation" r:id="rId4" imgW="16637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184" y="2059657"/>
                        <a:ext cx="484928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9"/>
          <p:cNvGrpSpPr>
            <a:grpSpLocks/>
          </p:cNvGrpSpPr>
          <p:nvPr/>
        </p:nvGrpSpPr>
        <p:grpSpPr bwMode="auto">
          <a:xfrm>
            <a:off x="5376334" y="2204864"/>
            <a:ext cx="4804833" cy="3598863"/>
            <a:chOff x="1586" y="1586"/>
            <a:chExt cx="2270" cy="2267"/>
          </a:xfrm>
        </p:grpSpPr>
        <p:sp>
          <p:nvSpPr>
            <p:cNvPr id="39960" name="Rectangle 9"/>
            <p:cNvSpPr>
              <a:spLocks noChangeArrowheads="1"/>
            </p:cNvSpPr>
            <p:nvPr/>
          </p:nvSpPr>
          <p:spPr bwMode="auto">
            <a:xfrm>
              <a:off x="1586" y="1586"/>
              <a:ext cx="2267" cy="2267"/>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61" name="Line 10"/>
            <p:cNvSpPr>
              <a:spLocks noChangeShapeType="1"/>
            </p:cNvSpPr>
            <p:nvPr/>
          </p:nvSpPr>
          <p:spPr bwMode="auto">
            <a:xfrm>
              <a:off x="1587" y="1813"/>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11"/>
            <p:cNvSpPr>
              <a:spLocks noChangeShapeType="1"/>
            </p:cNvSpPr>
            <p:nvPr/>
          </p:nvSpPr>
          <p:spPr bwMode="auto">
            <a:xfrm>
              <a:off x="1586" y="2040"/>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12"/>
            <p:cNvSpPr>
              <a:spLocks noChangeShapeType="1"/>
            </p:cNvSpPr>
            <p:nvPr/>
          </p:nvSpPr>
          <p:spPr bwMode="auto">
            <a:xfrm>
              <a:off x="1586" y="2267"/>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13"/>
            <p:cNvSpPr>
              <a:spLocks noChangeShapeType="1"/>
            </p:cNvSpPr>
            <p:nvPr/>
          </p:nvSpPr>
          <p:spPr bwMode="auto">
            <a:xfrm>
              <a:off x="1588" y="2493"/>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14"/>
            <p:cNvSpPr>
              <a:spLocks noChangeShapeType="1"/>
            </p:cNvSpPr>
            <p:nvPr/>
          </p:nvSpPr>
          <p:spPr bwMode="auto">
            <a:xfrm>
              <a:off x="1587" y="2720"/>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15"/>
            <p:cNvSpPr>
              <a:spLocks noChangeShapeType="1"/>
            </p:cNvSpPr>
            <p:nvPr/>
          </p:nvSpPr>
          <p:spPr bwMode="auto">
            <a:xfrm>
              <a:off x="1587" y="2947"/>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16"/>
            <p:cNvSpPr>
              <a:spLocks noChangeShapeType="1"/>
            </p:cNvSpPr>
            <p:nvPr/>
          </p:nvSpPr>
          <p:spPr bwMode="auto">
            <a:xfrm>
              <a:off x="1588" y="3173"/>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17"/>
            <p:cNvSpPr>
              <a:spLocks noChangeShapeType="1"/>
            </p:cNvSpPr>
            <p:nvPr/>
          </p:nvSpPr>
          <p:spPr bwMode="auto">
            <a:xfrm>
              <a:off x="1587" y="3400"/>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18"/>
            <p:cNvSpPr>
              <a:spLocks noChangeShapeType="1"/>
            </p:cNvSpPr>
            <p:nvPr/>
          </p:nvSpPr>
          <p:spPr bwMode="auto">
            <a:xfrm>
              <a:off x="1587" y="3627"/>
              <a:ext cx="2268" cy="0"/>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19"/>
            <p:cNvSpPr>
              <a:spLocks noChangeShapeType="1"/>
            </p:cNvSpPr>
            <p:nvPr/>
          </p:nvSpPr>
          <p:spPr bwMode="auto">
            <a:xfrm>
              <a:off x="1813"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20"/>
            <p:cNvSpPr>
              <a:spLocks noChangeShapeType="1"/>
            </p:cNvSpPr>
            <p:nvPr/>
          </p:nvSpPr>
          <p:spPr bwMode="auto">
            <a:xfrm>
              <a:off x="2040"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2" name="Line 21"/>
            <p:cNvSpPr>
              <a:spLocks noChangeShapeType="1"/>
            </p:cNvSpPr>
            <p:nvPr/>
          </p:nvSpPr>
          <p:spPr bwMode="auto">
            <a:xfrm>
              <a:off x="2040"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22"/>
            <p:cNvSpPr>
              <a:spLocks noChangeShapeType="1"/>
            </p:cNvSpPr>
            <p:nvPr/>
          </p:nvSpPr>
          <p:spPr bwMode="auto">
            <a:xfrm>
              <a:off x="2267"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Line 23"/>
            <p:cNvSpPr>
              <a:spLocks noChangeShapeType="1"/>
            </p:cNvSpPr>
            <p:nvPr/>
          </p:nvSpPr>
          <p:spPr bwMode="auto">
            <a:xfrm>
              <a:off x="2493"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5" name="Line 24"/>
            <p:cNvSpPr>
              <a:spLocks noChangeShapeType="1"/>
            </p:cNvSpPr>
            <p:nvPr/>
          </p:nvSpPr>
          <p:spPr bwMode="auto">
            <a:xfrm>
              <a:off x="2720"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6" name="Line 25"/>
            <p:cNvSpPr>
              <a:spLocks noChangeShapeType="1"/>
            </p:cNvSpPr>
            <p:nvPr/>
          </p:nvSpPr>
          <p:spPr bwMode="auto">
            <a:xfrm>
              <a:off x="2947"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26"/>
            <p:cNvSpPr>
              <a:spLocks noChangeShapeType="1"/>
            </p:cNvSpPr>
            <p:nvPr/>
          </p:nvSpPr>
          <p:spPr bwMode="auto">
            <a:xfrm>
              <a:off x="3173"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27"/>
            <p:cNvSpPr>
              <a:spLocks noChangeShapeType="1"/>
            </p:cNvSpPr>
            <p:nvPr/>
          </p:nvSpPr>
          <p:spPr bwMode="auto">
            <a:xfrm>
              <a:off x="3400"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28"/>
            <p:cNvSpPr>
              <a:spLocks noChangeShapeType="1"/>
            </p:cNvSpPr>
            <p:nvPr/>
          </p:nvSpPr>
          <p:spPr bwMode="auto">
            <a:xfrm>
              <a:off x="3627" y="1586"/>
              <a:ext cx="0" cy="2267"/>
            </a:xfrm>
            <a:prstGeom prst="line">
              <a:avLst/>
            </a:prstGeom>
            <a:noFill/>
            <a:ln w="9525">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657" name="Freeform 33"/>
          <p:cNvSpPr>
            <a:spLocks/>
          </p:cNvSpPr>
          <p:nvPr/>
        </p:nvSpPr>
        <p:spPr bwMode="auto">
          <a:xfrm>
            <a:off x="5376333" y="2204864"/>
            <a:ext cx="4800600" cy="3565525"/>
          </a:xfrm>
          <a:custGeom>
            <a:avLst/>
            <a:gdLst>
              <a:gd name="T0" fmla="*/ 0 w 2268"/>
              <a:gd name="T1" fmla="*/ 0 h 2246"/>
              <a:gd name="T2" fmla="*/ 2147483647 w 2268"/>
              <a:gd name="T3" fmla="*/ 2147483647 h 2246"/>
              <a:gd name="T4" fmla="*/ 2147483647 w 2268"/>
              <a:gd name="T5" fmla="*/ 2147483647 h 2246"/>
              <a:gd name="T6" fmla="*/ 2147483647 w 2268"/>
              <a:gd name="T7" fmla="*/ 2147483647 h 2246"/>
              <a:gd name="T8" fmla="*/ 2147483647 w 2268"/>
              <a:gd name="T9" fmla="*/ 2147483647 h 2246"/>
              <a:gd name="T10" fmla="*/ 2147483647 w 2268"/>
              <a:gd name="T11" fmla="*/ 2147483647 h 2246"/>
              <a:gd name="T12" fmla="*/ 2147483647 w 2268"/>
              <a:gd name="T13" fmla="*/ 2147483647 h 2246"/>
              <a:gd name="T14" fmla="*/ 0 60000 65536"/>
              <a:gd name="T15" fmla="*/ 0 60000 65536"/>
              <a:gd name="T16" fmla="*/ 0 60000 65536"/>
              <a:gd name="T17" fmla="*/ 0 60000 65536"/>
              <a:gd name="T18" fmla="*/ 0 60000 65536"/>
              <a:gd name="T19" fmla="*/ 0 60000 65536"/>
              <a:gd name="T20" fmla="*/ 0 60000 65536"/>
              <a:gd name="T21" fmla="*/ 0 w 2268"/>
              <a:gd name="T22" fmla="*/ 0 h 2246"/>
              <a:gd name="T23" fmla="*/ 2268 w 2268"/>
              <a:gd name="T24" fmla="*/ 2246 h 2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8" h="2246">
                <a:moveTo>
                  <a:pt x="0" y="0"/>
                </a:moveTo>
                <a:cubicBezTo>
                  <a:pt x="75" y="242"/>
                  <a:pt x="151" y="484"/>
                  <a:pt x="227" y="681"/>
                </a:cubicBezTo>
                <a:cubicBezTo>
                  <a:pt x="303" y="878"/>
                  <a:pt x="363" y="1025"/>
                  <a:pt x="454" y="1180"/>
                </a:cubicBezTo>
                <a:cubicBezTo>
                  <a:pt x="545" y="1335"/>
                  <a:pt x="646" y="1471"/>
                  <a:pt x="771" y="1611"/>
                </a:cubicBezTo>
                <a:cubicBezTo>
                  <a:pt x="896" y="1751"/>
                  <a:pt x="1066" y="1924"/>
                  <a:pt x="1202" y="2019"/>
                </a:cubicBezTo>
                <a:cubicBezTo>
                  <a:pt x="1338" y="2114"/>
                  <a:pt x="1410" y="2140"/>
                  <a:pt x="1588" y="2178"/>
                </a:cubicBezTo>
                <a:cubicBezTo>
                  <a:pt x="1766" y="2216"/>
                  <a:pt x="2017" y="2231"/>
                  <a:pt x="2268" y="2246"/>
                </a:cubicBezTo>
              </a:path>
            </a:pathLst>
          </a:custGeom>
          <a:noFill/>
          <a:ln w="28575">
            <a:solidFill>
              <a:srgbClr val="11892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9" name="Freeform 35"/>
          <p:cNvSpPr>
            <a:spLocks/>
          </p:cNvSpPr>
          <p:nvPr/>
        </p:nvSpPr>
        <p:spPr bwMode="auto">
          <a:xfrm flipH="1">
            <a:off x="5376333" y="2227089"/>
            <a:ext cx="4800600" cy="3565525"/>
          </a:xfrm>
          <a:custGeom>
            <a:avLst/>
            <a:gdLst>
              <a:gd name="T0" fmla="*/ 0 w 2268"/>
              <a:gd name="T1" fmla="*/ 0 h 2246"/>
              <a:gd name="T2" fmla="*/ 2147483647 w 2268"/>
              <a:gd name="T3" fmla="*/ 2147483647 h 2246"/>
              <a:gd name="T4" fmla="*/ 2147483647 w 2268"/>
              <a:gd name="T5" fmla="*/ 2147483647 h 2246"/>
              <a:gd name="T6" fmla="*/ 2147483647 w 2268"/>
              <a:gd name="T7" fmla="*/ 2147483647 h 2246"/>
              <a:gd name="T8" fmla="*/ 2147483647 w 2268"/>
              <a:gd name="T9" fmla="*/ 2147483647 h 2246"/>
              <a:gd name="T10" fmla="*/ 2147483647 w 2268"/>
              <a:gd name="T11" fmla="*/ 2147483647 h 2246"/>
              <a:gd name="T12" fmla="*/ 2147483647 w 2268"/>
              <a:gd name="T13" fmla="*/ 2147483647 h 2246"/>
              <a:gd name="T14" fmla="*/ 0 60000 65536"/>
              <a:gd name="T15" fmla="*/ 0 60000 65536"/>
              <a:gd name="T16" fmla="*/ 0 60000 65536"/>
              <a:gd name="T17" fmla="*/ 0 60000 65536"/>
              <a:gd name="T18" fmla="*/ 0 60000 65536"/>
              <a:gd name="T19" fmla="*/ 0 60000 65536"/>
              <a:gd name="T20" fmla="*/ 0 60000 65536"/>
              <a:gd name="T21" fmla="*/ 0 w 2268"/>
              <a:gd name="T22" fmla="*/ 0 h 2246"/>
              <a:gd name="T23" fmla="*/ 2268 w 2268"/>
              <a:gd name="T24" fmla="*/ 2246 h 2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8" h="2246">
                <a:moveTo>
                  <a:pt x="0" y="0"/>
                </a:moveTo>
                <a:cubicBezTo>
                  <a:pt x="75" y="242"/>
                  <a:pt x="151" y="484"/>
                  <a:pt x="227" y="681"/>
                </a:cubicBezTo>
                <a:cubicBezTo>
                  <a:pt x="303" y="878"/>
                  <a:pt x="363" y="1025"/>
                  <a:pt x="454" y="1180"/>
                </a:cubicBezTo>
                <a:cubicBezTo>
                  <a:pt x="545" y="1335"/>
                  <a:pt x="646" y="1471"/>
                  <a:pt x="771" y="1611"/>
                </a:cubicBezTo>
                <a:cubicBezTo>
                  <a:pt x="896" y="1751"/>
                  <a:pt x="1066" y="1924"/>
                  <a:pt x="1202" y="2019"/>
                </a:cubicBezTo>
                <a:cubicBezTo>
                  <a:pt x="1338" y="2114"/>
                  <a:pt x="1410" y="2140"/>
                  <a:pt x="1588" y="2178"/>
                </a:cubicBezTo>
                <a:cubicBezTo>
                  <a:pt x="1766" y="2216"/>
                  <a:pt x="2017" y="2231"/>
                  <a:pt x="2268" y="2246"/>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1" name="Freeform 37"/>
          <p:cNvSpPr>
            <a:spLocks/>
          </p:cNvSpPr>
          <p:nvPr/>
        </p:nvSpPr>
        <p:spPr bwMode="auto">
          <a:xfrm>
            <a:off x="5376333" y="4125739"/>
            <a:ext cx="4800600" cy="1679575"/>
          </a:xfrm>
          <a:custGeom>
            <a:avLst/>
            <a:gdLst>
              <a:gd name="T0" fmla="*/ 0 w 2268"/>
              <a:gd name="T1" fmla="*/ 2147483647 h 1058"/>
              <a:gd name="T2" fmla="*/ 2147483647 w 2268"/>
              <a:gd name="T3" fmla="*/ 2147483647 h 1058"/>
              <a:gd name="T4" fmla="*/ 2147483647 w 2268"/>
              <a:gd name="T5" fmla="*/ 2147483647 h 1058"/>
              <a:gd name="T6" fmla="*/ 2147483647 w 2268"/>
              <a:gd name="T7" fmla="*/ 2147483647 h 1058"/>
              <a:gd name="T8" fmla="*/ 2147483647 w 2268"/>
              <a:gd name="T9" fmla="*/ 2147483647 h 1058"/>
              <a:gd name="T10" fmla="*/ 2147483647 w 2268"/>
              <a:gd name="T11" fmla="*/ 2147483647 h 1058"/>
              <a:gd name="T12" fmla="*/ 2147483647 w 2268"/>
              <a:gd name="T13" fmla="*/ 2147483647 h 1058"/>
              <a:gd name="T14" fmla="*/ 2147483647 w 2268"/>
              <a:gd name="T15" fmla="*/ 2147483647 h 1058"/>
              <a:gd name="T16" fmla="*/ 0 60000 65536"/>
              <a:gd name="T17" fmla="*/ 0 60000 65536"/>
              <a:gd name="T18" fmla="*/ 0 60000 65536"/>
              <a:gd name="T19" fmla="*/ 0 60000 65536"/>
              <a:gd name="T20" fmla="*/ 0 60000 65536"/>
              <a:gd name="T21" fmla="*/ 0 60000 65536"/>
              <a:gd name="T22" fmla="*/ 0 60000 65536"/>
              <a:gd name="T23" fmla="*/ 0 60000 65536"/>
              <a:gd name="T24" fmla="*/ 0 w 2268"/>
              <a:gd name="T25" fmla="*/ 0 h 1058"/>
              <a:gd name="T26" fmla="*/ 2268 w 2268"/>
              <a:gd name="T27" fmla="*/ 1058 h 10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68" h="1058">
                <a:moveTo>
                  <a:pt x="0" y="1058"/>
                </a:moveTo>
                <a:cubicBezTo>
                  <a:pt x="163" y="986"/>
                  <a:pt x="326" y="915"/>
                  <a:pt x="454" y="832"/>
                </a:cubicBezTo>
                <a:cubicBezTo>
                  <a:pt x="582" y="749"/>
                  <a:pt x="658" y="661"/>
                  <a:pt x="771" y="559"/>
                </a:cubicBezTo>
                <a:cubicBezTo>
                  <a:pt x="884" y="457"/>
                  <a:pt x="1013" y="310"/>
                  <a:pt x="1134" y="219"/>
                </a:cubicBezTo>
                <a:cubicBezTo>
                  <a:pt x="1255" y="128"/>
                  <a:pt x="1384" y="30"/>
                  <a:pt x="1497" y="15"/>
                </a:cubicBezTo>
                <a:cubicBezTo>
                  <a:pt x="1610" y="0"/>
                  <a:pt x="1721" y="46"/>
                  <a:pt x="1815" y="129"/>
                </a:cubicBezTo>
                <a:cubicBezTo>
                  <a:pt x="1909" y="212"/>
                  <a:pt x="1989" y="359"/>
                  <a:pt x="2064" y="514"/>
                </a:cubicBezTo>
                <a:cubicBezTo>
                  <a:pt x="2139" y="669"/>
                  <a:pt x="2238" y="967"/>
                  <a:pt x="2268" y="1058"/>
                </a:cubicBezTo>
              </a:path>
            </a:pathLst>
          </a:custGeom>
          <a:noFill/>
          <a:ln w="28575">
            <a:solidFill>
              <a:srgbClr val="FF99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2" name="Freeform 38"/>
          <p:cNvSpPr>
            <a:spLocks/>
          </p:cNvSpPr>
          <p:nvPr/>
        </p:nvSpPr>
        <p:spPr bwMode="auto">
          <a:xfrm flipH="1">
            <a:off x="5376333" y="4113039"/>
            <a:ext cx="4800600" cy="1679575"/>
          </a:xfrm>
          <a:custGeom>
            <a:avLst/>
            <a:gdLst>
              <a:gd name="T0" fmla="*/ 0 w 2268"/>
              <a:gd name="T1" fmla="*/ 2147483647 h 1058"/>
              <a:gd name="T2" fmla="*/ 2147483647 w 2268"/>
              <a:gd name="T3" fmla="*/ 2147483647 h 1058"/>
              <a:gd name="T4" fmla="*/ 2147483647 w 2268"/>
              <a:gd name="T5" fmla="*/ 2147483647 h 1058"/>
              <a:gd name="T6" fmla="*/ 2147483647 w 2268"/>
              <a:gd name="T7" fmla="*/ 2147483647 h 1058"/>
              <a:gd name="T8" fmla="*/ 2147483647 w 2268"/>
              <a:gd name="T9" fmla="*/ 2147483647 h 1058"/>
              <a:gd name="T10" fmla="*/ 2147483647 w 2268"/>
              <a:gd name="T11" fmla="*/ 2147483647 h 1058"/>
              <a:gd name="T12" fmla="*/ 2147483647 w 2268"/>
              <a:gd name="T13" fmla="*/ 2147483647 h 1058"/>
              <a:gd name="T14" fmla="*/ 2147483647 w 2268"/>
              <a:gd name="T15" fmla="*/ 2147483647 h 1058"/>
              <a:gd name="T16" fmla="*/ 0 60000 65536"/>
              <a:gd name="T17" fmla="*/ 0 60000 65536"/>
              <a:gd name="T18" fmla="*/ 0 60000 65536"/>
              <a:gd name="T19" fmla="*/ 0 60000 65536"/>
              <a:gd name="T20" fmla="*/ 0 60000 65536"/>
              <a:gd name="T21" fmla="*/ 0 60000 65536"/>
              <a:gd name="T22" fmla="*/ 0 60000 65536"/>
              <a:gd name="T23" fmla="*/ 0 60000 65536"/>
              <a:gd name="T24" fmla="*/ 0 w 2268"/>
              <a:gd name="T25" fmla="*/ 0 h 1058"/>
              <a:gd name="T26" fmla="*/ 2268 w 2268"/>
              <a:gd name="T27" fmla="*/ 1058 h 10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68" h="1058">
                <a:moveTo>
                  <a:pt x="0" y="1058"/>
                </a:moveTo>
                <a:cubicBezTo>
                  <a:pt x="163" y="986"/>
                  <a:pt x="326" y="915"/>
                  <a:pt x="454" y="832"/>
                </a:cubicBezTo>
                <a:cubicBezTo>
                  <a:pt x="582" y="749"/>
                  <a:pt x="658" y="661"/>
                  <a:pt x="771" y="559"/>
                </a:cubicBezTo>
                <a:cubicBezTo>
                  <a:pt x="884" y="457"/>
                  <a:pt x="1013" y="310"/>
                  <a:pt x="1134" y="219"/>
                </a:cubicBezTo>
                <a:cubicBezTo>
                  <a:pt x="1255" y="128"/>
                  <a:pt x="1384" y="30"/>
                  <a:pt x="1497" y="15"/>
                </a:cubicBezTo>
                <a:cubicBezTo>
                  <a:pt x="1610" y="0"/>
                  <a:pt x="1721" y="46"/>
                  <a:pt x="1815" y="129"/>
                </a:cubicBezTo>
                <a:cubicBezTo>
                  <a:pt x="1909" y="212"/>
                  <a:pt x="1989" y="359"/>
                  <a:pt x="2064" y="514"/>
                </a:cubicBezTo>
                <a:cubicBezTo>
                  <a:pt x="2139" y="669"/>
                  <a:pt x="2238" y="967"/>
                  <a:pt x="2268" y="1058"/>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3" name="Text Box 39"/>
          <p:cNvSpPr txBox="1">
            <a:spLocks noChangeArrowheads="1"/>
          </p:cNvSpPr>
          <p:nvPr/>
        </p:nvSpPr>
        <p:spPr bwMode="auto">
          <a:xfrm>
            <a:off x="5164667" y="5770389"/>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0</a:t>
            </a:r>
          </a:p>
        </p:txBody>
      </p:sp>
      <p:sp>
        <p:nvSpPr>
          <p:cNvPr id="154664" name="Text Box 40"/>
          <p:cNvSpPr txBox="1">
            <a:spLocks noChangeArrowheads="1"/>
          </p:cNvSpPr>
          <p:nvPr/>
        </p:nvSpPr>
        <p:spPr bwMode="auto">
          <a:xfrm>
            <a:off x="9939867" y="5748164"/>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1</a:t>
            </a:r>
          </a:p>
        </p:txBody>
      </p:sp>
      <p:sp>
        <p:nvSpPr>
          <p:cNvPr id="154665" name="Line 41"/>
          <p:cNvSpPr>
            <a:spLocks noChangeShapeType="1"/>
          </p:cNvSpPr>
          <p:nvPr/>
        </p:nvSpPr>
        <p:spPr bwMode="auto">
          <a:xfrm>
            <a:off x="5376334" y="5805313"/>
            <a:ext cx="57573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66" name="Text Box 42"/>
          <p:cNvSpPr txBox="1">
            <a:spLocks noChangeArrowheads="1"/>
          </p:cNvSpPr>
          <p:nvPr/>
        </p:nvSpPr>
        <p:spPr bwMode="auto">
          <a:xfrm>
            <a:off x="10917767" y="5792614"/>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t</a:t>
            </a:r>
          </a:p>
        </p:txBody>
      </p:sp>
      <p:sp>
        <p:nvSpPr>
          <p:cNvPr id="154667" name="Text Box 43"/>
          <p:cNvSpPr txBox="1">
            <a:spLocks noChangeArrowheads="1"/>
          </p:cNvSpPr>
          <p:nvPr/>
        </p:nvSpPr>
        <p:spPr bwMode="auto">
          <a:xfrm>
            <a:off x="5655733" y="2577926"/>
            <a:ext cx="9588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sz="1600" b="1">
                <a:solidFill>
                  <a:srgbClr val="118922"/>
                </a:solidFill>
                <a:latin typeface="Times New Roman" pitchFamily="18" charset="0"/>
              </a:rPr>
              <a:t>B</a:t>
            </a:r>
            <a:r>
              <a:rPr lang="en-US" altLang="zh-CN" sz="1600" b="1" baseline="-25000">
                <a:solidFill>
                  <a:srgbClr val="118922"/>
                </a:solidFill>
                <a:latin typeface="Times New Roman" pitchFamily="18" charset="0"/>
              </a:rPr>
              <a:t>0,3</a:t>
            </a:r>
          </a:p>
        </p:txBody>
      </p:sp>
      <p:sp>
        <p:nvSpPr>
          <p:cNvPr id="154668" name="Text Box 44"/>
          <p:cNvSpPr txBox="1">
            <a:spLocks noChangeArrowheads="1"/>
          </p:cNvSpPr>
          <p:nvPr/>
        </p:nvSpPr>
        <p:spPr bwMode="auto">
          <a:xfrm>
            <a:off x="6576485" y="3646313"/>
            <a:ext cx="9588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sz="1600" b="1">
                <a:solidFill>
                  <a:schemeClr val="hlink"/>
                </a:solidFill>
                <a:latin typeface="Times New Roman" pitchFamily="18" charset="0"/>
              </a:rPr>
              <a:t>B</a:t>
            </a:r>
            <a:r>
              <a:rPr lang="en-US" altLang="zh-CN" sz="1600" b="1" baseline="-25000">
                <a:solidFill>
                  <a:schemeClr val="hlink"/>
                </a:solidFill>
                <a:latin typeface="Times New Roman" pitchFamily="18" charset="0"/>
              </a:rPr>
              <a:t>1,3</a:t>
            </a:r>
          </a:p>
        </p:txBody>
      </p:sp>
      <p:sp>
        <p:nvSpPr>
          <p:cNvPr id="154669" name="Text Box 45"/>
          <p:cNvSpPr txBox="1">
            <a:spLocks noChangeArrowheads="1"/>
          </p:cNvSpPr>
          <p:nvPr/>
        </p:nvSpPr>
        <p:spPr bwMode="auto">
          <a:xfrm>
            <a:off x="8498418" y="3660601"/>
            <a:ext cx="9588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sz="1600" b="1" dirty="0">
                <a:solidFill>
                  <a:srgbClr val="FF9999"/>
                </a:solidFill>
                <a:latin typeface="Times New Roman" pitchFamily="18" charset="0"/>
              </a:rPr>
              <a:t>B</a:t>
            </a:r>
            <a:r>
              <a:rPr lang="en-US" altLang="zh-CN" sz="1600" b="1" baseline="-25000" dirty="0">
                <a:solidFill>
                  <a:srgbClr val="FF9999"/>
                </a:solidFill>
                <a:latin typeface="Times New Roman" pitchFamily="18" charset="0"/>
              </a:rPr>
              <a:t>2,3</a:t>
            </a:r>
          </a:p>
        </p:txBody>
      </p:sp>
      <p:sp>
        <p:nvSpPr>
          <p:cNvPr id="154670" name="Text Box 46"/>
          <p:cNvSpPr txBox="1">
            <a:spLocks noChangeArrowheads="1"/>
          </p:cNvSpPr>
          <p:nvPr/>
        </p:nvSpPr>
        <p:spPr bwMode="auto">
          <a:xfrm>
            <a:off x="8976785" y="2589038"/>
            <a:ext cx="9588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sz="1600" b="1" dirty="0">
                <a:solidFill>
                  <a:srgbClr val="C00000"/>
                </a:solidFill>
                <a:latin typeface="Times New Roman" pitchFamily="18" charset="0"/>
              </a:rPr>
              <a:t>B</a:t>
            </a:r>
            <a:r>
              <a:rPr lang="en-US" altLang="zh-CN" sz="1600" b="1" baseline="-25000" dirty="0">
                <a:solidFill>
                  <a:srgbClr val="C00000"/>
                </a:solidFill>
                <a:latin typeface="Times New Roman" pitchFamily="18" charset="0"/>
              </a:rPr>
              <a:t>3,3</a:t>
            </a:r>
          </a:p>
        </p:txBody>
      </p:sp>
      <p:graphicFrame>
        <p:nvGraphicFramePr>
          <p:cNvPr id="154673" name="Object 49"/>
          <p:cNvGraphicFramePr>
            <a:graphicFrameLocks noGrp="1" noChangeAspect="1"/>
          </p:cNvGraphicFramePr>
          <p:nvPr>
            <p:ph sz="quarter" idx="2"/>
            <p:extLst>
              <p:ext uri="{D42A27DB-BD31-4B8C-83A1-F6EECF244321}">
                <p14:modId xmlns:p14="http://schemas.microsoft.com/office/powerpoint/2010/main" val="4010605922"/>
              </p:ext>
            </p:extLst>
          </p:nvPr>
        </p:nvGraphicFramePr>
        <p:xfrm>
          <a:off x="670984" y="3248695"/>
          <a:ext cx="3094567" cy="539750"/>
        </p:xfrm>
        <a:graphic>
          <a:graphicData uri="http://schemas.openxmlformats.org/presentationml/2006/ole">
            <mc:AlternateContent xmlns:mc="http://schemas.openxmlformats.org/markup-compatibility/2006">
              <mc:Choice xmlns:v="urn:schemas-microsoft-com:vml" Requires="v">
                <p:oleObj spid="_x0000_s72952" name="Equation" r:id="rId6" imgW="1091726" imgH="253890" progId="Equation.DSMT4">
                  <p:embed/>
                </p:oleObj>
              </mc:Choice>
              <mc:Fallback>
                <p:oleObj name="Equation" r:id="rId6" imgW="1091726" imgH="25389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984" y="3248695"/>
                        <a:ext cx="309456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2"/>
          <p:cNvGrpSpPr>
            <a:grpSpLocks/>
          </p:cNvGrpSpPr>
          <p:nvPr/>
        </p:nvGrpSpPr>
        <p:grpSpPr bwMode="auto">
          <a:xfrm>
            <a:off x="3647018" y="6165851"/>
            <a:ext cx="673100" cy="468313"/>
            <a:chOff x="154" y="3838"/>
            <a:chExt cx="318" cy="295"/>
          </a:xfrm>
        </p:grpSpPr>
        <p:sp>
          <p:nvSpPr>
            <p:cNvPr id="39958" name="Oval 53">
              <a:hlinkClick r:id="rId8" action="ppaction://hlinksldjump"/>
            </p:cNvPr>
            <p:cNvSpPr>
              <a:spLocks noChangeArrowheads="1"/>
            </p:cNvSpPr>
            <p:nvPr/>
          </p:nvSpPr>
          <p:spPr bwMode="auto">
            <a:xfrm>
              <a:off x="224" y="3838"/>
              <a:ext cx="170" cy="227"/>
            </a:xfrm>
            <a:prstGeom prst="ellipse">
              <a:avLst/>
            </a:prstGeom>
            <a:solidFill>
              <a:srgbClr val="118922"/>
            </a:solidFill>
            <a:ln w="9525">
              <a:solidFill>
                <a:schemeClr val="tx1"/>
              </a:solidFill>
              <a:round/>
              <a:headEnd/>
              <a:tailEnd/>
            </a:ln>
          </p:spPr>
          <p:txBody>
            <a:bodyPr wrap="none" anchor="ctr"/>
            <a:lstStyle/>
            <a:p>
              <a:endParaRPr lang="zh-CN" altLang="en-US"/>
            </a:p>
          </p:txBody>
        </p:sp>
        <p:sp>
          <p:nvSpPr>
            <p:cNvPr id="39959" name="AutoShape 54">
              <a:hlinkClick r:id="rId9" action="ppaction://hlinksldjump"/>
            </p:cNvPr>
            <p:cNvSpPr>
              <a:spLocks noChangeArrowheads="1"/>
            </p:cNvSpPr>
            <p:nvPr/>
          </p:nvSpPr>
          <p:spPr bwMode="auto">
            <a:xfrm>
              <a:off x="154" y="4042"/>
              <a:ext cx="318" cy="91"/>
            </a:xfrm>
            <a:prstGeom prst="curvedUpArrow">
              <a:avLst>
                <a:gd name="adj1" fmla="val 69890"/>
                <a:gd name="adj2" fmla="val 13978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aphicFrame>
        <p:nvGraphicFramePr>
          <p:cNvPr id="154679" name="Object 55"/>
          <p:cNvGraphicFramePr>
            <a:graphicFrameLocks noChangeAspect="1"/>
          </p:cNvGraphicFramePr>
          <p:nvPr>
            <p:extLst>
              <p:ext uri="{D42A27DB-BD31-4B8C-83A1-F6EECF244321}">
                <p14:modId xmlns:p14="http://schemas.microsoft.com/office/powerpoint/2010/main" val="3905920136"/>
              </p:ext>
            </p:extLst>
          </p:nvPr>
        </p:nvGraphicFramePr>
        <p:xfrm>
          <a:off x="670984" y="3824957"/>
          <a:ext cx="3314700" cy="539750"/>
        </p:xfrm>
        <a:graphic>
          <a:graphicData uri="http://schemas.openxmlformats.org/presentationml/2006/ole">
            <mc:AlternateContent xmlns:mc="http://schemas.openxmlformats.org/markup-compatibility/2006">
              <mc:Choice xmlns:v="urn:schemas-microsoft-com:vml" Requires="v">
                <p:oleObj spid="_x0000_s72953" name="Equation" r:id="rId10" imgW="1167893" imgH="253890" progId="Equation.DSMT4">
                  <p:embed/>
                </p:oleObj>
              </mc:Choice>
              <mc:Fallback>
                <p:oleObj name="Equation" r:id="rId10" imgW="1167893" imgH="25389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984" y="3824957"/>
                        <a:ext cx="33147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80" name="Object 56"/>
          <p:cNvGraphicFramePr>
            <a:graphicFrameLocks noChangeAspect="1"/>
          </p:cNvGraphicFramePr>
          <p:nvPr>
            <p:extLst>
              <p:ext uri="{D42A27DB-BD31-4B8C-83A1-F6EECF244321}">
                <p14:modId xmlns:p14="http://schemas.microsoft.com/office/powerpoint/2010/main" val="2281599889"/>
              </p:ext>
            </p:extLst>
          </p:nvPr>
        </p:nvGraphicFramePr>
        <p:xfrm>
          <a:off x="670984" y="4401219"/>
          <a:ext cx="3454400" cy="539750"/>
        </p:xfrm>
        <a:graphic>
          <a:graphicData uri="http://schemas.openxmlformats.org/presentationml/2006/ole">
            <mc:AlternateContent xmlns:mc="http://schemas.openxmlformats.org/markup-compatibility/2006">
              <mc:Choice xmlns:v="urn:schemas-microsoft-com:vml" Requires="v">
                <p:oleObj spid="_x0000_s72954" name="Equation" r:id="rId12" imgW="1218671" imgH="253890" progId="Equation.DSMT4">
                  <p:embed/>
                </p:oleObj>
              </mc:Choice>
              <mc:Fallback>
                <p:oleObj name="Equation" r:id="rId12" imgW="1218671" imgH="25389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984" y="4401219"/>
                        <a:ext cx="3454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81" name="Object 57"/>
          <p:cNvGraphicFramePr>
            <a:graphicFrameLocks noChangeAspect="1"/>
          </p:cNvGraphicFramePr>
          <p:nvPr>
            <p:extLst>
              <p:ext uri="{D42A27DB-BD31-4B8C-83A1-F6EECF244321}">
                <p14:modId xmlns:p14="http://schemas.microsoft.com/office/powerpoint/2010/main" val="712967618"/>
              </p:ext>
            </p:extLst>
          </p:nvPr>
        </p:nvGraphicFramePr>
        <p:xfrm>
          <a:off x="670984" y="4977482"/>
          <a:ext cx="1873249" cy="539750"/>
        </p:xfrm>
        <a:graphic>
          <a:graphicData uri="http://schemas.openxmlformats.org/presentationml/2006/ole">
            <mc:AlternateContent xmlns:mc="http://schemas.openxmlformats.org/markup-compatibility/2006">
              <mc:Choice xmlns:v="urn:schemas-microsoft-com:vml" Requires="v">
                <p:oleObj spid="_x0000_s72955" name="Equation" r:id="rId14" imgW="660113" imgH="253890" progId="Equation.DSMT4">
                  <p:embed/>
                </p:oleObj>
              </mc:Choice>
              <mc:Fallback>
                <p:oleObj name="Equation" r:id="rId14" imgW="660113" imgH="25389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984" y="4977482"/>
                        <a:ext cx="1873249"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4138316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46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4665"/>
                                        </p:tgtEl>
                                        <p:attrNameLst>
                                          <p:attrName>style.visibility</p:attrName>
                                        </p:attrNameLst>
                                      </p:cBhvr>
                                      <p:to>
                                        <p:strVal val="visible"/>
                                      </p:to>
                                    </p:set>
                                    <p:animEffect transition="in" filter="wipe(left)">
                                      <p:cBhvr>
                                        <p:cTn id="20" dur="500"/>
                                        <p:tgtEl>
                                          <p:spTgt spid="154665"/>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54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6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6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466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465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4679"/>
                                        </p:tgtEl>
                                        <p:attrNameLst>
                                          <p:attrName>style.visibility</p:attrName>
                                        </p:attrNameLst>
                                      </p:cBhvr>
                                      <p:to>
                                        <p:strVal val="visible"/>
                                      </p:to>
                                    </p:set>
                                    <p:animEffect transition="in" filter="wipe(left)">
                                      <p:cBhvr>
                                        <p:cTn id="42" dur="500"/>
                                        <p:tgtEl>
                                          <p:spTgt spid="1546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46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66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54680"/>
                                        </p:tgtEl>
                                        <p:attrNameLst>
                                          <p:attrName>style.visibility</p:attrName>
                                        </p:attrNameLst>
                                      </p:cBhvr>
                                      <p:to>
                                        <p:strVal val="visible"/>
                                      </p:to>
                                    </p:set>
                                    <p:animEffect transition="in" filter="wipe(left)">
                                      <p:cBhvr>
                                        <p:cTn id="53" dur="500"/>
                                        <p:tgtEl>
                                          <p:spTgt spid="1546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5466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466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54681"/>
                                        </p:tgtEl>
                                        <p:attrNameLst>
                                          <p:attrName>style.visibility</p:attrName>
                                        </p:attrNameLst>
                                      </p:cBhvr>
                                      <p:to>
                                        <p:strVal val="visible"/>
                                      </p:to>
                                    </p:set>
                                    <p:animEffect transition="in" filter="wipe(left)">
                                      <p:cBhvr>
                                        <p:cTn id="64" dur="500"/>
                                        <p:tgtEl>
                                          <p:spTgt spid="15468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46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6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p:bldP spid="154657" grpId="0" animBg="1"/>
      <p:bldP spid="154659" grpId="0" animBg="1"/>
      <p:bldP spid="154661" grpId="0" animBg="1"/>
      <p:bldP spid="154662" grpId="0" animBg="1"/>
      <p:bldP spid="154663" grpId="0"/>
      <p:bldP spid="154664" grpId="0"/>
      <p:bldP spid="154665" grpId="0" animBg="1"/>
      <p:bldP spid="154666" grpId="0"/>
      <p:bldP spid="154667" grpId="0"/>
      <p:bldP spid="154668" grpId="0"/>
      <p:bldP spid="154669" grpId="0"/>
      <p:bldP spid="1546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sz="half" idx="1"/>
          </p:nvPr>
        </p:nvSpPr>
        <p:spPr>
          <a:xfrm>
            <a:off x="719667" y="1357833"/>
            <a:ext cx="9607551" cy="5743575"/>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曲线的调和函数的性质</a:t>
            </a:r>
          </a:p>
          <a:p>
            <a:pPr lvl="2" eaLnBrk="1" hangingPunct="1">
              <a:spcBef>
                <a:spcPct val="50000"/>
              </a:spcBef>
              <a:buFont typeface="Wingdings" pitchFamily="2" charset="2"/>
              <a:buNone/>
            </a:pPr>
            <a:r>
              <a:rPr lang="zh-CN" altLang="en-US" dirty="0" smtClean="0">
                <a:solidFill>
                  <a:srgbClr val="660066"/>
                </a:solidFill>
                <a:sym typeface="Wingdings 2" pitchFamily="18" charset="2"/>
              </a:rPr>
              <a:t></a:t>
            </a:r>
            <a:r>
              <a:rPr lang="zh-CN" altLang="en-US" b="1" dirty="0" smtClean="0">
                <a:solidFill>
                  <a:srgbClr val="C00000"/>
                </a:solidFill>
                <a:sym typeface="Wingdings 2" pitchFamily="18" charset="2"/>
              </a:rPr>
              <a:t>正性</a:t>
            </a:r>
          </a:p>
          <a:p>
            <a:pPr lvl="2" eaLnBrk="1" hangingPunct="1">
              <a:spcBef>
                <a:spcPct val="50000"/>
              </a:spcBef>
              <a:buFont typeface="Wingdings" pitchFamily="2" charset="2"/>
              <a:buNone/>
            </a:pPr>
            <a:endParaRPr lang="zh-CN" altLang="en-US" dirty="0" smtClean="0">
              <a:sym typeface="Wingdings 2" pitchFamily="18" charset="2"/>
            </a:endParaRPr>
          </a:p>
          <a:p>
            <a:pPr lvl="2" eaLnBrk="1" hangingPunct="1">
              <a:spcBef>
                <a:spcPct val="50000"/>
              </a:spcBef>
              <a:buFont typeface="Wingdings" pitchFamily="2" charset="2"/>
              <a:buNone/>
            </a:pPr>
            <a:endParaRPr lang="zh-CN" altLang="en-US" dirty="0" smtClean="0">
              <a:sym typeface="Wingdings 2" pitchFamily="18" charset="2"/>
            </a:endParaRPr>
          </a:p>
          <a:p>
            <a:pPr lvl="2" eaLnBrk="1" hangingPunct="1">
              <a:spcBef>
                <a:spcPct val="0"/>
              </a:spcBef>
              <a:buFont typeface="Wingdings" pitchFamily="2" charset="2"/>
              <a:buNone/>
            </a:pPr>
            <a:r>
              <a:rPr lang="zh-CN" altLang="en-US" dirty="0" smtClean="0">
                <a:solidFill>
                  <a:srgbClr val="660066"/>
                </a:solidFill>
                <a:sym typeface="Wingdings 2" pitchFamily="18" charset="2"/>
              </a:rPr>
              <a:t></a:t>
            </a:r>
            <a:r>
              <a:rPr lang="zh-CN" altLang="en-US" b="1" dirty="0">
                <a:solidFill>
                  <a:srgbClr val="C00000"/>
                </a:solidFill>
                <a:sym typeface="Wingdings 2" pitchFamily="18" charset="2"/>
              </a:rPr>
              <a:t>权性</a:t>
            </a:r>
          </a:p>
          <a:p>
            <a:pPr lvl="2" eaLnBrk="1" hangingPunct="1">
              <a:spcBef>
                <a:spcPct val="50000"/>
              </a:spcBef>
              <a:buFont typeface="Wingdings" pitchFamily="2" charset="2"/>
              <a:buNone/>
            </a:pPr>
            <a:endParaRPr lang="zh-CN" altLang="en-US" dirty="0" smtClean="0">
              <a:sym typeface="Wingdings 2" pitchFamily="18" charset="2"/>
            </a:endParaRPr>
          </a:p>
          <a:p>
            <a:pPr lvl="2" eaLnBrk="1" hangingPunct="1">
              <a:spcBef>
                <a:spcPct val="50000"/>
              </a:spcBef>
              <a:buFont typeface="Wingdings" pitchFamily="2" charset="2"/>
              <a:buNone/>
            </a:pPr>
            <a:endParaRPr lang="zh-CN" altLang="en-US" dirty="0" smtClean="0">
              <a:sym typeface="Wingdings 2" pitchFamily="18" charset="2"/>
            </a:endParaRPr>
          </a:p>
          <a:p>
            <a:pPr lvl="2" eaLnBrk="1" hangingPunct="1">
              <a:spcBef>
                <a:spcPct val="0"/>
              </a:spcBef>
              <a:buFont typeface="Wingdings" pitchFamily="2" charset="2"/>
              <a:buNone/>
            </a:pPr>
            <a:r>
              <a:rPr lang="zh-CN" altLang="en-US" dirty="0" smtClean="0">
                <a:solidFill>
                  <a:srgbClr val="660066"/>
                </a:solidFill>
                <a:sym typeface="Wingdings 2" pitchFamily="18" charset="2"/>
              </a:rPr>
              <a:t></a:t>
            </a:r>
            <a:r>
              <a:rPr lang="zh-CN" altLang="en-US" b="1" dirty="0">
                <a:solidFill>
                  <a:srgbClr val="C00000"/>
                </a:solidFill>
                <a:sym typeface="Wingdings 2" pitchFamily="18" charset="2"/>
              </a:rPr>
              <a:t>递推性</a:t>
            </a:r>
          </a:p>
        </p:txBody>
      </p:sp>
      <p:grpSp>
        <p:nvGrpSpPr>
          <p:cNvPr id="2" name="Group 20"/>
          <p:cNvGrpSpPr>
            <a:grpSpLocks/>
          </p:cNvGrpSpPr>
          <p:nvPr/>
        </p:nvGrpSpPr>
        <p:grpSpPr bwMode="auto">
          <a:xfrm>
            <a:off x="2783417" y="3125788"/>
            <a:ext cx="6720416" cy="1001712"/>
            <a:chOff x="1315" y="1911"/>
            <a:chExt cx="3175" cy="631"/>
          </a:xfrm>
        </p:grpSpPr>
        <p:graphicFrame>
          <p:nvGraphicFramePr>
            <p:cNvPr id="40966" name="Object 18"/>
            <p:cNvGraphicFramePr>
              <a:graphicFrameLocks noChangeAspect="1"/>
            </p:cNvGraphicFramePr>
            <p:nvPr/>
          </p:nvGraphicFramePr>
          <p:xfrm>
            <a:off x="1429" y="1911"/>
            <a:ext cx="3061" cy="631"/>
          </p:xfrm>
          <a:graphic>
            <a:graphicData uri="http://schemas.openxmlformats.org/presentationml/2006/ole">
              <mc:AlternateContent xmlns:mc="http://schemas.openxmlformats.org/markup-compatibility/2006">
                <mc:Choice xmlns:v="urn:schemas-microsoft-com:vml" Requires="v">
                  <p:oleObj spid="_x0000_s73877" name="Equation" r:id="rId4" imgW="2336800" imgH="482600" progId="Equation.DSMT4">
                    <p:embed/>
                  </p:oleObj>
                </mc:Choice>
                <mc:Fallback>
                  <p:oleObj name="Equation" r:id="rId4" imgW="23368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1911"/>
                          <a:ext cx="3061"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AutoShape 19"/>
            <p:cNvSpPr>
              <a:spLocks/>
            </p:cNvSpPr>
            <p:nvPr/>
          </p:nvSpPr>
          <p:spPr bwMode="auto">
            <a:xfrm>
              <a:off x="1315" y="2015"/>
              <a:ext cx="68" cy="385"/>
            </a:xfrm>
            <a:prstGeom prst="leftBrace">
              <a:avLst>
                <a:gd name="adj1" fmla="val 471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18806" name="Object 22"/>
          <p:cNvGraphicFramePr>
            <a:graphicFrameLocks noGrp="1" noChangeAspect="1"/>
          </p:cNvGraphicFramePr>
          <p:nvPr>
            <p:ph sz="quarter" idx="3"/>
            <p:extLst>
              <p:ext uri="{D42A27DB-BD31-4B8C-83A1-F6EECF244321}">
                <p14:modId xmlns:p14="http://schemas.microsoft.com/office/powerpoint/2010/main" val="4286593775"/>
              </p:ext>
            </p:extLst>
          </p:nvPr>
        </p:nvGraphicFramePr>
        <p:xfrm>
          <a:off x="2999656" y="4437112"/>
          <a:ext cx="4366683" cy="976313"/>
        </p:xfrm>
        <a:graphic>
          <a:graphicData uri="http://schemas.openxmlformats.org/presentationml/2006/ole">
            <mc:AlternateContent xmlns:mc="http://schemas.openxmlformats.org/markup-compatibility/2006">
              <mc:Choice xmlns:v="urn:schemas-microsoft-com:vml" Requires="v">
                <p:oleObj spid="_x0000_s73878" name="Equation" r:id="rId6" imgW="1447800" imgH="431800" progId="Equation.DSMT4">
                  <p:embed/>
                </p:oleObj>
              </mc:Choice>
              <mc:Fallback>
                <p:oleObj name="Equation" r:id="rId6" imgW="1447800" imgH="431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9656" y="4437112"/>
                        <a:ext cx="4366683"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808" name="Object 24"/>
          <p:cNvGraphicFramePr>
            <a:graphicFrameLocks noChangeAspect="1"/>
          </p:cNvGraphicFramePr>
          <p:nvPr>
            <p:extLst>
              <p:ext uri="{D42A27DB-BD31-4B8C-83A1-F6EECF244321}">
                <p14:modId xmlns:p14="http://schemas.microsoft.com/office/powerpoint/2010/main" val="3335227674"/>
              </p:ext>
            </p:extLst>
          </p:nvPr>
        </p:nvGraphicFramePr>
        <p:xfrm>
          <a:off x="2797064" y="5733256"/>
          <a:ext cx="6206067" cy="546100"/>
        </p:xfrm>
        <a:graphic>
          <a:graphicData uri="http://schemas.openxmlformats.org/presentationml/2006/ole">
            <mc:AlternateContent xmlns:mc="http://schemas.openxmlformats.org/markup-compatibility/2006">
              <mc:Choice xmlns:v="urn:schemas-microsoft-com:vml" Requires="v">
                <p:oleObj spid="_x0000_s73879" name="Equation" r:id="rId8" imgW="2057400" imgH="241300" progId="Equation.DSMT4">
                  <p:embed/>
                </p:oleObj>
              </mc:Choice>
              <mc:Fallback>
                <p:oleObj name="Equation" r:id="rId8" imgW="20574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7064" y="5733256"/>
                        <a:ext cx="620606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4043753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78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7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78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7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88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44" name="Freeform 36"/>
          <p:cNvSpPr>
            <a:spLocks/>
          </p:cNvSpPr>
          <p:nvPr/>
        </p:nvSpPr>
        <p:spPr bwMode="auto">
          <a:xfrm>
            <a:off x="9313334" y="5049839"/>
            <a:ext cx="2207684" cy="1366837"/>
          </a:xfrm>
          <a:custGeom>
            <a:avLst/>
            <a:gdLst>
              <a:gd name="T0" fmla="*/ 0 w 1020"/>
              <a:gd name="T1" fmla="*/ 0 h 861"/>
              <a:gd name="T2" fmla="*/ 2147483647 w 1020"/>
              <a:gd name="T3" fmla="*/ 2147483647 h 861"/>
              <a:gd name="T4" fmla="*/ 2147483647 w 1020"/>
              <a:gd name="T5" fmla="*/ 2147483647 h 861"/>
              <a:gd name="T6" fmla="*/ 2147483647 w 1020"/>
              <a:gd name="T7" fmla="*/ 2147483647 h 861"/>
              <a:gd name="T8" fmla="*/ 2147483647 w 1020"/>
              <a:gd name="T9" fmla="*/ 0 h 861"/>
              <a:gd name="T10" fmla="*/ 0 w 1020"/>
              <a:gd name="T11" fmla="*/ 0 h 861"/>
              <a:gd name="T12" fmla="*/ 0 60000 65536"/>
              <a:gd name="T13" fmla="*/ 0 60000 65536"/>
              <a:gd name="T14" fmla="*/ 0 60000 65536"/>
              <a:gd name="T15" fmla="*/ 0 60000 65536"/>
              <a:gd name="T16" fmla="*/ 0 60000 65536"/>
              <a:gd name="T17" fmla="*/ 0 60000 65536"/>
              <a:gd name="T18" fmla="*/ 0 w 1020"/>
              <a:gd name="T19" fmla="*/ 0 h 861"/>
              <a:gd name="T20" fmla="*/ 1020 w 1020"/>
              <a:gd name="T21" fmla="*/ 861 h 861"/>
            </a:gdLst>
            <a:ahLst/>
            <a:cxnLst>
              <a:cxn ang="T12">
                <a:pos x="T0" y="T1"/>
              </a:cxn>
              <a:cxn ang="T13">
                <a:pos x="T2" y="T3"/>
              </a:cxn>
              <a:cxn ang="T14">
                <a:pos x="T4" y="T5"/>
              </a:cxn>
              <a:cxn ang="T15">
                <a:pos x="T6" y="T7"/>
              </a:cxn>
              <a:cxn ang="T16">
                <a:pos x="T8" y="T9"/>
              </a:cxn>
              <a:cxn ang="T17">
                <a:pos x="T10" y="T11"/>
              </a:cxn>
            </a:cxnLst>
            <a:rect l="T18" t="T19" r="T20" b="T21"/>
            <a:pathLst>
              <a:path w="1020" h="861">
                <a:moveTo>
                  <a:pt x="0" y="0"/>
                </a:moveTo>
                <a:lnTo>
                  <a:pt x="317" y="861"/>
                </a:lnTo>
                <a:lnTo>
                  <a:pt x="997" y="861"/>
                </a:lnTo>
                <a:lnTo>
                  <a:pt x="1020" y="635"/>
                </a:lnTo>
                <a:lnTo>
                  <a:pt x="771" y="0"/>
                </a:lnTo>
                <a:lnTo>
                  <a:pt x="0"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10" name="Rectangle 2"/>
          <p:cNvSpPr>
            <a:spLocks noGrp="1" noChangeArrowheads="1"/>
          </p:cNvSpPr>
          <p:nvPr>
            <p:ph type="body" sz="half" idx="1"/>
          </p:nvPr>
        </p:nvSpPr>
        <p:spPr>
          <a:xfrm>
            <a:off x="623392" y="1317626"/>
            <a:ext cx="9607551" cy="5743575"/>
          </a:xfrm>
          <a:noFill/>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曲线的性质</a:t>
            </a:r>
          </a:p>
          <a:p>
            <a:pPr marL="1165225" lvl="2" indent="-269875" eaLnBrk="1" hangingPunct="1">
              <a:lnSpc>
                <a:spcPct val="150000"/>
              </a:lnSpc>
              <a:spcBef>
                <a:spcPct val="50000"/>
              </a:spcBef>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曲线的起点与终点与控制多边形的起点和终点重合；</a:t>
            </a:r>
          </a:p>
          <a:p>
            <a:pPr marL="1165225" lvl="2" indent="-269875" eaLnBrk="1" hangingPunct="1">
              <a:lnSpc>
                <a:spcPct val="150000"/>
              </a:lnSpc>
              <a:spcBef>
                <a:spcPct val="40000"/>
              </a:spcBef>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曲线的两端点处的切矢量方向与控制多边形的第一条和最后一条边重合；</a:t>
            </a:r>
          </a:p>
          <a:p>
            <a:pPr marL="1165225" lvl="2" indent="-269875" eaLnBrk="1" hangingPunct="1">
              <a:lnSpc>
                <a:spcPct val="150000"/>
              </a:lnSpc>
              <a:spcBef>
                <a:spcPct val="40000"/>
              </a:spcBef>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对称性。将控制顶点的顺序反向，得到的曲线形状不变，方向相反；</a:t>
            </a:r>
          </a:p>
          <a:p>
            <a:pPr marL="1165225" lvl="2" indent="-269875" eaLnBrk="1" hangingPunct="1">
              <a:lnSpc>
                <a:spcPct val="150000"/>
              </a:lnSpc>
              <a:spcBef>
                <a:spcPct val="40000"/>
              </a:spcBef>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凸包性。曲线总落在控制多边形的凸包中；</a:t>
            </a:r>
          </a:p>
          <a:p>
            <a:pPr marL="1165225" lvl="2" indent="-269875" eaLnBrk="1" hangingPunct="1">
              <a:lnSpc>
                <a:spcPct val="150000"/>
              </a:lnSpc>
              <a:spcBef>
                <a:spcPct val="40000"/>
              </a:spcBef>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变差缩减性。曲线的波动比控制多边形小。</a:t>
            </a:r>
          </a:p>
          <a:p>
            <a:pPr lvl="2" eaLnBrk="1" hangingPunct="1">
              <a:spcBef>
                <a:spcPct val="40000"/>
              </a:spcBef>
              <a:buFont typeface="Wingdings" pitchFamily="2" charset="2"/>
              <a:buNone/>
            </a:pPr>
            <a:endParaRPr lang="zh-CN" altLang="en-US" dirty="0" smtClean="0">
              <a:sym typeface="Wingdings 2" pitchFamily="18" charset="2"/>
            </a:endParaRPr>
          </a:p>
        </p:txBody>
      </p:sp>
      <p:sp>
        <p:nvSpPr>
          <p:cNvPr id="119817" name="Freeform 9"/>
          <p:cNvSpPr>
            <a:spLocks/>
          </p:cNvSpPr>
          <p:nvPr/>
        </p:nvSpPr>
        <p:spPr bwMode="auto">
          <a:xfrm>
            <a:off x="7727951" y="1052514"/>
            <a:ext cx="3505200" cy="936625"/>
          </a:xfrm>
          <a:custGeom>
            <a:avLst/>
            <a:gdLst>
              <a:gd name="T0" fmla="*/ 0 w 1656"/>
              <a:gd name="T1" fmla="*/ 2147483647 h 590"/>
              <a:gd name="T2" fmla="*/ 2147483647 w 1656"/>
              <a:gd name="T3" fmla="*/ 2147483647 h 590"/>
              <a:gd name="T4" fmla="*/ 2147483647 w 1656"/>
              <a:gd name="T5" fmla="*/ 0 h 590"/>
              <a:gd name="T6" fmla="*/ 2147483647 w 1656"/>
              <a:gd name="T7" fmla="*/ 2147483647 h 590"/>
              <a:gd name="T8" fmla="*/ 0 60000 65536"/>
              <a:gd name="T9" fmla="*/ 0 60000 65536"/>
              <a:gd name="T10" fmla="*/ 0 60000 65536"/>
              <a:gd name="T11" fmla="*/ 0 60000 65536"/>
              <a:gd name="T12" fmla="*/ 0 w 1656"/>
              <a:gd name="T13" fmla="*/ 0 h 590"/>
              <a:gd name="T14" fmla="*/ 1656 w 1656"/>
              <a:gd name="T15" fmla="*/ 590 h 590"/>
            </a:gdLst>
            <a:ahLst/>
            <a:cxnLst>
              <a:cxn ang="T8">
                <a:pos x="T0" y="T1"/>
              </a:cxn>
              <a:cxn ang="T9">
                <a:pos x="T2" y="T3"/>
              </a:cxn>
              <a:cxn ang="T10">
                <a:pos x="T4" y="T5"/>
              </a:cxn>
              <a:cxn ang="T11">
                <a:pos x="T6" y="T7"/>
              </a:cxn>
            </a:cxnLst>
            <a:rect l="T12" t="T13" r="T14" b="T15"/>
            <a:pathLst>
              <a:path w="1656" h="590">
                <a:moveTo>
                  <a:pt x="0" y="590"/>
                </a:moveTo>
                <a:lnTo>
                  <a:pt x="385" y="137"/>
                </a:lnTo>
                <a:lnTo>
                  <a:pt x="1202" y="0"/>
                </a:lnTo>
                <a:lnTo>
                  <a:pt x="1656" y="522"/>
                </a:lnTo>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23" name="Freeform 15"/>
          <p:cNvSpPr>
            <a:spLocks/>
          </p:cNvSpPr>
          <p:nvPr/>
        </p:nvSpPr>
        <p:spPr bwMode="auto">
          <a:xfrm>
            <a:off x="7727951" y="1317626"/>
            <a:ext cx="3505200" cy="671513"/>
          </a:xfrm>
          <a:custGeom>
            <a:avLst/>
            <a:gdLst>
              <a:gd name="T0" fmla="*/ 0 w 1633"/>
              <a:gd name="T1" fmla="*/ 2147483647 h 423"/>
              <a:gd name="T2" fmla="*/ 2147483647 w 1633"/>
              <a:gd name="T3" fmla="*/ 2147483647 h 423"/>
              <a:gd name="T4" fmla="*/ 2147483647 w 1633"/>
              <a:gd name="T5" fmla="*/ 2147483647 h 423"/>
              <a:gd name="T6" fmla="*/ 2147483647 w 1633"/>
              <a:gd name="T7" fmla="*/ 2147483647 h 423"/>
              <a:gd name="T8" fmla="*/ 2147483647 w 1633"/>
              <a:gd name="T9" fmla="*/ 2147483647 h 423"/>
              <a:gd name="T10" fmla="*/ 2147483647 w 1633"/>
              <a:gd name="T11" fmla="*/ 2147483647 h 423"/>
              <a:gd name="T12" fmla="*/ 0 60000 65536"/>
              <a:gd name="T13" fmla="*/ 0 60000 65536"/>
              <a:gd name="T14" fmla="*/ 0 60000 65536"/>
              <a:gd name="T15" fmla="*/ 0 60000 65536"/>
              <a:gd name="T16" fmla="*/ 0 60000 65536"/>
              <a:gd name="T17" fmla="*/ 0 60000 65536"/>
              <a:gd name="T18" fmla="*/ 0 w 1633"/>
              <a:gd name="T19" fmla="*/ 0 h 423"/>
              <a:gd name="T20" fmla="*/ 1633 w 1633"/>
              <a:gd name="T21" fmla="*/ 423 h 423"/>
            </a:gdLst>
            <a:ahLst/>
            <a:cxnLst>
              <a:cxn ang="T12">
                <a:pos x="T0" y="T1"/>
              </a:cxn>
              <a:cxn ang="T13">
                <a:pos x="T2" y="T3"/>
              </a:cxn>
              <a:cxn ang="T14">
                <a:pos x="T4" y="T5"/>
              </a:cxn>
              <a:cxn ang="T15">
                <a:pos x="T6" y="T7"/>
              </a:cxn>
              <a:cxn ang="T16">
                <a:pos x="T8" y="T9"/>
              </a:cxn>
              <a:cxn ang="T17">
                <a:pos x="T10" y="T11"/>
              </a:cxn>
            </a:cxnLst>
            <a:rect l="T18" t="T19" r="T20" b="T21"/>
            <a:pathLst>
              <a:path w="1633" h="423">
                <a:moveTo>
                  <a:pt x="0" y="423"/>
                </a:moveTo>
                <a:cubicBezTo>
                  <a:pt x="94" y="321"/>
                  <a:pt x="189" y="219"/>
                  <a:pt x="340" y="151"/>
                </a:cubicBezTo>
                <a:cubicBezTo>
                  <a:pt x="491" y="83"/>
                  <a:pt x="752" y="30"/>
                  <a:pt x="907" y="15"/>
                </a:cubicBezTo>
                <a:cubicBezTo>
                  <a:pt x="1062" y="0"/>
                  <a:pt x="1172" y="26"/>
                  <a:pt x="1270" y="60"/>
                </a:cubicBezTo>
                <a:cubicBezTo>
                  <a:pt x="1368" y="94"/>
                  <a:pt x="1437" y="170"/>
                  <a:pt x="1497" y="219"/>
                </a:cubicBezTo>
                <a:cubicBezTo>
                  <a:pt x="1557" y="268"/>
                  <a:pt x="1595" y="311"/>
                  <a:pt x="1633" y="355"/>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26"/>
          <p:cNvGrpSpPr>
            <a:grpSpLocks/>
          </p:cNvGrpSpPr>
          <p:nvPr/>
        </p:nvGrpSpPr>
        <p:grpSpPr bwMode="auto">
          <a:xfrm>
            <a:off x="7152218" y="1771651"/>
            <a:ext cx="1113367" cy="403225"/>
            <a:chOff x="3379" y="1116"/>
            <a:chExt cx="526" cy="254"/>
          </a:xfrm>
        </p:grpSpPr>
        <p:sp>
          <p:nvSpPr>
            <p:cNvPr id="42010" name="Text Box 16"/>
            <p:cNvSpPr txBox="1">
              <a:spLocks noChangeArrowheads="1"/>
            </p:cNvSpPr>
            <p:nvPr/>
          </p:nvSpPr>
          <p:spPr bwMode="auto">
            <a:xfrm>
              <a:off x="3565" y="113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2011" name="Text Box 20"/>
            <p:cNvSpPr txBox="1">
              <a:spLocks noChangeArrowheads="1"/>
            </p:cNvSpPr>
            <p:nvPr/>
          </p:nvSpPr>
          <p:spPr bwMode="auto">
            <a:xfrm>
              <a:off x="3379" y="111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p>
          </p:txBody>
        </p:sp>
      </p:grpSp>
      <p:grpSp>
        <p:nvGrpSpPr>
          <p:cNvPr id="3" name="Group 27"/>
          <p:cNvGrpSpPr>
            <a:grpSpLocks/>
          </p:cNvGrpSpPr>
          <p:nvPr/>
        </p:nvGrpSpPr>
        <p:grpSpPr bwMode="auto">
          <a:xfrm>
            <a:off x="8111046" y="893764"/>
            <a:ext cx="975781" cy="558800"/>
            <a:chOff x="3832" y="563"/>
            <a:chExt cx="461" cy="352"/>
          </a:xfrm>
        </p:grpSpPr>
        <p:sp>
          <p:nvSpPr>
            <p:cNvPr id="42008" name="Text Box 17"/>
            <p:cNvSpPr txBox="1">
              <a:spLocks noChangeArrowheads="1"/>
            </p:cNvSpPr>
            <p:nvPr/>
          </p:nvSpPr>
          <p:spPr bwMode="auto">
            <a:xfrm>
              <a:off x="3953" y="684"/>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2009" name="Text Box 21"/>
            <p:cNvSpPr txBox="1">
              <a:spLocks noChangeArrowheads="1"/>
            </p:cNvSpPr>
            <p:nvPr/>
          </p:nvSpPr>
          <p:spPr bwMode="auto">
            <a:xfrm>
              <a:off x="3832" y="563"/>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a:t>
              </a:r>
            </a:p>
          </p:txBody>
        </p:sp>
      </p:grpSp>
      <p:grpSp>
        <p:nvGrpSpPr>
          <p:cNvPr id="4" name="Group 28"/>
          <p:cNvGrpSpPr>
            <a:grpSpLocks/>
          </p:cNvGrpSpPr>
          <p:nvPr/>
        </p:nvGrpSpPr>
        <p:grpSpPr bwMode="auto">
          <a:xfrm>
            <a:off x="10032983" y="692150"/>
            <a:ext cx="789516" cy="530225"/>
            <a:chOff x="4740" y="436"/>
            <a:chExt cx="373" cy="334"/>
          </a:xfrm>
        </p:grpSpPr>
        <p:sp>
          <p:nvSpPr>
            <p:cNvPr id="42006" name="Text Box 18"/>
            <p:cNvSpPr txBox="1">
              <a:spLocks noChangeArrowheads="1"/>
            </p:cNvSpPr>
            <p:nvPr/>
          </p:nvSpPr>
          <p:spPr bwMode="auto">
            <a:xfrm>
              <a:off x="4773" y="53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2007" name="Text Box 22"/>
            <p:cNvSpPr txBox="1">
              <a:spLocks noChangeArrowheads="1"/>
            </p:cNvSpPr>
            <p:nvPr/>
          </p:nvSpPr>
          <p:spPr bwMode="auto">
            <a:xfrm>
              <a:off x="4740" y="43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p>
          </p:txBody>
        </p:sp>
      </p:grpSp>
      <p:grpSp>
        <p:nvGrpSpPr>
          <p:cNvPr id="5" name="Group 29"/>
          <p:cNvGrpSpPr>
            <a:grpSpLocks/>
          </p:cNvGrpSpPr>
          <p:nvPr/>
        </p:nvGrpSpPr>
        <p:grpSpPr bwMode="auto">
          <a:xfrm>
            <a:off x="11110403" y="1700214"/>
            <a:ext cx="747184" cy="379412"/>
            <a:chOff x="5249" y="1071"/>
            <a:chExt cx="353" cy="239"/>
          </a:xfrm>
        </p:grpSpPr>
        <p:sp>
          <p:nvSpPr>
            <p:cNvPr id="42004" name="Text Box 19"/>
            <p:cNvSpPr txBox="1">
              <a:spLocks noChangeArrowheads="1"/>
            </p:cNvSpPr>
            <p:nvPr/>
          </p:nvSpPr>
          <p:spPr bwMode="auto">
            <a:xfrm>
              <a:off x="5249" y="107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2005" name="Text Box 23"/>
            <p:cNvSpPr txBox="1">
              <a:spLocks noChangeArrowheads="1"/>
            </p:cNvSpPr>
            <p:nvPr/>
          </p:nvSpPr>
          <p:spPr bwMode="auto">
            <a:xfrm>
              <a:off x="5307" y="1071"/>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sp>
        <p:nvSpPr>
          <p:cNvPr id="119832" name="Freeform 24"/>
          <p:cNvSpPr>
            <a:spLocks/>
          </p:cNvSpPr>
          <p:nvPr/>
        </p:nvSpPr>
        <p:spPr bwMode="auto">
          <a:xfrm>
            <a:off x="9313333" y="5049839"/>
            <a:ext cx="2209800" cy="1368425"/>
          </a:xfrm>
          <a:custGeom>
            <a:avLst/>
            <a:gdLst>
              <a:gd name="T0" fmla="*/ 0 w 1044"/>
              <a:gd name="T1" fmla="*/ 0 h 862"/>
              <a:gd name="T2" fmla="*/ 2147483647 w 1044"/>
              <a:gd name="T3" fmla="*/ 0 h 862"/>
              <a:gd name="T4" fmla="*/ 2147483647 w 1044"/>
              <a:gd name="T5" fmla="*/ 2147483647 h 862"/>
              <a:gd name="T6" fmla="*/ 2147483647 w 1044"/>
              <a:gd name="T7" fmla="*/ 2147483647 h 862"/>
              <a:gd name="T8" fmla="*/ 2147483647 w 1044"/>
              <a:gd name="T9" fmla="*/ 2147483647 h 862"/>
              <a:gd name="T10" fmla="*/ 2147483647 w 1044"/>
              <a:gd name="T11" fmla="*/ 2147483647 h 862"/>
              <a:gd name="T12" fmla="*/ 2147483647 w 1044"/>
              <a:gd name="T13" fmla="*/ 2147483647 h 862"/>
              <a:gd name="T14" fmla="*/ 2147483647 w 1044"/>
              <a:gd name="T15" fmla="*/ 2147483647 h 862"/>
              <a:gd name="T16" fmla="*/ 0 60000 65536"/>
              <a:gd name="T17" fmla="*/ 0 60000 65536"/>
              <a:gd name="T18" fmla="*/ 0 60000 65536"/>
              <a:gd name="T19" fmla="*/ 0 60000 65536"/>
              <a:gd name="T20" fmla="*/ 0 60000 65536"/>
              <a:gd name="T21" fmla="*/ 0 60000 65536"/>
              <a:gd name="T22" fmla="*/ 0 60000 65536"/>
              <a:gd name="T23" fmla="*/ 0 60000 65536"/>
              <a:gd name="T24" fmla="*/ 0 w 1044"/>
              <a:gd name="T25" fmla="*/ 0 h 862"/>
              <a:gd name="T26" fmla="*/ 1044 w 104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44" h="862">
                <a:moveTo>
                  <a:pt x="0" y="0"/>
                </a:moveTo>
                <a:lnTo>
                  <a:pt x="772" y="0"/>
                </a:lnTo>
                <a:lnTo>
                  <a:pt x="772" y="454"/>
                </a:lnTo>
                <a:lnTo>
                  <a:pt x="318" y="454"/>
                </a:lnTo>
                <a:lnTo>
                  <a:pt x="318" y="862"/>
                </a:lnTo>
                <a:lnTo>
                  <a:pt x="998" y="862"/>
                </a:lnTo>
                <a:lnTo>
                  <a:pt x="817" y="635"/>
                </a:lnTo>
                <a:lnTo>
                  <a:pt x="1044" y="635"/>
                </a:lnTo>
              </a:path>
            </a:pathLst>
          </a:custGeom>
          <a:noFill/>
          <a:ln w="19050">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33" name="Freeform 25"/>
          <p:cNvSpPr>
            <a:spLocks/>
          </p:cNvSpPr>
          <p:nvPr/>
        </p:nvSpPr>
        <p:spPr bwMode="auto">
          <a:xfrm>
            <a:off x="9313333" y="5049838"/>
            <a:ext cx="2209800" cy="1230312"/>
          </a:xfrm>
          <a:custGeom>
            <a:avLst/>
            <a:gdLst>
              <a:gd name="T0" fmla="*/ 0 w 1044"/>
              <a:gd name="T1" fmla="*/ 0 h 775"/>
              <a:gd name="T2" fmla="*/ 2147483647 w 1044"/>
              <a:gd name="T3" fmla="*/ 2147483647 h 775"/>
              <a:gd name="T4" fmla="*/ 2147483647 w 1044"/>
              <a:gd name="T5" fmla="*/ 2147483647 h 775"/>
              <a:gd name="T6" fmla="*/ 2147483647 w 1044"/>
              <a:gd name="T7" fmla="*/ 2147483647 h 775"/>
              <a:gd name="T8" fmla="*/ 2147483647 w 1044"/>
              <a:gd name="T9" fmla="*/ 2147483647 h 775"/>
              <a:gd name="T10" fmla="*/ 2147483647 w 1044"/>
              <a:gd name="T11" fmla="*/ 2147483647 h 775"/>
              <a:gd name="T12" fmla="*/ 2147483647 w 1044"/>
              <a:gd name="T13" fmla="*/ 2147483647 h 775"/>
              <a:gd name="T14" fmla="*/ 2147483647 w 1044"/>
              <a:gd name="T15" fmla="*/ 2147483647 h 775"/>
              <a:gd name="T16" fmla="*/ 0 60000 65536"/>
              <a:gd name="T17" fmla="*/ 0 60000 65536"/>
              <a:gd name="T18" fmla="*/ 0 60000 65536"/>
              <a:gd name="T19" fmla="*/ 0 60000 65536"/>
              <a:gd name="T20" fmla="*/ 0 60000 65536"/>
              <a:gd name="T21" fmla="*/ 0 60000 65536"/>
              <a:gd name="T22" fmla="*/ 0 60000 65536"/>
              <a:gd name="T23" fmla="*/ 0 60000 65536"/>
              <a:gd name="T24" fmla="*/ 0 w 1044"/>
              <a:gd name="T25" fmla="*/ 0 h 775"/>
              <a:gd name="T26" fmla="*/ 1044 w 1044"/>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44" h="775">
                <a:moveTo>
                  <a:pt x="0" y="0"/>
                </a:moveTo>
                <a:cubicBezTo>
                  <a:pt x="189" y="13"/>
                  <a:pt x="379" y="26"/>
                  <a:pt x="477" y="68"/>
                </a:cubicBezTo>
                <a:cubicBezTo>
                  <a:pt x="575" y="110"/>
                  <a:pt x="594" y="186"/>
                  <a:pt x="590" y="250"/>
                </a:cubicBezTo>
                <a:cubicBezTo>
                  <a:pt x="586" y="314"/>
                  <a:pt x="473" y="382"/>
                  <a:pt x="454" y="454"/>
                </a:cubicBezTo>
                <a:cubicBezTo>
                  <a:pt x="435" y="526"/>
                  <a:pt x="439" y="628"/>
                  <a:pt x="477" y="681"/>
                </a:cubicBezTo>
                <a:cubicBezTo>
                  <a:pt x="515" y="734"/>
                  <a:pt x="613" y="775"/>
                  <a:pt x="681" y="771"/>
                </a:cubicBezTo>
                <a:cubicBezTo>
                  <a:pt x="749" y="767"/>
                  <a:pt x="825" y="681"/>
                  <a:pt x="885" y="658"/>
                </a:cubicBezTo>
                <a:cubicBezTo>
                  <a:pt x="945" y="635"/>
                  <a:pt x="994" y="635"/>
                  <a:pt x="1044" y="635"/>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32"/>
          <p:cNvGrpSpPr>
            <a:grpSpLocks/>
          </p:cNvGrpSpPr>
          <p:nvPr/>
        </p:nvGrpSpPr>
        <p:grpSpPr bwMode="auto">
          <a:xfrm>
            <a:off x="7708900" y="606425"/>
            <a:ext cx="1737784" cy="1403350"/>
            <a:chOff x="3642" y="382"/>
            <a:chExt cx="821" cy="884"/>
          </a:xfrm>
        </p:grpSpPr>
        <p:sp>
          <p:nvSpPr>
            <p:cNvPr id="42002" name="Line 30"/>
            <p:cNvSpPr>
              <a:spLocks noChangeShapeType="1"/>
            </p:cNvSpPr>
            <p:nvPr/>
          </p:nvSpPr>
          <p:spPr bwMode="auto">
            <a:xfrm flipV="1">
              <a:off x="3642" y="595"/>
              <a:ext cx="576" cy="671"/>
            </a:xfrm>
            <a:prstGeom prst="line">
              <a:avLst/>
            </a:prstGeom>
            <a:noFill/>
            <a:ln w="38100">
              <a:solidFill>
                <a:srgbClr val="43ED2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2003" name="Text Box 31"/>
            <p:cNvSpPr txBox="1">
              <a:spLocks noChangeArrowheads="1"/>
            </p:cNvSpPr>
            <p:nvPr/>
          </p:nvSpPr>
          <p:spPr bwMode="auto">
            <a:xfrm>
              <a:off x="4055" y="38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solidFill>
                    <a:schemeClr val="bg2">
                      <a:lumMod val="50000"/>
                    </a:schemeClr>
                  </a:solidFill>
                  <a:latin typeface="Times New Roman" pitchFamily="18" charset="0"/>
                </a:rPr>
                <a:t>T</a:t>
              </a:r>
              <a:r>
                <a:rPr lang="en-US" altLang="zh-CN" baseline="-25000">
                  <a:solidFill>
                    <a:schemeClr val="bg2">
                      <a:lumMod val="50000"/>
                    </a:schemeClr>
                  </a:solidFill>
                  <a:latin typeface="Times New Roman" pitchFamily="18" charset="0"/>
                </a:rPr>
                <a:t>0</a:t>
              </a:r>
            </a:p>
          </p:txBody>
        </p:sp>
      </p:grpSp>
      <p:grpSp>
        <p:nvGrpSpPr>
          <p:cNvPr id="7" name="Group 35"/>
          <p:cNvGrpSpPr>
            <a:grpSpLocks/>
          </p:cNvGrpSpPr>
          <p:nvPr/>
        </p:nvGrpSpPr>
        <p:grpSpPr bwMode="auto">
          <a:xfrm>
            <a:off x="11279713" y="1916113"/>
            <a:ext cx="759882" cy="774700"/>
            <a:chOff x="5329" y="1207"/>
            <a:chExt cx="359" cy="488"/>
          </a:xfrm>
        </p:grpSpPr>
        <p:sp>
          <p:nvSpPr>
            <p:cNvPr id="42000" name="Line 33"/>
            <p:cNvSpPr>
              <a:spLocks noChangeShapeType="1"/>
            </p:cNvSpPr>
            <p:nvPr/>
          </p:nvSpPr>
          <p:spPr bwMode="auto">
            <a:xfrm>
              <a:off x="5329" y="1207"/>
              <a:ext cx="295" cy="363"/>
            </a:xfrm>
            <a:prstGeom prst="line">
              <a:avLst/>
            </a:prstGeom>
            <a:noFill/>
            <a:ln w="38100">
              <a:solidFill>
                <a:srgbClr val="43ED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2001" name="Text Box 34"/>
            <p:cNvSpPr txBox="1">
              <a:spLocks noChangeArrowheads="1"/>
            </p:cNvSpPr>
            <p:nvPr/>
          </p:nvSpPr>
          <p:spPr bwMode="auto">
            <a:xfrm>
              <a:off x="5416" y="146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dirty="0">
                  <a:solidFill>
                    <a:schemeClr val="bg2">
                      <a:lumMod val="50000"/>
                    </a:schemeClr>
                  </a:solidFill>
                  <a:latin typeface="Times New Roman" pitchFamily="18" charset="0"/>
                </a:rPr>
                <a:t>T</a:t>
              </a:r>
              <a:r>
                <a:rPr lang="en-US" altLang="zh-CN" baseline="-25000" dirty="0">
                  <a:solidFill>
                    <a:schemeClr val="bg2">
                      <a:lumMod val="50000"/>
                    </a:schemeClr>
                  </a:solidFill>
                  <a:latin typeface="Times New Roman" pitchFamily="18" charset="0"/>
                </a:rPr>
                <a:t>3</a:t>
              </a:r>
              <a:endParaRPr lang="zh-CN" altLang="en-US" baseline="-25000" dirty="0">
                <a:solidFill>
                  <a:schemeClr val="bg2">
                    <a:lumMod val="50000"/>
                  </a:schemeClr>
                </a:solidFill>
                <a:latin typeface="Times New Roman" pitchFamily="18" charset="0"/>
              </a:endParaRPr>
            </a:p>
          </p:txBody>
        </p:sp>
      </p:grpSp>
      <p:sp>
        <p:nvSpPr>
          <p:cNvPr id="119845" name="Line 37"/>
          <p:cNvSpPr>
            <a:spLocks noChangeShapeType="1"/>
          </p:cNvSpPr>
          <p:nvPr/>
        </p:nvSpPr>
        <p:spPr bwMode="auto">
          <a:xfrm>
            <a:off x="9408585" y="4760914"/>
            <a:ext cx="1968500" cy="1908175"/>
          </a:xfrm>
          <a:prstGeom prst="line">
            <a:avLst/>
          </a:prstGeom>
          <a:noFill/>
          <a:ln w="28575">
            <a:solidFill>
              <a:srgbClr val="43ED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6" name="Line 38"/>
          <p:cNvSpPr>
            <a:spLocks noChangeShapeType="1"/>
          </p:cNvSpPr>
          <p:nvPr/>
        </p:nvSpPr>
        <p:spPr bwMode="auto">
          <a:xfrm flipH="1">
            <a:off x="10367434" y="4652963"/>
            <a:ext cx="480484" cy="2133600"/>
          </a:xfrm>
          <a:prstGeom prst="line">
            <a:avLst/>
          </a:prstGeom>
          <a:noFill/>
          <a:ln w="28575">
            <a:solidFill>
              <a:srgbClr val="43ED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bg2">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3556441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8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9817"/>
                                        </p:tgtEl>
                                        <p:attrNameLst>
                                          <p:attrName>style.visibility</p:attrName>
                                        </p:attrNameLst>
                                      </p:cBhvr>
                                      <p:to>
                                        <p:strVal val="visible"/>
                                      </p:to>
                                    </p:set>
                                    <p:animEffect transition="in" filter="wipe(left)">
                                      <p:cBhvr>
                                        <p:cTn id="31" dur="1000"/>
                                        <p:tgtEl>
                                          <p:spTgt spid="1198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9823"/>
                                        </p:tgtEl>
                                        <p:attrNameLst>
                                          <p:attrName>style.visibility</p:attrName>
                                        </p:attrNameLst>
                                      </p:cBhvr>
                                      <p:to>
                                        <p:strVal val="visible"/>
                                      </p:to>
                                    </p:set>
                                    <p:animEffect transition="in" filter="wipe(left)">
                                      <p:cBhvr>
                                        <p:cTn id="36" dur="500"/>
                                        <p:tgtEl>
                                          <p:spTgt spid="119823"/>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19810">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19810">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9810">
                                            <p:txEl>
                                              <p:pRg st="4" end="4"/>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9832"/>
                                        </p:tgtEl>
                                        <p:attrNameLst>
                                          <p:attrName>style.visibility</p:attrName>
                                        </p:attrNameLst>
                                      </p:cBhvr>
                                      <p:to>
                                        <p:strVal val="visible"/>
                                      </p:to>
                                    </p:set>
                                    <p:animEffect transition="in" filter="wipe(up)">
                                      <p:cBhvr>
                                        <p:cTn id="57" dur="500"/>
                                        <p:tgtEl>
                                          <p:spTgt spid="1198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9844"/>
                                        </p:tgtEl>
                                        <p:attrNameLst>
                                          <p:attrName>style.visibility</p:attrName>
                                        </p:attrNameLst>
                                      </p:cBhvr>
                                      <p:to>
                                        <p:strVal val="visible"/>
                                      </p:to>
                                    </p:set>
                                    <p:animEffect transition="in" filter="wipe(left)">
                                      <p:cBhvr>
                                        <p:cTn id="62" dur="500"/>
                                        <p:tgtEl>
                                          <p:spTgt spid="1198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9833"/>
                                        </p:tgtEl>
                                        <p:attrNameLst>
                                          <p:attrName>style.visibility</p:attrName>
                                        </p:attrNameLst>
                                      </p:cBhvr>
                                      <p:to>
                                        <p:strVal val="visible"/>
                                      </p:to>
                                    </p:set>
                                    <p:animEffect transition="in" filter="wipe(up)">
                                      <p:cBhvr>
                                        <p:cTn id="67" dur="500"/>
                                        <p:tgtEl>
                                          <p:spTgt spid="11983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119810">
                                            <p:txEl>
                                              <p:pRg st="5" end="5"/>
                                            </p:txEl>
                                          </p:spTgt>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19844"/>
                                        </p:tgtEl>
                                        <p:attrNameLst>
                                          <p:attrName>style.visibility</p:attrName>
                                        </p:attrNameLst>
                                      </p:cBhvr>
                                      <p:to>
                                        <p:strVal val="hidden"/>
                                      </p:to>
                                    </p:set>
                                  </p:childTnLst>
                                </p:cTn>
                              </p:par>
                              <p:par>
                                <p:cTn id="74" presetID="22" presetClass="entr" presetSubtype="4" fill="hold" grpId="0" nodeType="withEffect">
                                  <p:stCondLst>
                                    <p:cond delay="0"/>
                                  </p:stCondLst>
                                  <p:childTnLst>
                                    <p:set>
                                      <p:cBhvr>
                                        <p:cTn id="75" dur="1" fill="hold">
                                          <p:stCondLst>
                                            <p:cond delay="0"/>
                                          </p:stCondLst>
                                        </p:cTn>
                                        <p:tgtEl>
                                          <p:spTgt spid="119845"/>
                                        </p:tgtEl>
                                        <p:attrNameLst>
                                          <p:attrName>style.visibility</p:attrName>
                                        </p:attrNameLst>
                                      </p:cBhvr>
                                      <p:to>
                                        <p:strVal val="visible"/>
                                      </p:to>
                                    </p:set>
                                    <p:animEffect transition="in" filter="wipe(down)">
                                      <p:cBhvr>
                                        <p:cTn id="76" dur="500"/>
                                        <p:tgtEl>
                                          <p:spTgt spid="11984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19845"/>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19846"/>
                                        </p:tgtEl>
                                        <p:attrNameLst>
                                          <p:attrName>style.visibility</p:attrName>
                                        </p:attrNameLst>
                                      </p:cBhvr>
                                      <p:to>
                                        <p:strVal val="visible"/>
                                      </p:to>
                                    </p:set>
                                    <p:animEffect transition="in" filter="wipe(up)">
                                      <p:cBhvr>
                                        <p:cTn id="85" dur="500"/>
                                        <p:tgtEl>
                                          <p:spTgt spid="119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4" grpId="0" animBg="1"/>
      <p:bldP spid="119844" grpId="1" animBg="1"/>
      <p:bldP spid="119810" grpId="0" uiExpand="1" build="p" animBg="1"/>
      <p:bldP spid="119817" grpId="0" uiExpand="1" animBg="1"/>
      <p:bldP spid="119823" grpId="0" uiExpand="1" animBg="1"/>
      <p:bldP spid="119832" grpId="0" animBg="1"/>
      <p:bldP spid="119833" grpId="0" animBg="1"/>
      <p:bldP spid="119845" grpId="0" animBg="1"/>
      <p:bldP spid="119845" grpId="1" animBg="1"/>
      <p:bldP spid="1198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lvl="1" eaLnBrk="1" hangingPunct="1">
              <a:spcBef>
                <a:spcPts val="30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前言</a:t>
            </a:r>
          </a:p>
        </p:txBody>
      </p:sp>
      <p:sp>
        <p:nvSpPr>
          <p:cNvPr id="410627" name="Rectangle 3"/>
          <p:cNvSpPr>
            <a:spLocks noGrp="1" noChangeArrowheads="1"/>
          </p:cNvSpPr>
          <p:nvPr>
            <p:ph type="body" idx="1"/>
          </p:nvPr>
        </p:nvSpPr>
        <p:spPr>
          <a:xfrm>
            <a:off x="839416" y="1700808"/>
            <a:ext cx="10515601" cy="4608512"/>
          </a:xfrm>
        </p:spPr>
        <p:txBody>
          <a:bodyPr>
            <a:normAutofit/>
          </a:bodyPr>
          <a:lstStyle/>
          <a:p>
            <a:pPr>
              <a:spcBef>
                <a:spcPts val="2400"/>
              </a:spcBef>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更高的模型精度通常意味着</a:t>
            </a:r>
            <a:endParaRPr lang="en-US" altLang="zh-CN" sz="2800" b="1" dirty="0">
              <a:solidFill>
                <a:schemeClr val="bg2">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更大的空间占用</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模型数据量</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中间计算结果存储</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更多的顶点计算</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动画中的几何变换</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碰撞检测</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光照计算和着色计算</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lvl="2" eaLnBrk="1" hangingPunct="1"/>
            <a:endParaRPr lang="en-US" altLang="zh-CN" dirty="0" smtClean="0"/>
          </a:p>
          <a:p>
            <a:pPr lvl="1" eaLnBrk="1" hangingPunct="1"/>
            <a:endParaRPr lang="zh-CN" altLang="en-US" dirty="0" smtClean="0"/>
          </a:p>
        </p:txBody>
      </p:sp>
    </p:spTree>
    <p:extLst>
      <p:ext uri="{BB962C8B-B14F-4D97-AF65-F5344CB8AC3E}">
        <p14:creationId xmlns:p14="http://schemas.microsoft.com/office/powerpoint/2010/main" val="599688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fade">
                                      <p:cBhvr>
                                        <p:cTn id="7" dur="500"/>
                                        <p:tgtEl>
                                          <p:spTgt spid="410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fade">
                                      <p:cBhvr>
                                        <p:cTn id="12" dur="500"/>
                                        <p:tgtEl>
                                          <p:spTgt spid="410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627">
                                            <p:txEl>
                                              <p:pRg st="4" end="4"/>
                                            </p:txEl>
                                          </p:spTgt>
                                        </p:tgtEl>
                                        <p:attrNameLst>
                                          <p:attrName>style.visibility</p:attrName>
                                        </p:attrNameLst>
                                      </p:cBhvr>
                                      <p:to>
                                        <p:strVal val="visible"/>
                                      </p:to>
                                    </p:set>
                                    <p:animEffect transition="in" filter="fade">
                                      <p:cBhvr>
                                        <p:cTn id="17" dur="500"/>
                                        <p:tgtEl>
                                          <p:spTgt spid="4106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fade">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fade">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0627">
                                            <p:txEl>
                                              <p:pRg st="5" end="5"/>
                                            </p:txEl>
                                          </p:spTgt>
                                        </p:tgtEl>
                                        <p:attrNameLst>
                                          <p:attrName>style.visibility</p:attrName>
                                        </p:attrNameLst>
                                      </p:cBhvr>
                                      <p:to>
                                        <p:strVal val="visible"/>
                                      </p:to>
                                    </p:set>
                                    <p:animEffect transition="in" filter="fade">
                                      <p:cBhvr>
                                        <p:cTn id="32" dur="500"/>
                                        <p:tgtEl>
                                          <p:spTgt spid="410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0627">
                                            <p:txEl>
                                              <p:pRg st="6" end="6"/>
                                            </p:txEl>
                                          </p:spTgt>
                                        </p:tgtEl>
                                        <p:attrNameLst>
                                          <p:attrName>style.visibility</p:attrName>
                                        </p:attrNameLst>
                                      </p:cBhvr>
                                      <p:to>
                                        <p:strVal val="visible"/>
                                      </p:to>
                                    </p:set>
                                    <p:animEffect transition="in" filter="fade">
                                      <p:cBhvr>
                                        <p:cTn id="37" dur="500"/>
                                        <p:tgtEl>
                                          <p:spTgt spid="410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0627">
                                            <p:txEl>
                                              <p:pRg st="7" end="7"/>
                                            </p:txEl>
                                          </p:spTgt>
                                        </p:tgtEl>
                                        <p:attrNameLst>
                                          <p:attrName>style.visibility</p:attrName>
                                        </p:attrNameLst>
                                      </p:cBhvr>
                                      <p:to>
                                        <p:strVal val="visible"/>
                                      </p:to>
                                    </p:set>
                                    <p:animEffect transition="in" filter="fade">
                                      <p:cBhvr>
                                        <p:cTn id="42" dur="500"/>
                                        <p:tgtEl>
                                          <p:spTgt spid="410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sz="half" idx="1"/>
          </p:nvPr>
        </p:nvSpPr>
        <p:spPr>
          <a:xfrm>
            <a:off x="747184" y="1209657"/>
            <a:ext cx="10752667" cy="4114800"/>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曲线的绘制算法</a:t>
            </a:r>
          </a:p>
          <a:p>
            <a:pPr marL="1260475" lvl="3" indent="-342900"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分割</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递推</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Casteljau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算法（这里以三次曲线为例）</a:t>
            </a:r>
          </a:p>
          <a:p>
            <a:pPr marL="1165225" lvl="2" indent="-269875">
              <a:lnSpc>
                <a:spcPct val="150000"/>
              </a:lnSpc>
              <a:spcBef>
                <a:spcPct val="50000"/>
              </a:spcBef>
            </a:pPr>
            <a:r>
              <a:rPr lang="zh-CN" altLang="en-US" sz="2000" dirty="0" smtClean="0"/>
              <a:t>       </a:t>
            </a:r>
            <a:r>
              <a:rPr lang="zh-CN" altLang="en-US" b="1" dirty="0">
                <a:solidFill>
                  <a:schemeClr val="bg2">
                    <a:lumMod val="50000"/>
                  </a:schemeClr>
                </a:solidFill>
                <a:latin typeface="微软雅黑" panose="020B0503020204020204" pitchFamily="34" charset="-122"/>
                <a:ea typeface="微软雅黑" panose="020B0503020204020204" pitchFamily="34" charset="-122"/>
              </a:rPr>
              <a:t>计算曲线上对应参数</a:t>
            </a:r>
            <a:r>
              <a:rPr lang="en-US" altLang="zh-CN" b="1" dirty="0">
                <a:solidFill>
                  <a:schemeClr val="bg2">
                    <a:lumMod val="50000"/>
                  </a:schemeClr>
                </a:solidFill>
                <a:latin typeface="微软雅黑" panose="020B0503020204020204" pitchFamily="34" charset="-122"/>
                <a:ea typeface="微软雅黑" panose="020B0503020204020204" pitchFamily="34" charset="-122"/>
              </a:rPr>
              <a:t>t </a:t>
            </a:r>
            <a:r>
              <a:rPr lang="zh-CN" altLang="en-US" b="1" dirty="0">
                <a:solidFill>
                  <a:schemeClr val="bg2">
                    <a:lumMod val="50000"/>
                  </a:schemeClr>
                </a:solidFill>
                <a:latin typeface="微软雅黑" panose="020B0503020204020204" pitchFamily="34" charset="-122"/>
                <a:ea typeface="微软雅黑" panose="020B0503020204020204" pitchFamily="34" charset="-122"/>
              </a:rPr>
              <a:t>的点的位置</a:t>
            </a:r>
            <a:r>
              <a:rPr lang="en-US" altLang="zh-CN" b="1" dirty="0">
                <a:solidFill>
                  <a:schemeClr val="bg2">
                    <a:lumMod val="50000"/>
                  </a:schemeClr>
                </a:solidFill>
                <a:latin typeface="微软雅黑" panose="020B0503020204020204" pitchFamily="34" charset="-122"/>
                <a:ea typeface="微软雅黑" panose="020B0503020204020204" pitchFamily="34" charset="-122"/>
              </a:rPr>
              <a:t>C(t)</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lvl="2" eaLnBrk="1" hangingPunct="1">
              <a:spcBef>
                <a:spcPct val="120000"/>
              </a:spcBef>
            </a:pPr>
            <a:endParaRPr lang="zh-CN" altLang="en-US" dirty="0" smtClean="0">
              <a:latin typeface="Times New Roman" pitchFamily="18" charset="0"/>
            </a:endParaRPr>
          </a:p>
          <a:p>
            <a:pPr lvl="2" eaLnBrk="1" hangingPunct="1">
              <a:spcBef>
                <a:spcPct val="50000"/>
              </a:spcBef>
              <a:buFont typeface="Wingdings" pitchFamily="2" charset="2"/>
              <a:buNone/>
            </a:pPr>
            <a:r>
              <a:rPr lang="en-US" altLang="zh-CN" dirty="0" smtClean="0">
                <a:sym typeface="Wingdings 2" pitchFamily="18" charset="2"/>
              </a:rPr>
              <a:t>     </a:t>
            </a:r>
            <a:endParaRPr lang="zh-CN" altLang="en-US" dirty="0" smtClean="0">
              <a:sym typeface="Wingdings 2" pitchFamily="18" charset="2"/>
            </a:endParaRPr>
          </a:p>
          <a:p>
            <a:pPr lvl="2" eaLnBrk="1" hangingPunct="1">
              <a:spcBef>
                <a:spcPct val="40000"/>
              </a:spcBef>
              <a:buFont typeface="Wingdings" pitchFamily="2" charset="2"/>
              <a:buNone/>
            </a:pPr>
            <a:endParaRPr lang="zh-CN" altLang="en-US" dirty="0" smtClean="0">
              <a:sym typeface="Wingdings 2" pitchFamily="18" charset="2"/>
            </a:endParaRPr>
          </a:p>
        </p:txBody>
      </p:sp>
      <p:graphicFrame>
        <p:nvGraphicFramePr>
          <p:cNvPr id="121941" name="Object 85"/>
          <p:cNvGraphicFramePr>
            <a:graphicFrameLocks noGrp="1" noChangeAspect="1"/>
          </p:cNvGraphicFramePr>
          <p:nvPr>
            <p:ph sz="quarter" idx="2"/>
            <p:extLst>
              <p:ext uri="{D42A27DB-BD31-4B8C-83A1-F6EECF244321}">
                <p14:modId xmlns:p14="http://schemas.microsoft.com/office/powerpoint/2010/main" val="100610648"/>
              </p:ext>
            </p:extLst>
          </p:nvPr>
        </p:nvGraphicFramePr>
        <p:xfrm>
          <a:off x="7752183" y="3284984"/>
          <a:ext cx="2592916" cy="430212"/>
        </p:xfrm>
        <a:graphic>
          <a:graphicData uri="http://schemas.openxmlformats.org/presentationml/2006/ole">
            <mc:AlternateContent xmlns:mc="http://schemas.openxmlformats.org/markup-compatibility/2006">
              <mc:Choice xmlns:v="urn:schemas-microsoft-com:vml" Requires="v">
                <p:oleObj spid="_x0000_s75048" name="Equation" r:id="rId4" imgW="1091726" imgH="241195" progId="Equation.DSMT4">
                  <p:embed/>
                </p:oleObj>
              </mc:Choice>
              <mc:Fallback>
                <p:oleObj name="Equation" r:id="rId4" imgW="1091726"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183" y="3284984"/>
                        <a:ext cx="2592916"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952497" y="5103020"/>
            <a:ext cx="1113367" cy="403225"/>
            <a:chOff x="3379" y="1116"/>
            <a:chExt cx="526" cy="254"/>
          </a:xfrm>
        </p:grpSpPr>
        <p:sp>
          <p:nvSpPr>
            <p:cNvPr id="43078" name="Text Box 7"/>
            <p:cNvSpPr txBox="1">
              <a:spLocks noChangeArrowheads="1"/>
            </p:cNvSpPr>
            <p:nvPr/>
          </p:nvSpPr>
          <p:spPr bwMode="auto">
            <a:xfrm>
              <a:off x="3565" y="1139"/>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3079" name="Text Box 8"/>
            <p:cNvSpPr txBox="1">
              <a:spLocks noChangeArrowheads="1"/>
            </p:cNvSpPr>
            <p:nvPr/>
          </p:nvSpPr>
          <p:spPr bwMode="auto">
            <a:xfrm>
              <a:off x="3379" y="111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3" name="Group 9"/>
          <p:cNvGrpSpPr>
            <a:grpSpLocks/>
          </p:cNvGrpSpPr>
          <p:nvPr/>
        </p:nvGrpSpPr>
        <p:grpSpPr bwMode="auto">
          <a:xfrm>
            <a:off x="2277531" y="3612357"/>
            <a:ext cx="901700" cy="568325"/>
            <a:chOff x="3832" y="563"/>
            <a:chExt cx="426" cy="358"/>
          </a:xfrm>
        </p:grpSpPr>
        <p:sp>
          <p:nvSpPr>
            <p:cNvPr id="43076" name="Text Box 10"/>
            <p:cNvSpPr txBox="1">
              <a:spLocks noChangeArrowheads="1"/>
            </p:cNvSpPr>
            <p:nvPr/>
          </p:nvSpPr>
          <p:spPr bwMode="auto">
            <a:xfrm>
              <a:off x="3918" y="69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3077" name="Text Box 11"/>
            <p:cNvSpPr txBox="1">
              <a:spLocks noChangeArrowheads="1"/>
            </p:cNvSpPr>
            <p:nvPr/>
          </p:nvSpPr>
          <p:spPr bwMode="auto">
            <a:xfrm>
              <a:off x="3832" y="563"/>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nvGrpSpPr>
          <p:cNvPr id="4" name="Group 12"/>
          <p:cNvGrpSpPr>
            <a:grpSpLocks/>
          </p:cNvGrpSpPr>
          <p:nvPr/>
        </p:nvGrpSpPr>
        <p:grpSpPr bwMode="auto">
          <a:xfrm>
            <a:off x="4696879" y="3634581"/>
            <a:ext cx="747184" cy="539750"/>
            <a:chOff x="4740" y="436"/>
            <a:chExt cx="353" cy="340"/>
          </a:xfrm>
        </p:grpSpPr>
        <p:sp>
          <p:nvSpPr>
            <p:cNvPr id="43074" name="Text Box 13"/>
            <p:cNvSpPr txBox="1">
              <a:spLocks noChangeArrowheads="1"/>
            </p:cNvSpPr>
            <p:nvPr/>
          </p:nvSpPr>
          <p:spPr bwMode="auto">
            <a:xfrm>
              <a:off x="4753" y="545"/>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3075" name="Text Box 14"/>
            <p:cNvSpPr txBox="1">
              <a:spLocks noChangeArrowheads="1"/>
            </p:cNvSpPr>
            <p:nvPr/>
          </p:nvSpPr>
          <p:spPr bwMode="auto">
            <a:xfrm>
              <a:off x="4740" y="43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p>
          </p:txBody>
        </p:sp>
      </p:grpSp>
      <p:grpSp>
        <p:nvGrpSpPr>
          <p:cNvPr id="5" name="Group 15"/>
          <p:cNvGrpSpPr>
            <a:grpSpLocks/>
          </p:cNvGrpSpPr>
          <p:nvPr/>
        </p:nvGrpSpPr>
        <p:grpSpPr bwMode="auto">
          <a:xfrm>
            <a:off x="6184897" y="4960145"/>
            <a:ext cx="789516" cy="388937"/>
            <a:chOff x="5229" y="1071"/>
            <a:chExt cx="373" cy="245"/>
          </a:xfrm>
        </p:grpSpPr>
        <p:sp>
          <p:nvSpPr>
            <p:cNvPr id="43072" name="Text Box 16"/>
            <p:cNvSpPr txBox="1">
              <a:spLocks noChangeArrowheads="1"/>
            </p:cNvSpPr>
            <p:nvPr/>
          </p:nvSpPr>
          <p:spPr bwMode="auto">
            <a:xfrm>
              <a:off x="5229" y="1085"/>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3073" name="Text Box 17"/>
            <p:cNvSpPr txBox="1">
              <a:spLocks noChangeArrowheads="1"/>
            </p:cNvSpPr>
            <p:nvPr/>
          </p:nvSpPr>
          <p:spPr bwMode="auto">
            <a:xfrm>
              <a:off x="5307" y="1071"/>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sp>
        <p:nvSpPr>
          <p:cNvPr id="121884" name="Freeform 28"/>
          <p:cNvSpPr>
            <a:spLocks/>
          </p:cNvSpPr>
          <p:nvPr/>
        </p:nvSpPr>
        <p:spPr bwMode="auto">
          <a:xfrm>
            <a:off x="1528230" y="3987007"/>
            <a:ext cx="4849283" cy="1331913"/>
          </a:xfrm>
          <a:custGeom>
            <a:avLst/>
            <a:gdLst>
              <a:gd name="T0" fmla="*/ 0 w 2291"/>
              <a:gd name="T1" fmla="*/ 2147483647 h 839"/>
              <a:gd name="T2" fmla="*/ 2147483647 w 2291"/>
              <a:gd name="T3" fmla="*/ 0 h 839"/>
              <a:gd name="T4" fmla="*/ 2147483647 w 2291"/>
              <a:gd name="T5" fmla="*/ 0 h 839"/>
              <a:gd name="T6" fmla="*/ 2147483647 w 2291"/>
              <a:gd name="T7" fmla="*/ 2147483647 h 839"/>
              <a:gd name="T8" fmla="*/ 0 60000 65536"/>
              <a:gd name="T9" fmla="*/ 0 60000 65536"/>
              <a:gd name="T10" fmla="*/ 0 60000 65536"/>
              <a:gd name="T11" fmla="*/ 0 60000 65536"/>
              <a:gd name="T12" fmla="*/ 0 w 2291"/>
              <a:gd name="T13" fmla="*/ 0 h 839"/>
              <a:gd name="T14" fmla="*/ 2291 w 2291"/>
              <a:gd name="T15" fmla="*/ 839 h 839"/>
            </a:gdLst>
            <a:ahLst/>
            <a:cxnLst>
              <a:cxn ang="T8">
                <a:pos x="T0" y="T1"/>
              </a:cxn>
              <a:cxn ang="T9">
                <a:pos x="T2" y="T3"/>
              </a:cxn>
              <a:cxn ang="T10">
                <a:pos x="T4" y="T5"/>
              </a:cxn>
              <a:cxn ang="T11">
                <a:pos x="T6" y="T7"/>
              </a:cxn>
            </a:cxnLst>
            <a:rect l="T12" t="T13" r="T14" b="T15"/>
            <a:pathLst>
              <a:path w="2291" h="839">
                <a:moveTo>
                  <a:pt x="0" y="839"/>
                </a:moveTo>
                <a:lnTo>
                  <a:pt x="522" y="0"/>
                </a:lnTo>
                <a:lnTo>
                  <a:pt x="1610" y="0"/>
                </a:lnTo>
                <a:lnTo>
                  <a:pt x="2291" y="749"/>
                </a:lnTo>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6" name="Group 48"/>
          <p:cNvGrpSpPr>
            <a:grpSpLocks/>
          </p:cNvGrpSpPr>
          <p:nvPr/>
        </p:nvGrpSpPr>
        <p:grpSpPr bwMode="auto">
          <a:xfrm>
            <a:off x="1384295" y="4455319"/>
            <a:ext cx="836082" cy="490537"/>
            <a:chOff x="1497" y="3045"/>
            <a:chExt cx="395" cy="309"/>
          </a:xfrm>
        </p:grpSpPr>
        <p:sp>
          <p:nvSpPr>
            <p:cNvPr id="43070" name="Text Box 42"/>
            <p:cNvSpPr txBox="1">
              <a:spLocks noChangeArrowheads="1"/>
            </p:cNvSpPr>
            <p:nvPr/>
          </p:nvSpPr>
          <p:spPr bwMode="auto">
            <a:xfrm>
              <a:off x="1497" y="304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r>
                <a:rPr lang="en-US" altLang="zh-CN" baseline="30000" dirty="0">
                  <a:solidFill>
                    <a:schemeClr val="bg2">
                      <a:lumMod val="50000"/>
                    </a:schemeClr>
                  </a:solidFill>
                  <a:latin typeface="Times New Roman" pitchFamily="18" charset="0"/>
                </a:rPr>
                <a:t>1</a:t>
              </a:r>
            </a:p>
          </p:txBody>
        </p:sp>
        <p:sp>
          <p:nvSpPr>
            <p:cNvPr id="43071" name="Text Box 31"/>
            <p:cNvSpPr txBox="1">
              <a:spLocks noChangeArrowheads="1"/>
            </p:cNvSpPr>
            <p:nvPr/>
          </p:nvSpPr>
          <p:spPr bwMode="auto">
            <a:xfrm>
              <a:off x="1706" y="3142"/>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dirty="0">
                  <a:solidFill>
                    <a:schemeClr val="bg2">
                      <a:lumMod val="50000"/>
                    </a:schemeClr>
                  </a:solidFill>
                  <a:sym typeface="Symbol" pitchFamily="18" charset="2"/>
                </a:rPr>
                <a:t></a:t>
              </a:r>
            </a:p>
          </p:txBody>
        </p:sp>
      </p:grpSp>
      <p:grpSp>
        <p:nvGrpSpPr>
          <p:cNvPr id="7" name="Group 51"/>
          <p:cNvGrpSpPr>
            <a:grpSpLocks/>
          </p:cNvGrpSpPr>
          <p:nvPr/>
        </p:nvGrpSpPr>
        <p:grpSpPr bwMode="auto">
          <a:xfrm>
            <a:off x="2008713" y="3987007"/>
            <a:ext cx="3551767" cy="792163"/>
            <a:chOff x="1792" y="2750"/>
            <a:chExt cx="1678" cy="499"/>
          </a:xfrm>
        </p:grpSpPr>
        <p:sp>
          <p:nvSpPr>
            <p:cNvPr id="43068" name="Line 34"/>
            <p:cNvSpPr>
              <a:spLocks noChangeShapeType="1"/>
            </p:cNvSpPr>
            <p:nvPr/>
          </p:nvSpPr>
          <p:spPr bwMode="auto">
            <a:xfrm flipV="1">
              <a:off x="1792" y="2750"/>
              <a:ext cx="771" cy="499"/>
            </a:xfrm>
            <a:prstGeom prst="line">
              <a:avLst/>
            </a:prstGeom>
            <a:noFill/>
            <a:ln w="9525">
              <a:solidFill>
                <a:srgbClr val="11892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3069" name="Line 35"/>
            <p:cNvSpPr>
              <a:spLocks noChangeShapeType="1"/>
            </p:cNvSpPr>
            <p:nvPr/>
          </p:nvSpPr>
          <p:spPr bwMode="auto">
            <a:xfrm>
              <a:off x="2563" y="2750"/>
              <a:ext cx="907" cy="295"/>
            </a:xfrm>
            <a:prstGeom prst="line">
              <a:avLst/>
            </a:prstGeom>
            <a:noFill/>
            <a:ln w="9525">
              <a:solidFill>
                <a:srgbClr val="11892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121894" name="Line 38"/>
          <p:cNvSpPr>
            <a:spLocks noChangeShapeType="1"/>
          </p:cNvSpPr>
          <p:nvPr/>
        </p:nvSpPr>
        <p:spPr bwMode="auto">
          <a:xfrm flipV="1">
            <a:off x="2728380" y="4167982"/>
            <a:ext cx="1680633" cy="250825"/>
          </a:xfrm>
          <a:prstGeom prst="line">
            <a:avLst/>
          </a:prstGeom>
          <a:noFill/>
          <a:ln w="9525">
            <a:solidFill>
              <a:srgbClr val="66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1895" name="Text Box 39"/>
          <p:cNvSpPr txBox="1">
            <a:spLocks noChangeArrowheads="1"/>
          </p:cNvSpPr>
          <p:nvPr/>
        </p:nvSpPr>
        <p:spPr bwMode="auto">
          <a:xfrm>
            <a:off x="3238497" y="4082257"/>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121897" name="Text Box 41"/>
          <p:cNvSpPr txBox="1">
            <a:spLocks noChangeArrowheads="1"/>
          </p:cNvSpPr>
          <p:nvPr/>
        </p:nvSpPr>
        <p:spPr bwMode="auto">
          <a:xfrm>
            <a:off x="3206746" y="4382294"/>
            <a:ext cx="7196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C</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t</a:t>
            </a:r>
            <a:r>
              <a:rPr lang="en-US" altLang="zh-CN">
                <a:solidFill>
                  <a:schemeClr val="bg2">
                    <a:lumMod val="50000"/>
                  </a:schemeClr>
                </a:solidFill>
                <a:latin typeface="Times New Roman" pitchFamily="18" charset="0"/>
              </a:rPr>
              <a:t>)</a:t>
            </a:r>
          </a:p>
        </p:txBody>
      </p:sp>
      <p:grpSp>
        <p:nvGrpSpPr>
          <p:cNvPr id="8" name="Group 49"/>
          <p:cNvGrpSpPr>
            <a:grpSpLocks/>
          </p:cNvGrpSpPr>
          <p:nvPr/>
        </p:nvGrpSpPr>
        <p:grpSpPr bwMode="auto">
          <a:xfrm>
            <a:off x="3304113" y="3555207"/>
            <a:ext cx="768351" cy="588963"/>
            <a:chOff x="2404" y="2478"/>
            <a:chExt cx="363" cy="371"/>
          </a:xfrm>
        </p:grpSpPr>
        <p:sp>
          <p:nvSpPr>
            <p:cNvPr id="43066" name="Text Box 32"/>
            <p:cNvSpPr txBox="1">
              <a:spLocks noChangeArrowheads="1"/>
            </p:cNvSpPr>
            <p:nvPr/>
          </p:nvSpPr>
          <p:spPr bwMode="auto">
            <a:xfrm>
              <a:off x="2481" y="2637"/>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67" name="Text Box 43"/>
            <p:cNvSpPr txBox="1">
              <a:spLocks noChangeArrowheads="1"/>
            </p:cNvSpPr>
            <p:nvPr/>
          </p:nvSpPr>
          <p:spPr bwMode="auto">
            <a:xfrm>
              <a:off x="2404" y="247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r>
                <a:rPr lang="en-US" altLang="zh-CN" baseline="30000">
                  <a:solidFill>
                    <a:schemeClr val="bg2">
                      <a:lumMod val="50000"/>
                    </a:schemeClr>
                  </a:solidFill>
                  <a:latin typeface="Times New Roman" pitchFamily="18" charset="0"/>
                </a:rPr>
                <a:t>1</a:t>
              </a:r>
            </a:p>
          </p:txBody>
        </p:sp>
      </p:grpSp>
      <p:grpSp>
        <p:nvGrpSpPr>
          <p:cNvPr id="9" name="Group 50"/>
          <p:cNvGrpSpPr>
            <a:grpSpLocks/>
          </p:cNvGrpSpPr>
          <p:nvPr/>
        </p:nvGrpSpPr>
        <p:grpSpPr bwMode="auto">
          <a:xfrm>
            <a:off x="5378447" y="4131470"/>
            <a:ext cx="901700" cy="504825"/>
            <a:chOff x="3384" y="2841"/>
            <a:chExt cx="426" cy="318"/>
          </a:xfrm>
        </p:grpSpPr>
        <p:sp>
          <p:nvSpPr>
            <p:cNvPr id="43064" name="Text Box 33"/>
            <p:cNvSpPr txBox="1">
              <a:spLocks noChangeArrowheads="1"/>
            </p:cNvSpPr>
            <p:nvPr/>
          </p:nvSpPr>
          <p:spPr bwMode="auto">
            <a:xfrm>
              <a:off x="3384" y="2947"/>
              <a:ext cx="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65" name="Text Box 44"/>
            <p:cNvSpPr txBox="1">
              <a:spLocks noChangeArrowheads="1"/>
            </p:cNvSpPr>
            <p:nvPr/>
          </p:nvSpPr>
          <p:spPr bwMode="auto">
            <a:xfrm>
              <a:off x="3447" y="2841"/>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r>
                <a:rPr lang="en-US" altLang="zh-CN" baseline="30000">
                  <a:solidFill>
                    <a:schemeClr val="bg2">
                      <a:lumMod val="50000"/>
                    </a:schemeClr>
                  </a:solidFill>
                  <a:latin typeface="Times New Roman" pitchFamily="18" charset="0"/>
                </a:rPr>
                <a:t>1</a:t>
              </a:r>
            </a:p>
          </p:txBody>
        </p:sp>
      </p:grpSp>
      <p:grpSp>
        <p:nvGrpSpPr>
          <p:cNvPr id="10" name="Group 52"/>
          <p:cNvGrpSpPr>
            <a:grpSpLocks/>
          </p:cNvGrpSpPr>
          <p:nvPr/>
        </p:nvGrpSpPr>
        <p:grpSpPr bwMode="auto">
          <a:xfrm>
            <a:off x="2438397" y="4253707"/>
            <a:ext cx="768349" cy="568325"/>
            <a:chOff x="1995" y="2918"/>
            <a:chExt cx="363" cy="358"/>
          </a:xfrm>
        </p:grpSpPr>
        <p:sp>
          <p:nvSpPr>
            <p:cNvPr id="43062" name="Text Box 36"/>
            <p:cNvSpPr txBox="1">
              <a:spLocks noChangeArrowheads="1"/>
            </p:cNvSpPr>
            <p:nvPr/>
          </p:nvSpPr>
          <p:spPr bwMode="auto">
            <a:xfrm>
              <a:off x="2046" y="2918"/>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63" name="Text Box 45"/>
            <p:cNvSpPr txBox="1">
              <a:spLocks noChangeArrowheads="1"/>
            </p:cNvSpPr>
            <p:nvPr/>
          </p:nvSpPr>
          <p:spPr bwMode="auto">
            <a:xfrm>
              <a:off x="1995" y="304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r>
                <a:rPr lang="en-US" altLang="zh-CN" baseline="30000">
                  <a:solidFill>
                    <a:schemeClr val="bg2">
                      <a:lumMod val="50000"/>
                    </a:schemeClr>
                  </a:solidFill>
                  <a:latin typeface="Times New Roman" pitchFamily="18" charset="0"/>
                </a:rPr>
                <a:t>2</a:t>
              </a:r>
            </a:p>
          </p:txBody>
        </p:sp>
      </p:grpSp>
      <p:grpSp>
        <p:nvGrpSpPr>
          <p:cNvPr id="11" name="Group 53"/>
          <p:cNvGrpSpPr>
            <a:grpSpLocks/>
          </p:cNvGrpSpPr>
          <p:nvPr/>
        </p:nvGrpSpPr>
        <p:grpSpPr bwMode="auto">
          <a:xfrm>
            <a:off x="4121147" y="3996532"/>
            <a:ext cx="768351" cy="538163"/>
            <a:chOff x="2790" y="2756"/>
            <a:chExt cx="363" cy="339"/>
          </a:xfrm>
        </p:grpSpPr>
        <p:sp>
          <p:nvSpPr>
            <p:cNvPr id="43060" name="Text Box 37"/>
            <p:cNvSpPr txBox="1">
              <a:spLocks noChangeArrowheads="1"/>
            </p:cNvSpPr>
            <p:nvPr/>
          </p:nvSpPr>
          <p:spPr bwMode="auto">
            <a:xfrm>
              <a:off x="2844" y="2756"/>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61" name="Text Box 46"/>
            <p:cNvSpPr txBox="1">
              <a:spLocks noChangeArrowheads="1"/>
            </p:cNvSpPr>
            <p:nvPr/>
          </p:nvSpPr>
          <p:spPr bwMode="auto">
            <a:xfrm>
              <a:off x="2790" y="286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r>
                <a:rPr lang="en-US" altLang="zh-CN" baseline="30000">
                  <a:solidFill>
                    <a:schemeClr val="bg2">
                      <a:lumMod val="50000"/>
                    </a:schemeClr>
                  </a:solidFill>
                  <a:latin typeface="Times New Roman" pitchFamily="18" charset="0"/>
                </a:rPr>
                <a:t>2</a:t>
              </a:r>
            </a:p>
          </p:txBody>
        </p:sp>
      </p:grpSp>
      <p:sp>
        <p:nvSpPr>
          <p:cNvPr id="121903" name="Text Box 47"/>
          <p:cNvSpPr txBox="1">
            <a:spLocks noChangeArrowheads="1"/>
          </p:cNvSpPr>
          <p:nvPr/>
        </p:nvSpPr>
        <p:spPr bwMode="auto">
          <a:xfrm>
            <a:off x="3304113" y="4345782"/>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r>
              <a:rPr lang="en-US" altLang="zh-CN" baseline="30000">
                <a:solidFill>
                  <a:schemeClr val="bg2">
                    <a:lumMod val="50000"/>
                  </a:schemeClr>
                </a:solidFill>
                <a:latin typeface="Times New Roman" pitchFamily="18" charset="0"/>
              </a:rPr>
              <a:t>3</a:t>
            </a:r>
          </a:p>
        </p:txBody>
      </p:sp>
      <p:grpSp>
        <p:nvGrpSpPr>
          <p:cNvPr id="12" name="Group 54"/>
          <p:cNvGrpSpPr>
            <a:grpSpLocks/>
          </p:cNvGrpSpPr>
          <p:nvPr/>
        </p:nvGrpSpPr>
        <p:grpSpPr bwMode="auto">
          <a:xfrm>
            <a:off x="1767413" y="3994944"/>
            <a:ext cx="814917" cy="481012"/>
            <a:chOff x="1497" y="3045"/>
            <a:chExt cx="385" cy="303"/>
          </a:xfrm>
        </p:grpSpPr>
        <p:sp>
          <p:nvSpPr>
            <p:cNvPr id="43058" name="Text Box 55"/>
            <p:cNvSpPr txBox="1">
              <a:spLocks noChangeArrowheads="1"/>
            </p:cNvSpPr>
            <p:nvPr/>
          </p:nvSpPr>
          <p:spPr bwMode="auto">
            <a:xfrm>
              <a:off x="1497" y="304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r>
                <a:rPr lang="en-US" altLang="zh-CN" baseline="30000">
                  <a:solidFill>
                    <a:schemeClr val="bg2">
                      <a:lumMod val="50000"/>
                    </a:schemeClr>
                  </a:solidFill>
                  <a:latin typeface="Times New Roman" pitchFamily="18" charset="0"/>
                </a:rPr>
                <a:t>1</a:t>
              </a:r>
            </a:p>
          </p:txBody>
        </p:sp>
        <p:sp>
          <p:nvSpPr>
            <p:cNvPr id="43059" name="Text Box 56"/>
            <p:cNvSpPr txBox="1">
              <a:spLocks noChangeArrowheads="1"/>
            </p:cNvSpPr>
            <p:nvPr/>
          </p:nvSpPr>
          <p:spPr bwMode="auto">
            <a:xfrm>
              <a:off x="1696" y="3136"/>
              <a:ext cx="1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grpSp>
      <p:sp>
        <p:nvSpPr>
          <p:cNvPr id="121913" name="Line 57"/>
          <p:cNvSpPr>
            <a:spLocks noChangeShapeType="1"/>
          </p:cNvSpPr>
          <p:nvPr/>
        </p:nvSpPr>
        <p:spPr bwMode="auto">
          <a:xfrm>
            <a:off x="3803647" y="4094956"/>
            <a:ext cx="1775884" cy="539750"/>
          </a:xfrm>
          <a:prstGeom prst="line">
            <a:avLst/>
          </a:prstGeom>
          <a:noFill/>
          <a:ln w="9525">
            <a:solidFill>
              <a:srgbClr val="66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1914" name="Text Box 58"/>
          <p:cNvSpPr txBox="1">
            <a:spLocks noChangeArrowheads="1"/>
          </p:cNvSpPr>
          <p:nvPr/>
        </p:nvSpPr>
        <p:spPr bwMode="auto">
          <a:xfrm>
            <a:off x="5018613" y="4325145"/>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121915" name="Text Box 59"/>
          <p:cNvSpPr txBox="1">
            <a:spLocks noChangeArrowheads="1"/>
          </p:cNvSpPr>
          <p:nvPr/>
        </p:nvSpPr>
        <p:spPr bwMode="auto">
          <a:xfrm>
            <a:off x="4811179" y="4526757"/>
            <a:ext cx="7196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C</a:t>
            </a:r>
            <a:r>
              <a:rPr lang="en-US" altLang="zh-CN">
                <a:solidFill>
                  <a:schemeClr val="bg2">
                    <a:lumMod val="50000"/>
                  </a:schemeClr>
                </a:solidFill>
                <a:latin typeface="Times New Roman" pitchFamily="18" charset="0"/>
              </a:rPr>
              <a:t>(</a:t>
            </a:r>
            <a:r>
              <a:rPr lang="en-US" altLang="zh-CN" i="1">
                <a:solidFill>
                  <a:schemeClr val="bg2">
                    <a:lumMod val="50000"/>
                  </a:schemeClr>
                </a:solidFill>
                <a:latin typeface="Times New Roman" pitchFamily="18" charset="0"/>
              </a:rPr>
              <a:t>t</a:t>
            </a:r>
            <a:r>
              <a:rPr lang="en-US" altLang="zh-CN" i="1" baseline="30000">
                <a:solidFill>
                  <a:schemeClr val="bg2">
                    <a:lumMod val="50000"/>
                  </a:schemeClr>
                </a:solidFill>
                <a:latin typeface="Times New Roman" pitchFamily="18" charset="0"/>
              </a:rPr>
              <a:t>’</a:t>
            </a:r>
            <a:r>
              <a:rPr lang="en-US" altLang="zh-CN">
                <a:solidFill>
                  <a:schemeClr val="bg2">
                    <a:lumMod val="50000"/>
                  </a:schemeClr>
                </a:solidFill>
                <a:latin typeface="Times New Roman" pitchFamily="18" charset="0"/>
              </a:rPr>
              <a:t>)</a:t>
            </a:r>
          </a:p>
        </p:txBody>
      </p:sp>
      <p:grpSp>
        <p:nvGrpSpPr>
          <p:cNvPr id="13" name="Group 60"/>
          <p:cNvGrpSpPr>
            <a:grpSpLocks/>
          </p:cNvGrpSpPr>
          <p:nvPr/>
        </p:nvGrpSpPr>
        <p:grpSpPr bwMode="auto">
          <a:xfrm>
            <a:off x="4028013" y="3555207"/>
            <a:ext cx="768351" cy="588963"/>
            <a:chOff x="2404" y="2478"/>
            <a:chExt cx="363" cy="371"/>
          </a:xfrm>
        </p:grpSpPr>
        <p:sp>
          <p:nvSpPr>
            <p:cNvPr id="43056" name="Text Box 61"/>
            <p:cNvSpPr txBox="1">
              <a:spLocks noChangeArrowheads="1"/>
            </p:cNvSpPr>
            <p:nvPr/>
          </p:nvSpPr>
          <p:spPr bwMode="auto">
            <a:xfrm>
              <a:off x="2481" y="2637"/>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57" name="Text Box 62"/>
            <p:cNvSpPr txBox="1">
              <a:spLocks noChangeArrowheads="1"/>
            </p:cNvSpPr>
            <p:nvPr/>
          </p:nvSpPr>
          <p:spPr bwMode="auto">
            <a:xfrm>
              <a:off x="2404" y="247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r>
                <a:rPr lang="en-US" altLang="zh-CN" baseline="30000">
                  <a:solidFill>
                    <a:schemeClr val="bg2">
                      <a:lumMod val="50000"/>
                    </a:schemeClr>
                  </a:solidFill>
                  <a:latin typeface="Times New Roman" pitchFamily="18" charset="0"/>
                </a:rPr>
                <a:t>1</a:t>
              </a:r>
            </a:p>
          </p:txBody>
        </p:sp>
      </p:grpSp>
      <p:grpSp>
        <p:nvGrpSpPr>
          <p:cNvPr id="14" name="Group 63"/>
          <p:cNvGrpSpPr>
            <a:grpSpLocks/>
          </p:cNvGrpSpPr>
          <p:nvPr/>
        </p:nvGrpSpPr>
        <p:grpSpPr bwMode="auto">
          <a:xfrm>
            <a:off x="5829297" y="4498182"/>
            <a:ext cx="901700" cy="504825"/>
            <a:chOff x="3384" y="2841"/>
            <a:chExt cx="426" cy="318"/>
          </a:xfrm>
        </p:grpSpPr>
        <p:sp>
          <p:nvSpPr>
            <p:cNvPr id="43054" name="Text Box 64"/>
            <p:cNvSpPr txBox="1">
              <a:spLocks noChangeArrowheads="1"/>
            </p:cNvSpPr>
            <p:nvPr/>
          </p:nvSpPr>
          <p:spPr bwMode="auto">
            <a:xfrm>
              <a:off x="3384" y="2947"/>
              <a:ext cx="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55" name="Text Box 65"/>
            <p:cNvSpPr txBox="1">
              <a:spLocks noChangeArrowheads="1"/>
            </p:cNvSpPr>
            <p:nvPr/>
          </p:nvSpPr>
          <p:spPr bwMode="auto">
            <a:xfrm>
              <a:off x="3447" y="2841"/>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r>
                <a:rPr lang="en-US" altLang="zh-CN" baseline="30000">
                  <a:solidFill>
                    <a:schemeClr val="bg2">
                      <a:lumMod val="50000"/>
                    </a:schemeClr>
                  </a:solidFill>
                  <a:latin typeface="Times New Roman" pitchFamily="18" charset="0"/>
                </a:rPr>
                <a:t>1</a:t>
              </a:r>
            </a:p>
          </p:txBody>
        </p:sp>
      </p:grpSp>
      <p:grpSp>
        <p:nvGrpSpPr>
          <p:cNvPr id="15" name="Group 66"/>
          <p:cNvGrpSpPr>
            <a:grpSpLocks/>
          </p:cNvGrpSpPr>
          <p:nvPr/>
        </p:nvGrpSpPr>
        <p:grpSpPr bwMode="auto">
          <a:xfrm>
            <a:off x="3522130" y="3901282"/>
            <a:ext cx="768349" cy="568325"/>
            <a:chOff x="1995" y="2918"/>
            <a:chExt cx="363" cy="358"/>
          </a:xfrm>
        </p:grpSpPr>
        <p:sp>
          <p:nvSpPr>
            <p:cNvPr id="43052" name="Text Box 67"/>
            <p:cNvSpPr txBox="1">
              <a:spLocks noChangeArrowheads="1"/>
            </p:cNvSpPr>
            <p:nvPr/>
          </p:nvSpPr>
          <p:spPr bwMode="auto">
            <a:xfrm>
              <a:off x="2046" y="2918"/>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53" name="Text Box 68"/>
            <p:cNvSpPr txBox="1">
              <a:spLocks noChangeArrowheads="1"/>
            </p:cNvSpPr>
            <p:nvPr/>
          </p:nvSpPr>
          <p:spPr bwMode="auto">
            <a:xfrm>
              <a:off x="1995" y="304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r>
                <a:rPr lang="en-US" altLang="zh-CN" baseline="30000">
                  <a:solidFill>
                    <a:schemeClr val="bg2">
                      <a:lumMod val="50000"/>
                    </a:schemeClr>
                  </a:solidFill>
                  <a:latin typeface="Times New Roman" pitchFamily="18" charset="0"/>
                </a:rPr>
                <a:t>2</a:t>
              </a:r>
            </a:p>
          </p:txBody>
        </p:sp>
      </p:grpSp>
      <p:grpSp>
        <p:nvGrpSpPr>
          <p:cNvPr id="16" name="Group 69"/>
          <p:cNvGrpSpPr>
            <a:grpSpLocks/>
          </p:cNvGrpSpPr>
          <p:nvPr/>
        </p:nvGrpSpPr>
        <p:grpSpPr bwMode="auto">
          <a:xfrm>
            <a:off x="5298013" y="4445794"/>
            <a:ext cx="768351" cy="538162"/>
            <a:chOff x="2790" y="2756"/>
            <a:chExt cx="363" cy="339"/>
          </a:xfrm>
        </p:grpSpPr>
        <p:sp>
          <p:nvSpPr>
            <p:cNvPr id="43050" name="Text Box 70"/>
            <p:cNvSpPr txBox="1">
              <a:spLocks noChangeArrowheads="1"/>
            </p:cNvSpPr>
            <p:nvPr/>
          </p:nvSpPr>
          <p:spPr bwMode="auto">
            <a:xfrm>
              <a:off x="2844" y="2756"/>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1600">
                  <a:solidFill>
                    <a:schemeClr val="bg2">
                      <a:lumMod val="50000"/>
                    </a:schemeClr>
                  </a:solidFill>
                  <a:sym typeface="Symbol" pitchFamily="18" charset="2"/>
                </a:rPr>
                <a:t></a:t>
              </a:r>
            </a:p>
          </p:txBody>
        </p:sp>
        <p:sp>
          <p:nvSpPr>
            <p:cNvPr id="43051" name="Text Box 71"/>
            <p:cNvSpPr txBox="1">
              <a:spLocks noChangeArrowheads="1"/>
            </p:cNvSpPr>
            <p:nvPr/>
          </p:nvSpPr>
          <p:spPr bwMode="auto">
            <a:xfrm>
              <a:off x="2790" y="286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r>
                <a:rPr lang="en-US" altLang="zh-CN" baseline="30000">
                  <a:solidFill>
                    <a:schemeClr val="bg2">
                      <a:lumMod val="50000"/>
                    </a:schemeClr>
                  </a:solidFill>
                  <a:latin typeface="Times New Roman" pitchFamily="18" charset="0"/>
                </a:rPr>
                <a:t>2</a:t>
              </a:r>
            </a:p>
          </p:txBody>
        </p:sp>
      </p:grpSp>
      <p:sp>
        <p:nvSpPr>
          <p:cNvPr id="121928" name="Text Box 72"/>
          <p:cNvSpPr txBox="1">
            <a:spLocks noChangeArrowheads="1"/>
          </p:cNvSpPr>
          <p:nvPr/>
        </p:nvSpPr>
        <p:spPr bwMode="auto">
          <a:xfrm>
            <a:off x="4982463" y="4499646"/>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P</a:t>
            </a:r>
            <a:r>
              <a:rPr lang="en-US" altLang="zh-CN" baseline="-25000" dirty="0" smtClean="0">
                <a:solidFill>
                  <a:schemeClr val="bg2">
                    <a:lumMod val="50000"/>
                  </a:schemeClr>
                </a:solidFill>
                <a:latin typeface="Times New Roman" pitchFamily="18" charset="0"/>
              </a:rPr>
              <a:t>0</a:t>
            </a:r>
            <a:r>
              <a:rPr lang="en-US" altLang="zh-CN" baseline="30000" dirty="0" smtClean="0">
                <a:solidFill>
                  <a:schemeClr val="bg2">
                    <a:lumMod val="50000"/>
                  </a:schemeClr>
                </a:solidFill>
                <a:latin typeface="Times New Roman" pitchFamily="18" charset="0"/>
              </a:rPr>
              <a:t>3</a:t>
            </a:r>
            <a:endParaRPr lang="en-US" altLang="zh-CN" baseline="30000" dirty="0">
              <a:solidFill>
                <a:schemeClr val="bg2">
                  <a:lumMod val="50000"/>
                </a:schemeClr>
              </a:solidFill>
              <a:latin typeface="Times New Roman" pitchFamily="18" charset="0"/>
            </a:endParaRPr>
          </a:p>
        </p:txBody>
      </p:sp>
      <p:sp>
        <p:nvSpPr>
          <p:cNvPr id="121929" name="Freeform 73"/>
          <p:cNvSpPr>
            <a:spLocks/>
          </p:cNvSpPr>
          <p:nvPr/>
        </p:nvSpPr>
        <p:spPr bwMode="auto">
          <a:xfrm>
            <a:off x="2364314" y="3987006"/>
            <a:ext cx="3647017" cy="863600"/>
          </a:xfrm>
          <a:custGeom>
            <a:avLst/>
            <a:gdLst>
              <a:gd name="T0" fmla="*/ 0 w 1723"/>
              <a:gd name="T1" fmla="*/ 2147483647 h 544"/>
              <a:gd name="T2" fmla="*/ 2147483647 w 1723"/>
              <a:gd name="T3" fmla="*/ 0 h 544"/>
              <a:gd name="T4" fmla="*/ 2147483647 w 1723"/>
              <a:gd name="T5" fmla="*/ 2147483647 h 544"/>
              <a:gd name="T6" fmla="*/ 0 60000 65536"/>
              <a:gd name="T7" fmla="*/ 0 60000 65536"/>
              <a:gd name="T8" fmla="*/ 0 60000 65536"/>
              <a:gd name="T9" fmla="*/ 0 w 1723"/>
              <a:gd name="T10" fmla="*/ 0 h 544"/>
              <a:gd name="T11" fmla="*/ 1723 w 1723"/>
              <a:gd name="T12" fmla="*/ 544 h 544"/>
            </a:gdLst>
            <a:ahLst/>
            <a:cxnLst>
              <a:cxn ang="T6">
                <a:pos x="T0" y="T1"/>
              </a:cxn>
              <a:cxn ang="T7">
                <a:pos x="T2" y="T3"/>
              </a:cxn>
              <a:cxn ang="T8">
                <a:pos x="T4" y="T5"/>
              </a:cxn>
            </a:cxnLst>
            <a:rect l="T9" t="T10" r="T11" b="T12"/>
            <a:pathLst>
              <a:path w="1723" h="544">
                <a:moveTo>
                  <a:pt x="0" y="204"/>
                </a:moveTo>
                <a:lnTo>
                  <a:pt x="929" y="0"/>
                </a:lnTo>
                <a:lnTo>
                  <a:pt x="1723" y="544"/>
                </a:lnTo>
              </a:path>
            </a:pathLst>
          </a:custGeom>
          <a:noFill/>
          <a:ln w="9525">
            <a:solidFill>
              <a:srgbClr val="11892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121930" name="Text Box 74"/>
          <p:cNvSpPr txBox="1">
            <a:spLocks noChangeArrowheads="1"/>
          </p:cNvSpPr>
          <p:nvPr/>
        </p:nvSpPr>
        <p:spPr bwMode="auto">
          <a:xfrm>
            <a:off x="1584422" y="4901707"/>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121931" name="Text Box 75"/>
          <p:cNvSpPr txBox="1">
            <a:spLocks noChangeArrowheads="1"/>
          </p:cNvSpPr>
          <p:nvPr/>
        </p:nvSpPr>
        <p:spPr bwMode="auto">
          <a:xfrm>
            <a:off x="1998130" y="4571207"/>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121932" name="Text Box 76"/>
          <p:cNvSpPr txBox="1">
            <a:spLocks noChangeArrowheads="1"/>
          </p:cNvSpPr>
          <p:nvPr/>
        </p:nvSpPr>
        <p:spPr bwMode="auto">
          <a:xfrm>
            <a:off x="2584446" y="4239420"/>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121933" name="Text Box 77"/>
          <p:cNvSpPr txBox="1">
            <a:spLocks noChangeArrowheads="1"/>
          </p:cNvSpPr>
          <p:nvPr/>
        </p:nvSpPr>
        <p:spPr bwMode="auto">
          <a:xfrm>
            <a:off x="3928530" y="4066382"/>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121934" name="Text Box 78"/>
          <p:cNvSpPr txBox="1">
            <a:spLocks noChangeArrowheads="1"/>
          </p:cNvSpPr>
          <p:nvPr/>
        </p:nvSpPr>
        <p:spPr bwMode="auto">
          <a:xfrm>
            <a:off x="4512730" y="4126507"/>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dirty="0">
                <a:solidFill>
                  <a:schemeClr val="bg2">
                    <a:lumMod val="50000"/>
                  </a:schemeClr>
                </a:solidFill>
                <a:sym typeface="Symbol" pitchFamily="18" charset="2"/>
              </a:rPr>
              <a:t></a:t>
            </a:r>
          </a:p>
        </p:txBody>
      </p:sp>
      <p:sp>
        <p:nvSpPr>
          <p:cNvPr id="121935" name="Text Box 79"/>
          <p:cNvSpPr txBox="1">
            <a:spLocks noChangeArrowheads="1"/>
          </p:cNvSpPr>
          <p:nvPr/>
        </p:nvSpPr>
        <p:spPr bwMode="auto">
          <a:xfrm>
            <a:off x="5376330" y="4490245"/>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121936" name="Text Box 80"/>
          <p:cNvSpPr txBox="1">
            <a:spLocks noChangeArrowheads="1"/>
          </p:cNvSpPr>
          <p:nvPr/>
        </p:nvSpPr>
        <p:spPr bwMode="auto">
          <a:xfrm>
            <a:off x="5761564" y="4706145"/>
            <a:ext cx="4233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sz="2000">
                <a:solidFill>
                  <a:schemeClr val="bg2">
                    <a:lumMod val="50000"/>
                  </a:schemeClr>
                </a:solidFill>
                <a:sym typeface="Symbol" pitchFamily="18" charset="2"/>
              </a:rPr>
              <a:t></a:t>
            </a:r>
          </a:p>
        </p:txBody>
      </p:sp>
      <p:sp>
        <p:nvSpPr>
          <p:cNvPr id="121940" name="Freeform 84"/>
          <p:cNvSpPr>
            <a:spLocks/>
          </p:cNvSpPr>
          <p:nvPr/>
        </p:nvSpPr>
        <p:spPr bwMode="auto">
          <a:xfrm>
            <a:off x="1528231" y="4247456"/>
            <a:ext cx="4847167" cy="1081088"/>
          </a:xfrm>
          <a:custGeom>
            <a:avLst/>
            <a:gdLst>
              <a:gd name="T0" fmla="*/ 0 w 2290"/>
              <a:gd name="T1" fmla="*/ 2147483647 h 685"/>
              <a:gd name="T2" fmla="*/ 2147483647 w 2290"/>
              <a:gd name="T3" fmla="*/ 2147483647 h 685"/>
              <a:gd name="T4" fmla="*/ 2147483647 w 2290"/>
              <a:gd name="T5" fmla="*/ 2147483647 h 685"/>
              <a:gd name="T6" fmla="*/ 2147483647 w 2290"/>
              <a:gd name="T7" fmla="*/ 2147483647 h 685"/>
              <a:gd name="T8" fmla="*/ 2147483647 w 2290"/>
              <a:gd name="T9" fmla="*/ 2147483647 h 685"/>
              <a:gd name="T10" fmla="*/ 2147483647 w 2290"/>
              <a:gd name="T11" fmla="*/ 2147483647 h 685"/>
              <a:gd name="T12" fmla="*/ 2147483647 w 2290"/>
              <a:gd name="T13" fmla="*/ 2147483647 h 685"/>
              <a:gd name="T14" fmla="*/ 0 60000 65536"/>
              <a:gd name="T15" fmla="*/ 0 60000 65536"/>
              <a:gd name="T16" fmla="*/ 0 60000 65536"/>
              <a:gd name="T17" fmla="*/ 0 60000 65536"/>
              <a:gd name="T18" fmla="*/ 0 60000 65536"/>
              <a:gd name="T19" fmla="*/ 0 60000 65536"/>
              <a:gd name="T20" fmla="*/ 0 60000 65536"/>
              <a:gd name="T21" fmla="*/ 0 w 2290"/>
              <a:gd name="T22" fmla="*/ 0 h 685"/>
              <a:gd name="T23" fmla="*/ 2290 w 2290"/>
              <a:gd name="T24" fmla="*/ 685 h 6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90" h="685">
                <a:moveTo>
                  <a:pt x="0" y="685"/>
                </a:moveTo>
                <a:cubicBezTo>
                  <a:pt x="81" y="575"/>
                  <a:pt x="163" y="465"/>
                  <a:pt x="272" y="367"/>
                </a:cubicBezTo>
                <a:cubicBezTo>
                  <a:pt x="381" y="269"/>
                  <a:pt x="525" y="155"/>
                  <a:pt x="657" y="95"/>
                </a:cubicBezTo>
                <a:cubicBezTo>
                  <a:pt x="789" y="35"/>
                  <a:pt x="919" y="8"/>
                  <a:pt x="1066" y="4"/>
                </a:cubicBezTo>
                <a:cubicBezTo>
                  <a:pt x="1213" y="0"/>
                  <a:pt x="1398" y="23"/>
                  <a:pt x="1542" y="72"/>
                </a:cubicBezTo>
                <a:cubicBezTo>
                  <a:pt x="1686" y="121"/>
                  <a:pt x="1802" y="212"/>
                  <a:pt x="1927" y="299"/>
                </a:cubicBezTo>
                <a:cubicBezTo>
                  <a:pt x="2052" y="386"/>
                  <a:pt x="2171" y="490"/>
                  <a:pt x="2290" y="594"/>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aphicFrame>
        <p:nvGraphicFramePr>
          <p:cNvPr id="121950" name="Object 94"/>
          <p:cNvGraphicFramePr>
            <a:graphicFrameLocks noGrp="1" noChangeAspect="1"/>
          </p:cNvGraphicFramePr>
          <p:nvPr>
            <p:ph sz="quarter" idx="3"/>
            <p:extLst>
              <p:ext uri="{D42A27DB-BD31-4B8C-83A1-F6EECF244321}">
                <p14:modId xmlns:p14="http://schemas.microsoft.com/office/powerpoint/2010/main" val="1957467080"/>
              </p:ext>
            </p:extLst>
          </p:nvPr>
        </p:nvGraphicFramePr>
        <p:xfrm>
          <a:off x="7752183" y="3775204"/>
          <a:ext cx="2590800" cy="430212"/>
        </p:xfrm>
        <a:graphic>
          <a:graphicData uri="http://schemas.openxmlformats.org/presentationml/2006/ole">
            <mc:AlternateContent xmlns:mc="http://schemas.openxmlformats.org/markup-compatibility/2006">
              <mc:Choice xmlns:v="urn:schemas-microsoft-com:vml" Requires="v">
                <p:oleObj spid="_x0000_s75049" name="Equation" r:id="rId6" imgW="1091726" imgH="241195" progId="Equation.DSMT4">
                  <p:embed/>
                </p:oleObj>
              </mc:Choice>
              <mc:Fallback>
                <p:oleObj name="Equation" r:id="rId6" imgW="1091726"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183" y="3775204"/>
                        <a:ext cx="25908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53" name="Object 97"/>
          <p:cNvGraphicFramePr>
            <a:graphicFrameLocks noChangeAspect="1"/>
          </p:cNvGraphicFramePr>
          <p:nvPr>
            <p:extLst>
              <p:ext uri="{D42A27DB-BD31-4B8C-83A1-F6EECF244321}">
                <p14:modId xmlns:p14="http://schemas.microsoft.com/office/powerpoint/2010/main" val="4199246679"/>
              </p:ext>
            </p:extLst>
          </p:nvPr>
        </p:nvGraphicFramePr>
        <p:xfrm>
          <a:off x="7752183" y="5242690"/>
          <a:ext cx="2749549" cy="431800"/>
        </p:xfrm>
        <a:graphic>
          <a:graphicData uri="http://schemas.openxmlformats.org/presentationml/2006/ole">
            <mc:AlternateContent xmlns:mc="http://schemas.openxmlformats.org/markup-compatibility/2006">
              <mc:Choice xmlns:v="urn:schemas-microsoft-com:vml" Requires="v">
                <p:oleObj spid="_x0000_s75050" name="Equation" r:id="rId8" imgW="1155700" imgH="241300" progId="Equation.DSMT4">
                  <p:embed/>
                </p:oleObj>
              </mc:Choice>
              <mc:Fallback>
                <p:oleObj name="Equation" r:id="rId8" imgW="11557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2183" y="5242690"/>
                        <a:ext cx="2749549"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54" name="Object 98"/>
          <p:cNvGraphicFramePr>
            <a:graphicFrameLocks noChangeAspect="1"/>
          </p:cNvGraphicFramePr>
          <p:nvPr>
            <p:extLst>
              <p:ext uri="{D42A27DB-BD31-4B8C-83A1-F6EECF244321}">
                <p14:modId xmlns:p14="http://schemas.microsoft.com/office/powerpoint/2010/main" val="855546871"/>
              </p:ext>
            </p:extLst>
          </p:nvPr>
        </p:nvGraphicFramePr>
        <p:xfrm>
          <a:off x="7752183" y="4750882"/>
          <a:ext cx="2749549" cy="431800"/>
        </p:xfrm>
        <a:graphic>
          <a:graphicData uri="http://schemas.openxmlformats.org/presentationml/2006/ole">
            <mc:AlternateContent xmlns:mc="http://schemas.openxmlformats.org/markup-compatibility/2006">
              <mc:Choice xmlns:v="urn:schemas-microsoft-com:vml" Requires="v">
                <p:oleObj spid="_x0000_s75051" name="Equation" r:id="rId10" imgW="1155700" imgH="241300" progId="Equation.DSMT4">
                  <p:embed/>
                </p:oleObj>
              </mc:Choice>
              <mc:Fallback>
                <p:oleObj name="Equation" r:id="rId10" imgW="11557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2183" y="4750882"/>
                        <a:ext cx="2749549"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55" name="Object 99"/>
          <p:cNvGraphicFramePr>
            <a:graphicFrameLocks noChangeAspect="1"/>
          </p:cNvGraphicFramePr>
          <p:nvPr>
            <p:extLst>
              <p:ext uri="{D42A27DB-BD31-4B8C-83A1-F6EECF244321}">
                <p14:modId xmlns:p14="http://schemas.microsoft.com/office/powerpoint/2010/main" val="4239793408"/>
              </p:ext>
            </p:extLst>
          </p:nvPr>
        </p:nvGraphicFramePr>
        <p:xfrm>
          <a:off x="7752183" y="4265424"/>
          <a:ext cx="2590800" cy="425450"/>
        </p:xfrm>
        <a:graphic>
          <a:graphicData uri="http://schemas.openxmlformats.org/presentationml/2006/ole">
            <mc:AlternateContent xmlns:mc="http://schemas.openxmlformats.org/markup-compatibility/2006">
              <mc:Choice xmlns:v="urn:schemas-microsoft-com:vml" Requires="v">
                <p:oleObj spid="_x0000_s75052" name="Equation" r:id="rId12" imgW="1104900" imgH="241300" progId="Equation.DSMT4">
                  <p:embed/>
                </p:oleObj>
              </mc:Choice>
              <mc:Fallback>
                <p:oleObj name="Equation" r:id="rId12" imgW="1104900" imgH="2413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2183" y="4265424"/>
                        <a:ext cx="25908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56" name="Object 100"/>
          <p:cNvGraphicFramePr>
            <a:graphicFrameLocks noChangeAspect="1"/>
          </p:cNvGraphicFramePr>
          <p:nvPr>
            <p:extLst>
              <p:ext uri="{D42A27DB-BD31-4B8C-83A1-F6EECF244321}">
                <p14:modId xmlns:p14="http://schemas.microsoft.com/office/powerpoint/2010/main" val="273811413"/>
              </p:ext>
            </p:extLst>
          </p:nvPr>
        </p:nvGraphicFramePr>
        <p:xfrm>
          <a:off x="7752183" y="5734497"/>
          <a:ext cx="2749549" cy="423863"/>
        </p:xfrm>
        <a:graphic>
          <a:graphicData uri="http://schemas.openxmlformats.org/presentationml/2006/ole">
            <mc:AlternateContent xmlns:mc="http://schemas.openxmlformats.org/markup-compatibility/2006">
              <mc:Choice xmlns:v="urn:schemas-microsoft-com:vml" Requires="v">
                <p:oleObj spid="_x0000_s75053" name="Equation" r:id="rId14" imgW="1180588" imgH="241195" progId="Equation.DSMT4">
                  <p:embed/>
                </p:oleObj>
              </mc:Choice>
              <mc:Fallback>
                <p:oleObj name="Equation" r:id="rId14" imgW="1180588"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52183" y="5734497"/>
                        <a:ext cx="2749549"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1109550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121859">
                                            <p:txEl>
                                              <p:pRg st="4" end="4"/>
                                            </p:txEl>
                                          </p:spTgt>
                                        </p:tgtEl>
                                        <p:attrNameLst>
                                          <p:attrName>style.visibility</p:attrName>
                                        </p:attrNameLst>
                                      </p:cBhvr>
                                      <p:to>
                                        <p:strVal val="visible"/>
                                      </p:to>
                                    </p:set>
                                    <p:animEffect transition="in" filter="wipe(up)">
                                      <p:cBhvr>
                                        <p:cTn id="17" dur="500"/>
                                        <p:tgtEl>
                                          <p:spTgt spid="1218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1884"/>
                                        </p:tgtEl>
                                        <p:attrNameLst>
                                          <p:attrName>style.visibility</p:attrName>
                                        </p:attrNameLst>
                                      </p:cBhvr>
                                      <p:to>
                                        <p:strVal val="visible"/>
                                      </p:to>
                                    </p:set>
                                    <p:animEffect transition="in" filter="wipe(left)">
                                      <p:cBhvr>
                                        <p:cTn id="38" dur="1000"/>
                                        <p:tgtEl>
                                          <p:spTgt spid="1218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1941"/>
                                        </p:tgtEl>
                                        <p:attrNameLst>
                                          <p:attrName>style.visibility</p:attrName>
                                        </p:attrNameLst>
                                      </p:cBhvr>
                                      <p:to>
                                        <p:strVal val="visible"/>
                                      </p:to>
                                    </p:set>
                                    <p:animEffect transition="in" filter="wipe(left)">
                                      <p:cBhvr>
                                        <p:cTn id="47" dur="500"/>
                                        <p:tgtEl>
                                          <p:spTgt spid="1219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21950"/>
                                        </p:tgtEl>
                                        <p:attrNameLst>
                                          <p:attrName>style.visibility</p:attrName>
                                        </p:attrNameLst>
                                      </p:cBhvr>
                                      <p:to>
                                        <p:strVal val="visible"/>
                                      </p:to>
                                    </p:set>
                                    <p:animEffect transition="in" filter="wipe(left)">
                                      <p:cBhvr>
                                        <p:cTn id="56" dur="500"/>
                                        <p:tgtEl>
                                          <p:spTgt spid="1219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1955"/>
                                        </p:tgtEl>
                                        <p:attrNameLst>
                                          <p:attrName>style.visibility</p:attrName>
                                        </p:attrNameLst>
                                      </p:cBhvr>
                                      <p:to>
                                        <p:strVal val="visible"/>
                                      </p:to>
                                    </p:set>
                                    <p:animEffect transition="in" filter="wipe(left)">
                                      <p:cBhvr>
                                        <p:cTn id="65" dur="500"/>
                                        <p:tgtEl>
                                          <p:spTgt spid="12195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1000"/>
                                        <p:tgtEl>
                                          <p:spTgt spid="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21954"/>
                                        </p:tgtEl>
                                        <p:attrNameLst>
                                          <p:attrName>style.visibility</p:attrName>
                                        </p:attrNameLst>
                                      </p:cBhvr>
                                      <p:to>
                                        <p:strVal val="visible"/>
                                      </p:to>
                                    </p:set>
                                    <p:animEffect transition="in" filter="wipe(left)">
                                      <p:cBhvr>
                                        <p:cTn id="79" dur="500"/>
                                        <p:tgtEl>
                                          <p:spTgt spid="12195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21953"/>
                                        </p:tgtEl>
                                        <p:attrNameLst>
                                          <p:attrName>style.visibility</p:attrName>
                                        </p:attrNameLst>
                                      </p:cBhvr>
                                      <p:to>
                                        <p:strVal val="visible"/>
                                      </p:to>
                                    </p:set>
                                    <p:animEffect transition="in" filter="wipe(left)">
                                      <p:cBhvr>
                                        <p:cTn id="88" dur="500"/>
                                        <p:tgtEl>
                                          <p:spTgt spid="12195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21894"/>
                                        </p:tgtEl>
                                        <p:attrNameLst>
                                          <p:attrName>style.visibility</p:attrName>
                                        </p:attrNameLst>
                                      </p:cBhvr>
                                      <p:to>
                                        <p:strVal val="visible"/>
                                      </p:to>
                                    </p:set>
                                    <p:animEffect transition="in" filter="wipe(left)">
                                      <p:cBhvr>
                                        <p:cTn id="93" dur="500"/>
                                        <p:tgtEl>
                                          <p:spTgt spid="12189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2190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2189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21956"/>
                                        </p:tgtEl>
                                        <p:attrNameLst>
                                          <p:attrName>style.visibility</p:attrName>
                                        </p:attrNameLst>
                                      </p:cBhvr>
                                      <p:to>
                                        <p:strVal val="visible"/>
                                      </p:to>
                                    </p:set>
                                    <p:animEffect transition="in" filter="wipe(left)">
                                      <p:cBhvr>
                                        <p:cTn id="104" dur="500"/>
                                        <p:tgtEl>
                                          <p:spTgt spid="12195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21903"/>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189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2" nodeType="clickEffect">
                                  <p:stCondLst>
                                    <p:cond delay="0"/>
                                  </p:stCondLst>
                                  <p:childTnLst>
                                    <p:set>
                                      <p:cBhvr>
                                        <p:cTn id="116" dur="1" fill="hold">
                                          <p:stCondLst>
                                            <p:cond delay="0"/>
                                          </p:stCondLst>
                                        </p:cTn>
                                        <p:tgtEl>
                                          <p:spTgt spid="121903"/>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1"/>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10"/>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8"/>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6"/>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21894"/>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7"/>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1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13"/>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14"/>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1929"/>
                                        </p:tgtEl>
                                        <p:attrNameLst>
                                          <p:attrName>style.visibility</p:attrName>
                                        </p:attrNameLst>
                                      </p:cBhvr>
                                      <p:to>
                                        <p:strVal val="visible"/>
                                      </p:to>
                                    </p:set>
                                    <p:animEffect transition="in" filter="wipe(left)">
                                      <p:cBhvr>
                                        <p:cTn id="147" dur="500"/>
                                        <p:tgtEl>
                                          <p:spTgt spid="12192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nodeType="click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nodeType="clickEffect">
                                  <p:stCondLst>
                                    <p:cond delay="0"/>
                                  </p:stCondLst>
                                  <p:childTnLst>
                                    <p:set>
                                      <p:cBhvr>
                                        <p:cTn id="155" dur="1" fill="hold">
                                          <p:stCondLst>
                                            <p:cond delay="0"/>
                                          </p:stCondLst>
                                        </p:cTn>
                                        <p:tgtEl>
                                          <p:spTgt spid="16"/>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21913"/>
                                        </p:tgtEl>
                                        <p:attrNameLst>
                                          <p:attrName>style.visibility</p:attrName>
                                        </p:attrNameLst>
                                      </p:cBhvr>
                                      <p:to>
                                        <p:strVal val="visible"/>
                                      </p:to>
                                    </p:set>
                                    <p:animEffect transition="in" filter="wipe(left)">
                                      <p:cBhvr>
                                        <p:cTn id="160" dur="500"/>
                                        <p:tgtEl>
                                          <p:spTgt spid="12191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192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1914"/>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21928"/>
                                        </p:tgtEl>
                                        <p:attrNameLst>
                                          <p:attrName>style.visibility</p:attrName>
                                        </p:attrNameLst>
                                      </p:cBhvr>
                                      <p:to>
                                        <p:strVal val="hidden"/>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21915"/>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xit" presetSubtype="0" fill="hold" grpId="2" nodeType="clickEffect">
                                  <p:stCondLst>
                                    <p:cond delay="0"/>
                                  </p:stCondLst>
                                  <p:childTnLst>
                                    <p:set>
                                      <p:cBhvr>
                                        <p:cTn id="178" dur="1" fill="hold">
                                          <p:stCondLst>
                                            <p:cond delay="0"/>
                                          </p:stCondLst>
                                        </p:cTn>
                                        <p:tgtEl>
                                          <p:spTgt spid="121928"/>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16"/>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13"/>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14"/>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121913"/>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121929"/>
                                        </p:tgtEl>
                                        <p:attrNameLst>
                                          <p:attrName>style.visibility</p:attrName>
                                        </p:attrNameLst>
                                      </p:cBhvr>
                                      <p:to>
                                        <p:strVal val="hidden"/>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2" nodeType="clickEffect">
                                  <p:stCondLst>
                                    <p:cond delay="0"/>
                                  </p:stCondLst>
                                  <p:childTnLst>
                                    <p:set>
                                      <p:cBhvr>
                                        <p:cTn id="196" dur="1" fill="hold">
                                          <p:stCondLst>
                                            <p:cond delay="0"/>
                                          </p:stCondLst>
                                        </p:cTn>
                                        <p:tgtEl>
                                          <p:spTgt spid="121913"/>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12193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193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1932"/>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193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193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1935"/>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21936"/>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1" nodeType="clickEffect">
                                  <p:stCondLst>
                                    <p:cond delay="0"/>
                                  </p:stCondLst>
                                  <p:childTnLst>
                                    <p:set>
                                      <p:cBhvr>
                                        <p:cTn id="214" dur="1" fill="hold">
                                          <p:stCondLst>
                                            <p:cond delay="0"/>
                                          </p:stCondLst>
                                        </p:cTn>
                                        <p:tgtEl>
                                          <p:spTgt spid="121930"/>
                                        </p:tgtEl>
                                        <p:attrNameLst>
                                          <p:attrName>style.visibility</p:attrName>
                                        </p:attrNameLst>
                                      </p:cBhvr>
                                      <p:to>
                                        <p:strVal val="visible"/>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grpId="1" nodeType="clickEffect">
                                  <p:stCondLst>
                                    <p:cond delay="0"/>
                                  </p:stCondLst>
                                  <p:childTnLst>
                                    <p:set>
                                      <p:cBhvr>
                                        <p:cTn id="218" dur="1" fill="hold">
                                          <p:stCondLst>
                                            <p:cond delay="0"/>
                                          </p:stCondLst>
                                        </p:cTn>
                                        <p:tgtEl>
                                          <p:spTgt spid="121931"/>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121932"/>
                                        </p:tgtEl>
                                        <p:attrNameLst>
                                          <p:attrName>style.visibility</p:attrName>
                                        </p:attrNameLst>
                                      </p:cBhvr>
                                      <p:to>
                                        <p:strVal val="visibl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ntr" presetSubtype="0" fill="hold" grpId="1" nodeType="clickEffect">
                                  <p:stCondLst>
                                    <p:cond delay="0"/>
                                  </p:stCondLst>
                                  <p:childTnLst>
                                    <p:set>
                                      <p:cBhvr>
                                        <p:cTn id="226" dur="1" fill="hold">
                                          <p:stCondLst>
                                            <p:cond delay="0"/>
                                          </p:stCondLst>
                                        </p:cTn>
                                        <p:tgtEl>
                                          <p:spTgt spid="121933"/>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1" nodeType="clickEffect">
                                  <p:stCondLst>
                                    <p:cond delay="0"/>
                                  </p:stCondLst>
                                  <p:childTnLst>
                                    <p:set>
                                      <p:cBhvr>
                                        <p:cTn id="230" dur="1" fill="hold">
                                          <p:stCondLst>
                                            <p:cond delay="0"/>
                                          </p:stCondLst>
                                        </p:cTn>
                                        <p:tgtEl>
                                          <p:spTgt spid="121934"/>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ntr" presetSubtype="0" fill="hold" grpId="1" nodeType="clickEffect">
                                  <p:stCondLst>
                                    <p:cond delay="0"/>
                                  </p:stCondLst>
                                  <p:childTnLst>
                                    <p:set>
                                      <p:cBhvr>
                                        <p:cTn id="234" dur="1" fill="hold">
                                          <p:stCondLst>
                                            <p:cond delay="0"/>
                                          </p:stCondLst>
                                        </p:cTn>
                                        <p:tgtEl>
                                          <p:spTgt spid="121935"/>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1" nodeType="clickEffect">
                                  <p:stCondLst>
                                    <p:cond delay="0"/>
                                  </p:stCondLst>
                                  <p:childTnLst>
                                    <p:set>
                                      <p:cBhvr>
                                        <p:cTn id="238" dur="1" fill="hold">
                                          <p:stCondLst>
                                            <p:cond delay="0"/>
                                          </p:stCondLst>
                                        </p:cTn>
                                        <p:tgtEl>
                                          <p:spTgt spid="121936"/>
                                        </p:tgtEl>
                                        <p:attrNameLst>
                                          <p:attrName>style.visibility</p:attrName>
                                        </p:attrNameLst>
                                      </p:cBhvr>
                                      <p:to>
                                        <p:strVal val="visible"/>
                                      </p:to>
                                    </p:set>
                                  </p:childTnLst>
                                </p:cTn>
                              </p:par>
                              <p:par>
                                <p:cTn id="239" presetID="1" presetClass="exit" presetSubtype="0" fill="hold" grpId="1" nodeType="withEffect">
                                  <p:stCondLst>
                                    <p:cond delay="0"/>
                                  </p:stCondLst>
                                  <p:childTnLst>
                                    <p:set>
                                      <p:cBhvr>
                                        <p:cTn id="240" dur="1" fill="hold">
                                          <p:stCondLst>
                                            <p:cond delay="0"/>
                                          </p:stCondLst>
                                        </p:cTn>
                                        <p:tgtEl>
                                          <p:spTgt spid="121897"/>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121915"/>
                                        </p:tgtEl>
                                        <p:attrNameLst>
                                          <p:attrName>style.visibility</p:attrName>
                                        </p:attrNameLst>
                                      </p:cBhvr>
                                      <p:to>
                                        <p:strVal val="hidden"/>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121940"/>
                                        </p:tgtEl>
                                        <p:attrNameLst>
                                          <p:attrName>style.visibility</p:attrName>
                                        </p:attrNameLst>
                                      </p:cBhvr>
                                      <p:to>
                                        <p:strVal val="visible"/>
                                      </p:to>
                                    </p:set>
                                    <p:animEffect transition="in" filter="wipe(left)">
                                      <p:cBhvr>
                                        <p:cTn id="247" dur="2000"/>
                                        <p:tgtEl>
                                          <p:spTgt spid="12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P spid="121884" grpId="0" animBg="1"/>
      <p:bldP spid="121894" grpId="0" animBg="1"/>
      <p:bldP spid="121894" grpId="1" animBg="1"/>
      <p:bldP spid="121895" grpId="0"/>
      <p:bldP spid="121897" grpId="0"/>
      <p:bldP spid="121897" grpId="1"/>
      <p:bldP spid="121903" grpId="0"/>
      <p:bldP spid="121903" grpId="1"/>
      <p:bldP spid="121903" grpId="2"/>
      <p:bldP spid="121913" grpId="0" animBg="1"/>
      <p:bldP spid="121913" grpId="1" animBg="1"/>
      <p:bldP spid="121913" grpId="2" animBg="1"/>
      <p:bldP spid="121914" grpId="0"/>
      <p:bldP spid="121915" grpId="0"/>
      <p:bldP spid="121915" grpId="1"/>
      <p:bldP spid="121928" grpId="0"/>
      <p:bldP spid="121928" grpId="1"/>
      <p:bldP spid="121928" grpId="2"/>
      <p:bldP spid="121929" grpId="0" animBg="1"/>
      <p:bldP spid="121929" grpId="1" animBg="1"/>
      <p:bldP spid="121930" grpId="0"/>
      <p:bldP spid="121930" grpId="1"/>
      <p:bldP spid="121931" grpId="0"/>
      <p:bldP spid="121931" grpId="1"/>
      <p:bldP spid="121932" grpId="0"/>
      <p:bldP spid="121932" grpId="1"/>
      <p:bldP spid="121933" grpId="0"/>
      <p:bldP spid="121933" grpId="1"/>
      <p:bldP spid="121934" grpId="0"/>
      <p:bldP spid="121934" grpId="1"/>
      <p:bldP spid="121935" grpId="0"/>
      <p:bldP spid="121935" grpId="1"/>
      <p:bldP spid="121936" grpId="0"/>
      <p:bldP spid="121936" grpId="1"/>
      <p:bldP spid="1219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sz="half" idx="1"/>
          </p:nvPr>
        </p:nvSpPr>
        <p:spPr>
          <a:xfrm>
            <a:off x="695400" y="1268760"/>
            <a:ext cx="10585176" cy="5688013"/>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曲线的绘制算法</a:t>
            </a:r>
            <a:endParaRPr lang="en-US" altLang="zh-CN"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推广到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次的</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Casteljau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递推公式为</a:t>
            </a:r>
          </a:p>
          <a:p>
            <a:pPr marL="539750" lvl="1" indent="0" eaLnBrk="1" hangingPunct="1">
              <a:spcBef>
                <a:spcPct val="120000"/>
              </a:spcBef>
            </a:pPr>
            <a:endParaRPr lang="en-US" altLang="zh-CN" dirty="0" smtClean="0">
              <a:latin typeface="Times New Roman" pitchFamily="18" charset="0"/>
            </a:endParaRPr>
          </a:p>
          <a:p>
            <a:pPr marL="717550" lvl="1" indent="-342900" eaLnBrk="1" hangingPunct="0">
              <a:lnSpc>
                <a:spcPct val="120000"/>
              </a:lnSpc>
              <a:spcBef>
                <a:spcPts val="2400"/>
              </a:spcBef>
              <a:buFont typeface="Wingdings" panose="05000000000000000000" pitchFamily="2" charset="2"/>
              <a:buChar char="Ø"/>
              <a:defRPr/>
            </a:pPr>
            <a:r>
              <a:rPr lang="en-US" altLang="zh-CN" b="1" dirty="0" err="1" smtClean="0">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曲线的设计技术</a:t>
            </a:r>
          </a:p>
          <a:p>
            <a:pPr marL="1165225" lvl="2" indent="-269875" eaLnBrk="1" hangingPunct="1">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三个控制顶点，生成抛物线，四个控制顶点生成三次曲线，以此类推；</a:t>
            </a:r>
          </a:p>
          <a:p>
            <a:pPr marL="1165225" lvl="2" indent="-269875" eaLnBrk="1" hangingPunct="1">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退化形式</a:t>
            </a:r>
          </a:p>
          <a:p>
            <a:pPr marL="895350" lvl="2" indent="0">
              <a:lnSpc>
                <a:spcPct val="100000"/>
              </a:lnSpc>
              <a:spcBef>
                <a:spcPts val="1200"/>
              </a:spcBef>
            </a:pPr>
            <a:r>
              <a:rPr lang="zh-CN" altLang="en-US" sz="1800"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共线</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的控制顶点生成直线段的</a:t>
            </a:r>
            <a:r>
              <a:rPr lang="en-US" altLang="zh-CN" sz="18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曲线；</a:t>
            </a:r>
          </a:p>
          <a:p>
            <a:pPr marL="895350" lvl="2" indent="0">
              <a:lnSpc>
                <a:spcPct val="100000"/>
              </a:lnSpc>
              <a:spcBef>
                <a:spcPts val="1200"/>
              </a:spcBef>
            </a:pP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         一组重合的控制点生成一个点的</a:t>
            </a:r>
            <a:r>
              <a:rPr lang="en-US" altLang="zh-CN" sz="18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曲线；</a:t>
            </a:r>
            <a:endPar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endParaRPr>
          </a:p>
          <a:p>
            <a:pPr lvl="2" eaLnBrk="1" hangingPunct="1">
              <a:spcBef>
                <a:spcPct val="50000"/>
              </a:spcBef>
              <a:buFont typeface="Wingdings" pitchFamily="2" charset="2"/>
              <a:buNone/>
            </a:pPr>
            <a:endParaRPr lang="zh-CN" altLang="en-US" sz="2000" dirty="0" smtClean="0">
              <a:sym typeface="Wingdings 2" pitchFamily="18" charset="2"/>
            </a:endParaRPr>
          </a:p>
          <a:p>
            <a:pPr lvl="2" eaLnBrk="1" hangingPunct="1">
              <a:spcBef>
                <a:spcPct val="40000"/>
              </a:spcBef>
              <a:buFont typeface="Wingdings" pitchFamily="2" charset="2"/>
              <a:buNone/>
            </a:pPr>
            <a:endParaRPr lang="zh-CN" altLang="en-US" dirty="0" smtClean="0">
              <a:sym typeface="Wingdings 2" pitchFamily="18" charset="2"/>
            </a:endParaRPr>
          </a:p>
        </p:txBody>
      </p:sp>
      <p:graphicFrame>
        <p:nvGraphicFramePr>
          <p:cNvPr id="123977" name="Object 73"/>
          <p:cNvGraphicFramePr>
            <a:graphicFrameLocks noGrp="1" noChangeAspect="1"/>
          </p:cNvGraphicFramePr>
          <p:nvPr>
            <p:ph sz="half" idx="2"/>
            <p:extLst>
              <p:ext uri="{D42A27DB-BD31-4B8C-83A1-F6EECF244321}">
                <p14:modId xmlns:p14="http://schemas.microsoft.com/office/powerpoint/2010/main" val="3905669606"/>
              </p:ext>
            </p:extLst>
          </p:nvPr>
        </p:nvGraphicFramePr>
        <p:xfrm>
          <a:off x="2639616" y="2420888"/>
          <a:ext cx="6961717" cy="960438"/>
        </p:xfrm>
        <a:graphic>
          <a:graphicData uri="http://schemas.openxmlformats.org/presentationml/2006/ole">
            <mc:AlternateContent xmlns:mc="http://schemas.openxmlformats.org/markup-compatibility/2006">
              <mc:Choice xmlns:v="urn:schemas-microsoft-com:vml" Requires="v">
                <p:oleObj spid="_x0000_s75828" name="Equation" r:id="rId4" imgW="2489200" imgH="457200" progId="Equation.DSMT4">
                  <p:embed/>
                </p:oleObj>
              </mc:Choice>
              <mc:Fallback>
                <p:oleObj name="Equation" r:id="rId4" imgW="24892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9616" y="2420888"/>
                        <a:ext cx="6961717"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2927207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8428567" y="3860800"/>
            <a:ext cx="3130551" cy="2808288"/>
            <a:chOff x="4096" y="2545"/>
            <a:chExt cx="1479" cy="1769"/>
          </a:xfrm>
        </p:grpSpPr>
        <p:sp>
          <p:nvSpPr>
            <p:cNvPr id="45103" name="Freeform 52"/>
            <p:cNvSpPr>
              <a:spLocks/>
            </p:cNvSpPr>
            <p:nvPr/>
          </p:nvSpPr>
          <p:spPr bwMode="auto">
            <a:xfrm>
              <a:off x="4445" y="2545"/>
              <a:ext cx="748" cy="613"/>
            </a:xfrm>
            <a:custGeom>
              <a:avLst/>
              <a:gdLst>
                <a:gd name="T0" fmla="*/ 748 w 748"/>
                <a:gd name="T1" fmla="*/ 0 h 613"/>
                <a:gd name="T2" fmla="*/ 408 w 748"/>
                <a:gd name="T3" fmla="*/ 114 h 613"/>
                <a:gd name="T4" fmla="*/ 340 w 748"/>
                <a:gd name="T5" fmla="*/ 272 h 613"/>
                <a:gd name="T6" fmla="*/ 272 w 748"/>
                <a:gd name="T7" fmla="*/ 431 h 613"/>
                <a:gd name="T8" fmla="*/ 136 w 748"/>
                <a:gd name="T9" fmla="*/ 544 h 613"/>
                <a:gd name="T10" fmla="*/ 0 w 748"/>
                <a:gd name="T11" fmla="*/ 613 h 613"/>
                <a:gd name="T12" fmla="*/ 0 60000 65536"/>
                <a:gd name="T13" fmla="*/ 0 60000 65536"/>
                <a:gd name="T14" fmla="*/ 0 60000 65536"/>
                <a:gd name="T15" fmla="*/ 0 60000 65536"/>
                <a:gd name="T16" fmla="*/ 0 60000 65536"/>
                <a:gd name="T17" fmla="*/ 0 60000 65536"/>
                <a:gd name="T18" fmla="*/ 0 w 748"/>
                <a:gd name="T19" fmla="*/ 0 h 613"/>
                <a:gd name="T20" fmla="*/ 748 w 748"/>
                <a:gd name="T21" fmla="*/ 613 h 613"/>
              </a:gdLst>
              <a:ahLst/>
              <a:cxnLst>
                <a:cxn ang="T12">
                  <a:pos x="T0" y="T1"/>
                </a:cxn>
                <a:cxn ang="T13">
                  <a:pos x="T2" y="T3"/>
                </a:cxn>
                <a:cxn ang="T14">
                  <a:pos x="T4" y="T5"/>
                </a:cxn>
                <a:cxn ang="T15">
                  <a:pos x="T6" y="T7"/>
                </a:cxn>
                <a:cxn ang="T16">
                  <a:pos x="T8" y="T9"/>
                </a:cxn>
                <a:cxn ang="T17">
                  <a:pos x="T10" y="T11"/>
                </a:cxn>
              </a:cxnLst>
              <a:rect l="T18" t="T19" r="T20" b="T21"/>
              <a:pathLst>
                <a:path w="748" h="613">
                  <a:moveTo>
                    <a:pt x="748" y="0"/>
                  </a:moveTo>
                  <a:cubicBezTo>
                    <a:pt x="612" y="34"/>
                    <a:pt x="476" y="69"/>
                    <a:pt x="408" y="114"/>
                  </a:cubicBezTo>
                  <a:cubicBezTo>
                    <a:pt x="340" y="159"/>
                    <a:pt x="363" y="219"/>
                    <a:pt x="340" y="272"/>
                  </a:cubicBezTo>
                  <a:cubicBezTo>
                    <a:pt x="317" y="325"/>
                    <a:pt x="306" y="386"/>
                    <a:pt x="272" y="431"/>
                  </a:cubicBezTo>
                  <a:cubicBezTo>
                    <a:pt x="238" y="476"/>
                    <a:pt x="181" y="514"/>
                    <a:pt x="136" y="544"/>
                  </a:cubicBezTo>
                  <a:cubicBezTo>
                    <a:pt x="91" y="574"/>
                    <a:pt x="45" y="593"/>
                    <a:pt x="0" y="613"/>
                  </a:cubicBezTo>
                </a:path>
              </a:pathLst>
            </a:custGeom>
            <a:noFill/>
            <a:ln w="28575">
              <a:solidFill>
                <a:srgbClr val="11892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4" name="Freeform 53"/>
            <p:cNvSpPr>
              <a:spLocks/>
            </p:cNvSpPr>
            <p:nvPr/>
          </p:nvSpPr>
          <p:spPr bwMode="auto">
            <a:xfrm>
              <a:off x="4096" y="3158"/>
              <a:ext cx="530" cy="434"/>
            </a:xfrm>
            <a:custGeom>
              <a:avLst/>
              <a:gdLst>
                <a:gd name="T0" fmla="*/ 349 w 530"/>
                <a:gd name="T1" fmla="*/ 0 h 434"/>
                <a:gd name="T2" fmla="*/ 76 w 530"/>
                <a:gd name="T3" fmla="*/ 113 h 434"/>
                <a:gd name="T4" fmla="*/ 8 w 530"/>
                <a:gd name="T5" fmla="*/ 272 h 434"/>
                <a:gd name="T6" fmla="*/ 122 w 530"/>
                <a:gd name="T7" fmla="*/ 408 h 434"/>
                <a:gd name="T8" fmla="*/ 530 w 530"/>
                <a:gd name="T9" fmla="*/ 430 h 434"/>
                <a:gd name="T10" fmla="*/ 0 60000 65536"/>
                <a:gd name="T11" fmla="*/ 0 60000 65536"/>
                <a:gd name="T12" fmla="*/ 0 60000 65536"/>
                <a:gd name="T13" fmla="*/ 0 60000 65536"/>
                <a:gd name="T14" fmla="*/ 0 60000 65536"/>
                <a:gd name="T15" fmla="*/ 0 w 530"/>
                <a:gd name="T16" fmla="*/ 0 h 434"/>
                <a:gd name="T17" fmla="*/ 530 w 530"/>
                <a:gd name="T18" fmla="*/ 434 h 434"/>
              </a:gdLst>
              <a:ahLst/>
              <a:cxnLst>
                <a:cxn ang="T10">
                  <a:pos x="T0" y="T1"/>
                </a:cxn>
                <a:cxn ang="T11">
                  <a:pos x="T2" y="T3"/>
                </a:cxn>
                <a:cxn ang="T12">
                  <a:pos x="T4" y="T5"/>
                </a:cxn>
                <a:cxn ang="T13">
                  <a:pos x="T6" y="T7"/>
                </a:cxn>
                <a:cxn ang="T14">
                  <a:pos x="T8" y="T9"/>
                </a:cxn>
              </a:cxnLst>
              <a:rect l="T15" t="T16" r="T17" b="T18"/>
              <a:pathLst>
                <a:path w="530" h="434">
                  <a:moveTo>
                    <a:pt x="349" y="0"/>
                  </a:moveTo>
                  <a:cubicBezTo>
                    <a:pt x="241" y="34"/>
                    <a:pt x="133" y="68"/>
                    <a:pt x="76" y="113"/>
                  </a:cubicBezTo>
                  <a:cubicBezTo>
                    <a:pt x="19" y="158"/>
                    <a:pt x="0" y="223"/>
                    <a:pt x="8" y="272"/>
                  </a:cubicBezTo>
                  <a:cubicBezTo>
                    <a:pt x="16" y="321"/>
                    <a:pt x="35" y="382"/>
                    <a:pt x="122" y="408"/>
                  </a:cubicBezTo>
                  <a:cubicBezTo>
                    <a:pt x="209" y="434"/>
                    <a:pt x="369" y="432"/>
                    <a:pt x="530" y="430"/>
                  </a:cubicBezTo>
                </a:path>
              </a:pathLst>
            </a:custGeom>
            <a:noFill/>
            <a:ln w="28575">
              <a:solidFill>
                <a:srgbClr val="11892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5" name="Freeform 54"/>
            <p:cNvSpPr>
              <a:spLocks/>
            </p:cNvSpPr>
            <p:nvPr/>
          </p:nvSpPr>
          <p:spPr bwMode="auto">
            <a:xfrm>
              <a:off x="4626" y="3573"/>
              <a:ext cx="396" cy="582"/>
            </a:xfrm>
            <a:custGeom>
              <a:avLst/>
              <a:gdLst>
                <a:gd name="T0" fmla="*/ 0 w 396"/>
                <a:gd name="T1" fmla="*/ 15 h 582"/>
                <a:gd name="T2" fmla="*/ 181 w 396"/>
                <a:gd name="T3" fmla="*/ 15 h 582"/>
                <a:gd name="T4" fmla="*/ 340 w 396"/>
                <a:gd name="T5" fmla="*/ 106 h 582"/>
                <a:gd name="T6" fmla="*/ 385 w 396"/>
                <a:gd name="T7" fmla="*/ 288 h 582"/>
                <a:gd name="T8" fmla="*/ 272 w 396"/>
                <a:gd name="T9" fmla="*/ 582 h 582"/>
                <a:gd name="T10" fmla="*/ 0 60000 65536"/>
                <a:gd name="T11" fmla="*/ 0 60000 65536"/>
                <a:gd name="T12" fmla="*/ 0 60000 65536"/>
                <a:gd name="T13" fmla="*/ 0 60000 65536"/>
                <a:gd name="T14" fmla="*/ 0 60000 65536"/>
                <a:gd name="T15" fmla="*/ 0 w 396"/>
                <a:gd name="T16" fmla="*/ 0 h 582"/>
                <a:gd name="T17" fmla="*/ 396 w 396"/>
                <a:gd name="T18" fmla="*/ 582 h 582"/>
              </a:gdLst>
              <a:ahLst/>
              <a:cxnLst>
                <a:cxn ang="T10">
                  <a:pos x="T0" y="T1"/>
                </a:cxn>
                <a:cxn ang="T11">
                  <a:pos x="T2" y="T3"/>
                </a:cxn>
                <a:cxn ang="T12">
                  <a:pos x="T4" y="T5"/>
                </a:cxn>
                <a:cxn ang="T13">
                  <a:pos x="T6" y="T7"/>
                </a:cxn>
                <a:cxn ang="T14">
                  <a:pos x="T8" y="T9"/>
                </a:cxn>
              </a:cxnLst>
              <a:rect l="T15" t="T16" r="T17" b="T18"/>
              <a:pathLst>
                <a:path w="396" h="582">
                  <a:moveTo>
                    <a:pt x="0" y="15"/>
                  </a:moveTo>
                  <a:cubicBezTo>
                    <a:pt x="62" y="7"/>
                    <a:pt x="124" y="0"/>
                    <a:pt x="181" y="15"/>
                  </a:cubicBezTo>
                  <a:cubicBezTo>
                    <a:pt x="238" y="30"/>
                    <a:pt x="306" y="60"/>
                    <a:pt x="340" y="106"/>
                  </a:cubicBezTo>
                  <a:cubicBezTo>
                    <a:pt x="374" y="152"/>
                    <a:pt x="396" y="209"/>
                    <a:pt x="385" y="288"/>
                  </a:cubicBezTo>
                  <a:cubicBezTo>
                    <a:pt x="374" y="367"/>
                    <a:pt x="323" y="474"/>
                    <a:pt x="272" y="582"/>
                  </a:cubicBezTo>
                </a:path>
              </a:pathLst>
            </a:custGeom>
            <a:noFill/>
            <a:ln w="28575">
              <a:solidFill>
                <a:srgbClr val="11892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6" name="Freeform 55"/>
            <p:cNvSpPr>
              <a:spLocks/>
            </p:cNvSpPr>
            <p:nvPr/>
          </p:nvSpPr>
          <p:spPr bwMode="auto">
            <a:xfrm>
              <a:off x="4849" y="4126"/>
              <a:ext cx="726" cy="188"/>
            </a:xfrm>
            <a:custGeom>
              <a:avLst/>
              <a:gdLst>
                <a:gd name="T0" fmla="*/ 49 w 726"/>
                <a:gd name="T1" fmla="*/ 29 h 188"/>
                <a:gd name="T2" fmla="*/ 26 w 726"/>
                <a:gd name="T3" fmla="*/ 143 h 188"/>
                <a:gd name="T4" fmla="*/ 208 w 726"/>
                <a:gd name="T5" fmla="*/ 165 h 188"/>
                <a:gd name="T6" fmla="*/ 593 w 726"/>
                <a:gd name="T7" fmla="*/ 7 h 188"/>
                <a:gd name="T8" fmla="*/ 707 w 726"/>
                <a:gd name="T9" fmla="*/ 120 h 188"/>
                <a:gd name="T10" fmla="*/ 707 w 726"/>
                <a:gd name="T11" fmla="*/ 188 h 188"/>
                <a:gd name="T12" fmla="*/ 0 60000 65536"/>
                <a:gd name="T13" fmla="*/ 0 60000 65536"/>
                <a:gd name="T14" fmla="*/ 0 60000 65536"/>
                <a:gd name="T15" fmla="*/ 0 60000 65536"/>
                <a:gd name="T16" fmla="*/ 0 60000 65536"/>
                <a:gd name="T17" fmla="*/ 0 60000 65536"/>
                <a:gd name="T18" fmla="*/ 0 w 726"/>
                <a:gd name="T19" fmla="*/ 0 h 188"/>
                <a:gd name="T20" fmla="*/ 726 w 726"/>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726" h="188">
                  <a:moveTo>
                    <a:pt x="49" y="29"/>
                  </a:moveTo>
                  <a:cubicBezTo>
                    <a:pt x="24" y="74"/>
                    <a:pt x="0" y="120"/>
                    <a:pt x="26" y="143"/>
                  </a:cubicBezTo>
                  <a:cubicBezTo>
                    <a:pt x="52" y="166"/>
                    <a:pt x="114" y="188"/>
                    <a:pt x="208" y="165"/>
                  </a:cubicBezTo>
                  <a:cubicBezTo>
                    <a:pt x="302" y="142"/>
                    <a:pt x="510" y="14"/>
                    <a:pt x="593" y="7"/>
                  </a:cubicBezTo>
                  <a:cubicBezTo>
                    <a:pt x="676" y="0"/>
                    <a:pt x="688" y="90"/>
                    <a:pt x="707" y="120"/>
                  </a:cubicBezTo>
                  <a:cubicBezTo>
                    <a:pt x="726" y="150"/>
                    <a:pt x="716" y="169"/>
                    <a:pt x="707" y="188"/>
                  </a:cubicBezTo>
                </a:path>
              </a:pathLst>
            </a:custGeom>
            <a:noFill/>
            <a:ln w="28575">
              <a:solidFill>
                <a:srgbClr val="11892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1074" name="Rectangle 2"/>
          <p:cNvSpPr>
            <a:spLocks noGrp="1" noChangeArrowheads="1"/>
          </p:cNvSpPr>
          <p:nvPr>
            <p:ph type="body" sz="half" idx="1"/>
          </p:nvPr>
        </p:nvSpPr>
        <p:spPr>
          <a:xfrm>
            <a:off x="762001" y="1089026"/>
            <a:ext cx="11239500" cy="5688013"/>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曲线的设计技术</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将第一个和最后一个控制顶点重合，可得到封闭的</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多个控制点在某位置重合，</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曲线会更靠近该位置；</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使用任何数目的控制点拟合</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曲线，复杂曲线可以用几个低次的</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曲线段拼接</a:t>
            </a:r>
            <a:endPar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endParaRPr>
          </a:p>
          <a:p>
            <a:pPr lvl="2" eaLnBrk="1" hangingPunct="1">
              <a:spcBef>
                <a:spcPct val="50000"/>
              </a:spcBef>
              <a:buFont typeface="Wingdings" pitchFamily="2" charset="2"/>
              <a:buNone/>
            </a:pPr>
            <a:endParaRPr lang="zh-CN" altLang="en-US" sz="2000" dirty="0" smtClean="0">
              <a:sym typeface="Wingdings 2" pitchFamily="18" charset="2"/>
            </a:endParaRPr>
          </a:p>
          <a:p>
            <a:pPr lvl="2" eaLnBrk="1" hangingPunct="1">
              <a:spcBef>
                <a:spcPct val="40000"/>
              </a:spcBef>
              <a:buFont typeface="Wingdings" pitchFamily="2" charset="2"/>
              <a:buNone/>
            </a:pPr>
            <a:endParaRPr lang="zh-CN" altLang="en-US" dirty="0" smtClean="0">
              <a:sym typeface="Wingdings 2" pitchFamily="18" charset="2"/>
            </a:endParaRPr>
          </a:p>
        </p:txBody>
      </p:sp>
      <p:sp>
        <p:nvSpPr>
          <p:cNvPr id="131077" name="Freeform 5"/>
          <p:cNvSpPr>
            <a:spLocks/>
          </p:cNvSpPr>
          <p:nvPr/>
        </p:nvSpPr>
        <p:spPr bwMode="auto">
          <a:xfrm>
            <a:off x="768351" y="4413251"/>
            <a:ext cx="2832100" cy="2124075"/>
          </a:xfrm>
          <a:custGeom>
            <a:avLst/>
            <a:gdLst>
              <a:gd name="T0" fmla="*/ 2147483647 w 1338"/>
              <a:gd name="T1" fmla="*/ 2147483647 h 1338"/>
              <a:gd name="T2" fmla="*/ 0 w 1338"/>
              <a:gd name="T3" fmla="*/ 2147483647 h 1338"/>
              <a:gd name="T4" fmla="*/ 2147483647 w 1338"/>
              <a:gd name="T5" fmla="*/ 0 h 1338"/>
              <a:gd name="T6" fmla="*/ 2147483647 w 1338"/>
              <a:gd name="T7" fmla="*/ 2147483647 h 1338"/>
              <a:gd name="T8" fmla="*/ 2147483647 w 1338"/>
              <a:gd name="T9" fmla="*/ 2147483647 h 1338"/>
              <a:gd name="T10" fmla="*/ 0 60000 65536"/>
              <a:gd name="T11" fmla="*/ 0 60000 65536"/>
              <a:gd name="T12" fmla="*/ 0 60000 65536"/>
              <a:gd name="T13" fmla="*/ 0 60000 65536"/>
              <a:gd name="T14" fmla="*/ 0 60000 65536"/>
              <a:gd name="T15" fmla="*/ 0 w 1338"/>
              <a:gd name="T16" fmla="*/ 0 h 1338"/>
              <a:gd name="T17" fmla="*/ 1338 w 1338"/>
              <a:gd name="T18" fmla="*/ 1338 h 1338"/>
            </a:gdLst>
            <a:ahLst/>
            <a:cxnLst>
              <a:cxn ang="T10">
                <a:pos x="T0" y="T1"/>
              </a:cxn>
              <a:cxn ang="T11">
                <a:pos x="T2" y="T3"/>
              </a:cxn>
              <a:cxn ang="T12">
                <a:pos x="T4" y="T5"/>
              </a:cxn>
              <a:cxn ang="T13">
                <a:pos x="T6" y="T7"/>
              </a:cxn>
              <a:cxn ang="T14">
                <a:pos x="T8" y="T9"/>
              </a:cxn>
            </a:cxnLst>
            <a:rect l="T15" t="T16" r="T17" b="T18"/>
            <a:pathLst>
              <a:path w="1338" h="1338">
                <a:moveTo>
                  <a:pt x="136" y="1338"/>
                </a:moveTo>
                <a:lnTo>
                  <a:pt x="0" y="408"/>
                </a:lnTo>
                <a:lnTo>
                  <a:pt x="907" y="0"/>
                </a:lnTo>
                <a:lnTo>
                  <a:pt x="1338" y="1088"/>
                </a:lnTo>
                <a:lnTo>
                  <a:pt x="136" y="1338"/>
                </a:lnTo>
                <a:close/>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3" name="Freeform 11"/>
          <p:cNvSpPr>
            <a:spLocks/>
          </p:cNvSpPr>
          <p:nvPr/>
        </p:nvSpPr>
        <p:spPr bwMode="auto">
          <a:xfrm>
            <a:off x="958851" y="4781550"/>
            <a:ext cx="2192867" cy="1612900"/>
          </a:xfrm>
          <a:custGeom>
            <a:avLst/>
            <a:gdLst>
              <a:gd name="T0" fmla="*/ 2147483647 w 1036"/>
              <a:gd name="T1" fmla="*/ 2147483647 h 1016"/>
              <a:gd name="T2" fmla="*/ 2147483647 w 1036"/>
              <a:gd name="T3" fmla="*/ 2147483647 h 1016"/>
              <a:gd name="T4" fmla="*/ 2147483647 w 1036"/>
              <a:gd name="T5" fmla="*/ 2147483647 h 1016"/>
              <a:gd name="T6" fmla="*/ 2147483647 w 1036"/>
              <a:gd name="T7" fmla="*/ 2147483647 h 1016"/>
              <a:gd name="T8" fmla="*/ 2147483647 w 1036"/>
              <a:gd name="T9" fmla="*/ 2147483647 h 1016"/>
              <a:gd name="T10" fmla="*/ 2147483647 w 1036"/>
              <a:gd name="T11" fmla="*/ 2147483647 h 1016"/>
              <a:gd name="T12" fmla="*/ 2147483647 w 1036"/>
              <a:gd name="T13" fmla="*/ 2147483647 h 1016"/>
              <a:gd name="T14" fmla="*/ 2147483647 w 1036"/>
              <a:gd name="T15" fmla="*/ 2147483647 h 1016"/>
              <a:gd name="T16" fmla="*/ 0 60000 65536"/>
              <a:gd name="T17" fmla="*/ 0 60000 65536"/>
              <a:gd name="T18" fmla="*/ 0 60000 65536"/>
              <a:gd name="T19" fmla="*/ 0 60000 65536"/>
              <a:gd name="T20" fmla="*/ 0 60000 65536"/>
              <a:gd name="T21" fmla="*/ 0 60000 65536"/>
              <a:gd name="T22" fmla="*/ 0 60000 65536"/>
              <a:gd name="T23" fmla="*/ 0 60000 65536"/>
              <a:gd name="T24" fmla="*/ 0 w 1036"/>
              <a:gd name="T25" fmla="*/ 0 h 1016"/>
              <a:gd name="T26" fmla="*/ 1036 w 1036"/>
              <a:gd name="T27" fmla="*/ 1016 h 10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 h="1016">
                <a:moveTo>
                  <a:pt x="545" y="993"/>
                </a:moveTo>
                <a:cubicBezTo>
                  <a:pt x="451" y="1012"/>
                  <a:pt x="371" y="1016"/>
                  <a:pt x="295" y="993"/>
                </a:cubicBezTo>
                <a:cubicBezTo>
                  <a:pt x="219" y="970"/>
                  <a:pt x="125" y="970"/>
                  <a:pt x="91" y="857"/>
                </a:cubicBezTo>
                <a:cubicBezTo>
                  <a:pt x="57" y="744"/>
                  <a:pt x="0" y="449"/>
                  <a:pt x="91" y="313"/>
                </a:cubicBezTo>
                <a:cubicBezTo>
                  <a:pt x="182" y="177"/>
                  <a:pt x="484" y="0"/>
                  <a:pt x="635" y="41"/>
                </a:cubicBezTo>
                <a:cubicBezTo>
                  <a:pt x="786" y="82"/>
                  <a:pt x="960" y="422"/>
                  <a:pt x="998" y="562"/>
                </a:cubicBezTo>
                <a:cubicBezTo>
                  <a:pt x="1036" y="702"/>
                  <a:pt x="937" y="808"/>
                  <a:pt x="862" y="880"/>
                </a:cubicBezTo>
                <a:cubicBezTo>
                  <a:pt x="787" y="952"/>
                  <a:pt x="639" y="974"/>
                  <a:pt x="545" y="993"/>
                </a:cubicBezTo>
                <a:close/>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22"/>
          <p:cNvGrpSpPr>
            <a:grpSpLocks/>
          </p:cNvGrpSpPr>
          <p:nvPr/>
        </p:nvGrpSpPr>
        <p:grpSpPr bwMode="auto">
          <a:xfrm>
            <a:off x="1824568" y="6178550"/>
            <a:ext cx="766233" cy="654050"/>
            <a:chOff x="930" y="3453"/>
            <a:chExt cx="362" cy="412"/>
          </a:xfrm>
        </p:grpSpPr>
        <p:sp>
          <p:nvSpPr>
            <p:cNvPr id="45101" name="Text Box 6"/>
            <p:cNvSpPr txBox="1">
              <a:spLocks noChangeArrowheads="1"/>
            </p:cNvSpPr>
            <p:nvPr/>
          </p:nvSpPr>
          <p:spPr bwMode="auto">
            <a:xfrm>
              <a:off x="975" y="3453"/>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5102" name="Text Box 12"/>
            <p:cNvSpPr txBox="1">
              <a:spLocks noChangeArrowheads="1"/>
            </p:cNvSpPr>
            <p:nvPr/>
          </p:nvSpPr>
          <p:spPr bwMode="auto">
            <a:xfrm>
              <a:off x="930" y="363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4" name="Group 14"/>
          <p:cNvGrpSpPr>
            <a:grpSpLocks/>
          </p:cNvGrpSpPr>
          <p:nvPr/>
        </p:nvGrpSpPr>
        <p:grpSpPr bwMode="auto">
          <a:xfrm>
            <a:off x="584200" y="6337301"/>
            <a:ext cx="992716" cy="568325"/>
            <a:chOff x="344" y="3553"/>
            <a:chExt cx="469" cy="358"/>
          </a:xfrm>
        </p:grpSpPr>
        <p:sp>
          <p:nvSpPr>
            <p:cNvPr id="45099" name="Text Box 7"/>
            <p:cNvSpPr txBox="1">
              <a:spLocks noChangeArrowheads="1"/>
            </p:cNvSpPr>
            <p:nvPr/>
          </p:nvSpPr>
          <p:spPr bwMode="auto">
            <a:xfrm>
              <a:off x="496" y="3553"/>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5100" name="Text Box 13"/>
            <p:cNvSpPr txBox="1">
              <a:spLocks noChangeArrowheads="1"/>
            </p:cNvSpPr>
            <p:nvPr/>
          </p:nvSpPr>
          <p:spPr bwMode="auto">
            <a:xfrm>
              <a:off x="344" y="3680"/>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nvGrpSpPr>
          <p:cNvPr id="5" name="Group 16"/>
          <p:cNvGrpSpPr>
            <a:grpSpLocks/>
          </p:cNvGrpSpPr>
          <p:nvPr/>
        </p:nvGrpSpPr>
        <p:grpSpPr bwMode="auto">
          <a:xfrm>
            <a:off x="287867" y="4795839"/>
            <a:ext cx="1011766" cy="450850"/>
            <a:chOff x="204" y="2582"/>
            <a:chExt cx="478" cy="284"/>
          </a:xfrm>
        </p:grpSpPr>
        <p:sp>
          <p:nvSpPr>
            <p:cNvPr id="45097" name="Text Box 9"/>
            <p:cNvSpPr txBox="1">
              <a:spLocks noChangeArrowheads="1"/>
            </p:cNvSpPr>
            <p:nvPr/>
          </p:nvSpPr>
          <p:spPr bwMode="auto">
            <a:xfrm>
              <a:off x="365" y="263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5098" name="Text Box 15"/>
            <p:cNvSpPr txBox="1">
              <a:spLocks noChangeArrowheads="1"/>
            </p:cNvSpPr>
            <p:nvPr/>
          </p:nvSpPr>
          <p:spPr bwMode="auto">
            <a:xfrm>
              <a:off x="204" y="258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p>
          </p:txBody>
        </p:sp>
      </p:grpSp>
      <p:grpSp>
        <p:nvGrpSpPr>
          <p:cNvPr id="6" name="Group 18"/>
          <p:cNvGrpSpPr>
            <a:grpSpLocks/>
          </p:cNvGrpSpPr>
          <p:nvPr/>
        </p:nvGrpSpPr>
        <p:grpSpPr bwMode="auto">
          <a:xfrm>
            <a:off x="2533654" y="4056063"/>
            <a:ext cx="685800" cy="536575"/>
            <a:chOff x="1247" y="2115"/>
            <a:chExt cx="324" cy="338"/>
          </a:xfrm>
        </p:grpSpPr>
        <p:sp>
          <p:nvSpPr>
            <p:cNvPr id="45095" name="Text Box 10"/>
            <p:cNvSpPr txBox="1">
              <a:spLocks noChangeArrowheads="1"/>
            </p:cNvSpPr>
            <p:nvPr/>
          </p:nvSpPr>
          <p:spPr bwMode="auto">
            <a:xfrm>
              <a:off x="1254" y="222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5096" name="Text Box 17"/>
            <p:cNvSpPr txBox="1">
              <a:spLocks noChangeArrowheads="1"/>
            </p:cNvSpPr>
            <p:nvPr/>
          </p:nvSpPr>
          <p:spPr bwMode="auto">
            <a:xfrm>
              <a:off x="1247" y="211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grpSp>
        <p:nvGrpSpPr>
          <p:cNvPr id="7" name="Group 20"/>
          <p:cNvGrpSpPr>
            <a:grpSpLocks/>
          </p:cNvGrpSpPr>
          <p:nvPr/>
        </p:nvGrpSpPr>
        <p:grpSpPr bwMode="auto">
          <a:xfrm>
            <a:off x="3450174" y="5926138"/>
            <a:ext cx="800101" cy="381000"/>
            <a:chOff x="1698" y="3294"/>
            <a:chExt cx="378" cy="240"/>
          </a:xfrm>
        </p:grpSpPr>
        <p:sp>
          <p:nvSpPr>
            <p:cNvPr id="45093" name="Text Box 8"/>
            <p:cNvSpPr txBox="1">
              <a:spLocks noChangeArrowheads="1"/>
            </p:cNvSpPr>
            <p:nvPr/>
          </p:nvSpPr>
          <p:spPr bwMode="auto">
            <a:xfrm>
              <a:off x="1698" y="3303"/>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5094" name="Text Box 19"/>
            <p:cNvSpPr txBox="1">
              <a:spLocks noChangeArrowheads="1"/>
            </p:cNvSpPr>
            <p:nvPr/>
          </p:nvSpPr>
          <p:spPr bwMode="auto">
            <a:xfrm>
              <a:off x="1759" y="329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4</a:t>
              </a:r>
            </a:p>
          </p:txBody>
        </p:sp>
      </p:grpSp>
      <p:sp>
        <p:nvSpPr>
          <p:cNvPr id="131093" name="Text Box 21"/>
          <p:cNvSpPr txBox="1">
            <a:spLocks noChangeArrowheads="1"/>
          </p:cNvSpPr>
          <p:nvPr/>
        </p:nvSpPr>
        <p:spPr bwMode="auto">
          <a:xfrm>
            <a:off x="2256367" y="6430963"/>
            <a:ext cx="6709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5</a:t>
            </a:r>
          </a:p>
        </p:txBody>
      </p:sp>
      <p:grpSp>
        <p:nvGrpSpPr>
          <p:cNvPr id="8" name="Group 23"/>
          <p:cNvGrpSpPr>
            <a:grpSpLocks/>
          </p:cNvGrpSpPr>
          <p:nvPr/>
        </p:nvGrpSpPr>
        <p:grpSpPr bwMode="auto">
          <a:xfrm>
            <a:off x="4176185" y="6076950"/>
            <a:ext cx="791633" cy="635000"/>
            <a:chOff x="930" y="3465"/>
            <a:chExt cx="374" cy="400"/>
          </a:xfrm>
        </p:grpSpPr>
        <p:sp>
          <p:nvSpPr>
            <p:cNvPr id="45091" name="Text Box 24"/>
            <p:cNvSpPr txBox="1">
              <a:spLocks noChangeArrowheads="1"/>
            </p:cNvSpPr>
            <p:nvPr/>
          </p:nvSpPr>
          <p:spPr bwMode="auto">
            <a:xfrm>
              <a:off x="987" y="346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5092" name="Text Box 25"/>
            <p:cNvSpPr txBox="1">
              <a:spLocks noChangeArrowheads="1"/>
            </p:cNvSpPr>
            <p:nvPr/>
          </p:nvSpPr>
          <p:spPr bwMode="auto">
            <a:xfrm>
              <a:off x="930" y="363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p>
          </p:txBody>
        </p:sp>
      </p:grpSp>
      <p:grpSp>
        <p:nvGrpSpPr>
          <p:cNvPr id="9" name="Group 26"/>
          <p:cNvGrpSpPr>
            <a:grpSpLocks/>
          </p:cNvGrpSpPr>
          <p:nvPr/>
        </p:nvGrpSpPr>
        <p:grpSpPr bwMode="auto">
          <a:xfrm>
            <a:off x="4991100" y="4654551"/>
            <a:ext cx="950384" cy="479425"/>
            <a:chOff x="344" y="3553"/>
            <a:chExt cx="449" cy="543"/>
          </a:xfrm>
        </p:grpSpPr>
        <p:sp>
          <p:nvSpPr>
            <p:cNvPr id="45089" name="Text Box 27"/>
            <p:cNvSpPr txBox="1">
              <a:spLocks noChangeArrowheads="1"/>
            </p:cNvSpPr>
            <p:nvPr/>
          </p:nvSpPr>
          <p:spPr bwMode="auto">
            <a:xfrm>
              <a:off x="476" y="3553"/>
              <a:ext cx="31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endParaRPr lang="zh-CN" altLang="en-US">
                <a:sym typeface="Symbol" pitchFamily="18" charset="2"/>
              </a:endParaRPr>
            </a:p>
          </p:txBody>
        </p:sp>
        <p:sp>
          <p:nvSpPr>
            <p:cNvPr id="45090" name="Text Box 28"/>
            <p:cNvSpPr txBox="1">
              <a:spLocks noChangeArrowheads="1"/>
            </p:cNvSpPr>
            <p:nvPr/>
          </p:nvSpPr>
          <p:spPr bwMode="auto">
            <a:xfrm>
              <a:off x="344" y="3681"/>
              <a:ext cx="31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2</a:t>
              </a:r>
            </a:p>
          </p:txBody>
        </p:sp>
      </p:grpSp>
      <p:grpSp>
        <p:nvGrpSpPr>
          <p:cNvPr id="10" name="Group 29"/>
          <p:cNvGrpSpPr>
            <a:grpSpLocks/>
          </p:cNvGrpSpPr>
          <p:nvPr/>
        </p:nvGrpSpPr>
        <p:grpSpPr bwMode="auto">
          <a:xfrm>
            <a:off x="4800600" y="5049839"/>
            <a:ext cx="1001183" cy="441325"/>
            <a:chOff x="204" y="2582"/>
            <a:chExt cx="473" cy="278"/>
          </a:xfrm>
        </p:grpSpPr>
        <p:sp>
          <p:nvSpPr>
            <p:cNvPr id="45087" name="Text Box 30"/>
            <p:cNvSpPr txBox="1">
              <a:spLocks noChangeArrowheads="1"/>
            </p:cNvSpPr>
            <p:nvPr/>
          </p:nvSpPr>
          <p:spPr bwMode="auto">
            <a:xfrm>
              <a:off x="360" y="262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5088" name="Text Box 31"/>
            <p:cNvSpPr txBox="1">
              <a:spLocks noChangeArrowheads="1"/>
            </p:cNvSpPr>
            <p:nvPr/>
          </p:nvSpPr>
          <p:spPr bwMode="auto">
            <a:xfrm>
              <a:off x="204" y="258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a:t>
              </a:r>
            </a:p>
          </p:txBody>
        </p:sp>
      </p:grpSp>
      <p:grpSp>
        <p:nvGrpSpPr>
          <p:cNvPr id="11" name="Group 32"/>
          <p:cNvGrpSpPr>
            <a:grpSpLocks/>
          </p:cNvGrpSpPr>
          <p:nvPr/>
        </p:nvGrpSpPr>
        <p:grpSpPr bwMode="auto">
          <a:xfrm>
            <a:off x="6853766" y="4797425"/>
            <a:ext cx="728133" cy="536575"/>
            <a:chOff x="1247" y="2115"/>
            <a:chExt cx="344" cy="338"/>
          </a:xfrm>
        </p:grpSpPr>
        <p:sp>
          <p:nvSpPr>
            <p:cNvPr id="45085" name="Text Box 33"/>
            <p:cNvSpPr txBox="1">
              <a:spLocks noChangeArrowheads="1"/>
            </p:cNvSpPr>
            <p:nvPr/>
          </p:nvSpPr>
          <p:spPr bwMode="auto">
            <a:xfrm>
              <a:off x="1274" y="222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45086" name="Text Box 34"/>
            <p:cNvSpPr txBox="1">
              <a:spLocks noChangeArrowheads="1"/>
            </p:cNvSpPr>
            <p:nvPr/>
          </p:nvSpPr>
          <p:spPr bwMode="auto">
            <a:xfrm>
              <a:off x="1247" y="211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grpSp>
        <p:nvGrpSpPr>
          <p:cNvPr id="12" name="Group 35"/>
          <p:cNvGrpSpPr>
            <a:grpSpLocks/>
          </p:cNvGrpSpPr>
          <p:nvPr/>
        </p:nvGrpSpPr>
        <p:grpSpPr bwMode="auto">
          <a:xfrm>
            <a:off x="7958666" y="6057900"/>
            <a:ext cx="706966" cy="400050"/>
            <a:chOff x="1742" y="3294"/>
            <a:chExt cx="334" cy="252"/>
          </a:xfrm>
        </p:grpSpPr>
        <p:sp>
          <p:nvSpPr>
            <p:cNvPr id="45083" name="Text Box 36"/>
            <p:cNvSpPr txBox="1">
              <a:spLocks noChangeArrowheads="1"/>
            </p:cNvSpPr>
            <p:nvPr/>
          </p:nvSpPr>
          <p:spPr bwMode="auto">
            <a:xfrm>
              <a:off x="1742" y="331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45084" name="Text Box 37"/>
            <p:cNvSpPr txBox="1">
              <a:spLocks noChangeArrowheads="1"/>
            </p:cNvSpPr>
            <p:nvPr/>
          </p:nvSpPr>
          <p:spPr bwMode="auto">
            <a:xfrm>
              <a:off x="1759" y="329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4</a:t>
              </a:r>
            </a:p>
          </p:txBody>
        </p:sp>
      </p:grpSp>
      <p:sp>
        <p:nvSpPr>
          <p:cNvPr id="131110" name="Freeform 38"/>
          <p:cNvSpPr>
            <a:spLocks/>
          </p:cNvSpPr>
          <p:nvPr/>
        </p:nvSpPr>
        <p:spPr bwMode="auto">
          <a:xfrm>
            <a:off x="4464051" y="5157788"/>
            <a:ext cx="3600449" cy="1116012"/>
          </a:xfrm>
          <a:custGeom>
            <a:avLst/>
            <a:gdLst>
              <a:gd name="T0" fmla="*/ 0 w 1701"/>
              <a:gd name="T1" fmla="*/ 2147483647 h 703"/>
              <a:gd name="T2" fmla="*/ 2147483647 w 1701"/>
              <a:gd name="T3" fmla="*/ 2147483647 h 703"/>
              <a:gd name="T4" fmla="*/ 2147483647 w 1701"/>
              <a:gd name="T5" fmla="*/ 0 h 703"/>
              <a:gd name="T6" fmla="*/ 2147483647 w 1701"/>
              <a:gd name="T7" fmla="*/ 2147483647 h 703"/>
              <a:gd name="T8" fmla="*/ 0 60000 65536"/>
              <a:gd name="T9" fmla="*/ 0 60000 65536"/>
              <a:gd name="T10" fmla="*/ 0 60000 65536"/>
              <a:gd name="T11" fmla="*/ 0 60000 65536"/>
              <a:gd name="T12" fmla="*/ 0 w 1701"/>
              <a:gd name="T13" fmla="*/ 0 h 703"/>
              <a:gd name="T14" fmla="*/ 1701 w 1701"/>
              <a:gd name="T15" fmla="*/ 703 h 703"/>
            </a:gdLst>
            <a:ahLst/>
            <a:cxnLst>
              <a:cxn ang="T8">
                <a:pos x="T0" y="T1"/>
              </a:cxn>
              <a:cxn ang="T9">
                <a:pos x="T2" y="T3"/>
              </a:cxn>
              <a:cxn ang="T10">
                <a:pos x="T4" y="T5"/>
              </a:cxn>
              <a:cxn ang="T11">
                <a:pos x="T6" y="T7"/>
              </a:cxn>
            </a:cxnLst>
            <a:rect l="T12" t="T13" r="T14" b="T15"/>
            <a:pathLst>
              <a:path w="1701" h="703">
                <a:moveTo>
                  <a:pt x="0" y="680"/>
                </a:moveTo>
                <a:lnTo>
                  <a:pt x="385" y="90"/>
                </a:lnTo>
                <a:lnTo>
                  <a:pt x="1225" y="0"/>
                </a:lnTo>
                <a:lnTo>
                  <a:pt x="1701" y="703"/>
                </a:lnTo>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13" name="Freeform 41"/>
          <p:cNvSpPr>
            <a:spLocks/>
          </p:cNvSpPr>
          <p:nvPr/>
        </p:nvSpPr>
        <p:spPr bwMode="auto">
          <a:xfrm>
            <a:off x="4464051" y="5434014"/>
            <a:ext cx="3600449" cy="839787"/>
          </a:xfrm>
          <a:custGeom>
            <a:avLst/>
            <a:gdLst>
              <a:gd name="T0" fmla="*/ 0 w 1633"/>
              <a:gd name="T1" fmla="*/ 2147483647 h 529"/>
              <a:gd name="T2" fmla="*/ 2147483647 w 1633"/>
              <a:gd name="T3" fmla="*/ 2147483647 h 529"/>
              <a:gd name="T4" fmla="*/ 2147483647 w 1633"/>
              <a:gd name="T5" fmla="*/ 2147483647 h 529"/>
              <a:gd name="T6" fmla="*/ 2147483647 w 1633"/>
              <a:gd name="T7" fmla="*/ 2147483647 h 529"/>
              <a:gd name="T8" fmla="*/ 2147483647 w 1633"/>
              <a:gd name="T9" fmla="*/ 2147483647 h 529"/>
              <a:gd name="T10" fmla="*/ 2147483647 w 1633"/>
              <a:gd name="T11" fmla="*/ 2147483647 h 529"/>
              <a:gd name="T12" fmla="*/ 0 60000 65536"/>
              <a:gd name="T13" fmla="*/ 0 60000 65536"/>
              <a:gd name="T14" fmla="*/ 0 60000 65536"/>
              <a:gd name="T15" fmla="*/ 0 60000 65536"/>
              <a:gd name="T16" fmla="*/ 0 60000 65536"/>
              <a:gd name="T17" fmla="*/ 0 60000 65536"/>
              <a:gd name="T18" fmla="*/ 0 w 1633"/>
              <a:gd name="T19" fmla="*/ 0 h 529"/>
              <a:gd name="T20" fmla="*/ 1633 w 1633"/>
              <a:gd name="T21" fmla="*/ 529 h 529"/>
            </a:gdLst>
            <a:ahLst/>
            <a:cxnLst>
              <a:cxn ang="T12">
                <a:pos x="T0" y="T1"/>
              </a:cxn>
              <a:cxn ang="T13">
                <a:pos x="T2" y="T3"/>
              </a:cxn>
              <a:cxn ang="T14">
                <a:pos x="T4" y="T5"/>
              </a:cxn>
              <a:cxn ang="T15">
                <a:pos x="T6" y="T7"/>
              </a:cxn>
              <a:cxn ang="T16">
                <a:pos x="T8" y="T9"/>
              </a:cxn>
              <a:cxn ang="T17">
                <a:pos x="T10" y="T11"/>
              </a:cxn>
            </a:cxnLst>
            <a:rect l="T18" t="T19" r="T20" b="T21"/>
            <a:pathLst>
              <a:path w="1633" h="529">
                <a:moveTo>
                  <a:pt x="0" y="529"/>
                </a:moveTo>
                <a:cubicBezTo>
                  <a:pt x="66" y="421"/>
                  <a:pt x="132" y="313"/>
                  <a:pt x="204" y="234"/>
                </a:cubicBezTo>
                <a:cubicBezTo>
                  <a:pt x="276" y="155"/>
                  <a:pt x="329" y="86"/>
                  <a:pt x="431" y="52"/>
                </a:cubicBezTo>
                <a:cubicBezTo>
                  <a:pt x="533" y="18"/>
                  <a:pt x="669" y="0"/>
                  <a:pt x="816" y="30"/>
                </a:cubicBezTo>
                <a:cubicBezTo>
                  <a:pt x="963" y="60"/>
                  <a:pt x="1179" y="151"/>
                  <a:pt x="1315" y="234"/>
                </a:cubicBezTo>
                <a:cubicBezTo>
                  <a:pt x="1451" y="317"/>
                  <a:pt x="1542" y="423"/>
                  <a:pt x="1633" y="529"/>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14" name="Freeform 42"/>
          <p:cNvSpPr>
            <a:spLocks/>
          </p:cNvSpPr>
          <p:nvPr/>
        </p:nvSpPr>
        <p:spPr bwMode="auto">
          <a:xfrm>
            <a:off x="9169400" y="3860800"/>
            <a:ext cx="1583267" cy="973138"/>
          </a:xfrm>
          <a:custGeom>
            <a:avLst/>
            <a:gdLst>
              <a:gd name="T0" fmla="*/ 2147483647 w 748"/>
              <a:gd name="T1" fmla="*/ 0 h 613"/>
              <a:gd name="T2" fmla="*/ 2147483647 w 748"/>
              <a:gd name="T3" fmla="*/ 2147483647 h 613"/>
              <a:gd name="T4" fmla="*/ 2147483647 w 748"/>
              <a:gd name="T5" fmla="*/ 2147483647 h 613"/>
              <a:gd name="T6" fmla="*/ 0 w 748"/>
              <a:gd name="T7" fmla="*/ 2147483647 h 613"/>
              <a:gd name="T8" fmla="*/ 0 60000 65536"/>
              <a:gd name="T9" fmla="*/ 0 60000 65536"/>
              <a:gd name="T10" fmla="*/ 0 60000 65536"/>
              <a:gd name="T11" fmla="*/ 0 60000 65536"/>
              <a:gd name="T12" fmla="*/ 0 w 748"/>
              <a:gd name="T13" fmla="*/ 0 h 613"/>
              <a:gd name="T14" fmla="*/ 748 w 748"/>
              <a:gd name="T15" fmla="*/ 613 h 613"/>
            </a:gdLst>
            <a:ahLst/>
            <a:cxnLst>
              <a:cxn ang="T8">
                <a:pos x="T0" y="T1"/>
              </a:cxn>
              <a:cxn ang="T9">
                <a:pos x="T2" y="T3"/>
              </a:cxn>
              <a:cxn ang="T10">
                <a:pos x="T4" y="T5"/>
              </a:cxn>
              <a:cxn ang="T11">
                <a:pos x="T6" y="T7"/>
              </a:cxn>
            </a:cxnLst>
            <a:rect l="T12" t="T13" r="T14" b="T15"/>
            <a:pathLst>
              <a:path w="748" h="613">
                <a:moveTo>
                  <a:pt x="748" y="0"/>
                </a:moveTo>
                <a:lnTo>
                  <a:pt x="45" y="182"/>
                </a:lnTo>
                <a:lnTo>
                  <a:pt x="725" y="363"/>
                </a:lnTo>
                <a:lnTo>
                  <a:pt x="0" y="613"/>
                </a:lnTo>
              </a:path>
            </a:pathLst>
          </a:cu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16" name="Freeform 44"/>
          <p:cNvSpPr>
            <a:spLocks/>
          </p:cNvSpPr>
          <p:nvPr/>
        </p:nvSpPr>
        <p:spPr bwMode="auto">
          <a:xfrm rot="-151740">
            <a:off x="8208434" y="4848226"/>
            <a:ext cx="1344084" cy="790575"/>
          </a:xfrm>
          <a:custGeom>
            <a:avLst/>
            <a:gdLst>
              <a:gd name="T0" fmla="*/ 2147483647 w 635"/>
              <a:gd name="T1" fmla="*/ 0 h 498"/>
              <a:gd name="T2" fmla="*/ 0 w 635"/>
              <a:gd name="T3" fmla="*/ 2147483647 h 498"/>
              <a:gd name="T4" fmla="*/ 2147483647 w 635"/>
              <a:gd name="T5" fmla="*/ 2147483647 h 498"/>
              <a:gd name="T6" fmla="*/ 2147483647 w 635"/>
              <a:gd name="T7" fmla="*/ 2147483647 h 498"/>
              <a:gd name="T8" fmla="*/ 0 60000 65536"/>
              <a:gd name="T9" fmla="*/ 0 60000 65536"/>
              <a:gd name="T10" fmla="*/ 0 60000 65536"/>
              <a:gd name="T11" fmla="*/ 0 60000 65536"/>
              <a:gd name="T12" fmla="*/ 0 w 635"/>
              <a:gd name="T13" fmla="*/ 0 h 498"/>
              <a:gd name="T14" fmla="*/ 635 w 635"/>
              <a:gd name="T15" fmla="*/ 498 h 498"/>
            </a:gdLst>
            <a:ahLst/>
            <a:cxnLst>
              <a:cxn ang="T8">
                <a:pos x="T0" y="T1"/>
              </a:cxn>
              <a:cxn ang="T9">
                <a:pos x="T2" y="T3"/>
              </a:cxn>
              <a:cxn ang="T10">
                <a:pos x="T4" y="T5"/>
              </a:cxn>
              <a:cxn ang="T11">
                <a:pos x="T6" y="T7"/>
              </a:cxn>
            </a:cxnLst>
            <a:rect l="T12" t="T13" r="T14" b="T15"/>
            <a:pathLst>
              <a:path w="635" h="498">
                <a:moveTo>
                  <a:pt x="454" y="0"/>
                </a:moveTo>
                <a:lnTo>
                  <a:pt x="0" y="136"/>
                </a:lnTo>
                <a:lnTo>
                  <a:pt x="91" y="498"/>
                </a:lnTo>
                <a:lnTo>
                  <a:pt x="635" y="430"/>
                </a:lnTo>
              </a:path>
            </a:pathLst>
          </a:custGeom>
          <a:noFill/>
          <a:ln w="9525">
            <a:solidFill>
              <a:srgbClr val="11892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17" name="Freeform 45"/>
          <p:cNvSpPr>
            <a:spLocks/>
          </p:cNvSpPr>
          <p:nvPr/>
        </p:nvSpPr>
        <p:spPr bwMode="auto">
          <a:xfrm>
            <a:off x="9503833" y="5408613"/>
            <a:ext cx="1009651" cy="1116012"/>
          </a:xfrm>
          <a:custGeom>
            <a:avLst/>
            <a:gdLst>
              <a:gd name="T0" fmla="*/ 0 w 477"/>
              <a:gd name="T1" fmla="*/ 2147483647 h 703"/>
              <a:gd name="T2" fmla="*/ 2147483647 w 477"/>
              <a:gd name="T3" fmla="*/ 0 h 703"/>
              <a:gd name="T4" fmla="*/ 2147483647 w 477"/>
              <a:gd name="T5" fmla="*/ 2147483647 h 703"/>
              <a:gd name="T6" fmla="*/ 2147483647 w 477"/>
              <a:gd name="T7" fmla="*/ 2147483647 h 703"/>
              <a:gd name="T8" fmla="*/ 0 60000 65536"/>
              <a:gd name="T9" fmla="*/ 0 60000 65536"/>
              <a:gd name="T10" fmla="*/ 0 60000 65536"/>
              <a:gd name="T11" fmla="*/ 0 60000 65536"/>
              <a:gd name="T12" fmla="*/ 0 w 477"/>
              <a:gd name="T13" fmla="*/ 0 h 703"/>
              <a:gd name="T14" fmla="*/ 477 w 477"/>
              <a:gd name="T15" fmla="*/ 703 h 703"/>
            </a:gdLst>
            <a:ahLst/>
            <a:cxnLst>
              <a:cxn ang="T8">
                <a:pos x="T0" y="T1"/>
              </a:cxn>
              <a:cxn ang="T9">
                <a:pos x="T2" y="T3"/>
              </a:cxn>
              <a:cxn ang="T10">
                <a:pos x="T4" y="T5"/>
              </a:cxn>
              <a:cxn ang="T11">
                <a:pos x="T6" y="T7"/>
              </a:cxn>
            </a:cxnLst>
            <a:rect l="T12" t="T13" r="T14" b="T15"/>
            <a:pathLst>
              <a:path w="477" h="703">
                <a:moveTo>
                  <a:pt x="0" y="68"/>
                </a:moveTo>
                <a:lnTo>
                  <a:pt x="340" y="0"/>
                </a:lnTo>
                <a:lnTo>
                  <a:pt x="477" y="341"/>
                </a:lnTo>
                <a:lnTo>
                  <a:pt x="250" y="703"/>
                </a:lnTo>
              </a:path>
            </a:pathLst>
          </a:custGeom>
          <a:noFill/>
          <a:ln w="9525">
            <a:solidFill>
              <a:srgbClr val="8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18" name="Freeform 46"/>
          <p:cNvSpPr>
            <a:spLocks/>
          </p:cNvSpPr>
          <p:nvPr/>
        </p:nvSpPr>
        <p:spPr bwMode="auto">
          <a:xfrm>
            <a:off x="9772651" y="6129338"/>
            <a:ext cx="1824567" cy="684212"/>
          </a:xfrm>
          <a:custGeom>
            <a:avLst/>
            <a:gdLst>
              <a:gd name="T0" fmla="*/ 2147483647 w 862"/>
              <a:gd name="T1" fmla="*/ 2147483647 h 431"/>
              <a:gd name="T2" fmla="*/ 0 w 862"/>
              <a:gd name="T3" fmla="*/ 2147483647 h 431"/>
              <a:gd name="T4" fmla="*/ 2147483647 w 862"/>
              <a:gd name="T5" fmla="*/ 0 h 431"/>
              <a:gd name="T6" fmla="*/ 2147483647 w 862"/>
              <a:gd name="T7" fmla="*/ 2147483647 h 431"/>
              <a:gd name="T8" fmla="*/ 0 60000 65536"/>
              <a:gd name="T9" fmla="*/ 0 60000 65536"/>
              <a:gd name="T10" fmla="*/ 0 60000 65536"/>
              <a:gd name="T11" fmla="*/ 0 60000 65536"/>
              <a:gd name="T12" fmla="*/ 0 w 862"/>
              <a:gd name="T13" fmla="*/ 0 h 431"/>
              <a:gd name="T14" fmla="*/ 862 w 862"/>
              <a:gd name="T15" fmla="*/ 431 h 431"/>
            </a:gdLst>
            <a:ahLst/>
            <a:cxnLst>
              <a:cxn ang="T8">
                <a:pos x="T0" y="T1"/>
              </a:cxn>
              <a:cxn ang="T9">
                <a:pos x="T2" y="T3"/>
              </a:cxn>
              <a:cxn ang="T10">
                <a:pos x="T4" y="T5"/>
              </a:cxn>
              <a:cxn ang="T11">
                <a:pos x="T6" y="T7"/>
              </a:cxn>
            </a:cxnLst>
            <a:rect l="T12" t="T13" r="T14" b="T15"/>
            <a:pathLst>
              <a:path w="862" h="431">
                <a:moveTo>
                  <a:pt x="136" y="227"/>
                </a:moveTo>
                <a:lnTo>
                  <a:pt x="0" y="431"/>
                </a:lnTo>
                <a:lnTo>
                  <a:pt x="862" y="0"/>
                </a:lnTo>
                <a:lnTo>
                  <a:pt x="839" y="340"/>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19" name="Freeform 47"/>
          <p:cNvSpPr>
            <a:spLocks/>
          </p:cNvSpPr>
          <p:nvPr/>
        </p:nvSpPr>
        <p:spPr bwMode="auto">
          <a:xfrm>
            <a:off x="9169400" y="3860800"/>
            <a:ext cx="1583267" cy="973138"/>
          </a:xfrm>
          <a:custGeom>
            <a:avLst/>
            <a:gdLst>
              <a:gd name="T0" fmla="*/ 2147483647 w 748"/>
              <a:gd name="T1" fmla="*/ 0 h 613"/>
              <a:gd name="T2" fmla="*/ 2147483647 w 748"/>
              <a:gd name="T3" fmla="*/ 2147483647 h 613"/>
              <a:gd name="T4" fmla="*/ 2147483647 w 748"/>
              <a:gd name="T5" fmla="*/ 2147483647 h 613"/>
              <a:gd name="T6" fmla="*/ 2147483647 w 748"/>
              <a:gd name="T7" fmla="*/ 2147483647 h 613"/>
              <a:gd name="T8" fmla="*/ 2147483647 w 748"/>
              <a:gd name="T9" fmla="*/ 2147483647 h 613"/>
              <a:gd name="T10" fmla="*/ 0 w 748"/>
              <a:gd name="T11" fmla="*/ 2147483647 h 613"/>
              <a:gd name="T12" fmla="*/ 0 60000 65536"/>
              <a:gd name="T13" fmla="*/ 0 60000 65536"/>
              <a:gd name="T14" fmla="*/ 0 60000 65536"/>
              <a:gd name="T15" fmla="*/ 0 60000 65536"/>
              <a:gd name="T16" fmla="*/ 0 60000 65536"/>
              <a:gd name="T17" fmla="*/ 0 60000 65536"/>
              <a:gd name="T18" fmla="*/ 0 w 748"/>
              <a:gd name="T19" fmla="*/ 0 h 613"/>
              <a:gd name="T20" fmla="*/ 748 w 748"/>
              <a:gd name="T21" fmla="*/ 613 h 613"/>
            </a:gdLst>
            <a:ahLst/>
            <a:cxnLst>
              <a:cxn ang="T12">
                <a:pos x="T0" y="T1"/>
              </a:cxn>
              <a:cxn ang="T13">
                <a:pos x="T2" y="T3"/>
              </a:cxn>
              <a:cxn ang="T14">
                <a:pos x="T4" y="T5"/>
              </a:cxn>
              <a:cxn ang="T15">
                <a:pos x="T6" y="T7"/>
              </a:cxn>
              <a:cxn ang="T16">
                <a:pos x="T8" y="T9"/>
              </a:cxn>
              <a:cxn ang="T17">
                <a:pos x="T10" y="T11"/>
              </a:cxn>
            </a:cxnLst>
            <a:rect l="T18" t="T19" r="T20" b="T21"/>
            <a:pathLst>
              <a:path w="748" h="613">
                <a:moveTo>
                  <a:pt x="748" y="0"/>
                </a:moveTo>
                <a:cubicBezTo>
                  <a:pt x="612" y="34"/>
                  <a:pt x="476" y="69"/>
                  <a:pt x="408" y="114"/>
                </a:cubicBezTo>
                <a:cubicBezTo>
                  <a:pt x="340" y="159"/>
                  <a:pt x="363" y="219"/>
                  <a:pt x="340" y="272"/>
                </a:cubicBezTo>
                <a:cubicBezTo>
                  <a:pt x="317" y="325"/>
                  <a:pt x="306" y="386"/>
                  <a:pt x="272" y="431"/>
                </a:cubicBezTo>
                <a:cubicBezTo>
                  <a:pt x="238" y="476"/>
                  <a:pt x="181" y="514"/>
                  <a:pt x="136" y="544"/>
                </a:cubicBezTo>
                <a:cubicBezTo>
                  <a:pt x="91" y="574"/>
                  <a:pt x="45" y="593"/>
                  <a:pt x="0" y="61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20" name="Freeform 48"/>
          <p:cNvSpPr>
            <a:spLocks/>
          </p:cNvSpPr>
          <p:nvPr/>
        </p:nvSpPr>
        <p:spPr bwMode="auto">
          <a:xfrm>
            <a:off x="8430685" y="4833939"/>
            <a:ext cx="1121833" cy="688975"/>
          </a:xfrm>
          <a:custGeom>
            <a:avLst/>
            <a:gdLst>
              <a:gd name="T0" fmla="*/ 2147483647 w 530"/>
              <a:gd name="T1" fmla="*/ 0 h 434"/>
              <a:gd name="T2" fmla="*/ 2147483647 w 530"/>
              <a:gd name="T3" fmla="*/ 2147483647 h 434"/>
              <a:gd name="T4" fmla="*/ 2147483647 w 530"/>
              <a:gd name="T5" fmla="*/ 2147483647 h 434"/>
              <a:gd name="T6" fmla="*/ 2147483647 w 530"/>
              <a:gd name="T7" fmla="*/ 2147483647 h 434"/>
              <a:gd name="T8" fmla="*/ 2147483647 w 530"/>
              <a:gd name="T9" fmla="*/ 2147483647 h 434"/>
              <a:gd name="T10" fmla="*/ 0 60000 65536"/>
              <a:gd name="T11" fmla="*/ 0 60000 65536"/>
              <a:gd name="T12" fmla="*/ 0 60000 65536"/>
              <a:gd name="T13" fmla="*/ 0 60000 65536"/>
              <a:gd name="T14" fmla="*/ 0 60000 65536"/>
              <a:gd name="T15" fmla="*/ 0 w 530"/>
              <a:gd name="T16" fmla="*/ 0 h 434"/>
              <a:gd name="T17" fmla="*/ 530 w 530"/>
              <a:gd name="T18" fmla="*/ 434 h 434"/>
            </a:gdLst>
            <a:ahLst/>
            <a:cxnLst>
              <a:cxn ang="T10">
                <a:pos x="T0" y="T1"/>
              </a:cxn>
              <a:cxn ang="T11">
                <a:pos x="T2" y="T3"/>
              </a:cxn>
              <a:cxn ang="T12">
                <a:pos x="T4" y="T5"/>
              </a:cxn>
              <a:cxn ang="T13">
                <a:pos x="T6" y="T7"/>
              </a:cxn>
              <a:cxn ang="T14">
                <a:pos x="T8" y="T9"/>
              </a:cxn>
            </a:cxnLst>
            <a:rect l="T15" t="T16" r="T17" b="T18"/>
            <a:pathLst>
              <a:path w="530" h="434">
                <a:moveTo>
                  <a:pt x="349" y="0"/>
                </a:moveTo>
                <a:cubicBezTo>
                  <a:pt x="241" y="34"/>
                  <a:pt x="133" y="68"/>
                  <a:pt x="76" y="113"/>
                </a:cubicBezTo>
                <a:cubicBezTo>
                  <a:pt x="19" y="158"/>
                  <a:pt x="0" y="223"/>
                  <a:pt x="8" y="272"/>
                </a:cubicBezTo>
                <a:cubicBezTo>
                  <a:pt x="16" y="321"/>
                  <a:pt x="35" y="382"/>
                  <a:pt x="122" y="408"/>
                </a:cubicBezTo>
                <a:cubicBezTo>
                  <a:pt x="209" y="434"/>
                  <a:pt x="369" y="432"/>
                  <a:pt x="530" y="43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21" name="Freeform 49"/>
          <p:cNvSpPr>
            <a:spLocks/>
          </p:cNvSpPr>
          <p:nvPr/>
        </p:nvSpPr>
        <p:spPr bwMode="auto">
          <a:xfrm>
            <a:off x="9552517" y="5492751"/>
            <a:ext cx="838200" cy="923925"/>
          </a:xfrm>
          <a:custGeom>
            <a:avLst/>
            <a:gdLst>
              <a:gd name="T0" fmla="*/ 0 w 396"/>
              <a:gd name="T1" fmla="*/ 2147483647 h 582"/>
              <a:gd name="T2" fmla="*/ 2147483647 w 396"/>
              <a:gd name="T3" fmla="*/ 2147483647 h 582"/>
              <a:gd name="T4" fmla="*/ 2147483647 w 396"/>
              <a:gd name="T5" fmla="*/ 2147483647 h 582"/>
              <a:gd name="T6" fmla="*/ 2147483647 w 396"/>
              <a:gd name="T7" fmla="*/ 2147483647 h 582"/>
              <a:gd name="T8" fmla="*/ 2147483647 w 396"/>
              <a:gd name="T9" fmla="*/ 2147483647 h 582"/>
              <a:gd name="T10" fmla="*/ 0 60000 65536"/>
              <a:gd name="T11" fmla="*/ 0 60000 65536"/>
              <a:gd name="T12" fmla="*/ 0 60000 65536"/>
              <a:gd name="T13" fmla="*/ 0 60000 65536"/>
              <a:gd name="T14" fmla="*/ 0 60000 65536"/>
              <a:gd name="T15" fmla="*/ 0 w 396"/>
              <a:gd name="T16" fmla="*/ 0 h 582"/>
              <a:gd name="T17" fmla="*/ 396 w 396"/>
              <a:gd name="T18" fmla="*/ 582 h 582"/>
            </a:gdLst>
            <a:ahLst/>
            <a:cxnLst>
              <a:cxn ang="T10">
                <a:pos x="T0" y="T1"/>
              </a:cxn>
              <a:cxn ang="T11">
                <a:pos x="T2" y="T3"/>
              </a:cxn>
              <a:cxn ang="T12">
                <a:pos x="T4" y="T5"/>
              </a:cxn>
              <a:cxn ang="T13">
                <a:pos x="T6" y="T7"/>
              </a:cxn>
              <a:cxn ang="T14">
                <a:pos x="T8" y="T9"/>
              </a:cxn>
            </a:cxnLst>
            <a:rect l="T15" t="T16" r="T17" b="T18"/>
            <a:pathLst>
              <a:path w="396" h="582">
                <a:moveTo>
                  <a:pt x="0" y="15"/>
                </a:moveTo>
                <a:cubicBezTo>
                  <a:pt x="62" y="7"/>
                  <a:pt x="124" y="0"/>
                  <a:pt x="181" y="15"/>
                </a:cubicBezTo>
                <a:cubicBezTo>
                  <a:pt x="238" y="30"/>
                  <a:pt x="306" y="60"/>
                  <a:pt x="340" y="106"/>
                </a:cubicBezTo>
                <a:cubicBezTo>
                  <a:pt x="374" y="152"/>
                  <a:pt x="396" y="209"/>
                  <a:pt x="385" y="288"/>
                </a:cubicBezTo>
                <a:cubicBezTo>
                  <a:pt x="374" y="367"/>
                  <a:pt x="323" y="474"/>
                  <a:pt x="272" y="5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23" name="Freeform 51"/>
          <p:cNvSpPr>
            <a:spLocks/>
          </p:cNvSpPr>
          <p:nvPr/>
        </p:nvSpPr>
        <p:spPr bwMode="auto">
          <a:xfrm>
            <a:off x="10024534" y="6370638"/>
            <a:ext cx="1536700" cy="298450"/>
          </a:xfrm>
          <a:custGeom>
            <a:avLst/>
            <a:gdLst>
              <a:gd name="T0" fmla="*/ 2147483647 w 726"/>
              <a:gd name="T1" fmla="*/ 2147483647 h 188"/>
              <a:gd name="T2" fmla="*/ 2147483647 w 726"/>
              <a:gd name="T3" fmla="*/ 2147483647 h 188"/>
              <a:gd name="T4" fmla="*/ 2147483647 w 726"/>
              <a:gd name="T5" fmla="*/ 2147483647 h 188"/>
              <a:gd name="T6" fmla="*/ 2147483647 w 726"/>
              <a:gd name="T7" fmla="*/ 2147483647 h 188"/>
              <a:gd name="T8" fmla="*/ 2147483647 w 726"/>
              <a:gd name="T9" fmla="*/ 2147483647 h 188"/>
              <a:gd name="T10" fmla="*/ 2147483647 w 726"/>
              <a:gd name="T11" fmla="*/ 2147483647 h 188"/>
              <a:gd name="T12" fmla="*/ 0 60000 65536"/>
              <a:gd name="T13" fmla="*/ 0 60000 65536"/>
              <a:gd name="T14" fmla="*/ 0 60000 65536"/>
              <a:gd name="T15" fmla="*/ 0 60000 65536"/>
              <a:gd name="T16" fmla="*/ 0 60000 65536"/>
              <a:gd name="T17" fmla="*/ 0 60000 65536"/>
              <a:gd name="T18" fmla="*/ 0 w 726"/>
              <a:gd name="T19" fmla="*/ 0 h 188"/>
              <a:gd name="T20" fmla="*/ 726 w 726"/>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726" h="188">
                <a:moveTo>
                  <a:pt x="49" y="29"/>
                </a:moveTo>
                <a:cubicBezTo>
                  <a:pt x="24" y="74"/>
                  <a:pt x="0" y="120"/>
                  <a:pt x="26" y="143"/>
                </a:cubicBezTo>
                <a:cubicBezTo>
                  <a:pt x="52" y="166"/>
                  <a:pt x="114" y="188"/>
                  <a:pt x="208" y="165"/>
                </a:cubicBezTo>
                <a:cubicBezTo>
                  <a:pt x="302" y="142"/>
                  <a:pt x="510" y="14"/>
                  <a:pt x="593" y="7"/>
                </a:cubicBezTo>
                <a:cubicBezTo>
                  <a:pt x="676" y="0"/>
                  <a:pt x="688" y="90"/>
                  <a:pt x="707" y="120"/>
                </a:cubicBezTo>
                <a:cubicBezTo>
                  <a:pt x="726" y="150"/>
                  <a:pt x="716" y="169"/>
                  <a:pt x="707" y="1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215572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0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0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0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1083"/>
                                        </p:tgtEl>
                                        <p:attrNameLst>
                                          <p:attrName>style.visibility</p:attrName>
                                        </p:attrNameLst>
                                      </p:cBhvr>
                                      <p:to>
                                        <p:strVal val="visible"/>
                                      </p:to>
                                    </p:set>
                                    <p:animEffect transition="in" filter="wipe(down)">
                                      <p:cBhvr>
                                        <p:cTn id="39" dur="500"/>
                                        <p:tgtEl>
                                          <p:spTgt spid="13108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1074">
                                            <p:txEl>
                                              <p:pRg st="2" end="2"/>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31110"/>
                                        </p:tgtEl>
                                        <p:attrNameLst>
                                          <p:attrName>style.visibility</p:attrName>
                                        </p:attrNameLst>
                                      </p:cBhvr>
                                      <p:to>
                                        <p:strVal val="visible"/>
                                      </p:to>
                                    </p:set>
                                    <p:animEffect transition="in" filter="wipe(left)">
                                      <p:cBhvr>
                                        <p:cTn id="68" dur="1000"/>
                                        <p:tgtEl>
                                          <p:spTgt spid="13111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31113"/>
                                        </p:tgtEl>
                                        <p:attrNameLst>
                                          <p:attrName>style.visibility</p:attrName>
                                        </p:attrNameLst>
                                      </p:cBhvr>
                                      <p:to>
                                        <p:strVal val="visible"/>
                                      </p:to>
                                    </p:set>
                                    <p:animEffect transition="in" filter="wipe(left)">
                                      <p:cBhvr>
                                        <p:cTn id="73" dur="500"/>
                                        <p:tgtEl>
                                          <p:spTgt spid="13111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31074">
                                            <p:txEl>
                                              <p:pRg st="3" end="3"/>
                                            </p:txEl>
                                          </p:spTgt>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31114"/>
                                        </p:tgtEl>
                                        <p:attrNameLst>
                                          <p:attrName>style.visibility</p:attrName>
                                        </p:attrNameLst>
                                      </p:cBhvr>
                                      <p:to>
                                        <p:strVal val="visible"/>
                                      </p:to>
                                    </p:set>
                                    <p:animEffect transition="in" filter="wipe(up)">
                                      <p:cBhvr>
                                        <p:cTn id="90" dur="500"/>
                                        <p:tgtEl>
                                          <p:spTgt spid="13111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31116"/>
                                        </p:tgtEl>
                                        <p:attrNameLst>
                                          <p:attrName>style.visibility</p:attrName>
                                        </p:attrNameLst>
                                      </p:cBhvr>
                                      <p:to>
                                        <p:strVal val="visible"/>
                                      </p:to>
                                    </p:set>
                                    <p:animEffect transition="in" filter="wipe(up)">
                                      <p:cBhvr>
                                        <p:cTn id="95" dur="500"/>
                                        <p:tgtEl>
                                          <p:spTgt spid="13111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31117"/>
                                        </p:tgtEl>
                                        <p:attrNameLst>
                                          <p:attrName>style.visibility</p:attrName>
                                        </p:attrNameLst>
                                      </p:cBhvr>
                                      <p:to>
                                        <p:strVal val="visible"/>
                                      </p:to>
                                    </p:set>
                                    <p:animEffect transition="in" filter="wipe(up)">
                                      <p:cBhvr>
                                        <p:cTn id="100" dur="500"/>
                                        <p:tgtEl>
                                          <p:spTgt spid="13111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31118"/>
                                        </p:tgtEl>
                                        <p:attrNameLst>
                                          <p:attrName>style.visibility</p:attrName>
                                        </p:attrNameLst>
                                      </p:cBhvr>
                                      <p:to>
                                        <p:strVal val="visible"/>
                                      </p:to>
                                    </p:set>
                                    <p:animEffect transition="in" filter="wipe(left)">
                                      <p:cBhvr>
                                        <p:cTn id="105" dur="500"/>
                                        <p:tgtEl>
                                          <p:spTgt spid="13111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31119"/>
                                        </p:tgtEl>
                                        <p:attrNameLst>
                                          <p:attrName>style.visibility</p:attrName>
                                        </p:attrNameLst>
                                      </p:cBhvr>
                                      <p:to>
                                        <p:strVal val="visible"/>
                                      </p:to>
                                    </p:set>
                                    <p:animEffect transition="in" filter="wipe(up)">
                                      <p:cBhvr>
                                        <p:cTn id="110" dur="500"/>
                                        <p:tgtEl>
                                          <p:spTgt spid="13111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31120"/>
                                        </p:tgtEl>
                                        <p:attrNameLst>
                                          <p:attrName>style.visibility</p:attrName>
                                        </p:attrNameLst>
                                      </p:cBhvr>
                                      <p:to>
                                        <p:strVal val="visible"/>
                                      </p:to>
                                    </p:set>
                                    <p:animEffect transition="in" filter="wipe(up)">
                                      <p:cBhvr>
                                        <p:cTn id="115" dur="500"/>
                                        <p:tgtEl>
                                          <p:spTgt spid="13112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131121"/>
                                        </p:tgtEl>
                                        <p:attrNameLst>
                                          <p:attrName>style.visibility</p:attrName>
                                        </p:attrNameLst>
                                      </p:cBhvr>
                                      <p:to>
                                        <p:strVal val="visible"/>
                                      </p:to>
                                    </p:set>
                                    <p:animEffect transition="in" filter="wipe(up)">
                                      <p:cBhvr>
                                        <p:cTn id="120" dur="500"/>
                                        <p:tgtEl>
                                          <p:spTgt spid="13112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31123"/>
                                        </p:tgtEl>
                                        <p:attrNameLst>
                                          <p:attrName>style.visibility</p:attrName>
                                        </p:attrNameLst>
                                      </p:cBhvr>
                                      <p:to>
                                        <p:strVal val="visible"/>
                                      </p:to>
                                    </p:set>
                                    <p:animEffect transition="in" filter="wipe(left)">
                                      <p:cBhvr>
                                        <p:cTn id="125" dur="500"/>
                                        <p:tgtEl>
                                          <p:spTgt spid="13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uiExpand="1" build="p"/>
      <p:bldP spid="131077" grpId="0" uiExpand="1" animBg="1"/>
      <p:bldP spid="131083" grpId="0" uiExpand="1" animBg="1"/>
      <p:bldP spid="131093" grpId="0" uiExpand="1"/>
      <p:bldP spid="131110" grpId="0" uiExpand="1" animBg="1"/>
      <p:bldP spid="131113" grpId="0" uiExpand="1" animBg="1"/>
      <p:bldP spid="131114" grpId="0" animBg="1"/>
      <p:bldP spid="131116" grpId="0" animBg="1"/>
      <p:bldP spid="131117" grpId="0" animBg="1"/>
      <p:bldP spid="131118" grpId="0" animBg="1"/>
      <p:bldP spid="131119" grpId="0" animBg="1"/>
      <p:bldP spid="131120" grpId="0" animBg="1"/>
      <p:bldP spid="131121" grpId="0" animBg="1"/>
      <p:bldP spid="1311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8339852" y="4120861"/>
            <a:ext cx="2851149" cy="1775867"/>
            <a:chOff x="3175" y="2976"/>
            <a:chExt cx="1347" cy="1032"/>
          </a:xfrm>
        </p:grpSpPr>
        <p:sp>
          <p:nvSpPr>
            <p:cNvPr id="46107" name="Freeform 94"/>
            <p:cNvSpPr>
              <a:spLocks/>
            </p:cNvSpPr>
            <p:nvPr/>
          </p:nvSpPr>
          <p:spPr bwMode="auto">
            <a:xfrm>
              <a:off x="3288" y="3158"/>
              <a:ext cx="839" cy="726"/>
            </a:xfrm>
            <a:custGeom>
              <a:avLst/>
              <a:gdLst>
                <a:gd name="T0" fmla="*/ 0 w 839"/>
                <a:gd name="T1" fmla="*/ 340 h 726"/>
                <a:gd name="T2" fmla="*/ 272 w 839"/>
                <a:gd name="T3" fmla="*/ 726 h 726"/>
                <a:gd name="T4" fmla="*/ 839 w 839"/>
                <a:gd name="T5" fmla="*/ 522 h 726"/>
                <a:gd name="T6" fmla="*/ 839 w 839"/>
                <a:gd name="T7" fmla="*/ 0 h 726"/>
                <a:gd name="T8" fmla="*/ 0 60000 65536"/>
                <a:gd name="T9" fmla="*/ 0 60000 65536"/>
                <a:gd name="T10" fmla="*/ 0 60000 65536"/>
                <a:gd name="T11" fmla="*/ 0 60000 65536"/>
                <a:gd name="T12" fmla="*/ 0 w 839"/>
                <a:gd name="T13" fmla="*/ 0 h 726"/>
                <a:gd name="T14" fmla="*/ 839 w 839"/>
                <a:gd name="T15" fmla="*/ 726 h 726"/>
              </a:gdLst>
              <a:ahLst/>
              <a:cxnLst>
                <a:cxn ang="T8">
                  <a:pos x="T0" y="T1"/>
                </a:cxn>
                <a:cxn ang="T9">
                  <a:pos x="T2" y="T3"/>
                </a:cxn>
                <a:cxn ang="T10">
                  <a:pos x="T4" y="T5"/>
                </a:cxn>
                <a:cxn ang="T11">
                  <a:pos x="T6" y="T7"/>
                </a:cxn>
              </a:cxnLst>
              <a:rect l="T12" t="T13" r="T14" b="T15"/>
              <a:pathLst>
                <a:path w="839" h="726">
                  <a:moveTo>
                    <a:pt x="0" y="340"/>
                  </a:moveTo>
                  <a:lnTo>
                    <a:pt x="272" y="726"/>
                  </a:lnTo>
                  <a:lnTo>
                    <a:pt x="839" y="522"/>
                  </a:lnTo>
                  <a:lnTo>
                    <a:pt x="839" y="0"/>
                  </a:lnTo>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46108" name="Text Box 102"/>
            <p:cNvSpPr txBox="1">
              <a:spLocks noChangeArrowheads="1"/>
            </p:cNvSpPr>
            <p:nvPr/>
          </p:nvSpPr>
          <p:spPr bwMode="auto">
            <a:xfrm>
              <a:off x="3287" y="3271"/>
              <a:ext cx="4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Q</a:t>
              </a:r>
              <a:r>
                <a:rPr lang="en-US" altLang="zh-CN" baseline="-25000">
                  <a:solidFill>
                    <a:schemeClr val="bg2">
                      <a:lumMod val="50000"/>
                    </a:schemeClr>
                  </a:solidFill>
                  <a:latin typeface="Times New Roman" pitchFamily="18" charset="0"/>
                </a:rPr>
                <a:t>0</a:t>
              </a:r>
            </a:p>
          </p:txBody>
        </p:sp>
        <p:sp>
          <p:nvSpPr>
            <p:cNvPr id="46109" name="Text Box 103"/>
            <p:cNvSpPr txBox="1">
              <a:spLocks noChangeArrowheads="1"/>
            </p:cNvSpPr>
            <p:nvPr/>
          </p:nvSpPr>
          <p:spPr bwMode="auto">
            <a:xfrm>
              <a:off x="3175" y="3793"/>
              <a:ext cx="4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Q</a:t>
              </a:r>
              <a:r>
                <a:rPr lang="en-US" altLang="zh-CN" baseline="-25000" dirty="0">
                  <a:solidFill>
                    <a:schemeClr val="bg2">
                      <a:lumMod val="50000"/>
                    </a:schemeClr>
                  </a:solidFill>
                  <a:latin typeface="Times New Roman" pitchFamily="18" charset="0"/>
                </a:rPr>
                <a:t>1</a:t>
              </a:r>
            </a:p>
          </p:txBody>
        </p:sp>
        <p:sp>
          <p:nvSpPr>
            <p:cNvPr id="46110" name="Text Box 104"/>
            <p:cNvSpPr txBox="1">
              <a:spLocks noChangeArrowheads="1"/>
            </p:cNvSpPr>
            <p:nvPr/>
          </p:nvSpPr>
          <p:spPr bwMode="auto">
            <a:xfrm>
              <a:off x="4113" y="3589"/>
              <a:ext cx="4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Q</a:t>
              </a:r>
              <a:r>
                <a:rPr lang="en-US" altLang="zh-CN" baseline="-25000">
                  <a:solidFill>
                    <a:schemeClr val="bg2">
                      <a:lumMod val="50000"/>
                    </a:schemeClr>
                  </a:solidFill>
                  <a:latin typeface="Times New Roman" pitchFamily="18" charset="0"/>
                </a:rPr>
                <a:t>2</a:t>
              </a:r>
            </a:p>
          </p:txBody>
        </p:sp>
        <p:sp>
          <p:nvSpPr>
            <p:cNvPr id="46111" name="Text Box 105"/>
            <p:cNvSpPr txBox="1">
              <a:spLocks noChangeArrowheads="1"/>
            </p:cNvSpPr>
            <p:nvPr/>
          </p:nvSpPr>
          <p:spPr bwMode="auto">
            <a:xfrm>
              <a:off x="4059" y="2976"/>
              <a:ext cx="4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Q</a:t>
              </a:r>
              <a:r>
                <a:rPr lang="en-US" altLang="zh-CN" baseline="-25000">
                  <a:solidFill>
                    <a:schemeClr val="bg2">
                      <a:lumMod val="50000"/>
                    </a:schemeClr>
                  </a:solidFill>
                  <a:latin typeface="Times New Roman" pitchFamily="18" charset="0"/>
                </a:rPr>
                <a:t>3</a:t>
              </a:r>
            </a:p>
          </p:txBody>
        </p:sp>
      </p:grpSp>
      <p:sp>
        <p:nvSpPr>
          <p:cNvPr id="133127" name="Rectangle 7"/>
          <p:cNvSpPr>
            <a:spLocks noGrp="1" noChangeArrowheads="1"/>
          </p:cNvSpPr>
          <p:nvPr>
            <p:ph type="body" sz="half" idx="1"/>
          </p:nvPr>
        </p:nvSpPr>
        <p:spPr>
          <a:xfrm>
            <a:off x="768351" y="1089026"/>
            <a:ext cx="11239500" cy="5688013"/>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曲线的设计技术</a:t>
            </a:r>
          </a:p>
          <a:p>
            <a:pPr marL="1165225" lvl="2" indent="-269875" eaLnBrk="1" hangingPunct="1">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曲线段拼接的连续性问题</a:t>
            </a:r>
          </a:p>
          <a:p>
            <a:pPr marL="895350" lvl="2" indent="0" eaLnBrk="1" hangingPunct="1">
              <a:lnSpc>
                <a:spcPct val="100000"/>
              </a:lnSpc>
              <a:spcBef>
                <a:spcPts val="1200"/>
              </a:spcBef>
            </a:pP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en-US" altLang="zh-CN" sz="1800" b="1" dirty="0">
                <a:solidFill>
                  <a:srgbClr val="FF0000"/>
                </a:solidFill>
                <a:latin typeface="微软雅黑" panose="020B0503020204020204" pitchFamily="34" charset="-122"/>
                <a:ea typeface="微软雅黑" panose="020B0503020204020204" pitchFamily="34" charset="-122"/>
                <a:sym typeface="Wingdings 2" pitchFamily="18" charset="2"/>
              </a:rPr>
              <a:t>0</a:t>
            </a:r>
            <a:r>
              <a:rPr lang="zh-CN" altLang="en-US" sz="1800" b="1" dirty="0">
                <a:solidFill>
                  <a:srgbClr val="FF0000"/>
                </a:solidFill>
                <a:latin typeface="微软雅黑" panose="020B0503020204020204" pitchFamily="34" charset="-122"/>
                <a:ea typeface="微软雅黑" panose="020B0503020204020204" pitchFamily="34" charset="-122"/>
                <a:sym typeface="Wingdings 2" pitchFamily="18" charset="2"/>
              </a:rPr>
              <a:t>阶连续性</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：只要两控制多边形端点连续， 相邻</a:t>
            </a:r>
            <a:r>
              <a:rPr lang="en-US" altLang="zh-CN" sz="18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曲线段之间自然达到</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C</a:t>
            </a:r>
            <a:r>
              <a:rPr lang="en-US" altLang="zh-CN" sz="1800" b="1" baseline="30000" dirty="0">
                <a:solidFill>
                  <a:schemeClr val="bg2">
                    <a:lumMod val="50000"/>
                  </a:schemeClr>
                </a:solidFill>
                <a:latin typeface="微软雅黑" panose="020B0503020204020204" pitchFamily="34" charset="-122"/>
                <a:ea typeface="微软雅黑" panose="020B0503020204020204" pitchFamily="34" charset="-122"/>
              </a:rPr>
              <a:t>0</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G</a:t>
            </a:r>
            <a:r>
              <a:rPr lang="en-US" altLang="zh-CN" sz="1800" b="1" baseline="30000" dirty="0">
                <a:solidFill>
                  <a:schemeClr val="bg2">
                    <a:lumMod val="50000"/>
                  </a:schemeClr>
                </a:solidFill>
                <a:latin typeface="微软雅黑" panose="020B0503020204020204" pitchFamily="34" charset="-122"/>
                <a:ea typeface="微软雅黑" panose="020B0503020204020204" pitchFamily="34" charset="-122"/>
              </a:rPr>
              <a:t>0</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连续；</a:t>
            </a:r>
          </a:p>
          <a:p>
            <a:pPr marL="1077913" lvl="2" indent="-182563" defTabSz="1165225" eaLnBrk="1" hangingPunct="1">
              <a:lnSpc>
                <a:spcPct val="150000"/>
              </a:lnSpc>
              <a:spcBef>
                <a:spcPts val="1200"/>
              </a:spcBef>
            </a:pP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en-US" altLang="zh-CN" sz="1800" b="1" dirty="0" smtClean="0">
                <a:solidFill>
                  <a:srgbClr val="FF0000"/>
                </a:solidFill>
                <a:latin typeface="微软雅黑" panose="020B0503020204020204" pitchFamily="34" charset="-122"/>
                <a:ea typeface="微软雅黑" panose="020B0503020204020204" pitchFamily="34" charset="-122"/>
                <a:sym typeface="Wingdings 2" pitchFamily="18" charset="2"/>
              </a:rPr>
              <a:t>1</a:t>
            </a:r>
            <a:r>
              <a:rPr lang="zh-CN" altLang="en-US" sz="1800" b="1" dirty="0">
                <a:solidFill>
                  <a:srgbClr val="FF0000"/>
                </a:solidFill>
                <a:latin typeface="微软雅黑" panose="020B0503020204020204" pitchFamily="34" charset="-122"/>
                <a:ea typeface="微软雅黑" panose="020B0503020204020204" pitchFamily="34" charset="-122"/>
                <a:sym typeface="Wingdings 2" pitchFamily="18" charset="2"/>
              </a:rPr>
              <a:t>阶连续性</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hlinkClick r:id="rId3" action="ppaction://hlinkpres?slideindex=25&amp;slidetitle= 光顺"/>
              </a:rPr>
              <a:t>回顾连续性的定义</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充要条件</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:P</a:t>
            </a:r>
            <a:r>
              <a:rPr lang="en-US" altLang="zh-CN" sz="1800" b="1" baseline="-25000"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n-1</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a:t>
            </a:r>
            <a:r>
              <a:rPr lang="en-US" altLang="zh-CN" sz="1800" b="1" dirty="0" err="1">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P</a:t>
            </a:r>
            <a:r>
              <a:rPr lang="en-US" altLang="zh-CN" sz="1800" b="1" baseline="-25000" dirty="0" err="1">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n</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=Q</a:t>
            </a:r>
            <a:r>
              <a:rPr lang="en-US" altLang="zh-CN" sz="1800" b="1" baseline="-25000"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0</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Q</a:t>
            </a:r>
            <a:r>
              <a:rPr lang="en-US" altLang="zh-CN" sz="1800" b="1" baseline="-25000"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1</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三点共线，可达到</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G</a:t>
            </a:r>
            <a:r>
              <a:rPr lang="en-US" altLang="zh-CN" sz="1800" b="1" baseline="300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连续；</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若使得</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T</a:t>
            </a:r>
            <a:r>
              <a:rPr lang="en-US" altLang="zh-CN" sz="1800" b="1" baseline="-25000"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1</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=T</a:t>
            </a:r>
            <a:r>
              <a:rPr lang="en-US" altLang="zh-CN" sz="1800" b="1" baseline="-25000"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2</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，达到</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C</a:t>
            </a:r>
            <a:r>
              <a:rPr lang="en-US" altLang="zh-CN" sz="1800" b="1" baseline="300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连续；</a:t>
            </a:r>
          </a:p>
          <a:p>
            <a:pPr lvl="2" eaLnBrk="1" hangingPunct="1">
              <a:spcBef>
                <a:spcPct val="50000"/>
              </a:spcBef>
              <a:buFont typeface="Wingdings" pitchFamily="2" charset="2"/>
              <a:buNone/>
            </a:pPr>
            <a:r>
              <a:rPr lang="en-US" altLang="zh-CN" sz="2000" b="0" dirty="0" smtClean="0">
                <a:solidFill>
                  <a:srgbClr val="2103FD"/>
                </a:solidFill>
                <a:latin typeface="Times New Roman" pitchFamily="18" charset="0"/>
                <a:sym typeface="Wingdings 2" pitchFamily="18" charset="2"/>
              </a:rPr>
              <a:t>   </a:t>
            </a:r>
            <a:endParaRPr lang="zh-CN" altLang="en-US" sz="2000" dirty="0" smtClean="0">
              <a:sym typeface="Wingdings 2" pitchFamily="18" charset="2"/>
            </a:endParaRPr>
          </a:p>
          <a:p>
            <a:pPr lvl="2" eaLnBrk="1" hangingPunct="1">
              <a:spcBef>
                <a:spcPct val="50000"/>
              </a:spcBef>
              <a:buFont typeface="Wingdings" pitchFamily="2" charset="2"/>
              <a:buNone/>
            </a:pPr>
            <a:endParaRPr lang="zh-CN" altLang="en-US" sz="2000" dirty="0" smtClean="0">
              <a:sym typeface="Wingdings 2" pitchFamily="18" charset="2"/>
            </a:endParaRPr>
          </a:p>
          <a:p>
            <a:pPr lvl="2" eaLnBrk="1" hangingPunct="1">
              <a:spcBef>
                <a:spcPct val="50000"/>
              </a:spcBef>
              <a:buFont typeface="Wingdings" pitchFamily="2" charset="2"/>
              <a:buNone/>
            </a:pPr>
            <a:endParaRPr lang="zh-CN" altLang="en-US" sz="2000" dirty="0" smtClean="0">
              <a:sym typeface="Wingdings 2" pitchFamily="18" charset="2"/>
            </a:endParaRPr>
          </a:p>
          <a:p>
            <a:pPr lvl="2" eaLnBrk="1" hangingPunct="1">
              <a:spcBef>
                <a:spcPct val="40000"/>
              </a:spcBef>
              <a:buFont typeface="Wingdings" pitchFamily="2" charset="2"/>
              <a:buNone/>
            </a:pPr>
            <a:endParaRPr lang="zh-CN" altLang="en-US" dirty="0" smtClean="0">
              <a:sym typeface="Wingdings 2" pitchFamily="18" charset="2"/>
            </a:endParaRPr>
          </a:p>
        </p:txBody>
      </p:sp>
      <p:sp>
        <p:nvSpPr>
          <p:cNvPr id="133172" name="Freeform 52"/>
          <p:cNvSpPr>
            <a:spLocks/>
          </p:cNvSpPr>
          <p:nvPr/>
        </p:nvSpPr>
        <p:spPr bwMode="auto">
          <a:xfrm>
            <a:off x="1486959" y="4113213"/>
            <a:ext cx="1631949" cy="1476375"/>
          </a:xfrm>
          <a:custGeom>
            <a:avLst/>
            <a:gdLst>
              <a:gd name="T0" fmla="*/ 2147483647 w 771"/>
              <a:gd name="T1" fmla="*/ 2147483647 h 930"/>
              <a:gd name="T2" fmla="*/ 0 w 771"/>
              <a:gd name="T3" fmla="*/ 2147483647 h 930"/>
              <a:gd name="T4" fmla="*/ 2147483647 w 771"/>
              <a:gd name="T5" fmla="*/ 0 h 930"/>
              <a:gd name="T6" fmla="*/ 2147483647 w 771"/>
              <a:gd name="T7" fmla="*/ 2147483647 h 930"/>
              <a:gd name="T8" fmla="*/ 0 60000 65536"/>
              <a:gd name="T9" fmla="*/ 0 60000 65536"/>
              <a:gd name="T10" fmla="*/ 0 60000 65536"/>
              <a:gd name="T11" fmla="*/ 0 60000 65536"/>
              <a:gd name="T12" fmla="*/ 0 w 771"/>
              <a:gd name="T13" fmla="*/ 0 h 930"/>
              <a:gd name="T14" fmla="*/ 771 w 771"/>
              <a:gd name="T15" fmla="*/ 930 h 930"/>
            </a:gdLst>
            <a:ahLst/>
            <a:cxnLst>
              <a:cxn ang="T8">
                <a:pos x="T0" y="T1"/>
              </a:cxn>
              <a:cxn ang="T9">
                <a:pos x="T2" y="T3"/>
              </a:cxn>
              <a:cxn ang="T10">
                <a:pos x="T4" y="T5"/>
              </a:cxn>
              <a:cxn ang="T11">
                <a:pos x="T6" y="T7"/>
              </a:cxn>
            </a:cxnLst>
            <a:rect l="T12" t="T13" r="T14" b="T15"/>
            <a:pathLst>
              <a:path w="771" h="930">
                <a:moveTo>
                  <a:pt x="68" y="930"/>
                </a:moveTo>
                <a:lnTo>
                  <a:pt x="0" y="385"/>
                </a:lnTo>
                <a:lnTo>
                  <a:pt x="408" y="0"/>
                </a:lnTo>
                <a:lnTo>
                  <a:pt x="771" y="249"/>
                </a:lnTo>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74" name="Freeform 54"/>
          <p:cNvSpPr>
            <a:spLocks/>
          </p:cNvSpPr>
          <p:nvPr/>
        </p:nvSpPr>
        <p:spPr bwMode="auto">
          <a:xfrm>
            <a:off x="1605492" y="4394201"/>
            <a:ext cx="1513416" cy="1195387"/>
          </a:xfrm>
          <a:custGeom>
            <a:avLst/>
            <a:gdLst>
              <a:gd name="T0" fmla="*/ 2147483647 w 715"/>
              <a:gd name="T1" fmla="*/ 2147483647 h 753"/>
              <a:gd name="T2" fmla="*/ 2147483647 w 715"/>
              <a:gd name="T3" fmla="*/ 2147483647 h 753"/>
              <a:gd name="T4" fmla="*/ 2147483647 w 715"/>
              <a:gd name="T5" fmla="*/ 2147483647 h 753"/>
              <a:gd name="T6" fmla="*/ 2147483647 w 715"/>
              <a:gd name="T7" fmla="*/ 2147483647 h 753"/>
              <a:gd name="T8" fmla="*/ 2147483647 w 715"/>
              <a:gd name="T9" fmla="*/ 2147483647 h 753"/>
              <a:gd name="T10" fmla="*/ 0 60000 65536"/>
              <a:gd name="T11" fmla="*/ 0 60000 65536"/>
              <a:gd name="T12" fmla="*/ 0 60000 65536"/>
              <a:gd name="T13" fmla="*/ 0 60000 65536"/>
              <a:gd name="T14" fmla="*/ 0 60000 65536"/>
              <a:gd name="T15" fmla="*/ 0 w 715"/>
              <a:gd name="T16" fmla="*/ 0 h 753"/>
              <a:gd name="T17" fmla="*/ 715 w 715"/>
              <a:gd name="T18" fmla="*/ 753 h 753"/>
            </a:gdLst>
            <a:ahLst/>
            <a:cxnLst>
              <a:cxn ang="T10">
                <a:pos x="T0" y="T1"/>
              </a:cxn>
              <a:cxn ang="T11">
                <a:pos x="T2" y="T3"/>
              </a:cxn>
              <a:cxn ang="T12">
                <a:pos x="T4" y="T5"/>
              </a:cxn>
              <a:cxn ang="T13">
                <a:pos x="T6" y="T7"/>
              </a:cxn>
              <a:cxn ang="T14">
                <a:pos x="T8" y="T9"/>
              </a:cxn>
            </a:cxnLst>
            <a:rect l="T15" t="T16" r="T17" b="T18"/>
            <a:pathLst>
              <a:path w="715" h="753">
                <a:moveTo>
                  <a:pt x="12" y="753"/>
                </a:moveTo>
                <a:cubicBezTo>
                  <a:pt x="6" y="615"/>
                  <a:pt x="0" y="477"/>
                  <a:pt x="34" y="367"/>
                </a:cubicBezTo>
                <a:cubicBezTo>
                  <a:pt x="68" y="257"/>
                  <a:pt x="140" y="155"/>
                  <a:pt x="216" y="95"/>
                </a:cubicBezTo>
                <a:cubicBezTo>
                  <a:pt x="292" y="35"/>
                  <a:pt x="405" y="8"/>
                  <a:pt x="488" y="4"/>
                </a:cubicBezTo>
                <a:cubicBezTo>
                  <a:pt x="571" y="0"/>
                  <a:pt x="643" y="36"/>
                  <a:pt x="715" y="72"/>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85" name="Freeform 65"/>
          <p:cNvSpPr>
            <a:spLocks/>
          </p:cNvSpPr>
          <p:nvPr/>
        </p:nvSpPr>
        <p:spPr bwMode="auto">
          <a:xfrm>
            <a:off x="1630892" y="5589588"/>
            <a:ext cx="1534583" cy="1008063"/>
          </a:xfrm>
          <a:custGeom>
            <a:avLst/>
            <a:gdLst>
              <a:gd name="T0" fmla="*/ 0 w 725"/>
              <a:gd name="T1" fmla="*/ 0 h 635"/>
              <a:gd name="T2" fmla="*/ 2147483647 w 725"/>
              <a:gd name="T3" fmla="*/ 2147483647 h 635"/>
              <a:gd name="T4" fmla="*/ 2147483647 w 725"/>
              <a:gd name="T5" fmla="*/ 2147483647 h 635"/>
              <a:gd name="T6" fmla="*/ 2147483647 w 725"/>
              <a:gd name="T7" fmla="*/ 2147483647 h 635"/>
              <a:gd name="T8" fmla="*/ 0 60000 65536"/>
              <a:gd name="T9" fmla="*/ 0 60000 65536"/>
              <a:gd name="T10" fmla="*/ 0 60000 65536"/>
              <a:gd name="T11" fmla="*/ 0 60000 65536"/>
              <a:gd name="T12" fmla="*/ 0 w 725"/>
              <a:gd name="T13" fmla="*/ 0 h 635"/>
              <a:gd name="T14" fmla="*/ 725 w 725"/>
              <a:gd name="T15" fmla="*/ 635 h 635"/>
            </a:gdLst>
            <a:ahLst/>
            <a:cxnLst>
              <a:cxn ang="T8">
                <a:pos x="T0" y="T1"/>
              </a:cxn>
              <a:cxn ang="T9">
                <a:pos x="T2" y="T3"/>
              </a:cxn>
              <a:cxn ang="T10">
                <a:pos x="T4" y="T5"/>
              </a:cxn>
              <a:cxn ang="T11">
                <a:pos x="T6" y="T7"/>
              </a:cxn>
            </a:cxnLst>
            <a:rect l="T12" t="T13" r="T14" b="T15"/>
            <a:pathLst>
              <a:path w="725" h="635">
                <a:moveTo>
                  <a:pt x="0" y="0"/>
                </a:moveTo>
                <a:lnTo>
                  <a:pt x="22" y="159"/>
                </a:lnTo>
                <a:lnTo>
                  <a:pt x="317" y="499"/>
                </a:lnTo>
                <a:lnTo>
                  <a:pt x="725" y="635"/>
                </a:lnTo>
              </a:path>
            </a:pathLst>
          </a:custGeom>
          <a:noFill/>
          <a:ln w="9525">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0" name="Freeform 70"/>
          <p:cNvSpPr>
            <a:spLocks/>
          </p:cNvSpPr>
          <p:nvPr/>
        </p:nvSpPr>
        <p:spPr bwMode="auto">
          <a:xfrm>
            <a:off x="3118908" y="4078287"/>
            <a:ext cx="1727200" cy="1474788"/>
          </a:xfrm>
          <a:custGeom>
            <a:avLst/>
            <a:gdLst>
              <a:gd name="T0" fmla="*/ 0 w 816"/>
              <a:gd name="T1" fmla="*/ 2147483647 h 929"/>
              <a:gd name="T2" fmla="*/ 2147483647 w 816"/>
              <a:gd name="T3" fmla="*/ 0 h 929"/>
              <a:gd name="T4" fmla="*/ 2147483647 w 816"/>
              <a:gd name="T5" fmla="*/ 2147483647 h 929"/>
              <a:gd name="T6" fmla="*/ 2147483647 w 816"/>
              <a:gd name="T7" fmla="*/ 2147483647 h 929"/>
              <a:gd name="T8" fmla="*/ 0 60000 65536"/>
              <a:gd name="T9" fmla="*/ 0 60000 65536"/>
              <a:gd name="T10" fmla="*/ 0 60000 65536"/>
              <a:gd name="T11" fmla="*/ 0 60000 65536"/>
              <a:gd name="T12" fmla="*/ 0 w 816"/>
              <a:gd name="T13" fmla="*/ 0 h 929"/>
              <a:gd name="T14" fmla="*/ 816 w 816"/>
              <a:gd name="T15" fmla="*/ 929 h 929"/>
            </a:gdLst>
            <a:ahLst/>
            <a:cxnLst>
              <a:cxn ang="T8">
                <a:pos x="T0" y="T1"/>
              </a:cxn>
              <a:cxn ang="T9">
                <a:pos x="T2" y="T3"/>
              </a:cxn>
              <a:cxn ang="T10">
                <a:pos x="T4" y="T5"/>
              </a:cxn>
              <a:cxn ang="T11">
                <a:pos x="T6" y="T7"/>
              </a:cxn>
            </a:cxnLst>
            <a:rect l="T12" t="T13" r="T14" b="T15"/>
            <a:pathLst>
              <a:path w="816" h="929">
                <a:moveTo>
                  <a:pt x="0" y="272"/>
                </a:moveTo>
                <a:lnTo>
                  <a:pt x="340" y="0"/>
                </a:lnTo>
                <a:lnTo>
                  <a:pt x="816" y="340"/>
                </a:lnTo>
                <a:lnTo>
                  <a:pt x="771" y="929"/>
                </a:lnTo>
              </a:path>
            </a:pathLst>
          </a:custGeom>
          <a:noFill/>
          <a:ln w="9525">
            <a:solidFill>
              <a:srgbClr val="FF3399"/>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2" name="Freeform 72"/>
          <p:cNvSpPr>
            <a:spLocks/>
          </p:cNvSpPr>
          <p:nvPr/>
        </p:nvSpPr>
        <p:spPr bwMode="auto">
          <a:xfrm>
            <a:off x="3118908" y="4322763"/>
            <a:ext cx="1631951" cy="1158875"/>
          </a:xfrm>
          <a:custGeom>
            <a:avLst/>
            <a:gdLst>
              <a:gd name="T0" fmla="*/ 0 w 771"/>
              <a:gd name="T1" fmla="*/ 2147483647 h 730"/>
              <a:gd name="T2" fmla="*/ 2147483647 w 771"/>
              <a:gd name="T3" fmla="*/ 2147483647 h 730"/>
              <a:gd name="T4" fmla="*/ 2147483647 w 771"/>
              <a:gd name="T5" fmla="*/ 2147483647 h 730"/>
              <a:gd name="T6" fmla="*/ 2147483647 w 771"/>
              <a:gd name="T7" fmla="*/ 2147483647 h 730"/>
              <a:gd name="T8" fmla="*/ 2147483647 w 771"/>
              <a:gd name="T9" fmla="*/ 2147483647 h 730"/>
              <a:gd name="T10" fmla="*/ 0 60000 65536"/>
              <a:gd name="T11" fmla="*/ 0 60000 65536"/>
              <a:gd name="T12" fmla="*/ 0 60000 65536"/>
              <a:gd name="T13" fmla="*/ 0 60000 65536"/>
              <a:gd name="T14" fmla="*/ 0 60000 65536"/>
              <a:gd name="T15" fmla="*/ 0 w 771"/>
              <a:gd name="T16" fmla="*/ 0 h 730"/>
              <a:gd name="T17" fmla="*/ 771 w 771"/>
              <a:gd name="T18" fmla="*/ 730 h 730"/>
            </a:gdLst>
            <a:ahLst/>
            <a:cxnLst>
              <a:cxn ang="T10">
                <a:pos x="T0" y="T1"/>
              </a:cxn>
              <a:cxn ang="T11">
                <a:pos x="T2" y="T3"/>
              </a:cxn>
              <a:cxn ang="T12">
                <a:pos x="T4" y="T5"/>
              </a:cxn>
              <a:cxn ang="T13">
                <a:pos x="T6" y="T7"/>
              </a:cxn>
              <a:cxn ang="T14">
                <a:pos x="T8" y="T9"/>
              </a:cxn>
            </a:cxnLst>
            <a:rect l="T15" t="T16" r="T17" b="T18"/>
            <a:pathLst>
              <a:path w="771" h="730">
                <a:moveTo>
                  <a:pt x="0" y="118"/>
                </a:moveTo>
                <a:cubicBezTo>
                  <a:pt x="90" y="63"/>
                  <a:pt x="181" y="8"/>
                  <a:pt x="272" y="4"/>
                </a:cubicBezTo>
                <a:cubicBezTo>
                  <a:pt x="363" y="0"/>
                  <a:pt x="468" y="38"/>
                  <a:pt x="544" y="95"/>
                </a:cubicBezTo>
                <a:cubicBezTo>
                  <a:pt x="620" y="152"/>
                  <a:pt x="687" y="239"/>
                  <a:pt x="725" y="345"/>
                </a:cubicBezTo>
                <a:cubicBezTo>
                  <a:pt x="763" y="451"/>
                  <a:pt x="767" y="590"/>
                  <a:pt x="771" y="73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3" name="Freeform 73"/>
          <p:cNvSpPr>
            <a:spLocks/>
          </p:cNvSpPr>
          <p:nvPr/>
        </p:nvSpPr>
        <p:spPr bwMode="auto">
          <a:xfrm>
            <a:off x="3165474" y="5481638"/>
            <a:ext cx="1585384" cy="1116013"/>
          </a:xfrm>
          <a:custGeom>
            <a:avLst/>
            <a:gdLst>
              <a:gd name="T0" fmla="*/ 2147483647 w 749"/>
              <a:gd name="T1" fmla="*/ 0 h 703"/>
              <a:gd name="T2" fmla="*/ 2147483647 w 749"/>
              <a:gd name="T3" fmla="*/ 2147483647 h 703"/>
              <a:gd name="T4" fmla="*/ 2147483647 w 749"/>
              <a:gd name="T5" fmla="*/ 2147483647 h 703"/>
              <a:gd name="T6" fmla="*/ 0 w 749"/>
              <a:gd name="T7" fmla="*/ 2147483647 h 703"/>
              <a:gd name="T8" fmla="*/ 0 60000 65536"/>
              <a:gd name="T9" fmla="*/ 0 60000 65536"/>
              <a:gd name="T10" fmla="*/ 0 60000 65536"/>
              <a:gd name="T11" fmla="*/ 0 60000 65536"/>
              <a:gd name="T12" fmla="*/ 0 w 749"/>
              <a:gd name="T13" fmla="*/ 0 h 703"/>
              <a:gd name="T14" fmla="*/ 749 w 749"/>
              <a:gd name="T15" fmla="*/ 703 h 703"/>
            </a:gdLst>
            <a:ahLst/>
            <a:cxnLst>
              <a:cxn ang="T8">
                <a:pos x="T0" y="T1"/>
              </a:cxn>
              <a:cxn ang="T9">
                <a:pos x="T2" y="T3"/>
              </a:cxn>
              <a:cxn ang="T10">
                <a:pos x="T4" y="T5"/>
              </a:cxn>
              <a:cxn ang="T11">
                <a:pos x="T6" y="T7"/>
              </a:cxn>
            </a:cxnLst>
            <a:rect l="T12" t="T13" r="T14" b="T15"/>
            <a:pathLst>
              <a:path w="749" h="703">
                <a:moveTo>
                  <a:pt x="749" y="0"/>
                </a:moveTo>
                <a:lnTo>
                  <a:pt x="726" y="227"/>
                </a:lnTo>
                <a:lnTo>
                  <a:pt x="363" y="590"/>
                </a:lnTo>
                <a:lnTo>
                  <a:pt x="0" y="703"/>
                </a:lnTo>
              </a:path>
            </a:pathLst>
          </a:custGeom>
          <a:noFill/>
          <a:ln w="9525">
            <a:solidFill>
              <a:srgbClr val="8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8" name="Freeform 78"/>
          <p:cNvSpPr>
            <a:spLocks/>
          </p:cNvSpPr>
          <p:nvPr/>
        </p:nvSpPr>
        <p:spPr bwMode="auto">
          <a:xfrm>
            <a:off x="3165474" y="5410200"/>
            <a:ext cx="1585384" cy="1187450"/>
          </a:xfrm>
          <a:custGeom>
            <a:avLst/>
            <a:gdLst>
              <a:gd name="T0" fmla="*/ 2147483647 w 726"/>
              <a:gd name="T1" fmla="*/ 0 h 748"/>
              <a:gd name="T2" fmla="*/ 2147483647 w 726"/>
              <a:gd name="T3" fmla="*/ 2147483647 h 748"/>
              <a:gd name="T4" fmla="*/ 2147483647 w 726"/>
              <a:gd name="T5" fmla="*/ 2147483647 h 748"/>
              <a:gd name="T6" fmla="*/ 2147483647 w 726"/>
              <a:gd name="T7" fmla="*/ 2147483647 h 748"/>
              <a:gd name="T8" fmla="*/ 0 w 726"/>
              <a:gd name="T9" fmla="*/ 2147483647 h 748"/>
              <a:gd name="T10" fmla="*/ 0 60000 65536"/>
              <a:gd name="T11" fmla="*/ 0 60000 65536"/>
              <a:gd name="T12" fmla="*/ 0 60000 65536"/>
              <a:gd name="T13" fmla="*/ 0 60000 65536"/>
              <a:gd name="T14" fmla="*/ 0 60000 65536"/>
              <a:gd name="T15" fmla="*/ 0 w 726"/>
              <a:gd name="T16" fmla="*/ 0 h 748"/>
              <a:gd name="T17" fmla="*/ 726 w 726"/>
              <a:gd name="T18" fmla="*/ 748 h 748"/>
            </a:gdLst>
            <a:ahLst/>
            <a:cxnLst>
              <a:cxn ang="T10">
                <a:pos x="T0" y="T1"/>
              </a:cxn>
              <a:cxn ang="T11">
                <a:pos x="T2" y="T3"/>
              </a:cxn>
              <a:cxn ang="T12">
                <a:pos x="T4" y="T5"/>
              </a:cxn>
              <a:cxn ang="T13">
                <a:pos x="T6" y="T7"/>
              </a:cxn>
              <a:cxn ang="T14">
                <a:pos x="T8" y="T9"/>
              </a:cxn>
            </a:cxnLst>
            <a:rect l="T15" t="T16" r="T17" b="T18"/>
            <a:pathLst>
              <a:path w="726" h="748">
                <a:moveTo>
                  <a:pt x="726" y="0"/>
                </a:moveTo>
                <a:cubicBezTo>
                  <a:pt x="722" y="85"/>
                  <a:pt x="719" y="170"/>
                  <a:pt x="681" y="249"/>
                </a:cubicBezTo>
                <a:cubicBezTo>
                  <a:pt x="643" y="328"/>
                  <a:pt x="563" y="412"/>
                  <a:pt x="499" y="476"/>
                </a:cubicBezTo>
                <a:cubicBezTo>
                  <a:pt x="435" y="540"/>
                  <a:pt x="378" y="590"/>
                  <a:pt x="295" y="635"/>
                </a:cubicBezTo>
                <a:cubicBezTo>
                  <a:pt x="212" y="680"/>
                  <a:pt x="106" y="714"/>
                  <a:pt x="0" y="74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9" name="Freeform 79"/>
          <p:cNvSpPr>
            <a:spLocks/>
          </p:cNvSpPr>
          <p:nvPr/>
        </p:nvSpPr>
        <p:spPr bwMode="auto">
          <a:xfrm>
            <a:off x="1630892" y="5553076"/>
            <a:ext cx="1534583" cy="1044575"/>
          </a:xfrm>
          <a:custGeom>
            <a:avLst/>
            <a:gdLst>
              <a:gd name="T0" fmla="*/ 0 w 725"/>
              <a:gd name="T1" fmla="*/ 0 h 658"/>
              <a:gd name="T2" fmla="*/ 2147483647 w 725"/>
              <a:gd name="T3" fmla="*/ 2147483647 h 658"/>
              <a:gd name="T4" fmla="*/ 2147483647 w 725"/>
              <a:gd name="T5" fmla="*/ 2147483647 h 658"/>
              <a:gd name="T6" fmla="*/ 2147483647 w 725"/>
              <a:gd name="T7" fmla="*/ 2147483647 h 658"/>
              <a:gd name="T8" fmla="*/ 2147483647 w 725"/>
              <a:gd name="T9" fmla="*/ 2147483647 h 658"/>
              <a:gd name="T10" fmla="*/ 0 60000 65536"/>
              <a:gd name="T11" fmla="*/ 0 60000 65536"/>
              <a:gd name="T12" fmla="*/ 0 60000 65536"/>
              <a:gd name="T13" fmla="*/ 0 60000 65536"/>
              <a:gd name="T14" fmla="*/ 0 60000 65536"/>
              <a:gd name="T15" fmla="*/ 0 w 725"/>
              <a:gd name="T16" fmla="*/ 0 h 658"/>
              <a:gd name="T17" fmla="*/ 725 w 725"/>
              <a:gd name="T18" fmla="*/ 658 h 658"/>
            </a:gdLst>
            <a:ahLst/>
            <a:cxnLst>
              <a:cxn ang="T10">
                <a:pos x="T0" y="T1"/>
              </a:cxn>
              <a:cxn ang="T11">
                <a:pos x="T2" y="T3"/>
              </a:cxn>
              <a:cxn ang="T12">
                <a:pos x="T4" y="T5"/>
              </a:cxn>
              <a:cxn ang="T13">
                <a:pos x="T6" y="T7"/>
              </a:cxn>
              <a:cxn ang="T14">
                <a:pos x="T8" y="T9"/>
              </a:cxn>
            </a:cxnLst>
            <a:rect l="T15" t="T16" r="T17" b="T18"/>
            <a:pathLst>
              <a:path w="725" h="658">
                <a:moveTo>
                  <a:pt x="0" y="0"/>
                </a:moveTo>
                <a:cubicBezTo>
                  <a:pt x="9" y="73"/>
                  <a:pt x="19" y="147"/>
                  <a:pt x="68" y="227"/>
                </a:cubicBezTo>
                <a:cubicBezTo>
                  <a:pt x="117" y="307"/>
                  <a:pt x="211" y="413"/>
                  <a:pt x="294" y="477"/>
                </a:cubicBezTo>
                <a:cubicBezTo>
                  <a:pt x="377" y="541"/>
                  <a:pt x="495" y="583"/>
                  <a:pt x="567" y="613"/>
                </a:cubicBezTo>
                <a:cubicBezTo>
                  <a:pt x="639" y="643"/>
                  <a:pt x="682" y="650"/>
                  <a:pt x="725" y="65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03" name="Freeform 83"/>
          <p:cNvSpPr>
            <a:spLocks/>
          </p:cNvSpPr>
          <p:nvPr/>
        </p:nvSpPr>
        <p:spPr bwMode="auto">
          <a:xfrm rot="-1868144">
            <a:off x="6561594" y="4785937"/>
            <a:ext cx="1919817" cy="741362"/>
          </a:xfrm>
          <a:custGeom>
            <a:avLst/>
            <a:gdLst>
              <a:gd name="T0" fmla="*/ 0 w 907"/>
              <a:gd name="T1" fmla="*/ 2147483647 h 532"/>
              <a:gd name="T2" fmla="*/ 2147483647 w 907"/>
              <a:gd name="T3" fmla="*/ 2147483647 h 532"/>
              <a:gd name="T4" fmla="*/ 2147483647 w 907"/>
              <a:gd name="T5" fmla="*/ 2147483647 h 532"/>
              <a:gd name="T6" fmla="*/ 2147483647 w 907"/>
              <a:gd name="T7" fmla="*/ 2147483647 h 532"/>
              <a:gd name="T8" fmla="*/ 2147483647 w 907"/>
              <a:gd name="T9" fmla="*/ 2147483647 h 532"/>
              <a:gd name="T10" fmla="*/ 0 60000 65536"/>
              <a:gd name="T11" fmla="*/ 0 60000 65536"/>
              <a:gd name="T12" fmla="*/ 0 60000 65536"/>
              <a:gd name="T13" fmla="*/ 0 60000 65536"/>
              <a:gd name="T14" fmla="*/ 0 60000 65536"/>
              <a:gd name="T15" fmla="*/ 0 w 907"/>
              <a:gd name="T16" fmla="*/ 0 h 532"/>
              <a:gd name="T17" fmla="*/ 907 w 907"/>
              <a:gd name="T18" fmla="*/ 532 h 532"/>
            </a:gdLst>
            <a:ahLst/>
            <a:cxnLst>
              <a:cxn ang="T10">
                <a:pos x="T0" y="T1"/>
              </a:cxn>
              <a:cxn ang="T11">
                <a:pos x="T2" y="T3"/>
              </a:cxn>
              <a:cxn ang="T12">
                <a:pos x="T4" y="T5"/>
              </a:cxn>
              <a:cxn ang="T13">
                <a:pos x="T6" y="T7"/>
              </a:cxn>
              <a:cxn ang="T14">
                <a:pos x="T8" y="T9"/>
              </a:cxn>
            </a:cxnLst>
            <a:rect l="T15" t="T16" r="T17" b="T18"/>
            <a:pathLst>
              <a:path w="907" h="532">
                <a:moveTo>
                  <a:pt x="0" y="147"/>
                </a:moveTo>
                <a:cubicBezTo>
                  <a:pt x="87" y="84"/>
                  <a:pt x="174" y="22"/>
                  <a:pt x="272" y="11"/>
                </a:cubicBezTo>
                <a:cubicBezTo>
                  <a:pt x="370" y="0"/>
                  <a:pt x="498" y="34"/>
                  <a:pt x="589" y="79"/>
                </a:cubicBezTo>
                <a:cubicBezTo>
                  <a:pt x="680" y="124"/>
                  <a:pt x="763" y="208"/>
                  <a:pt x="816" y="283"/>
                </a:cubicBezTo>
                <a:cubicBezTo>
                  <a:pt x="869" y="358"/>
                  <a:pt x="888" y="445"/>
                  <a:pt x="907" y="532"/>
                </a:cubicBezTo>
              </a:path>
            </a:pathLst>
          </a:custGeom>
          <a:noFill/>
          <a:ln w="38100">
            <a:solidFill>
              <a:srgbClr val="92D05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15" name="Freeform 95"/>
          <p:cNvSpPr>
            <a:spLocks/>
          </p:cNvSpPr>
          <p:nvPr/>
        </p:nvSpPr>
        <p:spPr bwMode="auto">
          <a:xfrm>
            <a:off x="8541035" y="4496013"/>
            <a:ext cx="1727200" cy="839787"/>
          </a:xfrm>
          <a:custGeom>
            <a:avLst/>
            <a:gdLst>
              <a:gd name="T0" fmla="*/ 0 w 816"/>
              <a:gd name="T1" fmla="*/ 2147483647 h 529"/>
              <a:gd name="T2" fmla="*/ 2147483647 w 816"/>
              <a:gd name="T3" fmla="*/ 2147483647 h 529"/>
              <a:gd name="T4" fmla="*/ 2147483647 w 816"/>
              <a:gd name="T5" fmla="*/ 2147483647 h 529"/>
              <a:gd name="T6" fmla="*/ 2147483647 w 816"/>
              <a:gd name="T7" fmla="*/ 2147483647 h 529"/>
              <a:gd name="T8" fmla="*/ 2147483647 w 816"/>
              <a:gd name="T9" fmla="*/ 2147483647 h 529"/>
              <a:gd name="T10" fmla="*/ 2147483647 w 816"/>
              <a:gd name="T11" fmla="*/ 0 h 529"/>
              <a:gd name="T12" fmla="*/ 0 60000 65536"/>
              <a:gd name="T13" fmla="*/ 0 60000 65536"/>
              <a:gd name="T14" fmla="*/ 0 60000 65536"/>
              <a:gd name="T15" fmla="*/ 0 60000 65536"/>
              <a:gd name="T16" fmla="*/ 0 60000 65536"/>
              <a:gd name="T17" fmla="*/ 0 60000 65536"/>
              <a:gd name="T18" fmla="*/ 0 w 816"/>
              <a:gd name="T19" fmla="*/ 0 h 529"/>
              <a:gd name="T20" fmla="*/ 816 w 816"/>
              <a:gd name="T21" fmla="*/ 529 h 529"/>
            </a:gdLst>
            <a:ahLst/>
            <a:cxnLst>
              <a:cxn ang="T12">
                <a:pos x="T0" y="T1"/>
              </a:cxn>
              <a:cxn ang="T13">
                <a:pos x="T2" y="T3"/>
              </a:cxn>
              <a:cxn ang="T14">
                <a:pos x="T4" y="T5"/>
              </a:cxn>
              <a:cxn ang="T15">
                <a:pos x="T6" y="T7"/>
              </a:cxn>
              <a:cxn ang="T16">
                <a:pos x="T8" y="T9"/>
              </a:cxn>
              <a:cxn ang="T17">
                <a:pos x="T10" y="T11"/>
              </a:cxn>
            </a:cxnLst>
            <a:rect l="T18" t="T19" r="T20" b="T21"/>
            <a:pathLst>
              <a:path w="816" h="529">
                <a:moveTo>
                  <a:pt x="0" y="318"/>
                </a:moveTo>
                <a:cubicBezTo>
                  <a:pt x="51" y="393"/>
                  <a:pt x="102" y="469"/>
                  <a:pt x="181" y="499"/>
                </a:cubicBezTo>
                <a:cubicBezTo>
                  <a:pt x="260" y="529"/>
                  <a:pt x="389" y="522"/>
                  <a:pt x="476" y="499"/>
                </a:cubicBezTo>
                <a:cubicBezTo>
                  <a:pt x="563" y="476"/>
                  <a:pt x="650" y="423"/>
                  <a:pt x="703" y="363"/>
                </a:cubicBezTo>
                <a:cubicBezTo>
                  <a:pt x="756" y="303"/>
                  <a:pt x="775" y="197"/>
                  <a:pt x="794" y="136"/>
                </a:cubicBezTo>
                <a:cubicBezTo>
                  <a:pt x="813" y="75"/>
                  <a:pt x="814" y="37"/>
                  <a:pt x="816" y="0"/>
                </a:cubicBezTo>
              </a:path>
            </a:pathLst>
          </a:custGeom>
          <a:noFill/>
          <a:ln w="38100">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133217" name="Oval 97"/>
          <p:cNvSpPr>
            <a:spLocks noChangeArrowheads="1"/>
          </p:cNvSpPr>
          <p:nvPr/>
        </p:nvSpPr>
        <p:spPr bwMode="auto">
          <a:xfrm>
            <a:off x="8492351" y="4964324"/>
            <a:ext cx="108000" cy="107950"/>
          </a:xfrm>
          <a:prstGeom prst="ellipse">
            <a:avLst/>
          </a:prstGeom>
          <a:solidFill>
            <a:schemeClr val="accent1"/>
          </a:solidFill>
          <a:ln w="9525">
            <a:solidFill>
              <a:schemeClr val="tx1"/>
            </a:solidFill>
            <a:round/>
            <a:headEnd/>
            <a:tailEnd/>
          </a:ln>
        </p:spPr>
        <p:txBody>
          <a:bodyPr wrap="none" anchor="ctr"/>
          <a:lstStyle/>
          <a:p>
            <a:endParaRPr lang="zh-CN" altLang="en-US">
              <a:solidFill>
                <a:schemeClr val="bg2">
                  <a:lumMod val="50000"/>
                </a:schemeClr>
              </a:solidFill>
            </a:endParaRPr>
          </a:p>
        </p:txBody>
      </p:sp>
      <p:grpSp>
        <p:nvGrpSpPr>
          <p:cNvPr id="3" name="Group 106"/>
          <p:cNvGrpSpPr>
            <a:grpSpLocks/>
          </p:cNvGrpSpPr>
          <p:nvPr/>
        </p:nvGrpSpPr>
        <p:grpSpPr bwMode="auto">
          <a:xfrm rot="21336619">
            <a:off x="5612527" y="4106317"/>
            <a:ext cx="3350684" cy="1706213"/>
            <a:chOff x="1882" y="2895"/>
            <a:chExt cx="1583" cy="984"/>
          </a:xfrm>
        </p:grpSpPr>
        <p:sp>
          <p:nvSpPr>
            <p:cNvPr id="46102" name="Freeform 80"/>
            <p:cNvSpPr>
              <a:spLocks/>
            </p:cNvSpPr>
            <p:nvPr/>
          </p:nvSpPr>
          <p:spPr bwMode="auto">
            <a:xfrm rot="-1868144">
              <a:off x="2057" y="3148"/>
              <a:ext cx="1134" cy="703"/>
            </a:xfrm>
            <a:custGeom>
              <a:avLst/>
              <a:gdLst>
                <a:gd name="T0" fmla="*/ 0 w 907"/>
                <a:gd name="T1" fmla="*/ 295 h 703"/>
                <a:gd name="T2" fmla="*/ 29612 w 907"/>
                <a:gd name="T3" fmla="*/ 0 h 703"/>
                <a:gd name="T4" fmla="*/ 96291 w 907"/>
                <a:gd name="T5" fmla="*/ 272 h 703"/>
                <a:gd name="T6" fmla="*/ 98818 w 907"/>
                <a:gd name="T7" fmla="*/ 703 h 703"/>
                <a:gd name="T8" fmla="*/ 0 60000 65536"/>
                <a:gd name="T9" fmla="*/ 0 60000 65536"/>
                <a:gd name="T10" fmla="*/ 0 60000 65536"/>
                <a:gd name="T11" fmla="*/ 0 60000 65536"/>
                <a:gd name="T12" fmla="*/ 0 w 907"/>
                <a:gd name="T13" fmla="*/ 0 h 703"/>
                <a:gd name="T14" fmla="*/ 907 w 907"/>
                <a:gd name="T15" fmla="*/ 703 h 703"/>
              </a:gdLst>
              <a:ahLst/>
              <a:cxnLst>
                <a:cxn ang="T8">
                  <a:pos x="T0" y="T1"/>
                </a:cxn>
                <a:cxn ang="T9">
                  <a:pos x="T2" y="T3"/>
                </a:cxn>
                <a:cxn ang="T10">
                  <a:pos x="T4" y="T5"/>
                </a:cxn>
                <a:cxn ang="T11">
                  <a:pos x="T6" y="T7"/>
                </a:cxn>
              </a:cxnLst>
              <a:rect l="T12" t="T13" r="T14" b="T15"/>
              <a:pathLst>
                <a:path w="907" h="703">
                  <a:moveTo>
                    <a:pt x="0" y="295"/>
                  </a:moveTo>
                  <a:lnTo>
                    <a:pt x="272" y="0"/>
                  </a:lnTo>
                  <a:lnTo>
                    <a:pt x="884" y="272"/>
                  </a:lnTo>
                  <a:lnTo>
                    <a:pt x="907" y="703"/>
                  </a:lnTo>
                </a:path>
              </a:pathLst>
            </a:custGeom>
            <a:noFill/>
            <a:ln w="9525">
              <a:solidFill>
                <a:srgbClr val="43ED2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3" name="Text Box 98"/>
            <p:cNvSpPr txBox="1">
              <a:spLocks noChangeArrowheads="1"/>
            </p:cNvSpPr>
            <p:nvPr/>
          </p:nvSpPr>
          <p:spPr bwMode="auto">
            <a:xfrm>
              <a:off x="1882" y="3666"/>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n-3</a:t>
              </a:r>
            </a:p>
          </p:txBody>
        </p:sp>
        <p:sp>
          <p:nvSpPr>
            <p:cNvPr id="46104" name="Text Box 99"/>
            <p:cNvSpPr txBox="1">
              <a:spLocks noChangeArrowheads="1"/>
            </p:cNvSpPr>
            <p:nvPr/>
          </p:nvSpPr>
          <p:spPr bwMode="auto">
            <a:xfrm>
              <a:off x="2147" y="3113"/>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n-2</a:t>
              </a:r>
            </a:p>
          </p:txBody>
        </p:sp>
        <p:sp>
          <p:nvSpPr>
            <p:cNvPr id="46105" name="Text Box 100"/>
            <p:cNvSpPr txBox="1">
              <a:spLocks noChangeArrowheads="1"/>
            </p:cNvSpPr>
            <p:nvPr/>
          </p:nvSpPr>
          <p:spPr bwMode="auto">
            <a:xfrm>
              <a:off x="2880" y="2895"/>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n-1</a:t>
              </a:r>
            </a:p>
          </p:txBody>
        </p:sp>
        <p:sp>
          <p:nvSpPr>
            <p:cNvPr id="46106" name="Text Box 101"/>
            <p:cNvSpPr txBox="1">
              <a:spLocks noChangeArrowheads="1"/>
            </p:cNvSpPr>
            <p:nvPr/>
          </p:nvSpPr>
          <p:spPr bwMode="auto">
            <a:xfrm>
              <a:off x="3056" y="3484"/>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err="1">
                  <a:solidFill>
                    <a:schemeClr val="bg2">
                      <a:lumMod val="50000"/>
                    </a:schemeClr>
                  </a:solidFill>
                  <a:latin typeface="Times New Roman" pitchFamily="18" charset="0"/>
                </a:rPr>
                <a:t>P</a:t>
              </a:r>
              <a:r>
                <a:rPr lang="en-US" altLang="zh-CN" baseline="-25000" dirty="0" err="1">
                  <a:solidFill>
                    <a:schemeClr val="bg2">
                      <a:lumMod val="50000"/>
                    </a:schemeClr>
                  </a:solidFill>
                  <a:latin typeface="Times New Roman" pitchFamily="18" charset="0"/>
                </a:rPr>
                <a:t>n</a:t>
              </a:r>
              <a:endParaRPr lang="en-US" altLang="zh-CN" baseline="-25000" dirty="0">
                <a:solidFill>
                  <a:schemeClr val="bg2">
                    <a:lumMod val="50000"/>
                  </a:schemeClr>
                </a:solidFill>
                <a:latin typeface="Times New Roman" pitchFamily="18" charset="0"/>
              </a:endParaRPr>
            </a:p>
          </p:txBody>
        </p:sp>
      </p:grpSp>
      <p:grpSp>
        <p:nvGrpSpPr>
          <p:cNvPr id="4" name="Group 112"/>
          <p:cNvGrpSpPr>
            <a:grpSpLocks/>
          </p:cNvGrpSpPr>
          <p:nvPr/>
        </p:nvGrpSpPr>
        <p:grpSpPr bwMode="auto">
          <a:xfrm>
            <a:off x="8551618" y="5021475"/>
            <a:ext cx="1047751" cy="957263"/>
            <a:chOff x="3316" y="3534"/>
            <a:chExt cx="495" cy="603"/>
          </a:xfrm>
        </p:grpSpPr>
        <p:sp>
          <p:nvSpPr>
            <p:cNvPr id="46100" name="Line 82"/>
            <p:cNvSpPr>
              <a:spLocks noChangeShapeType="1"/>
            </p:cNvSpPr>
            <p:nvPr/>
          </p:nvSpPr>
          <p:spPr bwMode="auto">
            <a:xfrm>
              <a:off x="3316" y="3534"/>
              <a:ext cx="222" cy="304"/>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6101" name="Text Box 107"/>
            <p:cNvSpPr txBox="1">
              <a:spLocks noChangeArrowheads="1"/>
            </p:cNvSpPr>
            <p:nvPr/>
          </p:nvSpPr>
          <p:spPr bwMode="auto">
            <a:xfrm>
              <a:off x="3402" y="3906"/>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T</a:t>
              </a:r>
              <a:r>
                <a:rPr lang="en-US" altLang="zh-CN" baseline="-25000">
                  <a:solidFill>
                    <a:schemeClr val="bg2">
                      <a:lumMod val="50000"/>
                    </a:schemeClr>
                  </a:solidFill>
                  <a:latin typeface="Times New Roman" pitchFamily="18" charset="0"/>
                </a:rPr>
                <a:t>1</a:t>
              </a:r>
            </a:p>
          </p:txBody>
        </p:sp>
      </p:grpSp>
      <p:grpSp>
        <p:nvGrpSpPr>
          <p:cNvPr id="5" name="Group 111"/>
          <p:cNvGrpSpPr>
            <a:grpSpLocks/>
          </p:cNvGrpSpPr>
          <p:nvPr/>
        </p:nvGrpSpPr>
        <p:grpSpPr bwMode="auto">
          <a:xfrm>
            <a:off x="8551619" y="5000837"/>
            <a:ext cx="1604433" cy="1268412"/>
            <a:chOff x="3325" y="3521"/>
            <a:chExt cx="758" cy="799"/>
          </a:xfrm>
        </p:grpSpPr>
        <p:sp>
          <p:nvSpPr>
            <p:cNvPr id="46098" name="Line 108"/>
            <p:cNvSpPr>
              <a:spLocks noChangeShapeType="1"/>
            </p:cNvSpPr>
            <p:nvPr/>
          </p:nvSpPr>
          <p:spPr bwMode="auto">
            <a:xfrm>
              <a:off x="3325" y="3521"/>
              <a:ext cx="431" cy="612"/>
            </a:xfrm>
            <a:prstGeom prst="line">
              <a:avLst/>
            </a:prstGeom>
            <a:noFill/>
            <a:ln w="38100">
              <a:solidFill>
                <a:srgbClr val="11892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6099" name="Text Box 109"/>
            <p:cNvSpPr txBox="1">
              <a:spLocks noChangeArrowheads="1"/>
            </p:cNvSpPr>
            <p:nvPr/>
          </p:nvSpPr>
          <p:spPr bwMode="auto">
            <a:xfrm>
              <a:off x="3674" y="4089"/>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T</a:t>
              </a:r>
              <a:r>
                <a:rPr lang="en-US" altLang="zh-CN" baseline="-25000">
                  <a:solidFill>
                    <a:schemeClr val="bg2">
                      <a:lumMod val="50000"/>
                    </a:schemeClr>
                  </a:solidFill>
                  <a:latin typeface="Times New Roman" pitchFamily="18" charset="0"/>
                </a:rPr>
                <a:t>2</a:t>
              </a:r>
            </a:p>
          </p:txBody>
        </p:sp>
      </p:grpSp>
      <p:sp>
        <p:nvSpPr>
          <p:cNvPr id="32"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838766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2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72"/>
                                        </p:tgtEl>
                                        <p:attrNameLst>
                                          <p:attrName>style.visibility</p:attrName>
                                        </p:attrNameLst>
                                      </p:cBhvr>
                                      <p:to>
                                        <p:strVal val="visible"/>
                                      </p:to>
                                    </p:set>
                                    <p:animEffect transition="in" filter="wipe(down)">
                                      <p:cBhvr>
                                        <p:cTn id="17" dur="500"/>
                                        <p:tgtEl>
                                          <p:spTgt spid="133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90"/>
                                        </p:tgtEl>
                                        <p:attrNameLst>
                                          <p:attrName>style.visibility</p:attrName>
                                        </p:attrNameLst>
                                      </p:cBhvr>
                                      <p:to>
                                        <p:strVal val="visible"/>
                                      </p:to>
                                    </p:set>
                                    <p:animEffect transition="in" filter="wipe(left)">
                                      <p:cBhvr>
                                        <p:cTn id="22" dur="500"/>
                                        <p:tgtEl>
                                          <p:spTgt spid="1331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3193"/>
                                        </p:tgtEl>
                                        <p:attrNameLst>
                                          <p:attrName>style.visibility</p:attrName>
                                        </p:attrNameLst>
                                      </p:cBhvr>
                                      <p:to>
                                        <p:strVal val="visible"/>
                                      </p:to>
                                    </p:set>
                                    <p:animEffect transition="in" filter="wipe(up)">
                                      <p:cBhvr>
                                        <p:cTn id="27" dur="500"/>
                                        <p:tgtEl>
                                          <p:spTgt spid="1331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3185"/>
                                        </p:tgtEl>
                                        <p:attrNameLst>
                                          <p:attrName>style.visibility</p:attrName>
                                        </p:attrNameLst>
                                      </p:cBhvr>
                                      <p:to>
                                        <p:strVal val="visible"/>
                                      </p:to>
                                    </p:set>
                                    <p:animEffect transition="in" filter="wipe(down)">
                                      <p:cBhvr>
                                        <p:cTn id="32" dur="500"/>
                                        <p:tgtEl>
                                          <p:spTgt spid="133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3174"/>
                                        </p:tgtEl>
                                        <p:attrNameLst>
                                          <p:attrName>style.visibility</p:attrName>
                                        </p:attrNameLst>
                                      </p:cBhvr>
                                      <p:to>
                                        <p:strVal val="visible"/>
                                      </p:to>
                                    </p:set>
                                    <p:animEffect transition="in" filter="wipe(down)">
                                      <p:cBhvr>
                                        <p:cTn id="37" dur="500"/>
                                        <p:tgtEl>
                                          <p:spTgt spid="1331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92"/>
                                        </p:tgtEl>
                                        <p:attrNameLst>
                                          <p:attrName>style.visibility</p:attrName>
                                        </p:attrNameLst>
                                      </p:cBhvr>
                                      <p:to>
                                        <p:strVal val="visible"/>
                                      </p:to>
                                    </p:set>
                                    <p:animEffect transition="in" filter="wipe(left)">
                                      <p:cBhvr>
                                        <p:cTn id="42" dur="500"/>
                                        <p:tgtEl>
                                          <p:spTgt spid="1331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3198"/>
                                        </p:tgtEl>
                                        <p:attrNameLst>
                                          <p:attrName>style.visibility</p:attrName>
                                        </p:attrNameLst>
                                      </p:cBhvr>
                                      <p:to>
                                        <p:strVal val="visible"/>
                                      </p:to>
                                    </p:set>
                                    <p:animEffect transition="in" filter="wipe(up)">
                                      <p:cBhvr>
                                        <p:cTn id="47" dur="500"/>
                                        <p:tgtEl>
                                          <p:spTgt spid="1331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3199"/>
                                        </p:tgtEl>
                                        <p:attrNameLst>
                                          <p:attrName>style.visibility</p:attrName>
                                        </p:attrNameLst>
                                      </p:cBhvr>
                                      <p:to>
                                        <p:strVal val="visible"/>
                                      </p:to>
                                    </p:set>
                                    <p:animEffect transition="in" filter="wipe(down)">
                                      <p:cBhvr>
                                        <p:cTn id="52" dur="500"/>
                                        <p:tgtEl>
                                          <p:spTgt spid="1331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3317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317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318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319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319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319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319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319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33127">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127">
                                            <p:txEl>
                                              <p:pRg st="4" end="4"/>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
                                        <p:tgtEl>
                                          <p:spTgt spid="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33203"/>
                                        </p:tgtEl>
                                        <p:attrNameLst>
                                          <p:attrName>style.visibility</p:attrName>
                                        </p:attrNameLst>
                                      </p:cBhvr>
                                      <p:to>
                                        <p:strVal val="visible"/>
                                      </p:to>
                                    </p:set>
                                    <p:animEffect transition="in" filter="wipe(left)">
                                      <p:cBhvr>
                                        <p:cTn id="84" dur="500"/>
                                        <p:tgtEl>
                                          <p:spTgt spid="13320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left)">
                                      <p:cBhvr>
                                        <p:cTn id="89" dur="500"/>
                                        <p:tgtEl>
                                          <p:spTgt spid="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33215"/>
                                        </p:tgtEl>
                                        <p:attrNameLst>
                                          <p:attrName>style.visibility</p:attrName>
                                        </p:attrNameLst>
                                      </p:cBhvr>
                                      <p:to>
                                        <p:strVal val="visible"/>
                                      </p:to>
                                    </p:set>
                                    <p:animEffect transition="in" filter="wipe(left)">
                                      <p:cBhvr>
                                        <p:cTn id="94" dur="500"/>
                                        <p:tgtEl>
                                          <p:spTgt spid="13321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321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up)">
                                      <p:cBhvr>
                                        <p:cTn id="103" dur="500"/>
                                        <p:tgtEl>
                                          <p:spTgt spid="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wipe(up)">
                                      <p:cBhvr>
                                        <p:cTn id="10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uiExpand="1" build="p" animBg="1"/>
      <p:bldP spid="133172" grpId="0" uiExpand="1" animBg="1"/>
      <p:bldP spid="133172" grpId="1" uiExpand="1" animBg="1"/>
      <p:bldP spid="133174" grpId="0" uiExpand="1" animBg="1"/>
      <p:bldP spid="133174" grpId="1" uiExpand="1" animBg="1"/>
      <p:bldP spid="133185" grpId="0" uiExpand="1" animBg="1"/>
      <p:bldP spid="133185" grpId="1" uiExpand="1" animBg="1"/>
      <p:bldP spid="133190" grpId="0" uiExpand="1" animBg="1"/>
      <p:bldP spid="133190" grpId="1" uiExpand="1" animBg="1"/>
      <p:bldP spid="133192" grpId="0" uiExpand="1" animBg="1"/>
      <p:bldP spid="133192" grpId="1" uiExpand="1" animBg="1"/>
      <p:bldP spid="133193" grpId="0" uiExpand="1" animBg="1"/>
      <p:bldP spid="133193" grpId="1" uiExpand="1" animBg="1"/>
      <p:bldP spid="133198" grpId="0" uiExpand="1" animBg="1"/>
      <p:bldP spid="133198" grpId="1" uiExpand="1" animBg="1"/>
      <p:bldP spid="133199" grpId="0" uiExpand="1" animBg="1"/>
      <p:bldP spid="133199" grpId="1" uiExpand="1" animBg="1"/>
      <p:bldP spid="133203" grpId="0" animBg="1"/>
      <p:bldP spid="133215" grpId="0" animBg="1"/>
      <p:bldP spid="1332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6" name="Rectangle 8"/>
          <p:cNvSpPr>
            <a:spLocks noGrp="1" noChangeArrowheads="1"/>
          </p:cNvSpPr>
          <p:nvPr>
            <p:ph type="body" sz="half" idx="1"/>
          </p:nvPr>
        </p:nvSpPr>
        <p:spPr>
          <a:xfrm>
            <a:off x="767408" y="1169987"/>
            <a:ext cx="11239500" cy="5688013"/>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曲线的设计技术</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曲线段拼接的连续性问题</a:t>
            </a:r>
          </a:p>
          <a:p>
            <a:pPr marL="1250950" lvl="2" indent="0" defTabSz="1165225">
              <a:lnSpc>
                <a:spcPct val="150000"/>
              </a:lnSpc>
              <a:spcBef>
                <a:spcPts val="1200"/>
              </a:spcBef>
            </a:pPr>
            <a:r>
              <a:rPr lang="en-US" altLang="zh-CN" sz="1800" b="1" dirty="0" smtClean="0">
                <a:solidFill>
                  <a:srgbClr val="FF0000"/>
                </a:solidFill>
                <a:latin typeface="微软雅黑" panose="020B0503020204020204" pitchFamily="34" charset="-122"/>
                <a:ea typeface="微软雅黑" panose="020B0503020204020204" pitchFamily="34" charset="-122"/>
                <a:sym typeface="Wingdings 2" pitchFamily="18" charset="2"/>
              </a:rPr>
              <a:t>2</a:t>
            </a:r>
            <a:r>
              <a:rPr lang="zh-CN" altLang="en-US" sz="1800" b="1" dirty="0">
                <a:solidFill>
                  <a:srgbClr val="FF0000"/>
                </a:solidFill>
                <a:latin typeface="微软雅黑" panose="020B0503020204020204" pitchFamily="34" charset="-122"/>
                <a:ea typeface="微软雅黑" panose="020B0503020204020204" pitchFamily="34" charset="-122"/>
                <a:sym typeface="Wingdings 2" pitchFamily="18" charset="2"/>
              </a:rPr>
              <a:t>阶连续性</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：在</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1</a:t>
            </a:r>
            <a:r>
              <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阶连续的前提下，满足两个附加条件：拼接点处的密切平面重合；曲率相等 ，可</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达到</a:t>
            </a:r>
            <a:r>
              <a:rPr lang="en-US" altLang="zh-CN" sz="1800" b="1" dirty="0">
                <a:solidFill>
                  <a:schemeClr val="bg2">
                    <a:lumMod val="50000"/>
                  </a:schemeClr>
                </a:solidFill>
                <a:latin typeface="微软雅黑" panose="020B0503020204020204" pitchFamily="34" charset="-122"/>
                <a:ea typeface="微软雅黑" panose="020B0503020204020204" pitchFamily="34" charset="-122"/>
              </a:rPr>
              <a:t>C</a:t>
            </a:r>
            <a:r>
              <a:rPr lang="en-US" altLang="zh-CN" sz="1800" b="1" baseline="300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800" b="1" dirty="0">
                <a:solidFill>
                  <a:schemeClr val="bg2">
                    <a:lumMod val="50000"/>
                  </a:schemeClr>
                </a:solidFill>
                <a:latin typeface="微软雅黑" panose="020B0503020204020204" pitchFamily="34" charset="-122"/>
                <a:ea typeface="微软雅黑" panose="020B0503020204020204" pitchFamily="34" charset="-122"/>
              </a:rPr>
              <a:t>连续；</a:t>
            </a:r>
            <a:r>
              <a:rPr lang="en-US" altLang="zh-CN"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endParaRPr lang="zh-CN" altLang="en-US" sz="18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endParaRPr>
          </a:p>
          <a:p>
            <a:pPr lvl="2" eaLnBrk="1" hangingPunct="1">
              <a:spcBef>
                <a:spcPct val="50000"/>
              </a:spcBef>
              <a:buFont typeface="Wingdings" pitchFamily="2" charset="2"/>
              <a:buNone/>
            </a:pPr>
            <a:endParaRPr lang="zh-CN" altLang="en-US" sz="2000" dirty="0" smtClean="0">
              <a:sym typeface="Wingdings 2" pitchFamily="18" charset="2"/>
            </a:endParaRPr>
          </a:p>
          <a:p>
            <a:pPr lvl="2" eaLnBrk="1" hangingPunct="1">
              <a:spcBef>
                <a:spcPct val="40000"/>
              </a:spcBef>
              <a:buFont typeface="Wingdings" pitchFamily="2" charset="2"/>
              <a:buNone/>
            </a:pPr>
            <a:endParaRPr lang="zh-CN" altLang="en-US" dirty="0" smtClean="0">
              <a:sym typeface="Wingdings 2" pitchFamily="18" charset="2"/>
            </a:endParaRPr>
          </a:p>
        </p:txBody>
      </p:sp>
      <p:sp>
        <p:nvSpPr>
          <p:cNvPr id="135200" name="Freeform 32"/>
          <p:cNvSpPr>
            <a:spLocks/>
          </p:cNvSpPr>
          <p:nvPr/>
        </p:nvSpPr>
        <p:spPr bwMode="auto">
          <a:xfrm>
            <a:off x="3168652" y="4292601"/>
            <a:ext cx="4032249" cy="1223963"/>
          </a:xfrm>
          <a:custGeom>
            <a:avLst/>
            <a:gdLst>
              <a:gd name="T0" fmla="*/ 0 w 1905"/>
              <a:gd name="T1" fmla="*/ 2147483647 h 771"/>
              <a:gd name="T2" fmla="*/ 2147483647 w 1905"/>
              <a:gd name="T3" fmla="*/ 2147483647 h 771"/>
              <a:gd name="T4" fmla="*/ 2147483647 w 1905"/>
              <a:gd name="T5" fmla="*/ 0 h 771"/>
              <a:gd name="T6" fmla="*/ 2147483647 w 1905"/>
              <a:gd name="T7" fmla="*/ 2147483647 h 771"/>
              <a:gd name="T8" fmla="*/ 0 60000 65536"/>
              <a:gd name="T9" fmla="*/ 0 60000 65536"/>
              <a:gd name="T10" fmla="*/ 0 60000 65536"/>
              <a:gd name="T11" fmla="*/ 0 60000 65536"/>
              <a:gd name="T12" fmla="*/ 0 w 1905"/>
              <a:gd name="T13" fmla="*/ 0 h 771"/>
              <a:gd name="T14" fmla="*/ 1905 w 1905"/>
              <a:gd name="T15" fmla="*/ 771 h 771"/>
            </a:gdLst>
            <a:ahLst/>
            <a:cxnLst>
              <a:cxn ang="T8">
                <a:pos x="T0" y="T1"/>
              </a:cxn>
              <a:cxn ang="T9">
                <a:pos x="T2" y="T3"/>
              </a:cxn>
              <a:cxn ang="T10">
                <a:pos x="T4" y="T5"/>
              </a:cxn>
              <a:cxn ang="T11">
                <a:pos x="T6" y="T7"/>
              </a:cxn>
            </a:cxnLst>
            <a:rect l="T12" t="T13" r="T14" b="T15"/>
            <a:pathLst>
              <a:path w="1905" h="771">
                <a:moveTo>
                  <a:pt x="0" y="771"/>
                </a:moveTo>
                <a:lnTo>
                  <a:pt x="385" y="272"/>
                </a:lnTo>
                <a:lnTo>
                  <a:pt x="997" y="0"/>
                </a:lnTo>
                <a:lnTo>
                  <a:pt x="1905" y="159"/>
                </a:lnTo>
              </a:path>
            </a:pathLst>
          </a:custGeom>
          <a:noFill/>
          <a:ln w="12700">
            <a:solidFill>
              <a:srgbClr val="11892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02" name="Freeform 34"/>
          <p:cNvSpPr>
            <a:spLocks/>
          </p:cNvSpPr>
          <p:nvPr/>
        </p:nvSpPr>
        <p:spPr bwMode="auto">
          <a:xfrm>
            <a:off x="7200901" y="4545014"/>
            <a:ext cx="2544233" cy="1620837"/>
          </a:xfrm>
          <a:custGeom>
            <a:avLst/>
            <a:gdLst>
              <a:gd name="T0" fmla="*/ 0 w 1202"/>
              <a:gd name="T1" fmla="*/ 0 h 1021"/>
              <a:gd name="T2" fmla="*/ 2147483647 w 1202"/>
              <a:gd name="T3" fmla="*/ 2147483647 h 1021"/>
              <a:gd name="T4" fmla="*/ 2147483647 w 1202"/>
              <a:gd name="T5" fmla="*/ 2147483647 h 1021"/>
              <a:gd name="T6" fmla="*/ 2147483647 w 1202"/>
              <a:gd name="T7" fmla="*/ 2147483647 h 1021"/>
              <a:gd name="T8" fmla="*/ 0 60000 65536"/>
              <a:gd name="T9" fmla="*/ 0 60000 65536"/>
              <a:gd name="T10" fmla="*/ 0 60000 65536"/>
              <a:gd name="T11" fmla="*/ 0 60000 65536"/>
              <a:gd name="T12" fmla="*/ 0 w 1202"/>
              <a:gd name="T13" fmla="*/ 0 h 1021"/>
              <a:gd name="T14" fmla="*/ 1202 w 1202"/>
              <a:gd name="T15" fmla="*/ 1021 h 1021"/>
            </a:gdLst>
            <a:ahLst/>
            <a:cxnLst>
              <a:cxn ang="T8">
                <a:pos x="T0" y="T1"/>
              </a:cxn>
              <a:cxn ang="T9">
                <a:pos x="T2" y="T3"/>
              </a:cxn>
              <a:cxn ang="T10">
                <a:pos x="T4" y="T5"/>
              </a:cxn>
              <a:cxn ang="T11">
                <a:pos x="T6" y="T7"/>
              </a:cxn>
            </a:cxnLst>
            <a:rect l="T12" t="T13" r="T14" b="T15"/>
            <a:pathLst>
              <a:path w="1202" h="1021">
                <a:moveTo>
                  <a:pt x="0" y="0"/>
                </a:moveTo>
                <a:lnTo>
                  <a:pt x="703" y="113"/>
                </a:lnTo>
                <a:lnTo>
                  <a:pt x="1156" y="454"/>
                </a:lnTo>
                <a:lnTo>
                  <a:pt x="1202" y="1021"/>
                </a:lnTo>
              </a:path>
            </a:pathLst>
          </a:custGeom>
          <a:noFill/>
          <a:ln w="12700">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04" name="Oval 36"/>
          <p:cNvSpPr>
            <a:spLocks noChangeArrowheads="1"/>
          </p:cNvSpPr>
          <p:nvPr/>
        </p:nvSpPr>
        <p:spPr bwMode="auto">
          <a:xfrm>
            <a:off x="7103534" y="4494213"/>
            <a:ext cx="143933" cy="10795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5205" name="Freeform 37"/>
          <p:cNvSpPr>
            <a:spLocks/>
          </p:cNvSpPr>
          <p:nvPr/>
        </p:nvSpPr>
        <p:spPr bwMode="auto">
          <a:xfrm>
            <a:off x="4222751" y="4467225"/>
            <a:ext cx="2978149" cy="941388"/>
          </a:xfrm>
          <a:custGeom>
            <a:avLst/>
            <a:gdLst>
              <a:gd name="T0" fmla="*/ 2147483647 w 1407"/>
              <a:gd name="T1" fmla="*/ 2147483647 h 593"/>
              <a:gd name="T2" fmla="*/ 2147483647 w 1407"/>
              <a:gd name="T3" fmla="*/ 2147483647 h 593"/>
              <a:gd name="T4" fmla="*/ 2147483647 w 1407"/>
              <a:gd name="T5" fmla="*/ 2147483647 h 593"/>
              <a:gd name="T6" fmla="*/ 0 w 1407"/>
              <a:gd name="T7" fmla="*/ 2147483647 h 593"/>
              <a:gd name="T8" fmla="*/ 0 60000 65536"/>
              <a:gd name="T9" fmla="*/ 0 60000 65536"/>
              <a:gd name="T10" fmla="*/ 0 60000 65536"/>
              <a:gd name="T11" fmla="*/ 0 60000 65536"/>
              <a:gd name="T12" fmla="*/ 0 w 1407"/>
              <a:gd name="T13" fmla="*/ 0 h 593"/>
              <a:gd name="T14" fmla="*/ 1407 w 1407"/>
              <a:gd name="T15" fmla="*/ 593 h 593"/>
            </a:gdLst>
            <a:ahLst/>
            <a:cxnLst>
              <a:cxn ang="T8">
                <a:pos x="T0" y="T1"/>
              </a:cxn>
              <a:cxn ang="T9">
                <a:pos x="T2" y="T3"/>
              </a:cxn>
              <a:cxn ang="T10">
                <a:pos x="T4" y="T5"/>
              </a:cxn>
              <a:cxn ang="T11">
                <a:pos x="T6" y="T7"/>
              </a:cxn>
            </a:cxnLst>
            <a:rect l="T12" t="T13" r="T14" b="T15"/>
            <a:pathLst>
              <a:path w="1407" h="593">
                <a:moveTo>
                  <a:pt x="1407" y="49"/>
                </a:moveTo>
                <a:cubicBezTo>
                  <a:pt x="1251" y="24"/>
                  <a:pt x="1096" y="0"/>
                  <a:pt x="930" y="26"/>
                </a:cubicBezTo>
                <a:cubicBezTo>
                  <a:pt x="764" y="52"/>
                  <a:pt x="564" y="114"/>
                  <a:pt x="409" y="208"/>
                </a:cubicBezTo>
                <a:cubicBezTo>
                  <a:pt x="254" y="302"/>
                  <a:pt x="127" y="447"/>
                  <a:pt x="0" y="59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09" name="Freeform 41"/>
          <p:cNvSpPr>
            <a:spLocks/>
          </p:cNvSpPr>
          <p:nvPr/>
        </p:nvSpPr>
        <p:spPr bwMode="auto">
          <a:xfrm>
            <a:off x="7200900" y="4545013"/>
            <a:ext cx="1534584" cy="1116012"/>
          </a:xfrm>
          <a:custGeom>
            <a:avLst/>
            <a:gdLst>
              <a:gd name="T0" fmla="*/ 0 w 725"/>
              <a:gd name="T1" fmla="*/ 0 h 703"/>
              <a:gd name="T2" fmla="*/ 2147483647 w 725"/>
              <a:gd name="T3" fmla="*/ 2147483647 h 703"/>
              <a:gd name="T4" fmla="*/ 2147483647 w 725"/>
              <a:gd name="T5" fmla="*/ 2147483647 h 703"/>
              <a:gd name="T6" fmla="*/ 2147483647 w 725"/>
              <a:gd name="T7" fmla="*/ 2147483647 h 703"/>
              <a:gd name="T8" fmla="*/ 0 60000 65536"/>
              <a:gd name="T9" fmla="*/ 0 60000 65536"/>
              <a:gd name="T10" fmla="*/ 0 60000 65536"/>
              <a:gd name="T11" fmla="*/ 0 60000 65536"/>
              <a:gd name="T12" fmla="*/ 0 w 725"/>
              <a:gd name="T13" fmla="*/ 0 h 703"/>
              <a:gd name="T14" fmla="*/ 725 w 725"/>
              <a:gd name="T15" fmla="*/ 703 h 703"/>
            </a:gdLst>
            <a:ahLst/>
            <a:cxnLst>
              <a:cxn ang="T8">
                <a:pos x="T0" y="T1"/>
              </a:cxn>
              <a:cxn ang="T9">
                <a:pos x="T2" y="T3"/>
              </a:cxn>
              <a:cxn ang="T10">
                <a:pos x="T4" y="T5"/>
              </a:cxn>
              <a:cxn ang="T11">
                <a:pos x="T6" y="T7"/>
              </a:cxn>
            </a:cxnLst>
            <a:rect l="T12" t="T13" r="T14" b="T15"/>
            <a:pathLst>
              <a:path w="725" h="703">
                <a:moveTo>
                  <a:pt x="0" y="0"/>
                </a:moveTo>
                <a:cubicBezTo>
                  <a:pt x="132" y="37"/>
                  <a:pt x="265" y="75"/>
                  <a:pt x="363" y="136"/>
                </a:cubicBezTo>
                <a:cubicBezTo>
                  <a:pt x="461" y="197"/>
                  <a:pt x="529" y="269"/>
                  <a:pt x="589" y="363"/>
                </a:cubicBezTo>
                <a:cubicBezTo>
                  <a:pt x="649" y="457"/>
                  <a:pt x="687" y="580"/>
                  <a:pt x="725" y="703"/>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369312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17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5200"/>
                                        </p:tgtEl>
                                        <p:attrNameLst>
                                          <p:attrName>style.visibility</p:attrName>
                                        </p:attrNameLst>
                                      </p:cBhvr>
                                      <p:to>
                                        <p:strVal val="visible"/>
                                      </p:to>
                                    </p:set>
                                    <p:animEffect transition="in" filter="wipe(left)">
                                      <p:cBhvr>
                                        <p:cTn id="11" dur="500"/>
                                        <p:tgtEl>
                                          <p:spTgt spid="1352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5202"/>
                                        </p:tgtEl>
                                        <p:attrNameLst>
                                          <p:attrName>style.visibility</p:attrName>
                                        </p:attrNameLst>
                                      </p:cBhvr>
                                      <p:to>
                                        <p:strVal val="visible"/>
                                      </p:to>
                                    </p:set>
                                    <p:animEffect transition="in" filter="wipe(left)">
                                      <p:cBhvr>
                                        <p:cTn id="16" dur="500"/>
                                        <p:tgtEl>
                                          <p:spTgt spid="1352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2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5205"/>
                                        </p:tgtEl>
                                        <p:attrNameLst>
                                          <p:attrName>style.visibility</p:attrName>
                                        </p:attrNameLst>
                                      </p:cBhvr>
                                      <p:to>
                                        <p:strVal val="visible"/>
                                      </p:to>
                                    </p:set>
                                    <p:animEffect transition="in" filter="wipe(left)">
                                      <p:cBhvr>
                                        <p:cTn id="25" dur="500"/>
                                        <p:tgtEl>
                                          <p:spTgt spid="1352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5209"/>
                                        </p:tgtEl>
                                        <p:attrNameLst>
                                          <p:attrName>style.visibility</p:attrName>
                                        </p:attrNameLst>
                                      </p:cBhvr>
                                      <p:to>
                                        <p:strVal val="visible"/>
                                      </p:to>
                                    </p:set>
                                    <p:animEffect transition="in" filter="wipe(left)">
                                      <p:cBhvr>
                                        <p:cTn id="30" dur="500"/>
                                        <p:tgtEl>
                                          <p:spTgt spid="135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uiExpand="1" build="p"/>
      <p:bldP spid="135200" grpId="0" animBg="1"/>
      <p:bldP spid="135202" grpId="0" animBg="1"/>
      <p:bldP spid="135204" grpId="0" animBg="1"/>
      <p:bldP spid="135205" grpId="0" animBg="1"/>
      <p:bldP spid="13520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sz="half" idx="1"/>
          </p:nvPr>
        </p:nvSpPr>
        <p:spPr>
          <a:xfrm>
            <a:off x="901701" y="1281089"/>
            <a:ext cx="10532533" cy="4114800"/>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n</a:t>
            </a:r>
            <a:r>
              <a:rPr lang="zh-CN" altLang="en-US" b="1" dirty="0">
                <a:solidFill>
                  <a:schemeClr val="bg2">
                    <a:lumMod val="50000"/>
                  </a:schemeClr>
                </a:solidFill>
                <a:latin typeface="微软雅黑" panose="020B0503020204020204" pitchFamily="34" charset="-122"/>
                <a:ea typeface="微软雅黑" panose="020B0503020204020204" pitchFamily="34" charset="-122"/>
              </a:rPr>
              <a:t>次</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曲线的升阶</a:t>
            </a:r>
          </a:p>
          <a:p>
            <a:pPr marL="1165225" lvl="2" indent="-269875" eaLnBrk="1" hangingPunct="1">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通过增加控制顶点，不改变曲线形状，实现对曲线更灵活的控制；</a:t>
            </a:r>
          </a:p>
          <a:p>
            <a:pPr lvl="2" eaLnBrk="1" hangingPunct="1">
              <a:spcBef>
                <a:spcPct val="50000"/>
              </a:spcBef>
              <a:buFont typeface="Wingdings" pitchFamily="2" charset="2"/>
              <a:buNone/>
            </a:pPr>
            <a:endParaRPr lang="zh-CN" altLang="en-US" dirty="0" smtClean="0">
              <a:sym typeface="Wingdings 2" pitchFamily="18" charset="2"/>
            </a:endParaRPr>
          </a:p>
        </p:txBody>
      </p:sp>
      <p:graphicFrame>
        <p:nvGraphicFramePr>
          <p:cNvPr id="137239" name="Object 23"/>
          <p:cNvGraphicFramePr>
            <a:graphicFrameLocks noGrp="1" noChangeAspect="1"/>
          </p:cNvGraphicFramePr>
          <p:nvPr>
            <p:ph sz="quarter" idx="2"/>
            <p:extLst>
              <p:ext uri="{D42A27DB-BD31-4B8C-83A1-F6EECF244321}">
                <p14:modId xmlns:p14="http://schemas.microsoft.com/office/powerpoint/2010/main" val="2451530635"/>
              </p:ext>
            </p:extLst>
          </p:nvPr>
        </p:nvGraphicFramePr>
        <p:xfrm>
          <a:off x="7008284" y="2996952"/>
          <a:ext cx="4944533" cy="1228725"/>
        </p:xfrm>
        <a:graphic>
          <a:graphicData uri="http://schemas.openxmlformats.org/presentationml/2006/ole">
            <mc:AlternateContent xmlns:mc="http://schemas.openxmlformats.org/markup-compatibility/2006">
              <mc:Choice xmlns:v="urn:schemas-microsoft-com:vml" Requires="v">
                <p:oleObj spid="_x0000_s77096" name="Equation" r:id="rId4" imgW="1841500" imgH="609600" progId="Equation.DSMT4">
                  <p:embed/>
                </p:oleObj>
              </mc:Choice>
              <mc:Fallback>
                <p:oleObj name="Equation" r:id="rId4" imgW="1841500" imgH="60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8284" y="2996952"/>
                        <a:ext cx="4944533"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5" name="Freeform 9"/>
          <p:cNvSpPr>
            <a:spLocks/>
          </p:cNvSpPr>
          <p:nvPr/>
        </p:nvSpPr>
        <p:spPr bwMode="auto">
          <a:xfrm>
            <a:off x="1420284" y="4220913"/>
            <a:ext cx="5130800" cy="973138"/>
          </a:xfrm>
          <a:custGeom>
            <a:avLst/>
            <a:gdLst>
              <a:gd name="T0" fmla="*/ 0 w 1792"/>
              <a:gd name="T1" fmla="*/ 2147483647 h 503"/>
              <a:gd name="T2" fmla="*/ 2147483647 w 1792"/>
              <a:gd name="T3" fmla="*/ 2147483647 h 503"/>
              <a:gd name="T4" fmla="*/ 2147483647 w 1792"/>
              <a:gd name="T5" fmla="*/ 2147483647 h 503"/>
              <a:gd name="T6" fmla="*/ 2147483647 w 1792"/>
              <a:gd name="T7" fmla="*/ 2147483647 h 503"/>
              <a:gd name="T8" fmla="*/ 2147483647 w 1792"/>
              <a:gd name="T9" fmla="*/ 2147483647 h 503"/>
              <a:gd name="T10" fmla="*/ 0 60000 65536"/>
              <a:gd name="T11" fmla="*/ 0 60000 65536"/>
              <a:gd name="T12" fmla="*/ 0 60000 65536"/>
              <a:gd name="T13" fmla="*/ 0 60000 65536"/>
              <a:gd name="T14" fmla="*/ 0 60000 65536"/>
              <a:gd name="T15" fmla="*/ 0 w 1792"/>
              <a:gd name="T16" fmla="*/ 0 h 503"/>
              <a:gd name="T17" fmla="*/ 1792 w 1792"/>
              <a:gd name="T18" fmla="*/ 503 h 503"/>
            </a:gdLst>
            <a:ahLst/>
            <a:cxnLst>
              <a:cxn ang="T10">
                <a:pos x="T0" y="T1"/>
              </a:cxn>
              <a:cxn ang="T11">
                <a:pos x="T2" y="T3"/>
              </a:cxn>
              <a:cxn ang="T12">
                <a:pos x="T4" y="T5"/>
              </a:cxn>
              <a:cxn ang="T13">
                <a:pos x="T6" y="T7"/>
              </a:cxn>
              <a:cxn ang="T14">
                <a:pos x="T8" y="T9"/>
              </a:cxn>
            </a:cxnLst>
            <a:rect l="T15" t="T16" r="T17" b="T18"/>
            <a:pathLst>
              <a:path w="1792" h="503">
                <a:moveTo>
                  <a:pt x="0" y="503"/>
                </a:moveTo>
                <a:cubicBezTo>
                  <a:pt x="117" y="351"/>
                  <a:pt x="235" y="200"/>
                  <a:pt x="409" y="117"/>
                </a:cubicBezTo>
                <a:cubicBezTo>
                  <a:pt x="583" y="34"/>
                  <a:pt x="863" y="0"/>
                  <a:pt x="1044" y="4"/>
                </a:cubicBezTo>
                <a:cubicBezTo>
                  <a:pt x="1225" y="8"/>
                  <a:pt x="1372" y="68"/>
                  <a:pt x="1497" y="140"/>
                </a:cubicBezTo>
                <a:cubicBezTo>
                  <a:pt x="1622" y="212"/>
                  <a:pt x="1707" y="323"/>
                  <a:pt x="1792" y="435"/>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22"/>
          <p:cNvGrpSpPr>
            <a:grpSpLocks/>
          </p:cNvGrpSpPr>
          <p:nvPr/>
        </p:nvGrpSpPr>
        <p:grpSpPr bwMode="auto">
          <a:xfrm>
            <a:off x="1200151" y="3371601"/>
            <a:ext cx="6000749" cy="2203450"/>
            <a:chOff x="544" y="2432"/>
            <a:chExt cx="2835" cy="1388"/>
          </a:xfrm>
        </p:grpSpPr>
        <p:sp>
          <p:nvSpPr>
            <p:cNvPr id="48150" name="Freeform 8"/>
            <p:cNvSpPr>
              <a:spLocks/>
            </p:cNvSpPr>
            <p:nvPr/>
          </p:nvSpPr>
          <p:spPr bwMode="auto">
            <a:xfrm>
              <a:off x="683" y="2659"/>
              <a:ext cx="2424" cy="907"/>
            </a:xfrm>
            <a:custGeom>
              <a:avLst/>
              <a:gdLst>
                <a:gd name="T0" fmla="*/ 0 w 1792"/>
                <a:gd name="T1" fmla="*/ 556161 h 658"/>
                <a:gd name="T2" fmla="*/ 219605 w 1792"/>
                <a:gd name="T3" fmla="*/ 38535 h 658"/>
                <a:gd name="T4" fmla="*/ 774315 w 1792"/>
                <a:gd name="T5" fmla="*/ 0 h 658"/>
                <a:gd name="T6" fmla="*/ 1019554 w 1792"/>
                <a:gd name="T7" fmla="*/ 536422 h 658"/>
                <a:gd name="T8" fmla="*/ 0 60000 65536"/>
                <a:gd name="T9" fmla="*/ 0 60000 65536"/>
                <a:gd name="T10" fmla="*/ 0 60000 65536"/>
                <a:gd name="T11" fmla="*/ 0 60000 65536"/>
                <a:gd name="T12" fmla="*/ 0 w 1792"/>
                <a:gd name="T13" fmla="*/ 0 h 658"/>
                <a:gd name="T14" fmla="*/ 1792 w 1792"/>
                <a:gd name="T15" fmla="*/ 658 h 658"/>
              </a:gdLst>
              <a:ahLst/>
              <a:cxnLst>
                <a:cxn ang="T8">
                  <a:pos x="T0" y="T1"/>
                </a:cxn>
                <a:cxn ang="T9">
                  <a:pos x="T2" y="T3"/>
                </a:cxn>
                <a:cxn ang="T10">
                  <a:pos x="T4" y="T5"/>
                </a:cxn>
                <a:cxn ang="T11">
                  <a:pos x="T6" y="T7"/>
                </a:cxn>
              </a:cxnLst>
              <a:rect l="T12" t="T13" r="T14" b="T15"/>
              <a:pathLst>
                <a:path w="1792" h="658">
                  <a:moveTo>
                    <a:pt x="0" y="658"/>
                  </a:moveTo>
                  <a:lnTo>
                    <a:pt x="386" y="46"/>
                  </a:lnTo>
                  <a:lnTo>
                    <a:pt x="1361" y="0"/>
                  </a:lnTo>
                  <a:lnTo>
                    <a:pt x="1792" y="635"/>
                  </a:lnTo>
                </a:path>
              </a:pathLst>
            </a:custGeom>
            <a:noFill/>
            <a:ln w="9525">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1" name="Text Box 12"/>
            <p:cNvSpPr txBox="1">
              <a:spLocks noChangeArrowheads="1"/>
            </p:cNvSpPr>
            <p:nvPr/>
          </p:nvSpPr>
          <p:spPr bwMode="auto">
            <a:xfrm>
              <a:off x="544" y="3589"/>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p>
          </p:txBody>
        </p:sp>
        <p:sp>
          <p:nvSpPr>
            <p:cNvPr id="48152" name="Text Box 13"/>
            <p:cNvSpPr txBox="1">
              <a:spLocks noChangeArrowheads="1"/>
            </p:cNvSpPr>
            <p:nvPr/>
          </p:nvSpPr>
          <p:spPr bwMode="auto">
            <a:xfrm>
              <a:off x="998" y="250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a:t>
              </a:r>
            </a:p>
          </p:txBody>
        </p:sp>
        <p:sp>
          <p:nvSpPr>
            <p:cNvPr id="48153" name="Text Box 14"/>
            <p:cNvSpPr txBox="1">
              <a:spLocks noChangeArrowheads="1"/>
            </p:cNvSpPr>
            <p:nvPr/>
          </p:nvSpPr>
          <p:spPr bwMode="auto">
            <a:xfrm>
              <a:off x="2404" y="243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2</a:t>
              </a:r>
            </a:p>
          </p:txBody>
        </p:sp>
        <p:sp>
          <p:nvSpPr>
            <p:cNvPr id="48154" name="Text Box 15"/>
            <p:cNvSpPr txBox="1">
              <a:spLocks noChangeArrowheads="1"/>
            </p:cNvSpPr>
            <p:nvPr/>
          </p:nvSpPr>
          <p:spPr bwMode="auto">
            <a:xfrm>
              <a:off x="3016" y="347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sp>
        <p:nvSpPr>
          <p:cNvPr id="137232" name="Text Box 16"/>
          <p:cNvSpPr txBox="1">
            <a:spLocks noChangeArrowheads="1"/>
          </p:cNvSpPr>
          <p:nvPr/>
        </p:nvSpPr>
        <p:spPr bwMode="auto">
          <a:xfrm>
            <a:off x="336187" y="5179764"/>
            <a:ext cx="1338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hlink"/>
                </a:solidFill>
                <a:latin typeface="Times New Roman" pitchFamily="18" charset="0"/>
              </a:rPr>
              <a:t>P</a:t>
            </a:r>
            <a:r>
              <a:rPr lang="en-US" altLang="zh-CN" baseline="-25000" dirty="0">
                <a:solidFill>
                  <a:schemeClr val="hlink"/>
                </a:solidFill>
                <a:latin typeface="Times New Roman" pitchFamily="18" charset="0"/>
              </a:rPr>
              <a:t>0</a:t>
            </a:r>
            <a:r>
              <a:rPr lang="zh-CN" altLang="en-US" baseline="30000" dirty="0">
                <a:solidFill>
                  <a:schemeClr val="hlink"/>
                </a:solidFill>
                <a:latin typeface="Times New Roman" pitchFamily="18" charset="0"/>
              </a:rPr>
              <a:t>（</a:t>
            </a:r>
            <a:r>
              <a:rPr lang="en-US" altLang="zh-CN" baseline="30000" dirty="0">
                <a:solidFill>
                  <a:schemeClr val="hlink"/>
                </a:solidFill>
                <a:latin typeface="Times New Roman" pitchFamily="18" charset="0"/>
              </a:rPr>
              <a:t>1</a:t>
            </a:r>
            <a:r>
              <a:rPr lang="zh-CN" altLang="en-US" baseline="30000" dirty="0">
                <a:solidFill>
                  <a:schemeClr val="hlink"/>
                </a:solidFill>
                <a:latin typeface="Times New Roman" pitchFamily="18" charset="0"/>
              </a:rPr>
              <a:t>）</a:t>
            </a:r>
            <a:r>
              <a:rPr lang="en-US" altLang="zh-CN" dirty="0">
                <a:solidFill>
                  <a:schemeClr val="hlink"/>
                </a:solidFill>
                <a:latin typeface="Times New Roman" pitchFamily="18" charset="0"/>
              </a:rPr>
              <a:t>=</a:t>
            </a:r>
          </a:p>
        </p:txBody>
      </p:sp>
      <p:sp>
        <p:nvSpPr>
          <p:cNvPr id="137233" name="Text Box 17"/>
          <p:cNvSpPr txBox="1">
            <a:spLocks noChangeArrowheads="1"/>
          </p:cNvSpPr>
          <p:nvPr/>
        </p:nvSpPr>
        <p:spPr bwMode="auto">
          <a:xfrm>
            <a:off x="1583400" y="4008981"/>
            <a:ext cx="10562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hlink"/>
                </a:solidFill>
                <a:latin typeface="Times New Roman" pitchFamily="18" charset="0"/>
              </a:rPr>
              <a:t>P</a:t>
            </a:r>
            <a:r>
              <a:rPr lang="en-US" altLang="zh-CN" baseline="-25000" dirty="0">
                <a:solidFill>
                  <a:schemeClr val="hlink"/>
                </a:solidFill>
                <a:latin typeface="Times New Roman" pitchFamily="18" charset="0"/>
              </a:rPr>
              <a:t>1</a:t>
            </a:r>
            <a:r>
              <a:rPr lang="zh-CN" altLang="en-US" baseline="30000" dirty="0">
                <a:solidFill>
                  <a:schemeClr val="hlink"/>
                </a:solidFill>
                <a:latin typeface="Times New Roman" pitchFamily="18" charset="0"/>
              </a:rPr>
              <a:t>（</a:t>
            </a:r>
            <a:r>
              <a:rPr lang="en-US" altLang="zh-CN" baseline="30000" dirty="0">
                <a:solidFill>
                  <a:schemeClr val="hlink"/>
                </a:solidFill>
                <a:latin typeface="Times New Roman" pitchFamily="18" charset="0"/>
              </a:rPr>
              <a:t>1</a:t>
            </a:r>
            <a:r>
              <a:rPr lang="zh-CN" altLang="en-US" baseline="30000" dirty="0">
                <a:solidFill>
                  <a:schemeClr val="hlink"/>
                </a:solidFill>
                <a:latin typeface="Times New Roman" pitchFamily="18" charset="0"/>
              </a:rPr>
              <a:t>）</a:t>
            </a:r>
            <a:endParaRPr lang="en-US" altLang="zh-CN" dirty="0">
              <a:solidFill>
                <a:schemeClr val="hlink"/>
              </a:solidFill>
              <a:latin typeface="Times New Roman" pitchFamily="18" charset="0"/>
            </a:endParaRPr>
          </a:p>
        </p:txBody>
      </p:sp>
      <p:sp>
        <p:nvSpPr>
          <p:cNvPr id="137234" name="Text Box 18"/>
          <p:cNvSpPr txBox="1">
            <a:spLocks noChangeArrowheads="1"/>
          </p:cNvSpPr>
          <p:nvPr/>
        </p:nvSpPr>
        <p:spPr bwMode="auto">
          <a:xfrm>
            <a:off x="3550940" y="3422327"/>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hlink"/>
                </a:solidFill>
                <a:latin typeface="Times New Roman" pitchFamily="18" charset="0"/>
              </a:rPr>
              <a:t>P</a:t>
            </a:r>
            <a:r>
              <a:rPr lang="en-US" altLang="zh-CN" baseline="-25000" dirty="0">
                <a:solidFill>
                  <a:schemeClr val="hlink"/>
                </a:solidFill>
                <a:latin typeface="Times New Roman" pitchFamily="18" charset="0"/>
              </a:rPr>
              <a:t>2</a:t>
            </a:r>
            <a:r>
              <a:rPr lang="zh-CN" altLang="en-US" baseline="30000" dirty="0">
                <a:solidFill>
                  <a:schemeClr val="hlink"/>
                </a:solidFill>
                <a:latin typeface="Times New Roman" pitchFamily="18" charset="0"/>
              </a:rPr>
              <a:t>（</a:t>
            </a:r>
            <a:r>
              <a:rPr lang="en-US" altLang="zh-CN" baseline="30000" dirty="0">
                <a:solidFill>
                  <a:schemeClr val="hlink"/>
                </a:solidFill>
                <a:latin typeface="Times New Roman" pitchFamily="18" charset="0"/>
              </a:rPr>
              <a:t>1</a:t>
            </a:r>
            <a:r>
              <a:rPr lang="zh-CN" altLang="en-US" baseline="30000" dirty="0">
                <a:solidFill>
                  <a:schemeClr val="hlink"/>
                </a:solidFill>
                <a:latin typeface="Times New Roman" pitchFamily="18" charset="0"/>
              </a:rPr>
              <a:t>）</a:t>
            </a:r>
            <a:endParaRPr lang="en-US" altLang="zh-CN" dirty="0">
              <a:solidFill>
                <a:schemeClr val="hlink"/>
              </a:solidFill>
              <a:latin typeface="Times New Roman" pitchFamily="18" charset="0"/>
            </a:endParaRPr>
          </a:p>
        </p:txBody>
      </p:sp>
      <p:sp>
        <p:nvSpPr>
          <p:cNvPr id="137235" name="Text Box 19"/>
          <p:cNvSpPr txBox="1">
            <a:spLocks noChangeArrowheads="1"/>
          </p:cNvSpPr>
          <p:nvPr/>
        </p:nvSpPr>
        <p:spPr bwMode="auto">
          <a:xfrm>
            <a:off x="5615518" y="3717032"/>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P</a:t>
            </a:r>
            <a:r>
              <a:rPr lang="en-US" altLang="zh-CN" baseline="-25000">
                <a:solidFill>
                  <a:schemeClr val="hlink"/>
                </a:solidFill>
                <a:latin typeface="Times New Roman" pitchFamily="18" charset="0"/>
              </a:rPr>
              <a:t>3</a:t>
            </a:r>
            <a:r>
              <a:rPr lang="zh-CN" altLang="en-US" baseline="30000">
                <a:solidFill>
                  <a:schemeClr val="hlink"/>
                </a:solidFill>
                <a:latin typeface="Times New Roman" pitchFamily="18" charset="0"/>
              </a:rPr>
              <a:t>（</a:t>
            </a:r>
            <a:r>
              <a:rPr lang="en-US" altLang="zh-CN" baseline="30000">
                <a:solidFill>
                  <a:schemeClr val="hlink"/>
                </a:solidFill>
                <a:latin typeface="Times New Roman" pitchFamily="18" charset="0"/>
              </a:rPr>
              <a:t>1</a:t>
            </a:r>
            <a:r>
              <a:rPr lang="zh-CN" altLang="en-US" baseline="30000">
                <a:solidFill>
                  <a:schemeClr val="hlink"/>
                </a:solidFill>
                <a:latin typeface="Times New Roman" pitchFamily="18" charset="0"/>
              </a:rPr>
              <a:t>）</a:t>
            </a:r>
            <a:endParaRPr lang="en-US" altLang="zh-CN">
              <a:solidFill>
                <a:schemeClr val="hlink"/>
              </a:solidFill>
              <a:latin typeface="Times New Roman" pitchFamily="18" charset="0"/>
            </a:endParaRPr>
          </a:p>
        </p:txBody>
      </p:sp>
      <p:sp>
        <p:nvSpPr>
          <p:cNvPr id="137236" name="Text Box 20"/>
          <p:cNvSpPr txBox="1">
            <a:spLocks noChangeArrowheads="1"/>
          </p:cNvSpPr>
          <p:nvPr/>
        </p:nvSpPr>
        <p:spPr bwMode="auto">
          <a:xfrm>
            <a:off x="5521325" y="5026276"/>
            <a:ext cx="14393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hlink"/>
                </a:solidFill>
                <a:latin typeface="Times New Roman" pitchFamily="18" charset="0"/>
              </a:rPr>
              <a:t>P</a:t>
            </a:r>
            <a:r>
              <a:rPr lang="en-US" altLang="zh-CN" baseline="-25000" dirty="0">
                <a:solidFill>
                  <a:schemeClr val="hlink"/>
                </a:solidFill>
                <a:latin typeface="Times New Roman" pitchFamily="18" charset="0"/>
              </a:rPr>
              <a:t>4</a:t>
            </a:r>
            <a:r>
              <a:rPr lang="zh-CN" altLang="en-US" baseline="30000" dirty="0">
                <a:solidFill>
                  <a:schemeClr val="hlink"/>
                </a:solidFill>
                <a:latin typeface="Times New Roman" pitchFamily="18" charset="0"/>
              </a:rPr>
              <a:t>（</a:t>
            </a:r>
            <a:r>
              <a:rPr lang="en-US" altLang="zh-CN" baseline="30000" dirty="0">
                <a:solidFill>
                  <a:schemeClr val="hlink"/>
                </a:solidFill>
                <a:latin typeface="Times New Roman" pitchFamily="18" charset="0"/>
              </a:rPr>
              <a:t>1</a:t>
            </a:r>
            <a:r>
              <a:rPr lang="zh-CN" altLang="en-US" baseline="30000" dirty="0">
                <a:solidFill>
                  <a:schemeClr val="hlink"/>
                </a:solidFill>
                <a:latin typeface="Times New Roman" pitchFamily="18" charset="0"/>
              </a:rPr>
              <a:t>）</a:t>
            </a:r>
            <a:r>
              <a:rPr lang="en-US" altLang="zh-CN" dirty="0">
                <a:solidFill>
                  <a:schemeClr val="hlink"/>
                </a:solidFill>
                <a:latin typeface="Times New Roman" pitchFamily="18" charset="0"/>
              </a:rPr>
              <a:t>=</a:t>
            </a:r>
          </a:p>
        </p:txBody>
      </p:sp>
      <p:sp>
        <p:nvSpPr>
          <p:cNvPr id="137237" name="Freeform 21"/>
          <p:cNvSpPr>
            <a:spLocks/>
          </p:cNvSpPr>
          <p:nvPr/>
        </p:nvSpPr>
        <p:spPr bwMode="auto">
          <a:xfrm>
            <a:off x="1458385" y="3774826"/>
            <a:ext cx="5185833" cy="1439862"/>
          </a:xfrm>
          <a:custGeom>
            <a:avLst/>
            <a:gdLst>
              <a:gd name="T0" fmla="*/ 0 w 2450"/>
              <a:gd name="T1" fmla="*/ 2147483647 h 907"/>
              <a:gd name="T2" fmla="*/ 2147483647 w 2450"/>
              <a:gd name="T3" fmla="*/ 2147483647 h 907"/>
              <a:gd name="T4" fmla="*/ 2147483647 w 2450"/>
              <a:gd name="T5" fmla="*/ 0 h 907"/>
              <a:gd name="T6" fmla="*/ 2147483647 w 2450"/>
              <a:gd name="T7" fmla="*/ 2147483647 h 907"/>
              <a:gd name="T8" fmla="*/ 2147483647 w 2450"/>
              <a:gd name="T9" fmla="*/ 2147483647 h 907"/>
              <a:gd name="T10" fmla="*/ 0 60000 65536"/>
              <a:gd name="T11" fmla="*/ 0 60000 65536"/>
              <a:gd name="T12" fmla="*/ 0 60000 65536"/>
              <a:gd name="T13" fmla="*/ 0 60000 65536"/>
              <a:gd name="T14" fmla="*/ 0 60000 65536"/>
              <a:gd name="T15" fmla="*/ 0 w 2450"/>
              <a:gd name="T16" fmla="*/ 0 h 907"/>
              <a:gd name="T17" fmla="*/ 2450 w 2450"/>
              <a:gd name="T18" fmla="*/ 907 h 907"/>
            </a:gdLst>
            <a:ahLst/>
            <a:cxnLst>
              <a:cxn ang="T10">
                <a:pos x="T0" y="T1"/>
              </a:cxn>
              <a:cxn ang="T11">
                <a:pos x="T2" y="T3"/>
              </a:cxn>
              <a:cxn ang="T12">
                <a:pos x="T4" y="T5"/>
              </a:cxn>
              <a:cxn ang="T13">
                <a:pos x="T6" y="T7"/>
              </a:cxn>
              <a:cxn ang="T14">
                <a:pos x="T8" y="T9"/>
              </a:cxn>
            </a:cxnLst>
            <a:rect l="T15" t="T16" r="T17" b="T18"/>
            <a:pathLst>
              <a:path w="2450" h="907">
                <a:moveTo>
                  <a:pt x="0" y="907"/>
                </a:moveTo>
                <a:lnTo>
                  <a:pt x="386" y="272"/>
                </a:lnTo>
                <a:lnTo>
                  <a:pt x="1180" y="0"/>
                </a:lnTo>
                <a:lnTo>
                  <a:pt x="1996" y="181"/>
                </a:lnTo>
                <a:lnTo>
                  <a:pt x="2450" y="839"/>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37245" name="Object 29"/>
          <p:cNvGraphicFramePr>
            <a:graphicFrameLocks noGrp="1" noChangeAspect="1"/>
          </p:cNvGraphicFramePr>
          <p:nvPr>
            <p:ph sz="quarter" idx="3"/>
            <p:extLst>
              <p:ext uri="{D42A27DB-BD31-4B8C-83A1-F6EECF244321}">
                <p14:modId xmlns:p14="http://schemas.microsoft.com/office/powerpoint/2010/main" val="3133047139"/>
              </p:ext>
            </p:extLst>
          </p:nvPr>
        </p:nvGraphicFramePr>
        <p:xfrm>
          <a:off x="1439334" y="5589339"/>
          <a:ext cx="2688167" cy="771525"/>
        </p:xfrm>
        <a:graphic>
          <a:graphicData uri="http://schemas.openxmlformats.org/presentationml/2006/ole">
            <mc:AlternateContent xmlns:mc="http://schemas.openxmlformats.org/markup-compatibility/2006">
              <mc:Choice xmlns:v="urn:schemas-microsoft-com:vml" Requires="v">
                <p:oleObj spid="_x0000_s77097" name="Equation" r:id="rId6" imgW="1028254" imgH="393529" progId="Equation.DSMT4">
                  <p:embed/>
                </p:oleObj>
              </mc:Choice>
              <mc:Fallback>
                <p:oleObj name="Equation" r:id="rId6" imgW="1028254"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9334" y="5589339"/>
                        <a:ext cx="268816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48" name="Object 32"/>
          <p:cNvGraphicFramePr>
            <a:graphicFrameLocks noChangeAspect="1"/>
          </p:cNvGraphicFramePr>
          <p:nvPr>
            <p:extLst>
              <p:ext uri="{D42A27DB-BD31-4B8C-83A1-F6EECF244321}">
                <p14:modId xmlns:p14="http://schemas.microsoft.com/office/powerpoint/2010/main" val="2331762151"/>
              </p:ext>
            </p:extLst>
          </p:nvPr>
        </p:nvGraphicFramePr>
        <p:xfrm>
          <a:off x="4895851" y="5589339"/>
          <a:ext cx="2688167" cy="771525"/>
        </p:xfrm>
        <a:graphic>
          <a:graphicData uri="http://schemas.openxmlformats.org/presentationml/2006/ole">
            <mc:AlternateContent xmlns:mc="http://schemas.openxmlformats.org/markup-compatibility/2006">
              <mc:Choice xmlns:v="urn:schemas-microsoft-com:vml" Requires="v">
                <p:oleObj spid="_x0000_s77098" name="Equation" r:id="rId8" imgW="1028254" imgH="393529" progId="Equation.DSMT4">
                  <p:embed/>
                </p:oleObj>
              </mc:Choice>
              <mc:Fallback>
                <p:oleObj name="Equation" r:id="rId8" imgW="1028254" imgH="39352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5851" y="5589339"/>
                        <a:ext cx="268816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49" name="Object 33"/>
          <p:cNvGraphicFramePr>
            <a:graphicFrameLocks noChangeAspect="1"/>
          </p:cNvGraphicFramePr>
          <p:nvPr>
            <p:extLst>
              <p:ext uri="{D42A27DB-BD31-4B8C-83A1-F6EECF244321}">
                <p14:modId xmlns:p14="http://schemas.microsoft.com/office/powerpoint/2010/main" val="970282282"/>
              </p:ext>
            </p:extLst>
          </p:nvPr>
        </p:nvGraphicFramePr>
        <p:xfrm>
          <a:off x="7296152" y="4725739"/>
          <a:ext cx="1426633" cy="473075"/>
        </p:xfrm>
        <a:graphic>
          <a:graphicData uri="http://schemas.openxmlformats.org/presentationml/2006/ole">
            <mc:AlternateContent xmlns:mc="http://schemas.openxmlformats.org/markup-compatibility/2006">
              <mc:Choice xmlns:v="urn:schemas-microsoft-com:vml" Requires="v">
                <p:oleObj spid="_x0000_s77099" name="Equation" r:id="rId10" imgW="545863" imgH="241195" progId="Equation.DSMT4">
                  <p:embed/>
                </p:oleObj>
              </mc:Choice>
              <mc:Fallback>
                <p:oleObj name="Equation" r:id="rId10" imgW="545863"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2" y="4725739"/>
                        <a:ext cx="142663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50" name="Object 34"/>
          <p:cNvGraphicFramePr>
            <a:graphicFrameLocks noChangeAspect="1"/>
          </p:cNvGraphicFramePr>
          <p:nvPr>
            <p:extLst>
              <p:ext uri="{D42A27DB-BD31-4B8C-83A1-F6EECF244321}">
                <p14:modId xmlns:p14="http://schemas.microsoft.com/office/powerpoint/2010/main" val="1974897553"/>
              </p:ext>
            </p:extLst>
          </p:nvPr>
        </p:nvGraphicFramePr>
        <p:xfrm>
          <a:off x="9569451" y="4725739"/>
          <a:ext cx="1392767" cy="473075"/>
        </p:xfrm>
        <a:graphic>
          <a:graphicData uri="http://schemas.openxmlformats.org/presentationml/2006/ole">
            <mc:AlternateContent xmlns:mc="http://schemas.openxmlformats.org/markup-compatibility/2006">
              <mc:Choice xmlns:v="urn:schemas-microsoft-com:vml" Requires="v">
                <p:oleObj spid="_x0000_s77100" name="Equation" r:id="rId12" imgW="533169" imgH="241195" progId="Equation.DSMT4">
                  <p:embed/>
                </p:oleObj>
              </mc:Choice>
              <mc:Fallback>
                <p:oleObj name="Equation" r:id="rId12" imgW="533169"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69451" y="4725739"/>
                        <a:ext cx="139276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51" name="Object 35"/>
          <p:cNvGraphicFramePr>
            <a:graphicFrameLocks noChangeAspect="1"/>
          </p:cNvGraphicFramePr>
          <p:nvPr>
            <p:extLst>
              <p:ext uri="{D42A27DB-BD31-4B8C-83A1-F6EECF244321}">
                <p14:modId xmlns:p14="http://schemas.microsoft.com/office/powerpoint/2010/main" val="1562824310"/>
              </p:ext>
            </p:extLst>
          </p:nvPr>
        </p:nvGraphicFramePr>
        <p:xfrm>
          <a:off x="8574618" y="5554414"/>
          <a:ext cx="2722033" cy="771525"/>
        </p:xfrm>
        <a:graphic>
          <a:graphicData uri="http://schemas.openxmlformats.org/presentationml/2006/ole">
            <mc:AlternateContent xmlns:mc="http://schemas.openxmlformats.org/markup-compatibility/2006">
              <mc:Choice xmlns:v="urn:schemas-microsoft-com:vml" Requires="v">
                <p:oleObj spid="_x0000_s77101" name="Equation" r:id="rId14" imgW="1040948" imgH="393529" progId="Equation.DSMT4">
                  <p:embed/>
                </p:oleObj>
              </mc:Choice>
              <mc:Fallback>
                <p:oleObj name="Equation" r:id="rId14" imgW="1040948" imgH="393529"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4618" y="5554414"/>
                        <a:ext cx="272203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52" name="Text Box 36"/>
          <p:cNvSpPr txBox="1">
            <a:spLocks noChangeArrowheads="1"/>
          </p:cNvSpPr>
          <p:nvPr/>
        </p:nvSpPr>
        <p:spPr bwMode="auto">
          <a:xfrm>
            <a:off x="1315010" y="4987776"/>
            <a:ext cx="7196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rgbClr val="118922"/>
                </a:solidFill>
                <a:sym typeface="Symbol" pitchFamily="18" charset="2"/>
              </a:rPr>
              <a:t></a:t>
            </a:r>
          </a:p>
        </p:txBody>
      </p:sp>
      <p:sp>
        <p:nvSpPr>
          <p:cNvPr id="137253" name="Text Box 37"/>
          <p:cNvSpPr txBox="1">
            <a:spLocks noChangeArrowheads="1"/>
          </p:cNvSpPr>
          <p:nvPr/>
        </p:nvSpPr>
        <p:spPr bwMode="auto">
          <a:xfrm>
            <a:off x="2111675" y="4022576"/>
            <a:ext cx="7196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rgbClr val="118922"/>
                </a:solidFill>
                <a:sym typeface="Symbol" pitchFamily="18" charset="2"/>
              </a:rPr>
              <a:t></a:t>
            </a:r>
          </a:p>
        </p:txBody>
      </p:sp>
      <p:sp>
        <p:nvSpPr>
          <p:cNvPr id="137254" name="Text Box 38"/>
          <p:cNvSpPr txBox="1">
            <a:spLocks noChangeArrowheads="1"/>
          </p:cNvSpPr>
          <p:nvPr/>
        </p:nvSpPr>
        <p:spPr bwMode="auto">
          <a:xfrm>
            <a:off x="3782683" y="3581151"/>
            <a:ext cx="71966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rgbClr val="118922"/>
                </a:solidFill>
                <a:sym typeface="Symbol" pitchFamily="18" charset="2"/>
              </a:rPr>
              <a:t></a:t>
            </a:r>
          </a:p>
        </p:txBody>
      </p:sp>
      <p:sp>
        <p:nvSpPr>
          <p:cNvPr id="137255" name="Text Box 39"/>
          <p:cNvSpPr txBox="1">
            <a:spLocks noChangeArrowheads="1"/>
          </p:cNvSpPr>
          <p:nvPr/>
        </p:nvSpPr>
        <p:spPr bwMode="auto">
          <a:xfrm>
            <a:off x="5518350" y="3858564"/>
            <a:ext cx="7196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rgbClr val="118922"/>
                </a:solidFill>
                <a:sym typeface="Symbol" pitchFamily="18" charset="2"/>
              </a:rPr>
              <a:t></a:t>
            </a:r>
          </a:p>
        </p:txBody>
      </p:sp>
      <p:sp>
        <p:nvSpPr>
          <p:cNvPr id="137256" name="Text Box 40"/>
          <p:cNvSpPr txBox="1">
            <a:spLocks noChangeArrowheads="1"/>
          </p:cNvSpPr>
          <p:nvPr/>
        </p:nvSpPr>
        <p:spPr bwMode="auto">
          <a:xfrm>
            <a:off x="6452000" y="4884189"/>
            <a:ext cx="7196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rgbClr val="118922"/>
                </a:solidFill>
                <a:sym typeface="Symbol" pitchFamily="18" charset="2"/>
              </a:rPr>
              <a:t></a:t>
            </a:r>
          </a:p>
        </p:txBody>
      </p:sp>
      <p:sp>
        <p:nvSpPr>
          <p:cNvPr id="27"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376634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7225"/>
                                        </p:tgtEl>
                                        <p:attrNameLst>
                                          <p:attrName>style.visibility</p:attrName>
                                        </p:attrNameLst>
                                      </p:cBhvr>
                                      <p:to>
                                        <p:strVal val="visible"/>
                                      </p:to>
                                    </p:set>
                                    <p:animEffect transition="in" filter="wipe(left)">
                                      <p:cBhvr>
                                        <p:cTn id="20" dur="500"/>
                                        <p:tgtEl>
                                          <p:spTgt spid="1372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2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2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72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25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72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725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72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725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72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25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7237"/>
                                        </p:tgtEl>
                                        <p:attrNameLst>
                                          <p:attrName>style.visibility</p:attrName>
                                        </p:attrNameLst>
                                      </p:cBhvr>
                                      <p:to>
                                        <p:strVal val="visible"/>
                                      </p:to>
                                    </p:set>
                                    <p:animEffect transition="in" filter="wipe(left)">
                                      <p:cBhvr>
                                        <p:cTn id="55" dur="500"/>
                                        <p:tgtEl>
                                          <p:spTgt spid="13723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37239"/>
                                        </p:tgtEl>
                                        <p:attrNameLst>
                                          <p:attrName>style.visibility</p:attrName>
                                        </p:attrNameLst>
                                      </p:cBhvr>
                                      <p:to>
                                        <p:strVal val="visible"/>
                                      </p:to>
                                    </p:set>
                                    <p:animEffect transition="in" filter="wipe(up)">
                                      <p:cBhvr>
                                        <p:cTn id="60" dur="500"/>
                                        <p:tgtEl>
                                          <p:spTgt spid="13723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372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2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372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2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7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uiExpand="1" build="p"/>
      <p:bldP spid="137225" grpId="0" animBg="1"/>
      <p:bldP spid="137232" grpId="0"/>
      <p:bldP spid="137233" grpId="0"/>
      <p:bldP spid="137234" grpId="0"/>
      <p:bldP spid="137235" grpId="0"/>
      <p:bldP spid="137236" grpId="0"/>
      <p:bldP spid="137237" grpId="0" animBg="1"/>
      <p:bldP spid="137252" grpId="0"/>
      <p:bldP spid="137253" grpId="0"/>
      <p:bldP spid="137254" grpId="0"/>
      <p:bldP spid="137255" grpId="0"/>
      <p:bldP spid="1372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sz="half" idx="1"/>
          </p:nvPr>
        </p:nvSpPr>
        <p:spPr>
          <a:xfrm>
            <a:off x="844551" y="1290786"/>
            <a:ext cx="9571567" cy="5162550"/>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b="1" dirty="0" err="1" smtClean="0">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曲线的升阶</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新的控制顶点是原来控制多边形在参数</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i</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/(n+1)</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处的线性插值；</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升阶后的新控制多边形在原来的控制多边形的凸包内；</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升阶后的控制多边形更靠近</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a:t>
            </a:r>
          </a:p>
          <a:p>
            <a:pPr lvl="2" eaLnBrk="1" hangingPunct="1">
              <a:spcBef>
                <a:spcPct val="70000"/>
              </a:spcBef>
              <a:buFont typeface="Wingdings" pitchFamily="2" charset="2"/>
              <a:buNone/>
            </a:pPr>
            <a:endParaRPr lang="zh-CN" altLang="en-US" dirty="0" smtClean="0">
              <a:sym typeface="Wingdings 2" pitchFamily="18" charset="2"/>
            </a:endParaRPr>
          </a:p>
        </p:txBody>
      </p:sp>
      <p:sp>
        <p:nvSpPr>
          <p:cNvPr id="3"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179289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31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3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sz="half" idx="1"/>
          </p:nvPr>
        </p:nvSpPr>
        <p:spPr>
          <a:xfrm>
            <a:off x="839416" y="1268760"/>
            <a:ext cx="9859433" cy="5162550"/>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有理</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曲线</a:t>
            </a:r>
          </a:p>
          <a:p>
            <a:pPr marL="1165225" lvl="2" indent="-269875" eaLnBrk="1" hangingPunct="1">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参照有理多项式，为</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曲线方程加入权因子</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h</a:t>
            </a:r>
            <a:r>
              <a:rPr lang="en-US" altLang="zh-CN" sz="2200" b="1" baseline="-25000" dirty="0">
                <a:solidFill>
                  <a:schemeClr val="bg2">
                    <a:lumMod val="50000"/>
                  </a:schemeClr>
                </a:solidFill>
                <a:latin typeface="微软雅黑" panose="020B0503020204020204" pitchFamily="34" charset="-122"/>
                <a:ea typeface="微软雅黑" panose="020B0503020204020204" pitchFamily="34" charset="-122"/>
              </a:rPr>
              <a:t>i</a:t>
            </a:r>
          </a:p>
        </p:txBody>
      </p:sp>
      <p:graphicFrame>
        <p:nvGraphicFramePr>
          <p:cNvPr id="144387" name="Object 3"/>
          <p:cNvGraphicFramePr>
            <a:graphicFrameLocks noGrp="1" noChangeAspect="1"/>
          </p:cNvGraphicFramePr>
          <p:nvPr>
            <p:ph sz="quarter" idx="2"/>
            <p:extLst>
              <p:ext uri="{D42A27DB-BD31-4B8C-83A1-F6EECF244321}">
                <p14:modId xmlns:p14="http://schemas.microsoft.com/office/powerpoint/2010/main" val="2516167699"/>
              </p:ext>
            </p:extLst>
          </p:nvPr>
        </p:nvGraphicFramePr>
        <p:xfrm>
          <a:off x="2947566" y="2780928"/>
          <a:ext cx="3073400" cy="890588"/>
        </p:xfrm>
        <a:graphic>
          <a:graphicData uri="http://schemas.openxmlformats.org/presentationml/2006/ole">
            <mc:AlternateContent xmlns:mc="http://schemas.openxmlformats.org/markup-compatibility/2006">
              <mc:Choice xmlns:v="urn:schemas-microsoft-com:vml" Requires="v">
                <p:oleObj spid="_x0000_s77973" name="Equation" r:id="rId4" imgW="1117600" imgH="431800" progId="Equation.DSMT4">
                  <p:embed/>
                </p:oleObj>
              </mc:Choice>
              <mc:Fallback>
                <p:oleObj name="Equation" r:id="rId4" imgW="11176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566" y="2780928"/>
                        <a:ext cx="30734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8" name="AutoShape 4"/>
          <p:cNvSpPr>
            <a:spLocks noChangeArrowheads="1"/>
          </p:cNvSpPr>
          <p:nvPr/>
        </p:nvSpPr>
        <p:spPr bwMode="auto">
          <a:xfrm>
            <a:off x="2013826" y="4005263"/>
            <a:ext cx="912283" cy="431800"/>
          </a:xfrm>
          <a:prstGeom prst="rightArrow">
            <a:avLst>
              <a:gd name="adj1" fmla="val 50000"/>
              <a:gd name="adj2" fmla="val 39614"/>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44389" name="Object 5"/>
          <p:cNvGraphicFramePr>
            <a:graphicFrameLocks noGrp="1" noChangeAspect="1"/>
          </p:cNvGraphicFramePr>
          <p:nvPr>
            <p:ph sz="quarter" idx="3"/>
            <p:extLst>
              <p:ext uri="{D42A27DB-BD31-4B8C-83A1-F6EECF244321}">
                <p14:modId xmlns:p14="http://schemas.microsoft.com/office/powerpoint/2010/main" val="3343433186"/>
              </p:ext>
            </p:extLst>
          </p:nvPr>
        </p:nvGraphicFramePr>
        <p:xfrm>
          <a:off x="3114493" y="3752850"/>
          <a:ext cx="6000749" cy="958850"/>
        </p:xfrm>
        <a:graphic>
          <a:graphicData uri="http://schemas.openxmlformats.org/presentationml/2006/ole">
            <mc:AlternateContent xmlns:mc="http://schemas.openxmlformats.org/markup-compatibility/2006">
              <mc:Choice xmlns:v="urn:schemas-microsoft-com:vml" Requires="v">
                <p:oleObj spid="_x0000_s77974" name="Equation" r:id="rId6" imgW="2146300" imgH="457200" progId="Equation.DSMT4">
                  <p:embed/>
                </p:oleObj>
              </mc:Choice>
              <mc:Fallback>
                <p:oleObj name="Equation" r:id="rId6" imgW="21463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4493" y="3752850"/>
                        <a:ext cx="6000749"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2" name="Object 8"/>
          <p:cNvGraphicFramePr>
            <a:graphicFrameLocks noChangeAspect="1"/>
          </p:cNvGraphicFramePr>
          <p:nvPr>
            <p:extLst>
              <p:ext uri="{D42A27DB-BD31-4B8C-83A1-F6EECF244321}">
                <p14:modId xmlns:p14="http://schemas.microsoft.com/office/powerpoint/2010/main" val="3597770418"/>
              </p:ext>
            </p:extLst>
          </p:nvPr>
        </p:nvGraphicFramePr>
        <p:xfrm>
          <a:off x="4079776" y="5085184"/>
          <a:ext cx="6669616" cy="900112"/>
        </p:xfrm>
        <a:graphic>
          <a:graphicData uri="http://schemas.openxmlformats.org/presentationml/2006/ole">
            <mc:AlternateContent xmlns:mc="http://schemas.openxmlformats.org/markup-compatibility/2006">
              <mc:Choice xmlns:v="urn:schemas-microsoft-com:vml" Requires="v">
                <p:oleObj spid="_x0000_s77975" name="Equation" r:id="rId8" imgW="2540000" imgH="457200" progId="Equation.DSMT4">
                  <p:embed/>
                </p:oleObj>
              </mc:Choice>
              <mc:Fallback>
                <p:oleObj name="Equation" r:id="rId8" imgW="25400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9776" y="5085184"/>
                        <a:ext cx="6669616"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264790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4387"/>
                                        </p:tgtEl>
                                        <p:attrNameLst>
                                          <p:attrName>style.visibility</p:attrName>
                                        </p:attrNameLst>
                                      </p:cBhvr>
                                      <p:to>
                                        <p:strVal val="visible"/>
                                      </p:to>
                                    </p:set>
                                    <p:animEffect transition="in" filter="wipe(left)">
                                      <p:cBhvr>
                                        <p:cTn id="15" dur="500"/>
                                        <p:tgtEl>
                                          <p:spTgt spid="1443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4388"/>
                                        </p:tgtEl>
                                        <p:attrNameLst>
                                          <p:attrName>style.visibility</p:attrName>
                                        </p:attrNameLst>
                                      </p:cBhvr>
                                      <p:to>
                                        <p:strVal val="visible"/>
                                      </p:to>
                                    </p:set>
                                    <p:animEffect transition="in" filter="wipe(left)">
                                      <p:cBhvr>
                                        <p:cTn id="20" dur="500"/>
                                        <p:tgtEl>
                                          <p:spTgt spid="1443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4389"/>
                                        </p:tgtEl>
                                        <p:attrNameLst>
                                          <p:attrName>style.visibility</p:attrName>
                                        </p:attrNameLst>
                                      </p:cBhvr>
                                      <p:to>
                                        <p:strVal val="visible"/>
                                      </p:to>
                                    </p:set>
                                    <p:animEffect transition="in" filter="wipe(left)">
                                      <p:cBhvr>
                                        <p:cTn id="25" dur="500"/>
                                        <p:tgtEl>
                                          <p:spTgt spid="1443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44392"/>
                                        </p:tgtEl>
                                        <p:attrNameLst>
                                          <p:attrName>style.visibility</p:attrName>
                                        </p:attrNameLst>
                                      </p:cBhvr>
                                      <p:to>
                                        <p:strVal val="visible"/>
                                      </p:to>
                                    </p:set>
                                    <p:animEffect transition="in" filter="wipe(left)">
                                      <p:cBhvr>
                                        <p:cTn id="30" dur="500"/>
                                        <p:tgtEl>
                                          <p:spTgt spid="14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p:bldP spid="14438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sz="half" idx="1"/>
          </p:nvPr>
        </p:nvSpPr>
        <p:spPr>
          <a:xfrm>
            <a:off x="845079" y="1293812"/>
            <a:ext cx="9859433" cy="5630863"/>
          </a:xfrm>
          <a:noFill/>
        </p:spPr>
        <p:txBody>
          <a:bodyPr>
            <a:normAutofit/>
          </a:bodyPr>
          <a:lstStyle/>
          <a:p>
            <a:pPr marL="717550" lvl="1" indent="-342900"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有理</a:t>
            </a:r>
            <a:r>
              <a:rPr lang="en-US" altLang="zh-CN" sz="26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曲线</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引入权因子可更好地控制曲线的形状</a:t>
            </a:r>
          </a:p>
          <a:p>
            <a:pPr lvl="2" eaLnBrk="1" hangingPunct="1">
              <a:spcBef>
                <a:spcPct val="120000"/>
              </a:spcBef>
              <a:buClr>
                <a:schemeClr val="accent2"/>
              </a:buClr>
            </a:pPr>
            <a:endParaRPr lang="en-US" altLang="zh-CN" dirty="0" smtClean="0"/>
          </a:p>
          <a:p>
            <a:pPr lvl="2" eaLnBrk="1" hangingPunct="1">
              <a:spcBef>
                <a:spcPct val="120000"/>
              </a:spcBef>
              <a:buClr>
                <a:schemeClr val="accent2"/>
              </a:buClr>
            </a:pPr>
            <a:endParaRPr lang="en-US" altLang="zh-CN" dirty="0" smtClean="0"/>
          </a:p>
          <a:p>
            <a:pPr lvl="2" eaLnBrk="1" hangingPunct="1">
              <a:spcBef>
                <a:spcPct val="120000"/>
              </a:spcBef>
              <a:buClr>
                <a:schemeClr val="accent2"/>
              </a:buClr>
            </a:pPr>
            <a:endParaRPr lang="en-US" altLang="zh-CN" dirty="0" smtClean="0"/>
          </a:p>
          <a:p>
            <a:pPr lvl="2" eaLnBrk="1" hangingPunct="1">
              <a:spcBef>
                <a:spcPct val="120000"/>
              </a:spcBef>
              <a:buClr>
                <a:schemeClr val="accent2"/>
              </a:buClr>
            </a:pPr>
            <a:endParaRPr lang="en-US" altLang="zh-CN" dirty="0" smtClean="0"/>
          </a:p>
          <a:p>
            <a:pPr marL="1165225" lvl="2" indent="-269875" eaLnBrk="1" hangingPunct="1">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权因子增大 ，曲线逐渐被拉向该控制顶点</a:t>
            </a:r>
          </a:p>
          <a:p>
            <a:pPr marL="1165225" lvl="2" indent="-269875" eaLnBrk="1" hangingPunct="1">
              <a:lnSpc>
                <a:spcPct val="150000"/>
              </a:lnSpc>
              <a:spcBef>
                <a:spcPct val="50000"/>
              </a:spcBef>
            </a:pPr>
            <a:endParaRPr lang="zh-CN" altLang="en-US" sz="22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48502" name="Freeform 22"/>
          <p:cNvSpPr>
            <a:spLocks/>
          </p:cNvSpPr>
          <p:nvPr/>
        </p:nvSpPr>
        <p:spPr bwMode="auto">
          <a:xfrm>
            <a:off x="3110343" y="3944938"/>
            <a:ext cx="4271433" cy="1860550"/>
          </a:xfrm>
          <a:custGeom>
            <a:avLst/>
            <a:gdLst>
              <a:gd name="T0" fmla="*/ 0 w 2037"/>
              <a:gd name="T1" fmla="*/ 2147483647 h 1172"/>
              <a:gd name="T2" fmla="*/ 2147483647 w 2037"/>
              <a:gd name="T3" fmla="*/ 2147483647 h 1172"/>
              <a:gd name="T4" fmla="*/ 2147483647 w 2037"/>
              <a:gd name="T5" fmla="*/ 2147483647 h 1172"/>
              <a:gd name="T6" fmla="*/ 2147483647 w 2037"/>
              <a:gd name="T7" fmla="*/ 2147483647 h 1172"/>
              <a:gd name="T8" fmla="*/ 2147483647 w 2037"/>
              <a:gd name="T9" fmla="*/ 2147483647 h 1172"/>
              <a:gd name="T10" fmla="*/ 2147483647 w 2037"/>
              <a:gd name="T11" fmla="*/ 2147483647 h 1172"/>
              <a:gd name="T12" fmla="*/ 2147483647 w 2037"/>
              <a:gd name="T13" fmla="*/ 2147483647 h 1172"/>
              <a:gd name="T14" fmla="*/ 0 60000 65536"/>
              <a:gd name="T15" fmla="*/ 0 60000 65536"/>
              <a:gd name="T16" fmla="*/ 0 60000 65536"/>
              <a:gd name="T17" fmla="*/ 0 60000 65536"/>
              <a:gd name="T18" fmla="*/ 0 60000 65536"/>
              <a:gd name="T19" fmla="*/ 0 60000 65536"/>
              <a:gd name="T20" fmla="*/ 0 60000 65536"/>
              <a:gd name="T21" fmla="*/ 0 w 2037"/>
              <a:gd name="T22" fmla="*/ 0 h 1172"/>
              <a:gd name="T23" fmla="*/ 2037 w 2037"/>
              <a:gd name="T24" fmla="*/ 1172 h 1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7" h="1172">
                <a:moveTo>
                  <a:pt x="0" y="582"/>
                </a:moveTo>
                <a:cubicBezTo>
                  <a:pt x="291" y="425"/>
                  <a:pt x="582" y="268"/>
                  <a:pt x="839" y="174"/>
                </a:cubicBezTo>
                <a:cubicBezTo>
                  <a:pt x="1096" y="80"/>
                  <a:pt x="1368" y="30"/>
                  <a:pt x="1542" y="15"/>
                </a:cubicBezTo>
                <a:cubicBezTo>
                  <a:pt x="1716" y="0"/>
                  <a:pt x="1803" y="7"/>
                  <a:pt x="1882" y="83"/>
                </a:cubicBezTo>
                <a:cubicBezTo>
                  <a:pt x="1961" y="159"/>
                  <a:pt x="1999" y="325"/>
                  <a:pt x="2018" y="469"/>
                </a:cubicBezTo>
                <a:cubicBezTo>
                  <a:pt x="2037" y="613"/>
                  <a:pt x="2011" y="828"/>
                  <a:pt x="1996" y="945"/>
                </a:cubicBezTo>
                <a:cubicBezTo>
                  <a:pt x="1981" y="1062"/>
                  <a:pt x="1954" y="1117"/>
                  <a:pt x="1928" y="1172"/>
                </a:cubicBezTo>
              </a:path>
            </a:pathLst>
          </a:custGeom>
          <a:noFill/>
          <a:ln w="28575">
            <a:solidFill>
              <a:srgbClr val="FF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503" name="Freeform 23"/>
          <p:cNvSpPr>
            <a:spLocks/>
          </p:cNvSpPr>
          <p:nvPr/>
        </p:nvSpPr>
        <p:spPr bwMode="auto">
          <a:xfrm>
            <a:off x="3119968" y="3530601"/>
            <a:ext cx="4688417" cy="2238375"/>
          </a:xfrm>
          <a:custGeom>
            <a:avLst/>
            <a:gdLst>
              <a:gd name="T0" fmla="*/ 0 w 2215"/>
              <a:gd name="T1" fmla="*/ 2147483647 h 1410"/>
              <a:gd name="T2" fmla="*/ 2147483647 w 2215"/>
              <a:gd name="T3" fmla="*/ 2147483647 h 1410"/>
              <a:gd name="T4" fmla="*/ 2147483647 w 2215"/>
              <a:gd name="T5" fmla="*/ 2147483647 h 1410"/>
              <a:gd name="T6" fmla="*/ 2147483647 w 2215"/>
              <a:gd name="T7" fmla="*/ 2147483647 h 1410"/>
              <a:gd name="T8" fmla="*/ 2147483647 w 2215"/>
              <a:gd name="T9" fmla="*/ 2147483647 h 1410"/>
              <a:gd name="T10" fmla="*/ 0 60000 65536"/>
              <a:gd name="T11" fmla="*/ 0 60000 65536"/>
              <a:gd name="T12" fmla="*/ 0 60000 65536"/>
              <a:gd name="T13" fmla="*/ 0 60000 65536"/>
              <a:gd name="T14" fmla="*/ 0 60000 65536"/>
              <a:gd name="T15" fmla="*/ 0 w 2215"/>
              <a:gd name="T16" fmla="*/ 0 h 1410"/>
              <a:gd name="T17" fmla="*/ 2215 w 2215"/>
              <a:gd name="T18" fmla="*/ 1410 h 1410"/>
            </a:gdLst>
            <a:ahLst/>
            <a:cxnLst>
              <a:cxn ang="T10">
                <a:pos x="T0" y="T1"/>
              </a:cxn>
              <a:cxn ang="T11">
                <a:pos x="T2" y="T3"/>
              </a:cxn>
              <a:cxn ang="T12">
                <a:pos x="T4" y="T5"/>
              </a:cxn>
              <a:cxn ang="T13">
                <a:pos x="T6" y="T7"/>
              </a:cxn>
              <a:cxn ang="T14">
                <a:pos x="T8" y="T9"/>
              </a:cxn>
            </a:cxnLst>
            <a:rect l="T15" t="T16" r="T17" b="T18"/>
            <a:pathLst>
              <a:path w="2215" h="1410">
                <a:moveTo>
                  <a:pt x="0" y="843"/>
                </a:moveTo>
                <a:cubicBezTo>
                  <a:pt x="331" y="578"/>
                  <a:pt x="662" y="313"/>
                  <a:pt x="998" y="185"/>
                </a:cubicBezTo>
                <a:cubicBezTo>
                  <a:pt x="1334" y="57"/>
                  <a:pt x="1821" y="0"/>
                  <a:pt x="2018" y="72"/>
                </a:cubicBezTo>
                <a:cubicBezTo>
                  <a:pt x="2215" y="144"/>
                  <a:pt x="2192" y="393"/>
                  <a:pt x="2177" y="616"/>
                </a:cubicBezTo>
                <a:cubicBezTo>
                  <a:pt x="2162" y="839"/>
                  <a:pt x="2045" y="1124"/>
                  <a:pt x="1928" y="141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40"/>
          <p:cNvGrpSpPr>
            <a:grpSpLocks/>
          </p:cNvGrpSpPr>
          <p:nvPr/>
        </p:nvGrpSpPr>
        <p:grpSpPr bwMode="auto">
          <a:xfrm>
            <a:off x="2400300" y="2636838"/>
            <a:ext cx="7630584" cy="3319462"/>
            <a:chOff x="1270" y="2024"/>
            <a:chExt cx="3605" cy="2091"/>
          </a:xfrm>
        </p:grpSpPr>
        <p:sp>
          <p:nvSpPr>
            <p:cNvPr id="51211" name="Freeform 25"/>
            <p:cNvSpPr>
              <a:spLocks/>
            </p:cNvSpPr>
            <p:nvPr/>
          </p:nvSpPr>
          <p:spPr bwMode="auto">
            <a:xfrm>
              <a:off x="1591" y="2251"/>
              <a:ext cx="2672" cy="1746"/>
            </a:xfrm>
            <a:custGeom>
              <a:avLst/>
              <a:gdLst>
                <a:gd name="T0" fmla="*/ 0 w 2672"/>
                <a:gd name="T1" fmla="*/ 1168 h 1746"/>
                <a:gd name="T2" fmla="*/ 36 w 2672"/>
                <a:gd name="T3" fmla="*/ 1150 h 1746"/>
                <a:gd name="T4" fmla="*/ 55 w 2672"/>
                <a:gd name="T5" fmla="*/ 1132 h 1746"/>
                <a:gd name="T6" fmla="*/ 91 w 2672"/>
                <a:gd name="T7" fmla="*/ 1114 h 1746"/>
                <a:gd name="T8" fmla="*/ 1198 w 2672"/>
                <a:gd name="T9" fmla="*/ 45 h 1746"/>
                <a:gd name="T10" fmla="*/ 2672 w 2672"/>
                <a:gd name="T11" fmla="*/ 0 h 1746"/>
                <a:gd name="T12" fmla="*/ 1947 w 2672"/>
                <a:gd name="T13" fmla="*/ 1746 h 1746"/>
                <a:gd name="T14" fmla="*/ 0 60000 65536"/>
                <a:gd name="T15" fmla="*/ 0 60000 65536"/>
                <a:gd name="T16" fmla="*/ 0 60000 65536"/>
                <a:gd name="T17" fmla="*/ 0 60000 65536"/>
                <a:gd name="T18" fmla="*/ 0 60000 65536"/>
                <a:gd name="T19" fmla="*/ 0 60000 65536"/>
                <a:gd name="T20" fmla="*/ 0 60000 65536"/>
                <a:gd name="T21" fmla="*/ 0 w 2672"/>
                <a:gd name="T22" fmla="*/ 0 h 1746"/>
                <a:gd name="T23" fmla="*/ 2672 w 2672"/>
                <a:gd name="T24" fmla="*/ 1746 h 17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2" h="1746">
                  <a:moveTo>
                    <a:pt x="0" y="1168"/>
                  </a:moveTo>
                  <a:cubicBezTo>
                    <a:pt x="12" y="1162"/>
                    <a:pt x="25" y="1157"/>
                    <a:pt x="36" y="1150"/>
                  </a:cubicBezTo>
                  <a:cubicBezTo>
                    <a:pt x="43" y="1145"/>
                    <a:pt x="48" y="1137"/>
                    <a:pt x="55" y="1132"/>
                  </a:cubicBezTo>
                  <a:cubicBezTo>
                    <a:pt x="66" y="1125"/>
                    <a:pt x="91" y="1114"/>
                    <a:pt x="91" y="1114"/>
                  </a:cubicBezTo>
                  <a:lnTo>
                    <a:pt x="1198" y="45"/>
                  </a:lnTo>
                  <a:lnTo>
                    <a:pt x="2672" y="0"/>
                  </a:lnTo>
                  <a:lnTo>
                    <a:pt x="1947" y="1746"/>
                  </a:lnTo>
                </a:path>
              </a:pathLst>
            </a:custGeom>
            <a:noFill/>
            <a:ln w="9525">
              <a:solidFill>
                <a:srgbClr val="2103F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2" name="Text Box 27"/>
            <p:cNvSpPr txBox="1">
              <a:spLocks noChangeArrowheads="1"/>
            </p:cNvSpPr>
            <p:nvPr/>
          </p:nvSpPr>
          <p:spPr bwMode="auto">
            <a:xfrm>
              <a:off x="1270" y="340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0</a:t>
              </a:r>
              <a:r>
                <a:rPr lang="en-US" altLang="zh-CN" dirty="0">
                  <a:solidFill>
                    <a:schemeClr val="bg2">
                      <a:lumMod val="50000"/>
                    </a:schemeClr>
                  </a:solidFill>
                  <a:latin typeface="Times New Roman" pitchFamily="18" charset="0"/>
                </a:rPr>
                <a:t>(</a:t>
              </a:r>
              <a:r>
                <a:rPr lang="en-US" altLang="zh-CN" i="1" dirty="0">
                  <a:solidFill>
                    <a:schemeClr val="bg2">
                      <a:lumMod val="50000"/>
                    </a:schemeClr>
                  </a:solidFill>
                  <a:latin typeface="Times New Roman" pitchFamily="18" charset="0"/>
                </a:rPr>
                <a:t>h</a:t>
              </a:r>
              <a:r>
                <a:rPr lang="en-US" altLang="zh-CN" baseline="-25000" dirty="0">
                  <a:solidFill>
                    <a:schemeClr val="bg2">
                      <a:lumMod val="50000"/>
                    </a:schemeClr>
                  </a:solidFill>
                  <a:latin typeface="Times New Roman" pitchFamily="18" charset="0"/>
                </a:rPr>
                <a:t>0</a:t>
              </a:r>
              <a:r>
                <a:rPr lang="en-US" altLang="zh-CN" dirty="0">
                  <a:solidFill>
                    <a:schemeClr val="bg2">
                      <a:lumMod val="50000"/>
                    </a:schemeClr>
                  </a:solidFill>
                  <a:latin typeface="Times New Roman" pitchFamily="18" charset="0"/>
                </a:rPr>
                <a:t>=1)</a:t>
              </a:r>
            </a:p>
          </p:txBody>
        </p:sp>
        <p:sp>
          <p:nvSpPr>
            <p:cNvPr id="51213" name="Text Box 28"/>
            <p:cNvSpPr txBox="1">
              <a:spLocks noChangeArrowheads="1"/>
            </p:cNvSpPr>
            <p:nvPr/>
          </p:nvSpPr>
          <p:spPr bwMode="auto">
            <a:xfrm>
              <a:off x="2472" y="2024"/>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a:t>
              </a:r>
              <a:r>
                <a:rPr lang="en-US" altLang="zh-CN" dirty="0">
                  <a:solidFill>
                    <a:schemeClr val="bg2">
                      <a:lumMod val="50000"/>
                    </a:schemeClr>
                  </a:solidFill>
                  <a:latin typeface="Times New Roman" pitchFamily="18" charset="0"/>
                </a:rPr>
                <a:t>(</a:t>
              </a:r>
              <a:r>
                <a:rPr lang="en-US" altLang="zh-CN" i="1" dirty="0">
                  <a:solidFill>
                    <a:schemeClr val="bg2">
                      <a:lumMod val="50000"/>
                    </a:schemeClr>
                  </a:solidFill>
                  <a:latin typeface="Times New Roman" pitchFamily="18" charset="0"/>
                </a:rPr>
                <a:t>h</a:t>
              </a:r>
              <a:r>
                <a:rPr lang="en-US" altLang="zh-CN" baseline="-25000" dirty="0">
                  <a:solidFill>
                    <a:schemeClr val="bg2">
                      <a:lumMod val="50000"/>
                    </a:schemeClr>
                  </a:solidFill>
                  <a:latin typeface="Times New Roman" pitchFamily="18" charset="0"/>
                </a:rPr>
                <a:t>1</a:t>
              </a:r>
              <a:r>
                <a:rPr lang="en-US" altLang="zh-CN" dirty="0">
                  <a:solidFill>
                    <a:schemeClr val="bg2">
                      <a:lumMod val="50000"/>
                    </a:schemeClr>
                  </a:solidFill>
                  <a:latin typeface="Times New Roman" pitchFamily="18" charset="0"/>
                </a:rPr>
                <a:t>=1</a:t>
              </a:r>
              <a:r>
                <a:rPr lang="en-US" altLang="zh-CN" dirty="0">
                  <a:latin typeface="Times New Roman" pitchFamily="18" charset="0"/>
                </a:rPr>
                <a:t>)</a:t>
              </a:r>
            </a:p>
          </p:txBody>
        </p:sp>
        <p:sp>
          <p:nvSpPr>
            <p:cNvPr id="51214" name="Text Box 29"/>
            <p:cNvSpPr txBox="1">
              <a:spLocks noChangeArrowheads="1"/>
            </p:cNvSpPr>
            <p:nvPr/>
          </p:nvSpPr>
          <p:spPr bwMode="auto">
            <a:xfrm>
              <a:off x="4263" y="2092"/>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2</a:t>
              </a:r>
              <a:endParaRPr lang="en-US" altLang="zh-CN">
                <a:latin typeface="Times New Roman" pitchFamily="18" charset="0"/>
              </a:endParaRPr>
            </a:p>
          </p:txBody>
        </p:sp>
        <p:sp>
          <p:nvSpPr>
            <p:cNvPr id="51215" name="Text Box 30"/>
            <p:cNvSpPr txBox="1">
              <a:spLocks noChangeArrowheads="1"/>
            </p:cNvSpPr>
            <p:nvPr/>
          </p:nvSpPr>
          <p:spPr bwMode="auto">
            <a:xfrm>
              <a:off x="3515" y="3884"/>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3</a:t>
              </a:r>
              <a:r>
                <a:rPr lang="en-US" altLang="zh-CN" dirty="0">
                  <a:solidFill>
                    <a:schemeClr val="bg2">
                      <a:lumMod val="50000"/>
                    </a:schemeClr>
                  </a:solidFill>
                  <a:latin typeface="Times New Roman" pitchFamily="18" charset="0"/>
                </a:rPr>
                <a:t>(</a:t>
              </a:r>
              <a:r>
                <a:rPr lang="en-US" altLang="zh-CN" i="1" dirty="0">
                  <a:solidFill>
                    <a:schemeClr val="bg2">
                      <a:lumMod val="50000"/>
                    </a:schemeClr>
                  </a:solidFill>
                  <a:latin typeface="Times New Roman" pitchFamily="18" charset="0"/>
                </a:rPr>
                <a:t>h</a:t>
              </a:r>
              <a:r>
                <a:rPr lang="en-US" altLang="zh-CN" baseline="-25000" dirty="0">
                  <a:solidFill>
                    <a:schemeClr val="bg2">
                      <a:lumMod val="50000"/>
                    </a:schemeClr>
                  </a:solidFill>
                  <a:latin typeface="Times New Roman" pitchFamily="18" charset="0"/>
                </a:rPr>
                <a:t>3</a:t>
              </a:r>
              <a:r>
                <a:rPr lang="en-US" altLang="zh-CN" dirty="0">
                  <a:solidFill>
                    <a:schemeClr val="bg2">
                      <a:lumMod val="50000"/>
                    </a:schemeClr>
                  </a:solidFill>
                  <a:latin typeface="Times New Roman" pitchFamily="18" charset="0"/>
                </a:rPr>
                <a:t>=1)</a:t>
              </a:r>
            </a:p>
          </p:txBody>
        </p:sp>
      </p:grpSp>
      <p:sp>
        <p:nvSpPr>
          <p:cNvPr id="148511" name="Text Box 31"/>
          <p:cNvSpPr txBox="1">
            <a:spLocks noChangeArrowheads="1"/>
          </p:cNvSpPr>
          <p:nvPr/>
        </p:nvSpPr>
        <p:spPr bwMode="auto">
          <a:xfrm>
            <a:off x="5386917" y="451008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h</a:t>
            </a:r>
            <a:r>
              <a:rPr lang="en-US" altLang="zh-CN" baseline="-25000">
                <a:solidFill>
                  <a:schemeClr val="bg2">
                    <a:lumMod val="50000"/>
                  </a:schemeClr>
                </a:solidFill>
                <a:latin typeface="Times New Roman" pitchFamily="18" charset="0"/>
              </a:rPr>
              <a:t>2</a:t>
            </a:r>
            <a:r>
              <a:rPr lang="en-US" altLang="zh-CN">
                <a:solidFill>
                  <a:schemeClr val="bg2">
                    <a:lumMod val="50000"/>
                  </a:schemeClr>
                </a:solidFill>
                <a:latin typeface="Times New Roman" pitchFamily="18" charset="0"/>
              </a:rPr>
              <a:t>=1/2</a:t>
            </a:r>
          </a:p>
        </p:txBody>
      </p:sp>
      <p:sp>
        <p:nvSpPr>
          <p:cNvPr id="148512" name="Text Box 32"/>
          <p:cNvSpPr txBox="1">
            <a:spLocks noChangeArrowheads="1"/>
          </p:cNvSpPr>
          <p:nvPr/>
        </p:nvSpPr>
        <p:spPr bwMode="auto">
          <a:xfrm>
            <a:off x="5981700" y="392588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h</a:t>
            </a:r>
            <a:r>
              <a:rPr lang="en-US" altLang="zh-CN" baseline="-25000">
                <a:solidFill>
                  <a:schemeClr val="bg2">
                    <a:lumMod val="50000"/>
                  </a:schemeClr>
                </a:solidFill>
                <a:latin typeface="Times New Roman" pitchFamily="18" charset="0"/>
              </a:rPr>
              <a:t>2</a:t>
            </a:r>
            <a:r>
              <a:rPr lang="en-US" altLang="zh-CN">
                <a:solidFill>
                  <a:schemeClr val="bg2">
                    <a:lumMod val="50000"/>
                  </a:schemeClr>
                </a:solidFill>
                <a:latin typeface="Times New Roman" pitchFamily="18" charset="0"/>
              </a:rPr>
              <a:t>=1</a:t>
            </a:r>
          </a:p>
        </p:txBody>
      </p:sp>
      <p:sp>
        <p:nvSpPr>
          <p:cNvPr id="148513" name="Text Box 33"/>
          <p:cNvSpPr txBox="1">
            <a:spLocks noChangeArrowheads="1"/>
          </p:cNvSpPr>
          <p:nvPr/>
        </p:nvSpPr>
        <p:spPr bwMode="auto">
          <a:xfrm>
            <a:off x="6576484" y="355123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h</a:t>
            </a:r>
            <a:r>
              <a:rPr lang="en-US" altLang="zh-CN" baseline="-25000" dirty="0">
                <a:solidFill>
                  <a:schemeClr val="bg2">
                    <a:lumMod val="50000"/>
                  </a:schemeClr>
                </a:solidFill>
                <a:latin typeface="Times New Roman" pitchFamily="18" charset="0"/>
              </a:rPr>
              <a:t>2</a:t>
            </a:r>
            <a:r>
              <a:rPr lang="en-US" altLang="zh-CN" dirty="0">
                <a:solidFill>
                  <a:schemeClr val="bg2">
                    <a:lumMod val="50000"/>
                  </a:schemeClr>
                </a:solidFill>
                <a:latin typeface="Times New Roman" pitchFamily="18" charset="0"/>
              </a:rPr>
              <a:t>=2</a:t>
            </a:r>
          </a:p>
        </p:txBody>
      </p:sp>
      <p:sp>
        <p:nvSpPr>
          <p:cNvPr id="148514" name="Line 34"/>
          <p:cNvSpPr>
            <a:spLocks noChangeShapeType="1"/>
          </p:cNvSpPr>
          <p:nvPr/>
        </p:nvSpPr>
        <p:spPr bwMode="auto">
          <a:xfrm flipH="1">
            <a:off x="6096001" y="2997201"/>
            <a:ext cx="2639484" cy="1547813"/>
          </a:xfrm>
          <a:prstGeom prst="line">
            <a:avLst/>
          </a:prstGeom>
          <a:noFill/>
          <a:ln w="9525">
            <a:solidFill>
              <a:srgbClr val="11892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9" name="Freeform 39"/>
          <p:cNvSpPr>
            <a:spLocks/>
          </p:cNvSpPr>
          <p:nvPr/>
        </p:nvSpPr>
        <p:spPr bwMode="auto">
          <a:xfrm>
            <a:off x="3081468" y="4454526"/>
            <a:ext cx="4144433" cy="1350963"/>
          </a:xfrm>
          <a:custGeom>
            <a:avLst/>
            <a:gdLst>
              <a:gd name="T0" fmla="*/ 0 w 1958"/>
              <a:gd name="T1" fmla="*/ 2147483647 h 851"/>
              <a:gd name="T2" fmla="*/ 2147483647 w 1958"/>
              <a:gd name="T3" fmla="*/ 2147483647 h 851"/>
              <a:gd name="T4" fmla="*/ 2147483647 w 1958"/>
              <a:gd name="T5" fmla="*/ 2147483647 h 851"/>
              <a:gd name="T6" fmla="*/ 2147483647 w 1958"/>
              <a:gd name="T7" fmla="*/ 2147483647 h 851"/>
              <a:gd name="T8" fmla="*/ 2147483647 w 1958"/>
              <a:gd name="T9" fmla="*/ 2147483647 h 851"/>
              <a:gd name="T10" fmla="*/ 2147483647 w 1958"/>
              <a:gd name="T11" fmla="*/ 2147483647 h 851"/>
              <a:gd name="T12" fmla="*/ 2147483647 w 1958"/>
              <a:gd name="T13" fmla="*/ 2147483647 h 851"/>
              <a:gd name="T14" fmla="*/ 0 60000 65536"/>
              <a:gd name="T15" fmla="*/ 0 60000 65536"/>
              <a:gd name="T16" fmla="*/ 0 60000 65536"/>
              <a:gd name="T17" fmla="*/ 0 60000 65536"/>
              <a:gd name="T18" fmla="*/ 0 60000 65536"/>
              <a:gd name="T19" fmla="*/ 0 60000 65536"/>
              <a:gd name="T20" fmla="*/ 0 60000 65536"/>
              <a:gd name="T21" fmla="*/ 0 w 1958"/>
              <a:gd name="T22" fmla="*/ 0 h 851"/>
              <a:gd name="T23" fmla="*/ 1958 w 1958"/>
              <a:gd name="T24" fmla="*/ 851 h 8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8" h="851">
                <a:moveTo>
                  <a:pt x="0" y="261"/>
                </a:moveTo>
                <a:cubicBezTo>
                  <a:pt x="164" y="191"/>
                  <a:pt x="329" y="121"/>
                  <a:pt x="499" y="80"/>
                </a:cubicBezTo>
                <a:cubicBezTo>
                  <a:pt x="669" y="39"/>
                  <a:pt x="866" y="20"/>
                  <a:pt x="1021" y="12"/>
                </a:cubicBezTo>
                <a:cubicBezTo>
                  <a:pt x="1176" y="4"/>
                  <a:pt x="1308" y="0"/>
                  <a:pt x="1429" y="34"/>
                </a:cubicBezTo>
                <a:cubicBezTo>
                  <a:pt x="1550" y="68"/>
                  <a:pt x="1663" y="137"/>
                  <a:pt x="1746" y="216"/>
                </a:cubicBezTo>
                <a:cubicBezTo>
                  <a:pt x="1829" y="295"/>
                  <a:pt x="1898" y="405"/>
                  <a:pt x="1928" y="511"/>
                </a:cubicBezTo>
                <a:cubicBezTo>
                  <a:pt x="1958" y="617"/>
                  <a:pt x="1943" y="734"/>
                  <a:pt x="1928" y="851"/>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2847693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85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8519"/>
                                        </p:tgtEl>
                                        <p:attrNameLst>
                                          <p:attrName>style.visibility</p:attrName>
                                        </p:attrNameLst>
                                      </p:cBhvr>
                                      <p:to>
                                        <p:strVal val="visible"/>
                                      </p:to>
                                    </p:set>
                                    <p:animEffect transition="in" filter="wipe(left)">
                                      <p:cBhvr>
                                        <p:cTn id="24" dur="500"/>
                                        <p:tgtEl>
                                          <p:spTgt spid="1485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85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8502"/>
                                        </p:tgtEl>
                                        <p:attrNameLst>
                                          <p:attrName>style.visibility</p:attrName>
                                        </p:attrNameLst>
                                      </p:cBhvr>
                                      <p:to>
                                        <p:strVal val="visible"/>
                                      </p:to>
                                    </p:set>
                                    <p:animEffect transition="in" filter="wipe(left)">
                                      <p:cBhvr>
                                        <p:cTn id="33" dur="500"/>
                                        <p:tgtEl>
                                          <p:spTgt spid="14850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851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8503"/>
                                        </p:tgtEl>
                                        <p:attrNameLst>
                                          <p:attrName>style.visibility</p:attrName>
                                        </p:attrNameLst>
                                      </p:cBhvr>
                                      <p:to>
                                        <p:strVal val="visible"/>
                                      </p:to>
                                    </p:set>
                                    <p:animEffect transition="in" filter="wipe(left)">
                                      <p:cBhvr>
                                        <p:cTn id="42" dur="500"/>
                                        <p:tgtEl>
                                          <p:spTgt spid="1485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8514"/>
                                        </p:tgtEl>
                                        <p:attrNameLst>
                                          <p:attrName>style.visibility</p:attrName>
                                        </p:attrNameLst>
                                      </p:cBhvr>
                                      <p:to>
                                        <p:strVal val="visible"/>
                                      </p:to>
                                    </p:set>
                                    <p:animEffect transition="in" filter="wipe(down)">
                                      <p:cBhvr>
                                        <p:cTn id="47" dur="500"/>
                                        <p:tgtEl>
                                          <p:spTgt spid="148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uiExpand="1" build="p"/>
      <p:bldP spid="148502" grpId="0" uiExpand="1" animBg="1"/>
      <p:bldP spid="148503" grpId="0" uiExpand="1" animBg="1"/>
      <p:bldP spid="148511" grpId="0" uiExpand="1"/>
      <p:bldP spid="148512" grpId="0" uiExpand="1"/>
      <p:bldP spid="148513" grpId="0" uiExpand="1"/>
      <p:bldP spid="148514" grpId="0" uiExpand="1" animBg="1"/>
      <p:bldP spid="148519" grpId="0" uiExpan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sz="half" idx="1"/>
          </p:nvPr>
        </p:nvSpPr>
        <p:spPr>
          <a:xfrm>
            <a:off x="844552" y="1254521"/>
            <a:ext cx="9859433" cy="5630863"/>
          </a:xfrm>
          <a:noFill/>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曲线的缺点</a:t>
            </a:r>
          </a:p>
          <a:p>
            <a:pPr marL="1165225" lvl="2" indent="-269875">
              <a:lnSpc>
                <a:spcPct val="150000"/>
              </a:lnSpc>
              <a:spcBef>
                <a:spcPct val="50000"/>
              </a:spcBef>
            </a:pP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pitchFamily="2" charset="2"/>
              </a:rPr>
              <a:t>控制顶点的数目</a:t>
            </a:r>
            <a:r>
              <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Wingdings" pitchFamily="2" charset="2"/>
              </a:rPr>
              <a:t>n</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pitchFamily="2" charset="2"/>
              </a:rPr>
              <a:t>决定了</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曲线的阶次，当</a:t>
            </a:r>
            <a:r>
              <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Wingdings" pitchFamily="2" charset="2"/>
              </a:rPr>
              <a:t>n</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pitchFamily="2" charset="2"/>
              </a:rPr>
              <a:t>很大时，控制多边形对曲线的控制将会减弱；</a:t>
            </a:r>
          </a:p>
          <a:p>
            <a:pPr marL="1165225" lvl="2" indent="-269875">
              <a:lnSpc>
                <a:spcPct val="150000"/>
              </a:lnSpc>
              <a:spcBef>
                <a:spcPct val="50000"/>
              </a:spcBef>
            </a:pPr>
            <a:r>
              <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曲线不能做局部修改。改变某一控制顶点，整条曲线都会改变。这是因为</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曲线的</a:t>
            </a:r>
            <a:r>
              <a:rPr lang="zh-CN" altLang="en-US" sz="2200" b="1" dirty="0">
                <a:solidFill>
                  <a:schemeClr val="bg2">
                    <a:lumMod val="50000"/>
                  </a:schemeClr>
                </a:solidFill>
                <a:latin typeface="微软雅黑" panose="020B0503020204020204" pitchFamily="34" charset="-122"/>
                <a:ea typeface="微软雅黑" panose="020B0503020204020204" pitchFamily="34" charset="-122"/>
                <a:hlinkClick r:id="rId3" action="ppaction://hlinksldjump"/>
              </a:rPr>
              <a:t>调和函数</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在</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0</a:t>
            </a:r>
            <a:r>
              <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 t 1</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的整个区间内都不为</a:t>
            </a:r>
            <a:r>
              <a:rPr lang="en-US" altLang="zh-CN"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a:t>
            </a:r>
          </a:p>
        </p:txBody>
      </p:sp>
      <p:sp>
        <p:nvSpPr>
          <p:cNvPr id="3"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1.3.2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Tree>
    <p:extLst>
      <p:ext uri="{BB962C8B-B14F-4D97-AF65-F5344CB8AC3E}">
        <p14:creationId xmlns:p14="http://schemas.microsoft.com/office/powerpoint/2010/main" val="202703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2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5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lvl="1">
              <a:spcBef>
                <a:spcPts val="30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前言</a:t>
            </a:r>
          </a:p>
        </p:txBody>
      </p:sp>
      <p:sp>
        <p:nvSpPr>
          <p:cNvPr id="410627" name="Rectangle 3"/>
          <p:cNvSpPr>
            <a:spLocks noGrp="1" noChangeArrowheads="1"/>
          </p:cNvSpPr>
          <p:nvPr>
            <p:ph type="body" idx="1"/>
          </p:nvPr>
        </p:nvSpPr>
        <p:spPr>
          <a:xfrm>
            <a:off x="1055440" y="1772816"/>
            <a:ext cx="10515601" cy="4351338"/>
          </a:xfrm>
        </p:spPr>
        <p:txBody>
          <a:bodyPr/>
          <a:lstStyle/>
          <a:p>
            <a:pPr eaLnBrk="1" hangingPunct="1">
              <a:spcBef>
                <a:spcPts val="2400"/>
              </a:spcBef>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对于具体的应用，需要使用一个紧凑的曲线曲面表示</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它们有比多边形集合更加紧凑的表达式，对于模型的保存，可以节省存储空间。</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使用少量的控制多边形就能得到比直线和平面多边形更加光滑更加连续的图形。</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对于一个函数曲面的变换比对多边形网格表示的曲面的变换的复杂度更小。</a:t>
            </a:r>
          </a:p>
        </p:txBody>
      </p:sp>
    </p:spTree>
    <p:extLst>
      <p:ext uri="{BB962C8B-B14F-4D97-AF65-F5344CB8AC3E}">
        <p14:creationId xmlns:p14="http://schemas.microsoft.com/office/powerpoint/2010/main" val="18279344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fade">
                                      <p:cBhvr>
                                        <p:cTn id="7" dur="1000"/>
                                        <p:tgtEl>
                                          <p:spTgt spid="410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fade">
                                      <p:cBhvr>
                                        <p:cTn id="12" dur="1000"/>
                                        <p:tgtEl>
                                          <p:spTgt spid="410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fade">
                                      <p:cBhvr>
                                        <p:cTn id="17" dur="1000"/>
                                        <p:tgtEl>
                                          <p:spTgt spid="410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627">
                                            <p:txEl>
                                              <p:pRg st="3" end="3"/>
                                            </p:txEl>
                                          </p:spTgt>
                                        </p:tgtEl>
                                        <p:attrNameLst>
                                          <p:attrName>style.visibility</p:attrName>
                                        </p:attrNameLst>
                                      </p:cBhvr>
                                      <p:to>
                                        <p:strVal val="visible"/>
                                      </p:to>
                                    </p:set>
                                    <p:animEffect transition="in" filter="fade">
                                      <p:cBhvr>
                                        <p:cTn id="22" dur="1000"/>
                                        <p:tgtEl>
                                          <p:spTgt spid="410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sz="half" idx="1"/>
          </p:nvPr>
        </p:nvSpPr>
        <p:spPr>
          <a:xfrm>
            <a:off x="911424" y="1197769"/>
            <a:ext cx="9410700" cy="5183187"/>
          </a:xfrm>
          <a:noFill/>
        </p:spPr>
        <p:txBody>
          <a:bodyPr/>
          <a:lstStyle/>
          <a:p>
            <a:pPr marL="717550" lvl="1" indent="-342900"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 </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样条曲线定义</a:t>
            </a:r>
          </a:p>
          <a:p>
            <a:pPr marL="539750" lvl="1" indent="0" eaLnBrk="1" hangingPunct="1">
              <a:spcBef>
                <a:spcPts val="2400"/>
              </a:spcBef>
            </a:pPr>
            <a:r>
              <a:rPr lang="zh-CN" altLang="en-US" sz="2400" dirty="0" smtClean="0"/>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已知</a:t>
            </a:r>
            <a:r>
              <a:rPr lang="en-US" altLang="zh-CN" sz="2400" b="1" i="1" dirty="0" smtClean="0">
                <a:solidFill>
                  <a:schemeClr val="bg2">
                    <a:lumMod val="50000"/>
                  </a:schemeClr>
                </a:solidFill>
                <a:latin typeface="Times New Roman" pitchFamily="18" charset="0"/>
              </a:rPr>
              <a:t>n</a:t>
            </a:r>
            <a:r>
              <a:rPr lang="en-US" altLang="zh-CN" sz="2400" b="1" dirty="0" smtClean="0">
                <a:solidFill>
                  <a:schemeClr val="bg2">
                    <a:lumMod val="50000"/>
                  </a:schemeClr>
                </a:solidFill>
                <a:latin typeface="Times New Roman" pitchFamily="18" charset="0"/>
              </a:rPr>
              <a:t>+1</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个控制顶点</a:t>
            </a:r>
            <a:r>
              <a:rPr lang="en-US" altLang="zh-CN" sz="2400" b="1" i="1" dirty="0" smtClean="0">
                <a:solidFill>
                  <a:schemeClr val="bg2">
                    <a:lumMod val="50000"/>
                  </a:schemeClr>
                </a:solidFill>
                <a:latin typeface="Times New Roman" pitchFamily="18" charset="0"/>
              </a:rPr>
              <a:t>P</a:t>
            </a:r>
            <a:r>
              <a:rPr lang="en-US" altLang="zh-CN" sz="2400" b="1" i="1" baseline="-25000" dirty="0" smtClean="0">
                <a:solidFill>
                  <a:schemeClr val="bg2">
                    <a:lumMod val="50000"/>
                  </a:schemeClr>
                </a:solidFill>
                <a:latin typeface="Times New Roman" pitchFamily="18" charset="0"/>
              </a:rPr>
              <a:t>i </a:t>
            </a:r>
            <a:r>
              <a:rPr lang="en-US" altLang="zh-CN" sz="2400" b="1" dirty="0" smtClean="0">
                <a:solidFill>
                  <a:schemeClr val="bg2">
                    <a:lumMod val="50000"/>
                  </a:schemeClr>
                </a:solidFill>
                <a:latin typeface="Times New Roman" pitchFamily="18" charset="0"/>
              </a:rPr>
              <a:t>(</a:t>
            </a:r>
            <a:r>
              <a:rPr lang="en-US" altLang="zh-CN" sz="2400" b="1" i="1" dirty="0" err="1" smtClean="0">
                <a:solidFill>
                  <a:schemeClr val="bg2">
                    <a:lumMod val="50000"/>
                  </a:schemeClr>
                </a:solidFill>
                <a:latin typeface="Times New Roman" pitchFamily="18" charset="0"/>
              </a:rPr>
              <a:t>i</a:t>
            </a:r>
            <a:r>
              <a:rPr lang="en-US" altLang="zh-CN" sz="2400" b="1" dirty="0" smtClean="0">
                <a:solidFill>
                  <a:schemeClr val="bg2">
                    <a:lumMod val="50000"/>
                  </a:schemeClr>
                </a:solidFill>
                <a:latin typeface="Times New Roman" pitchFamily="18" charset="0"/>
              </a:rPr>
              <a:t>=0,1,…,</a:t>
            </a:r>
            <a:r>
              <a:rPr lang="en-US" altLang="zh-CN" sz="2400" b="1" i="1" dirty="0" smtClean="0">
                <a:solidFill>
                  <a:schemeClr val="bg2">
                    <a:lumMod val="50000"/>
                  </a:schemeClr>
                </a:solidFill>
                <a:latin typeface="Times New Roman" pitchFamily="18" charset="0"/>
              </a:rPr>
              <a:t>n</a:t>
            </a:r>
            <a:r>
              <a:rPr lang="en-US" altLang="zh-CN" sz="2400" b="1" dirty="0" smtClean="0">
                <a:solidFill>
                  <a:schemeClr val="bg2">
                    <a:lumMod val="50000"/>
                  </a:schemeClr>
                </a:solidFill>
                <a:latin typeface="Times New Roman" pitchFamily="18" charset="0"/>
              </a:rPr>
              <a:t>)</a:t>
            </a:r>
            <a:r>
              <a:rPr lang="zh-CN" altLang="en-US" sz="2400" b="1" dirty="0" smtClean="0">
                <a:solidFill>
                  <a:schemeClr val="bg2">
                    <a:lumMod val="50000"/>
                  </a:schemeClr>
                </a:solidFill>
              </a:rPr>
              <a:t>，</a:t>
            </a:r>
            <a:r>
              <a:rPr lang="en-US" altLang="zh-CN" sz="2400" b="1" i="1" dirty="0" smtClean="0">
                <a:solidFill>
                  <a:schemeClr val="bg2">
                    <a:lumMod val="50000"/>
                  </a:schemeClr>
                </a:solidFill>
                <a:latin typeface="Times New Roman" pitchFamily="18" charset="0"/>
              </a:rPr>
              <a:t>k</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次</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样条曲线的表达式为</a:t>
            </a:r>
          </a:p>
          <a:p>
            <a:pPr lvl="2" eaLnBrk="1" hangingPunct="1">
              <a:buFont typeface="Wingdings" pitchFamily="2" charset="2"/>
              <a:buNone/>
            </a:pPr>
            <a:endParaRPr lang="en-US" altLang="zh-CN" dirty="0" smtClean="0"/>
          </a:p>
        </p:txBody>
      </p:sp>
      <p:graphicFrame>
        <p:nvGraphicFramePr>
          <p:cNvPr id="150542" name="Object 14"/>
          <p:cNvGraphicFramePr>
            <a:graphicFrameLocks noGrp="1" noChangeAspect="1"/>
          </p:cNvGraphicFramePr>
          <p:nvPr>
            <p:ph sz="quarter" idx="2"/>
            <p:extLst>
              <p:ext uri="{D42A27DB-BD31-4B8C-83A1-F6EECF244321}">
                <p14:modId xmlns:p14="http://schemas.microsoft.com/office/powerpoint/2010/main" val="2987329650"/>
              </p:ext>
            </p:extLst>
          </p:nvPr>
        </p:nvGraphicFramePr>
        <p:xfrm>
          <a:off x="2402219" y="2616200"/>
          <a:ext cx="3526367" cy="966788"/>
        </p:xfrm>
        <a:graphic>
          <a:graphicData uri="http://schemas.openxmlformats.org/presentationml/2006/ole">
            <mc:AlternateContent xmlns:mc="http://schemas.openxmlformats.org/markup-compatibility/2006">
              <mc:Choice xmlns:v="urn:schemas-microsoft-com:vml" Requires="v">
                <p:oleObj spid="_x0000_s78948" name="Equation" r:id="rId4" imgW="1180588" imgH="431613" progId="Equation.DSMT4">
                  <p:embed/>
                </p:oleObj>
              </mc:Choice>
              <mc:Fallback>
                <p:oleObj name="Equation" r:id="rId4" imgW="1180588" imgH="43161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2219" y="2616200"/>
                        <a:ext cx="3526367"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p:cNvGrpSpPr>
            <a:grpSpLocks/>
          </p:cNvGrpSpPr>
          <p:nvPr/>
        </p:nvGrpSpPr>
        <p:grpSpPr bwMode="auto">
          <a:xfrm>
            <a:off x="4813101" y="2794000"/>
            <a:ext cx="4080933" cy="612775"/>
            <a:chOff x="2699" y="1661"/>
            <a:chExt cx="1928" cy="386"/>
          </a:xfrm>
        </p:grpSpPr>
        <p:sp>
          <p:nvSpPr>
            <p:cNvPr id="53258" name="Line 16"/>
            <p:cNvSpPr>
              <a:spLocks noChangeShapeType="1"/>
            </p:cNvSpPr>
            <p:nvPr/>
          </p:nvSpPr>
          <p:spPr bwMode="auto">
            <a:xfrm>
              <a:off x="2699" y="2047"/>
              <a:ext cx="476" cy="0"/>
            </a:xfrm>
            <a:prstGeom prst="line">
              <a:avLst/>
            </a:prstGeom>
            <a:noFill/>
            <a:ln w="76200" cmpd="tri">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53259" name="AutoShape 17"/>
            <p:cNvSpPr>
              <a:spLocks noChangeArrowheads="1"/>
            </p:cNvSpPr>
            <p:nvPr/>
          </p:nvSpPr>
          <p:spPr bwMode="auto">
            <a:xfrm>
              <a:off x="3810" y="1661"/>
              <a:ext cx="817" cy="249"/>
            </a:xfrm>
            <a:prstGeom prst="wedgeRectCallout">
              <a:avLst>
                <a:gd name="adj1" fmla="val -132130"/>
                <a:gd name="adj2" fmla="val 91769"/>
              </a:avLst>
            </a:prstGeom>
            <a:solidFill>
              <a:schemeClr val="accent1"/>
            </a:solidFill>
            <a:ln w="9525">
              <a:solidFill>
                <a:schemeClr val="tx1"/>
              </a:solidFill>
              <a:miter lim="800000"/>
              <a:headEnd/>
              <a:tailEnd/>
            </a:ln>
          </p:spPr>
          <p:txBody>
            <a:bodyPr/>
            <a:lstStyle/>
            <a:p>
              <a:pPr algn="ctr"/>
              <a:r>
                <a:rPr lang="zh-CN" altLang="en-US" b="1" dirty="0">
                  <a:solidFill>
                    <a:schemeClr val="bg1"/>
                  </a:solidFill>
                </a:rPr>
                <a:t>调合函数</a:t>
              </a:r>
            </a:p>
          </p:txBody>
        </p:sp>
      </p:grpSp>
      <p:grpSp>
        <p:nvGrpSpPr>
          <p:cNvPr id="3" name="Group 19"/>
          <p:cNvGrpSpPr>
            <a:grpSpLocks/>
          </p:cNvGrpSpPr>
          <p:nvPr/>
        </p:nvGrpSpPr>
        <p:grpSpPr bwMode="auto">
          <a:xfrm>
            <a:off x="3422452" y="3405189"/>
            <a:ext cx="1631949" cy="827087"/>
            <a:chOff x="2064" y="2047"/>
            <a:chExt cx="771" cy="521"/>
          </a:xfrm>
        </p:grpSpPr>
        <p:sp>
          <p:nvSpPr>
            <p:cNvPr id="53256" name="Line 20"/>
            <p:cNvSpPr>
              <a:spLocks noChangeShapeType="1"/>
            </p:cNvSpPr>
            <p:nvPr/>
          </p:nvSpPr>
          <p:spPr bwMode="auto">
            <a:xfrm>
              <a:off x="2494" y="2047"/>
              <a:ext cx="159" cy="0"/>
            </a:xfrm>
            <a:prstGeom prst="line">
              <a:avLst/>
            </a:prstGeom>
            <a:noFill/>
            <a:ln w="76200" cmpd="tri">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ndParaRPr>
            </a:p>
          </p:txBody>
        </p:sp>
        <p:sp>
          <p:nvSpPr>
            <p:cNvPr id="53257" name="AutoShape 21"/>
            <p:cNvSpPr>
              <a:spLocks noChangeArrowheads="1"/>
            </p:cNvSpPr>
            <p:nvPr/>
          </p:nvSpPr>
          <p:spPr bwMode="auto">
            <a:xfrm>
              <a:off x="2064" y="2296"/>
              <a:ext cx="771" cy="272"/>
            </a:xfrm>
            <a:prstGeom prst="wedgeRectCallout">
              <a:avLst>
                <a:gd name="adj1" fmla="val 14333"/>
                <a:gd name="adj2" fmla="val -137866"/>
              </a:avLst>
            </a:prstGeom>
            <a:solidFill>
              <a:schemeClr val="accent1"/>
            </a:solidFill>
            <a:ln w="9525">
              <a:solidFill>
                <a:schemeClr val="tx1"/>
              </a:solidFill>
              <a:miter lim="800000"/>
              <a:headEnd/>
              <a:tailEnd/>
            </a:ln>
          </p:spPr>
          <p:txBody>
            <a:bodyPr/>
            <a:lstStyle/>
            <a:p>
              <a:pPr algn="ctr"/>
              <a:r>
                <a:rPr lang="zh-CN" altLang="en-US" b="1" dirty="0">
                  <a:solidFill>
                    <a:schemeClr val="bg1"/>
                  </a:solidFill>
                </a:rPr>
                <a:t>控制顶点</a:t>
              </a:r>
            </a:p>
          </p:txBody>
        </p:sp>
      </p:grpSp>
      <p:sp>
        <p:nvSpPr>
          <p:cNvPr id="150550" name="AutoShape 22"/>
          <p:cNvSpPr>
            <a:spLocks noChangeArrowheads="1"/>
          </p:cNvSpPr>
          <p:nvPr/>
        </p:nvSpPr>
        <p:spPr bwMode="auto">
          <a:xfrm rot="7010043">
            <a:off x="4567304" y="3831432"/>
            <a:ext cx="1116013" cy="336551"/>
          </a:xfrm>
          <a:prstGeom prst="rightArrow">
            <a:avLst>
              <a:gd name="adj1" fmla="val 50000"/>
              <a:gd name="adj2" fmla="val 110534"/>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50557" name="Object 29"/>
          <p:cNvGraphicFramePr>
            <a:graphicFrameLocks noGrp="1" noChangeAspect="1"/>
          </p:cNvGraphicFramePr>
          <p:nvPr>
            <p:ph sz="quarter" idx="3"/>
            <p:extLst>
              <p:ext uri="{D42A27DB-BD31-4B8C-83A1-F6EECF244321}">
                <p14:modId xmlns:p14="http://schemas.microsoft.com/office/powerpoint/2010/main" val="1997684705"/>
              </p:ext>
            </p:extLst>
          </p:nvPr>
        </p:nvGraphicFramePr>
        <p:xfrm>
          <a:off x="2063552" y="4568403"/>
          <a:ext cx="9734549" cy="1812925"/>
        </p:xfrm>
        <a:graphic>
          <a:graphicData uri="http://schemas.openxmlformats.org/presentationml/2006/ole">
            <mc:AlternateContent xmlns:mc="http://schemas.openxmlformats.org/markup-compatibility/2006">
              <mc:Choice xmlns:v="urn:schemas-microsoft-com:vml" Requires="v">
                <p:oleObj spid="_x0000_s78949" name="Equation" r:id="rId6" imgW="3784600" imgH="939800" progId="Equation.DSMT4">
                  <p:embed/>
                </p:oleObj>
              </mc:Choice>
              <mc:Fallback>
                <p:oleObj name="Equation" r:id="rId6" imgW="3784600" imgH="939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552" y="4568403"/>
                        <a:ext cx="9734549" cy="181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606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5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0550"/>
                                        </p:tgtEl>
                                        <p:attrNameLst>
                                          <p:attrName>style.visibility</p:attrName>
                                        </p:attrNameLst>
                                      </p:cBhvr>
                                      <p:to>
                                        <p:strVal val="visible"/>
                                      </p:to>
                                    </p:set>
                                    <p:animEffect transition="in" filter="wipe(up)">
                                      <p:cBhvr>
                                        <p:cTn id="33" dur="500"/>
                                        <p:tgtEl>
                                          <p:spTgt spid="15055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0557"/>
                                        </p:tgtEl>
                                        <p:attrNameLst>
                                          <p:attrName>style.visibility</p:attrName>
                                        </p:attrNameLst>
                                      </p:cBhvr>
                                      <p:to>
                                        <p:strVal val="visible"/>
                                      </p:to>
                                    </p:set>
                                    <p:animEffect transition="in" filter="fade">
                                      <p:cBhvr>
                                        <p:cTn id="38" dur="500"/>
                                        <p:tgtEl>
                                          <p:spTgt spid="15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uiExpand="1" build="p" animBg="1"/>
      <p:bldP spid="1505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sz="half" idx="1"/>
          </p:nvPr>
        </p:nvSpPr>
        <p:spPr>
          <a:xfrm>
            <a:off x="767408" y="1412776"/>
            <a:ext cx="9601200" cy="4465637"/>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节点矢量  </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Knot Vector</a:t>
            </a:r>
          </a:p>
          <a:p>
            <a:pPr eaLnBrk="1" hangingPunct="1">
              <a:lnSpc>
                <a:spcPct val="80000"/>
              </a:lnSpc>
              <a:buClr>
                <a:schemeClr val="hlink"/>
              </a:buClr>
            </a:pPr>
            <a:endParaRPr lang="zh-CN" altLang="en-US" sz="2400" dirty="0" smtClean="0">
              <a:latin typeface="Times New Roman" pitchFamily="18" charset="0"/>
            </a:endParaRPr>
          </a:p>
          <a:p>
            <a:pPr eaLnBrk="1" hangingPunct="1">
              <a:lnSpc>
                <a:spcPct val="80000"/>
              </a:lnSpc>
              <a:buClr>
                <a:schemeClr val="hlink"/>
              </a:buClr>
            </a:pPr>
            <a:endParaRPr lang="zh-CN" altLang="en-US" sz="1600" dirty="0" smtClean="0"/>
          </a:p>
          <a:p>
            <a:pPr marL="269875" lvl="1" indent="455613" eaLnBrk="1" hangingPunct="1">
              <a:lnSpc>
                <a:spcPct val="145000"/>
              </a:lnSpc>
              <a:spcBef>
                <a:spcPct val="65000"/>
              </a:spcBef>
              <a:buClr>
                <a:schemeClr val="folHlink"/>
              </a:buClr>
            </a:pPr>
            <a:r>
              <a:rPr lang="zh-CN" altLang="en-US" sz="2200" b="1" dirty="0" smtClean="0">
                <a:solidFill>
                  <a:schemeClr val="bg2">
                    <a:lumMod val="50000"/>
                  </a:schemeClr>
                </a:solidFill>
              </a:rPr>
              <a:t>节点为非减序排列，即</a:t>
            </a:r>
            <a:r>
              <a:rPr lang="en-US" altLang="zh-CN" sz="2200" b="1" i="1" dirty="0" smtClean="0">
                <a:solidFill>
                  <a:schemeClr val="bg2">
                    <a:lumMod val="50000"/>
                  </a:schemeClr>
                </a:solidFill>
                <a:latin typeface="Times New Roman" pitchFamily="18" charset="0"/>
              </a:rPr>
              <a:t>t</a:t>
            </a:r>
            <a:r>
              <a:rPr lang="en-US" altLang="zh-CN" sz="2200" b="1" baseline="-25000" dirty="0" smtClean="0">
                <a:solidFill>
                  <a:schemeClr val="bg2">
                    <a:lumMod val="50000"/>
                  </a:schemeClr>
                </a:solidFill>
                <a:latin typeface="Times New Roman" pitchFamily="18" charset="0"/>
              </a:rPr>
              <a:t>i+1</a:t>
            </a:r>
            <a:r>
              <a:rPr lang="en-US" altLang="zh-CN" sz="2200" b="1" dirty="0" smtClean="0">
                <a:solidFill>
                  <a:schemeClr val="bg2">
                    <a:lumMod val="50000"/>
                  </a:schemeClr>
                </a:solidFill>
                <a:latin typeface="Times New Roman" pitchFamily="18" charset="0"/>
                <a:sym typeface="Symbol" pitchFamily="18" charset="2"/>
              </a:rPr>
              <a:t> </a:t>
            </a:r>
            <a:r>
              <a:rPr lang="en-US" altLang="zh-CN" sz="2200" b="1" i="1" dirty="0" smtClean="0">
                <a:solidFill>
                  <a:schemeClr val="bg2">
                    <a:lumMod val="50000"/>
                  </a:schemeClr>
                </a:solidFill>
                <a:latin typeface="Times New Roman" pitchFamily="18" charset="0"/>
                <a:sym typeface="Symbol" pitchFamily="18" charset="2"/>
              </a:rPr>
              <a:t>t</a:t>
            </a:r>
            <a:endParaRPr lang="en-US" altLang="zh-CN" sz="2200" b="1" baseline="-25000" dirty="0" smtClean="0">
              <a:solidFill>
                <a:schemeClr val="bg2">
                  <a:lumMod val="50000"/>
                </a:schemeClr>
              </a:solidFill>
              <a:latin typeface="Times New Roman" pitchFamily="18" charset="0"/>
            </a:endParaRPr>
          </a:p>
          <a:p>
            <a:pPr marL="269875" lvl="1" indent="455613" eaLnBrk="1" hangingPunct="1">
              <a:lnSpc>
                <a:spcPct val="130000"/>
              </a:lnSpc>
              <a:buClr>
                <a:schemeClr val="folHlink"/>
              </a:buClr>
            </a:pPr>
            <a:r>
              <a:rPr lang="zh-CN" altLang="en-US" sz="2200" b="1" dirty="0" smtClean="0">
                <a:solidFill>
                  <a:schemeClr val="bg2">
                    <a:lumMod val="50000"/>
                  </a:schemeClr>
                </a:solidFill>
              </a:rPr>
              <a:t>当节点沿参数参数轴等距分布，即</a:t>
            </a:r>
            <a:r>
              <a:rPr lang="en-US" altLang="zh-CN" sz="2200" b="1" i="1" dirty="0" smtClean="0">
                <a:solidFill>
                  <a:schemeClr val="bg2">
                    <a:lumMod val="50000"/>
                  </a:schemeClr>
                </a:solidFill>
                <a:latin typeface="Times New Roman" pitchFamily="18" charset="0"/>
              </a:rPr>
              <a:t>t</a:t>
            </a:r>
            <a:r>
              <a:rPr lang="en-US" altLang="zh-CN" sz="2200" b="1" baseline="-25000" dirty="0" smtClean="0">
                <a:solidFill>
                  <a:schemeClr val="bg2">
                    <a:lumMod val="50000"/>
                  </a:schemeClr>
                </a:solidFill>
                <a:latin typeface="Times New Roman" pitchFamily="18" charset="0"/>
              </a:rPr>
              <a:t>i+1</a:t>
            </a:r>
            <a:r>
              <a:rPr lang="en-US" altLang="zh-CN" sz="2200" b="1" dirty="0" smtClean="0">
                <a:solidFill>
                  <a:schemeClr val="bg2">
                    <a:lumMod val="50000"/>
                  </a:schemeClr>
                </a:solidFill>
                <a:latin typeface="Times New Roman" pitchFamily="18" charset="0"/>
                <a:sym typeface="Symbol" pitchFamily="18" charset="2"/>
              </a:rPr>
              <a:t>- </a:t>
            </a:r>
            <a:r>
              <a:rPr lang="en-US" altLang="zh-CN" sz="2200" b="1" i="1" dirty="0" smtClean="0">
                <a:solidFill>
                  <a:schemeClr val="bg2">
                    <a:lumMod val="50000"/>
                  </a:schemeClr>
                </a:solidFill>
                <a:latin typeface="Times New Roman" pitchFamily="18" charset="0"/>
                <a:sym typeface="Symbol" pitchFamily="18" charset="2"/>
              </a:rPr>
              <a:t>t</a:t>
            </a:r>
            <a:r>
              <a:rPr lang="en-US" altLang="zh-CN" sz="2200" b="1" baseline="-25000" dirty="0" smtClean="0">
                <a:solidFill>
                  <a:schemeClr val="bg2">
                    <a:lumMod val="50000"/>
                  </a:schemeClr>
                </a:solidFill>
                <a:latin typeface="Times New Roman" pitchFamily="18" charset="0"/>
              </a:rPr>
              <a:t>i</a:t>
            </a:r>
            <a:r>
              <a:rPr lang="zh-CN" altLang="en-US" sz="2200" b="1" dirty="0" smtClean="0">
                <a:solidFill>
                  <a:schemeClr val="bg2">
                    <a:lumMod val="50000"/>
                  </a:schemeClr>
                </a:solidFill>
                <a:latin typeface="Times New Roman" pitchFamily="18" charset="0"/>
              </a:rPr>
              <a:t>为常数，则为</a:t>
            </a:r>
            <a:r>
              <a:rPr lang="zh-CN" altLang="en-US" sz="2200" b="1" i="1" dirty="0" smtClean="0">
                <a:solidFill>
                  <a:srgbClr val="DC0ED2"/>
                </a:solidFill>
                <a:latin typeface="Times New Roman" pitchFamily="18" charset="0"/>
              </a:rPr>
              <a:t>均匀</a:t>
            </a:r>
            <a:r>
              <a:rPr lang="en-US" altLang="zh-CN" sz="2200" b="1" i="1" dirty="0" smtClean="0">
                <a:solidFill>
                  <a:srgbClr val="DC0ED2"/>
                </a:solidFill>
                <a:latin typeface="Times New Roman" pitchFamily="18" charset="0"/>
              </a:rPr>
              <a:t>B</a:t>
            </a:r>
            <a:r>
              <a:rPr lang="zh-CN" altLang="en-US" sz="2200" b="1" i="1" dirty="0" smtClean="0">
                <a:solidFill>
                  <a:srgbClr val="DC0ED2"/>
                </a:solidFill>
                <a:latin typeface="Times New Roman" pitchFamily="18" charset="0"/>
              </a:rPr>
              <a:t>样条曲线</a:t>
            </a:r>
            <a:r>
              <a:rPr lang="zh-CN" altLang="en-US" sz="2200" b="1" dirty="0" smtClean="0">
                <a:solidFill>
                  <a:schemeClr val="bg2">
                    <a:lumMod val="50000"/>
                  </a:schemeClr>
                </a:solidFill>
                <a:latin typeface="Times New Roman" pitchFamily="18" charset="0"/>
              </a:rPr>
              <a:t>；</a:t>
            </a:r>
          </a:p>
          <a:p>
            <a:pPr marL="269875" lvl="1" indent="455613" eaLnBrk="1" hangingPunct="1">
              <a:lnSpc>
                <a:spcPct val="130000"/>
              </a:lnSpc>
              <a:buClr>
                <a:schemeClr val="folHlink"/>
              </a:buClr>
            </a:pPr>
            <a:r>
              <a:rPr lang="zh-CN" altLang="en-US" sz="2200" b="1" dirty="0" smtClean="0">
                <a:solidFill>
                  <a:schemeClr val="bg2">
                    <a:lumMod val="50000"/>
                  </a:schemeClr>
                </a:solidFill>
              </a:rPr>
              <a:t>若</a:t>
            </a:r>
            <a:r>
              <a:rPr lang="en-US" altLang="zh-CN" sz="2200" b="1" i="1" dirty="0" smtClean="0">
                <a:solidFill>
                  <a:schemeClr val="bg2">
                    <a:lumMod val="50000"/>
                  </a:schemeClr>
                </a:solidFill>
                <a:latin typeface="Times New Roman" pitchFamily="18" charset="0"/>
              </a:rPr>
              <a:t>t</a:t>
            </a:r>
            <a:r>
              <a:rPr lang="en-US" altLang="zh-CN" sz="2200" b="1" baseline="-25000" dirty="0" smtClean="0">
                <a:solidFill>
                  <a:schemeClr val="bg2">
                    <a:lumMod val="50000"/>
                  </a:schemeClr>
                </a:solidFill>
                <a:latin typeface="Times New Roman" pitchFamily="18" charset="0"/>
              </a:rPr>
              <a:t>i+1</a:t>
            </a:r>
            <a:r>
              <a:rPr lang="en-US" altLang="zh-CN" sz="2200" b="1" dirty="0" smtClean="0">
                <a:solidFill>
                  <a:schemeClr val="bg2">
                    <a:lumMod val="50000"/>
                  </a:schemeClr>
                </a:solidFill>
                <a:latin typeface="Times New Roman" pitchFamily="18" charset="0"/>
                <a:sym typeface="Symbol" pitchFamily="18" charset="2"/>
              </a:rPr>
              <a:t>- </a:t>
            </a:r>
            <a:r>
              <a:rPr lang="en-US" altLang="zh-CN" sz="2200" b="1" i="1" dirty="0" smtClean="0">
                <a:solidFill>
                  <a:schemeClr val="bg2">
                    <a:lumMod val="50000"/>
                  </a:schemeClr>
                </a:solidFill>
                <a:latin typeface="Times New Roman" pitchFamily="18" charset="0"/>
                <a:sym typeface="Symbol" pitchFamily="18" charset="2"/>
              </a:rPr>
              <a:t>t</a:t>
            </a:r>
            <a:r>
              <a:rPr lang="en-US" altLang="zh-CN" sz="2200" b="1" baseline="-25000" dirty="0" smtClean="0">
                <a:solidFill>
                  <a:schemeClr val="bg2">
                    <a:lumMod val="50000"/>
                  </a:schemeClr>
                </a:solidFill>
                <a:latin typeface="Times New Roman" pitchFamily="18" charset="0"/>
              </a:rPr>
              <a:t>i</a:t>
            </a:r>
            <a:r>
              <a:rPr lang="zh-CN" altLang="en-US" sz="2200" b="1" dirty="0" smtClean="0">
                <a:solidFill>
                  <a:schemeClr val="bg2">
                    <a:lumMod val="50000"/>
                  </a:schemeClr>
                </a:solidFill>
                <a:latin typeface="Times New Roman" pitchFamily="18" charset="0"/>
              </a:rPr>
              <a:t>不为常数，则为</a:t>
            </a:r>
            <a:r>
              <a:rPr lang="zh-CN" altLang="en-US" sz="2200" b="1" i="1" dirty="0" smtClean="0">
                <a:solidFill>
                  <a:srgbClr val="DC0ED2"/>
                </a:solidFill>
                <a:latin typeface="Times New Roman" pitchFamily="18" charset="0"/>
              </a:rPr>
              <a:t>非均匀</a:t>
            </a:r>
            <a:r>
              <a:rPr lang="en-US" altLang="zh-CN" sz="2200" b="1" i="1" dirty="0" smtClean="0">
                <a:solidFill>
                  <a:srgbClr val="DC0ED2"/>
                </a:solidFill>
                <a:latin typeface="Times New Roman" pitchFamily="18" charset="0"/>
              </a:rPr>
              <a:t>B</a:t>
            </a:r>
            <a:r>
              <a:rPr lang="zh-CN" altLang="en-US" sz="2200" b="1" i="1" dirty="0" smtClean="0">
                <a:solidFill>
                  <a:srgbClr val="DC0ED2"/>
                </a:solidFill>
                <a:latin typeface="Times New Roman" pitchFamily="18" charset="0"/>
              </a:rPr>
              <a:t>样条曲线</a:t>
            </a:r>
            <a:r>
              <a:rPr lang="zh-CN" altLang="en-US" sz="2200" b="1" dirty="0" smtClean="0">
                <a:solidFill>
                  <a:schemeClr val="bg2">
                    <a:lumMod val="50000"/>
                  </a:schemeClr>
                </a:solidFill>
                <a:latin typeface="Times New Roman" pitchFamily="18" charset="0"/>
              </a:rPr>
              <a:t>；</a:t>
            </a:r>
            <a:endParaRPr lang="zh-CN" altLang="en-US" sz="2200" b="1" dirty="0" smtClean="0">
              <a:solidFill>
                <a:schemeClr val="bg2">
                  <a:lumMod val="50000"/>
                </a:schemeClr>
              </a:solidFill>
            </a:endParaRPr>
          </a:p>
        </p:txBody>
      </p:sp>
      <p:graphicFrame>
        <p:nvGraphicFramePr>
          <p:cNvPr id="155652" name="Object 4"/>
          <p:cNvGraphicFramePr>
            <a:graphicFrameLocks noGrp="1" noChangeAspect="1"/>
          </p:cNvGraphicFramePr>
          <p:nvPr>
            <p:ph sz="quarter" idx="2"/>
            <p:extLst>
              <p:ext uri="{D42A27DB-BD31-4B8C-83A1-F6EECF244321}">
                <p14:modId xmlns:p14="http://schemas.microsoft.com/office/powerpoint/2010/main" val="2761723625"/>
              </p:ext>
            </p:extLst>
          </p:nvPr>
        </p:nvGraphicFramePr>
        <p:xfrm>
          <a:off x="2279576" y="2060848"/>
          <a:ext cx="3600451" cy="587375"/>
        </p:xfrm>
        <a:graphic>
          <a:graphicData uri="http://schemas.openxmlformats.org/presentationml/2006/ole">
            <mc:AlternateContent xmlns:mc="http://schemas.openxmlformats.org/markup-compatibility/2006">
              <mc:Choice xmlns:v="urn:schemas-microsoft-com:vml" Requires="v">
                <p:oleObj spid="_x0000_s79922" name="Equation" r:id="rId4" imgW="1167893" imgH="253890" progId="Equation.DSMT4">
                  <p:embed/>
                </p:oleObj>
              </mc:Choice>
              <mc:Fallback>
                <p:oleObj name="Equation" r:id="rId4" imgW="1167893"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576" y="2060848"/>
                        <a:ext cx="3600451"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a:spLocks noGrp="1" noChangeArrowheads="1"/>
          </p:cNvSpPr>
          <p:nvPr>
            <p:ph type="title"/>
          </p:nvPr>
        </p:nvSpPr>
        <p:spPr>
          <a:xfrm>
            <a:off x="563036" y="260648"/>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359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6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7567084" y="4630739"/>
            <a:ext cx="4004733" cy="1595437"/>
          </a:xfrm>
          <a:custGeom>
            <a:avLst/>
            <a:gdLst>
              <a:gd name="connsiteX0" fmla="*/ 0 w 3004457"/>
              <a:gd name="connsiteY0" fmla="*/ 1596572 h 1596572"/>
              <a:gd name="connsiteX1" fmla="*/ 493485 w 3004457"/>
              <a:gd name="connsiteY1" fmla="*/ 493486 h 1596572"/>
              <a:gd name="connsiteX2" fmla="*/ 1262743 w 3004457"/>
              <a:gd name="connsiteY2" fmla="*/ 87086 h 1596572"/>
              <a:gd name="connsiteX3" fmla="*/ 2090057 w 3004457"/>
              <a:gd name="connsiteY3" fmla="*/ 0 h 1596572"/>
              <a:gd name="connsiteX4" fmla="*/ 3004457 w 3004457"/>
              <a:gd name="connsiteY4" fmla="*/ 1320800 h 1596572"/>
              <a:gd name="connsiteX5" fmla="*/ 3004457 w 3004457"/>
              <a:gd name="connsiteY5" fmla="*/ 1306286 h 159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4457" h="1596572">
                <a:moveTo>
                  <a:pt x="0" y="1596572"/>
                </a:moveTo>
                <a:lnTo>
                  <a:pt x="493485" y="493486"/>
                </a:lnTo>
                <a:lnTo>
                  <a:pt x="1262743" y="87086"/>
                </a:lnTo>
                <a:lnTo>
                  <a:pt x="2090057" y="0"/>
                </a:lnTo>
                <a:lnTo>
                  <a:pt x="3004457" y="1320800"/>
                </a:lnTo>
                <a:lnTo>
                  <a:pt x="3004457" y="1306286"/>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2">
                  <a:lumMod val="50000"/>
                </a:schemeClr>
              </a:solidFill>
            </a:endParaRPr>
          </a:p>
        </p:txBody>
      </p:sp>
      <p:sp>
        <p:nvSpPr>
          <p:cNvPr id="186371" name="Rectangle 3"/>
          <p:cNvSpPr>
            <a:spLocks noGrp="1" noChangeArrowheads="1"/>
          </p:cNvSpPr>
          <p:nvPr>
            <p:ph type="body" sz="half" idx="1"/>
          </p:nvPr>
        </p:nvSpPr>
        <p:spPr>
          <a:xfrm>
            <a:off x="747911" y="1396657"/>
            <a:ext cx="9601200" cy="4465637"/>
          </a:xfrm>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均匀</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节点矢量的定义</a:t>
            </a:r>
          </a:p>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例如，由</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个控制顶点的</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2</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样条曲线的节点矢量为</a:t>
            </a:r>
          </a:p>
          <a:p>
            <a:pPr marL="1165225" lvl="2" indent="-269875" eaLnBrk="1" hangingPunct="1">
              <a:lnSpc>
                <a:spcPct val="100000"/>
              </a:lnSpc>
              <a:spcBef>
                <a:spcPts val="600"/>
              </a:spcBef>
            </a:pPr>
            <a:endParaRPr lang="en-US" altLang="zh-CN" sz="2200" b="1" dirty="0" smtClean="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一条均匀</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样条曲线的所有调和函数</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Bi,k</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形状都相同</a:t>
            </a:r>
          </a:p>
        </p:txBody>
      </p:sp>
      <p:graphicFrame>
        <p:nvGraphicFramePr>
          <p:cNvPr id="186372" name="Object 4"/>
          <p:cNvGraphicFramePr>
            <a:graphicFrameLocks noGrp="1" noChangeAspect="1"/>
          </p:cNvGraphicFramePr>
          <p:nvPr>
            <p:ph sz="quarter" idx="2"/>
            <p:extLst>
              <p:ext uri="{D42A27DB-BD31-4B8C-83A1-F6EECF244321}">
                <p14:modId xmlns:p14="http://schemas.microsoft.com/office/powerpoint/2010/main" val="3674143502"/>
              </p:ext>
            </p:extLst>
          </p:nvPr>
        </p:nvGraphicFramePr>
        <p:xfrm>
          <a:off x="4319059" y="2195239"/>
          <a:ext cx="3464984" cy="400050"/>
        </p:xfrm>
        <a:graphic>
          <a:graphicData uri="http://schemas.openxmlformats.org/presentationml/2006/ole">
            <mc:AlternateContent xmlns:mc="http://schemas.openxmlformats.org/markup-compatibility/2006">
              <mc:Choice xmlns:v="urn:schemas-microsoft-com:vml" Requires="v">
                <p:oleObj spid="_x0000_s80996" name="Equation" r:id="rId4" imgW="1485900" imgH="228600" progId="Equation.DSMT4">
                  <p:embed/>
                </p:oleObj>
              </mc:Choice>
              <mc:Fallback>
                <p:oleObj name="Equation" r:id="rId4" imgW="14859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059" y="2195239"/>
                        <a:ext cx="3464984"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3" name="Object 5"/>
          <p:cNvGraphicFramePr>
            <a:graphicFrameLocks noGrp="1" noChangeAspect="1"/>
          </p:cNvGraphicFramePr>
          <p:nvPr>
            <p:ph sz="quarter" idx="3"/>
            <p:extLst>
              <p:ext uri="{D42A27DB-BD31-4B8C-83A1-F6EECF244321}">
                <p14:modId xmlns:p14="http://schemas.microsoft.com/office/powerpoint/2010/main" val="3698891902"/>
              </p:ext>
            </p:extLst>
          </p:nvPr>
        </p:nvGraphicFramePr>
        <p:xfrm>
          <a:off x="3473451" y="3140968"/>
          <a:ext cx="3067049" cy="438150"/>
        </p:xfrm>
        <a:graphic>
          <a:graphicData uri="http://schemas.openxmlformats.org/presentationml/2006/ole">
            <mc:AlternateContent xmlns:mc="http://schemas.openxmlformats.org/markup-compatibility/2006">
              <mc:Choice xmlns:v="urn:schemas-microsoft-com:vml" Requires="v">
                <p:oleObj spid="_x0000_s80997" name="Equation" r:id="rId6" imgW="1333500" imgH="254000" progId="Equation.DSMT4">
                  <p:embed/>
                </p:oleObj>
              </mc:Choice>
              <mc:Fallback>
                <p:oleObj name="Equation" r:id="rId6" imgW="13335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1" y="3140968"/>
                        <a:ext cx="3067049"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2"/>
          <p:cNvGrpSpPr>
            <a:grpSpLocks/>
          </p:cNvGrpSpPr>
          <p:nvPr/>
        </p:nvGrpSpPr>
        <p:grpSpPr bwMode="auto">
          <a:xfrm>
            <a:off x="719667" y="4171951"/>
            <a:ext cx="5903384" cy="2646363"/>
            <a:chOff x="340" y="2628"/>
            <a:chExt cx="2789" cy="1667"/>
          </a:xfrm>
        </p:grpSpPr>
        <p:sp>
          <p:nvSpPr>
            <p:cNvPr id="55355" name="Rectangle 7"/>
            <p:cNvSpPr>
              <a:spLocks noChangeArrowheads="1"/>
            </p:cNvSpPr>
            <p:nvPr/>
          </p:nvSpPr>
          <p:spPr bwMode="auto">
            <a:xfrm>
              <a:off x="609" y="2732"/>
              <a:ext cx="2384" cy="1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2">
                    <a:lumMod val="50000"/>
                  </a:schemeClr>
                </a:solidFill>
              </a:endParaRPr>
            </a:p>
          </p:txBody>
        </p:sp>
        <p:sp>
          <p:nvSpPr>
            <p:cNvPr id="55356" name="Line 8"/>
            <p:cNvSpPr>
              <a:spLocks noChangeShapeType="1"/>
            </p:cNvSpPr>
            <p:nvPr/>
          </p:nvSpPr>
          <p:spPr bwMode="auto">
            <a:xfrm>
              <a:off x="949" y="404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57" name="Line 9"/>
            <p:cNvSpPr>
              <a:spLocks noChangeShapeType="1"/>
            </p:cNvSpPr>
            <p:nvPr/>
          </p:nvSpPr>
          <p:spPr bwMode="auto">
            <a:xfrm>
              <a:off x="1289" y="404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58" name="Line 10"/>
            <p:cNvSpPr>
              <a:spLocks noChangeShapeType="1"/>
            </p:cNvSpPr>
            <p:nvPr/>
          </p:nvSpPr>
          <p:spPr bwMode="auto">
            <a:xfrm>
              <a:off x="1623" y="404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59" name="Line 11"/>
            <p:cNvSpPr>
              <a:spLocks noChangeShapeType="1"/>
            </p:cNvSpPr>
            <p:nvPr/>
          </p:nvSpPr>
          <p:spPr bwMode="auto">
            <a:xfrm>
              <a:off x="1969" y="404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0" name="Line 12"/>
            <p:cNvSpPr>
              <a:spLocks noChangeShapeType="1"/>
            </p:cNvSpPr>
            <p:nvPr/>
          </p:nvSpPr>
          <p:spPr bwMode="auto">
            <a:xfrm>
              <a:off x="2309" y="404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1" name="Line 13"/>
            <p:cNvSpPr>
              <a:spLocks noChangeShapeType="1"/>
            </p:cNvSpPr>
            <p:nvPr/>
          </p:nvSpPr>
          <p:spPr bwMode="auto">
            <a:xfrm>
              <a:off x="2649" y="404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2" name="Line 17"/>
            <p:cNvSpPr>
              <a:spLocks noChangeShapeType="1"/>
            </p:cNvSpPr>
            <p:nvPr/>
          </p:nvSpPr>
          <p:spPr bwMode="auto">
            <a:xfrm>
              <a:off x="612" y="3003"/>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3" name="Line 18"/>
            <p:cNvSpPr>
              <a:spLocks noChangeShapeType="1"/>
            </p:cNvSpPr>
            <p:nvPr/>
          </p:nvSpPr>
          <p:spPr bwMode="auto">
            <a:xfrm>
              <a:off x="612" y="3285"/>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4" name="Line 19"/>
            <p:cNvSpPr>
              <a:spLocks noChangeShapeType="1"/>
            </p:cNvSpPr>
            <p:nvPr/>
          </p:nvSpPr>
          <p:spPr bwMode="auto">
            <a:xfrm>
              <a:off x="612" y="3565"/>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5" name="Line 20"/>
            <p:cNvSpPr>
              <a:spLocks noChangeShapeType="1"/>
            </p:cNvSpPr>
            <p:nvPr/>
          </p:nvSpPr>
          <p:spPr bwMode="auto">
            <a:xfrm>
              <a:off x="612" y="3837"/>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66" name="Text Box 21"/>
            <p:cNvSpPr txBox="1">
              <a:spLocks noChangeArrowheads="1"/>
            </p:cNvSpPr>
            <p:nvPr/>
          </p:nvSpPr>
          <p:spPr bwMode="auto">
            <a:xfrm>
              <a:off x="340" y="2628"/>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dirty="0">
                  <a:solidFill>
                    <a:schemeClr val="bg2">
                      <a:lumMod val="50000"/>
                    </a:schemeClr>
                  </a:solidFill>
                  <a:latin typeface="Times New Roman" pitchFamily="18" charset="0"/>
                </a:rPr>
                <a:t>1.0</a:t>
              </a:r>
              <a:endParaRPr lang="zh-CN" altLang="en-US" sz="1600" dirty="0">
                <a:solidFill>
                  <a:schemeClr val="bg2">
                    <a:lumMod val="50000"/>
                  </a:schemeClr>
                </a:solidFill>
                <a:latin typeface="Times New Roman" pitchFamily="18" charset="0"/>
              </a:endParaRPr>
            </a:p>
          </p:txBody>
        </p:sp>
        <p:sp>
          <p:nvSpPr>
            <p:cNvPr id="55367" name="Text Box 22"/>
            <p:cNvSpPr txBox="1">
              <a:spLocks noChangeArrowheads="1"/>
            </p:cNvSpPr>
            <p:nvPr/>
          </p:nvSpPr>
          <p:spPr bwMode="auto">
            <a:xfrm>
              <a:off x="362" y="3952"/>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0</a:t>
              </a:r>
              <a:endParaRPr lang="zh-CN" altLang="en-US" sz="1600">
                <a:solidFill>
                  <a:schemeClr val="bg2">
                    <a:lumMod val="50000"/>
                  </a:schemeClr>
                </a:solidFill>
                <a:latin typeface="Times New Roman" pitchFamily="18" charset="0"/>
              </a:endParaRPr>
            </a:p>
          </p:txBody>
        </p:sp>
        <p:sp>
          <p:nvSpPr>
            <p:cNvPr id="55368" name="Text Box 23"/>
            <p:cNvSpPr txBox="1">
              <a:spLocks noChangeArrowheads="1"/>
            </p:cNvSpPr>
            <p:nvPr/>
          </p:nvSpPr>
          <p:spPr bwMode="auto">
            <a:xfrm>
              <a:off x="498" y="4083"/>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0</a:t>
              </a:r>
              <a:endParaRPr lang="zh-CN" altLang="en-US" sz="1600">
                <a:solidFill>
                  <a:schemeClr val="bg2">
                    <a:lumMod val="50000"/>
                  </a:schemeClr>
                </a:solidFill>
                <a:latin typeface="Times New Roman" pitchFamily="18" charset="0"/>
              </a:endParaRPr>
            </a:p>
          </p:txBody>
        </p:sp>
        <p:sp>
          <p:nvSpPr>
            <p:cNvPr id="55369" name="Text Box 24"/>
            <p:cNvSpPr txBox="1">
              <a:spLocks noChangeArrowheads="1"/>
            </p:cNvSpPr>
            <p:nvPr/>
          </p:nvSpPr>
          <p:spPr bwMode="auto">
            <a:xfrm>
              <a:off x="2880"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7</a:t>
              </a:r>
              <a:endParaRPr lang="zh-CN" altLang="en-US" sz="1600">
                <a:solidFill>
                  <a:schemeClr val="bg2">
                    <a:lumMod val="50000"/>
                  </a:schemeClr>
                </a:solidFill>
                <a:latin typeface="Times New Roman" pitchFamily="18" charset="0"/>
              </a:endParaRPr>
            </a:p>
          </p:txBody>
        </p:sp>
        <p:sp>
          <p:nvSpPr>
            <p:cNvPr id="55370" name="Text Box 25"/>
            <p:cNvSpPr txBox="1">
              <a:spLocks noChangeArrowheads="1"/>
            </p:cNvSpPr>
            <p:nvPr/>
          </p:nvSpPr>
          <p:spPr bwMode="auto">
            <a:xfrm>
              <a:off x="2552"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6</a:t>
              </a:r>
              <a:endParaRPr lang="zh-CN" altLang="en-US" sz="1600">
                <a:solidFill>
                  <a:schemeClr val="bg2">
                    <a:lumMod val="50000"/>
                  </a:schemeClr>
                </a:solidFill>
                <a:latin typeface="Times New Roman" pitchFamily="18" charset="0"/>
              </a:endParaRPr>
            </a:p>
          </p:txBody>
        </p:sp>
        <p:sp>
          <p:nvSpPr>
            <p:cNvPr id="55371" name="Text Box 26"/>
            <p:cNvSpPr txBox="1">
              <a:spLocks noChangeArrowheads="1"/>
            </p:cNvSpPr>
            <p:nvPr/>
          </p:nvSpPr>
          <p:spPr bwMode="auto">
            <a:xfrm>
              <a:off x="1889"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4</a:t>
              </a:r>
              <a:endParaRPr lang="zh-CN" altLang="en-US" sz="1600">
                <a:solidFill>
                  <a:schemeClr val="bg2">
                    <a:lumMod val="50000"/>
                  </a:schemeClr>
                </a:solidFill>
                <a:latin typeface="Times New Roman" pitchFamily="18" charset="0"/>
              </a:endParaRPr>
            </a:p>
          </p:txBody>
        </p:sp>
        <p:sp>
          <p:nvSpPr>
            <p:cNvPr id="55372" name="Text Box 27"/>
            <p:cNvSpPr txBox="1">
              <a:spLocks noChangeArrowheads="1"/>
            </p:cNvSpPr>
            <p:nvPr/>
          </p:nvSpPr>
          <p:spPr bwMode="auto">
            <a:xfrm>
              <a:off x="1189"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2</a:t>
              </a:r>
              <a:endParaRPr lang="zh-CN" altLang="en-US" sz="1600">
                <a:solidFill>
                  <a:schemeClr val="bg2">
                    <a:lumMod val="50000"/>
                  </a:schemeClr>
                </a:solidFill>
                <a:latin typeface="Times New Roman" pitchFamily="18" charset="0"/>
              </a:endParaRPr>
            </a:p>
          </p:txBody>
        </p:sp>
        <p:sp>
          <p:nvSpPr>
            <p:cNvPr id="55373" name="Text Box 28"/>
            <p:cNvSpPr txBox="1">
              <a:spLocks noChangeArrowheads="1"/>
            </p:cNvSpPr>
            <p:nvPr/>
          </p:nvSpPr>
          <p:spPr bwMode="auto">
            <a:xfrm>
              <a:off x="2216"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5</a:t>
              </a:r>
              <a:endParaRPr lang="zh-CN" altLang="en-US" sz="1600">
                <a:solidFill>
                  <a:schemeClr val="bg2">
                    <a:lumMod val="50000"/>
                  </a:schemeClr>
                </a:solidFill>
                <a:latin typeface="Times New Roman" pitchFamily="18" charset="0"/>
              </a:endParaRPr>
            </a:p>
          </p:txBody>
        </p:sp>
        <p:sp>
          <p:nvSpPr>
            <p:cNvPr id="55374" name="Text Box 29"/>
            <p:cNvSpPr txBox="1">
              <a:spLocks noChangeArrowheads="1"/>
            </p:cNvSpPr>
            <p:nvPr/>
          </p:nvSpPr>
          <p:spPr bwMode="auto">
            <a:xfrm>
              <a:off x="1543"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3</a:t>
              </a:r>
              <a:endParaRPr lang="zh-CN" altLang="en-US" sz="1600">
                <a:solidFill>
                  <a:schemeClr val="bg2">
                    <a:lumMod val="50000"/>
                  </a:schemeClr>
                </a:solidFill>
                <a:latin typeface="Times New Roman" pitchFamily="18" charset="0"/>
              </a:endParaRPr>
            </a:p>
          </p:txBody>
        </p:sp>
        <p:sp>
          <p:nvSpPr>
            <p:cNvPr id="55375" name="Text Box 30"/>
            <p:cNvSpPr txBox="1">
              <a:spLocks noChangeArrowheads="1"/>
            </p:cNvSpPr>
            <p:nvPr/>
          </p:nvSpPr>
          <p:spPr bwMode="auto">
            <a:xfrm>
              <a:off x="844" y="4083"/>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1</a:t>
              </a:r>
              <a:endParaRPr lang="zh-CN" altLang="en-US" sz="1600">
                <a:solidFill>
                  <a:schemeClr val="bg2">
                    <a:lumMod val="50000"/>
                  </a:schemeClr>
                </a:solidFill>
                <a:latin typeface="Times New Roman" pitchFamily="18" charset="0"/>
              </a:endParaRPr>
            </a:p>
          </p:txBody>
        </p:sp>
      </p:grpSp>
      <p:sp>
        <p:nvSpPr>
          <p:cNvPr id="186471" name="Freeform 103"/>
          <p:cNvSpPr>
            <a:spLocks/>
          </p:cNvSpPr>
          <p:nvPr/>
        </p:nvSpPr>
        <p:spPr bwMode="auto">
          <a:xfrm>
            <a:off x="7871885" y="4918075"/>
            <a:ext cx="3119967" cy="742950"/>
          </a:xfrm>
          <a:custGeom>
            <a:avLst/>
            <a:gdLst>
              <a:gd name="T0" fmla="*/ 0 w 1474"/>
              <a:gd name="T1" fmla="*/ 2147483647 h 445"/>
              <a:gd name="T2" fmla="*/ 2147483647 w 1474"/>
              <a:gd name="T3" fmla="*/ 2147483647 h 445"/>
              <a:gd name="T4" fmla="*/ 2147483647 w 1474"/>
              <a:gd name="T5" fmla="*/ 2147483647 h 445"/>
              <a:gd name="T6" fmla="*/ 2147483647 w 1474"/>
              <a:gd name="T7" fmla="*/ 2147483647 h 445"/>
              <a:gd name="T8" fmla="*/ 2147483647 w 1474"/>
              <a:gd name="T9" fmla="*/ 2147483647 h 445"/>
              <a:gd name="T10" fmla="*/ 0 60000 65536"/>
              <a:gd name="T11" fmla="*/ 0 60000 65536"/>
              <a:gd name="T12" fmla="*/ 0 60000 65536"/>
              <a:gd name="T13" fmla="*/ 0 60000 65536"/>
              <a:gd name="T14" fmla="*/ 0 60000 65536"/>
              <a:gd name="T15" fmla="*/ 0 w 1474"/>
              <a:gd name="T16" fmla="*/ 0 h 445"/>
              <a:gd name="T17" fmla="*/ 1474 w 1474"/>
              <a:gd name="T18" fmla="*/ 445 h 445"/>
            </a:gdLst>
            <a:ahLst/>
            <a:cxnLst>
              <a:cxn ang="T10">
                <a:pos x="T0" y="T1"/>
              </a:cxn>
              <a:cxn ang="T11">
                <a:pos x="T2" y="T3"/>
              </a:cxn>
              <a:cxn ang="T12">
                <a:pos x="T4" y="T5"/>
              </a:cxn>
              <a:cxn ang="T13">
                <a:pos x="T6" y="T7"/>
              </a:cxn>
              <a:cxn ang="T14">
                <a:pos x="T8" y="T9"/>
              </a:cxn>
            </a:cxnLst>
            <a:rect l="T15" t="T16" r="T17" b="T18"/>
            <a:pathLst>
              <a:path w="1474" h="445">
                <a:moveTo>
                  <a:pt x="0" y="445"/>
                </a:moveTo>
                <a:cubicBezTo>
                  <a:pt x="68" y="345"/>
                  <a:pt x="136" y="245"/>
                  <a:pt x="272" y="173"/>
                </a:cubicBezTo>
                <a:cubicBezTo>
                  <a:pt x="408" y="101"/>
                  <a:pt x="651" y="30"/>
                  <a:pt x="817" y="15"/>
                </a:cubicBezTo>
                <a:cubicBezTo>
                  <a:pt x="983" y="0"/>
                  <a:pt x="1161" y="45"/>
                  <a:pt x="1270" y="83"/>
                </a:cubicBezTo>
                <a:cubicBezTo>
                  <a:pt x="1379" y="121"/>
                  <a:pt x="1426" y="181"/>
                  <a:pt x="1474" y="241"/>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3" name="Group 108"/>
          <p:cNvGrpSpPr>
            <a:grpSpLocks/>
          </p:cNvGrpSpPr>
          <p:nvPr/>
        </p:nvGrpSpPr>
        <p:grpSpPr bwMode="auto">
          <a:xfrm>
            <a:off x="7046380" y="6040438"/>
            <a:ext cx="1231899" cy="527050"/>
            <a:chOff x="3329" y="3805"/>
            <a:chExt cx="582" cy="332"/>
          </a:xfrm>
        </p:grpSpPr>
        <p:sp>
          <p:nvSpPr>
            <p:cNvPr id="55353" name="Text Box 99"/>
            <p:cNvSpPr txBox="1">
              <a:spLocks noChangeArrowheads="1"/>
            </p:cNvSpPr>
            <p:nvPr/>
          </p:nvSpPr>
          <p:spPr bwMode="auto">
            <a:xfrm>
              <a:off x="3503" y="380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55354" name="Text Box 104"/>
            <p:cNvSpPr txBox="1">
              <a:spLocks noChangeArrowheads="1"/>
            </p:cNvSpPr>
            <p:nvPr/>
          </p:nvSpPr>
          <p:spPr bwMode="auto">
            <a:xfrm>
              <a:off x="3329" y="3906"/>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4" name="Group 109"/>
          <p:cNvGrpSpPr>
            <a:grpSpLocks/>
          </p:cNvGrpSpPr>
          <p:nvPr/>
        </p:nvGrpSpPr>
        <p:grpSpPr bwMode="auto">
          <a:xfrm>
            <a:off x="7734295" y="4724400"/>
            <a:ext cx="1212849" cy="566738"/>
            <a:chOff x="3628" y="2976"/>
            <a:chExt cx="573" cy="357"/>
          </a:xfrm>
        </p:grpSpPr>
        <p:sp>
          <p:nvSpPr>
            <p:cNvPr id="55351" name="Text Box 100"/>
            <p:cNvSpPr txBox="1">
              <a:spLocks noChangeArrowheads="1"/>
            </p:cNvSpPr>
            <p:nvPr/>
          </p:nvSpPr>
          <p:spPr bwMode="auto">
            <a:xfrm>
              <a:off x="3793" y="310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55352" name="Text Box 105"/>
            <p:cNvSpPr txBox="1">
              <a:spLocks noChangeArrowheads="1"/>
            </p:cNvSpPr>
            <p:nvPr/>
          </p:nvSpPr>
          <p:spPr bwMode="auto">
            <a:xfrm>
              <a:off x="3628" y="2976"/>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nvGrpSpPr>
          <p:cNvPr id="5" name="Group 110"/>
          <p:cNvGrpSpPr>
            <a:grpSpLocks/>
          </p:cNvGrpSpPr>
          <p:nvPr/>
        </p:nvGrpSpPr>
        <p:grpSpPr bwMode="auto">
          <a:xfrm>
            <a:off x="10032989" y="4221164"/>
            <a:ext cx="1028699" cy="574675"/>
            <a:chOff x="4740" y="2659"/>
            <a:chExt cx="486" cy="362"/>
          </a:xfrm>
        </p:grpSpPr>
        <p:sp>
          <p:nvSpPr>
            <p:cNvPr id="55349" name="Text Box 101"/>
            <p:cNvSpPr txBox="1">
              <a:spLocks noChangeArrowheads="1"/>
            </p:cNvSpPr>
            <p:nvPr/>
          </p:nvSpPr>
          <p:spPr bwMode="auto">
            <a:xfrm>
              <a:off x="4818" y="279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55350" name="Text Box 106"/>
            <p:cNvSpPr txBox="1">
              <a:spLocks noChangeArrowheads="1"/>
            </p:cNvSpPr>
            <p:nvPr/>
          </p:nvSpPr>
          <p:spPr bwMode="auto">
            <a:xfrm>
              <a:off x="4740" y="265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3</a:t>
              </a:r>
            </a:p>
          </p:txBody>
        </p:sp>
      </p:grpSp>
      <p:grpSp>
        <p:nvGrpSpPr>
          <p:cNvPr id="6" name="Group 111"/>
          <p:cNvGrpSpPr>
            <a:grpSpLocks/>
          </p:cNvGrpSpPr>
          <p:nvPr/>
        </p:nvGrpSpPr>
        <p:grpSpPr bwMode="auto">
          <a:xfrm>
            <a:off x="11328389" y="5749926"/>
            <a:ext cx="941916" cy="566738"/>
            <a:chOff x="5352" y="3622"/>
            <a:chExt cx="445" cy="357"/>
          </a:xfrm>
        </p:grpSpPr>
        <p:sp>
          <p:nvSpPr>
            <p:cNvPr id="55347" name="Text Box 102"/>
            <p:cNvSpPr txBox="1">
              <a:spLocks noChangeArrowheads="1"/>
            </p:cNvSpPr>
            <p:nvPr/>
          </p:nvSpPr>
          <p:spPr bwMode="auto">
            <a:xfrm>
              <a:off x="5389" y="362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55348" name="Text Box 107"/>
            <p:cNvSpPr txBox="1">
              <a:spLocks noChangeArrowheads="1"/>
            </p:cNvSpPr>
            <p:nvPr/>
          </p:nvSpPr>
          <p:spPr bwMode="auto">
            <a:xfrm>
              <a:off x="5352" y="3748"/>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4</a:t>
              </a:r>
            </a:p>
          </p:txBody>
        </p:sp>
      </p:grpSp>
      <p:sp>
        <p:nvSpPr>
          <p:cNvPr id="186481" name="Line 113"/>
          <p:cNvSpPr>
            <a:spLocks noChangeShapeType="1"/>
          </p:cNvSpPr>
          <p:nvPr/>
        </p:nvSpPr>
        <p:spPr bwMode="auto">
          <a:xfrm>
            <a:off x="1295400" y="5416550"/>
            <a:ext cx="50482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7" name="Group 136"/>
          <p:cNvGrpSpPr>
            <a:grpSpLocks/>
          </p:cNvGrpSpPr>
          <p:nvPr/>
        </p:nvGrpSpPr>
        <p:grpSpPr bwMode="auto">
          <a:xfrm>
            <a:off x="1295401" y="4365626"/>
            <a:ext cx="2112433" cy="2124075"/>
            <a:chOff x="612" y="2750"/>
            <a:chExt cx="998" cy="1338"/>
          </a:xfrm>
        </p:grpSpPr>
        <p:grpSp>
          <p:nvGrpSpPr>
            <p:cNvPr id="55343" name="Group 114"/>
            <p:cNvGrpSpPr>
              <a:grpSpLocks/>
            </p:cNvGrpSpPr>
            <p:nvPr/>
          </p:nvGrpSpPr>
          <p:grpSpPr bwMode="auto">
            <a:xfrm>
              <a:off x="612" y="2973"/>
              <a:ext cx="998" cy="1115"/>
              <a:chOff x="1701" y="3022"/>
              <a:chExt cx="998" cy="1066"/>
            </a:xfrm>
          </p:grpSpPr>
          <p:sp>
            <p:nvSpPr>
              <p:cNvPr id="55345" name="Freeform 115"/>
              <p:cNvSpPr>
                <a:spLocks/>
              </p:cNvSpPr>
              <p:nvPr/>
            </p:nvSpPr>
            <p:spPr bwMode="auto">
              <a:xfrm>
                <a:off x="1701"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5346" name="Freeform 116"/>
              <p:cNvSpPr>
                <a:spLocks/>
              </p:cNvSpPr>
              <p:nvPr/>
            </p:nvSpPr>
            <p:spPr bwMode="auto">
              <a:xfrm flipH="1">
                <a:off x="2200"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sp>
          <p:nvSpPr>
            <p:cNvPr id="55344" name="Text Box 129"/>
            <p:cNvSpPr txBox="1">
              <a:spLocks noChangeArrowheads="1"/>
            </p:cNvSpPr>
            <p:nvPr/>
          </p:nvSpPr>
          <p:spPr bwMode="auto">
            <a:xfrm>
              <a:off x="929" y="2750"/>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baseline="-25000">
                  <a:solidFill>
                    <a:schemeClr val="bg2">
                      <a:lumMod val="50000"/>
                    </a:schemeClr>
                  </a:solidFill>
                  <a:latin typeface="Times New Roman" pitchFamily="18" charset="0"/>
                </a:rPr>
                <a:t>0,2</a:t>
              </a:r>
              <a:endParaRPr lang="zh-CN" altLang="en-US" baseline="-25000">
                <a:solidFill>
                  <a:schemeClr val="bg2">
                    <a:lumMod val="50000"/>
                  </a:schemeClr>
                </a:solidFill>
                <a:latin typeface="Times New Roman" pitchFamily="18" charset="0"/>
              </a:endParaRPr>
            </a:p>
          </p:txBody>
        </p:sp>
      </p:grpSp>
      <p:grpSp>
        <p:nvGrpSpPr>
          <p:cNvPr id="9" name="Group 137"/>
          <p:cNvGrpSpPr>
            <a:grpSpLocks/>
          </p:cNvGrpSpPr>
          <p:nvPr/>
        </p:nvGrpSpPr>
        <p:grpSpPr bwMode="auto">
          <a:xfrm>
            <a:off x="2004485" y="4365625"/>
            <a:ext cx="2112433" cy="2128838"/>
            <a:chOff x="947" y="2750"/>
            <a:chExt cx="998" cy="1341"/>
          </a:xfrm>
        </p:grpSpPr>
        <p:grpSp>
          <p:nvGrpSpPr>
            <p:cNvPr id="55339" name="Group 117"/>
            <p:cNvGrpSpPr>
              <a:grpSpLocks/>
            </p:cNvGrpSpPr>
            <p:nvPr/>
          </p:nvGrpSpPr>
          <p:grpSpPr bwMode="auto">
            <a:xfrm>
              <a:off x="947" y="2976"/>
              <a:ext cx="998" cy="1115"/>
              <a:chOff x="1701" y="3022"/>
              <a:chExt cx="998" cy="1066"/>
            </a:xfrm>
          </p:grpSpPr>
          <p:sp>
            <p:nvSpPr>
              <p:cNvPr id="55341" name="Freeform 118"/>
              <p:cNvSpPr>
                <a:spLocks/>
              </p:cNvSpPr>
              <p:nvPr/>
            </p:nvSpPr>
            <p:spPr bwMode="auto">
              <a:xfrm>
                <a:off x="1701"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5342" name="Freeform 119"/>
              <p:cNvSpPr>
                <a:spLocks/>
              </p:cNvSpPr>
              <p:nvPr/>
            </p:nvSpPr>
            <p:spPr bwMode="auto">
              <a:xfrm flipH="1">
                <a:off x="2200"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sp>
          <p:nvSpPr>
            <p:cNvPr id="55340" name="Text Box 130"/>
            <p:cNvSpPr txBox="1">
              <a:spLocks noChangeArrowheads="1"/>
            </p:cNvSpPr>
            <p:nvPr/>
          </p:nvSpPr>
          <p:spPr bwMode="auto">
            <a:xfrm>
              <a:off x="1285" y="2750"/>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baseline="-25000">
                  <a:solidFill>
                    <a:schemeClr val="bg2">
                      <a:lumMod val="50000"/>
                    </a:schemeClr>
                  </a:solidFill>
                  <a:latin typeface="Times New Roman" pitchFamily="18" charset="0"/>
                </a:rPr>
                <a:t>1,2</a:t>
              </a:r>
              <a:endParaRPr lang="zh-CN" altLang="en-US" baseline="-25000">
                <a:solidFill>
                  <a:schemeClr val="bg2">
                    <a:lumMod val="50000"/>
                  </a:schemeClr>
                </a:solidFill>
                <a:latin typeface="Times New Roman" pitchFamily="18" charset="0"/>
              </a:endParaRPr>
            </a:p>
          </p:txBody>
        </p:sp>
      </p:grpSp>
      <p:grpSp>
        <p:nvGrpSpPr>
          <p:cNvPr id="11" name="Group 138"/>
          <p:cNvGrpSpPr>
            <a:grpSpLocks/>
          </p:cNvGrpSpPr>
          <p:nvPr/>
        </p:nvGrpSpPr>
        <p:grpSpPr bwMode="auto">
          <a:xfrm>
            <a:off x="2734734" y="4365625"/>
            <a:ext cx="2112433" cy="2128838"/>
            <a:chOff x="1292" y="2750"/>
            <a:chExt cx="998" cy="1341"/>
          </a:xfrm>
        </p:grpSpPr>
        <p:grpSp>
          <p:nvGrpSpPr>
            <p:cNvPr id="55335" name="Group 120"/>
            <p:cNvGrpSpPr>
              <a:grpSpLocks/>
            </p:cNvGrpSpPr>
            <p:nvPr/>
          </p:nvGrpSpPr>
          <p:grpSpPr bwMode="auto">
            <a:xfrm>
              <a:off x="1292" y="2976"/>
              <a:ext cx="998" cy="1115"/>
              <a:chOff x="1701" y="3022"/>
              <a:chExt cx="998" cy="1066"/>
            </a:xfrm>
          </p:grpSpPr>
          <p:sp>
            <p:nvSpPr>
              <p:cNvPr id="55337" name="Freeform 121"/>
              <p:cNvSpPr>
                <a:spLocks/>
              </p:cNvSpPr>
              <p:nvPr/>
            </p:nvSpPr>
            <p:spPr bwMode="auto">
              <a:xfrm>
                <a:off x="1701"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5338" name="Freeform 122"/>
              <p:cNvSpPr>
                <a:spLocks/>
              </p:cNvSpPr>
              <p:nvPr/>
            </p:nvSpPr>
            <p:spPr bwMode="auto">
              <a:xfrm flipH="1">
                <a:off x="2200"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sp>
          <p:nvSpPr>
            <p:cNvPr id="55336" name="Text Box 131"/>
            <p:cNvSpPr txBox="1">
              <a:spLocks noChangeArrowheads="1"/>
            </p:cNvSpPr>
            <p:nvPr/>
          </p:nvSpPr>
          <p:spPr bwMode="auto">
            <a:xfrm>
              <a:off x="1641" y="2750"/>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baseline="-25000">
                  <a:solidFill>
                    <a:schemeClr val="bg2">
                      <a:lumMod val="50000"/>
                    </a:schemeClr>
                  </a:solidFill>
                  <a:latin typeface="Times New Roman" pitchFamily="18" charset="0"/>
                </a:rPr>
                <a:t>2,2</a:t>
              </a:r>
              <a:endParaRPr lang="zh-CN" altLang="en-US" baseline="-25000">
                <a:solidFill>
                  <a:schemeClr val="bg2">
                    <a:lumMod val="50000"/>
                  </a:schemeClr>
                </a:solidFill>
                <a:latin typeface="Times New Roman" pitchFamily="18" charset="0"/>
              </a:endParaRPr>
            </a:p>
          </p:txBody>
        </p:sp>
      </p:grpSp>
      <p:grpSp>
        <p:nvGrpSpPr>
          <p:cNvPr id="13" name="Group 139"/>
          <p:cNvGrpSpPr>
            <a:grpSpLocks/>
          </p:cNvGrpSpPr>
          <p:nvPr/>
        </p:nvGrpSpPr>
        <p:grpSpPr bwMode="auto">
          <a:xfrm>
            <a:off x="3454401" y="4365626"/>
            <a:ext cx="2112433" cy="2124075"/>
            <a:chOff x="1632" y="2750"/>
            <a:chExt cx="998" cy="1338"/>
          </a:xfrm>
        </p:grpSpPr>
        <p:grpSp>
          <p:nvGrpSpPr>
            <p:cNvPr id="55331" name="Group 123"/>
            <p:cNvGrpSpPr>
              <a:grpSpLocks/>
            </p:cNvGrpSpPr>
            <p:nvPr/>
          </p:nvGrpSpPr>
          <p:grpSpPr bwMode="auto">
            <a:xfrm>
              <a:off x="1632" y="2973"/>
              <a:ext cx="998" cy="1115"/>
              <a:chOff x="1701" y="3022"/>
              <a:chExt cx="998" cy="1066"/>
            </a:xfrm>
          </p:grpSpPr>
          <p:sp>
            <p:nvSpPr>
              <p:cNvPr id="55333" name="Freeform 124"/>
              <p:cNvSpPr>
                <a:spLocks/>
              </p:cNvSpPr>
              <p:nvPr/>
            </p:nvSpPr>
            <p:spPr bwMode="auto">
              <a:xfrm>
                <a:off x="1701"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5334" name="Freeform 125"/>
              <p:cNvSpPr>
                <a:spLocks/>
              </p:cNvSpPr>
              <p:nvPr/>
            </p:nvSpPr>
            <p:spPr bwMode="auto">
              <a:xfrm flipH="1">
                <a:off x="2200"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sp>
          <p:nvSpPr>
            <p:cNvPr id="55332" name="Text Box 132"/>
            <p:cNvSpPr txBox="1">
              <a:spLocks noChangeArrowheads="1"/>
            </p:cNvSpPr>
            <p:nvPr/>
          </p:nvSpPr>
          <p:spPr bwMode="auto">
            <a:xfrm>
              <a:off x="1997" y="2750"/>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baseline="-25000">
                  <a:solidFill>
                    <a:schemeClr val="bg2">
                      <a:lumMod val="50000"/>
                    </a:schemeClr>
                  </a:solidFill>
                  <a:latin typeface="Times New Roman" pitchFamily="18" charset="0"/>
                </a:rPr>
                <a:t>3,2</a:t>
              </a:r>
              <a:endParaRPr lang="zh-CN" altLang="en-US" baseline="-25000">
                <a:solidFill>
                  <a:schemeClr val="bg2">
                    <a:lumMod val="50000"/>
                  </a:schemeClr>
                </a:solidFill>
                <a:latin typeface="Times New Roman" pitchFamily="18" charset="0"/>
              </a:endParaRPr>
            </a:p>
          </p:txBody>
        </p:sp>
      </p:grpSp>
      <p:grpSp>
        <p:nvGrpSpPr>
          <p:cNvPr id="15" name="Group 140"/>
          <p:cNvGrpSpPr>
            <a:grpSpLocks/>
          </p:cNvGrpSpPr>
          <p:nvPr/>
        </p:nvGrpSpPr>
        <p:grpSpPr bwMode="auto">
          <a:xfrm>
            <a:off x="4174068" y="4365625"/>
            <a:ext cx="2112433" cy="2128838"/>
            <a:chOff x="1972" y="2750"/>
            <a:chExt cx="998" cy="1341"/>
          </a:xfrm>
        </p:grpSpPr>
        <p:grpSp>
          <p:nvGrpSpPr>
            <p:cNvPr id="55327" name="Group 126"/>
            <p:cNvGrpSpPr>
              <a:grpSpLocks/>
            </p:cNvGrpSpPr>
            <p:nvPr/>
          </p:nvGrpSpPr>
          <p:grpSpPr bwMode="auto">
            <a:xfrm>
              <a:off x="1972" y="2976"/>
              <a:ext cx="998" cy="1115"/>
              <a:chOff x="1701" y="3022"/>
              <a:chExt cx="998" cy="1066"/>
            </a:xfrm>
          </p:grpSpPr>
          <p:sp>
            <p:nvSpPr>
              <p:cNvPr id="55329" name="Freeform 127"/>
              <p:cNvSpPr>
                <a:spLocks/>
              </p:cNvSpPr>
              <p:nvPr/>
            </p:nvSpPr>
            <p:spPr bwMode="auto">
              <a:xfrm>
                <a:off x="1701"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5330" name="Freeform 128"/>
              <p:cNvSpPr>
                <a:spLocks/>
              </p:cNvSpPr>
              <p:nvPr/>
            </p:nvSpPr>
            <p:spPr bwMode="auto">
              <a:xfrm flipH="1">
                <a:off x="2200" y="3022"/>
                <a:ext cx="499" cy="1066"/>
              </a:xfrm>
              <a:custGeom>
                <a:avLst/>
                <a:gdLst>
                  <a:gd name="T0" fmla="*/ 0 w 499"/>
                  <a:gd name="T1" fmla="*/ 1066 h 1066"/>
                  <a:gd name="T2" fmla="*/ 204 w 499"/>
                  <a:gd name="T3" fmla="*/ 839 h 1066"/>
                  <a:gd name="T4" fmla="*/ 340 w 499"/>
                  <a:gd name="T5" fmla="*/ 385 h 1066"/>
                  <a:gd name="T6" fmla="*/ 408 w 499"/>
                  <a:gd name="T7" fmla="*/ 68 h 1066"/>
                  <a:gd name="T8" fmla="*/ 499 w 499"/>
                  <a:gd name="T9" fmla="*/ 0 h 1066"/>
                  <a:gd name="T10" fmla="*/ 0 60000 65536"/>
                  <a:gd name="T11" fmla="*/ 0 60000 65536"/>
                  <a:gd name="T12" fmla="*/ 0 60000 65536"/>
                  <a:gd name="T13" fmla="*/ 0 60000 65536"/>
                  <a:gd name="T14" fmla="*/ 0 60000 65536"/>
                  <a:gd name="T15" fmla="*/ 0 w 499"/>
                  <a:gd name="T16" fmla="*/ 0 h 1066"/>
                  <a:gd name="T17" fmla="*/ 499 w 499"/>
                  <a:gd name="T18" fmla="*/ 1066 h 1066"/>
                </a:gdLst>
                <a:ahLst/>
                <a:cxnLst>
                  <a:cxn ang="T10">
                    <a:pos x="T0" y="T1"/>
                  </a:cxn>
                  <a:cxn ang="T11">
                    <a:pos x="T2" y="T3"/>
                  </a:cxn>
                  <a:cxn ang="T12">
                    <a:pos x="T4" y="T5"/>
                  </a:cxn>
                  <a:cxn ang="T13">
                    <a:pos x="T6" y="T7"/>
                  </a:cxn>
                  <a:cxn ang="T14">
                    <a:pos x="T8" y="T9"/>
                  </a:cxn>
                </a:cxnLst>
                <a:rect l="T15" t="T16" r="T17" b="T18"/>
                <a:pathLst>
                  <a:path w="499" h="1066">
                    <a:moveTo>
                      <a:pt x="0" y="1066"/>
                    </a:moveTo>
                    <a:cubicBezTo>
                      <a:pt x="73" y="1009"/>
                      <a:pt x="147" y="952"/>
                      <a:pt x="204" y="839"/>
                    </a:cubicBezTo>
                    <a:cubicBezTo>
                      <a:pt x="261" y="726"/>
                      <a:pt x="306" y="513"/>
                      <a:pt x="340" y="385"/>
                    </a:cubicBezTo>
                    <a:cubicBezTo>
                      <a:pt x="374" y="257"/>
                      <a:pt x="382" y="132"/>
                      <a:pt x="408" y="68"/>
                    </a:cubicBezTo>
                    <a:cubicBezTo>
                      <a:pt x="434" y="4"/>
                      <a:pt x="466" y="2"/>
                      <a:pt x="49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sp>
          <p:nvSpPr>
            <p:cNvPr id="55328" name="Text Box 133"/>
            <p:cNvSpPr txBox="1">
              <a:spLocks noChangeArrowheads="1"/>
            </p:cNvSpPr>
            <p:nvPr/>
          </p:nvSpPr>
          <p:spPr bwMode="auto">
            <a:xfrm>
              <a:off x="2353" y="2750"/>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B</a:t>
              </a:r>
              <a:r>
                <a:rPr lang="en-US" altLang="zh-CN" baseline="-25000">
                  <a:solidFill>
                    <a:schemeClr val="bg2">
                      <a:lumMod val="50000"/>
                    </a:schemeClr>
                  </a:solidFill>
                  <a:latin typeface="Times New Roman" pitchFamily="18" charset="0"/>
                </a:rPr>
                <a:t>4,2</a:t>
              </a:r>
              <a:endParaRPr lang="zh-CN" altLang="en-US" baseline="-25000">
                <a:solidFill>
                  <a:schemeClr val="bg2">
                    <a:lumMod val="50000"/>
                  </a:schemeClr>
                </a:solidFill>
                <a:latin typeface="Times New Roman" pitchFamily="18" charset="0"/>
              </a:endParaRPr>
            </a:p>
          </p:txBody>
        </p:sp>
      </p:grpSp>
      <p:grpSp>
        <p:nvGrpSpPr>
          <p:cNvPr id="17" name="Group 141"/>
          <p:cNvGrpSpPr>
            <a:grpSpLocks/>
          </p:cNvGrpSpPr>
          <p:nvPr/>
        </p:nvGrpSpPr>
        <p:grpSpPr bwMode="auto">
          <a:xfrm>
            <a:off x="2821517" y="4724400"/>
            <a:ext cx="431800" cy="2097088"/>
            <a:chOff x="1333" y="2976"/>
            <a:chExt cx="204" cy="1321"/>
          </a:xfrm>
        </p:grpSpPr>
        <p:sp>
          <p:nvSpPr>
            <p:cNvPr id="55325" name="Line 134"/>
            <p:cNvSpPr>
              <a:spLocks noChangeShapeType="1"/>
            </p:cNvSpPr>
            <p:nvPr/>
          </p:nvSpPr>
          <p:spPr bwMode="auto">
            <a:xfrm flipV="1">
              <a:off x="1405" y="2976"/>
              <a:ext cx="0" cy="1112"/>
            </a:xfrm>
            <a:prstGeom prst="line">
              <a:avLst/>
            </a:prstGeom>
            <a:noFill/>
            <a:ln w="952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5326" name="Text Box 135"/>
            <p:cNvSpPr txBox="1">
              <a:spLocks noChangeArrowheads="1"/>
            </p:cNvSpPr>
            <p:nvPr/>
          </p:nvSpPr>
          <p:spPr bwMode="auto">
            <a:xfrm>
              <a:off x="1333" y="406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u</a:t>
              </a:r>
            </a:p>
          </p:txBody>
        </p:sp>
      </p:grpSp>
      <p:grpSp>
        <p:nvGrpSpPr>
          <p:cNvPr id="18" name="Group 147"/>
          <p:cNvGrpSpPr>
            <a:grpSpLocks/>
          </p:cNvGrpSpPr>
          <p:nvPr/>
        </p:nvGrpSpPr>
        <p:grpSpPr bwMode="auto">
          <a:xfrm>
            <a:off x="7247461" y="5445126"/>
            <a:ext cx="1339849" cy="396875"/>
            <a:chOff x="3424" y="3430"/>
            <a:chExt cx="633" cy="250"/>
          </a:xfrm>
        </p:grpSpPr>
        <p:sp>
          <p:nvSpPr>
            <p:cNvPr id="55323" name="Text Box 143"/>
            <p:cNvSpPr txBox="1">
              <a:spLocks noChangeArrowheads="1"/>
            </p:cNvSpPr>
            <p:nvPr/>
          </p:nvSpPr>
          <p:spPr bwMode="auto">
            <a:xfrm>
              <a:off x="3649" y="3449"/>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55324" name="Text Box 144"/>
            <p:cNvSpPr txBox="1">
              <a:spLocks noChangeArrowheads="1"/>
            </p:cNvSpPr>
            <p:nvPr/>
          </p:nvSpPr>
          <p:spPr bwMode="auto">
            <a:xfrm>
              <a:off x="3424" y="3430"/>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S</a:t>
              </a:r>
            </a:p>
          </p:txBody>
        </p:sp>
      </p:grpSp>
      <p:grpSp>
        <p:nvGrpSpPr>
          <p:cNvPr id="19" name="Group 148"/>
          <p:cNvGrpSpPr>
            <a:grpSpLocks/>
          </p:cNvGrpSpPr>
          <p:nvPr/>
        </p:nvGrpSpPr>
        <p:grpSpPr bwMode="auto">
          <a:xfrm>
            <a:off x="10850033" y="4976813"/>
            <a:ext cx="863600" cy="523875"/>
            <a:chOff x="5126" y="3135"/>
            <a:chExt cx="408" cy="330"/>
          </a:xfrm>
        </p:grpSpPr>
        <p:sp>
          <p:nvSpPr>
            <p:cNvPr id="55321" name="Text Box 145"/>
            <p:cNvSpPr txBox="1">
              <a:spLocks noChangeArrowheads="1"/>
            </p:cNvSpPr>
            <p:nvPr/>
          </p:nvSpPr>
          <p:spPr bwMode="auto">
            <a:xfrm>
              <a:off x="5126" y="323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55322" name="Text Box 146"/>
            <p:cNvSpPr txBox="1">
              <a:spLocks noChangeArrowheads="1"/>
            </p:cNvSpPr>
            <p:nvPr/>
          </p:nvSpPr>
          <p:spPr bwMode="auto">
            <a:xfrm>
              <a:off x="5198" y="3135"/>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E</a:t>
              </a:r>
            </a:p>
          </p:txBody>
        </p:sp>
      </p:grpSp>
      <p:grpSp>
        <p:nvGrpSpPr>
          <p:cNvPr id="77" name="Group 111"/>
          <p:cNvGrpSpPr>
            <a:grpSpLocks/>
          </p:cNvGrpSpPr>
          <p:nvPr/>
        </p:nvGrpSpPr>
        <p:grpSpPr bwMode="auto">
          <a:xfrm>
            <a:off x="8648689" y="4365625"/>
            <a:ext cx="1257299" cy="538163"/>
            <a:chOff x="5352" y="3748"/>
            <a:chExt cx="594" cy="339"/>
          </a:xfrm>
        </p:grpSpPr>
        <p:sp>
          <p:nvSpPr>
            <p:cNvPr id="55319" name="Text Box 102"/>
            <p:cNvSpPr txBox="1">
              <a:spLocks noChangeArrowheads="1"/>
            </p:cNvSpPr>
            <p:nvPr/>
          </p:nvSpPr>
          <p:spPr bwMode="auto">
            <a:xfrm>
              <a:off x="5538" y="385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55320" name="Text Box 107"/>
            <p:cNvSpPr txBox="1">
              <a:spLocks noChangeArrowheads="1"/>
            </p:cNvSpPr>
            <p:nvPr/>
          </p:nvSpPr>
          <p:spPr bwMode="auto">
            <a:xfrm>
              <a:off x="5352" y="3748"/>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p>
          </p:txBody>
        </p:sp>
      </p:grpSp>
      <p:sp>
        <p:nvSpPr>
          <p:cNvPr id="81" name="Rectangle 2"/>
          <p:cNvSpPr>
            <a:spLocks noGrp="1" noChangeArrowheads="1"/>
          </p:cNvSpPr>
          <p:nvPr>
            <p:ph type="title"/>
          </p:nvPr>
        </p:nvSpPr>
        <p:spPr>
          <a:xfrm>
            <a:off x="563036" y="332656"/>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548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up)">
                                      <p:cBhvr>
                                        <p:cTn id="7" dur="500"/>
                                        <p:tgtEl>
                                          <p:spTgt spid="18637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wipe(up)">
                                      <p:cBhvr>
                                        <p:cTn id="10" dur="500"/>
                                        <p:tgtEl>
                                          <p:spTgt spid="1863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86372"/>
                                        </p:tgtEl>
                                        <p:attrNameLst>
                                          <p:attrName>style.visibility</p:attrName>
                                        </p:attrNameLst>
                                      </p:cBhvr>
                                      <p:to>
                                        <p:strVal val="visible"/>
                                      </p:to>
                                    </p:set>
                                    <p:animEffect transition="in" filter="wipe(left)">
                                      <p:cBhvr>
                                        <p:cTn id="15" dur="500"/>
                                        <p:tgtEl>
                                          <p:spTgt spid="18637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6371">
                                            <p:txEl>
                                              <p:pRg st="2" end="2"/>
                                            </p:txEl>
                                          </p:spTgt>
                                        </p:tgtEl>
                                        <p:attrNameLst>
                                          <p:attrName>style.visibility</p:attrName>
                                        </p:attrNameLst>
                                      </p:cBhvr>
                                      <p:to>
                                        <p:strVal val="visible"/>
                                      </p:to>
                                    </p:set>
                                    <p:animEffect transition="in" filter="wipe(up)">
                                      <p:cBhvr>
                                        <p:cTn id="18" dur="500"/>
                                        <p:tgtEl>
                                          <p:spTgt spid="18637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86373"/>
                                        </p:tgtEl>
                                        <p:attrNameLst>
                                          <p:attrName>style.visibility</p:attrName>
                                        </p:attrNameLst>
                                      </p:cBhvr>
                                      <p:to>
                                        <p:strVal val="visible"/>
                                      </p:to>
                                    </p:set>
                                    <p:animEffect transition="in" filter="wipe(up)">
                                      <p:cBhvr>
                                        <p:cTn id="23" dur="500"/>
                                        <p:tgtEl>
                                          <p:spTgt spid="18637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6371">
                                            <p:txEl>
                                              <p:pRg st="4" end="4"/>
                                            </p:txEl>
                                          </p:spTgt>
                                        </p:tgtEl>
                                        <p:attrNameLst>
                                          <p:attrName>style.visibility</p:attrName>
                                        </p:attrNameLst>
                                      </p:cBhvr>
                                      <p:to>
                                        <p:strVal val="visible"/>
                                      </p:to>
                                    </p:set>
                                    <p:animEffect transition="in" filter="wipe(up)">
                                      <p:cBhvr>
                                        <p:cTn id="26" dur="500"/>
                                        <p:tgtEl>
                                          <p:spTgt spid="18637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1000"/>
                                        <p:tgtEl>
                                          <p:spTgt spid="7"/>
                                        </p:tgtEl>
                                      </p:cBhvr>
                                    </p:animEffect>
                                  </p:childTnLst>
                                </p:cTn>
                              </p:par>
                              <p:par>
                                <p:cTn id="37" presetID="22" presetClass="entr" presetSubtype="8"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1000"/>
                                        <p:tgtEl>
                                          <p:spTgt spid="9"/>
                                        </p:tgtEl>
                                      </p:cBhvr>
                                    </p:animEffect>
                                  </p:childTnLst>
                                </p:cTn>
                              </p:par>
                              <p:par>
                                <p:cTn id="40" presetID="22" presetClass="entr" presetSubtype="8"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1000"/>
                                        <p:tgtEl>
                                          <p:spTgt spid="11"/>
                                        </p:tgtEl>
                                      </p:cBhvr>
                                    </p:animEffect>
                                  </p:childTnLst>
                                </p:cTn>
                              </p:par>
                              <p:par>
                                <p:cTn id="43" presetID="22" presetClass="entr" presetSubtype="8"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1000"/>
                                        <p:tgtEl>
                                          <p:spTgt spid="13"/>
                                        </p:tgtEl>
                                      </p:cBhvr>
                                    </p:animEffect>
                                  </p:childTnLst>
                                </p:cTn>
                              </p:par>
                              <p:par>
                                <p:cTn id="46" presetID="22" presetClass="entr" presetSubtype="8"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1000"/>
                                        <p:tgtEl>
                                          <p:spTgt spid="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6481"/>
                                        </p:tgtEl>
                                        <p:attrNameLst>
                                          <p:attrName>style.visibility</p:attrName>
                                        </p:attrNameLst>
                                      </p:cBhvr>
                                      <p:to>
                                        <p:strVal val="visible"/>
                                      </p:to>
                                    </p:set>
                                    <p:animEffect transition="in" filter="wipe(left)">
                                      <p:cBhvr>
                                        <p:cTn id="53" dur="500"/>
                                        <p:tgtEl>
                                          <p:spTgt spid="1864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childTnLst>
                                </p:cTn>
                              </p:par>
                            </p:childTnLst>
                          </p:cTn>
                        </p:par>
                        <p:par>
                          <p:cTn id="79" fill="hold" nodeType="afterGroup">
                            <p:stCondLst>
                              <p:cond delay="0"/>
                            </p:stCondLst>
                            <p:childTnLst>
                              <p:par>
                                <p:cTn id="80" presetID="10" presetClass="entr" presetSubtype="0" fill="hold" nodeType="after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86471"/>
                                        </p:tgtEl>
                                        <p:attrNameLst>
                                          <p:attrName>style.visibility</p:attrName>
                                        </p:attrNameLst>
                                      </p:cBhvr>
                                      <p:to>
                                        <p:strVal val="visible"/>
                                      </p:to>
                                    </p:set>
                                    <p:animEffect transition="in" filter="wipe(left)">
                                      <p:cBhvr>
                                        <p:cTn id="87" dur="500"/>
                                        <p:tgtEl>
                                          <p:spTgt spid="18647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18"/>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471" grpId="0" animBg="1"/>
      <p:bldP spid="1864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sz="half" idx="4294967295"/>
          </p:nvPr>
        </p:nvSpPr>
        <p:spPr>
          <a:xfrm>
            <a:off x="1583267" y="2024064"/>
            <a:ext cx="9601200" cy="4465637"/>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均匀</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a:t>
            </a:r>
          </a:p>
          <a:p>
            <a:pPr eaLnBrk="1" hangingPunct="1">
              <a:lnSpc>
                <a:spcPct val="80000"/>
              </a:lnSpc>
              <a:buClr>
                <a:schemeClr val="hlink"/>
              </a:buClr>
            </a:pPr>
            <a:endParaRPr lang="zh-CN" altLang="en-US" sz="2400" b="0" dirty="0" smtClean="0">
              <a:latin typeface="Times New Roman" pitchFamily="18" charset="0"/>
            </a:endParaRPr>
          </a:p>
        </p:txBody>
      </p:sp>
      <p:pic>
        <p:nvPicPr>
          <p:cNvPr id="56324"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067" y="2565400"/>
            <a:ext cx="8352367"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 Box 78"/>
          <p:cNvSpPr txBox="1">
            <a:spLocks noChangeArrowheads="1"/>
          </p:cNvSpPr>
          <p:nvPr/>
        </p:nvSpPr>
        <p:spPr bwMode="auto">
          <a:xfrm>
            <a:off x="670984" y="5876925"/>
            <a:ext cx="11233149"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t>Uniform B-spline basis functions from degree 1 to 6. As degree increases, the basis functions become smoother and have a larger support, but each basis function still has only local influence over a curve or surface.</a:t>
            </a:r>
            <a:endParaRPr lang="zh-CN" altLang="en-US"/>
          </a:p>
        </p:txBody>
      </p:sp>
      <p:sp>
        <p:nvSpPr>
          <p:cNvPr id="6" name="Rectangle 2"/>
          <p:cNvSpPr txBox="1">
            <a:spLocks noChangeArrowheads="1"/>
          </p:cNvSpPr>
          <p:nvPr/>
        </p:nvSpPr>
        <p:spPr>
          <a:xfrm>
            <a:off x="563036" y="692696"/>
            <a:ext cx="10390716" cy="1152128"/>
          </a:xfrm>
          <a:prstGeom prst="rect">
            <a:avLst/>
          </a:prstGeom>
        </p:spPr>
        <p:txBody>
          <a:bodyP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8337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up)">
                                      <p:cBhvr>
                                        <p:cTn id="7" dur="500"/>
                                        <p:tgtEl>
                                          <p:spTgt spid="1863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body" sz="half" idx="1"/>
          </p:nvPr>
        </p:nvSpPr>
        <p:spPr>
          <a:xfrm>
            <a:off x="716492" y="1301336"/>
            <a:ext cx="9319683" cy="4832350"/>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非均匀</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a:t>
            </a:r>
          </a:p>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节点矢量可以为</a:t>
            </a:r>
          </a:p>
          <a:p>
            <a:pPr marL="1077913" lvl="1" indent="173038" eaLnBrk="1" hangingPunct="1">
              <a:lnSpc>
                <a:spcPct val="60000"/>
              </a:lnSpc>
              <a:spcBef>
                <a:spcPct val="75000"/>
              </a:spcBef>
              <a:buClr>
                <a:schemeClr val="folHlink"/>
              </a:buClr>
              <a:buFont typeface="Wingdings" pitchFamily="2" charset="2"/>
              <a:buNone/>
            </a:pP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    [0</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1</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3</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3</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4]</a:t>
            </a:r>
          </a:p>
          <a:p>
            <a:pPr marL="1077913" lvl="1" indent="173038" eaLnBrk="1" hangingPunct="1">
              <a:lnSpc>
                <a:spcPct val="60000"/>
              </a:lnSpc>
              <a:spcBef>
                <a:spcPct val="40000"/>
              </a:spcBef>
              <a:buClr>
                <a:schemeClr val="folHlink"/>
              </a:buClr>
              <a:buFont typeface="Wingdings" pitchFamily="2" charset="2"/>
              <a:buNone/>
            </a:pP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    [0</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3</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3</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6]</a:t>
            </a:r>
          </a:p>
          <a:p>
            <a:pPr marL="1077913" lvl="1" indent="173038" eaLnBrk="1" hangingPunct="1">
              <a:lnSpc>
                <a:spcPct val="60000"/>
              </a:lnSpc>
              <a:spcBef>
                <a:spcPct val="40000"/>
              </a:spcBef>
              <a:buClr>
                <a:schemeClr val="folHlink"/>
              </a:buClr>
              <a:buFont typeface="Wingdings" pitchFamily="2" charset="2"/>
              <a:buNone/>
            </a:pP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    [0</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0.2 </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0.6 </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0.9 </a:t>
            </a:r>
            <a:r>
              <a:rPr lang="zh-CN" altLang="en-US" sz="20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rPr>
              <a:t>1.0]</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增加调和函数形状的多样性，更有效地调整曲线形状，增加细微的摆动，甚至增加不连续的局部</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p:txBody>
      </p:sp>
      <p:grpSp>
        <p:nvGrpSpPr>
          <p:cNvPr id="2" name="Group 174"/>
          <p:cNvGrpSpPr>
            <a:grpSpLocks/>
          </p:cNvGrpSpPr>
          <p:nvPr/>
        </p:nvGrpSpPr>
        <p:grpSpPr bwMode="auto">
          <a:xfrm>
            <a:off x="3359151" y="4540250"/>
            <a:ext cx="5232400" cy="2317750"/>
            <a:chOff x="3175" y="73"/>
            <a:chExt cx="2472" cy="1460"/>
          </a:xfrm>
        </p:grpSpPr>
        <p:sp>
          <p:nvSpPr>
            <p:cNvPr id="57363" name="Rectangle 135"/>
            <p:cNvSpPr>
              <a:spLocks noChangeArrowheads="1"/>
            </p:cNvSpPr>
            <p:nvPr/>
          </p:nvSpPr>
          <p:spPr bwMode="auto">
            <a:xfrm>
              <a:off x="3470" y="232"/>
              <a:ext cx="2040" cy="10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2">
                    <a:lumMod val="50000"/>
                  </a:schemeClr>
                </a:solidFill>
              </a:endParaRPr>
            </a:p>
          </p:txBody>
        </p:sp>
        <p:grpSp>
          <p:nvGrpSpPr>
            <p:cNvPr id="57364" name="Group 136"/>
            <p:cNvGrpSpPr>
              <a:grpSpLocks/>
            </p:cNvGrpSpPr>
            <p:nvPr/>
          </p:nvGrpSpPr>
          <p:grpSpPr bwMode="auto">
            <a:xfrm>
              <a:off x="3830" y="1257"/>
              <a:ext cx="1360" cy="45"/>
              <a:chOff x="1743" y="3330"/>
              <a:chExt cx="1360" cy="45"/>
            </a:xfrm>
          </p:grpSpPr>
          <p:sp>
            <p:nvSpPr>
              <p:cNvPr id="57376" name="Line 137"/>
              <p:cNvSpPr>
                <a:spLocks noChangeShapeType="1"/>
              </p:cNvSpPr>
              <p:nvPr/>
            </p:nvSpPr>
            <p:spPr bwMode="auto">
              <a:xfrm>
                <a:off x="1743" y="333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77" name="Line 138"/>
              <p:cNvSpPr>
                <a:spLocks noChangeShapeType="1"/>
              </p:cNvSpPr>
              <p:nvPr/>
            </p:nvSpPr>
            <p:spPr bwMode="auto">
              <a:xfrm>
                <a:off x="2083" y="333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78" name="Line 139"/>
              <p:cNvSpPr>
                <a:spLocks noChangeShapeType="1"/>
              </p:cNvSpPr>
              <p:nvPr/>
            </p:nvSpPr>
            <p:spPr bwMode="auto">
              <a:xfrm>
                <a:off x="2417" y="333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79" name="Line 140"/>
              <p:cNvSpPr>
                <a:spLocks noChangeShapeType="1"/>
              </p:cNvSpPr>
              <p:nvPr/>
            </p:nvSpPr>
            <p:spPr bwMode="auto">
              <a:xfrm>
                <a:off x="2763" y="333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80" name="Line 141"/>
              <p:cNvSpPr>
                <a:spLocks noChangeShapeType="1"/>
              </p:cNvSpPr>
              <p:nvPr/>
            </p:nvSpPr>
            <p:spPr bwMode="auto">
              <a:xfrm>
                <a:off x="3103" y="3330"/>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57365" name="Group 142"/>
            <p:cNvGrpSpPr>
              <a:grpSpLocks/>
            </p:cNvGrpSpPr>
            <p:nvPr/>
          </p:nvGrpSpPr>
          <p:grpSpPr bwMode="auto">
            <a:xfrm>
              <a:off x="3475" y="447"/>
              <a:ext cx="45" cy="645"/>
              <a:chOff x="1388" y="2511"/>
              <a:chExt cx="45" cy="645"/>
            </a:xfrm>
          </p:grpSpPr>
          <p:sp>
            <p:nvSpPr>
              <p:cNvPr id="57372" name="Line 143"/>
              <p:cNvSpPr>
                <a:spLocks noChangeShapeType="1"/>
              </p:cNvSpPr>
              <p:nvPr/>
            </p:nvSpPr>
            <p:spPr bwMode="auto">
              <a:xfrm>
                <a:off x="1388" y="2511"/>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73" name="Line 144"/>
              <p:cNvSpPr>
                <a:spLocks noChangeShapeType="1"/>
              </p:cNvSpPr>
              <p:nvPr/>
            </p:nvSpPr>
            <p:spPr bwMode="auto">
              <a:xfrm>
                <a:off x="1388" y="2726"/>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74" name="Line 145"/>
              <p:cNvSpPr>
                <a:spLocks noChangeShapeType="1"/>
              </p:cNvSpPr>
              <p:nvPr/>
            </p:nvSpPr>
            <p:spPr bwMode="auto">
              <a:xfrm>
                <a:off x="1388" y="2941"/>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7375" name="Line 146"/>
              <p:cNvSpPr>
                <a:spLocks noChangeShapeType="1"/>
              </p:cNvSpPr>
              <p:nvPr/>
            </p:nvSpPr>
            <p:spPr bwMode="auto">
              <a:xfrm>
                <a:off x="1388" y="3156"/>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57366" name="Text Box 147"/>
            <p:cNvSpPr txBox="1">
              <a:spLocks noChangeArrowheads="1"/>
            </p:cNvSpPr>
            <p:nvPr/>
          </p:nvSpPr>
          <p:spPr bwMode="auto">
            <a:xfrm>
              <a:off x="3175" y="73"/>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1.0</a:t>
              </a:r>
              <a:endParaRPr lang="zh-CN" altLang="en-US" sz="1600">
                <a:solidFill>
                  <a:schemeClr val="bg2">
                    <a:lumMod val="50000"/>
                  </a:schemeClr>
                </a:solidFill>
                <a:latin typeface="Times New Roman" pitchFamily="18" charset="0"/>
              </a:endParaRPr>
            </a:p>
          </p:txBody>
        </p:sp>
        <p:sp>
          <p:nvSpPr>
            <p:cNvPr id="57367" name="Text Box 148"/>
            <p:cNvSpPr txBox="1">
              <a:spLocks noChangeArrowheads="1"/>
            </p:cNvSpPr>
            <p:nvPr/>
          </p:nvSpPr>
          <p:spPr bwMode="auto">
            <a:xfrm>
              <a:off x="3243" y="1171"/>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0</a:t>
              </a:r>
              <a:endParaRPr lang="zh-CN" altLang="en-US" sz="1600">
                <a:solidFill>
                  <a:schemeClr val="bg2">
                    <a:lumMod val="50000"/>
                  </a:schemeClr>
                </a:solidFill>
                <a:latin typeface="Times New Roman" pitchFamily="18" charset="0"/>
              </a:endParaRPr>
            </a:p>
          </p:txBody>
        </p:sp>
        <p:sp>
          <p:nvSpPr>
            <p:cNvPr id="57368" name="Text Box 149"/>
            <p:cNvSpPr txBox="1">
              <a:spLocks noChangeArrowheads="1"/>
            </p:cNvSpPr>
            <p:nvPr/>
          </p:nvSpPr>
          <p:spPr bwMode="auto">
            <a:xfrm>
              <a:off x="3379" y="1321"/>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0</a:t>
              </a:r>
              <a:endParaRPr lang="zh-CN" altLang="en-US" sz="1600">
                <a:solidFill>
                  <a:schemeClr val="bg2">
                    <a:lumMod val="50000"/>
                  </a:schemeClr>
                </a:solidFill>
                <a:latin typeface="Times New Roman" pitchFamily="18" charset="0"/>
              </a:endParaRPr>
            </a:p>
          </p:txBody>
        </p:sp>
        <p:sp>
          <p:nvSpPr>
            <p:cNvPr id="57369" name="Text Box 150"/>
            <p:cNvSpPr txBox="1">
              <a:spLocks noChangeArrowheads="1"/>
            </p:cNvSpPr>
            <p:nvPr/>
          </p:nvSpPr>
          <p:spPr bwMode="auto">
            <a:xfrm>
              <a:off x="4718" y="1321"/>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2</a:t>
              </a:r>
              <a:endParaRPr lang="zh-CN" altLang="en-US" sz="1600">
                <a:solidFill>
                  <a:schemeClr val="bg2">
                    <a:lumMod val="50000"/>
                  </a:schemeClr>
                </a:solidFill>
                <a:latin typeface="Times New Roman" pitchFamily="18" charset="0"/>
              </a:endParaRPr>
            </a:p>
          </p:txBody>
        </p:sp>
        <p:sp>
          <p:nvSpPr>
            <p:cNvPr id="57370" name="Text Box 151"/>
            <p:cNvSpPr txBox="1">
              <a:spLocks noChangeArrowheads="1"/>
            </p:cNvSpPr>
            <p:nvPr/>
          </p:nvSpPr>
          <p:spPr bwMode="auto">
            <a:xfrm>
              <a:off x="5398" y="1321"/>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3</a:t>
              </a:r>
              <a:endParaRPr lang="zh-CN" altLang="en-US" sz="1600">
                <a:solidFill>
                  <a:schemeClr val="bg2">
                    <a:lumMod val="50000"/>
                  </a:schemeClr>
                </a:solidFill>
                <a:latin typeface="Times New Roman" pitchFamily="18" charset="0"/>
              </a:endParaRPr>
            </a:p>
          </p:txBody>
        </p:sp>
        <p:sp>
          <p:nvSpPr>
            <p:cNvPr id="57371" name="Text Box 152"/>
            <p:cNvSpPr txBox="1">
              <a:spLocks noChangeArrowheads="1"/>
            </p:cNvSpPr>
            <p:nvPr/>
          </p:nvSpPr>
          <p:spPr bwMode="auto">
            <a:xfrm>
              <a:off x="4037" y="1321"/>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a:solidFill>
                    <a:schemeClr val="bg2">
                      <a:lumMod val="50000"/>
                    </a:schemeClr>
                  </a:solidFill>
                  <a:latin typeface="Times New Roman" pitchFamily="18" charset="0"/>
                </a:rPr>
                <a:t>1</a:t>
              </a:r>
              <a:endParaRPr lang="zh-CN" altLang="en-US" sz="1600">
                <a:solidFill>
                  <a:schemeClr val="bg2">
                    <a:lumMod val="50000"/>
                  </a:schemeClr>
                </a:solidFill>
                <a:latin typeface="Times New Roman" pitchFamily="18" charset="0"/>
              </a:endParaRPr>
            </a:p>
          </p:txBody>
        </p:sp>
      </p:grpSp>
      <p:sp>
        <p:nvSpPr>
          <p:cNvPr id="188591" name="Text Box 175"/>
          <p:cNvSpPr txBox="1">
            <a:spLocks noChangeArrowheads="1"/>
          </p:cNvSpPr>
          <p:nvPr/>
        </p:nvSpPr>
        <p:spPr bwMode="auto">
          <a:xfrm>
            <a:off x="4051301" y="5800725"/>
            <a:ext cx="9122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i="1">
                <a:solidFill>
                  <a:schemeClr val="bg2">
                    <a:lumMod val="50000"/>
                  </a:schemeClr>
                </a:solidFill>
                <a:latin typeface="Times New Roman" pitchFamily="18" charset="0"/>
              </a:rPr>
              <a:t>B</a:t>
            </a:r>
            <a:r>
              <a:rPr lang="en-US" altLang="zh-CN" sz="1600" baseline="-25000">
                <a:solidFill>
                  <a:schemeClr val="bg2">
                    <a:lumMod val="50000"/>
                  </a:schemeClr>
                </a:solidFill>
                <a:latin typeface="Times New Roman" pitchFamily="18" charset="0"/>
              </a:rPr>
              <a:t>0,2</a:t>
            </a:r>
            <a:endParaRPr lang="zh-CN" altLang="en-US" sz="1600" baseline="-25000">
              <a:solidFill>
                <a:schemeClr val="bg2">
                  <a:lumMod val="50000"/>
                </a:schemeClr>
              </a:solidFill>
              <a:latin typeface="Times New Roman" pitchFamily="18" charset="0"/>
            </a:endParaRPr>
          </a:p>
        </p:txBody>
      </p:sp>
      <p:sp>
        <p:nvSpPr>
          <p:cNvPr id="188592" name="Text Box 176"/>
          <p:cNvSpPr txBox="1">
            <a:spLocks noChangeArrowheads="1"/>
          </p:cNvSpPr>
          <p:nvPr/>
        </p:nvSpPr>
        <p:spPr bwMode="auto">
          <a:xfrm>
            <a:off x="4464051" y="4937125"/>
            <a:ext cx="9122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i="1">
                <a:solidFill>
                  <a:schemeClr val="bg2">
                    <a:lumMod val="50000"/>
                  </a:schemeClr>
                </a:solidFill>
                <a:latin typeface="Times New Roman" pitchFamily="18" charset="0"/>
              </a:rPr>
              <a:t>B</a:t>
            </a:r>
            <a:r>
              <a:rPr lang="en-US" altLang="zh-CN" sz="1600" baseline="-25000">
                <a:solidFill>
                  <a:schemeClr val="bg2">
                    <a:lumMod val="50000"/>
                  </a:schemeClr>
                </a:solidFill>
                <a:latin typeface="Times New Roman" pitchFamily="18" charset="0"/>
              </a:rPr>
              <a:t>1,2</a:t>
            </a:r>
            <a:endParaRPr lang="zh-CN" altLang="en-US" sz="1600" baseline="-25000">
              <a:solidFill>
                <a:schemeClr val="bg2">
                  <a:lumMod val="50000"/>
                </a:schemeClr>
              </a:solidFill>
              <a:latin typeface="Times New Roman" pitchFamily="18" charset="0"/>
            </a:endParaRPr>
          </a:p>
        </p:txBody>
      </p:sp>
      <p:sp>
        <p:nvSpPr>
          <p:cNvPr id="188593" name="Text Box 177"/>
          <p:cNvSpPr txBox="1">
            <a:spLocks noChangeArrowheads="1"/>
          </p:cNvSpPr>
          <p:nvPr/>
        </p:nvSpPr>
        <p:spPr bwMode="auto">
          <a:xfrm>
            <a:off x="5664201" y="5081588"/>
            <a:ext cx="9122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i="1">
                <a:solidFill>
                  <a:schemeClr val="bg2">
                    <a:lumMod val="50000"/>
                  </a:schemeClr>
                </a:solidFill>
                <a:latin typeface="Times New Roman" pitchFamily="18" charset="0"/>
              </a:rPr>
              <a:t>B</a:t>
            </a:r>
            <a:r>
              <a:rPr lang="en-US" altLang="zh-CN" sz="1600" baseline="-25000">
                <a:solidFill>
                  <a:schemeClr val="bg2">
                    <a:lumMod val="50000"/>
                  </a:schemeClr>
                </a:solidFill>
                <a:latin typeface="Times New Roman" pitchFamily="18" charset="0"/>
              </a:rPr>
              <a:t>2,2</a:t>
            </a:r>
            <a:endParaRPr lang="zh-CN" altLang="en-US" sz="1600" baseline="-25000">
              <a:solidFill>
                <a:schemeClr val="bg2">
                  <a:lumMod val="50000"/>
                </a:schemeClr>
              </a:solidFill>
              <a:latin typeface="Times New Roman" pitchFamily="18" charset="0"/>
            </a:endParaRPr>
          </a:p>
        </p:txBody>
      </p:sp>
      <p:sp>
        <p:nvSpPr>
          <p:cNvPr id="188594" name="Text Box 178"/>
          <p:cNvSpPr txBox="1">
            <a:spLocks noChangeArrowheads="1"/>
          </p:cNvSpPr>
          <p:nvPr/>
        </p:nvSpPr>
        <p:spPr bwMode="auto">
          <a:xfrm>
            <a:off x="7063317" y="4937125"/>
            <a:ext cx="9122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i="1">
                <a:solidFill>
                  <a:schemeClr val="bg2">
                    <a:lumMod val="50000"/>
                  </a:schemeClr>
                </a:solidFill>
                <a:latin typeface="Times New Roman" pitchFamily="18" charset="0"/>
              </a:rPr>
              <a:t>B</a:t>
            </a:r>
            <a:r>
              <a:rPr lang="en-US" altLang="zh-CN" sz="1600" baseline="-25000">
                <a:solidFill>
                  <a:schemeClr val="bg2">
                    <a:lumMod val="50000"/>
                  </a:schemeClr>
                </a:solidFill>
                <a:latin typeface="Times New Roman" pitchFamily="18" charset="0"/>
              </a:rPr>
              <a:t>3,2</a:t>
            </a:r>
            <a:endParaRPr lang="zh-CN" altLang="en-US" sz="1600" baseline="-25000">
              <a:solidFill>
                <a:schemeClr val="bg2">
                  <a:lumMod val="50000"/>
                </a:schemeClr>
              </a:solidFill>
              <a:latin typeface="Times New Roman" pitchFamily="18" charset="0"/>
            </a:endParaRPr>
          </a:p>
        </p:txBody>
      </p:sp>
      <p:sp>
        <p:nvSpPr>
          <p:cNvPr id="188595" name="Text Box 179"/>
          <p:cNvSpPr txBox="1">
            <a:spLocks noChangeArrowheads="1"/>
          </p:cNvSpPr>
          <p:nvPr/>
        </p:nvSpPr>
        <p:spPr bwMode="auto">
          <a:xfrm>
            <a:off x="7632701" y="5800725"/>
            <a:ext cx="9122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1600" b="1" i="1">
                <a:solidFill>
                  <a:schemeClr val="bg2">
                    <a:lumMod val="50000"/>
                  </a:schemeClr>
                </a:solidFill>
                <a:latin typeface="Times New Roman" pitchFamily="18" charset="0"/>
              </a:rPr>
              <a:t>B</a:t>
            </a:r>
            <a:r>
              <a:rPr lang="en-US" altLang="zh-CN" sz="1600" baseline="-25000">
                <a:solidFill>
                  <a:schemeClr val="bg2">
                    <a:lumMod val="50000"/>
                  </a:schemeClr>
                </a:solidFill>
                <a:latin typeface="Times New Roman" pitchFamily="18" charset="0"/>
              </a:rPr>
              <a:t>4,2</a:t>
            </a:r>
            <a:endParaRPr lang="zh-CN" altLang="en-US" sz="1600" baseline="-25000">
              <a:solidFill>
                <a:schemeClr val="bg2">
                  <a:lumMod val="50000"/>
                </a:schemeClr>
              </a:solidFill>
              <a:latin typeface="Times New Roman" pitchFamily="18" charset="0"/>
            </a:endParaRPr>
          </a:p>
        </p:txBody>
      </p:sp>
      <p:grpSp>
        <p:nvGrpSpPr>
          <p:cNvPr id="5" name="Group 180"/>
          <p:cNvGrpSpPr>
            <a:grpSpLocks/>
          </p:cNvGrpSpPr>
          <p:nvPr/>
        </p:nvGrpSpPr>
        <p:grpSpPr bwMode="auto">
          <a:xfrm>
            <a:off x="3983567" y="4792664"/>
            <a:ext cx="4320117" cy="1692275"/>
            <a:chOff x="1383" y="2296"/>
            <a:chExt cx="2041" cy="1066"/>
          </a:xfrm>
        </p:grpSpPr>
        <p:sp>
          <p:nvSpPr>
            <p:cNvPr id="57361" name="Freeform 181"/>
            <p:cNvSpPr>
              <a:spLocks/>
            </p:cNvSpPr>
            <p:nvPr/>
          </p:nvSpPr>
          <p:spPr bwMode="auto">
            <a:xfrm>
              <a:off x="1383" y="2296"/>
              <a:ext cx="363" cy="1066"/>
            </a:xfrm>
            <a:custGeom>
              <a:avLst/>
              <a:gdLst>
                <a:gd name="T0" fmla="*/ 0 w 363"/>
                <a:gd name="T1" fmla="*/ 0 h 1066"/>
                <a:gd name="T2" fmla="*/ 46 w 363"/>
                <a:gd name="T3" fmla="*/ 544 h 1066"/>
                <a:gd name="T4" fmla="*/ 91 w 363"/>
                <a:gd name="T5" fmla="*/ 930 h 1066"/>
                <a:gd name="T6" fmla="*/ 363 w 363"/>
                <a:gd name="T7" fmla="*/ 1066 h 1066"/>
                <a:gd name="T8" fmla="*/ 0 60000 65536"/>
                <a:gd name="T9" fmla="*/ 0 60000 65536"/>
                <a:gd name="T10" fmla="*/ 0 60000 65536"/>
                <a:gd name="T11" fmla="*/ 0 60000 65536"/>
                <a:gd name="T12" fmla="*/ 0 w 363"/>
                <a:gd name="T13" fmla="*/ 0 h 1066"/>
                <a:gd name="T14" fmla="*/ 363 w 363"/>
                <a:gd name="T15" fmla="*/ 1066 h 1066"/>
              </a:gdLst>
              <a:ahLst/>
              <a:cxnLst>
                <a:cxn ang="T8">
                  <a:pos x="T0" y="T1"/>
                </a:cxn>
                <a:cxn ang="T9">
                  <a:pos x="T2" y="T3"/>
                </a:cxn>
                <a:cxn ang="T10">
                  <a:pos x="T4" y="T5"/>
                </a:cxn>
                <a:cxn ang="T11">
                  <a:pos x="T6" y="T7"/>
                </a:cxn>
              </a:cxnLst>
              <a:rect l="T12" t="T13" r="T14" b="T15"/>
              <a:pathLst>
                <a:path w="363" h="1066">
                  <a:moveTo>
                    <a:pt x="0" y="0"/>
                  </a:moveTo>
                  <a:cubicBezTo>
                    <a:pt x="15" y="194"/>
                    <a:pt x="31" y="389"/>
                    <a:pt x="46" y="544"/>
                  </a:cubicBezTo>
                  <a:cubicBezTo>
                    <a:pt x="61" y="699"/>
                    <a:pt x="38" y="843"/>
                    <a:pt x="91" y="930"/>
                  </a:cubicBezTo>
                  <a:cubicBezTo>
                    <a:pt x="144" y="1017"/>
                    <a:pt x="253" y="1041"/>
                    <a:pt x="363" y="10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7362" name="Freeform 182"/>
            <p:cNvSpPr>
              <a:spLocks/>
            </p:cNvSpPr>
            <p:nvPr/>
          </p:nvSpPr>
          <p:spPr bwMode="auto">
            <a:xfrm>
              <a:off x="1746" y="2428"/>
              <a:ext cx="1678" cy="934"/>
            </a:xfrm>
            <a:custGeom>
              <a:avLst/>
              <a:gdLst>
                <a:gd name="T0" fmla="*/ 0 w 1678"/>
                <a:gd name="T1" fmla="*/ 934 h 934"/>
                <a:gd name="T2" fmla="*/ 499 w 1678"/>
                <a:gd name="T3" fmla="*/ 889 h 934"/>
                <a:gd name="T4" fmla="*/ 953 w 1678"/>
                <a:gd name="T5" fmla="*/ 685 h 934"/>
                <a:gd name="T6" fmla="*/ 1338 w 1678"/>
                <a:gd name="T7" fmla="*/ 163 h 934"/>
                <a:gd name="T8" fmla="*/ 1429 w 1678"/>
                <a:gd name="T9" fmla="*/ 50 h 934"/>
                <a:gd name="T10" fmla="*/ 1520 w 1678"/>
                <a:gd name="T11" fmla="*/ 72 h 934"/>
                <a:gd name="T12" fmla="*/ 1633 w 1678"/>
                <a:gd name="T13" fmla="*/ 480 h 934"/>
                <a:gd name="T14" fmla="*/ 1678 w 1678"/>
                <a:gd name="T15" fmla="*/ 934 h 934"/>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934"/>
                <a:gd name="T26" fmla="*/ 1678 w 1678"/>
                <a:gd name="T27" fmla="*/ 934 h 9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934">
                  <a:moveTo>
                    <a:pt x="0" y="934"/>
                  </a:moveTo>
                  <a:cubicBezTo>
                    <a:pt x="170" y="932"/>
                    <a:pt x="340" y="930"/>
                    <a:pt x="499" y="889"/>
                  </a:cubicBezTo>
                  <a:cubicBezTo>
                    <a:pt x="658" y="848"/>
                    <a:pt x="813" y="806"/>
                    <a:pt x="953" y="685"/>
                  </a:cubicBezTo>
                  <a:cubicBezTo>
                    <a:pt x="1093" y="564"/>
                    <a:pt x="1259" y="269"/>
                    <a:pt x="1338" y="163"/>
                  </a:cubicBezTo>
                  <a:cubicBezTo>
                    <a:pt x="1417" y="57"/>
                    <a:pt x="1399" y="65"/>
                    <a:pt x="1429" y="50"/>
                  </a:cubicBezTo>
                  <a:cubicBezTo>
                    <a:pt x="1459" y="35"/>
                    <a:pt x="1486" y="0"/>
                    <a:pt x="1520" y="72"/>
                  </a:cubicBezTo>
                  <a:cubicBezTo>
                    <a:pt x="1554" y="144"/>
                    <a:pt x="1607" y="336"/>
                    <a:pt x="1633" y="480"/>
                  </a:cubicBezTo>
                  <a:cubicBezTo>
                    <a:pt x="1659" y="624"/>
                    <a:pt x="1668" y="779"/>
                    <a:pt x="1678" y="93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grpSp>
        <p:nvGrpSpPr>
          <p:cNvPr id="6" name="Group 188"/>
          <p:cNvGrpSpPr>
            <a:grpSpLocks/>
          </p:cNvGrpSpPr>
          <p:nvPr/>
        </p:nvGrpSpPr>
        <p:grpSpPr bwMode="auto">
          <a:xfrm>
            <a:off x="4059768" y="5383214"/>
            <a:ext cx="4195233" cy="1114425"/>
            <a:chOff x="3506" y="604"/>
            <a:chExt cx="1982" cy="702"/>
          </a:xfrm>
        </p:grpSpPr>
        <p:sp>
          <p:nvSpPr>
            <p:cNvPr id="57359" name="Freeform 183"/>
            <p:cNvSpPr>
              <a:spLocks/>
            </p:cNvSpPr>
            <p:nvPr/>
          </p:nvSpPr>
          <p:spPr bwMode="auto">
            <a:xfrm>
              <a:off x="3506" y="604"/>
              <a:ext cx="998" cy="702"/>
            </a:xfrm>
            <a:custGeom>
              <a:avLst/>
              <a:gdLst>
                <a:gd name="T0" fmla="*/ 0 w 998"/>
                <a:gd name="T1" fmla="*/ 691 h 702"/>
                <a:gd name="T2" fmla="*/ 159 w 998"/>
                <a:gd name="T3" fmla="*/ 668 h 702"/>
                <a:gd name="T4" fmla="*/ 476 w 998"/>
                <a:gd name="T5" fmla="*/ 487 h 702"/>
                <a:gd name="T6" fmla="*/ 749 w 998"/>
                <a:gd name="T7" fmla="*/ 79 h 702"/>
                <a:gd name="T8" fmla="*/ 998 w 998"/>
                <a:gd name="T9" fmla="*/ 11 h 702"/>
                <a:gd name="T10" fmla="*/ 0 60000 65536"/>
                <a:gd name="T11" fmla="*/ 0 60000 65536"/>
                <a:gd name="T12" fmla="*/ 0 60000 65536"/>
                <a:gd name="T13" fmla="*/ 0 60000 65536"/>
                <a:gd name="T14" fmla="*/ 0 60000 65536"/>
                <a:gd name="T15" fmla="*/ 0 w 998"/>
                <a:gd name="T16" fmla="*/ 0 h 702"/>
                <a:gd name="T17" fmla="*/ 998 w 998"/>
                <a:gd name="T18" fmla="*/ 702 h 702"/>
              </a:gdLst>
              <a:ahLst/>
              <a:cxnLst>
                <a:cxn ang="T10">
                  <a:pos x="T0" y="T1"/>
                </a:cxn>
                <a:cxn ang="T11">
                  <a:pos x="T2" y="T3"/>
                </a:cxn>
                <a:cxn ang="T12">
                  <a:pos x="T4" y="T5"/>
                </a:cxn>
                <a:cxn ang="T13">
                  <a:pos x="T6" y="T7"/>
                </a:cxn>
                <a:cxn ang="T14">
                  <a:pos x="T8" y="T9"/>
                </a:cxn>
              </a:cxnLst>
              <a:rect l="T15" t="T16" r="T17" b="T18"/>
              <a:pathLst>
                <a:path w="998" h="702">
                  <a:moveTo>
                    <a:pt x="0" y="691"/>
                  </a:moveTo>
                  <a:cubicBezTo>
                    <a:pt x="40" y="696"/>
                    <a:pt x="80" y="702"/>
                    <a:pt x="159" y="668"/>
                  </a:cubicBezTo>
                  <a:cubicBezTo>
                    <a:pt x="238" y="634"/>
                    <a:pt x="378" y="585"/>
                    <a:pt x="476" y="487"/>
                  </a:cubicBezTo>
                  <a:cubicBezTo>
                    <a:pt x="574" y="389"/>
                    <a:pt x="662" y="158"/>
                    <a:pt x="749" y="79"/>
                  </a:cubicBezTo>
                  <a:cubicBezTo>
                    <a:pt x="836" y="0"/>
                    <a:pt x="917" y="5"/>
                    <a:pt x="998" y="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7360" name="Freeform 184"/>
            <p:cNvSpPr>
              <a:spLocks/>
            </p:cNvSpPr>
            <p:nvPr/>
          </p:nvSpPr>
          <p:spPr bwMode="auto">
            <a:xfrm flipH="1">
              <a:off x="4490" y="604"/>
              <a:ext cx="998" cy="702"/>
            </a:xfrm>
            <a:custGeom>
              <a:avLst/>
              <a:gdLst>
                <a:gd name="T0" fmla="*/ 0 w 998"/>
                <a:gd name="T1" fmla="*/ 691 h 702"/>
                <a:gd name="T2" fmla="*/ 159 w 998"/>
                <a:gd name="T3" fmla="*/ 668 h 702"/>
                <a:gd name="T4" fmla="*/ 476 w 998"/>
                <a:gd name="T5" fmla="*/ 487 h 702"/>
                <a:gd name="T6" fmla="*/ 749 w 998"/>
                <a:gd name="T7" fmla="*/ 79 h 702"/>
                <a:gd name="T8" fmla="*/ 998 w 998"/>
                <a:gd name="T9" fmla="*/ 11 h 702"/>
                <a:gd name="T10" fmla="*/ 0 60000 65536"/>
                <a:gd name="T11" fmla="*/ 0 60000 65536"/>
                <a:gd name="T12" fmla="*/ 0 60000 65536"/>
                <a:gd name="T13" fmla="*/ 0 60000 65536"/>
                <a:gd name="T14" fmla="*/ 0 60000 65536"/>
                <a:gd name="T15" fmla="*/ 0 w 998"/>
                <a:gd name="T16" fmla="*/ 0 h 702"/>
                <a:gd name="T17" fmla="*/ 998 w 998"/>
                <a:gd name="T18" fmla="*/ 702 h 702"/>
              </a:gdLst>
              <a:ahLst/>
              <a:cxnLst>
                <a:cxn ang="T10">
                  <a:pos x="T0" y="T1"/>
                </a:cxn>
                <a:cxn ang="T11">
                  <a:pos x="T2" y="T3"/>
                </a:cxn>
                <a:cxn ang="T12">
                  <a:pos x="T4" y="T5"/>
                </a:cxn>
                <a:cxn ang="T13">
                  <a:pos x="T6" y="T7"/>
                </a:cxn>
                <a:cxn ang="T14">
                  <a:pos x="T8" y="T9"/>
                </a:cxn>
              </a:cxnLst>
              <a:rect l="T15" t="T16" r="T17" b="T18"/>
              <a:pathLst>
                <a:path w="998" h="702">
                  <a:moveTo>
                    <a:pt x="0" y="691"/>
                  </a:moveTo>
                  <a:cubicBezTo>
                    <a:pt x="40" y="696"/>
                    <a:pt x="80" y="702"/>
                    <a:pt x="159" y="668"/>
                  </a:cubicBezTo>
                  <a:cubicBezTo>
                    <a:pt x="238" y="634"/>
                    <a:pt x="378" y="585"/>
                    <a:pt x="476" y="487"/>
                  </a:cubicBezTo>
                  <a:cubicBezTo>
                    <a:pt x="574" y="389"/>
                    <a:pt x="662" y="158"/>
                    <a:pt x="749" y="79"/>
                  </a:cubicBezTo>
                  <a:cubicBezTo>
                    <a:pt x="836" y="0"/>
                    <a:pt x="917" y="5"/>
                    <a:pt x="998" y="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grpSp>
        <p:nvGrpSpPr>
          <p:cNvPr id="7" name="Group 185"/>
          <p:cNvGrpSpPr>
            <a:grpSpLocks/>
          </p:cNvGrpSpPr>
          <p:nvPr/>
        </p:nvGrpSpPr>
        <p:grpSpPr bwMode="auto">
          <a:xfrm flipH="1">
            <a:off x="4013200" y="4800601"/>
            <a:ext cx="4320117" cy="1692275"/>
            <a:chOff x="1383" y="2296"/>
            <a:chExt cx="2041" cy="1066"/>
          </a:xfrm>
        </p:grpSpPr>
        <p:sp>
          <p:nvSpPr>
            <p:cNvPr id="57357" name="Freeform 186"/>
            <p:cNvSpPr>
              <a:spLocks/>
            </p:cNvSpPr>
            <p:nvPr/>
          </p:nvSpPr>
          <p:spPr bwMode="auto">
            <a:xfrm>
              <a:off x="1383" y="2296"/>
              <a:ext cx="363" cy="1066"/>
            </a:xfrm>
            <a:custGeom>
              <a:avLst/>
              <a:gdLst>
                <a:gd name="T0" fmla="*/ 0 w 363"/>
                <a:gd name="T1" fmla="*/ 0 h 1066"/>
                <a:gd name="T2" fmla="*/ 46 w 363"/>
                <a:gd name="T3" fmla="*/ 544 h 1066"/>
                <a:gd name="T4" fmla="*/ 91 w 363"/>
                <a:gd name="T5" fmla="*/ 930 h 1066"/>
                <a:gd name="T6" fmla="*/ 363 w 363"/>
                <a:gd name="T7" fmla="*/ 1066 h 1066"/>
                <a:gd name="T8" fmla="*/ 0 60000 65536"/>
                <a:gd name="T9" fmla="*/ 0 60000 65536"/>
                <a:gd name="T10" fmla="*/ 0 60000 65536"/>
                <a:gd name="T11" fmla="*/ 0 60000 65536"/>
                <a:gd name="T12" fmla="*/ 0 w 363"/>
                <a:gd name="T13" fmla="*/ 0 h 1066"/>
                <a:gd name="T14" fmla="*/ 363 w 363"/>
                <a:gd name="T15" fmla="*/ 1066 h 1066"/>
              </a:gdLst>
              <a:ahLst/>
              <a:cxnLst>
                <a:cxn ang="T8">
                  <a:pos x="T0" y="T1"/>
                </a:cxn>
                <a:cxn ang="T9">
                  <a:pos x="T2" y="T3"/>
                </a:cxn>
                <a:cxn ang="T10">
                  <a:pos x="T4" y="T5"/>
                </a:cxn>
                <a:cxn ang="T11">
                  <a:pos x="T6" y="T7"/>
                </a:cxn>
              </a:cxnLst>
              <a:rect l="T12" t="T13" r="T14" b="T15"/>
              <a:pathLst>
                <a:path w="363" h="1066">
                  <a:moveTo>
                    <a:pt x="0" y="0"/>
                  </a:moveTo>
                  <a:cubicBezTo>
                    <a:pt x="15" y="194"/>
                    <a:pt x="31" y="389"/>
                    <a:pt x="46" y="544"/>
                  </a:cubicBezTo>
                  <a:cubicBezTo>
                    <a:pt x="61" y="699"/>
                    <a:pt x="38" y="843"/>
                    <a:pt x="91" y="930"/>
                  </a:cubicBezTo>
                  <a:cubicBezTo>
                    <a:pt x="144" y="1017"/>
                    <a:pt x="253" y="1041"/>
                    <a:pt x="363" y="10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57358" name="Freeform 187"/>
            <p:cNvSpPr>
              <a:spLocks/>
            </p:cNvSpPr>
            <p:nvPr/>
          </p:nvSpPr>
          <p:spPr bwMode="auto">
            <a:xfrm>
              <a:off x="1746" y="2428"/>
              <a:ext cx="1678" cy="934"/>
            </a:xfrm>
            <a:custGeom>
              <a:avLst/>
              <a:gdLst>
                <a:gd name="T0" fmla="*/ 0 w 1678"/>
                <a:gd name="T1" fmla="*/ 934 h 934"/>
                <a:gd name="T2" fmla="*/ 499 w 1678"/>
                <a:gd name="T3" fmla="*/ 889 h 934"/>
                <a:gd name="T4" fmla="*/ 953 w 1678"/>
                <a:gd name="T5" fmla="*/ 685 h 934"/>
                <a:gd name="T6" fmla="*/ 1338 w 1678"/>
                <a:gd name="T7" fmla="*/ 163 h 934"/>
                <a:gd name="T8" fmla="*/ 1429 w 1678"/>
                <a:gd name="T9" fmla="*/ 50 h 934"/>
                <a:gd name="T10" fmla="*/ 1520 w 1678"/>
                <a:gd name="T11" fmla="*/ 72 h 934"/>
                <a:gd name="T12" fmla="*/ 1633 w 1678"/>
                <a:gd name="T13" fmla="*/ 480 h 934"/>
                <a:gd name="T14" fmla="*/ 1678 w 1678"/>
                <a:gd name="T15" fmla="*/ 934 h 934"/>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934"/>
                <a:gd name="T26" fmla="*/ 1678 w 1678"/>
                <a:gd name="T27" fmla="*/ 934 h 9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934">
                  <a:moveTo>
                    <a:pt x="0" y="934"/>
                  </a:moveTo>
                  <a:cubicBezTo>
                    <a:pt x="170" y="932"/>
                    <a:pt x="340" y="930"/>
                    <a:pt x="499" y="889"/>
                  </a:cubicBezTo>
                  <a:cubicBezTo>
                    <a:pt x="658" y="848"/>
                    <a:pt x="813" y="806"/>
                    <a:pt x="953" y="685"/>
                  </a:cubicBezTo>
                  <a:cubicBezTo>
                    <a:pt x="1093" y="564"/>
                    <a:pt x="1259" y="269"/>
                    <a:pt x="1338" y="163"/>
                  </a:cubicBezTo>
                  <a:cubicBezTo>
                    <a:pt x="1417" y="57"/>
                    <a:pt x="1399" y="65"/>
                    <a:pt x="1429" y="50"/>
                  </a:cubicBezTo>
                  <a:cubicBezTo>
                    <a:pt x="1459" y="35"/>
                    <a:pt x="1486" y="0"/>
                    <a:pt x="1520" y="72"/>
                  </a:cubicBezTo>
                  <a:cubicBezTo>
                    <a:pt x="1554" y="144"/>
                    <a:pt x="1607" y="336"/>
                    <a:pt x="1633" y="480"/>
                  </a:cubicBezTo>
                  <a:cubicBezTo>
                    <a:pt x="1659" y="624"/>
                    <a:pt x="1668" y="779"/>
                    <a:pt x="1678" y="93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sp>
        <p:nvSpPr>
          <p:cNvPr id="38" name="Rectangle 2"/>
          <p:cNvSpPr>
            <a:spLocks noGrp="1" noChangeArrowheads="1"/>
          </p:cNvSpPr>
          <p:nvPr>
            <p:ph type="title"/>
          </p:nvPr>
        </p:nvSpPr>
        <p:spPr>
          <a:xfrm>
            <a:off x="563036" y="332656"/>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2876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19">
                                            <p:bg/>
                                          </p:spTgt>
                                        </p:tgtEl>
                                        <p:attrNameLst>
                                          <p:attrName>style.visibility</p:attrName>
                                        </p:attrNameLst>
                                      </p:cBhvr>
                                      <p:to>
                                        <p:strVal val="visible"/>
                                      </p:to>
                                    </p:set>
                                    <p:animEffect transition="in" filter="wipe(up)">
                                      <p:cBhvr>
                                        <p:cTn id="7" dur="500"/>
                                        <p:tgtEl>
                                          <p:spTgt spid="188419">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8419">
                                            <p:txEl>
                                              <p:pRg st="0" end="0"/>
                                            </p:txEl>
                                          </p:spTgt>
                                        </p:tgtEl>
                                        <p:attrNameLst>
                                          <p:attrName>style.visibility</p:attrName>
                                        </p:attrNameLst>
                                      </p:cBhvr>
                                      <p:to>
                                        <p:strVal val="visible"/>
                                      </p:to>
                                    </p:set>
                                    <p:animEffect transition="in" filter="wipe(up)">
                                      <p:cBhvr>
                                        <p:cTn id="10" dur="500"/>
                                        <p:tgtEl>
                                          <p:spTgt spid="188419">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Effect transition="in" filter="wipe(up)">
                                      <p:cBhvr>
                                        <p:cTn id="13" dur="500"/>
                                        <p:tgtEl>
                                          <p:spTgt spid="188419">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8419">
                                            <p:txEl>
                                              <p:pRg st="2" end="2"/>
                                            </p:txEl>
                                          </p:spTgt>
                                        </p:tgtEl>
                                        <p:attrNameLst>
                                          <p:attrName>style.visibility</p:attrName>
                                        </p:attrNameLst>
                                      </p:cBhvr>
                                      <p:to>
                                        <p:strVal val="visible"/>
                                      </p:to>
                                    </p:set>
                                    <p:animEffect transition="in" filter="wipe(up)">
                                      <p:cBhvr>
                                        <p:cTn id="16" dur="500"/>
                                        <p:tgtEl>
                                          <p:spTgt spid="18841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8419">
                                            <p:txEl>
                                              <p:pRg st="3" end="3"/>
                                            </p:txEl>
                                          </p:spTgt>
                                        </p:tgtEl>
                                        <p:attrNameLst>
                                          <p:attrName>style.visibility</p:attrName>
                                        </p:attrNameLst>
                                      </p:cBhvr>
                                      <p:to>
                                        <p:strVal val="visible"/>
                                      </p:to>
                                    </p:set>
                                    <p:animEffect transition="in" filter="wipe(up)">
                                      <p:cBhvr>
                                        <p:cTn id="21" dur="500"/>
                                        <p:tgtEl>
                                          <p:spTgt spid="18841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8419">
                                            <p:txEl>
                                              <p:pRg st="4" end="4"/>
                                            </p:txEl>
                                          </p:spTgt>
                                        </p:tgtEl>
                                        <p:attrNameLst>
                                          <p:attrName>style.visibility</p:attrName>
                                        </p:attrNameLst>
                                      </p:cBhvr>
                                      <p:to>
                                        <p:strVal val="visible"/>
                                      </p:to>
                                    </p:set>
                                    <p:animEffect transition="in" filter="wipe(up)">
                                      <p:cBhvr>
                                        <p:cTn id="26" dur="500"/>
                                        <p:tgtEl>
                                          <p:spTgt spid="188419">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8419">
                                            <p:txEl>
                                              <p:pRg st="5" end="5"/>
                                            </p:txEl>
                                          </p:spTgt>
                                        </p:tgtEl>
                                        <p:attrNameLst>
                                          <p:attrName>style.visibility</p:attrName>
                                        </p:attrNameLst>
                                      </p:cBhvr>
                                      <p:to>
                                        <p:strVal val="visible"/>
                                      </p:to>
                                    </p:set>
                                    <p:animEffect transition="in" filter="wipe(up)">
                                      <p:cBhvr>
                                        <p:cTn id="29" dur="500"/>
                                        <p:tgtEl>
                                          <p:spTgt spid="18841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par>
                                <p:cTn id="40" presetID="22" presetClass="entr" presetSubtype="8"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par>
                                <p:cTn id="43" presetID="2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859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859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8859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859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88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nimBg="1"/>
      <p:bldP spid="188591" grpId="0"/>
      <p:bldP spid="188592" grpId="0"/>
      <p:bldP spid="188593" grpId="0"/>
      <p:bldP spid="188594" grpId="0"/>
      <p:bldP spid="18859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sz="half" idx="4294967295"/>
          </p:nvPr>
        </p:nvSpPr>
        <p:spPr>
          <a:xfrm>
            <a:off x="1583267" y="2024064"/>
            <a:ext cx="9601200" cy="4465637"/>
          </a:xfrm>
        </p:spPr>
        <p:txBody>
          <a:bodyPr/>
          <a:lstStyle/>
          <a:p>
            <a:pPr eaLnBrk="1" hangingPunct="1">
              <a:lnSpc>
                <a:spcPct val="80000"/>
              </a:lnSpc>
              <a:buClr>
                <a:schemeClr val="hlink"/>
              </a:buClr>
            </a:pPr>
            <a:endParaRPr lang="zh-CN" altLang="en-US" sz="1600" smtClean="0"/>
          </a:p>
        </p:txBody>
      </p:sp>
      <p:pic>
        <p:nvPicPr>
          <p:cNvPr id="243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00214"/>
            <a:ext cx="11808884"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17" name="Text Box 5"/>
          <p:cNvSpPr txBox="1">
            <a:spLocks noChangeArrowheads="1"/>
          </p:cNvSpPr>
          <p:nvPr/>
        </p:nvSpPr>
        <p:spPr bwMode="auto">
          <a:xfrm>
            <a:off x="1775885" y="1881188"/>
            <a:ext cx="95525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b="1" dirty="0">
                <a:solidFill>
                  <a:schemeClr val="bg2">
                    <a:lumMod val="50000"/>
                  </a:schemeClr>
                </a:solidFill>
              </a:rPr>
              <a:t>Cubic B-spline basis functions for two different knot vectors. </a:t>
            </a:r>
            <a:endParaRPr lang="zh-CN" altLang="en-US" b="1" dirty="0">
              <a:solidFill>
                <a:schemeClr val="bg2">
                  <a:lumMod val="50000"/>
                </a:schemeClr>
              </a:solidFill>
            </a:endParaRPr>
          </a:p>
        </p:txBody>
      </p:sp>
      <p:sp>
        <p:nvSpPr>
          <p:cNvPr id="243718" name="Text Box 6"/>
          <p:cNvSpPr txBox="1">
            <a:spLocks noChangeArrowheads="1"/>
          </p:cNvSpPr>
          <p:nvPr/>
        </p:nvSpPr>
        <p:spPr bwMode="auto">
          <a:xfrm>
            <a:off x="1773767" y="5518151"/>
            <a:ext cx="95525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b="1" dirty="0">
                <a:solidFill>
                  <a:schemeClr val="bg2">
                    <a:lumMod val="50000"/>
                  </a:schemeClr>
                </a:solidFill>
              </a:rPr>
              <a:t>example B-spline curves defined on these bases.</a:t>
            </a:r>
            <a:endParaRPr lang="zh-CN" altLang="en-US" b="1" dirty="0">
              <a:solidFill>
                <a:schemeClr val="bg2">
                  <a:lumMod val="50000"/>
                </a:schemeClr>
              </a:solidFill>
            </a:endParaRPr>
          </a:p>
        </p:txBody>
      </p:sp>
      <p:pic>
        <p:nvPicPr>
          <p:cNvPr id="2437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99" y="2997201"/>
            <a:ext cx="132969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563036" y="548680"/>
            <a:ext cx="10390716" cy="1152128"/>
          </a:xfrm>
          <a:prstGeom prst="rect">
            <a:avLst/>
          </a:prstGeom>
        </p:spPr>
        <p:txBody>
          <a:bodyP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8546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3716"/>
                                        </p:tgtEl>
                                        <p:attrNameLst>
                                          <p:attrName>style.visibility</p:attrName>
                                        </p:attrNameLst>
                                      </p:cBhvr>
                                      <p:to>
                                        <p:strVal val="visible"/>
                                      </p:to>
                                    </p:set>
                                    <p:animEffect transition="in" filter="fade">
                                      <p:cBhvr>
                                        <p:cTn id="12" dur="500"/>
                                        <p:tgtEl>
                                          <p:spTgt spid="2437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3717"/>
                                        </p:tgtEl>
                                        <p:attrNameLst>
                                          <p:attrName>style.visibility</p:attrName>
                                        </p:attrNameLst>
                                      </p:cBhvr>
                                      <p:to>
                                        <p:strVal val="visible"/>
                                      </p:to>
                                    </p:set>
                                    <p:animEffect transition="in" filter="fade">
                                      <p:cBhvr>
                                        <p:cTn id="15" dur="500"/>
                                        <p:tgtEl>
                                          <p:spTgt spid="2437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3716"/>
                                        </p:tgtEl>
                                      </p:cBhvr>
                                    </p:animEffect>
                                    <p:set>
                                      <p:cBhvr>
                                        <p:cTn id="20" dur="1" fill="hold">
                                          <p:stCondLst>
                                            <p:cond delay="499"/>
                                          </p:stCondLst>
                                        </p:cTn>
                                        <p:tgtEl>
                                          <p:spTgt spid="24371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43717"/>
                                        </p:tgtEl>
                                      </p:cBhvr>
                                    </p:animEffect>
                                    <p:set>
                                      <p:cBhvr>
                                        <p:cTn id="23" dur="1" fill="hold">
                                          <p:stCondLst>
                                            <p:cond delay="499"/>
                                          </p:stCondLst>
                                        </p:cTn>
                                        <p:tgtEl>
                                          <p:spTgt spid="243717"/>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43719"/>
                                        </p:tgtEl>
                                        <p:attrNameLst>
                                          <p:attrName>style.visibility</p:attrName>
                                        </p:attrNameLst>
                                      </p:cBhvr>
                                      <p:to>
                                        <p:strVal val="visible"/>
                                      </p:to>
                                    </p:set>
                                    <p:animEffect transition="in" filter="fade">
                                      <p:cBhvr>
                                        <p:cTn id="28" dur="500"/>
                                        <p:tgtEl>
                                          <p:spTgt spid="2437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3718"/>
                                        </p:tgtEl>
                                        <p:attrNameLst>
                                          <p:attrName>style.visibility</p:attrName>
                                        </p:attrNameLst>
                                      </p:cBhvr>
                                      <p:to>
                                        <p:strVal val="visible"/>
                                      </p:to>
                                    </p:set>
                                    <p:animEffect transition="in" filter="fade">
                                      <p:cBhvr>
                                        <p:cTn id="31" dur="500"/>
                                        <p:tgtEl>
                                          <p:spTgt spid="243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243717" grpId="0"/>
      <p:bldP spid="243717" grpId="1"/>
      <p:bldP spid="2437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sz="half" idx="1"/>
          </p:nvPr>
        </p:nvSpPr>
        <p:spPr>
          <a:xfrm>
            <a:off x="983432" y="1556792"/>
            <a:ext cx="9601200" cy="4465637"/>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样条曲线的优点</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曲线次数独立于控制点数目；</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允许局部修改曲线形状。  </a:t>
            </a:r>
          </a:p>
        </p:txBody>
      </p:sp>
      <p:sp>
        <p:nvSpPr>
          <p:cNvPr id="5" name="Rectangle 2"/>
          <p:cNvSpPr>
            <a:spLocks noGrp="1" noChangeArrowheads="1"/>
          </p:cNvSpPr>
          <p:nvPr>
            <p:ph type="title"/>
          </p:nvPr>
        </p:nvSpPr>
        <p:spPr>
          <a:xfrm>
            <a:off x="745844" y="404664"/>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5395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wipe(up)">
                                      <p:cBhvr>
                                        <p:cTn id="10" dur="500"/>
                                        <p:tgtEl>
                                          <p:spTgt spid="1556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Effect transition="in" filter="wipe(up)">
                                      <p:cBhvr>
                                        <p:cTn id="13" dur="500"/>
                                        <p:tgtEl>
                                          <p:spTgt spid="15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sz="half" idx="1"/>
          </p:nvPr>
        </p:nvSpPr>
        <p:spPr>
          <a:xfrm>
            <a:off x="1576918" y="2017713"/>
            <a:ext cx="9607549" cy="4114800"/>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样条曲线的性质</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局部性</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。调和函数仅在</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[ti,ti+k+1]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区间内有值，使得</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k</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样条曲线在修改时仅与相邻的</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k+1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个控制顶点相关</a:t>
            </a:r>
          </a:p>
          <a:p>
            <a:pPr lvl="1" eaLnBrk="1" hangingPunct="1">
              <a:buClr>
                <a:schemeClr val="folHlink"/>
              </a:buClr>
            </a:pPr>
            <a:endParaRPr lang="zh-CN" altLang="en-US" sz="2400" dirty="0" smtClean="0">
              <a:latin typeface="Times New Roman" pitchFamily="18" charset="0"/>
            </a:endParaRPr>
          </a:p>
          <a:p>
            <a:pPr lvl="1" eaLnBrk="1" hangingPunct="1">
              <a:buClr>
                <a:schemeClr val="folHlink"/>
              </a:buClr>
            </a:pPr>
            <a:endParaRPr lang="zh-CN" altLang="en-US" sz="2400" dirty="0" smtClean="0">
              <a:latin typeface="Times New Roman" pitchFamily="18" charset="0"/>
            </a:endParaRP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连续性</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k</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样条曲线在整个参数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取值范围内具有</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Ck-1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阶连续。如果在某一节点处是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L</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重节点， 则具有</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Ck</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-L</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阶连续</a:t>
            </a:r>
          </a:p>
        </p:txBody>
      </p:sp>
      <p:graphicFrame>
        <p:nvGraphicFramePr>
          <p:cNvPr id="194576" name="Object 16"/>
          <p:cNvGraphicFramePr>
            <a:graphicFrameLocks noGrp="1" noChangeAspect="1"/>
          </p:cNvGraphicFramePr>
          <p:nvPr>
            <p:ph sz="half" idx="2"/>
          </p:nvPr>
        </p:nvGraphicFramePr>
        <p:xfrm>
          <a:off x="3647017" y="3644900"/>
          <a:ext cx="5281083" cy="869950"/>
        </p:xfrm>
        <a:graphic>
          <a:graphicData uri="http://schemas.openxmlformats.org/presentationml/2006/ole">
            <mc:AlternateContent xmlns:mc="http://schemas.openxmlformats.org/markup-compatibility/2006">
              <mc:Choice xmlns:v="urn:schemas-microsoft-com:vml" Requires="v">
                <p:oleObj spid="_x0000_s81971" name="Equation" r:id="rId4" imgW="2197100" imgH="482600" progId="Equation.DSMT4">
                  <p:embed/>
                </p:oleObj>
              </mc:Choice>
              <mc:Fallback>
                <p:oleObj name="Equation" r:id="rId4" imgW="21971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7017" y="3644900"/>
                        <a:ext cx="5281083"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a:spLocks noGrp="1" noChangeArrowheads="1"/>
          </p:cNvSpPr>
          <p:nvPr>
            <p:ph type="title"/>
          </p:nvPr>
        </p:nvSpPr>
        <p:spPr>
          <a:xfrm>
            <a:off x="889860" y="332656"/>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9271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3">
                                            <p:bg/>
                                          </p:spTgt>
                                        </p:tgtEl>
                                        <p:attrNameLst>
                                          <p:attrName>style.visibility</p:attrName>
                                        </p:attrNameLst>
                                      </p:cBhvr>
                                      <p:to>
                                        <p:strVal val="visible"/>
                                      </p:to>
                                    </p:set>
                                    <p:animEffect transition="in" filter="wipe(up)">
                                      <p:cBhvr>
                                        <p:cTn id="7" dur="500"/>
                                        <p:tgtEl>
                                          <p:spTgt spid="194563">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4563">
                                            <p:txEl>
                                              <p:pRg st="0" end="0"/>
                                            </p:txEl>
                                          </p:spTgt>
                                        </p:tgtEl>
                                        <p:attrNameLst>
                                          <p:attrName>style.visibility</p:attrName>
                                        </p:attrNameLst>
                                      </p:cBhvr>
                                      <p:to>
                                        <p:strVal val="visible"/>
                                      </p:to>
                                    </p:set>
                                    <p:animEffect transition="in" filter="wipe(up)">
                                      <p:cBhvr>
                                        <p:cTn id="10" dur="500"/>
                                        <p:tgtEl>
                                          <p:spTgt spid="19456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Effect transition="in" filter="wipe(up)">
                                      <p:cBhvr>
                                        <p:cTn id="13" dur="500"/>
                                        <p:tgtEl>
                                          <p:spTgt spid="194563">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94576"/>
                                        </p:tgtEl>
                                        <p:attrNameLst>
                                          <p:attrName>style.visibility</p:attrName>
                                        </p:attrNameLst>
                                      </p:cBhvr>
                                      <p:to>
                                        <p:strVal val="visible"/>
                                      </p:to>
                                    </p:set>
                                    <p:animEffect transition="in" filter="wipe(up)">
                                      <p:cBhvr>
                                        <p:cTn id="18" dur="500"/>
                                        <p:tgtEl>
                                          <p:spTgt spid="19457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94563">
                                            <p:txEl>
                                              <p:pRg st="4" end="4"/>
                                            </p:txEl>
                                          </p:spTgt>
                                        </p:tgtEl>
                                        <p:attrNameLst>
                                          <p:attrName>style.visibility</p:attrName>
                                        </p:attrNameLst>
                                      </p:cBhvr>
                                      <p:to>
                                        <p:strVal val="visible"/>
                                      </p:to>
                                    </p:set>
                                    <p:animEffect transition="in" filter="wipe(up)">
                                      <p:cBhvr>
                                        <p:cTn id="21" dur="500"/>
                                        <p:tgtEl>
                                          <p:spTgt spid="194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body" sz="half" idx="1"/>
          </p:nvPr>
        </p:nvSpPr>
        <p:spPr>
          <a:xfrm>
            <a:off x="1576918" y="2017714"/>
            <a:ext cx="9607549" cy="4651375"/>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样条曲线的性质</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变差缩减性</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。在相邻节点之间的每个样条曲线段包含在相邻的</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k+1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个控制点所形成的凸包内，任意直线与曲线的交点数不超过与控制多边形的交点数。</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rgbClr val="00B050"/>
                </a:solidFill>
                <a:latin typeface="微软雅黑" panose="020B0503020204020204" pitchFamily="34" charset="-122"/>
                <a:ea typeface="微软雅黑" panose="020B0503020204020204" pitchFamily="34" charset="-122"/>
              </a:rPr>
              <a:t>造型的灵活性</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。可以构造直线段、尖点、切线等特殊情况。</a:t>
            </a:r>
          </a:p>
          <a:p>
            <a:pPr marL="1703388" lvl="3" indent="-342900" eaLnBrk="1" hangingPunct="0">
              <a:lnSpc>
                <a:spcPct val="100000"/>
              </a:lnSpc>
              <a:spcBef>
                <a:spcPts val="1800"/>
              </a:spcBef>
              <a:buSzPct val="60000"/>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构造直线</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。对三次</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B</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样条曲线，设置</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个控制顶点</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i+1</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i+2</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i+3</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在同一直线上，就可以得到一段直线，此时对应的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t</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i+3</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 u  </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t</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i+4</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曲线段即为一条直线，且与</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i+1</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i+2</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rPr>
              <a:t> P</a:t>
            </a:r>
            <a:r>
              <a:rPr lang="en-US" altLang="zh-CN" sz="2000" b="1" baseline="-25000" dirty="0">
                <a:solidFill>
                  <a:schemeClr val="accent6">
                    <a:lumMod val="50000"/>
                  </a:schemeClr>
                </a:solidFill>
                <a:latin typeface="微软雅黑" panose="020B0503020204020204" pitchFamily="34" charset="-122"/>
                <a:ea typeface="微软雅黑" panose="020B0503020204020204" pitchFamily="34" charset="-122"/>
              </a:rPr>
              <a:t>i+3</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所在的直线重合</a:t>
            </a:r>
          </a:p>
        </p:txBody>
      </p:sp>
      <p:sp>
        <p:nvSpPr>
          <p:cNvPr id="196615" name="Freeform 7"/>
          <p:cNvSpPr>
            <a:spLocks/>
          </p:cNvSpPr>
          <p:nvPr/>
        </p:nvSpPr>
        <p:spPr bwMode="auto">
          <a:xfrm>
            <a:off x="6096001" y="549275"/>
            <a:ext cx="3695700" cy="1366838"/>
          </a:xfrm>
          <a:custGeom>
            <a:avLst/>
            <a:gdLst>
              <a:gd name="T0" fmla="*/ 0 w 1746"/>
              <a:gd name="T1" fmla="*/ 2147483647 h 861"/>
              <a:gd name="T2" fmla="*/ 2147483647 w 1746"/>
              <a:gd name="T3" fmla="*/ 0 h 861"/>
              <a:gd name="T4" fmla="*/ 2147483647 w 1746"/>
              <a:gd name="T5" fmla="*/ 2147483647 h 861"/>
              <a:gd name="T6" fmla="*/ 2147483647 w 1746"/>
              <a:gd name="T7" fmla="*/ 2147483647 h 861"/>
              <a:gd name="T8" fmla="*/ 0 60000 65536"/>
              <a:gd name="T9" fmla="*/ 0 60000 65536"/>
              <a:gd name="T10" fmla="*/ 0 60000 65536"/>
              <a:gd name="T11" fmla="*/ 0 60000 65536"/>
              <a:gd name="T12" fmla="*/ 0 w 1746"/>
              <a:gd name="T13" fmla="*/ 0 h 861"/>
              <a:gd name="T14" fmla="*/ 1746 w 1746"/>
              <a:gd name="T15" fmla="*/ 861 h 861"/>
            </a:gdLst>
            <a:ahLst/>
            <a:cxnLst>
              <a:cxn ang="T8">
                <a:pos x="T0" y="T1"/>
              </a:cxn>
              <a:cxn ang="T9">
                <a:pos x="T2" y="T3"/>
              </a:cxn>
              <a:cxn ang="T10">
                <a:pos x="T4" y="T5"/>
              </a:cxn>
              <a:cxn ang="T11">
                <a:pos x="T6" y="T7"/>
              </a:cxn>
            </a:cxnLst>
            <a:rect l="T12" t="T13" r="T14" b="T15"/>
            <a:pathLst>
              <a:path w="1746" h="861">
                <a:moveTo>
                  <a:pt x="0" y="793"/>
                </a:moveTo>
                <a:lnTo>
                  <a:pt x="567" y="0"/>
                </a:lnTo>
                <a:lnTo>
                  <a:pt x="1383" y="272"/>
                </a:lnTo>
                <a:lnTo>
                  <a:pt x="1746" y="861"/>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20"/>
          <p:cNvGrpSpPr>
            <a:grpSpLocks/>
          </p:cNvGrpSpPr>
          <p:nvPr/>
        </p:nvGrpSpPr>
        <p:grpSpPr bwMode="auto">
          <a:xfrm>
            <a:off x="6470651" y="646113"/>
            <a:ext cx="2882900" cy="774700"/>
            <a:chOff x="3057" y="407"/>
            <a:chExt cx="1362" cy="488"/>
          </a:xfrm>
        </p:grpSpPr>
        <p:sp>
          <p:nvSpPr>
            <p:cNvPr id="61464" name="Freeform 16"/>
            <p:cNvSpPr>
              <a:spLocks/>
            </p:cNvSpPr>
            <p:nvPr/>
          </p:nvSpPr>
          <p:spPr bwMode="auto">
            <a:xfrm>
              <a:off x="3057" y="407"/>
              <a:ext cx="657" cy="488"/>
            </a:xfrm>
            <a:custGeom>
              <a:avLst/>
              <a:gdLst>
                <a:gd name="T0" fmla="*/ 0 w 657"/>
                <a:gd name="T1" fmla="*/ 488 h 488"/>
                <a:gd name="T2" fmla="*/ 317 w 657"/>
                <a:gd name="T3" fmla="*/ 102 h 488"/>
                <a:gd name="T4" fmla="*/ 499 w 657"/>
                <a:gd name="T5" fmla="*/ 11 h 488"/>
                <a:gd name="T6" fmla="*/ 657 w 657"/>
                <a:gd name="T7" fmla="*/ 34 h 488"/>
                <a:gd name="T8" fmla="*/ 0 60000 65536"/>
                <a:gd name="T9" fmla="*/ 0 60000 65536"/>
                <a:gd name="T10" fmla="*/ 0 60000 65536"/>
                <a:gd name="T11" fmla="*/ 0 60000 65536"/>
                <a:gd name="T12" fmla="*/ 0 w 657"/>
                <a:gd name="T13" fmla="*/ 0 h 488"/>
                <a:gd name="T14" fmla="*/ 657 w 657"/>
                <a:gd name="T15" fmla="*/ 488 h 488"/>
              </a:gdLst>
              <a:ahLst/>
              <a:cxnLst>
                <a:cxn ang="T8">
                  <a:pos x="T0" y="T1"/>
                </a:cxn>
                <a:cxn ang="T9">
                  <a:pos x="T2" y="T3"/>
                </a:cxn>
                <a:cxn ang="T10">
                  <a:pos x="T4" y="T5"/>
                </a:cxn>
                <a:cxn ang="T11">
                  <a:pos x="T6" y="T7"/>
                </a:cxn>
              </a:cxnLst>
              <a:rect l="T12" t="T13" r="T14" b="T15"/>
              <a:pathLst>
                <a:path w="657" h="488">
                  <a:moveTo>
                    <a:pt x="0" y="488"/>
                  </a:moveTo>
                  <a:cubicBezTo>
                    <a:pt x="117" y="334"/>
                    <a:pt x="234" y="181"/>
                    <a:pt x="317" y="102"/>
                  </a:cubicBezTo>
                  <a:cubicBezTo>
                    <a:pt x="400" y="23"/>
                    <a:pt x="442" y="22"/>
                    <a:pt x="499" y="11"/>
                  </a:cubicBezTo>
                  <a:cubicBezTo>
                    <a:pt x="556" y="0"/>
                    <a:pt x="631" y="30"/>
                    <a:pt x="657" y="34"/>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5" name="Line 17"/>
            <p:cNvSpPr>
              <a:spLocks noChangeShapeType="1"/>
            </p:cNvSpPr>
            <p:nvPr/>
          </p:nvSpPr>
          <p:spPr bwMode="auto">
            <a:xfrm rot="120000">
              <a:off x="3696" y="445"/>
              <a:ext cx="409" cy="11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Freeform 19"/>
            <p:cNvSpPr>
              <a:spLocks/>
            </p:cNvSpPr>
            <p:nvPr/>
          </p:nvSpPr>
          <p:spPr bwMode="auto">
            <a:xfrm>
              <a:off x="4102" y="566"/>
              <a:ext cx="317" cy="298"/>
            </a:xfrm>
            <a:custGeom>
              <a:avLst/>
              <a:gdLst>
                <a:gd name="T0" fmla="*/ 0 w 317"/>
                <a:gd name="T1" fmla="*/ 0 h 295"/>
                <a:gd name="T2" fmla="*/ 113 w 317"/>
                <a:gd name="T3" fmla="*/ 89 h 295"/>
                <a:gd name="T4" fmla="*/ 317 w 317"/>
                <a:gd name="T5" fmla="*/ 362 h 295"/>
                <a:gd name="T6" fmla="*/ 0 60000 65536"/>
                <a:gd name="T7" fmla="*/ 0 60000 65536"/>
                <a:gd name="T8" fmla="*/ 0 60000 65536"/>
                <a:gd name="T9" fmla="*/ 0 w 317"/>
                <a:gd name="T10" fmla="*/ 0 h 295"/>
                <a:gd name="T11" fmla="*/ 317 w 317"/>
                <a:gd name="T12" fmla="*/ 295 h 295"/>
              </a:gdLst>
              <a:ahLst/>
              <a:cxnLst>
                <a:cxn ang="T6">
                  <a:pos x="T0" y="T1"/>
                </a:cxn>
                <a:cxn ang="T7">
                  <a:pos x="T2" y="T3"/>
                </a:cxn>
                <a:cxn ang="T8">
                  <a:pos x="T4" y="T5"/>
                </a:cxn>
              </a:cxnLst>
              <a:rect l="T9" t="T10" r="T11" b="T12"/>
              <a:pathLst>
                <a:path w="317" h="295">
                  <a:moveTo>
                    <a:pt x="0" y="0"/>
                  </a:moveTo>
                  <a:cubicBezTo>
                    <a:pt x="30" y="9"/>
                    <a:pt x="60" y="19"/>
                    <a:pt x="113" y="68"/>
                  </a:cubicBezTo>
                  <a:cubicBezTo>
                    <a:pt x="166" y="117"/>
                    <a:pt x="241" y="206"/>
                    <a:pt x="317" y="295"/>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28"/>
          <p:cNvGrpSpPr>
            <a:grpSpLocks/>
          </p:cNvGrpSpPr>
          <p:nvPr/>
        </p:nvGrpSpPr>
        <p:grpSpPr bwMode="auto">
          <a:xfrm>
            <a:off x="5547785" y="1441450"/>
            <a:ext cx="893233" cy="539750"/>
            <a:chOff x="2621" y="908"/>
            <a:chExt cx="422" cy="340"/>
          </a:xfrm>
        </p:grpSpPr>
        <p:sp>
          <p:nvSpPr>
            <p:cNvPr id="61462" name="Text Box 8"/>
            <p:cNvSpPr txBox="1">
              <a:spLocks noChangeArrowheads="1"/>
            </p:cNvSpPr>
            <p:nvPr/>
          </p:nvSpPr>
          <p:spPr bwMode="auto">
            <a:xfrm>
              <a:off x="2794" y="101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sp>
          <p:nvSpPr>
            <p:cNvPr id="61463" name="Text Box 21"/>
            <p:cNvSpPr txBox="1">
              <a:spLocks noChangeArrowheads="1"/>
            </p:cNvSpPr>
            <p:nvPr/>
          </p:nvSpPr>
          <p:spPr bwMode="auto">
            <a:xfrm>
              <a:off x="2621" y="9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0</a:t>
              </a:r>
            </a:p>
          </p:txBody>
        </p:sp>
      </p:grpSp>
      <p:grpSp>
        <p:nvGrpSpPr>
          <p:cNvPr id="4" name="Group 29"/>
          <p:cNvGrpSpPr>
            <a:grpSpLocks/>
          </p:cNvGrpSpPr>
          <p:nvPr/>
        </p:nvGrpSpPr>
        <p:grpSpPr bwMode="auto">
          <a:xfrm>
            <a:off x="6769101" y="246064"/>
            <a:ext cx="853017" cy="496887"/>
            <a:chOff x="3198" y="155"/>
            <a:chExt cx="403" cy="313"/>
          </a:xfrm>
        </p:grpSpPr>
        <p:sp>
          <p:nvSpPr>
            <p:cNvPr id="61460" name="Text Box 9"/>
            <p:cNvSpPr txBox="1">
              <a:spLocks noChangeArrowheads="1"/>
            </p:cNvSpPr>
            <p:nvPr/>
          </p:nvSpPr>
          <p:spPr bwMode="auto">
            <a:xfrm>
              <a:off x="3352" y="23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sp>
          <p:nvSpPr>
            <p:cNvPr id="61461" name="Text Box 22"/>
            <p:cNvSpPr txBox="1">
              <a:spLocks noChangeArrowheads="1"/>
            </p:cNvSpPr>
            <p:nvPr/>
          </p:nvSpPr>
          <p:spPr bwMode="auto">
            <a:xfrm>
              <a:off x="3198" y="15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1</a:t>
              </a:r>
            </a:p>
          </p:txBody>
        </p:sp>
      </p:grpSp>
      <p:grpSp>
        <p:nvGrpSpPr>
          <p:cNvPr id="5" name="Group 30"/>
          <p:cNvGrpSpPr>
            <a:grpSpLocks/>
          </p:cNvGrpSpPr>
          <p:nvPr/>
        </p:nvGrpSpPr>
        <p:grpSpPr bwMode="auto">
          <a:xfrm>
            <a:off x="7545917" y="288925"/>
            <a:ext cx="624416" cy="554038"/>
            <a:chOff x="3565" y="182"/>
            <a:chExt cx="295" cy="349"/>
          </a:xfrm>
        </p:grpSpPr>
        <p:sp>
          <p:nvSpPr>
            <p:cNvPr id="61458" name="Text Box 10"/>
            <p:cNvSpPr txBox="1">
              <a:spLocks noChangeArrowheads="1"/>
            </p:cNvSpPr>
            <p:nvPr/>
          </p:nvSpPr>
          <p:spPr bwMode="auto">
            <a:xfrm>
              <a:off x="3570" y="300"/>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sp>
          <p:nvSpPr>
            <p:cNvPr id="61459" name="Text Box 23"/>
            <p:cNvSpPr txBox="1">
              <a:spLocks noChangeArrowheads="1"/>
            </p:cNvSpPr>
            <p:nvPr/>
          </p:nvSpPr>
          <p:spPr bwMode="auto">
            <a:xfrm>
              <a:off x="3565" y="182"/>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2</a:t>
              </a:r>
            </a:p>
          </p:txBody>
        </p:sp>
      </p:grpSp>
      <p:grpSp>
        <p:nvGrpSpPr>
          <p:cNvPr id="6" name="Group 31"/>
          <p:cNvGrpSpPr>
            <a:grpSpLocks/>
          </p:cNvGrpSpPr>
          <p:nvPr/>
        </p:nvGrpSpPr>
        <p:grpSpPr bwMode="auto">
          <a:xfrm>
            <a:off x="8159751" y="468314"/>
            <a:ext cx="624416" cy="541337"/>
            <a:chOff x="3855" y="295"/>
            <a:chExt cx="295" cy="341"/>
          </a:xfrm>
        </p:grpSpPr>
        <p:sp>
          <p:nvSpPr>
            <p:cNvPr id="61456" name="Text Box 11"/>
            <p:cNvSpPr txBox="1">
              <a:spLocks noChangeArrowheads="1"/>
            </p:cNvSpPr>
            <p:nvPr/>
          </p:nvSpPr>
          <p:spPr bwMode="auto">
            <a:xfrm>
              <a:off x="3882" y="405"/>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sp>
          <p:nvSpPr>
            <p:cNvPr id="61457" name="Text Box 24"/>
            <p:cNvSpPr txBox="1">
              <a:spLocks noChangeArrowheads="1"/>
            </p:cNvSpPr>
            <p:nvPr/>
          </p:nvSpPr>
          <p:spPr bwMode="auto">
            <a:xfrm>
              <a:off x="3855" y="29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3</a:t>
              </a:r>
            </a:p>
          </p:txBody>
        </p:sp>
      </p:grpSp>
      <p:grpSp>
        <p:nvGrpSpPr>
          <p:cNvPr id="7" name="Group 32"/>
          <p:cNvGrpSpPr>
            <a:grpSpLocks/>
          </p:cNvGrpSpPr>
          <p:nvPr/>
        </p:nvGrpSpPr>
        <p:grpSpPr bwMode="auto">
          <a:xfrm>
            <a:off x="8792634" y="612776"/>
            <a:ext cx="664633" cy="519113"/>
            <a:chOff x="4154" y="386"/>
            <a:chExt cx="314" cy="327"/>
          </a:xfrm>
        </p:grpSpPr>
        <p:sp>
          <p:nvSpPr>
            <p:cNvPr id="61454" name="Text Box 12"/>
            <p:cNvSpPr txBox="1">
              <a:spLocks noChangeArrowheads="1"/>
            </p:cNvSpPr>
            <p:nvPr/>
          </p:nvSpPr>
          <p:spPr bwMode="auto">
            <a:xfrm>
              <a:off x="4154" y="482"/>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sp>
          <p:nvSpPr>
            <p:cNvPr id="61455" name="Text Box 25"/>
            <p:cNvSpPr txBox="1">
              <a:spLocks noChangeArrowheads="1"/>
            </p:cNvSpPr>
            <p:nvPr/>
          </p:nvSpPr>
          <p:spPr bwMode="auto">
            <a:xfrm>
              <a:off x="4173" y="38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4</a:t>
              </a:r>
            </a:p>
          </p:txBody>
        </p:sp>
      </p:grpSp>
      <p:grpSp>
        <p:nvGrpSpPr>
          <p:cNvPr id="8" name="Group 27"/>
          <p:cNvGrpSpPr>
            <a:grpSpLocks/>
          </p:cNvGrpSpPr>
          <p:nvPr/>
        </p:nvGrpSpPr>
        <p:grpSpPr bwMode="auto">
          <a:xfrm>
            <a:off x="9590617" y="1736725"/>
            <a:ext cx="846667" cy="388938"/>
            <a:chOff x="4531" y="1094"/>
            <a:chExt cx="400" cy="245"/>
          </a:xfrm>
        </p:grpSpPr>
        <p:sp>
          <p:nvSpPr>
            <p:cNvPr id="61452" name="Text Box 13"/>
            <p:cNvSpPr txBox="1">
              <a:spLocks noChangeArrowheads="1"/>
            </p:cNvSpPr>
            <p:nvPr/>
          </p:nvSpPr>
          <p:spPr bwMode="auto">
            <a:xfrm>
              <a:off x="4531" y="1094"/>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sp>
          <p:nvSpPr>
            <p:cNvPr id="61453" name="Text Box 26"/>
            <p:cNvSpPr txBox="1">
              <a:spLocks noChangeArrowheads="1"/>
            </p:cNvSpPr>
            <p:nvPr/>
          </p:nvSpPr>
          <p:spPr bwMode="auto">
            <a:xfrm>
              <a:off x="4636" y="11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aseline="-25000">
                  <a:latin typeface="Times New Roman" pitchFamily="18" charset="0"/>
                </a:rPr>
                <a:t>5</a:t>
              </a:r>
            </a:p>
          </p:txBody>
        </p:sp>
      </p:grpSp>
      <p:sp>
        <p:nvSpPr>
          <p:cNvPr id="28" name="Rectangle 2"/>
          <p:cNvSpPr>
            <a:spLocks noGrp="1" noChangeArrowheads="1"/>
          </p:cNvSpPr>
          <p:nvPr>
            <p:ph type="title"/>
          </p:nvPr>
        </p:nvSpPr>
        <p:spPr>
          <a:xfrm>
            <a:off x="889860" y="332656"/>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127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6611">
                                            <p:bg/>
                                          </p:spTgt>
                                        </p:tgtEl>
                                        <p:attrNameLst>
                                          <p:attrName>style.visibility</p:attrName>
                                        </p:attrNameLst>
                                      </p:cBhvr>
                                      <p:to>
                                        <p:strVal val="visible"/>
                                      </p:to>
                                    </p:set>
                                    <p:animEffect transition="in" filter="wipe(up)">
                                      <p:cBhvr>
                                        <p:cTn id="7" dur="500"/>
                                        <p:tgtEl>
                                          <p:spTgt spid="196611">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6611">
                                            <p:txEl>
                                              <p:pRg st="0" end="0"/>
                                            </p:txEl>
                                          </p:spTgt>
                                        </p:tgtEl>
                                        <p:attrNameLst>
                                          <p:attrName>style.visibility</p:attrName>
                                        </p:attrNameLst>
                                      </p:cBhvr>
                                      <p:to>
                                        <p:strVal val="visible"/>
                                      </p:to>
                                    </p:set>
                                    <p:animEffect transition="in" filter="wipe(up)">
                                      <p:cBhvr>
                                        <p:cTn id="10" dur="500"/>
                                        <p:tgtEl>
                                          <p:spTgt spid="196611">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6611">
                                            <p:txEl>
                                              <p:pRg st="1" end="1"/>
                                            </p:txEl>
                                          </p:spTgt>
                                        </p:tgtEl>
                                        <p:attrNameLst>
                                          <p:attrName>style.visibility</p:attrName>
                                        </p:attrNameLst>
                                      </p:cBhvr>
                                      <p:to>
                                        <p:strVal val="visible"/>
                                      </p:to>
                                    </p:set>
                                    <p:animEffect transition="in" filter="wipe(up)">
                                      <p:cBhvr>
                                        <p:cTn id="13" dur="500"/>
                                        <p:tgtEl>
                                          <p:spTgt spid="196611">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96611">
                                            <p:txEl>
                                              <p:pRg st="2" end="2"/>
                                            </p:txEl>
                                          </p:spTgt>
                                        </p:tgtEl>
                                        <p:attrNameLst>
                                          <p:attrName>style.visibility</p:attrName>
                                        </p:attrNameLst>
                                      </p:cBhvr>
                                      <p:to>
                                        <p:strVal val="visible"/>
                                      </p:to>
                                    </p:set>
                                    <p:animEffect transition="in" filter="wipe(up)">
                                      <p:cBhvr>
                                        <p:cTn id="16" dur="500"/>
                                        <p:tgtEl>
                                          <p:spTgt spid="196611">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96611">
                                            <p:txEl>
                                              <p:pRg st="3" end="3"/>
                                            </p:txEl>
                                          </p:spTgt>
                                        </p:tgtEl>
                                        <p:attrNameLst>
                                          <p:attrName>style.visibility</p:attrName>
                                        </p:attrNameLst>
                                      </p:cBhvr>
                                      <p:to>
                                        <p:strVal val="visible"/>
                                      </p:to>
                                    </p:set>
                                    <p:animEffect transition="in" filter="wipe(up)">
                                      <p:cBhvr>
                                        <p:cTn id="19" dur="500"/>
                                        <p:tgtEl>
                                          <p:spTgt spid="19661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6615"/>
                                        </p:tgtEl>
                                        <p:attrNameLst>
                                          <p:attrName>style.visibility</p:attrName>
                                        </p:attrNameLst>
                                      </p:cBhvr>
                                      <p:to>
                                        <p:strVal val="visible"/>
                                      </p:to>
                                    </p:set>
                                    <p:animEffect transition="in" filter="wipe(left)">
                                      <p:cBhvr>
                                        <p:cTn id="48" dur="500"/>
                                        <p:tgtEl>
                                          <p:spTgt spid="1966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nimBg="1"/>
      <p:bldP spid="1966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sz="half" idx="1"/>
          </p:nvPr>
        </p:nvSpPr>
        <p:spPr>
          <a:xfrm>
            <a:off x="1059392" y="1385307"/>
            <a:ext cx="9607549" cy="4651375"/>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样条曲线的性质</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造型的灵活性</a:t>
            </a:r>
          </a:p>
          <a:p>
            <a:pPr marL="1614488" lvl="2" indent="-342900" eaLnBrk="1" hangingPunct="1">
              <a:lnSpc>
                <a:spcPct val="120000"/>
              </a:lnSpc>
              <a:buClr>
                <a:schemeClr val="bg2">
                  <a:lumMod val="50000"/>
                </a:schemeClr>
              </a:buClr>
              <a:buSzPct val="60000"/>
              <a:buFont typeface="Wingdings" panose="05000000000000000000" pitchFamily="2" charset="2"/>
              <a:buChar char="u"/>
            </a:pPr>
            <a:r>
              <a:rPr lang="zh-CN" altLang="en-US" sz="2000" b="1" dirty="0" smtClean="0">
                <a:solidFill>
                  <a:srgbClr val="C00000"/>
                </a:solidFill>
                <a:latin typeface="微软雅黑" panose="020B0503020204020204" pitchFamily="34" charset="-122"/>
                <a:ea typeface="微软雅黑" panose="020B0503020204020204" pitchFamily="34" charset="-122"/>
              </a:rPr>
              <a:t>构造尖点</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。对三次</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B</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样条曲线，设置控制顶点</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i+1</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i+2</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三点重合，就可以使曲线过</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点，形成尖点</a:t>
            </a:r>
          </a:p>
        </p:txBody>
      </p:sp>
      <p:sp>
        <p:nvSpPr>
          <p:cNvPr id="197636" name="Freeform 4"/>
          <p:cNvSpPr>
            <a:spLocks/>
          </p:cNvSpPr>
          <p:nvPr/>
        </p:nvSpPr>
        <p:spPr bwMode="auto">
          <a:xfrm>
            <a:off x="4320118" y="4437064"/>
            <a:ext cx="3695700" cy="1366837"/>
          </a:xfrm>
          <a:custGeom>
            <a:avLst/>
            <a:gdLst>
              <a:gd name="T0" fmla="*/ 0 w 1746"/>
              <a:gd name="T1" fmla="*/ 2147483647 h 861"/>
              <a:gd name="T2" fmla="*/ 2147483647 w 1746"/>
              <a:gd name="T3" fmla="*/ 0 h 861"/>
              <a:gd name="T4" fmla="*/ 2147483647 w 1746"/>
              <a:gd name="T5" fmla="*/ 2147483647 h 861"/>
              <a:gd name="T6" fmla="*/ 2147483647 w 1746"/>
              <a:gd name="T7" fmla="*/ 2147483647 h 861"/>
              <a:gd name="T8" fmla="*/ 0 60000 65536"/>
              <a:gd name="T9" fmla="*/ 0 60000 65536"/>
              <a:gd name="T10" fmla="*/ 0 60000 65536"/>
              <a:gd name="T11" fmla="*/ 0 60000 65536"/>
              <a:gd name="T12" fmla="*/ 0 w 1746"/>
              <a:gd name="T13" fmla="*/ 0 h 861"/>
              <a:gd name="T14" fmla="*/ 1746 w 1746"/>
              <a:gd name="T15" fmla="*/ 861 h 861"/>
            </a:gdLst>
            <a:ahLst/>
            <a:cxnLst>
              <a:cxn ang="T8">
                <a:pos x="T0" y="T1"/>
              </a:cxn>
              <a:cxn ang="T9">
                <a:pos x="T2" y="T3"/>
              </a:cxn>
              <a:cxn ang="T10">
                <a:pos x="T4" y="T5"/>
              </a:cxn>
              <a:cxn ang="T11">
                <a:pos x="T6" y="T7"/>
              </a:cxn>
            </a:cxnLst>
            <a:rect l="T12" t="T13" r="T14" b="T15"/>
            <a:pathLst>
              <a:path w="1746" h="861">
                <a:moveTo>
                  <a:pt x="0" y="793"/>
                </a:moveTo>
                <a:lnTo>
                  <a:pt x="567" y="0"/>
                </a:lnTo>
                <a:lnTo>
                  <a:pt x="1383" y="272"/>
                </a:lnTo>
                <a:lnTo>
                  <a:pt x="1746" y="861"/>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2" name="Group 9"/>
          <p:cNvGrpSpPr>
            <a:grpSpLocks/>
          </p:cNvGrpSpPr>
          <p:nvPr/>
        </p:nvGrpSpPr>
        <p:grpSpPr bwMode="auto">
          <a:xfrm>
            <a:off x="3763434" y="5330825"/>
            <a:ext cx="893233" cy="539750"/>
            <a:chOff x="2621" y="908"/>
            <a:chExt cx="422" cy="340"/>
          </a:xfrm>
        </p:grpSpPr>
        <p:sp>
          <p:nvSpPr>
            <p:cNvPr id="62486" name="Text Box 10"/>
            <p:cNvSpPr txBox="1">
              <a:spLocks noChangeArrowheads="1"/>
            </p:cNvSpPr>
            <p:nvPr/>
          </p:nvSpPr>
          <p:spPr bwMode="auto">
            <a:xfrm>
              <a:off x="2794" y="101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2487" name="Text Box 11"/>
            <p:cNvSpPr txBox="1">
              <a:spLocks noChangeArrowheads="1"/>
            </p:cNvSpPr>
            <p:nvPr/>
          </p:nvSpPr>
          <p:spPr bwMode="auto">
            <a:xfrm>
              <a:off x="2621" y="9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3" name="Group 12"/>
          <p:cNvGrpSpPr>
            <a:grpSpLocks/>
          </p:cNvGrpSpPr>
          <p:nvPr/>
        </p:nvGrpSpPr>
        <p:grpSpPr bwMode="auto">
          <a:xfrm>
            <a:off x="5010151" y="4122739"/>
            <a:ext cx="853016" cy="496887"/>
            <a:chOff x="3198" y="155"/>
            <a:chExt cx="403" cy="313"/>
          </a:xfrm>
        </p:grpSpPr>
        <p:sp>
          <p:nvSpPr>
            <p:cNvPr id="62484" name="Text Box 13"/>
            <p:cNvSpPr txBox="1">
              <a:spLocks noChangeArrowheads="1"/>
            </p:cNvSpPr>
            <p:nvPr/>
          </p:nvSpPr>
          <p:spPr bwMode="auto">
            <a:xfrm>
              <a:off x="3352" y="23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2485" name="Text Box 14"/>
            <p:cNvSpPr txBox="1">
              <a:spLocks noChangeArrowheads="1"/>
            </p:cNvSpPr>
            <p:nvPr/>
          </p:nvSpPr>
          <p:spPr bwMode="auto">
            <a:xfrm>
              <a:off x="3198" y="15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sp>
        <p:nvSpPr>
          <p:cNvPr id="197649" name="Text Box 17"/>
          <p:cNvSpPr txBox="1">
            <a:spLocks noChangeArrowheads="1"/>
          </p:cNvSpPr>
          <p:nvPr/>
        </p:nvSpPr>
        <p:spPr bwMode="auto">
          <a:xfrm>
            <a:off x="5232401" y="3897313"/>
            <a:ext cx="62441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p>
        </p:txBody>
      </p:sp>
      <p:sp>
        <p:nvSpPr>
          <p:cNvPr id="197652" name="Text Box 20"/>
          <p:cNvSpPr txBox="1">
            <a:spLocks noChangeArrowheads="1"/>
          </p:cNvSpPr>
          <p:nvPr/>
        </p:nvSpPr>
        <p:spPr bwMode="auto">
          <a:xfrm>
            <a:off x="5615517" y="4005263"/>
            <a:ext cx="6244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nvGrpSpPr>
          <p:cNvPr id="4" name="Group 21"/>
          <p:cNvGrpSpPr>
            <a:grpSpLocks/>
          </p:cNvGrpSpPr>
          <p:nvPr/>
        </p:nvGrpSpPr>
        <p:grpSpPr bwMode="auto">
          <a:xfrm>
            <a:off x="7025218" y="4511676"/>
            <a:ext cx="664633" cy="519113"/>
            <a:chOff x="4154" y="386"/>
            <a:chExt cx="314" cy="327"/>
          </a:xfrm>
        </p:grpSpPr>
        <p:sp>
          <p:nvSpPr>
            <p:cNvPr id="62482" name="Text Box 22"/>
            <p:cNvSpPr txBox="1">
              <a:spLocks noChangeArrowheads="1"/>
            </p:cNvSpPr>
            <p:nvPr/>
          </p:nvSpPr>
          <p:spPr bwMode="auto">
            <a:xfrm>
              <a:off x="4154" y="482"/>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2483" name="Text Box 23"/>
            <p:cNvSpPr txBox="1">
              <a:spLocks noChangeArrowheads="1"/>
            </p:cNvSpPr>
            <p:nvPr/>
          </p:nvSpPr>
          <p:spPr bwMode="auto">
            <a:xfrm>
              <a:off x="4173" y="38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4</a:t>
              </a:r>
            </a:p>
          </p:txBody>
        </p:sp>
      </p:grpSp>
      <p:grpSp>
        <p:nvGrpSpPr>
          <p:cNvPr id="5" name="Group 24"/>
          <p:cNvGrpSpPr>
            <a:grpSpLocks/>
          </p:cNvGrpSpPr>
          <p:nvPr/>
        </p:nvGrpSpPr>
        <p:grpSpPr bwMode="auto">
          <a:xfrm>
            <a:off x="7823200" y="5635625"/>
            <a:ext cx="846667" cy="388938"/>
            <a:chOff x="4531" y="1094"/>
            <a:chExt cx="400" cy="245"/>
          </a:xfrm>
        </p:grpSpPr>
        <p:sp>
          <p:nvSpPr>
            <p:cNvPr id="62480" name="Text Box 25"/>
            <p:cNvSpPr txBox="1">
              <a:spLocks noChangeArrowheads="1"/>
            </p:cNvSpPr>
            <p:nvPr/>
          </p:nvSpPr>
          <p:spPr bwMode="auto">
            <a:xfrm>
              <a:off x="4531" y="1094"/>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2481" name="Text Box 26"/>
            <p:cNvSpPr txBox="1">
              <a:spLocks noChangeArrowheads="1"/>
            </p:cNvSpPr>
            <p:nvPr/>
          </p:nvSpPr>
          <p:spPr bwMode="auto">
            <a:xfrm>
              <a:off x="4636" y="11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5</a:t>
              </a:r>
            </a:p>
          </p:txBody>
        </p:sp>
      </p:grpSp>
      <p:grpSp>
        <p:nvGrpSpPr>
          <p:cNvPr id="6" name="Group 40"/>
          <p:cNvGrpSpPr>
            <a:grpSpLocks/>
          </p:cNvGrpSpPr>
          <p:nvPr/>
        </p:nvGrpSpPr>
        <p:grpSpPr bwMode="auto">
          <a:xfrm>
            <a:off x="4751918" y="4424364"/>
            <a:ext cx="2901949" cy="949325"/>
            <a:chOff x="2245" y="2787"/>
            <a:chExt cx="1371" cy="598"/>
          </a:xfrm>
        </p:grpSpPr>
        <p:sp>
          <p:nvSpPr>
            <p:cNvPr id="62476" name="Line 34"/>
            <p:cNvSpPr>
              <a:spLocks noChangeShapeType="1"/>
            </p:cNvSpPr>
            <p:nvPr/>
          </p:nvSpPr>
          <p:spPr bwMode="auto">
            <a:xfrm flipV="1">
              <a:off x="2245" y="2795"/>
              <a:ext cx="367" cy="5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62477" name="Group 39"/>
            <p:cNvGrpSpPr>
              <a:grpSpLocks/>
            </p:cNvGrpSpPr>
            <p:nvPr/>
          </p:nvGrpSpPr>
          <p:grpSpPr bwMode="auto">
            <a:xfrm>
              <a:off x="2603" y="2787"/>
              <a:ext cx="1013" cy="598"/>
              <a:chOff x="2603" y="2787"/>
              <a:chExt cx="1013" cy="598"/>
            </a:xfrm>
          </p:grpSpPr>
          <p:sp>
            <p:nvSpPr>
              <p:cNvPr id="62478" name="Freeform 37"/>
              <p:cNvSpPr>
                <a:spLocks/>
              </p:cNvSpPr>
              <p:nvPr/>
            </p:nvSpPr>
            <p:spPr bwMode="auto">
              <a:xfrm>
                <a:off x="2618" y="2795"/>
                <a:ext cx="998" cy="590"/>
              </a:xfrm>
              <a:custGeom>
                <a:avLst/>
                <a:gdLst>
                  <a:gd name="T0" fmla="*/ 0 w 998"/>
                  <a:gd name="T1" fmla="*/ 0 h 590"/>
                  <a:gd name="T2" fmla="*/ 249 w 998"/>
                  <a:gd name="T3" fmla="*/ 91 h 590"/>
                  <a:gd name="T4" fmla="*/ 635 w 998"/>
                  <a:gd name="T5" fmla="*/ 272 h 590"/>
                  <a:gd name="T6" fmla="*/ 907 w 998"/>
                  <a:gd name="T7" fmla="*/ 476 h 590"/>
                  <a:gd name="T8" fmla="*/ 998 w 998"/>
                  <a:gd name="T9" fmla="*/ 590 h 590"/>
                  <a:gd name="T10" fmla="*/ 0 60000 65536"/>
                  <a:gd name="T11" fmla="*/ 0 60000 65536"/>
                  <a:gd name="T12" fmla="*/ 0 60000 65536"/>
                  <a:gd name="T13" fmla="*/ 0 60000 65536"/>
                  <a:gd name="T14" fmla="*/ 0 60000 65536"/>
                  <a:gd name="T15" fmla="*/ 0 w 998"/>
                  <a:gd name="T16" fmla="*/ 0 h 590"/>
                  <a:gd name="T17" fmla="*/ 998 w 998"/>
                  <a:gd name="T18" fmla="*/ 590 h 590"/>
                </a:gdLst>
                <a:ahLst/>
                <a:cxnLst>
                  <a:cxn ang="T10">
                    <a:pos x="T0" y="T1"/>
                  </a:cxn>
                  <a:cxn ang="T11">
                    <a:pos x="T2" y="T3"/>
                  </a:cxn>
                  <a:cxn ang="T12">
                    <a:pos x="T4" y="T5"/>
                  </a:cxn>
                  <a:cxn ang="T13">
                    <a:pos x="T6" y="T7"/>
                  </a:cxn>
                  <a:cxn ang="T14">
                    <a:pos x="T8" y="T9"/>
                  </a:cxn>
                </a:cxnLst>
                <a:rect l="T15" t="T16" r="T17" b="T18"/>
                <a:pathLst>
                  <a:path w="998" h="590">
                    <a:moveTo>
                      <a:pt x="0" y="0"/>
                    </a:moveTo>
                    <a:cubicBezTo>
                      <a:pt x="71" y="23"/>
                      <a:pt x="143" y="46"/>
                      <a:pt x="249" y="91"/>
                    </a:cubicBezTo>
                    <a:cubicBezTo>
                      <a:pt x="355" y="136"/>
                      <a:pt x="525" y="208"/>
                      <a:pt x="635" y="272"/>
                    </a:cubicBezTo>
                    <a:cubicBezTo>
                      <a:pt x="745" y="336"/>
                      <a:pt x="847" y="423"/>
                      <a:pt x="907" y="476"/>
                    </a:cubicBezTo>
                    <a:cubicBezTo>
                      <a:pt x="967" y="529"/>
                      <a:pt x="982" y="559"/>
                      <a:pt x="998" y="590"/>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62479" name="Rectangle 38"/>
              <p:cNvSpPr>
                <a:spLocks noChangeArrowheads="1"/>
              </p:cNvSpPr>
              <p:nvPr/>
            </p:nvSpPr>
            <p:spPr bwMode="auto">
              <a:xfrm rot="2634792">
                <a:off x="2603" y="2787"/>
                <a:ext cx="22" cy="22"/>
              </a:xfrm>
              <a:prstGeom prst="rect">
                <a:avLst/>
              </a:prstGeom>
              <a:solidFill>
                <a:schemeClr val="folHlink"/>
              </a:solidFill>
              <a:ln w="9525">
                <a:solidFill>
                  <a:schemeClr val="folHlink"/>
                </a:solidFill>
                <a:miter lim="800000"/>
                <a:headEnd/>
                <a:tailEnd/>
              </a:ln>
            </p:spPr>
            <p:txBody>
              <a:bodyPr wrap="none" anchor="ctr"/>
              <a:lstStyle/>
              <a:p>
                <a:endParaRPr lang="zh-CN" altLang="en-US">
                  <a:solidFill>
                    <a:schemeClr val="bg2">
                      <a:lumMod val="50000"/>
                    </a:schemeClr>
                  </a:solidFill>
                </a:endParaRPr>
              </a:p>
            </p:txBody>
          </p:sp>
        </p:grpSp>
      </p:grpSp>
      <p:sp>
        <p:nvSpPr>
          <p:cNvPr id="25" name="Rectangle 2"/>
          <p:cNvSpPr>
            <a:spLocks noGrp="1" noChangeArrowheads="1"/>
          </p:cNvSpPr>
          <p:nvPr>
            <p:ph type="title"/>
          </p:nvPr>
        </p:nvSpPr>
        <p:spPr>
          <a:xfrm>
            <a:off x="889860" y="332656"/>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01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635">
                                            <p:bg/>
                                          </p:spTgt>
                                        </p:tgtEl>
                                        <p:attrNameLst>
                                          <p:attrName>style.visibility</p:attrName>
                                        </p:attrNameLst>
                                      </p:cBhvr>
                                      <p:to>
                                        <p:strVal val="visible"/>
                                      </p:to>
                                    </p:set>
                                    <p:animEffect transition="in" filter="wipe(up)">
                                      <p:cBhvr>
                                        <p:cTn id="7" dur="500"/>
                                        <p:tgtEl>
                                          <p:spTgt spid="19763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7635">
                                            <p:txEl>
                                              <p:pRg st="0" end="0"/>
                                            </p:txEl>
                                          </p:spTgt>
                                        </p:tgtEl>
                                        <p:attrNameLst>
                                          <p:attrName>style.visibility</p:attrName>
                                        </p:attrNameLst>
                                      </p:cBhvr>
                                      <p:to>
                                        <p:strVal val="visible"/>
                                      </p:to>
                                    </p:set>
                                    <p:animEffect transition="in" filter="wipe(up)">
                                      <p:cBhvr>
                                        <p:cTn id="10" dur="500"/>
                                        <p:tgtEl>
                                          <p:spTgt spid="197635">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7635">
                                            <p:txEl>
                                              <p:pRg st="1" end="1"/>
                                            </p:txEl>
                                          </p:spTgt>
                                        </p:tgtEl>
                                        <p:attrNameLst>
                                          <p:attrName>style.visibility</p:attrName>
                                        </p:attrNameLst>
                                      </p:cBhvr>
                                      <p:to>
                                        <p:strVal val="visible"/>
                                      </p:to>
                                    </p:set>
                                    <p:animEffect transition="in" filter="wipe(up)">
                                      <p:cBhvr>
                                        <p:cTn id="13" dur="500"/>
                                        <p:tgtEl>
                                          <p:spTgt spid="197635">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97635">
                                            <p:txEl>
                                              <p:pRg st="2" end="2"/>
                                            </p:txEl>
                                          </p:spTgt>
                                        </p:tgtEl>
                                        <p:attrNameLst>
                                          <p:attrName>style.visibility</p:attrName>
                                        </p:attrNameLst>
                                      </p:cBhvr>
                                      <p:to>
                                        <p:strVal val="visible"/>
                                      </p:to>
                                    </p:set>
                                    <p:animEffect transition="in" filter="wipe(up)">
                                      <p:cBhvr>
                                        <p:cTn id="16" dur="500"/>
                                        <p:tgtEl>
                                          <p:spTgt spid="19763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764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765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7636"/>
                                        </p:tgtEl>
                                        <p:attrNameLst>
                                          <p:attrName>style.visibility</p:attrName>
                                        </p:attrNameLst>
                                      </p:cBhvr>
                                      <p:to>
                                        <p:strVal val="visible"/>
                                      </p:to>
                                    </p:set>
                                    <p:animEffect transition="in" filter="wipe(left)">
                                      <p:cBhvr>
                                        <p:cTn id="45" dur="500"/>
                                        <p:tgtEl>
                                          <p:spTgt spid="1976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nimBg="1"/>
      <p:bldP spid="197636" grpId="0" animBg="1"/>
      <p:bldP spid="197649" grpId="0"/>
      <p:bldP spid="1976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lvl="1" eaLnBrk="1" hangingPunct="1">
              <a:spcBef>
                <a:spcPts val="30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前言</a:t>
            </a:r>
          </a:p>
        </p:txBody>
      </p:sp>
      <p:sp>
        <p:nvSpPr>
          <p:cNvPr id="411651" name="Rectangle 3"/>
          <p:cNvSpPr>
            <a:spLocks noGrp="1" noChangeArrowheads="1"/>
          </p:cNvSpPr>
          <p:nvPr>
            <p:ph type="body" idx="1"/>
          </p:nvPr>
        </p:nvSpPr>
        <p:spPr>
          <a:xfrm>
            <a:off x="1055440" y="1844824"/>
            <a:ext cx="10363200" cy="4506912"/>
          </a:xfrm>
        </p:spPr>
        <p:txBody>
          <a:bodyPr/>
          <a:lstStyle/>
          <a:p>
            <a:pPr>
              <a:spcBef>
                <a:spcPts val="2400"/>
              </a:spcBef>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对于具体的应用，使用一个紧凑的曲线曲面表示的优点：</a:t>
            </a: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可以很容易生成模型的</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LOD</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结构。因而在实时绘制时根据实际情况提高绘制质量或者提高帧速率。</a:t>
            </a: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动画中，曲面只有少量的点需要进行变换。这些变换后的点再形成一张新的光滑曲面。</a:t>
            </a: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对于碰撞检测，更加有效更加精确。</a:t>
            </a:r>
          </a:p>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可以使实时计算机图形应用更快速，编码更快速，生存期更长。</a:t>
            </a:r>
          </a:p>
        </p:txBody>
      </p:sp>
    </p:spTree>
    <p:extLst>
      <p:ext uri="{BB962C8B-B14F-4D97-AF65-F5344CB8AC3E}">
        <p14:creationId xmlns:p14="http://schemas.microsoft.com/office/powerpoint/2010/main" val="15320582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animEffect transition="in" filter="fade">
                                      <p:cBhvr>
                                        <p:cTn id="7" dur="2000"/>
                                        <p:tgtEl>
                                          <p:spTgt spid="411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1651">
                                            <p:txEl>
                                              <p:pRg st="2" end="2"/>
                                            </p:txEl>
                                          </p:spTgt>
                                        </p:tgtEl>
                                        <p:attrNameLst>
                                          <p:attrName>style.visibility</p:attrName>
                                        </p:attrNameLst>
                                      </p:cBhvr>
                                      <p:to>
                                        <p:strVal val="visible"/>
                                      </p:to>
                                    </p:set>
                                    <p:animEffect transition="in" filter="fade">
                                      <p:cBhvr>
                                        <p:cTn id="12" dur="2000"/>
                                        <p:tgtEl>
                                          <p:spTgt spid="4116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1651">
                                            <p:txEl>
                                              <p:pRg st="3" end="3"/>
                                            </p:txEl>
                                          </p:spTgt>
                                        </p:tgtEl>
                                        <p:attrNameLst>
                                          <p:attrName>style.visibility</p:attrName>
                                        </p:attrNameLst>
                                      </p:cBhvr>
                                      <p:to>
                                        <p:strVal val="visible"/>
                                      </p:to>
                                    </p:set>
                                    <p:animEffect transition="in" filter="fade">
                                      <p:cBhvr>
                                        <p:cTn id="17" dur="2000"/>
                                        <p:tgtEl>
                                          <p:spTgt spid="4116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1651">
                                            <p:txEl>
                                              <p:pRg st="4" end="4"/>
                                            </p:txEl>
                                          </p:spTgt>
                                        </p:tgtEl>
                                        <p:attrNameLst>
                                          <p:attrName>style.visibility</p:attrName>
                                        </p:attrNameLst>
                                      </p:cBhvr>
                                      <p:to>
                                        <p:strVal val="visible"/>
                                      </p:to>
                                    </p:set>
                                    <p:animEffect transition="in" filter="fade">
                                      <p:cBhvr>
                                        <p:cTn id="22" dur="2000"/>
                                        <p:tgtEl>
                                          <p:spTgt spid="411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sz="half" idx="1"/>
          </p:nvPr>
        </p:nvSpPr>
        <p:spPr>
          <a:xfrm>
            <a:off x="1059392" y="1379224"/>
            <a:ext cx="9607549" cy="4651375"/>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B</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样条曲线的性质</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造型的灵活性</a:t>
            </a:r>
          </a:p>
          <a:p>
            <a:pPr marL="1614488" lvl="2" indent="-342900" eaLnBrk="1" hangingPunct="1">
              <a:lnSpc>
                <a:spcPct val="120000"/>
              </a:lnSpc>
              <a:buSzPct val="60000"/>
              <a:buFont typeface="Wingdings" panose="05000000000000000000" pitchFamily="2" charset="2"/>
              <a:buChar char="u"/>
            </a:pPr>
            <a:r>
              <a:rPr lang="zh-CN" altLang="en-US" sz="2000" b="1" dirty="0" smtClean="0">
                <a:solidFill>
                  <a:srgbClr val="C00000"/>
                </a:solidFill>
                <a:latin typeface="微软雅黑" panose="020B0503020204020204" pitchFamily="34" charset="-122"/>
                <a:ea typeface="微软雅黑" panose="020B0503020204020204" pitchFamily="34" charset="-122"/>
              </a:rPr>
              <a:t>构造切线</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。为使三次</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B</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样条曲线与某一直线</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L</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相切，设置控制顶点</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i+1</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i+2</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位于</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L</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上，并且节点</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rPr>
              <a:t>t</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rPr>
              <a:t>i+3</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的重节点数不超过</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个。</a:t>
            </a:r>
          </a:p>
        </p:txBody>
      </p:sp>
      <p:sp>
        <p:nvSpPr>
          <p:cNvPr id="198660" name="Freeform 4"/>
          <p:cNvSpPr>
            <a:spLocks/>
          </p:cNvSpPr>
          <p:nvPr/>
        </p:nvSpPr>
        <p:spPr bwMode="auto">
          <a:xfrm>
            <a:off x="4320118" y="4437064"/>
            <a:ext cx="3695700" cy="1366837"/>
          </a:xfrm>
          <a:custGeom>
            <a:avLst/>
            <a:gdLst>
              <a:gd name="T0" fmla="*/ 0 w 1746"/>
              <a:gd name="T1" fmla="*/ 2147483647 h 861"/>
              <a:gd name="T2" fmla="*/ 2147483647 w 1746"/>
              <a:gd name="T3" fmla="*/ 0 h 861"/>
              <a:gd name="T4" fmla="*/ 2147483647 w 1746"/>
              <a:gd name="T5" fmla="*/ 2147483647 h 861"/>
              <a:gd name="T6" fmla="*/ 2147483647 w 1746"/>
              <a:gd name="T7" fmla="*/ 2147483647 h 861"/>
              <a:gd name="T8" fmla="*/ 0 60000 65536"/>
              <a:gd name="T9" fmla="*/ 0 60000 65536"/>
              <a:gd name="T10" fmla="*/ 0 60000 65536"/>
              <a:gd name="T11" fmla="*/ 0 60000 65536"/>
              <a:gd name="T12" fmla="*/ 0 w 1746"/>
              <a:gd name="T13" fmla="*/ 0 h 861"/>
              <a:gd name="T14" fmla="*/ 1746 w 1746"/>
              <a:gd name="T15" fmla="*/ 861 h 861"/>
            </a:gdLst>
            <a:ahLst/>
            <a:cxnLst>
              <a:cxn ang="T8">
                <a:pos x="T0" y="T1"/>
              </a:cxn>
              <a:cxn ang="T9">
                <a:pos x="T2" y="T3"/>
              </a:cxn>
              <a:cxn ang="T10">
                <a:pos x="T4" y="T5"/>
              </a:cxn>
              <a:cxn ang="T11">
                <a:pos x="T6" y="T7"/>
              </a:cxn>
            </a:cxnLst>
            <a:rect l="T12" t="T13" r="T14" b="T15"/>
            <a:pathLst>
              <a:path w="1746" h="861">
                <a:moveTo>
                  <a:pt x="0" y="793"/>
                </a:moveTo>
                <a:lnTo>
                  <a:pt x="567" y="0"/>
                </a:lnTo>
                <a:lnTo>
                  <a:pt x="1383" y="272"/>
                </a:lnTo>
                <a:lnTo>
                  <a:pt x="1746" y="861"/>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grpSp>
        <p:nvGrpSpPr>
          <p:cNvPr id="2" name="Group 5"/>
          <p:cNvGrpSpPr>
            <a:grpSpLocks/>
          </p:cNvGrpSpPr>
          <p:nvPr/>
        </p:nvGrpSpPr>
        <p:grpSpPr bwMode="auto">
          <a:xfrm>
            <a:off x="3763434" y="5330825"/>
            <a:ext cx="893233" cy="539750"/>
            <a:chOff x="2621" y="908"/>
            <a:chExt cx="422" cy="340"/>
          </a:xfrm>
        </p:grpSpPr>
        <p:sp>
          <p:nvSpPr>
            <p:cNvPr id="63507" name="Text Box 6"/>
            <p:cNvSpPr txBox="1">
              <a:spLocks noChangeArrowheads="1"/>
            </p:cNvSpPr>
            <p:nvPr/>
          </p:nvSpPr>
          <p:spPr bwMode="auto">
            <a:xfrm>
              <a:off x="2794" y="101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3508" name="Text Box 7"/>
            <p:cNvSpPr txBox="1">
              <a:spLocks noChangeArrowheads="1"/>
            </p:cNvSpPr>
            <p:nvPr/>
          </p:nvSpPr>
          <p:spPr bwMode="auto">
            <a:xfrm>
              <a:off x="2621" y="9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a:t>
              </a:r>
            </a:p>
          </p:txBody>
        </p:sp>
      </p:grpSp>
      <p:grpSp>
        <p:nvGrpSpPr>
          <p:cNvPr id="3" name="Group 8"/>
          <p:cNvGrpSpPr>
            <a:grpSpLocks/>
          </p:cNvGrpSpPr>
          <p:nvPr/>
        </p:nvGrpSpPr>
        <p:grpSpPr bwMode="auto">
          <a:xfrm>
            <a:off x="5010151" y="4122739"/>
            <a:ext cx="853016" cy="496887"/>
            <a:chOff x="3198" y="155"/>
            <a:chExt cx="403" cy="313"/>
          </a:xfrm>
        </p:grpSpPr>
        <p:sp>
          <p:nvSpPr>
            <p:cNvPr id="63505" name="Text Box 9"/>
            <p:cNvSpPr txBox="1">
              <a:spLocks noChangeArrowheads="1"/>
            </p:cNvSpPr>
            <p:nvPr/>
          </p:nvSpPr>
          <p:spPr bwMode="auto">
            <a:xfrm>
              <a:off x="3352" y="237"/>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3506" name="Text Box 10"/>
            <p:cNvSpPr txBox="1">
              <a:spLocks noChangeArrowheads="1"/>
            </p:cNvSpPr>
            <p:nvPr/>
          </p:nvSpPr>
          <p:spPr bwMode="auto">
            <a:xfrm>
              <a:off x="3198" y="15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a:t>
              </a:r>
            </a:p>
          </p:txBody>
        </p:sp>
      </p:grpSp>
      <p:grpSp>
        <p:nvGrpSpPr>
          <p:cNvPr id="4" name="Group 13"/>
          <p:cNvGrpSpPr>
            <a:grpSpLocks/>
          </p:cNvGrpSpPr>
          <p:nvPr/>
        </p:nvGrpSpPr>
        <p:grpSpPr bwMode="auto">
          <a:xfrm>
            <a:off x="7025218" y="4511676"/>
            <a:ext cx="664633" cy="519113"/>
            <a:chOff x="4154" y="386"/>
            <a:chExt cx="314" cy="327"/>
          </a:xfrm>
        </p:grpSpPr>
        <p:sp>
          <p:nvSpPr>
            <p:cNvPr id="63503" name="Text Box 14"/>
            <p:cNvSpPr txBox="1">
              <a:spLocks noChangeArrowheads="1"/>
            </p:cNvSpPr>
            <p:nvPr/>
          </p:nvSpPr>
          <p:spPr bwMode="auto">
            <a:xfrm>
              <a:off x="4154" y="482"/>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3504" name="Text Box 15"/>
            <p:cNvSpPr txBox="1">
              <a:spLocks noChangeArrowheads="1"/>
            </p:cNvSpPr>
            <p:nvPr/>
          </p:nvSpPr>
          <p:spPr bwMode="auto">
            <a:xfrm>
              <a:off x="4173" y="386"/>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3</a:t>
              </a:r>
            </a:p>
          </p:txBody>
        </p:sp>
      </p:grpSp>
      <p:grpSp>
        <p:nvGrpSpPr>
          <p:cNvPr id="5" name="Group 16"/>
          <p:cNvGrpSpPr>
            <a:grpSpLocks/>
          </p:cNvGrpSpPr>
          <p:nvPr/>
        </p:nvGrpSpPr>
        <p:grpSpPr bwMode="auto">
          <a:xfrm>
            <a:off x="7823200" y="5635625"/>
            <a:ext cx="846667" cy="388938"/>
            <a:chOff x="4531" y="1094"/>
            <a:chExt cx="400" cy="245"/>
          </a:xfrm>
        </p:grpSpPr>
        <p:sp>
          <p:nvSpPr>
            <p:cNvPr id="63501" name="Text Box 17"/>
            <p:cNvSpPr txBox="1">
              <a:spLocks noChangeArrowheads="1"/>
            </p:cNvSpPr>
            <p:nvPr/>
          </p:nvSpPr>
          <p:spPr bwMode="auto">
            <a:xfrm>
              <a:off x="4531" y="1094"/>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63502" name="Text Box 18"/>
            <p:cNvSpPr txBox="1">
              <a:spLocks noChangeArrowheads="1"/>
            </p:cNvSpPr>
            <p:nvPr/>
          </p:nvSpPr>
          <p:spPr bwMode="auto">
            <a:xfrm>
              <a:off x="4636" y="1108"/>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4</a:t>
              </a:r>
            </a:p>
          </p:txBody>
        </p:sp>
      </p:grpSp>
      <p:grpSp>
        <p:nvGrpSpPr>
          <p:cNvPr id="6" name="Group 26"/>
          <p:cNvGrpSpPr>
            <a:grpSpLocks/>
          </p:cNvGrpSpPr>
          <p:nvPr/>
        </p:nvGrpSpPr>
        <p:grpSpPr bwMode="auto">
          <a:xfrm>
            <a:off x="6096000" y="4270375"/>
            <a:ext cx="643467" cy="533400"/>
            <a:chOff x="2880" y="2690"/>
            <a:chExt cx="304" cy="336"/>
          </a:xfrm>
        </p:grpSpPr>
        <p:sp>
          <p:nvSpPr>
            <p:cNvPr id="63499" name="Text Box 11"/>
            <p:cNvSpPr txBox="1">
              <a:spLocks noChangeArrowheads="1"/>
            </p:cNvSpPr>
            <p:nvPr/>
          </p:nvSpPr>
          <p:spPr bwMode="auto">
            <a:xfrm>
              <a:off x="2889" y="2690"/>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2</a:t>
              </a:r>
            </a:p>
          </p:txBody>
        </p:sp>
        <p:sp>
          <p:nvSpPr>
            <p:cNvPr id="63500" name="Text Box 24"/>
            <p:cNvSpPr txBox="1">
              <a:spLocks noChangeArrowheads="1"/>
            </p:cNvSpPr>
            <p:nvPr/>
          </p:nvSpPr>
          <p:spPr bwMode="auto">
            <a:xfrm>
              <a:off x="2880" y="2795"/>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grpSp>
      <p:sp>
        <p:nvSpPr>
          <p:cNvPr id="198681" name="Freeform 25"/>
          <p:cNvSpPr>
            <a:spLocks/>
          </p:cNvSpPr>
          <p:nvPr/>
        </p:nvSpPr>
        <p:spPr bwMode="auto">
          <a:xfrm>
            <a:off x="4703233" y="4640263"/>
            <a:ext cx="2880784" cy="660400"/>
          </a:xfrm>
          <a:custGeom>
            <a:avLst/>
            <a:gdLst>
              <a:gd name="T0" fmla="*/ 0 w 1361"/>
              <a:gd name="T1" fmla="*/ 2147483647 h 416"/>
              <a:gd name="T2" fmla="*/ 2147483647 w 1361"/>
              <a:gd name="T3" fmla="*/ 2147483647 h 416"/>
              <a:gd name="T4" fmla="*/ 2147483647 w 1361"/>
              <a:gd name="T5" fmla="*/ 2147483647 h 416"/>
              <a:gd name="T6" fmla="*/ 2147483647 w 1361"/>
              <a:gd name="T7" fmla="*/ 2147483647 h 416"/>
              <a:gd name="T8" fmla="*/ 2147483647 w 1361"/>
              <a:gd name="T9" fmla="*/ 2147483647 h 416"/>
              <a:gd name="T10" fmla="*/ 2147483647 w 1361"/>
              <a:gd name="T11" fmla="*/ 2147483647 h 416"/>
              <a:gd name="T12" fmla="*/ 0 60000 65536"/>
              <a:gd name="T13" fmla="*/ 0 60000 65536"/>
              <a:gd name="T14" fmla="*/ 0 60000 65536"/>
              <a:gd name="T15" fmla="*/ 0 60000 65536"/>
              <a:gd name="T16" fmla="*/ 0 60000 65536"/>
              <a:gd name="T17" fmla="*/ 0 60000 65536"/>
              <a:gd name="T18" fmla="*/ 0 w 1361"/>
              <a:gd name="T19" fmla="*/ 0 h 416"/>
              <a:gd name="T20" fmla="*/ 1361 w 1361"/>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1361" h="416">
                <a:moveTo>
                  <a:pt x="0" y="416"/>
                </a:moveTo>
                <a:cubicBezTo>
                  <a:pt x="111" y="291"/>
                  <a:pt x="223" y="167"/>
                  <a:pt x="340" y="99"/>
                </a:cubicBezTo>
                <a:cubicBezTo>
                  <a:pt x="457" y="31"/>
                  <a:pt x="608" y="16"/>
                  <a:pt x="703" y="8"/>
                </a:cubicBezTo>
                <a:cubicBezTo>
                  <a:pt x="798" y="0"/>
                  <a:pt x="835" y="23"/>
                  <a:pt x="907" y="53"/>
                </a:cubicBezTo>
                <a:cubicBezTo>
                  <a:pt x="979" y="83"/>
                  <a:pt x="1058" y="133"/>
                  <a:pt x="1134" y="190"/>
                </a:cubicBezTo>
                <a:cubicBezTo>
                  <a:pt x="1210" y="247"/>
                  <a:pt x="1285" y="320"/>
                  <a:pt x="1361" y="394"/>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22" name="Rectangle 2"/>
          <p:cNvSpPr>
            <a:spLocks noGrp="1" noChangeArrowheads="1"/>
          </p:cNvSpPr>
          <p:nvPr>
            <p:ph type="title"/>
          </p:nvPr>
        </p:nvSpPr>
        <p:spPr>
          <a:xfrm>
            <a:off x="889860" y="332656"/>
            <a:ext cx="10390716" cy="1152128"/>
          </a:xfrm>
        </p:spPr>
        <p:txBody>
          <a:bodyPr>
            <a:normAutofit/>
          </a:body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1.3.3 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560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59">
                                            <p:bg/>
                                          </p:spTgt>
                                        </p:tgtEl>
                                        <p:attrNameLst>
                                          <p:attrName>style.visibility</p:attrName>
                                        </p:attrNameLst>
                                      </p:cBhvr>
                                      <p:to>
                                        <p:strVal val="visible"/>
                                      </p:to>
                                    </p:set>
                                    <p:animEffect transition="in" filter="wipe(up)">
                                      <p:cBhvr>
                                        <p:cTn id="7" dur="500"/>
                                        <p:tgtEl>
                                          <p:spTgt spid="198659">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8659">
                                            <p:txEl>
                                              <p:pRg st="0" end="0"/>
                                            </p:txEl>
                                          </p:spTgt>
                                        </p:tgtEl>
                                        <p:attrNameLst>
                                          <p:attrName>style.visibility</p:attrName>
                                        </p:attrNameLst>
                                      </p:cBhvr>
                                      <p:to>
                                        <p:strVal val="visible"/>
                                      </p:to>
                                    </p:set>
                                    <p:animEffect transition="in" filter="wipe(up)">
                                      <p:cBhvr>
                                        <p:cTn id="10" dur="500"/>
                                        <p:tgtEl>
                                          <p:spTgt spid="198659">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Effect transition="in" filter="wipe(up)">
                                      <p:cBhvr>
                                        <p:cTn id="13" dur="500"/>
                                        <p:tgtEl>
                                          <p:spTgt spid="198659">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98659">
                                            <p:txEl>
                                              <p:pRg st="2" end="2"/>
                                            </p:txEl>
                                          </p:spTgt>
                                        </p:tgtEl>
                                        <p:attrNameLst>
                                          <p:attrName>style.visibility</p:attrName>
                                        </p:attrNameLst>
                                      </p:cBhvr>
                                      <p:to>
                                        <p:strVal val="visible"/>
                                      </p:to>
                                    </p:set>
                                    <p:animEffect transition="in" filter="wipe(up)">
                                      <p:cBhvr>
                                        <p:cTn id="16" dur="500"/>
                                        <p:tgtEl>
                                          <p:spTgt spid="1986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8660"/>
                                        </p:tgtEl>
                                        <p:attrNameLst>
                                          <p:attrName>style.visibility</p:attrName>
                                        </p:attrNameLst>
                                      </p:cBhvr>
                                      <p:to>
                                        <p:strVal val="visible"/>
                                      </p:to>
                                    </p:set>
                                    <p:animEffect transition="in" filter="wipe(left)">
                                      <p:cBhvr>
                                        <p:cTn id="41" dur="500"/>
                                        <p:tgtEl>
                                          <p:spTgt spid="1986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8681"/>
                                        </p:tgtEl>
                                        <p:attrNameLst>
                                          <p:attrName>style.visibility</p:attrName>
                                        </p:attrNameLst>
                                      </p:cBhvr>
                                      <p:to>
                                        <p:strVal val="visible"/>
                                      </p:to>
                                    </p:set>
                                    <p:animEffect transition="in" filter="wipe(left)">
                                      <p:cBhvr>
                                        <p:cTn id="46" dur="500"/>
                                        <p:tgtEl>
                                          <p:spTgt spid="19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nimBg="1"/>
      <p:bldP spid="198660" grpId="0" animBg="1"/>
      <p:bldP spid="19868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sz="half" idx="1"/>
          </p:nvPr>
        </p:nvSpPr>
        <p:spPr>
          <a:xfrm>
            <a:off x="1055440" y="1340768"/>
            <a:ext cx="9601200" cy="4465638"/>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Non-Uniform Rational B-spline——NURBS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非均匀：节点矢量在参数轴上的分布不等距</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加入控制顶点的权因子，便于更灵活地对曲线进行修改</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函数形式</a:t>
            </a:r>
          </a:p>
          <a:p>
            <a:pPr eaLnBrk="1" hangingPunct="1">
              <a:lnSpc>
                <a:spcPct val="110000"/>
              </a:lnSpc>
              <a:spcBef>
                <a:spcPct val="40000"/>
              </a:spcBef>
              <a:buClr>
                <a:schemeClr val="hlink"/>
              </a:buClr>
            </a:pPr>
            <a:endParaRPr lang="en-US" altLang="zh-CN" sz="2400" i="1" dirty="0" smtClean="0">
              <a:latin typeface="Times New Roman" pitchFamily="18" charset="0"/>
            </a:endParaRPr>
          </a:p>
          <a:p>
            <a:pPr eaLnBrk="1" hangingPunct="1">
              <a:lnSpc>
                <a:spcPct val="110000"/>
              </a:lnSpc>
              <a:spcBef>
                <a:spcPct val="40000"/>
              </a:spcBef>
            </a:pPr>
            <a:endParaRPr lang="en-US" altLang="zh-CN" sz="2400" i="1" dirty="0" smtClean="0">
              <a:latin typeface="Times New Roman" pitchFamily="18" charset="0"/>
            </a:endParaRPr>
          </a:p>
          <a:p>
            <a:pPr eaLnBrk="1" hangingPunct="1">
              <a:lnSpc>
                <a:spcPct val="110000"/>
              </a:lnSpc>
              <a:spcBef>
                <a:spcPct val="40000"/>
              </a:spcBef>
              <a:buFont typeface="Wingdings" pitchFamily="2" charset="2"/>
              <a:buNone/>
            </a:pPr>
            <a:r>
              <a:rPr lang="en-US" altLang="zh-CN" sz="2400" i="1" dirty="0" smtClean="0">
                <a:latin typeface="Times New Roman" pitchFamily="18" charset="0"/>
              </a:rPr>
              <a:t>                </a:t>
            </a:r>
            <a:r>
              <a:rPr lang="en-US" altLang="zh-CN" sz="1800" b="1" i="1" dirty="0" smtClean="0">
                <a:solidFill>
                  <a:schemeClr val="bg2">
                    <a:lumMod val="50000"/>
                  </a:schemeClr>
                </a:solidFill>
                <a:latin typeface="微软雅黑" panose="020B0503020204020204" pitchFamily="34" charset="-122"/>
                <a:ea typeface="微软雅黑" panose="020B0503020204020204" pitchFamily="34" charset="-122"/>
              </a:rPr>
              <a:t>W</a:t>
            </a:r>
            <a:r>
              <a:rPr lang="en-US" altLang="zh-CN" sz="1800" b="1" baseline="-25000" dirty="0" smtClean="0">
                <a:solidFill>
                  <a:schemeClr val="bg2">
                    <a:lumMod val="50000"/>
                  </a:schemeClr>
                </a:solidFill>
                <a:latin typeface="微软雅黑" panose="020B0503020204020204" pitchFamily="34" charset="-122"/>
                <a:ea typeface="微软雅黑" panose="020B0503020204020204" pitchFamily="34" charset="-122"/>
              </a:rPr>
              <a:t>i</a:t>
            </a:r>
            <a:r>
              <a:rPr lang="zh-CN" altLang="en-US" sz="1800" b="1" dirty="0" smtClean="0">
                <a:solidFill>
                  <a:schemeClr val="bg2">
                    <a:lumMod val="50000"/>
                  </a:schemeClr>
                </a:solidFill>
                <a:latin typeface="微软雅黑" panose="020B0503020204020204" pitchFamily="34" charset="-122"/>
                <a:ea typeface="微软雅黑" panose="020B0503020204020204" pitchFamily="34" charset="-122"/>
              </a:rPr>
              <a:t>为控制顶点</a:t>
            </a:r>
            <a:r>
              <a:rPr lang="en-US" altLang="zh-CN" sz="18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1800" b="1" baseline="-25000" dirty="0" smtClean="0">
                <a:solidFill>
                  <a:schemeClr val="bg2">
                    <a:lumMod val="50000"/>
                  </a:schemeClr>
                </a:solidFill>
                <a:latin typeface="微软雅黑" panose="020B0503020204020204" pitchFamily="34" charset="-122"/>
                <a:ea typeface="微软雅黑" panose="020B0503020204020204" pitchFamily="34" charset="-122"/>
              </a:rPr>
              <a:t>i</a:t>
            </a:r>
            <a:r>
              <a:rPr lang="zh-CN" altLang="en-US" sz="1800" b="1" dirty="0" smtClean="0">
                <a:solidFill>
                  <a:schemeClr val="bg2">
                    <a:lumMod val="50000"/>
                  </a:schemeClr>
                </a:solidFill>
                <a:latin typeface="微软雅黑" panose="020B0503020204020204" pitchFamily="34" charset="-122"/>
                <a:ea typeface="微软雅黑" panose="020B0503020204020204" pitchFamily="34" charset="-122"/>
              </a:rPr>
              <a:t>的权因子   </a:t>
            </a:r>
          </a:p>
        </p:txBody>
      </p:sp>
      <p:graphicFrame>
        <p:nvGraphicFramePr>
          <p:cNvPr id="185429" name="Object 85"/>
          <p:cNvGraphicFramePr>
            <a:graphicFrameLocks noGrp="1" noChangeAspect="1"/>
          </p:cNvGraphicFramePr>
          <p:nvPr>
            <p:ph sz="quarter" idx="2"/>
            <p:extLst>
              <p:ext uri="{D42A27DB-BD31-4B8C-83A1-F6EECF244321}">
                <p14:modId xmlns:p14="http://schemas.microsoft.com/office/powerpoint/2010/main" val="2741145972"/>
              </p:ext>
            </p:extLst>
          </p:nvPr>
        </p:nvGraphicFramePr>
        <p:xfrm>
          <a:off x="2999656" y="3861048"/>
          <a:ext cx="5431367" cy="828675"/>
        </p:xfrm>
        <a:graphic>
          <a:graphicData uri="http://schemas.openxmlformats.org/presentationml/2006/ole">
            <mc:AlternateContent xmlns:mc="http://schemas.openxmlformats.org/markup-compatibility/2006">
              <mc:Choice xmlns:v="urn:schemas-microsoft-com:vml" Requires="v">
                <p:oleObj spid="_x0000_s82995" name="Equation" r:id="rId4" imgW="2120900" imgH="431800" progId="Equation.DSMT4">
                  <p:embed/>
                </p:oleObj>
              </mc:Choice>
              <mc:Fallback>
                <p:oleObj name="Equation" r:id="rId4" imgW="21209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656" y="3861048"/>
                        <a:ext cx="543136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txBox="1">
            <a:spLocks noChangeArrowheads="1"/>
          </p:cNvSpPr>
          <p:nvPr/>
        </p:nvSpPr>
        <p:spPr>
          <a:xfrm>
            <a:off x="961868" y="332656"/>
            <a:ext cx="10390716" cy="1152128"/>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1.3.4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非均匀有理</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925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bg/>
                                          </p:spTgt>
                                        </p:tgtEl>
                                        <p:attrNameLst>
                                          <p:attrName>style.visibility</p:attrName>
                                        </p:attrNameLst>
                                      </p:cBhvr>
                                      <p:to>
                                        <p:strVal val="visible"/>
                                      </p:to>
                                    </p:set>
                                    <p:animEffect transition="in" filter="wipe(up)">
                                      <p:cBhvr>
                                        <p:cTn id="7" dur="500"/>
                                        <p:tgtEl>
                                          <p:spTgt spid="185347">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5347">
                                            <p:txEl>
                                              <p:pRg st="0" end="0"/>
                                            </p:txEl>
                                          </p:spTgt>
                                        </p:tgtEl>
                                        <p:attrNameLst>
                                          <p:attrName>style.visibility</p:attrName>
                                        </p:attrNameLst>
                                      </p:cBhvr>
                                      <p:to>
                                        <p:strVal val="visible"/>
                                      </p:to>
                                    </p:set>
                                    <p:animEffect transition="in" filter="wipe(up)">
                                      <p:cBhvr>
                                        <p:cTn id="10" dur="500"/>
                                        <p:tgtEl>
                                          <p:spTgt spid="185347">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5347">
                                            <p:txEl>
                                              <p:pRg st="1" end="1"/>
                                            </p:txEl>
                                          </p:spTgt>
                                        </p:tgtEl>
                                        <p:attrNameLst>
                                          <p:attrName>style.visibility</p:attrName>
                                        </p:attrNameLst>
                                      </p:cBhvr>
                                      <p:to>
                                        <p:strVal val="visible"/>
                                      </p:to>
                                    </p:set>
                                    <p:animEffect transition="in" filter="wipe(up)">
                                      <p:cBhvr>
                                        <p:cTn id="13" dur="500"/>
                                        <p:tgtEl>
                                          <p:spTgt spid="185347">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5347">
                                            <p:txEl>
                                              <p:pRg st="2" end="2"/>
                                            </p:txEl>
                                          </p:spTgt>
                                        </p:tgtEl>
                                        <p:attrNameLst>
                                          <p:attrName>style.visibility</p:attrName>
                                        </p:attrNameLst>
                                      </p:cBhvr>
                                      <p:to>
                                        <p:strVal val="visible"/>
                                      </p:to>
                                    </p:set>
                                    <p:animEffect transition="in" filter="wipe(up)">
                                      <p:cBhvr>
                                        <p:cTn id="16" dur="500"/>
                                        <p:tgtEl>
                                          <p:spTgt spid="18534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85347">
                                            <p:txEl>
                                              <p:pRg st="3" end="3"/>
                                            </p:txEl>
                                          </p:spTgt>
                                        </p:tgtEl>
                                        <p:attrNameLst>
                                          <p:attrName>style.visibility</p:attrName>
                                        </p:attrNameLst>
                                      </p:cBhvr>
                                      <p:to>
                                        <p:strVal val="visible"/>
                                      </p:to>
                                    </p:set>
                                    <p:animEffect transition="in" filter="wipe(up)">
                                      <p:cBhvr>
                                        <p:cTn id="19" dur="500"/>
                                        <p:tgtEl>
                                          <p:spTgt spid="18534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5347">
                                            <p:txEl>
                                              <p:pRg st="6" end="6"/>
                                            </p:txEl>
                                          </p:spTgt>
                                        </p:tgtEl>
                                        <p:attrNameLst>
                                          <p:attrName>style.visibility</p:attrName>
                                        </p:attrNameLst>
                                      </p:cBhvr>
                                      <p:to>
                                        <p:strVal val="visible"/>
                                      </p:to>
                                    </p:set>
                                    <p:animEffect transition="in" filter="wipe(up)">
                                      <p:cBhvr>
                                        <p:cTn id="24" dur="500"/>
                                        <p:tgtEl>
                                          <p:spTgt spid="185347">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85429"/>
                                        </p:tgtEl>
                                        <p:attrNameLst>
                                          <p:attrName>style.visibility</p:attrName>
                                        </p:attrNameLst>
                                      </p:cBhvr>
                                      <p:to>
                                        <p:strVal val="visible"/>
                                      </p:to>
                                    </p:set>
                                    <p:animEffect transition="in" filter="wipe(up)">
                                      <p:cBhvr>
                                        <p:cTn id="29" dur="500"/>
                                        <p:tgtEl>
                                          <p:spTgt spid="18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body" idx="1"/>
          </p:nvPr>
        </p:nvSpPr>
        <p:spPr>
          <a:xfrm>
            <a:off x="836460" y="1628800"/>
            <a:ext cx="10515601" cy="4351338"/>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曲线的优点</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对标准的解析形状（圆锥曲线、二次曲线、回转面等）提供了统一的数学表示，便于工程数据库的存取和应用；</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可以通过控制顶点和权因子更灵活地改变形状；</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具有透视投影变换和仿射变换的不变性；</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非有理</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样条、有理及非有理</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曲线、曲面都是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的特例；</a:t>
            </a:r>
          </a:p>
          <a:p>
            <a:pPr marL="1260475" lvl="3" indent="-342900" eaLnBrk="1" hangingPunct="0">
              <a:lnSpc>
                <a:spcPct val="100000"/>
              </a:lnSpc>
              <a:spcBef>
                <a:spcPts val="18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已被国际标准化组织定义为工业产品形状表示的国际标准方法。</a:t>
            </a:r>
          </a:p>
          <a:p>
            <a:pPr lvl="1" eaLnBrk="1" hangingPunct="1">
              <a:lnSpc>
                <a:spcPct val="80000"/>
              </a:lnSpc>
              <a:spcBef>
                <a:spcPct val="50000"/>
              </a:spcBef>
              <a:buClr>
                <a:schemeClr val="folHlink"/>
              </a:buClr>
            </a:pPr>
            <a:endParaRPr lang="zh-CN" altLang="en-US" sz="2400" dirty="0" smtClean="0"/>
          </a:p>
          <a:p>
            <a:pPr eaLnBrk="1" hangingPunct="1">
              <a:lnSpc>
                <a:spcPct val="80000"/>
              </a:lnSpc>
              <a:spcBef>
                <a:spcPct val="50000"/>
              </a:spcBef>
            </a:pPr>
            <a:endParaRPr lang="zh-CN" altLang="en-US" sz="2400" dirty="0" smtClean="0"/>
          </a:p>
        </p:txBody>
      </p:sp>
      <p:sp>
        <p:nvSpPr>
          <p:cNvPr id="5" name="Rectangle 2"/>
          <p:cNvSpPr txBox="1">
            <a:spLocks noChangeArrowheads="1"/>
          </p:cNvSpPr>
          <p:nvPr/>
        </p:nvSpPr>
        <p:spPr>
          <a:xfrm>
            <a:off x="961868" y="332656"/>
            <a:ext cx="10390716" cy="1152128"/>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1.3.4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非均匀有理</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8398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up)">
                                      <p:cBhvr>
                                        <p:cTn id="7" dur="500"/>
                                        <p:tgtEl>
                                          <p:spTgt spid="20173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1731">
                                            <p:txEl>
                                              <p:pRg st="1" end="1"/>
                                            </p:txEl>
                                          </p:spTgt>
                                        </p:tgtEl>
                                        <p:attrNameLst>
                                          <p:attrName>style.visibility</p:attrName>
                                        </p:attrNameLst>
                                      </p:cBhvr>
                                      <p:to>
                                        <p:strVal val="visible"/>
                                      </p:to>
                                    </p:set>
                                    <p:animEffect transition="in" filter="wipe(up)">
                                      <p:cBhvr>
                                        <p:cTn id="10" dur="500"/>
                                        <p:tgtEl>
                                          <p:spTgt spid="20173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1731">
                                            <p:txEl>
                                              <p:pRg st="2" end="2"/>
                                            </p:txEl>
                                          </p:spTgt>
                                        </p:tgtEl>
                                        <p:attrNameLst>
                                          <p:attrName>style.visibility</p:attrName>
                                        </p:attrNameLst>
                                      </p:cBhvr>
                                      <p:to>
                                        <p:strVal val="visible"/>
                                      </p:to>
                                    </p:set>
                                    <p:animEffect transition="in" filter="wipe(up)">
                                      <p:cBhvr>
                                        <p:cTn id="13" dur="500"/>
                                        <p:tgtEl>
                                          <p:spTgt spid="20173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1731">
                                            <p:txEl>
                                              <p:pRg st="3" end="3"/>
                                            </p:txEl>
                                          </p:spTgt>
                                        </p:tgtEl>
                                        <p:attrNameLst>
                                          <p:attrName>style.visibility</p:attrName>
                                        </p:attrNameLst>
                                      </p:cBhvr>
                                      <p:to>
                                        <p:strVal val="visible"/>
                                      </p:to>
                                    </p:set>
                                    <p:animEffect transition="in" filter="wipe(up)">
                                      <p:cBhvr>
                                        <p:cTn id="16" dur="500"/>
                                        <p:tgtEl>
                                          <p:spTgt spid="20173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1731">
                                            <p:txEl>
                                              <p:pRg st="4" end="4"/>
                                            </p:txEl>
                                          </p:spTgt>
                                        </p:tgtEl>
                                        <p:attrNameLst>
                                          <p:attrName>style.visibility</p:attrName>
                                        </p:attrNameLst>
                                      </p:cBhvr>
                                      <p:to>
                                        <p:strVal val="visible"/>
                                      </p:to>
                                    </p:set>
                                    <p:animEffect transition="in" filter="wipe(up)">
                                      <p:cBhvr>
                                        <p:cTn id="19" dur="500"/>
                                        <p:tgtEl>
                                          <p:spTgt spid="20173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01731">
                                            <p:txEl>
                                              <p:pRg st="5" end="5"/>
                                            </p:txEl>
                                          </p:spTgt>
                                        </p:tgtEl>
                                        <p:attrNameLst>
                                          <p:attrName>style.visibility</p:attrName>
                                        </p:attrNameLst>
                                      </p:cBhvr>
                                      <p:to>
                                        <p:strVal val="visible"/>
                                      </p:to>
                                    </p:set>
                                    <p:animEffect transition="in" filter="wipe(up)">
                                      <p:cBhvr>
                                        <p:cTn id="22" dur="500"/>
                                        <p:tgtEl>
                                          <p:spTgt spid="201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836983" y="1700808"/>
            <a:ext cx="10515601" cy="4351338"/>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曲线的缺点</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比一般的曲线、曲面定义方法更费存储空间和处理时间；</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权因子选择不当会造成形状畸变；</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对拼接、重叠形状的处理相当麻烦；</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如点的映射这类算法在</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情况下会不太稳定。</a:t>
            </a:r>
          </a:p>
          <a:p>
            <a:pPr eaLnBrk="1" hangingPunct="1">
              <a:spcBef>
                <a:spcPct val="50000"/>
              </a:spcBef>
            </a:pPr>
            <a:endParaRPr lang="zh-CN" altLang="en-US" dirty="0" smtClean="0"/>
          </a:p>
        </p:txBody>
      </p:sp>
      <p:sp>
        <p:nvSpPr>
          <p:cNvPr id="5" name="Rectangle 2"/>
          <p:cNvSpPr txBox="1">
            <a:spLocks noChangeArrowheads="1"/>
          </p:cNvSpPr>
          <p:nvPr/>
        </p:nvSpPr>
        <p:spPr>
          <a:xfrm>
            <a:off x="961868" y="332656"/>
            <a:ext cx="10390716" cy="1152128"/>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1.3.4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非均匀有理</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B</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样条曲线</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5922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up)">
                                      <p:cBhvr>
                                        <p:cTn id="7" dur="500"/>
                                        <p:tgtEl>
                                          <p:spTgt spid="20275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2755">
                                            <p:txEl>
                                              <p:pRg st="1" end="1"/>
                                            </p:txEl>
                                          </p:spTgt>
                                        </p:tgtEl>
                                        <p:attrNameLst>
                                          <p:attrName>style.visibility</p:attrName>
                                        </p:attrNameLst>
                                      </p:cBhvr>
                                      <p:to>
                                        <p:strVal val="visible"/>
                                      </p:to>
                                    </p:set>
                                    <p:animEffect transition="in" filter="wipe(up)">
                                      <p:cBhvr>
                                        <p:cTn id="10" dur="500"/>
                                        <p:tgtEl>
                                          <p:spTgt spid="20275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animEffect transition="in" filter="wipe(up)">
                                      <p:cBhvr>
                                        <p:cTn id="13" dur="500"/>
                                        <p:tgtEl>
                                          <p:spTgt spid="20275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2755">
                                            <p:txEl>
                                              <p:pRg st="3" end="3"/>
                                            </p:txEl>
                                          </p:spTgt>
                                        </p:tgtEl>
                                        <p:attrNameLst>
                                          <p:attrName>style.visibility</p:attrName>
                                        </p:attrNameLst>
                                      </p:cBhvr>
                                      <p:to>
                                        <p:strVal val="visible"/>
                                      </p:to>
                                    </p:set>
                                    <p:animEffect transition="in" filter="wipe(up)">
                                      <p:cBhvr>
                                        <p:cTn id="16" dur="500"/>
                                        <p:tgtEl>
                                          <p:spTgt spid="20275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2755">
                                            <p:txEl>
                                              <p:pRg st="4" end="4"/>
                                            </p:txEl>
                                          </p:spTgt>
                                        </p:tgtEl>
                                        <p:attrNameLst>
                                          <p:attrName>style.visibility</p:attrName>
                                        </p:attrNameLst>
                                      </p:cBhvr>
                                      <p:to>
                                        <p:strVal val="visible"/>
                                      </p:to>
                                    </p:set>
                                    <p:animEffect transition="in" filter="wipe(up)">
                                      <p:cBhvr>
                                        <p:cTn id="19" dur="500"/>
                                        <p:tgtEl>
                                          <p:spTgt spid="202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sz="half" idx="1"/>
          </p:nvPr>
        </p:nvSpPr>
        <p:spPr>
          <a:xfrm>
            <a:off x="1174750" y="952376"/>
            <a:ext cx="9840384" cy="4114800"/>
          </a:xfrm>
          <a:noFill/>
        </p:spPr>
        <p:txBody>
          <a:bodyPr/>
          <a:lstStyle/>
          <a:p>
            <a:pPr marL="539750" lvl="1" indent="0" eaLnBrk="1" hangingPunct="1">
              <a:spcBef>
                <a:spcPct val="0"/>
              </a:spcBef>
            </a:pPr>
            <a:endParaRPr lang="zh-CN" altLang="en-US" dirty="0" smtClean="0"/>
          </a:p>
          <a:p>
            <a:pPr marL="717550" lvl="1" indent="-342900" eaLnBrk="1"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理论</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公式</a:t>
            </a:r>
          </a:p>
          <a:p>
            <a:pPr marL="1260475" lvl="3" indent="-342900" eaLnBrk="1" hangingPunct="0">
              <a:lnSpc>
                <a:spcPct val="100000"/>
              </a:lnSpc>
              <a:spcBef>
                <a:spcPts val="1800"/>
              </a:spcBef>
              <a:buFont typeface="Arial" panose="020B0604020202020204" pitchFamily="34" charset="0"/>
              <a:buChar char="•"/>
              <a:defRPr/>
            </a:pP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d</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为等距线的偏离量，</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为曲线在某一点的法矢量；</a:t>
            </a:r>
          </a:p>
          <a:p>
            <a:pPr marL="1260475" lvl="3" indent="-342900" eaLnBrk="1" hangingPunct="0">
              <a:lnSpc>
                <a:spcPct val="15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折线</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集等距线：用满足精度的一系列折线段去逼近原曲线，然后再求该折线集的等距线集，获得曲线的等距线。</a:t>
            </a:r>
          </a:p>
          <a:p>
            <a:pPr marL="1260475" lvl="3" indent="-342900" eaLnBrk="1" hangingPunct="0">
              <a:lnSpc>
                <a:spcPct val="100000"/>
              </a:lnSpc>
              <a:spcBef>
                <a:spcPts val="1800"/>
              </a:spcBef>
              <a:buFont typeface="Arial" panose="020B0604020202020204" pitchFamily="34" charset="0"/>
              <a:buChar char="•"/>
              <a:defRPr/>
            </a:pP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lvl="2" eaLnBrk="1" hangingPunct="1">
              <a:buFont typeface="Wingdings" pitchFamily="2" charset="2"/>
              <a:buNone/>
            </a:pPr>
            <a:endParaRPr lang="en-US" altLang="zh-CN" dirty="0" smtClean="0"/>
          </a:p>
        </p:txBody>
      </p:sp>
      <p:sp>
        <p:nvSpPr>
          <p:cNvPr id="157710" name="Freeform 14"/>
          <p:cNvSpPr>
            <a:spLocks/>
          </p:cNvSpPr>
          <p:nvPr/>
        </p:nvSpPr>
        <p:spPr bwMode="auto">
          <a:xfrm>
            <a:off x="3934884" y="5264150"/>
            <a:ext cx="5130800" cy="973138"/>
          </a:xfrm>
          <a:custGeom>
            <a:avLst/>
            <a:gdLst>
              <a:gd name="T0" fmla="*/ 0 w 1792"/>
              <a:gd name="T1" fmla="*/ 2147483647 h 503"/>
              <a:gd name="T2" fmla="*/ 2147483647 w 1792"/>
              <a:gd name="T3" fmla="*/ 2147483647 h 503"/>
              <a:gd name="T4" fmla="*/ 2147483647 w 1792"/>
              <a:gd name="T5" fmla="*/ 2147483647 h 503"/>
              <a:gd name="T6" fmla="*/ 2147483647 w 1792"/>
              <a:gd name="T7" fmla="*/ 2147483647 h 503"/>
              <a:gd name="T8" fmla="*/ 2147483647 w 1792"/>
              <a:gd name="T9" fmla="*/ 2147483647 h 503"/>
              <a:gd name="T10" fmla="*/ 0 60000 65536"/>
              <a:gd name="T11" fmla="*/ 0 60000 65536"/>
              <a:gd name="T12" fmla="*/ 0 60000 65536"/>
              <a:gd name="T13" fmla="*/ 0 60000 65536"/>
              <a:gd name="T14" fmla="*/ 0 60000 65536"/>
              <a:gd name="T15" fmla="*/ 0 w 1792"/>
              <a:gd name="T16" fmla="*/ 0 h 503"/>
              <a:gd name="T17" fmla="*/ 1792 w 1792"/>
              <a:gd name="T18" fmla="*/ 503 h 503"/>
            </a:gdLst>
            <a:ahLst/>
            <a:cxnLst>
              <a:cxn ang="T10">
                <a:pos x="T0" y="T1"/>
              </a:cxn>
              <a:cxn ang="T11">
                <a:pos x="T2" y="T3"/>
              </a:cxn>
              <a:cxn ang="T12">
                <a:pos x="T4" y="T5"/>
              </a:cxn>
              <a:cxn ang="T13">
                <a:pos x="T6" y="T7"/>
              </a:cxn>
              <a:cxn ang="T14">
                <a:pos x="T8" y="T9"/>
              </a:cxn>
            </a:cxnLst>
            <a:rect l="T15" t="T16" r="T17" b="T18"/>
            <a:pathLst>
              <a:path w="1792" h="503">
                <a:moveTo>
                  <a:pt x="0" y="503"/>
                </a:moveTo>
                <a:cubicBezTo>
                  <a:pt x="117" y="351"/>
                  <a:pt x="235" y="200"/>
                  <a:pt x="409" y="117"/>
                </a:cubicBezTo>
                <a:cubicBezTo>
                  <a:pt x="583" y="34"/>
                  <a:pt x="863" y="0"/>
                  <a:pt x="1044" y="4"/>
                </a:cubicBezTo>
                <a:cubicBezTo>
                  <a:pt x="1225" y="8"/>
                  <a:pt x="1372" y="68"/>
                  <a:pt x="1497" y="140"/>
                </a:cubicBezTo>
                <a:cubicBezTo>
                  <a:pt x="1622" y="212"/>
                  <a:pt x="1707" y="323"/>
                  <a:pt x="1792" y="435"/>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3" name="Freeform 17"/>
          <p:cNvSpPr>
            <a:spLocks/>
          </p:cNvSpPr>
          <p:nvPr/>
        </p:nvSpPr>
        <p:spPr bwMode="auto">
          <a:xfrm>
            <a:off x="3934884" y="5264150"/>
            <a:ext cx="5137149" cy="971550"/>
          </a:xfrm>
          <a:custGeom>
            <a:avLst/>
            <a:gdLst>
              <a:gd name="T0" fmla="*/ 0 w 2427"/>
              <a:gd name="T1" fmla="*/ 2147483647 h 612"/>
              <a:gd name="T2" fmla="*/ 2147483647 w 2427"/>
              <a:gd name="T3" fmla="*/ 2147483647 h 612"/>
              <a:gd name="T4" fmla="*/ 2147483647 w 2427"/>
              <a:gd name="T5" fmla="*/ 0 h 612"/>
              <a:gd name="T6" fmla="*/ 2147483647 w 2427"/>
              <a:gd name="T7" fmla="*/ 2147483647 h 612"/>
              <a:gd name="T8" fmla="*/ 2147483647 w 2427"/>
              <a:gd name="T9" fmla="*/ 2147483647 h 612"/>
              <a:gd name="T10" fmla="*/ 0 60000 65536"/>
              <a:gd name="T11" fmla="*/ 0 60000 65536"/>
              <a:gd name="T12" fmla="*/ 0 60000 65536"/>
              <a:gd name="T13" fmla="*/ 0 60000 65536"/>
              <a:gd name="T14" fmla="*/ 0 60000 65536"/>
              <a:gd name="T15" fmla="*/ 0 w 2427"/>
              <a:gd name="T16" fmla="*/ 0 h 612"/>
              <a:gd name="T17" fmla="*/ 2427 w 2427"/>
              <a:gd name="T18" fmla="*/ 612 h 612"/>
            </a:gdLst>
            <a:ahLst/>
            <a:cxnLst>
              <a:cxn ang="T10">
                <a:pos x="T0" y="T1"/>
              </a:cxn>
              <a:cxn ang="T11">
                <a:pos x="T2" y="T3"/>
              </a:cxn>
              <a:cxn ang="T12">
                <a:pos x="T4" y="T5"/>
              </a:cxn>
              <a:cxn ang="T13">
                <a:pos x="T6" y="T7"/>
              </a:cxn>
              <a:cxn ang="T14">
                <a:pos x="T8" y="T9"/>
              </a:cxn>
            </a:cxnLst>
            <a:rect l="T15" t="T16" r="T17" b="T18"/>
            <a:pathLst>
              <a:path w="2427" h="612">
                <a:moveTo>
                  <a:pt x="0" y="612"/>
                </a:moveTo>
                <a:lnTo>
                  <a:pt x="590" y="113"/>
                </a:lnTo>
                <a:lnTo>
                  <a:pt x="1474" y="0"/>
                </a:lnTo>
                <a:lnTo>
                  <a:pt x="2086" y="204"/>
                </a:lnTo>
                <a:lnTo>
                  <a:pt x="2427" y="522"/>
                </a:ln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4" name="Line 18"/>
          <p:cNvSpPr>
            <a:spLocks noChangeShapeType="1"/>
          </p:cNvSpPr>
          <p:nvPr/>
        </p:nvSpPr>
        <p:spPr bwMode="auto">
          <a:xfrm flipH="1" flipV="1">
            <a:off x="3549652" y="5911850"/>
            <a:ext cx="385233"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15" name="Line 19"/>
          <p:cNvSpPr>
            <a:spLocks noChangeShapeType="1"/>
          </p:cNvSpPr>
          <p:nvPr/>
        </p:nvSpPr>
        <p:spPr bwMode="auto">
          <a:xfrm flipH="1" flipV="1">
            <a:off x="6047318" y="4940300"/>
            <a:ext cx="95249" cy="395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16" name="Line 20"/>
          <p:cNvSpPr>
            <a:spLocks noChangeShapeType="1"/>
          </p:cNvSpPr>
          <p:nvPr/>
        </p:nvSpPr>
        <p:spPr bwMode="auto">
          <a:xfrm flipV="1">
            <a:off x="7727951" y="5048251"/>
            <a:ext cx="239183"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17" name="Line 21"/>
          <p:cNvSpPr>
            <a:spLocks noChangeShapeType="1"/>
          </p:cNvSpPr>
          <p:nvPr/>
        </p:nvSpPr>
        <p:spPr bwMode="auto">
          <a:xfrm flipV="1">
            <a:off x="8735484" y="5588001"/>
            <a:ext cx="431800" cy="252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18" name="Line 22"/>
          <p:cNvSpPr>
            <a:spLocks noChangeShapeType="1"/>
          </p:cNvSpPr>
          <p:nvPr/>
        </p:nvSpPr>
        <p:spPr bwMode="auto">
          <a:xfrm flipH="1" flipV="1">
            <a:off x="4222752" y="5487988"/>
            <a:ext cx="385233"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21" name="Line 25"/>
          <p:cNvSpPr>
            <a:spLocks noChangeShapeType="1"/>
          </p:cNvSpPr>
          <p:nvPr/>
        </p:nvSpPr>
        <p:spPr bwMode="auto">
          <a:xfrm flipH="1" flipV="1">
            <a:off x="4510618" y="5300663"/>
            <a:ext cx="385233"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22" name="Line 26"/>
          <p:cNvSpPr>
            <a:spLocks noChangeShapeType="1"/>
          </p:cNvSpPr>
          <p:nvPr/>
        </p:nvSpPr>
        <p:spPr bwMode="auto">
          <a:xfrm flipH="1" flipV="1">
            <a:off x="3858685" y="5710238"/>
            <a:ext cx="385233"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23" name="Line 27"/>
          <p:cNvSpPr>
            <a:spLocks noChangeShapeType="1"/>
          </p:cNvSpPr>
          <p:nvPr/>
        </p:nvSpPr>
        <p:spPr bwMode="auto">
          <a:xfrm flipH="1" flipV="1">
            <a:off x="4798485" y="5119688"/>
            <a:ext cx="385233"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24" name="Line 28"/>
          <p:cNvSpPr>
            <a:spLocks noChangeShapeType="1"/>
          </p:cNvSpPr>
          <p:nvPr/>
        </p:nvSpPr>
        <p:spPr bwMode="auto">
          <a:xfrm flipV="1">
            <a:off x="3549652" y="5097464"/>
            <a:ext cx="1248833" cy="828675"/>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9" name="Freeform 33"/>
          <p:cNvSpPr>
            <a:spLocks/>
          </p:cNvSpPr>
          <p:nvPr/>
        </p:nvSpPr>
        <p:spPr bwMode="auto">
          <a:xfrm>
            <a:off x="4749801" y="4818063"/>
            <a:ext cx="4754033" cy="971550"/>
          </a:xfrm>
          <a:custGeom>
            <a:avLst/>
            <a:gdLst>
              <a:gd name="T0" fmla="*/ 0 w 2246"/>
              <a:gd name="T1" fmla="*/ 2147483647 h 612"/>
              <a:gd name="T2" fmla="*/ 2147483647 w 2246"/>
              <a:gd name="T3" fmla="*/ 0 h 612"/>
              <a:gd name="T4" fmla="*/ 2147483647 w 2246"/>
              <a:gd name="T5" fmla="*/ 2147483647 h 612"/>
              <a:gd name="T6" fmla="*/ 2147483647 w 2246"/>
              <a:gd name="T7" fmla="*/ 2147483647 h 612"/>
              <a:gd name="T8" fmla="*/ 0 60000 65536"/>
              <a:gd name="T9" fmla="*/ 0 60000 65536"/>
              <a:gd name="T10" fmla="*/ 0 60000 65536"/>
              <a:gd name="T11" fmla="*/ 0 60000 65536"/>
              <a:gd name="T12" fmla="*/ 0 w 2246"/>
              <a:gd name="T13" fmla="*/ 0 h 612"/>
              <a:gd name="T14" fmla="*/ 2246 w 2246"/>
              <a:gd name="T15" fmla="*/ 612 h 612"/>
            </a:gdLst>
            <a:ahLst/>
            <a:cxnLst>
              <a:cxn ang="T8">
                <a:pos x="T0" y="T1"/>
              </a:cxn>
              <a:cxn ang="T9">
                <a:pos x="T2" y="T3"/>
              </a:cxn>
              <a:cxn ang="T10">
                <a:pos x="T4" y="T5"/>
              </a:cxn>
              <a:cxn ang="T11">
                <a:pos x="T6" y="T7"/>
              </a:cxn>
            </a:cxnLst>
            <a:rect l="T12" t="T13" r="T14" b="T15"/>
            <a:pathLst>
              <a:path w="2246" h="612">
                <a:moveTo>
                  <a:pt x="0" y="181"/>
                </a:moveTo>
                <a:lnTo>
                  <a:pt x="1089" y="0"/>
                </a:lnTo>
                <a:lnTo>
                  <a:pt x="1838" y="249"/>
                </a:lnTo>
                <a:lnTo>
                  <a:pt x="2246" y="612"/>
                </a:lnTo>
              </a:path>
            </a:pathLst>
          </a:cu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57730" name="Object 34"/>
          <p:cNvGraphicFramePr>
            <a:graphicFrameLocks noGrp="1" noChangeAspect="1"/>
          </p:cNvGraphicFramePr>
          <p:nvPr>
            <p:ph sz="half" idx="2"/>
            <p:extLst>
              <p:ext uri="{D42A27DB-BD31-4B8C-83A1-F6EECF244321}">
                <p14:modId xmlns:p14="http://schemas.microsoft.com/office/powerpoint/2010/main" val="70096876"/>
              </p:ext>
            </p:extLst>
          </p:nvPr>
        </p:nvGraphicFramePr>
        <p:xfrm>
          <a:off x="3675592" y="1556792"/>
          <a:ext cx="4743451" cy="609600"/>
        </p:xfrm>
        <a:graphic>
          <a:graphicData uri="http://schemas.openxmlformats.org/presentationml/2006/ole">
            <mc:AlternateContent xmlns:mc="http://schemas.openxmlformats.org/markup-compatibility/2006">
              <mc:Choice xmlns:v="urn:schemas-microsoft-com:vml" Requires="v">
                <p:oleObj spid="_x0000_s84019" name="Equation" r:id="rId4" imgW="1333500" imgH="228600" progId="Equation.DSMT4">
                  <p:embed/>
                </p:oleObj>
              </mc:Choice>
              <mc:Fallback>
                <p:oleObj name="Equation" r:id="rId4" imgW="1333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5592" y="1556792"/>
                        <a:ext cx="4743451"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2"/>
          <p:cNvSpPr txBox="1">
            <a:spLocks noChangeArrowheads="1"/>
          </p:cNvSpPr>
          <p:nvPr/>
        </p:nvSpPr>
        <p:spPr>
          <a:xfrm>
            <a:off x="961868" y="332656"/>
            <a:ext cx="10390716" cy="1152128"/>
          </a:xfrm>
          <a:prstGeom prst="rect">
            <a:avLst/>
          </a:prstGeom>
          <a:ln w="12700">
            <a:miter lim="400000"/>
          </a:ln>
        </p:spPr>
        <p:txBody>
          <a:bodyPr lIns="45719" rIns="45719" anchor="ctr">
            <a:normAutofit/>
          </a:bodyPr>
          <a:lst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marL="179388" lvl="1" indent="-179388"/>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1.3.5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等距线</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6509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8">
                                            <p:txEl>
                                              <p:pRg st="1" end="1"/>
                                            </p:txEl>
                                          </p:spTgt>
                                        </p:tgtEl>
                                        <p:attrNameLst>
                                          <p:attrName>style.visibility</p:attrName>
                                        </p:attrNameLst>
                                      </p:cBhvr>
                                      <p:to>
                                        <p:strVal val="visible"/>
                                      </p:to>
                                    </p:set>
                                    <p:animEffect transition="in" filter="wipe(left)">
                                      <p:cBhvr>
                                        <p:cTn id="7" dur="500"/>
                                        <p:tgtEl>
                                          <p:spTgt spid="1576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7730"/>
                                        </p:tgtEl>
                                        <p:attrNameLst>
                                          <p:attrName>style.visibility</p:attrName>
                                        </p:attrNameLst>
                                      </p:cBhvr>
                                      <p:to>
                                        <p:strVal val="visible"/>
                                      </p:to>
                                    </p:set>
                                    <p:animEffect transition="in" filter="wipe(left)">
                                      <p:cBhvr>
                                        <p:cTn id="12" dur="500"/>
                                        <p:tgtEl>
                                          <p:spTgt spid="15773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7698">
                                            <p:txEl>
                                              <p:pRg st="2" end="2"/>
                                            </p:txEl>
                                          </p:spTgt>
                                        </p:tgtEl>
                                        <p:attrNameLst>
                                          <p:attrName>style.visibility</p:attrName>
                                        </p:attrNameLst>
                                      </p:cBhvr>
                                      <p:to>
                                        <p:strVal val="visible"/>
                                      </p:to>
                                    </p:set>
                                    <p:animEffect transition="in" filter="wipe(left)">
                                      <p:cBhvr>
                                        <p:cTn id="15" dur="500"/>
                                        <p:tgtEl>
                                          <p:spTgt spid="15769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7698">
                                            <p:txEl>
                                              <p:pRg st="3" end="3"/>
                                            </p:txEl>
                                          </p:spTgt>
                                        </p:tgtEl>
                                        <p:attrNameLst>
                                          <p:attrName>style.visibility</p:attrName>
                                        </p:attrNameLst>
                                      </p:cBhvr>
                                      <p:to>
                                        <p:strVal val="visible"/>
                                      </p:to>
                                    </p:set>
                                    <p:animEffect transition="in" filter="wipe(left)">
                                      <p:cBhvr>
                                        <p:cTn id="18" dur="500"/>
                                        <p:tgtEl>
                                          <p:spTgt spid="15769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7710"/>
                                        </p:tgtEl>
                                        <p:attrNameLst>
                                          <p:attrName>style.visibility</p:attrName>
                                        </p:attrNameLst>
                                      </p:cBhvr>
                                      <p:to>
                                        <p:strVal val="visible"/>
                                      </p:to>
                                    </p:set>
                                    <p:animEffect transition="in" filter="wipe(left)">
                                      <p:cBhvr>
                                        <p:cTn id="23" dur="500"/>
                                        <p:tgtEl>
                                          <p:spTgt spid="1577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7713"/>
                                        </p:tgtEl>
                                        <p:attrNameLst>
                                          <p:attrName>style.visibility</p:attrName>
                                        </p:attrNameLst>
                                      </p:cBhvr>
                                      <p:to>
                                        <p:strVal val="visible"/>
                                      </p:to>
                                    </p:set>
                                    <p:animEffect transition="in" filter="wipe(left)">
                                      <p:cBhvr>
                                        <p:cTn id="28" dur="2000"/>
                                        <p:tgtEl>
                                          <p:spTgt spid="1577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7714"/>
                                        </p:tgtEl>
                                        <p:attrNameLst>
                                          <p:attrName>style.visibility</p:attrName>
                                        </p:attrNameLst>
                                      </p:cBhvr>
                                      <p:to>
                                        <p:strVal val="visible"/>
                                      </p:to>
                                    </p:set>
                                    <p:animEffect transition="in" filter="wipe(down)">
                                      <p:cBhvr>
                                        <p:cTn id="33" dur="500"/>
                                        <p:tgtEl>
                                          <p:spTgt spid="1577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57722"/>
                                        </p:tgtEl>
                                        <p:attrNameLst>
                                          <p:attrName>style.visibility</p:attrName>
                                        </p:attrNameLst>
                                      </p:cBhvr>
                                      <p:to>
                                        <p:strVal val="visible"/>
                                      </p:to>
                                    </p:set>
                                    <p:animEffect transition="in" filter="wipe(down)">
                                      <p:cBhvr>
                                        <p:cTn id="38" dur="500"/>
                                        <p:tgtEl>
                                          <p:spTgt spid="1577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7718"/>
                                        </p:tgtEl>
                                        <p:attrNameLst>
                                          <p:attrName>style.visibility</p:attrName>
                                        </p:attrNameLst>
                                      </p:cBhvr>
                                      <p:to>
                                        <p:strVal val="visible"/>
                                      </p:to>
                                    </p:set>
                                    <p:animEffect transition="in" filter="wipe(down)">
                                      <p:cBhvr>
                                        <p:cTn id="43" dur="500"/>
                                        <p:tgtEl>
                                          <p:spTgt spid="1577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57721"/>
                                        </p:tgtEl>
                                        <p:attrNameLst>
                                          <p:attrName>style.visibility</p:attrName>
                                        </p:attrNameLst>
                                      </p:cBhvr>
                                      <p:to>
                                        <p:strVal val="visible"/>
                                      </p:to>
                                    </p:set>
                                    <p:animEffect transition="in" filter="wipe(down)">
                                      <p:cBhvr>
                                        <p:cTn id="48" dur="500"/>
                                        <p:tgtEl>
                                          <p:spTgt spid="1577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57723"/>
                                        </p:tgtEl>
                                        <p:attrNameLst>
                                          <p:attrName>style.visibility</p:attrName>
                                        </p:attrNameLst>
                                      </p:cBhvr>
                                      <p:to>
                                        <p:strVal val="visible"/>
                                      </p:to>
                                    </p:set>
                                    <p:animEffect transition="in" filter="wipe(down)">
                                      <p:cBhvr>
                                        <p:cTn id="53" dur="500"/>
                                        <p:tgtEl>
                                          <p:spTgt spid="1577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7724"/>
                                        </p:tgtEl>
                                        <p:attrNameLst>
                                          <p:attrName>style.visibility</p:attrName>
                                        </p:attrNameLst>
                                      </p:cBhvr>
                                      <p:to>
                                        <p:strVal val="visible"/>
                                      </p:to>
                                    </p:set>
                                    <p:animEffect transition="in" filter="wipe(down)">
                                      <p:cBhvr>
                                        <p:cTn id="58" dur="1000"/>
                                        <p:tgtEl>
                                          <p:spTgt spid="15772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57715"/>
                                        </p:tgtEl>
                                        <p:attrNameLst>
                                          <p:attrName>style.visibility</p:attrName>
                                        </p:attrNameLst>
                                      </p:cBhvr>
                                      <p:to>
                                        <p:strVal val="visible"/>
                                      </p:to>
                                    </p:set>
                                    <p:animEffect transition="in" filter="wipe(down)">
                                      <p:cBhvr>
                                        <p:cTn id="63" dur="500"/>
                                        <p:tgtEl>
                                          <p:spTgt spid="15771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57716"/>
                                        </p:tgtEl>
                                        <p:attrNameLst>
                                          <p:attrName>style.visibility</p:attrName>
                                        </p:attrNameLst>
                                      </p:cBhvr>
                                      <p:to>
                                        <p:strVal val="visible"/>
                                      </p:to>
                                    </p:set>
                                    <p:animEffect transition="in" filter="wipe(down)">
                                      <p:cBhvr>
                                        <p:cTn id="68" dur="500"/>
                                        <p:tgtEl>
                                          <p:spTgt spid="15771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57717"/>
                                        </p:tgtEl>
                                        <p:attrNameLst>
                                          <p:attrName>style.visibility</p:attrName>
                                        </p:attrNameLst>
                                      </p:cBhvr>
                                      <p:to>
                                        <p:strVal val="visible"/>
                                      </p:to>
                                    </p:set>
                                    <p:animEffect transition="in" filter="wipe(down)">
                                      <p:cBhvr>
                                        <p:cTn id="73" dur="500"/>
                                        <p:tgtEl>
                                          <p:spTgt spid="1577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57729"/>
                                        </p:tgtEl>
                                        <p:attrNameLst>
                                          <p:attrName>style.visibility</p:attrName>
                                        </p:attrNameLst>
                                      </p:cBhvr>
                                      <p:to>
                                        <p:strVal val="visible"/>
                                      </p:to>
                                    </p:set>
                                    <p:animEffect transition="in" filter="wipe(left)">
                                      <p:cBhvr>
                                        <p:cTn id="78" dur="1000"/>
                                        <p:tgtEl>
                                          <p:spTgt spid="15772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5771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771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7722"/>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577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77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7723"/>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771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5771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577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p:bldP spid="157710" grpId="0" animBg="1"/>
      <p:bldP spid="157713" grpId="0" animBg="1"/>
      <p:bldP spid="157713" grpId="1" animBg="1"/>
      <p:bldP spid="157714" grpId="0" animBg="1"/>
      <p:bldP spid="157714" grpId="1" animBg="1"/>
      <p:bldP spid="157715" grpId="0" animBg="1"/>
      <p:bldP spid="157715" grpId="1" animBg="1"/>
      <p:bldP spid="157716" grpId="0" animBg="1"/>
      <p:bldP spid="157716" grpId="1" animBg="1"/>
      <p:bldP spid="157717" grpId="0" animBg="1"/>
      <p:bldP spid="157717" grpId="1" animBg="1"/>
      <p:bldP spid="157718" grpId="0" animBg="1"/>
      <p:bldP spid="157718" grpId="1" animBg="1"/>
      <p:bldP spid="157721" grpId="0" animBg="1"/>
      <p:bldP spid="157721" grpId="1" animBg="1"/>
      <p:bldP spid="157722" grpId="0" animBg="1"/>
      <p:bldP spid="157722" grpId="1" animBg="1"/>
      <p:bldP spid="157723" grpId="0" animBg="1"/>
      <p:bldP spid="157723" grpId="1" animBg="1"/>
      <p:bldP spid="157724" grpId="0" animBg="1"/>
      <p:bldP spid="15772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lvl="1" eaLnBrk="1" hangingPunct="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1.4 OpenGL</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中参数曲线的绘制</a:t>
            </a:r>
          </a:p>
        </p:txBody>
      </p:sp>
      <p:sp>
        <p:nvSpPr>
          <p:cNvPr id="275459" name="Rectangle 3"/>
          <p:cNvSpPr>
            <a:spLocks noGrp="1" noChangeArrowheads="1"/>
          </p:cNvSpPr>
          <p:nvPr>
            <p:ph type="body" idx="1"/>
          </p:nvPr>
        </p:nvSpPr>
        <p:spPr>
          <a:xfrm>
            <a:off x="768351" y="1484784"/>
            <a:ext cx="10515601" cy="4351338"/>
          </a:xfrm>
        </p:spPr>
        <p:txBody>
          <a:bodyPr/>
          <a:lstStyle/>
          <a:p>
            <a:pPr marL="179388" lvl="1" indent="-179388" eaLnBrk="1"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OpenGL</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一维求值器</a:t>
            </a:r>
          </a:p>
          <a:p>
            <a:pPr marL="1260475" lvl="3" indent="-342900" eaLnBrk="1" hangingPunct="0">
              <a:lnSpc>
                <a:spcPct val="100000"/>
              </a:lnSpc>
              <a:spcBef>
                <a:spcPts val="18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使用求值器构造曲线曲面；</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用一维求值器绘制</a:t>
            </a:r>
            <a:r>
              <a:rPr lang="en-US" altLang="zh-CN" sz="22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，步骤为</a:t>
            </a:r>
          </a:p>
          <a:p>
            <a:pPr lvl="3" eaLnBrk="1" hangingPunct="1">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首先用</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glMap1()</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命令定义一维求值器；</a:t>
            </a:r>
          </a:p>
        </p:txBody>
      </p:sp>
      <p:sp>
        <p:nvSpPr>
          <p:cNvPr id="275460" name="Text Box 4"/>
          <p:cNvSpPr txBox="1">
            <a:spLocks noChangeArrowheads="1"/>
          </p:cNvSpPr>
          <p:nvPr/>
        </p:nvSpPr>
        <p:spPr bwMode="auto">
          <a:xfrm>
            <a:off x="2398375" y="4724284"/>
            <a:ext cx="10801351"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dirty="0">
                <a:latin typeface="Times New Roman" pitchFamily="18" charset="0"/>
              </a:rPr>
              <a:t>Void </a:t>
            </a:r>
            <a:r>
              <a:rPr lang="en-US" altLang="zh-CN" sz="2000" b="1" dirty="0">
                <a:solidFill>
                  <a:srgbClr val="009900"/>
                </a:solidFill>
                <a:latin typeface="Times New Roman" pitchFamily="18" charset="0"/>
              </a:rPr>
              <a:t>glMap1</a:t>
            </a:r>
            <a:r>
              <a:rPr lang="en-US" altLang="zh-CN" sz="2000" dirty="0">
                <a:latin typeface="Times New Roman" pitchFamily="18" charset="0"/>
              </a:rPr>
              <a:t>{</a:t>
            </a:r>
            <a:r>
              <a:rPr lang="en-US" altLang="zh-CN" sz="2000" dirty="0" err="1">
                <a:latin typeface="Times New Roman" pitchFamily="18" charset="0"/>
              </a:rPr>
              <a:t>fd</a:t>
            </a:r>
            <a:r>
              <a:rPr lang="en-US" altLang="zh-CN" sz="2000" dirty="0">
                <a:latin typeface="Times New Roman" pitchFamily="18" charset="0"/>
              </a:rPr>
              <a:t>}(</a:t>
            </a:r>
            <a:r>
              <a:rPr lang="en-US" altLang="zh-CN" sz="2000" dirty="0" err="1">
                <a:latin typeface="Times New Roman" pitchFamily="18" charset="0"/>
              </a:rPr>
              <a:t>GLenum</a:t>
            </a:r>
            <a:r>
              <a:rPr lang="en-US" altLang="zh-CN" sz="2000" dirty="0">
                <a:latin typeface="Times New Roman" pitchFamily="18" charset="0"/>
              </a:rPr>
              <a:t> </a:t>
            </a:r>
            <a:r>
              <a:rPr lang="en-US" altLang="zh-CN" sz="2000" i="1" dirty="0">
                <a:latin typeface="Times New Roman" pitchFamily="18" charset="0"/>
              </a:rPr>
              <a:t>target</a:t>
            </a:r>
            <a:r>
              <a:rPr lang="en-US" altLang="zh-CN" sz="2000" dirty="0">
                <a:latin typeface="Times New Roman" pitchFamily="18" charset="0"/>
              </a:rPr>
              <a:t>, TYPE </a:t>
            </a:r>
            <a:r>
              <a:rPr lang="en-US" altLang="zh-CN" sz="2000" i="1" dirty="0">
                <a:latin typeface="Times New Roman" pitchFamily="18" charset="0"/>
              </a:rPr>
              <a:t>u</a:t>
            </a:r>
            <a:r>
              <a:rPr lang="en-US" altLang="zh-CN" sz="2000" baseline="-25000" dirty="0">
                <a:latin typeface="Times New Roman" pitchFamily="18" charset="0"/>
              </a:rPr>
              <a:t>1</a:t>
            </a:r>
            <a:r>
              <a:rPr lang="en-US" altLang="zh-CN" sz="2000" dirty="0">
                <a:latin typeface="Times New Roman" pitchFamily="18" charset="0"/>
              </a:rPr>
              <a:t>, TYPE </a:t>
            </a:r>
            <a:r>
              <a:rPr lang="en-US" altLang="zh-CN" sz="2000" i="1" dirty="0">
                <a:latin typeface="Times New Roman" pitchFamily="18" charset="0"/>
              </a:rPr>
              <a:t>u</a:t>
            </a:r>
            <a:r>
              <a:rPr lang="en-US" altLang="zh-CN" sz="2000" baseline="-25000" dirty="0">
                <a:latin typeface="Times New Roman" pitchFamily="18" charset="0"/>
              </a:rPr>
              <a:t>2</a:t>
            </a:r>
            <a:r>
              <a:rPr lang="en-US" altLang="zh-CN" sz="2000" dirty="0">
                <a:latin typeface="Times New Roman" pitchFamily="18" charset="0"/>
              </a:rPr>
              <a:t>, Glint </a:t>
            </a:r>
            <a:r>
              <a:rPr lang="en-US" altLang="zh-CN" sz="2000" i="1" dirty="0">
                <a:latin typeface="Times New Roman" pitchFamily="18" charset="0"/>
              </a:rPr>
              <a:t>stride</a:t>
            </a:r>
            <a:r>
              <a:rPr lang="en-US" altLang="zh-CN" sz="2000" dirty="0">
                <a:latin typeface="Times New Roman" pitchFamily="18" charset="0"/>
              </a:rPr>
              <a:t>, </a:t>
            </a:r>
          </a:p>
          <a:p>
            <a:pPr eaLnBrk="1" hangingPunct="1">
              <a:spcBef>
                <a:spcPct val="50000"/>
              </a:spcBef>
            </a:pPr>
            <a:r>
              <a:rPr lang="en-US" altLang="zh-CN" sz="2000" dirty="0">
                <a:latin typeface="Times New Roman" pitchFamily="18" charset="0"/>
              </a:rPr>
              <a:t>                               </a:t>
            </a:r>
            <a:r>
              <a:rPr lang="en-US" altLang="zh-CN" sz="2000" dirty="0" err="1">
                <a:latin typeface="Times New Roman" pitchFamily="18" charset="0"/>
              </a:rPr>
              <a:t>GLint</a:t>
            </a:r>
            <a:r>
              <a:rPr lang="en-US" altLang="zh-CN" sz="2000" dirty="0">
                <a:latin typeface="Times New Roman" pitchFamily="18" charset="0"/>
              </a:rPr>
              <a:t> </a:t>
            </a:r>
            <a:r>
              <a:rPr lang="en-US" altLang="zh-CN" sz="2000" i="1" dirty="0">
                <a:latin typeface="Times New Roman" pitchFamily="18" charset="0"/>
              </a:rPr>
              <a:t>order</a:t>
            </a:r>
            <a:r>
              <a:rPr lang="en-US" altLang="zh-CN" sz="2000" dirty="0">
                <a:latin typeface="Times New Roman" pitchFamily="18" charset="0"/>
              </a:rPr>
              <a:t>, </a:t>
            </a:r>
            <a:r>
              <a:rPr lang="en-US" altLang="zh-CN" sz="2000" dirty="0" err="1">
                <a:latin typeface="Times New Roman" pitchFamily="18" charset="0"/>
              </a:rPr>
              <a:t>const</a:t>
            </a:r>
            <a:r>
              <a:rPr lang="en-US" altLang="zh-CN" sz="2000" dirty="0">
                <a:latin typeface="Times New Roman" pitchFamily="18" charset="0"/>
              </a:rPr>
              <a:t> TYPE *</a:t>
            </a:r>
            <a:r>
              <a:rPr lang="en-US" altLang="zh-CN" sz="2000" i="1" dirty="0">
                <a:latin typeface="Times New Roman" pitchFamily="18" charset="0"/>
              </a:rPr>
              <a:t>points</a:t>
            </a:r>
            <a:r>
              <a:rPr lang="en-US" altLang="zh-CN" sz="2000" dirty="0">
                <a:latin typeface="Times New Roman" pitchFamily="18" charset="0"/>
              </a:rPr>
              <a:t>);</a:t>
            </a:r>
          </a:p>
        </p:txBody>
      </p:sp>
      <p:sp>
        <p:nvSpPr>
          <p:cNvPr id="275461" name="Text Box 5"/>
          <p:cNvSpPr txBox="1">
            <a:spLocks noChangeArrowheads="1"/>
          </p:cNvSpPr>
          <p:nvPr/>
        </p:nvSpPr>
        <p:spPr bwMode="auto">
          <a:xfrm>
            <a:off x="768351" y="5408613"/>
            <a:ext cx="11425767"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folHlink"/>
                </a:solidFill>
                <a:latin typeface="Times New Roman" pitchFamily="18" charset="0"/>
              </a:rPr>
              <a:t>target</a:t>
            </a:r>
            <a:r>
              <a:rPr lang="en-US" altLang="zh-CN" i="1">
                <a:latin typeface="Times New Roman" pitchFamily="18" charset="0"/>
              </a:rPr>
              <a:t>  </a:t>
            </a:r>
            <a:r>
              <a:rPr lang="zh-CN" altLang="en-US"/>
              <a:t>定义求值器所获得的控制点类型； </a:t>
            </a:r>
            <a:r>
              <a:rPr lang="en-US" altLang="zh-CN" b="1" i="1">
                <a:solidFill>
                  <a:schemeClr val="folHlink"/>
                </a:solidFill>
                <a:latin typeface="Times New Roman" pitchFamily="18" charset="0"/>
              </a:rPr>
              <a:t>u</a:t>
            </a:r>
            <a:r>
              <a:rPr lang="en-US" altLang="zh-CN" b="1" baseline="-25000">
                <a:solidFill>
                  <a:schemeClr val="folHlink"/>
                </a:solidFill>
                <a:latin typeface="Times New Roman" pitchFamily="18" charset="0"/>
              </a:rPr>
              <a:t>1</a:t>
            </a:r>
            <a:r>
              <a:rPr lang="en-US" altLang="zh-CN" b="1" i="1">
                <a:solidFill>
                  <a:schemeClr val="folHlink"/>
                </a:solidFill>
                <a:latin typeface="Times New Roman" pitchFamily="18" charset="0"/>
              </a:rPr>
              <a:t>, u</a:t>
            </a:r>
            <a:r>
              <a:rPr lang="en-US" altLang="zh-CN" b="1" baseline="-25000">
                <a:solidFill>
                  <a:schemeClr val="folHlink"/>
                </a:solidFill>
                <a:latin typeface="Times New Roman" pitchFamily="18" charset="0"/>
              </a:rPr>
              <a:t>2 </a:t>
            </a:r>
            <a:r>
              <a:rPr lang="en-US" altLang="zh-CN" baseline="-25000">
                <a:latin typeface="Times New Roman" pitchFamily="18" charset="0"/>
              </a:rPr>
              <a:t> </a:t>
            </a:r>
            <a:r>
              <a:rPr lang="zh-CN" altLang="en-US">
                <a:latin typeface="Times New Roman" pitchFamily="18" charset="0"/>
              </a:rPr>
              <a:t>确定</a:t>
            </a:r>
            <a:r>
              <a:rPr lang="en-US" altLang="zh-CN"/>
              <a:t>B</a:t>
            </a:r>
            <a:r>
              <a:rPr lang="en-US" altLang="zh-CN">
                <a:latin typeface="Arial" charset="0"/>
              </a:rPr>
              <a:t>è</a:t>
            </a:r>
            <a:r>
              <a:rPr lang="en-US" altLang="zh-CN"/>
              <a:t>zier</a:t>
            </a:r>
            <a:r>
              <a:rPr lang="zh-CN" altLang="en-US"/>
              <a:t>曲线参数的取值范围；</a:t>
            </a:r>
          </a:p>
          <a:p>
            <a:pPr eaLnBrk="1" hangingPunct="1">
              <a:spcBef>
                <a:spcPct val="50000"/>
              </a:spcBef>
            </a:pPr>
            <a:r>
              <a:rPr lang="en-US" altLang="zh-CN" b="1" i="1">
                <a:solidFill>
                  <a:schemeClr val="folHlink"/>
                </a:solidFill>
                <a:latin typeface="Times New Roman" pitchFamily="18" charset="0"/>
              </a:rPr>
              <a:t>stride</a:t>
            </a:r>
            <a:r>
              <a:rPr lang="en-US" altLang="zh-CN" i="1">
                <a:latin typeface="Times New Roman" pitchFamily="18" charset="0"/>
              </a:rPr>
              <a:t> </a:t>
            </a:r>
            <a:r>
              <a:rPr lang="zh-CN" altLang="en-US">
                <a:latin typeface="Times New Roman" pitchFamily="18" charset="0"/>
              </a:rPr>
              <a:t>表示开始控制顶点到下一个控制顶点之间的数值个数；</a:t>
            </a:r>
          </a:p>
          <a:p>
            <a:pPr eaLnBrk="1" hangingPunct="1">
              <a:spcBef>
                <a:spcPct val="50000"/>
              </a:spcBef>
            </a:pPr>
            <a:r>
              <a:rPr lang="en-US" altLang="zh-CN" b="1" i="1">
                <a:solidFill>
                  <a:schemeClr val="folHlink"/>
                </a:solidFill>
                <a:latin typeface="Times New Roman" pitchFamily="18" charset="0"/>
              </a:rPr>
              <a:t>order</a:t>
            </a:r>
            <a:r>
              <a:rPr lang="en-US" altLang="zh-CN" i="1">
                <a:latin typeface="Times New Roman" pitchFamily="18" charset="0"/>
              </a:rPr>
              <a:t> </a:t>
            </a:r>
            <a:r>
              <a:rPr lang="zh-CN" altLang="en-US"/>
              <a:t>表示曲线的阶数（次数＋</a:t>
            </a:r>
            <a:r>
              <a:rPr lang="en-US" altLang="zh-CN"/>
              <a:t>1</a:t>
            </a:r>
            <a:r>
              <a:rPr lang="zh-CN" altLang="en-US"/>
              <a:t>）； </a:t>
            </a:r>
            <a:r>
              <a:rPr lang="en-US" altLang="zh-CN" b="1" i="1">
                <a:solidFill>
                  <a:schemeClr val="folHlink"/>
                </a:solidFill>
                <a:latin typeface="Times New Roman" pitchFamily="18" charset="0"/>
              </a:rPr>
              <a:t>*points</a:t>
            </a:r>
            <a:r>
              <a:rPr lang="en-US" altLang="zh-CN" i="1">
                <a:latin typeface="Times New Roman" pitchFamily="18" charset="0"/>
              </a:rPr>
              <a:t>  </a:t>
            </a:r>
            <a:r>
              <a:rPr lang="zh-CN" altLang="en-US">
                <a:latin typeface="Times New Roman" pitchFamily="18" charset="0"/>
              </a:rPr>
              <a:t>指定控制顶点数据。</a:t>
            </a:r>
            <a:r>
              <a:rPr lang="en-US" altLang="zh-CN">
                <a:latin typeface="Times New Roman" pitchFamily="18" charset="0"/>
              </a:rPr>
              <a:t>..</a:t>
            </a:r>
          </a:p>
        </p:txBody>
      </p:sp>
    </p:spTree>
    <p:extLst>
      <p:ext uri="{BB962C8B-B14F-4D97-AF65-F5344CB8AC3E}">
        <p14:creationId xmlns:p14="http://schemas.microsoft.com/office/powerpoint/2010/main" val="18403928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wipe(up)">
                                      <p:cBhvr>
                                        <p:cTn id="7" dur="500"/>
                                        <p:tgtEl>
                                          <p:spTgt spid="275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5459">
                                            <p:bg/>
                                          </p:spTgt>
                                        </p:tgtEl>
                                        <p:attrNameLst>
                                          <p:attrName>style.visibility</p:attrName>
                                        </p:attrNameLst>
                                      </p:cBhvr>
                                      <p:to>
                                        <p:strVal val="visible"/>
                                      </p:to>
                                    </p:set>
                                    <p:animEffect transition="in" filter="wipe(left)">
                                      <p:cBhvr>
                                        <p:cTn id="12" dur="500"/>
                                        <p:tgtEl>
                                          <p:spTgt spid="275459">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5459">
                                            <p:txEl>
                                              <p:pRg st="0" end="0"/>
                                            </p:txEl>
                                          </p:spTgt>
                                        </p:tgtEl>
                                        <p:attrNameLst>
                                          <p:attrName>style.visibility</p:attrName>
                                        </p:attrNameLst>
                                      </p:cBhvr>
                                      <p:to>
                                        <p:strVal val="visible"/>
                                      </p:to>
                                    </p:set>
                                    <p:animEffect transition="in" filter="wipe(left)">
                                      <p:cBhvr>
                                        <p:cTn id="15" dur="500"/>
                                        <p:tgtEl>
                                          <p:spTgt spid="275459">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75459">
                                            <p:txEl>
                                              <p:pRg st="1" end="1"/>
                                            </p:txEl>
                                          </p:spTgt>
                                        </p:tgtEl>
                                        <p:attrNameLst>
                                          <p:attrName>style.visibility</p:attrName>
                                        </p:attrNameLst>
                                      </p:cBhvr>
                                      <p:to>
                                        <p:strVal val="visible"/>
                                      </p:to>
                                    </p:set>
                                    <p:animEffect transition="in" filter="wipe(up)">
                                      <p:cBhvr>
                                        <p:cTn id="18" dur="500"/>
                                        <p:tgtEl>
                                          <p:spTgt spid="275459">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75459">
                                            <p:txEl>
                                              <p:pRg st="2" end="2"/>
                                            </p:txEl>
                                          </p:spTgt>
                                        </p:tgtEl>
                                        <p:attrNameLst>
                                          <p:attrName>style.visibility</p:attrName>
                                        </p:attrNameLst>
                                      </p:cBhvr>
                                      <p:to>
                                        <p:strVal val="visible"/>
                                      </p:to>
                                    </p:set>
                                    <p:animEffect transition="in" filter="wipe(up)">
                                      <p:cBhvr>
                                        <p:cTn id="21" dur="500"/>
                                        <p:tgtEl>
                                          <p:spTgt spid="275459">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75459">
                                            <p:txEl>
                                              <p:pRg st="3" end="3"/>
                                            </p:txEl>
                                          </p:spTgt>
                                        </p:tgtEl>
                                        <p:attrNameLst>
                                          <p:attrName>style.visibility</p:attrName>
                                        </p:attrNameLst>
                                      </p:cBhvr>
                                      <p:to>
                                        <p:strVal val="visible"/>
                                      </p:to>
                                    </p:set>
                                    <p:animEffect transition="in" filter="wipe(up)">
                                      <p:cBhvr>
                                        <p:cTn id="24" dur="500"/>
                                        <p:tgtEl>
                                          <p:spTgt spid="275459">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wipe(up)">
                                      <p:cBhvr>
                                        <p:cTn id="27" dur="500"/>
                                        <p:tgtEl>
                                          <p:spTgt spid="275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7546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75461"/>
                                        </p:tgtEl>
                                        <p:attrNameLst>
                                          <p:attrName>style.visibility</p:attrName>
                                        </p:attrNameLst>
                                      </p:cBhvr>
                                      <p:to>
                                        <p:strVal val="visible"/>
                                      </p:to>
                                    </p:set>
                                    <p:animEffect transition="in" filter="wipe(up)">
                                      <p:cBhvr>
                                        <p:cTn id="36"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nimBg="1"/>
      <p:bldP spid="275459" grpId="0" build="p" animBg="1"/>
      <p:bldP spid="275460" grpId="0"/>
      <p:bldP spid="275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pPr marL="179388" lvl="1" indent="-179388"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69635" name="Rectangle 3"/>
          <p:cNvSpPr>
            <a:spLocks noGrp="1" noChangeArrowheads="1"/>
          </p:cNvSpPr>
          <p:nvPr>
            <p:ph type="body" sz="half" idx="1"/>
          </p:nvPr>
        </p:nvSpPr>
        <p:spPr>
          <a:xfrm>
            <a:off x="1576918" y="2017713"/>
            <a:ext cx="9224433" cy="4114800"/>
          </a:xfrm>
        </p:spPr>
        <p:txBody>
          <a:bodyPr/>
          <a:lstStyle/>
          <a:p>
            <a:pPr lvl="2" eaLnBrk="1" hangingPunct="1">
              <a:buFont typeface="Wingdings" pitchFamily="2" charset="2"/>
              <a:buNone/>
            </a:pPr>
            <a:r>
              <a:rPr lang="en-US" altLang="zh-CN" sz="2000" smtClean="0">
                <a:latin typeface="Times New Roman" pitchFamily="18" charset="0"/>
              </a:rPr>
              <a:t>glMap1()</a:t>
            </a:r>
            <a:r>
              <a:rPr lang="zh-CN" altLang="en-US" sz="2000" smtClean="0">
                <a:latin typeface="Times New Roman" pitchFamily="18" charset="0"/>
              </a:rPr>
              <a:t>函数中</a:t>
            </a:r>
            <a:r>
              <a:rPr lang="zh-CN" altLang="en-US" sz="2000" smtClean="0">
                <a:latin typeface="Times New Roman" pitchFamily="18" charset="0"/>
                <a:sym typeface="Wingdings 2" pitchFamily="18" charset="2"/>
              </a:rPr>
              <a:t>控制点类型</a:t>
            </a:r>
            <a:r>
              <a:rPr lang="en-US" altLang="zh-CN" sz="2000" i="1" smtClean="0">
                <a:latin typeface="Times New Roman" pitchFamily="18" charset="0"/>
                <a:sym typeface="Wingdings 2" pitchFamily="18" charset="2"/>
              </a:rPr>
              <a:t>target</a:t>
            </a:r>
            <a:r>
              <a:rPr lang="zh-CN" altLang="en-US" sz="2000" smtClean="0">
                <a:latin typeface="Times New Roman" pitchFamily="18" charset="0"/>
                <a:sym typeface="Wingdings 2" pitchFamily="18" charset="2"/>
              </a:rPr>
              <a:t>的可选值</a:t>
            </a:r>
          </a:p>
          <a:p>
            <a:pPr lvl="3" eaLnBrk="1" hangingPunct="1">
              <a:buFont typeface="Wingdings" pitchFamily="2" charset="2"/>
              <a:buNone/>
            </a:pPr>
            <a:endParaRPr lang="zh-CN" altLang="en-US" sz="1800" smtClean="0">
              <a:latin typeface="Times New Roman" pitchFamily="18" charset="0"/>
              <a:sym typeface="Wingdings 2" pitchFamily="18" charset="2"/>
            </a:endParaRPr>
          </a:p>
          <a:p>
            <a:pPr lvl="3" eaLnBrk="1" hangingPunct="1">
              <a:buFont typeface="Wingdings" pitchFamily="2" charset="2"/>
              <a:buNone/>
            </a:pPr>
            <a:endParaRPr lang="zh-CN" altLang="en-US" sz="1800" smtClean="0">
              <a:latin typeface="Times New Roman" pitchFamily="18" charset="0"/>
              <a:sym typeface="Wingdings 2" pitchFamily="18" charset="2"/>
            </a:endParaRPr>
          </a:p>
          <a:p>
            <a:pPr lvl="3" eaLnBrk="1" hangingPunct="1">
              <a:buFont typeface="Wingdings" pitchFamily="2" charset="2"/>
              <a:buNone/>
            </a:pPr>
            <a:endParaRPr lang="zh-CN" altLang="en-US" sz="1800" smtClean="0">
              <a:latin typeface="Times New Roman" pitchFamily="18" charset="0"/>
              <a:sym typeface="Wingdings 2" pitchFamily="18" charset="2"/>
            </a:endParaRPr>
          </a:p>
          <a:p>
            <a:pPr lvl="3" eaLnBrk="1" hangingPunct="1">
              <a:buFont typeface="Wingdings" pitchFamily="2" charset="2"/>
              <a:buNone/>
            </a:pPr>
            <a:endParaRPr lang="zh-CN" altLang="en-US" sz="1800" smtClean="0">
              <a:solidFill>
                <a:srgbClr val="009900"/>
              </a:solidFill>
              <a:latin typeface="Times New Roman" pitchFamily="18" charset="0"/>
              <a:sym typeface="Wingdings 2" pitchFamily="18" charset="2"/>
            </a:endParaRPr>
          </a:p>
          <a:p>
            <a:pPr lvl="3" eaLnBrk="1" hangingPunct="1">
              <a:buFont typeface="Wingdings" pitchFamily="2" charset="2"/>
              <a:buNone/>
            </a:pPr>
            <a:endParaRPr lang="zh-CN" altLang="en-US" sz="1800" smtClean="0">
              <a:solidFill>
                <a:srgbClr val="009900"/>
              </a:solidFill>
              <a:latin typeface="Times New Roman" pitchFamily="18" charset="0"/>
              <a:sym typeface="Wingdings 2" pitchFamily="18" charset="2"/>
            </a:endParaRPr>
          </a:p>
          <a:p>
            <a:pPr lvl="3" eaLnBrk="1" hangingPunct="1">
              <a:buFont typeface="Wingdings" pitchFamily="2" charset="2"/>
              <a:buNone/>
            </a:pPr>
            <a:endParaRPr lang="en-US" altLang="zh-CN" sz="1800" smtClean="0">
              <a:latin typeface="Times New Roman" pitchFamily="18" charset="0"/>
              <a:sym typeface="Wingdings 2" pitchFamily="18" charset="2"/>
            </a:endParaRPr>
          </a:p>
        </p:txBody>
      </p:sp>
      <p:graphicFrame>
        <p:nvGraphicFramePr>
          <p:cNvPr id="279621" name="Group 69"/>
          <p:cNvGraphicFramePr>
            <a:graphicFrameLocks noGrp="1"/>
          </p:cNvGraphicFramePr>
          <p:nvPr>
            <p:ph sz="half" idx="2"/>
          </p:nvPr>
        </p:nvGraphicFramePr>
        <p:xfrm>
          <a:off x="1056218" y="2565400"/>
          <a:ext cx="10739967" cy="4002084"/>
        </p:xfrm>
        <a:graphic>
          <a:graphicData uri="http://schemas.openxmlformats.org/drawingml/2006/table">
            <a:tbl>
              <a:tblPr/>
              <a:tblGrid>
                <a:gridCol w="6047316"/>
                <a:gridCol w="4692651"/>
              </a:tblGrid>
              <a:tr h="4318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charset="-122"/>
                        </a:rPr>
                        <a:t>参  数</a:t>
                      </a: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charset="-122"/>
                        </a:rPr>
                        <a:t>含  义</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GL_MAP1_VERTEXT_3</a:t>
                      </a: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x, </a:t>
                      </a:r>
                      <a:r>
                        <a:rPr kumimoji="0" lang="en-US" altLang="zh-CN" sz="2000" b="1" i="1" u="none" strike="noStrike" cap="none" normalizeH="0" baseline="0" smtClean="0">
                          <a:ln>
                            <a:noFill/>
                          </a:ln>
                          <a:solidFill>
                            <a:schemeClr val="tx1"/>
                          </a:solidFill>
                          <a:effectLst/>
                          <a:latin typeface="Times New Roman" pitchFamily="18" charset="0"/>
                          <a:ea typeface="宋体" charset="-122"/>
                        </a:rPr>
                        <a:t>y</a:t>
                      </a:r>
                      <a:r>
                        <a:rPr kumimoji="0" lang="en-US" altLang="zh-CN" sz="2000" b="1" i="0" u="none" strike="noStrike" cap="none" normalizeH="0" baseline="0" smtClean="0">
                          <a:ln>
                            <a:noFill/>
                          </a:ln>
                          <a:solidFill>
                            <a:schemeClr val="tx1"/>
                          </a:solidFill>
                          <a:effectLst/>
                          <a:latin typeface="Times New Roman" pitchFamily="18" charset="0"/>
                          <a:ea typeface="宋体" charset="-122"/>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rPr>
                        <a:t>z </a:t>
                      </a:r>
                      <a:r>
                        <a:rPr kumimoji="0" lang="zh-CN" altLang="en-US" sz="2000" b="1" i="0" u="none" strike="noStrike" cap="none" normalizeH="0" baseline="0" smtClean="0">
                          <a:ln>
                            <a:noFill/>
                          </a:ln>
                          <a:solidFill>
                            <a:schemeClr val="tx1"/>
                          </a:solidFill>
                          <a:effectLst/>
                          <a:latin typeface="Tahoma" pitchFamily="34" charset="0"/>
                          <a:ea typeface="宋体" charset="-122"/>
                        </a:rPr>
                        <a:t>顶点坐标</a:t>
                      </a:r>
                      <a:endParaRPr kumimoji="0" lang="en-US" altLang="zh-CN" sz="2000" b="1" i="0" u="none" strike="noStrike" cap="none" normalizeH="0" baseline="0" smtClean="0">
                        <a:ln>
                          <a:noFill/>
                        </a:ln>
                        <a:solidFill>
                          <a:schemeClr val="tx1"/>
                        </a:solidFill>
                        <a:effectLst/>
                        <a:latin typeface="Tahoma" pitchFamily="34" charset="0"/>
                        <a:ea typeface="宋体" charset="-122"/>
                      </a:endParaRP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GL_MAP1_VERTEXT_4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x, </a:t>
                      </a:r>
                      <a:r>
                        <a:rPr kumimoji="0" lang="en-US" altLang="zh-CN" sz="2000" b="1" i="1" u="none" strike="noStrike" cap="none" normalizeH="0" baseline="0" smtClean="0">
                          <a:ln>
                            <a:noFill/>
                          </a:ln>
                          <a:solidFill>
                            <a:schemeClr val="tx1"/>
                          </a:solidFill>
                          <a:effectLst/>
                          <a:latin typeface="Times New Roman" pitchFamily="18" charset="0"/>
                          <a:ea typeface="宋体" charset="-122"/>
                        </a:rPr>
                        <a:t>y</a:t>
                      </a:r>
                      <a:r>
                        <a:rPr kumimoji="0" lang="en-US" altLang="zh-CN" sz="2000" b="1" i="0" u="none" strike="noStrike" cap="none" normalizeH="0" baseline="0" smtClean="0">
                          <a:ln>
                            <a:noFill/>
                          </a:ln>
                          <a:solidFill>
                            <a:schemeClr val="tx1"/>
                          </a:solidFill>
                          <a:effectLst/>
                          <a:latin typeface="Times New Roman" pitchFamily="18" charset="0"/>
                          <a:ea typeface="宋体" charset="-122"/>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rPr>
                        <a:t>z </a:t>
                      </a:r>
                      <a:r>
                        <a:rPr kumimoji="0" lang="en-US" altLang="zh-CN" sz="2000" b="1" i="0" u="none" strike="noStrike" cap="none" normalizeH="0" baseline="0" smtClean="0">
                          <a:ln>
                            <a:noFill/>
                          </a:ln>
                          <a:solidFill>
                            <a:schemeClr val="tx1"/>
                          </a:solidFill>
                          <a:effectLst/>
                          <a:latin typeface="Times New Roman" pitchFamily="18" charset="0"/>
                          <a:ea typeface="宋体" charset="-122"/>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rPr>
                        <a:t>w</a:t>
                      </a:r>
                      <a:r>
                        <a:rPr kumimoji="0" lang="zh-CN" altLang="en-US" sz="2000" b="1" i="0" u="none" strike="noStrike" cap="none" normalizeH="0" baseline="0" smtClean="0">
                          <a:ln>
                            <a:noFill/>
                          </a:ln>
                          <a:solidFill>
                            <a:schemeClr val="tx1"/>
                          </a:solidFill>
                          <a:effectLst/>
                          <a:latin typeface="Tahoma" pitchFamily="34" charset="0"/>
                          <a:ea typeface="宋体" charset="-122"/>
                        </a:rPr>
                        <a:t>顶点坐标</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GL_MAP1_INDEX</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charset="-122"/>
                        </a:rPr>
                        <a:t>颜色索引</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GL_MAP1_COLOR</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R,G,B,A</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GL_MAP1_NORMAL</a:t>
                      </a: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ahoma" pitchFamily="34" charset="0"/>
                          <a:ea typeface="宋体" charset="-122"/>
                        </a:rPr>
                        <a:t>法向量坐标</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GL_MAP1_TEXTURE_COORD_1</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rPr>
                        <a:t>s </a:t>
                      </a:r>
                      <a:r>
                        <a:rPr kumimoji="0" lang="zh-CN" altLang="en-US" sz="2000" b="1" i="0" u="none" strike="noStrike" cap="none" normalizeH="0" baseline="0" smtClean="0">
                          <a:ln>
                            <a:noFill/>
                          </a:ln>
                          <a:solidFill>
                            <a:schemeClr val="tx1"/>
                          </a:solidFill>
                          <a:effectLst/>
                          <a:latin typeface="Times New Roman" pitchFamily="18" charset="0"/>
                          <a:ea typeface="宋体" charset="-122"/>
                        </a:rPr>
                        <a:t>一维</a:t>
                      </a:r>
                      <a:r>
                        <a:rPr kumimoji="0" lang="zh-CN" altLang="en-US" sz="2000" b="1" i="0" u="none" strike="noStrike" cap="none" normalizeH="0" baseline="0" smtClean="0">
                          <a:ln>
                            <a:noFill/>
                          </a:ln>
                          <a:solidFill>
                            <a:schemeClr val="tx1"/>
                          </a:solidFill>
                          <a:effectLst/>
                          <a:latin typeface="Tahoma" pitchFamily="34" charset="0"/>
                          <a:ea typeface="宋体" charset="-122"/>
                        </a:rPr>
                        <a:t>纹理坐标</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GL_MAP1_TEXTURE_COORD_2</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rPr>
                        <a:t>s, t </a:t>
                      </a:r>
                      <a:r>
                        <a:rPr kumimoji="0" lang="zh-CN" altLang="en-US" sz="2000" b="1" i="1" u="none" strike="noStrike" cap="none" normalizeH="0" baseline="0" smtClean="0">
                          <a:ln>
                            <a:noFill/>
                          </a:ln>
                          <a:solidFill>
                            <a:schemeClr val="tx1"/>
                          </a:solidFill>
                          <a:effectLst/>
                          <a:latin typeface="Times New Roman" pitchFamily="18" charset="0"/>
                          <a:ea typeface="宋体" charset="-122"/>
                        </a:rPr>
                        <a:t> </a:t>
                      </a:r>
                      <a:r>
                        <a:rPr kumimoji="0" lang="zh-CN" altLang="en-US" sz="2000" b="1" i="0" u="none" strike="noStrike" cap="none" normalizeH="0" baseline="0" smtClean="0">
                          <a:ln>
                            <a:noFill/>
                          </a:ln>
                          <a:solidFill>
                            <a:schemeClr val="tx1"/>
                          </a:solidFill>
                          <a:effectLst/>
                          <a:latin typeface="Times New Roman" pitchFamily="18" charset="0"/>
                          <a:ea typeface="宋体" charset="-122"/>
                        </a:rPr>
                        <a:t>二维</a:t>
                      </a:r>
                      <a:r>
                        <a:rPr kumimoji="0" lang="zh-CN" altLang="en-US" sz="2000" b="1" i="0" u="none" strike="noStrike" cap="none" normalizeH="0" baseline="0" smtClean="0">
                          <a:ln>
                            <a:noFill/>
                          </a:ln>
                          <a:solidFill>
                            <a:schemeClr val="tx1"/>
                          </a:solidFill>
                          <a:effectLst/>
                          <a:latin typeface="Tahoma" pitchFamily="34" charset="0"/>
                          <a:ea typeface="宋体" charset="-122"/>
                        </a:rPr>
                        <a:t>纹理坐标</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GL_MAP1_TEXTURE_COORD_3</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rPr>
                        <a:t>s, t, r  </a:t>
                      </a:r>
                      <a:r>
                        <a:rPr kumimoji="0" lang="zh-CN" altLang="en-US" sz="2000" b="1" i="0" u="none" strike="noStrike" cap="none" normalizeH="0" baseline="0" smtClean="0">
                          <a:ln>
                            <a:noFill/>
                          </a:ln>
                          <a:solidFill>
                            <a:schemeClr val="tx1"/>
                          </a:solidFill>
                          <a:effectLst/>
                          <a:latin typeface="Times New Roman" pitchFamily="18" charset="0"/>
                          <a:ea typeface="宋体" charset="-122"/>
                        </a:rPr>
                        <a:t>三维</a:t>
                      </a:r>
                      <a:r>
                        <a:rPr kumimoji="0" lang="zh-CN" altLang="en-US" sz="2000" b="1" i="0" u="none" strike="noStrike" cap="none" normalizeH="0" baseline="0" smtClean="0">
                          <a:ln>
                            <a:noFill/>
                          </a:ln>
                          <a:solidFill>
                            <a:schemeClr val="tx1"/>
                          </a:solidFill>
                          <a:effectLst/>
                          <a:latin typeface="Tahoma" pitchFamily="34" charset="0"/>
                          <a:ea typeface="宋体" charset="-122"/>
                        </a:rPr>
                        <a:t>纹理坐标</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GL_MAP1_TEXTURE_COORD_4</a:t>
                      </a: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marL="121920" marR="12192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rPr>
                        <a:t>s, t, r, q  </a:t>
                      </a:r>
                      <a:r>
                        <a:rPr kumimoji="0" lang="zh-CN" altLang="en-US" sz="2000" b="1" i="0" u="none" strike="noStrike" cap="none" normalizeH="0" baseline="0" smtClean="0">
                          <a:ln>
                            <a:noFill/>
                          </a:ln>
                          <a:solidFill>
                            <a:schemeClr val="tx1"/>
                          </a:solidFill>
                          <a:effectLst/>
                          <a:latin typeface="Times New Roman" pitchFamily="18" charset="0"/>
                          <a:ea typeface="宋体" charset="-122"/>
                        </a:rPr>
                        <a:t>齐次</a:t>
                      </a:r>
                      <a:r>
                        <a:rPr kumimoji="0" lang="zh-CN" altLang="en-US" sz="2000" b="1" i="0" u="none" strike="noStrike" cap="none" normalizeH="0" baseline="0" smtClean="0">
                          <a:ln>
                            <a:noFill/>
                          </a:ln>
                          <a:solidFill>
                            <a:schemeClr val="tx1"/>
                          </a:solidFill>
                          <a:effectLst/>
                          <a:latin typeface="Tahoma" pitchFamily="34" charset="0"/>
                          <a:ea typeface="宋体" charset="-122"/>
                        </a:rPr>
                        <a:t>纹理坐标</a:t>
                      </a:r>
                    </a:p>
                  </a:txBody>
                  <a:tcPr marL="121920" marR="12192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465695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90819" name="Rectangle 3"/>
          <p:cNvSpPr>
            <a:spLocks noGrp="1" noChangeArrowheads="1"/>
          </p:cNvSpPr>
          <p:nvPr>
            <p:ph type="body" idx="1"/>
          </p:nvPr>
        </p:nvSpPr>
        <p:spPr>
          <a:xfrm>
            <a:off x="2256367" y="2420938"/>
            <a:ext cx="10363200" cy="4114800"/>
          </a:xfrm>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glMap1()</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命令的调用实例</a:t>
            </a:r>
          </a:p>
        </p:txBody>
      </p:sp>
      <p:sp>
        <p:nvSpPr>
          <p:cNvPr id="290820" name="Text Box 4"/>
          <p:cNvSpPr txBox="1">
            <a:spLocks noChangeArrowheads="1"/>
          </p:cNvSpPr>
          <p:nvPr/>
        </p:nvSpPr>
        <p:spPr bwMode="auto">
          <a:xfrm>
            <a:off x="1007534" y="3176589"/>
            <a:ext cx="108013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a:solidFill>
                  <a:srgbClr val="008000"/>
                </a:solidFill>
                <a:latin typeface="Times New Roman" pitchFamily="18" charset="0"/>
              </a:rPr>
              <a:t>glMap1f</a:t>
            </a:r>
            <a:r>
              <a:rPr lang="en-US" altLang="zh-CN" sz="2000">
                <a:solidFill>
                  <a:srgbClr val="2103FD"/>
                </a:solidFill>
                <a:latin typeface="Times New Roman" pitchFamily="18" charset="0"/>
              </a:rPr>
              <a:t> </a:t>
            </a:r>
            <a:r>
              <a:rPr lang="en-US" altLang="zh-CN" sz="2000">
                <a:solidFill>
                  <a:srgbClr val="008000"/>
                </a:solidFill>
                <a:latin typeface="Times New Roman" pitchFamily="18" charset="0"/>
              </a:rPr>
              <a:t>( GL_MAP1_VERTEXT_3, 0.0, 1.0,  3 ,  4, &amp;</a:t>
            </a:r>
            <a:r>
              <a:rPr lang="en-US" altLang="zh-CN" sz="2000" i="1">
                <a:solidFill>
                  <a:srgbClr val="008000"/>
                </a:solidFill>
                <a:latin typeface="Times New Roman" pitchFamily="18" charset="0"/>
              </a:rPr>
              <a:t>ctrlpoints</a:t>
            </a:r>
            <a:r>
              <a:rPr lang="en-US" altLang="zh-CN" sz="2000">
                <a:solidFill>
                  <a:srgbClr val="008000"/>
                </a:solidFill>
                <a:latin typeface="Times New Roman" pitchFamily="18" charset="0"/>
              </a:rPr>
              <a:t>);</a:t>
            </a:r>
          </a:p>
        </p:txBody>
      </p:sp>
      <p:sp>
        <p:nvSpPr>
          <p:cNvPr id="290822" name="Line 6"/>
          <p:cNvSpPr>
            <a:spLocks noChangeShapeType="1"/>
          </p:cNvSpPr>
          <p:nvPr/>
        </p:nvSpPr>
        <p:spPr bwMode="auto">
          <a:xfrm>
            <a:off x="2590800" y="3644900"/>
            <a:ext cx="3312584" cy="0"/>
          </a:xfrm>
          <a:prstGeom prst="line">
            <a:avLst/>
          </a:prstGeom>
          <a:noFill/>
          <a:ln w="57150" cmpd="thickThin">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1"/>
          <p:cNvGrpSpPr>
            <a:grpSpLocks/>
          </p:cNvGrpSpPr>
          <p:nvPr/>
        </p:nvGrpSpPr>
        <p:grpSpPr bwMode="auto">
          <a:xfrm>
            <a:off x="2446867" y="3673476"/>
            <a:ext cx="4176184" cy="841375"/>
            <a:chOff x="1156" y="2314"/>
            <a:chExt cx="1973" cy="530"/>
          </a:xfrm>
        </p:grpSpPr>
        <p:sp>
          <p:nvSpPr>
            <p:cNvPr id="70679" name="Line 7"/>
            <p:cNvSpPr>
              <a:spLocks noChangeShapeType="1"/>
            </p:cNvSpPr>
            <p:nvPr/>
          </p:nvSpPr>
          <p:spPr bwMode="auto">
            <a:xfrm>
              <a:off x="1967" y="2314"/>
              <a:ext cx="28" cy="322"/>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80" name="Text Box 8"/>
            <p:cNvSpPr txBox="1">
              <a:spLocks noChangeArrowheads="1"/>
            </p:cNvSpPr>
            <p:nvPr/>
          </p:nvSpPr>
          <p:spPr bwMode="auto">
            <a:xfrm>
              <a:off x="1156" y="2613"/>
              <a:ext cx="19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求取曲线上的顶点位置坐标</a:t>
              </a:r>
            </a:p>
          </p:txBody>
        </p:sp>
      </p:grpSp>
      <p:sp>
        <p:nvSpPr>
          <p:cNvPr id="290825" name="Line 9"/>
          <p:cNvSpPr>
            <a:spLocks noChangeShapeType="1"/>
          </p:cNvSpPr>
          <p:nvPr/>
        </p:nvSpPr>
        <p:spPr bwMode="auto">
          <a:xfrm>
            <a:off x="6239934" y="3622675"/>
            <a:ext cx="912284" cy="0"/>
          </a:xfrm>
          <a:prstGeom prst="line">
            <a:avLst/>
          </a:prstGeom>
          <a:noFill/>
          <a:ln w="57150" cmpd="thickThin">
            <a:solidFill>
              <a:srgbClr val="FF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2"/>
          <p:cNvGrpSpPr>
            <a:grpSpLocks/>
          </p:cNvGrpSpPr>
          <p:nvPr/>
        </p:nvGrpSpPr>
        <p:grpSpPr bwMode="auto">
          <a:xfrm>
            <a:off x="4800601" y="3644900"/>
            <a:ext cx="2832100" cy="1397000"/>
            <a:chOff x="2268" y="2296"/>
            <a:chExt cx="1338" cy="880"/>
          </a:xfrm>
        </p:grpSpPr>
        <p:sp>
          <p:nvSpPr>
            <p:cNvPr id="70677" name="Line 10"/>
            <p:cNvSpPr>
              <a:spLocks noChangeShapeType="1"/>
            </p:cNvSpPr>
            <p:nvPr/>
          </p:nvSpPr>
          <p:spPr bwMode="auto">
            <a:xfrm>
              <a:off x="3152" y="2296"/>
              <a:ext cx="68" cy="612"/>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8" name="Text Box 11"/>
            <p:cNvSpPr txBox="1">
              <a:spLocks noChangeArrowheads="1"/>
            </p:cNvSpPr>
            <p:nvPr/>
          </p:nvSpPr>
          <p:spPr bwMode="auto">
            <a:xfrm>
              <a:off x="2268" y="2945"/>
              <a:ext cx="1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latin typeface="Times New Roman" pitchFamily="18" charset="0"/>
                </a:rPr>
                <a:t>参数变化范围</a:t>
              </a:r>
              <a:r>
                <a:rPr lang="en-US" altLang="zh-CN">
                  <a:latin typeface="Times New Roman" pitchFamily="18" charset="0"/>
                </a:rPr>
                <a:t>0~1</a:t>
              </a:r>
            </a:p>
          </p:txBody>
        </p:sp>
      </p:grpSp>
      <p:sp>
        <p:nvSpPr>
          <p:cNvPr id="290828" name="Line 12"/>
          <p:cNvSpPr>
            <a:spLocks noChangeShapeType="1"/>
          </p:cNvSpPr>
          <p:nvPr/>
        </p:nvSpPr>
        <p:spPr bwMode="auto">
          <a:xfrm>
            <a:off x="7391400" y="3622675"/>
            <a:ext cx="239184" cy="0"/>
          </a:xfrm>
          <a:prstGeom prst="line">
            <a:avLst/>
          </a:prstGeom>
          <a:noFill/>
          <a:ln w="57150" cmpd="thickThin">
            <a:solidFill>
              <a:srgbClr val="8A24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23"/>
          <p:cNvGrpSpPr>
            <a:grpSpLocks/>
          </p:cNvGrpSpPr>
          <p:nvPr/>
        </p:nvGrpSpPr>
        <p:grpSpPr bwMode="auto">
          <a:xfrm>
            <a:off x="4607985" y="3644900"/>
            <a:ext cx="3600449" cy="2058988"/>
            <a:chOff x="2177" y="2296"/>
            <a:chExt cx="1701" cy="1297"/>
          </a:xfrm>
        </p:grpSpPr>
        <p:sp>
          <p:nvSpPr>
            <p:cNvPr id="70675" name="Line 13"/>
            <p:cNvSpPr>
              <a:spLocks noChangeShapeType="1"/>
            </p:cNvSpPr>
            <p:nvPr/>
          </p:nvSpPr>
          <p:spPr bwMode="auto">
            <a:xfrm>
              <a:off x="3538" y="2296"/>
              <a:ext cx="136" cy="1089"/>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6" name="Text Box 14"/>
            <p:cNvSpPr txBox="1">
              <a:spLocks noChangeArrowheads="1"/>
            </p:cNvSpPr>
            <p:nvPr/>
          </p:nvSpPr>
          <p:spPr bwMode="auto">
            <a:xfrm>
              <a:off x="2177" y="3362"/>
              <a:ext cx="17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latin typeface="Times New Roman" pitchFamily="18" charset="0"/>
                </a:rPr>
                <a:t>两顶点之间间隔</a:t>
              </a:r>
              <a:r>
                <a:rPr lang="en-US" altLang="zh-CN">
                  <a:latin typeface="Times New Roman" pitchFamily="18" charset="0"/>
                </a:rPr>
                <a:t>3</a:t>
              </a:r>
              <a:r>
                <a:rPr lang="zh-CN" altLang="en-US">
                  <a:latin typeface="Times New Roman" pitchFamily="18" charset="0"/>
                </a:rPr>
                <a:t>个数值</a:t>
              </a:r>
            </a:p>
          </p:txBody>
        </p:sp>
      </p:grpSp>
      <p:sp>
        <p:nvSpPr>
          <p:cNvPr id="290831" name="Line 15"/>
          <p:cNvSpPr>
            <a:spLocks noChangeShapeType="1"/>
          </p:cNvSpPr>
          <p:nvPr/>
        </p:nvSpPr>
        <p:spPr bwMode="auto">
          <a:xfrm>
            <a:off x="7920567" y="3622675"/>
            <a:ext cx="239184" cy="0"/>
          </a:xfrm>
          <a:prstGeom prst="line">
            <a:avLst/>
          </a:prstGeom>
          <a:noFill/>
          <a:ln w="57150" cmpd="thickThin">
            <a:solidFill>
              <a:srgbClr val="00E4A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24"/>
          <p:cNvGrpSpPr>
            <a:grpSpLocks/>
          </p:cNvGrpSpPr>
          <p:nvPr/>
        </p:nvGrpSpPr>
        <p:grpSpPr bwMode="auto">
          <a:xfrm>
            <a:off x="7871885" y="3644900"/>
            <a:ext cx="2832100" cy="1411288"/>
            <a:chOff x="3719" y="2296"/>
            <a:chExt cx="1338" cy="889"/>
          </a:xfrm>
        </p:grpSpPr>
        <p:sp>
          <p:nvSpPr>
            <p:cNvPr id="70673" name="Line 16"/>
            <p:cNvSpPr>
              <a:spLocks noChangeShapeType="1"/>
            </p:cNvSpPr>
            <p:nvPr/>
          </p:nvSpPr>
          <p:spPr bwMode="auto">
            <a:xfrm>
              <a:off x="3788" y="2296"/>
              <a:ext cx="90" cy="680"/>
            </a:xfrm>
            <a:prstGeom prst="line">
              <a:avLst/>
            </a:prstGeom>
            <a:noFill/>
            <a:ln w="57150">
              <a:solidFill>
                <a:srgbClr val="FF99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4" name="Text Box 17"/>
            <p:cNvSpPr txBox="1">
              <a:spLocks noChangeArrowheads="1"/>
            </p:cNvSpPr>
            <p:nvPr/>
          </p:nvSpPr>
          <p:spPr bwMode="auto">
            <a:xfrm>
              <a:off x="3719" y="2954"/>
              <a:ext cx="13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latin typeface="Times New Roman" pitchFamily="18" charset="0"/>
                </a:rPr>
                <a:t>4</a:t>
              </a:r>
              <a:r>
                <a:rPr lang="zh-CN" altLang="en-US">
                  <a:latin typeface="Times New Roman" pitchFamily="18" charset="0"/>
                </a:rPr>
                <a:t>阶曲线</a:t>
              </a:r>
              <a:endParaRPr lang="en-US" altLang="zh-CN">
                <a:latin typeface="Times New Roman" pitchFamily="18" charset="0"/>
              </a:endParaRPr>
            </a:p>
          </p:txBody>
        </p:sp>
      </p:grpSp>
      <p:sp>
        <p:nvSpPr>
          <p:cNvPr id="290834" name="Line 18"/>
          <p:cNvSpPr>
            <a:spLocks noChangeShapeType="1"/>
          </p:cNvSpPr>
          <p:nvPr/>
        </p:nvSpPr>
        <p:spPr bwMode="auto">
          <a:xfrm>
            <a:off x="8401051" y="3636963"/>
            <a:ext cx="1488016" cy="0"/>
          </a:xfrm>
          <a:prstGeom prst="line">
            <a:avLst/>
          </a:prstGeom>
          <a:noFill/>
          <a:ln w="57150" cmpd="thickThin">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25"/>
          <p:cNvGrpSpPr>
            <a:grpSpLocks/>
          </p:cNvGrpSpPr>
          <p:nvPr/>
        </p:nvGrpSpPr>
        <p:grpSpPr bwMode="auto">
          <a:xfrm>
            <a:off x="8640234" y="3681413"/>
            <a:ext cx="3119967" cy="869950"/>
            <a:chOff x="4082" y="2319"/>
            <a:chExt cx="1474" cy="548"/>
          </a:xfrm>
        </p:grpSpPr>
        <p:sp>
          <p:nvSpPr>
            <p:cNvPr id="70671" name="Line 19"/>
            <p:cNvSpPr>
              <a:spLocks noChangeShapeType="1"/>
            </p:cNvSpPr>
            <p:nvPr/>
          </p:nvSpPr>
          <p:spPr bwMode="auto">
            <a:xfrm>
              <a:off x="4354" y="2319"/>
              <a:ext cx="46" cy="295"/>
            </a:xfrm>
            <a:prstGeom prst="line">
              <a:avLst/>
            </a:prstGeom>
            <a:noFill/>
            <a:ln w="57150">
              <a:solidFill>
                <a:srgbClr val="FF99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2" name="Text Box 20"/>
            <p:cNvSpPr txBox="1">
              <a:spLocks noChangeArrowheads="1"/>
            </p:cNvSpPr>
            <p:nvPr/>
          </p:nvSpPr>
          <p:spPr bwMode="auto">
            <a:xfrm>
              <a:off x="4082" y="2636"/>
              <a:ext cx="14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t>定义控制顶点的数组</a:t>
              </a:r>
            </a:p>
          </p:txBody>
        </p:sp>
      </p:grpSp>
    </p:spTree>
    <p:extLst>
      <p:ext uri="{BB962C8B-B14F-4D97-AF65-F5344CB8AC3E}">
        <p14:creationId xmlns:p14="http://schemas.microsoft.com/office/powerpoint/2010/main" val="40682624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wipe(up)">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0819">
                                            <p:txEl>
                                              <p:pRg st="0" end="0"/>
                                            </p:txEl>
                                          </p:spTgt>
                                        </p:tgtEl>
                                        <p:attrNameLst>
                                          <p:attrName>style.visibility</p:attrName>
                                        </p:attrNameLst>
                                      </p:cBhvr>
                                      <p:to>
                                        <p:strVal val="visible"/>
                                      </p:to>
                                    </p:set>
                                    <p:animEffect transition="in" filter="wipe(up)">
                                      <p:cBhvr>
                                        <p:cTn id="12" dur="500"/>
                                        <p:tgtEl>
                                          <p:spTgt spid="2908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08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0822"/>
                                        </p:tgtEl>
                                        <p:attrNameLst>
                                          <p:attrName>style.visibility</p:attrName>
                                        </p:attrNameLst>
                                      </p:cBhvr>
                                      <p:to>
                                        <p:strVal val="visible"/>
                                      </p:to>
                                    </p:set>
                                    <p:animEffect transition="in" filter="wipe(left)">
                                      <p:cBhvr>
                                        <p:cTn id="21" dur="500"/>
                                        <p:tgtEl>
                                          <p:spTgt spid="2908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0825"/>
                                        </p:tgtEl>
                                        <p:attrNameLst>
                                          <p:attrName>style.visibility</p:attrName>
                                        </p:attrNameLst>
                                      </p:cBhvr>
                                      <p:to>
                                        <p:strVal val="visible"/>
                                      </p:to>
                                    </p:set>
                                    <p:animEffect transition="in" filter="wipe(left)">
                                      <p:cBhvr>
                                        <p:cTn id="31" dur="500"/>
                                        <p:tgtEl>
                                          <p:spTgt spid="2908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0828"/>
                                        </p:tgtEl>
                                        <p:attrNameLst>
                                          <p:attrName>style.visibility</p:attrName>
                                        </p:attrNameLst>
                                      </p:cBhvr>
                                      <p:to>
                                        <p:strVal val="visible"/>
                                      </p:to>
                                    </p:set>
                                    <p:animEffect transition="in" filter="wipe(left)">
                                      <p:cBhvr>
                                        <p:cTn id="41" dur="500"/>
                                        <p:tgtEl>
                                          <p:spTgt spid="2908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5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0831"/>
                                        </p:tgtEl>
                                        <p:attrNameLst>
                                          <p:attrName>style.visibility</p:attrName>
                                        </p:attrNameLst>
                                      </p:cBhvr>
                                      <p:to>
                                        <p:strVal val="visible"/>
                                      </p:to>
                                    </p:set>
                                    <p:animEffect transition="in" filter="wipe(left)">
                                      <p:cBhvr>
                                        <p:cTn id="51" dur="500"/>
                                        <p:tgtEl>
                                          <p:spTgt spid="29083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up)">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90834"/>
                                        </p:tgtEl>
                                        <p:attrNameLst>
                                          <p:attrName>style.visibility</p:attrName>
                                        </p:attrNameLst>
                                      </p:cBhvr>
                                      <p:to>
                                        <p:strVal val="visible"/>
                                      </p:to>
                                    </p:set>
                                    <p:animEffect transition="in" filter="wipe(left)">
                                      <p:cBhvr>
                                        <p:cTn id="61" dur="500"/>
                                        <p:tgtEl>
                                          <p:spTgt spid="29083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up)">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nimBg="1"/>
      <p:bldP spid="290819" grpId="0" build="p"/>
      <p:bldP spid="290820" grpId="0"/>
      <p:bldP spid="290822" grpId="0" animBg="1"/>
      <p:bldP spid="290825" grpId="0" animBg="1"/>
      <p:bldP spid="290828" grpId="0" animBg="1"/>
      <p:bldP spid="290831" grpId="0" animBg="1"/>
      <p:bldP spid="29083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80579" name="Rectangle 3"/>
          <p:cNvSpPr>
            <a:spLocks noGrp="1" noChangeArrowheads="1"/>
          </p:cNvSpPr>
          <p:nvPr>
            <p:ph type="body" idx="1"/>
          </p:nvPr>
        </p:nvSpPr>
        <p:spPr>
          <a:xfrm>
            <a:off x="-527050" y="1952626"/>
            <a:ext cx="12816417" cy="5184775"/>
          </a:xfrm>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用一维求值器绘制</a:t>
            </a:r>
            <a:r>
              <a:rPr lang="en-US" altLang="zh-CN" sz="26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P(u)</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步骤</a:t>
            </a:r>
          </a:p>
          <a:p>
            <a:pPr lvl="3">
              <a:lnSpc>
                <a:spcPct val="100000"/>
              </a:lnSpc>
            </a:pPr>
            <a:r>
              <a:rPr lang="zh-CN" altLang="en-US"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调用</a:t>
            </a:r>
            <a:r>
              <a:rPr lang="en-US" altLang="zh-CN" b="1" dirty="0" err="1">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glEnable</a:t>
            </a:r>
            <a:r>
              <a:rPr lang="en-US" altLang="zh-CN"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a:t>
            </a:r>
            <a:r>
              <a:rPr lang="zh-CN" altLang="en-US"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激活求值器；</a:t>
            </a:r>
          </a:p>
          <a:p>
            <a:pPr lvl="3" eaLnBrk="1" hangingPunct="1">
              <a:lnSpc>
                <a:spcPct val="110000"/>
              </a:lnSpc>
              <a:spcBef>
                <a:spcPct val="45000"/>
              </a:spcBef>
              <a:buFont typeface="Wingdings" pitchFamily="2" charset="2"/>
              <a:buNone/>
            </a:pPr>
            <a:r>
              <a:rPr lang="zh-CN" altLang="en-US" sz="2400" dirty="0" smtClean="0">
                <a:latin typeface="Times New Roman" pitchFamily="18" charset="0"/>
                <a:sym typeface="Wingdings 2" pitchFamily="18" charset="2"/>
              </a:rPr>
              <a:t>例如：</a:t>
            </a:r>
          </a:p>
          <a:p>
            <a:pPr lvl="3" eaLnBrk="1" hangingPunct="1">
              <a:lnSpc>
                <a:spcPct val="110000"/>
              </a:lnSpc>
              <a:spcBef>
                <a:spcPct val="45000"/>
              </a:spcBef>
              <a:buFont typeface="Wingdings" pitchFamily="2" charset="2"/>
              <a:buNone/>
            </a:pPr>
            <a:r>
              <a:rPr lang="en-US" altLang="zh-CN" sz="2400" dirty="0" err="1" smtClean="0">
                <a:latin typeface="Times New Roman" pitchFamily="18" charset="0"/>
                <a:sym typeface="Wingdings 2" pitchFamily="18" charset="2"/>
              </a:rPr>
              <a:t>glEnable</a:t>
            </a:r>
            <a:r>
              <a:rPr lang="en-US" altLang="zh-CN" sz="2400" dirty="0" smtClean="0">
                <a:latin typeface="Times New Roman" pitchFamily="18" charset="0"/>
                <a:sym typeface="Wingdings 2" pitchFamily="18" charset="2"/>
              </a:rPr>
              <a:t>(</a:t>
            </a:r>
            <a:r>
              <a:rPr lang="en-US" altLang="zh-CN" sz="2400" dirty="0" smtClean="0">
                <a:solidFill>
                  <a:srgbClr val="2103FD"/>
                </a:solidFill>
                <a:latin typeface="Times New Roman" pitchFamily="18" charset="0"/>
              </a:rPr>
              <a:t>GL_MAP1_VERTEXT_3</a:t>
            </a:r>
            <a:r>
              <a:rPr lang="en-US" altLang="zh-CN" sz="2400" dirty="0" smtClean="0">
                <a:latin typeface="Times New Roman" pitchFamily="18" charset="0"/>
                <a:sym typeface="Wingdings 2" pitchFamily="18" charset="2"/>
              </a:rPr>
              <a:t>);   </a:t>
            </a:r>
            <a:r>
              <a:rPr lang="en-US" altLang="zh-CN" sz="1800" dirty="0" smtClean="0">
                <a:solidFill>
                  <a:srgbClr val="009900"/>
                </a:solidFill>
                <a:latin typeface="Times New Roman" pitchFamily="18" charset="0"/>
                <a:sym typeface="Wingdings 2" pitchFamily="18" charset="2"/>
              </a:rPr>
              <a:t>/</a:t>
            </a:r>
            <a:r>
              <a:rPr lang="en-US" altLang="zh-CN" sz="1800" dirty="0" smtClean="0">
                <a:solidFill>
                  <a:srgbClr val="009900"/>
                </a:solidFill>
              </a:rPr>
              <a:t>*</a:t>
            </a:r>
            <a:r>
              <a:rPr lang="zh-CN" altLang="en-US" sz="1800" dirty="0" smtClean="0">
                <a:solidFill>
                  <a:srgbClr val="009900"/>
                </a:solidFill>
                <a:latin typeface="Times New Roman" pitchFamily="18" charset="0"/>
                <a:sym typeface="Wingdings 2" pitchFamily="18" charset="2"/>
              </a:rPr>
              <a:t>激活顶点求值器</a:t>
            </a:r>
            <a:r>
              <a:rPr lang="en-US" altLang="zh-CN" sz="1800" dirty="0" smtClean="0">
                <a:solidFill>
                  <a:srgbClr val="009900"/>
                </a:solidFill>
              </a:rPr>
              <a:t>*</a:t>
            </a:r>
            <a:r>
              <a:rPr lang="en-US" altLang="zh-CN" sz="1800" dirty="0" smtClean="0">
                <a:solidFill>
                  <a:srgbClr val="009900"/>
                </a:solidFill>
                <a:latin typeface="Times New Roman" pitchFamily="18" charset="0"/>
                <a:sym typeface="Wingdings 2" pitchFamily="18" charset="2"/>
              </a:rPr>
              <a:t>/</a:t>
            </a:r>
          </a:p>
          <a:p>
            <a:pPr lvl="3" eaLnBrk="1" hangingPunct="1">
              <a:lnSpc>
                <a:spcPct val="110000"/>
              </a:lnSpc>
              <a:spcBef>
                <a:spcPct val="45000"/>
              </a:spcBef>
              <a:buFont typeface="Wingdings" pitchFamily="2" charset="2"/>
              <a:buNone/>
            </a:pPr>
            <a:r>
              <a:rPr lang="en-US" altLang="zh-CN" sz="2400" dirty="0" err="1" smtClean="0">
                <a:latin typeface="Times New Roman" pitchFamily="18" charset="0"/>
                <a:sym typeface="Wingdings 2" pitchFamily="18" charset="2"/>
              </a:rPr>
              <a:t>glEnable</a:t>
            </a:r>
            <a:r>
              <a:rPr lang="en-US" altLang="zh-CN" sz="2400" dirty="0" smtClean="0">
                <a:latin typeface="Times New Roman" pitchFamily="18" charset="0"/>
                <a:sym typeface="Wingdings 2" pitchFamily="18" charset="2"/>
              </a:rPr>
              <a:t>(</a:t>
            </a:r>
            <a:r>
              <a:rPr lang="en-US" altLang="zh-CN" dirty="0" smtClean="0">
                <a:solidFill>
                  <a:srgbClr val="2103FD"/>
                </a:solidFill>
                <a:latin typeface="Times New Roman" pitchFamily="18" charset="0"/>
              </a:rPr>
              <a:t>GL_MAP1_TEXTURE_COORD_3</a:t>
            </a:r>
            <a:r>
              <a:rPr lang="en-US" altLang="zh-CN" sz="2400" dirty="0" smtClean="0">
                <a:latin typeface="Times New Roman" pitchFamily="18" charset="0"/>
                <a:sym typeface="Wingdings 2" pitchFamily="18" charset="2"/>
              </a:rPr>
              <a:t>); </a:t>
            </a:r>
            <a:r>
              <a:rPr lang="en-US" altLang="zh-CN" sz="1800" dirty="0" smtClean="0">
                <a:solidFill>
                  <a:srgbClr val="009900"/>
                </a:solidFill>
                <a:latin typeface="Times New Roman" pitchFamily="18" charset="0"/>
                <a:sym typeface="Wingdings 2" pitchFamily="18" charset="2"/>
              </a:rPr>
              <a:t>/</a:t>
            </a:r>
            <a:r>
              <a:rPr lang="en-US" altLang="zh-CN" sz="1800" dirty="0" smtClean="0">
                <a:solidFill>
                  <a:srgbClr val="009900"/>
                </a:solidFill>
              </a:rPr>
              <a:t>*</a:t>
            </a:r>
            <a:r>
              <a:rPr lang="zh-CN" altLang="en-US" sz="1800" dirty="0" smtClean="0">
                <a:solidFill>
                  <a:srgbClr val="009900"/>
                </a:solidFill>
                <a:latin typeface="Times New Roman" pitchFamily="18" charset="0"/>
                <a:sym typeface="Wingdings 2" pitchFamily="18" charset="2"/>
              </a:rPr>
              <a:t>激活纹理坐标求值器</a:t>
            </a:r>
            <a:r>
              <a:rPr lang="en-US" altLang="zh-CN" sz="1800" dirty="0" smtClean="0">
                <a:solidFill>
                  <a:srgbClr val="009900"/>
                </a:solidFill>
              </a:rPr>
              <a:t>*</a:t>
            </a:r>
            <a:r>
              <a:rPr lang="en-US" altLang="zh-CN" sz="1800" dirty="0" smtClean="0">
                <a:solidFill>
                  <a:srgbClr val="009900"/>
                </a:solidFill>
                <a:latin typeface="Times New Roman" pitchFamily="18" charset="0"/>
                <a:sym typeface="Wingdings 2" pitchFamily="18" charset="2"/>
              </a:rPr>
              <a:t>/</a:t>
            </a:r>
          </a:p>
          <a:p>
            <a:pPr lvl="3" eaLnBrk="1" hangingPunct="1">
              <a:lnSpc>
                <a:spcPct val="100000"/>
              </a:lnSpc>
            </a:pPr>
            <a:r>
              <a:rPr lang="zh-CN" altLang="en-US"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调用</a:t>
            </a:r>
            <a:r>
              <a:rPr lang="en-US" altLang="zh-CN"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glEvalCoord1()</a:t>
            </a:r>
            <a:r>
              <a:rPr lang="zh-CN" altLang="en-US"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计算曲线上点的坐标。</a:t>
            </a:r>
          </a:p>
          <a:p>
            <a:pPr lvl="3" eaLnBrk="1" hangingPunct="1">
              <a:lnSpc>
                <a:spcPct val="110000"/>
              </a:lnSpc>
              <a:spcBef>
                <a:spcPct val="45000"/>
              </a:spcBef>
              <a:buFont typeface="Wingdings" pitchFamily="2" charset="2"/>
              <a:buNone/>
            </a:pPr>
            <a:r>
              <a:rPr lang="en-US" altLang="zh-CN" sz="2400" dirty="0" smtClean="0">
                <a:latin typeface="Times New Roman" pitchFamily="18" charset="0"/>
                <a:sym typeface="Wingdings 2" pitchFamily="18" charset="2"/>
              </a:rPr>
              <a:t>Void </a:t>
            </a:r>
            <a:r>
              <a:rPr lang="en-US" altLang="zh-CN" sz="2400" b="0" dirty="0" smtClean="0">
                <a:solidFill>
                  <a:srgbClr val="009900"/>
                </a:solidFill>
                <a:latin typeface="Times New Roman" pitchFamily="18" charset="0"/>
                <a:sym typeface="Wingdings 2" pitchFamily="18" charset="2"/>
              </a:rPr>
              <a:t>glEvalCoord1</a:t>
            </a:r>
            <a:r>
              <a:rPr lang="en-US" altLang="zh-CN" sz="2400" dirty="0" smtClean="0">
                <a:latin typeface="Times New Roman" pitchFamily="18" charset="0"/>
                <a:sym typeface="Wingdings 2" pitchFamily="18" charset="2"/>
              </a:rPr>
              <a:t>{</a:t>
            </a:r>
            <a:r>
              <a:rPr lang="en-US" altLang="zh-CN" sz="2400" dirty="0" err="1" smtClean="0">
                <a:latin typeface="Times New Roman" pitchFamily="18" charset="0"/>
                <a:sym typeface="Wingdings 2" pitchFamily="18" charset="2"/>
              </a:rPr>
              <a:t>fd</a:t>
            </a:r>
            <a:r>
              <a:rPr lang="en-US" altLang="zh-CN" sz="2400" dirty="0" smtClean="0">
                <a:latin typeface="Times New Roman" pitchFamily="18" charset="0"/>
                <a:sym typeface="Wingdings 2" pitchFamily="18" charset="2"/>
              </a:rPr>
              <a:t>}{v}(TYPE </a:t>
            </a:r>
            <a:r>
              <a:rPr lang="en-US" altLang="zh-CN" sz="2400" i="1" dirty="0" smtClean="0">
                <a:latin typeface="Times New Roman" pitchFamily="18" charset="0"/>
                <a:sym typeface="Wingdings 2" pitchFamily="18" charset="2"/>
              </a:rPr>
              <a:t>u</a:t>
            </a:r>
            <a:r>
              <a:rPr lang="en-US" altLang="zh-CN" sz="2400" dirty="0" smtClean="0">
                <a:latin typeface="Times New Roman" pitchFamily="18" charset="0"/>
                <a:sym typeface="Wingdings 2" pitchFamily="18" charset="2"/>
              </a:rPr>
              <a:t>)</a:t>
            </a:r>
            <a:r>
              <a:rPr lang="zh-CN" altLang="en-US" sz="2400" dirty="0" smtClean="0">
                <a:latin typeface="Times New Roman" pitchFamily="18" charset="0"/>
                <a:sym typeface="Wingdings 2" pitchFamily="18" charset="2"/>
              </a:rPr>
              <a:t>；</a:t>
            </a:r>
          </a:p>
          <a:p>
            <a:pPr lvl="3" eaLnBrk="1" hangingPunct="1">
              <a:lnSpc>
                <a:spcPct val="110000"/>
              </a:lnSpc>
              <a:spcBef>
                <a:spcPct val="45000"/>
              </a:spcBef>
              <a:buFont typeface="Wingdings" pitchFamily="2" charset="2"/>
              <a:buNone/>
            </a:pPr>
            <a:r>
              <a:rPr lang="zh-CN" altLang="en-US" b="0" dirty="0" smtClean="0">
                <a:solidFill>
                  <a:srgbClr val="2103FD"/>
                </a:solidFill>
                <a:latin typeface="Times New Roman" pitchFamily="18" charset="0"/>
                <a:sym typeface="Wingdings 2" pitchFamily="18" charset="2"/>
              </a:rPr>
              <a:t>函数功能</a:t>
            </a:r>
            <a:r>
              <a:rPr lang="zh-CN" altLang="en-US" dirty="0" smtClean="0">
                <a:latin typeface="Times New Roman" pitchFamily="18" charset="0"/>
                <a:sym typeface="Wingdings 2" pitchFamily="18" charset="2"/>
              </a:rPr>
              <a:t>：根据参数</a:t>
            </a:r>
            <a:r>
              <a:rPr lang="en-US" altLang="zh-CN" i="1" dirty="0" smtClean="0">
                <a:latin typeface="Times New Roman" pitchFamily="18" charset="0"/>
                <a:sym typeface="Wingdings 2" pitchFamily="18" charset="2"/>
              </a:rPr>
              <a:t>u</a:t>
            </a:r>
            <a:r>
              <a:rPr lang="zh-CN" altLang="en-US" dirty="0" smtClean="0">
                <a:latin typeface="Times New Roman" pitchFamily="18" charset="0"/>
                <a:sym typeface="Wingdings 2" pitchFamily="18" charset="2"/>
              </a:rPr>
              <a:t>的取值，计算一维求值器中指定的控制点数</a:t>
            </a:r>
          </a:p>
          <a:p>
            <a:pPr lvl="3" eaLnBrk="1" hangingPunct="1">
              <a:lnSpc>
                <a:spcPct val="110000"/>
              </a:lnSpc>
              <a:spcBef>
                <a:spcPct val="45000"/>
              </a:spcBef>
              <a:buFont typeface="Wingdings" pitchFamily="2" charset="2"/>
              <a:buNone/>
            </a:pPr>
            <a:r>
              <a:rPr lang="zh-CN" altLang="en-US" dirty="0" smtClean="0">
                <a:latin typeface="Times New Roman" pitchFamily="18" charset="0"/>
                <a:sym typeface="Wingdings 2" pitchFamily="18" charset="2"/>
              </a:rPr>
              <a:t>                    值。</a:t>
            </a:r>
          </a:p>
          <a:p>
            <a:pPr lvl="3" eaLnBrk="1" hangingPunct="1">
              <a:buFont typeface="Wingdings" pitchFamily="2" charset="2"/>
              <a:buNone/>
            </a:pPr>
            <a:endParaRPr lang="en-US" altLang="zh-CN" dirty="0" smtClean="0">
              <a:solidFill>
                <a:srgbClr val="009900"/>
              </a:solidFill>
              <a:latin typeface="Times New Roman" pitchFamily="18" charset="0"/>
              <a:sym typeface="Wingdings 2" pitchFamily="18" charset="2"/>
            </a:endParaRPr>
          </a:p>
          <a:p>
            <a:pPr lvl="3" eaLnBrk="1" hangingPunct="1">
              <a:buFont typeface="Wingdings" pitchFamily="2" charset="2"/>
              <a:buNone/>
            </a:pPr>
            <a:endParaRPr lang="en-US" altLang="zh-CN" sz="2400" dirty="0" smtClean="0">
              <a:latin typeface="Times New Roman" pitchFamily="18" charset="0"/>
              <a:sym typeface="Wingdings 2" pitchFamily="18" charset="2"/>
            </a:endParaRPr>
          </a:p>
        </p:txBody>
      </p:sp>
    </p:spTree>
    <p:extLst>
      <p:ext uri="{BB962C8B-B14F-4D97-AF65-F5344CB8AC3E}">
        <p14:creationId xmlns:p14="http://schemas.microsoft.com/office/powerpoint/2010/main" val="41925337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280579">
                                            <p:txEl>
                                              <p:pRg st="1" end="1"/>
                                            </p:txEl>
                                          </p:spTgt>
                                        </p:tgtEl>
                                        <p:attrNameLst>
                                          <p:attrName>style.visibility</p:attrName>
                                        </p:attrNameLst>
                                      </p:cBhvr>
                                      <p:to>
                                        <p:strVal val="visible"/>
                                      </p:to>
                                    </p:set>
                                    <p:animEffect transition="in" filter="wipe(up)">
                                      <p:cBhvr>
                                        <p:cTn id="9" dur="500"/>
                                        <p:tgtEl>
                                          <p:spTgt spid="280579">
                                            <p:txEl>
                                              <p:pRg st="1" end="1"/>
                                            </p:txEl>
                                          </p:spTgt>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280579">
                                            <p:txEl>
                                              <p:pRg st="2" end="2"/>
                                            </p:txEl>
                                          </p:spTgt>
                                        </p:tgtEl>
                                        <p:attrNameLst>
                                          <p:attrName>style.visibility</p:attrName>
                                        </p:attrNameLst>
                                      </p:cBhvr>
                                      <p:to>
                                        <p:strVal val="visible"/>
                                      </p:to>
                                    </p:set>
                                    <p:animEffect transition="in" filter="wipe(up)">
                                      <p:cBhvr>
                                        <p:cTn id="12" dur="500"/>
                                        <p:tgtEl>
                                          <p:spTgt spid="280579">
                                            <p:txEl>
                                              <p:pRg st="2" end="2"/>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80579">
                                            <p:txEl>
                                              <p:pRg st="3" end="3"/>
                                            </p:txEl>
                                          </p:spTgt>
                                        </p:tgtEl>
                                        <p:attrNameLst>
                                          <p:attrName>style.visibility</p:attrName>
                                        </p:attrNameLst>
                                      </p:cBhvr>
                                      <p:to>
                                        <p:strVal val="visible"/>
                                      </p:to>
                                    </p:set>
                                    <p:animEffect transition="in" filter="wipe(up)">
                                      <p:cBhvr>
                                        <p:cTn id="15" dur="500"/>
                                        <p:tgtEl>
                                          <p:spTgt spid="28057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80579">
                                            <p:txEl>
                                              <p:pRg st="4" end="4"/>
                                            </p:txEl>
                                          </p:spTgt>
                                        </p:tgtEl>
                                        <p:attrNameLst>
                                          <p:attrName>style.visibility</p:attrName>
                                        </p:attrNameLst>
                                      </p:cBhvr>
                                      <p:to>
                                        <p:strVal val="visible"/>
                                      </p:to>
                                    </p:set>
                                    <p:animEffect transition="in" filter="wipe(up)">
                                      <p:cBhvr>
                                        <p:cTn id="20" dur="500"/>
                                        <p:tgtEl>
                                          <p:spTgt spid="280579">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80579">
                                            <p:txEl>
                                              <p:pRg st="5" end="5"/>
                                            </p:txEl>
                                          </p:spTgt>
                                        </p:tgtEl>
                                        <p:attrNameLst>
                                          <p:attrName>style.visibility</p:attrName>
                                        </p:attrNameLst>
                                      </p:cBhvr>
                                      <p:to>
                                        <p:strVal val="visible"/>
                                      </p:to>
                                    </p:set>
                                    <p:animEffect transition="in" filter="wipe(up)">
                                      <p:cBhvr>
                                        <p:cTn id="23" dur="500"/>
                                        <p:tgtEl>
                                          <p:spTgt spid="280579">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80579">
                                            <p:txEl>
                                              <p:pRg st="6" end="6"/>
                                            </p:txEl>
                                          </p:spTgt>
                                        </p:tgtEl>
                                        <p:attrNameLst>
                                          <p:attrName>style.visibility</p:attrName>
                                        </p:attrNameLst>
                                      </p:cBhvr>
                                      <p:to>
                                        <p:strVal val="visible"/>
                                      </p:to>
                                    </p:set>
                                    <p:animEffect transition="in" filter="wipe(up)">
                                      <p:cBhvr>
                                        <p:cTn id="26" dur="500"/>
                                        <p:tgtEl>
                                          <p:spTgt spid="28057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80579">
                                            <p:txEl>
                                              <p:pRg st="7" end="7"/>
                                            </p:txEl>
                                          </p:spTgt>
                                        </p:tgtEl>
                                        <p:attrNameLst>
                                          <p:attrName>style.visibility</p:attrName>
                                        </p:attrNameLst>
                                      </p:cBhvr>
                                      <p:to>
                                        <p:strVal val="visible"/>
                                      </p:to>
                                    </p:set>
                                    <p:animEffect transition="in" filter="wipe(up)">
                                      <p:cBhvr>
                                        <p:cTn id="31" dur="500"/>
                                        <p:tgtEl>
                                          <p:spTgt spid="280579">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80579">
                                            <p:txEl>
                                              <p:pRg st="8" end="8"/>
                                            </p:txEl>
                                          </p:spTgt>
                                        </p:tgtEl>
                                        <p:attrNameLst>
                                          <p:attrName>style.visibility</p:attrName>
                                        </p:attrNameLst>
                                      </p:cBhvr>
                                      <p:to>
                                        <p:strVal val="visible"/>
                                      </p:to>
                                    </p:set>
                                    <p:animEffect transition="in" filter="wipe(up)">
                                      <p:cBhvr>
                                        <p:cTn id="34" dur="500"/>
                                        <p:tgtEl>
                                          <p:spTgt spid="280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76483" name="Rectangle 3"/>
          <p:cNvSpPr>
            <a:spLocks noGrp="1" noChangeArrowheads="1"/>
          </p:cNvSpPr>
          <p:nvPr>
            <p:ph type="body" idx="1"/>
          </p:nvPr>
        </p:nvSpPr>
        <p:spPr>
          <a:xfrm>
            <a:off x="821267" y="1952625"/>
            <a:ext cx="10363200" cy="4114800"/>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曲线绘制实例</a:t>
            </a:r>
          </a:p>
          <a:p>
            <a:pPr marL="1260475" lvl="3" indent="-342900" eaLnBrk="1" hangingPunct="0">
              <a:lnSpc>
                <a:spcPct val="100000"/>
              </a:lnSpc>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要求</a:t>
            </a:r>
          </a:p>
          <a:p>
            <a:pPr marL="1617663" lvl="3" indent="-636588" eaLnBrk="1" hangingPunct="1">
              <a:lnSpc>
                <a:spcPct val="150000"/>
              </a:lnSpc>
            </a:pPr>
            <a:r>
              <a:rPr lang="zh-CN" altLang="en-US" dirty="0" smtClean="0">
                <a:latin typeface="Times New Roman" pitchFamily="18" charset="0"/>
              </a:rPr>
              <a:t>   </a:t>
            </a:r>
            <a:r>
              <a:rPr lang="zh-CN" altLang="en-US"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用</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8</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个控制顶点绘制一条</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7</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次</a:t>
            </a:r>
            <a:r>
              <a:rPr lang="en-US" altLang="zh-CN" sz="2200" b="1" dirty="0" err="1">
                <a:solidFill>
                  <a:schemeClr val="bg2">
                    <a:lumMod val="50000"/>
                  </a:schemeClr>
                </a:solidFill>
                <a:latin typeface="微软雅黑" panose="020B0503020204020204" pitchFamily="34" charset="-122"/>
                <a:ea typeface="微软雅黑" panose="020B0503020204020204" pitchFamily="34" charset="-122"/>
              </a:rPr>
              <a:t>Bèzier</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曲线；</a:t>
            </a:r>
          </a:p>
          <a:p>
            <a:pPr marL="1617663" lvl="3" indent="-636588" eaLnBrk="1" hangingPunct="1">
              <a:lnSpc>
                <a:spcPct val="150000"/>
              </a:lnSpc>
            </a:pP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Wingdings 2" pitchFamily="18" charset="2"/>
              </a:rPr>
              <a:t>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打开</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GL_MAP1_VERTEXT_3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和 </a:t>
            </a:r>
            <a:r>
              <a:rPr lang="en-US" altLang="zh-CN" sz="2200" b="1" dirty="0">
                <a:solidFill>
                  <a:schemeClr val="bg2">
                    <a:lumMod val="50000"/>
                  </a:schemeClr>
                </a:solidFill>
                <a:latin typeface="微软雅黑" panose="020B0503020204020204" pitchFamily="34" charset="-122"/>
                <a:ea typeface="微软雅黑" panose="020B0503020204020204" pitchFamily="34" charset="-122"/>
              </a:rPr>
              <a:t>GL_MAP1_COLOR_4 </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求值器，绘制曲线并生成各点的颜色值。</a:t>
            </a:r>
          </a:p>
        </p:txBody>
      </p:sp>
    </p:spTree>
    <p:extLst>
      <p:ext uri="{BB962C8B-B14F-4D97-AF65-F5344CB8AC3E}">
        <p14:creationId xmlns:p14="http://schemas.microsoft.com/office/powerpoint/2010/main" val="33749580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up)">
                                      <p:cBhvr>
                                        <p:cTn id="7" dur="500"/>
                                        <p:tgtEl>
                                          <p:spTgt spid="2764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6483">
                                            <p:txEl>
                                              <p:pRg st="1" end="1"/>
                                            </p:txEl>
                                          </p:spTgt>
                                        </p:tgtEl>
                                        <p:attrNameLst>
                                          <p:attrName>style.visibility</p:attrName>
                                        </p:attrNameLst>
                                      </p:cBhvr>
                                      <p:to>
                                        <p:strVal val="visible"/>
                                      </p:to>
                                    </p:set>
                                    <p:animEffect transition="in" filter="wipe(up)">
                                      <p:cBhvr>
                                        <p:cTn id="10" dur="500"/>
                                        <p:tgtEl>
                                          <p:spTgt spid="2764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76483">
                                            <p:txEl>
                                              <p:pRg st="2" end="2"/>
                                            </p:txEl>
                                          </p:spTgt>
                                        </p:tgtEl>
                                        <p:attrNameLst>
                                          <p:attrName>style.visibility</p:attrName>
                                        </p:attrNameLst>
                                      </p:cBhvr>
                                      <p:to>
                                        <p:strVal val="visible"/>
                                      </p:to>
                                    </p:set>
                                    <p:animEffect transition="in" filter="wipe(up)">
                                      <p:cBhvr>
                                        <p:cTn id="13" dur="500"/>
                                        <p:tgtEl>
                                          <p:spTgt spid="27648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76483">
                                            <p:txEl>
                                              <p:pRg st="3" end="3"/>
                                            </p:txEl>
                                          </p:spTgt>
                                        </p:tgtEl>
                                        <p:attrNameLst>
                                          <p:attrName>style.visibility</p:attrName>
                                        </p:attrNameLst>
                                      </p:cBhvr>
                                      <p:to>
                                        <p:strVal val="visible"/>
                                      </p:to>
                                    </p:set>
                                    <p:animEffect transition="in" filter="wipe(up)">
                                      <p:cBhvr>
                                        <p:cTn id="16" dur="500"/>
                                        <p:tgtEl>
                                          <p:spTgt spid="276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414369" y="3789040"/>
            <a:ext cx="337528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a:solidFill>
                  <a:schemeClr val="bg2">
                    <a:lumMod val="50000"/>
                  </a:schemeClr>
                </a:solidFill>
                <a:latin typeface="微软雅黑" panose="020B0503020204020204" pitchFamily="34" charset="-122"/>
                <a:ea typeface="微软雅黑" panose="020B0503020204020204" pitchFamily="34" charset="-122"/>
              </a:rPr>
              <a:t>曲线的表示和绘制</a:t>
            </a:r>
            <a:endParaRPr sz="3200" b="1"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dirty="0" smtClean="0"/>
                <a:t>1</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623947827"/>
      </p:ext>
    </p:extLst>
  </p:cSld>
  <p:clrMapOvr>
    <a:masterClrMapping/>
  </p:clrMapOvr>
  <p:transition spd="slow" advClick="0" advTm="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ChangeArrowheads="1"/>
          </p:cNvSpPr>
          <p:nvPr/>
        </p:nvSpPr>
        <p:spPr bwMode="auto">
          <a:xfrm>
            <a:off x="495301" y="254000"/>
            <a:ext cx="11281833" cy="6561138"/>
          </a:xfrm>
          <a:prstGeom prst="rect">
            <a:avLst/>
          </a:prstGeom>
          <a:solidFill>
            <a:schemeClr val="bg1">
              <a:lumMod val="85000"/>
            </a:schemeClr>
          </a:solidFill>
          <a:ln w="76200">
            <a:solidFill>
              <a:srgbClr val="FF9966"/>
            </a:solidFill>
            <a:miter lim="800000"/>
            <a:headEnd/>
            <a:tailEnd/>
          </a:ln>
        </p:spPr>
        <p:txBody>
          <a:bodyPr wrap="none" anchor="ctr"/>
          <a:lstStyle/>
          <a:p>
            <a:pPr>
              <a:defRPr/>
            </a:pPr>
            <a:endParaRPr lang="zh-CN" altLang="en-US">
              <a:ea typeface="宋体" pitchFamily="2" charset="-122"/>
            </a:endParaRPr>
          </a:p>
        </p:txBody>
      </p:sp>
      <p:sp>
        <p:nvSpPr>
          <p:cNvPr id="73731" name="Text Box 6"/>
          <p:cNvSpPr txBox="1">
            <a:spLocks noChangeArrowheads="1"/>
          </p:cNvSpPr>
          <p:nvPr/>
        </p:nvSpPr>
        <p:spPr bwMode="auto">
          <a:xfrm>
            <a:off x="911424" y="395287"/>
            <a:ext cx="96012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sz="2400" dirty="0" smtClean="0">
                <a:solidFill>
                  <a:schemeClr val="bg2">
                    <a:lumMod val="50000"/>
                  </a:schemeClr>
                </a:solidFill>
                <a:latin typeface="Times New Roman" pitchFamily="18" charset="0"/>
              </a:rPr>
              <a:t>#include &lt;</a:t>
            </a:r>
            <a:r>
              <a:rPr lang="en-US" altLang="zh-CN" sz="2400" dirty="0" err="1" smtClean="0">
                <a:solidFill>
                  <a:schemeClr val="bg2">
                    <a:lumMod val="50000"/>
                  </a:schemeClr>
                </a:solidFill>
                <a:latin typeface="Times New Roman" pitchFamily="18" charset="0"/>
              </a:rPr>
              <a:t>windows.h</a:t>
            </a:r>
            <a:r>
              <a:rPr lang="en-US" altLang="zh-CN" sz="2400" dirty="0" smtClean="0">
                <a:solidFill>
                  <a:schemeClr val="bg2">
                    <a:lumMod val="50000"/>
                  </a:schemeClr>
                </a:solidFill>
                <a:latin typeface="Times New Roman" pitchFamily="18" charset="0"/>
              </a:rPr>
              <a:t>&gt;</a:t>
            </a:r>
          </a:p>
          <a:p>
            <a:pPr eaLnBrk="1" hangingPunct="1">
              <a:defRPr/>
            </a:pPr>
            <a:r>
              <a:rPr lang="en-US" altLang="zh-CN" sz="2400" dirty="0" smtClean="0">
                <a:solidFill>
                  <a:schemeClr val="bg2">
                    <a:lumMod val="50000"/>
                  </a:schemeClr>
                </a:solidFill>
                <a:latin typeface="Times New Roman" pitchFamily="18" charset="0"/>
              </a:rPr>
              <a:t>#include &lt;GL/</a:t>
            </a:r>
            <a:r>
              <a:rPr lang="en-US" altLang="zh-CN" sz="2400" dirty="0" err="1" smtClean="0">
                <a:solidFill>
                  <a:schemeClr val="bg2">
                    <a:lumMod val="50000"/>
                  </a:schemeClr>
                </a:solidFill>
                <a:latin typeface="Times New Roman" pitchFamily="18" charset="0"/>
              </a:rPr>
              <a:t>glut.h</a:t>
            </a:r>
            <a:r>
              <a:rPr lang="en-US" altLang="zh-CN" sz="2400" dirty="0" smtClean="0">
                <a:solidFill>
                  <a:schemeClr val="bg2">
                    <a:lumMod val="50000"/>
                  </a:schemeClr>
                </a:solidFill>
                <a:latin typeface="Times New Roman" pitchFamily="18" charset="0"/>
              </a:rPr>
              <a:t>&gt;</a:t>
            </a:r>
          </a:p>
          <a:p>
            <a:pPr eaLnBrk="1" hangingPunct="1">
              <a:defRPr/>
            </a:pPr>
            <a:r>
              <a:rPr lang="en-US" altLang="zh-CN" sz="2400" dirty="0" smtClean="0">
                <a:solidFill>
                  <a:schemeClr val="bg2">
                    <a:lumMod val="50000"/>
                  </a:schemeClr>
                </a:solidFill>
                <a:latin typeface="Times New Roman" pitchFamily="18" charset="0"/>
              </a:rPr>
              <a:t>#include &lt;</a:t>
            </a:r>
            <a:r>
              <a:rPr lang="en-US" altLang="zh-CN" sz="2400" dirty="0" err="1" smtClean="0">
                <a:solidFill>
                  <a:schemeClr val="bg2">
                    <a:lumMod val="50000"/>
                  </a:schemeClr>
                </a:solidFill>
                <a:latin typeface="Times New Roman" pitchFamily="18" charset="0"/>
              </a:rPr>
              <a:t>stdlib.h</a:t>
            </a:r>
            <a:r>
              <a:rPr lang="en-US" altLang="zh-CN" sz="2400" dirty="0" smtClean="0">
                <a:solidFill>
                  <a:schemeClr val="bg2">
                    <a:lumMod val="50000"/>
                  </a:schemeClr>
                </a:solidFill>
                <a:latin typeface="Times New Roman" pitchFamily="18" charset="0"/>
              </a:rPr>
              <a:t>&gt;</a:t>
            </a:r>
          </a:p>
          <a:p>
            <a:pPr eaLnBrk="1" hangingPunct="1">
              <a:defRPr/>
            </a:pPr>
            <a:r>
              <a:rPr lang="en-US" altLang="zh-CN" b="1" dirty="0" smtClean="0">
                <a:solidFill>
                  <a:srgbClr val="0070C0"/>
                </a:solidFill>
              </a:rPr>
              <a:t>/*</a:t>
            </a:r>
            <a:r>
              <a:rPr lang="zh-CN" altLang="en-US" b="1" dirty="0" smtClean="0">
                <a:solidFill>
                  <a:srgbClr val="0070C0"/>
                </a:solidFill>
              </a:rPr>
              <a:t>定义</a:t>
            </a:r>
            <a:r>
              <a:rPr lang="en-US" altLang="zh-CN" b="1" dirty="0" smtClean="0">
                <a:solidFill>
                  <a:srgbClr val="0070C0"/>
                </a:solidFill>
              </a:rPr>
              <a:t>8</a:t>
            </a:r>
            <a:r>
              <a:rPr lang="zh-CN" altLang="en-US" b="1" dirty="0" smtClean="0">
                <a:solidFill>
                  <a:srgbClr val="0070C0"/>
                </a:solidFill>
              </a:rPr>
              <a:t>个控制顶点坐标</a:t>
            </a:r>
            <a:r>
              <a:rPr lang="en-US" altLang="zh-CN" b="1" dirty="0" smtClean="0">
                <a:solidFill>
                  <a:srgbClr val="0070C0"/>
                </a:solidFill>
              </a:rPr>
              <a:t>*/</a:t>
            </a:r>
            <a:endParaRPr lang="zh-CN" altLang="en-US" b="1" dirty="0" smtClean="0">
              <a:solidFill>
                <a:srgbClr val="0070C0"/>
              </a:solidFill>
            </a:endParaRPr>
          </a:p>
          <a:p>
            <a:pPr eaLnBrk="1" hangingPunct="1">
              <a:defRPr/>
            </a:pPr>
            <a:r>
              <a:rPr lang="en-US" altLang="zh-CN" sz="2400" dirty="0" err="1" smtClean="0">
                <a:solidFill>
                  <a:schemeClr val="bg2">
                    <a:lumMod val="50000"/>
                  </a:schemeClr>
                </a:solidFill>
                <a:latin typeface="Times New Roman" pitchFamily="18" charset="0"/>
              </a:rPr>
              <a:t>GLfloat</a:t>
            </a:r>
            <a:r>
              <a:rPr lang="en-US" altLang="zh-CN" sz="2400" dirty="0" smtClean="0">
                <a:solidFill>
                  <a:schemeClr val="bg2">
                    <a:lumMod val="50000"/>
                  </a:schemeClr>
                </a:solidFill>
                <a:latin typeface="Times New Roman" pitchFamily="18" charset="0"/>
              </a:rPr>
              <a:t> </a:t>
            </a:r>
            <a:r>
              <a:rPr lang="en-US" altLang="zh-CN" sz="2400" dirty="0" err="1" smtClean="0">
                <a:solidFill>
                  <a:schemeClr val="bg2">
                    <a:lumMod val="50000"/>
                  </a:schemeClr>
                </a:solidFill>
                <a:latin typeface="Times New Roman" pitchFamily="18" charset="0"/>
              </a:rPr>
              <a:t>ctrlpoints</a:t>
            </a:r>
            <a:r>
              <a:rPr lang="en-US" altLang="zh-CN" sz="2400" dirty="0" smtClean="0">
                <a:solidFill>
                  <a:schemeClr val="bg2">
                    <a:lumMod val="50000"/>
                  </a:schemeClr>
                </a:solidFill>
                <a:latin typeface="Times New Roman" pitchFamily="18" charset="0"/>
              </a:rPr>
              <a:t>[8][3]={</a:t>
            </a:r>
          </a:p>
          <a:p>
            <a:pPr eaLnBrk="1" hangingPunct="1">
              <a:defRPr/>
            </a:pPr>
            <a:r>
              <a:rPr lang="en-US" altLang="zh-CN" sz="2400" dirty="0" smtClean="0">
                <a:solidFill>
                  <a:schemeClr val="bg2">
                    <a:lumMod val="50000"/>
                  </a:schemeClr>
                </a:solidFill>
                <a:latin typeface="Times New Roman" pitchFamily="18" charset="0"/>
              </a:rPr>
              <a:t>	{-4.0,0.0,0.0},{-2.0,3.0,0.0},</a:t>
            </a:r>
          </a:p>
          <a:p>
            <a:pPr eaLnBrk="1" hangingPunct="1">
              <a:defRPr/>
            </a:pPr>
            <a:r>
              <a:rPr lang="en-US" altLang="zh-CN" sz="2400" dirty="0" smtClean="0">
                <a:solidFill>
                  <a:schemeClr val="bg2">
                    <a:lumMod val="50000"/>
                  </a:schemeClr>
                </a:solidFill>
                <a:latin typeface="Times New Roman" pitchFamily="18" charset="0"/>
              </a:rPr>
              <a:t>	{0.0,4.0,0.0},{2.0,3.0,0.0},</a:t>
            </a:r>
          </a:p>
          <a:p>
            <a:pPr eaLnBrk="1" hangingPunct="1">
              <a:defRPr/>
            </a:pPr>
            <a:r>
              <a:rPr lang="en-US" altLang="zh-CN" sz="2400" dirty="0" smtClean="0">
                <a:solidFill>
                  <a:schemeClr val="bg2">
                    <a:lumMod val="50000"/>
                  </a:schemeClr>
                </a:solidFill>
                <a:latin typeface="Times New Roman" pitchFamily="18" charset="0"/>
              </a:rPr>
              <a:t>	{4.0,0.0,0.0},{6.0,-1.0,0.0},</a:t>
            </a:r>
          </a:p>
          <a:p>
            <a:pPr eaLnBrk="1" hangingPunct="1">
              <a:defRPr/>
            </a:pPr>
            <a:r>
              <a:rPr lang="en-US" altLang="zh-CN" sz="2400" dirty="0" smtClean="0">
                <a:solidFill>
                  <a:schemeClr val="bg2">
                    <a:lumMod val="50000"/>
                  </a:schemeClr>
                </a:solidFill>
                <a:latin typeface="Times New Roman" pitchFamily="18" charset="0"/>
              </a:rPr>
              <a:t>	{7.0,-1.0,0.0},{8.0,1.0,0.0}};</a:t>
            </a:r>
          </a:p>
          <a:p>
            <a:pPr eaLnBrk="1" hangingPunct="1">
              <a:defRPr/>
            </a:pPr>
            <a:endParaRPr lang="en-US" altLang="zh-CN" b="1" dirty="0" smtClean="0">
              <a:solidFill>
                <a:schemeClr val="bg2">
                  <a:lumMod val="50000"/>
                </a:schemeClr>
              </a:solidFill>
            </a:endParaRPr>
          </a:p>
          <a:p>
            <a:pPr eaLnBrk="1" hangingPunct="1">
              <a:defRPr/>
            </a:pPr>
            <a:r>
              <a:rPr lang="en-US" altLang="zh-CN" b="1" dirty="0">
                <a:solidFill>
                  <a:srgbClr val="0070C0"/>
                </a:solidFill>
              </a:rPr>
              <a:t>/*</a:t>
            </a:r>
            <a:r>
              <a:rPr lang="zh-CN" altLang="en-US" b="1" dirty="0">
                <a:solidFill>
                  <a:srgbClr val="0070C0"/>
                </a:solidFill>
              </a:rPr>
              <a:t>定义</a:t>
            </a:r>
            <a:r>
              <a:rPr lang="en-US" altLang="zh-CN" b="1" dirty="0">
                <a:solidFill>
                  <a:srgbClr val="0070C0"/>
                </a:solidFill>
              </a:rPr>
              <a:t>8</a:t>
            </a:r>
            <a:r>
              <a:rPr lang="zh-CN" altLang="en-US" b="1" dirty="0">
                <a:solidFill>
                  <a:srgbClr val="0070C0"/>
                </a:solidFill>
              </a:rPr>
              <a:t>个颜色控制顶点</a:t>
            </a:r>
            <a:r>
              <a:rPr lang="en-US" altLang="zh-CN" b="1" dirty="0">
                <a:solidFill>
                  <a:srgbClr val="0070C0"/>
                </a:solidFill>
              </a:rPr>
              <a:t>*/</a:t>
            </a:r>
          </a:p>
          <a:p>
            <a:pPr eaLnBrk="1" hangingPunct="1">
              <a:defRPr/>
            </a:pPr>
            <a:r>
              <a:rPr lang="en-US" altLang="zh-CN" sz="2400" dirty="0" err="1" smtClean="0">
                <a:solidFill>
                  <a:schemeClr val="bg2">
                    <a:lumMod val="50000"/>
                  </a:schemeClr>
                </a:solidFill>
                <a:latin typeface="Times New Roman" pitchFamily="18" charset="0"/>
              </a:rPr>
              <a:t>GLfloat</a:t>
            </a:r>
            <a:r>
              <a:rPr lang="en-US" altLang="zh-CN" sz="2400" dirty="0" smtClean="0">
                <a:solidFill>
                  <a:schemeClr val="bg2">
                    <a:lumMod val="50000"/>
                  </a:schemeClr>
                </a:solidFill>
                <a:latin typeface="Times New Roman" pitchFamily="18" charset="0"/>
              </a:rPr>
              <a:t> </a:t>
            </a:r>
            <a:r>
              <a:rPr lang="en-US" altLang="zh-CN" sz="2400" dirty="0" err="1" smtClean="0">
                <a:solidFill>
                  <a:schemeClr val="bg2">
                    <a:lumMod val="50000"/>
                  </a:schemeClr>
                </a:solidFill>
                <a:latin typeface="Times New Roman" pitchFamily="18" charset="0"/>
              </a:rPr>
              <a:t>ctrlcolor</a:t>
            </a:r>
            <a:r>
              <a:rPr lang="en-US" altLang="zh-CN" sz="2400" dirty="0" smtClean="0">
                <a:solidFill>
                  <a:schemeClr val="bg2">
                    <a:lumMod val="50000"/>
                  </a:schemeClr>
                </a:solidFill>
                <a:latin typeface="Times New Roman" pitchFamily="18" charset="0"/>
              </a:rPr>
              <a:t>[8][4]={</a:t>
            </a:r>
          </a:p>
          <a:p>
            <a:pPr eaLnBrk="1" hangingPunct="1">
              <a:defRPr/>
            </a:pPr>
            <a:r>
              <a:rPr lang="en-US" altLang="zh-CN" sz="2400" dirty="0" smtClean="0">
                <a:solidFill>
                  <a:schemeClr val="bg2">
                    <a:lumMod val="50000"/>
                  </a:schemeClr>
                </a:solidFill>
                <a:latin typeface="Times New Roman" pitchFamily="18" charset="0"/>
              </a:rPr>
              <a:t>	{1.0,0.0,0.0,1.0},{0.0,1.0,0.0,1.0},</a:t>
            </a:r>
          </a:p>
          <a:p>
            <a:pPr eaLnBrk="1" hangingPunct="1">
              <a:defRPr/>
            </a:pPr>
            <a:r>
              <a:rPr lang="en-US" altLang="zh-CN" sz="2400" dirty="0" smtClean="0">
                <a:solidFill>
                  <a:schemeClr val="bg2">
                    <a:lumMod val="50000"/>
                  </a:schemeClr>
                </a:solidFill>
                <a:latin typeface="Times New Roman" pitchFamily="18" charset="0"/>
              </a:rPr>
              <a:t>	{1.0,0.0,0.0,1.0},{0.0,1.0,0.0,1.0},</a:t>
            </a:r>
          </a:p>
          <a:p>
            <a:pPr eaLnBrk="1" hangingPunct="1">
              <a:defRPr/>
            </a:pPr>
            <a:r>
              <a:rPr lang="en-US" altLang="zh-CN" sz="2400" dirty="0" smtClean="0">
                <a:solidFill>
                  <a:schemeClr val="bg2">
                    <a:lumMod val="50000"/>
                  </a:schemeClr>
                </a:solidFill>
                <a:latin typeface="Times New Roman" pitchFamily="18" charset="0"/>
              </a:rPr>
              <a:t>	{0.0,0.0,1.0,1.0},{0.0,0.0,0.0,1.0},</a:t>
            </a:r>
          </a:p>
          <a:p>
            <a:pPr eaLnBrk="1" hangingPunct="1">
              <a:defRPr/>
            </a:pPr>
            <a:r>
              <a:rPr lang="en-US" altLang="zh-CN" sz="2400" dirty="0" smtClean="0">
                <a:solidFill>
                  <a:schemeClr val="bg2">
                    <a:lumMod val="50000"/>
                  </a:schemeClr>
                </a:solidFill>
                <a:latin typeface="Times New Roman" pitchFamily="18" charset="0"/>
              </a:rPr>
              <a:t>	{1.0,0.0,0.0,1.0},{0.0,0.0,0.0,1.0}};</a:t>
            </a:r>
          </a:p>
          <a:p>
            <a:pPr eaLnBrk="1" hangingPunct="1">
              <a:defRPr/>
            </a:pPr>
            <a:endParaRPr lang="en-US" altLang="zh-CN" sz="2400" dirty="0" smtClean="0">
              <a:solidFill>
                <a:schemeClr val="bg2">
                  <a:lumMod val="50000"/>
                </a:schemeClr>
              </a:solidFill>
              <a:latin typeface="Times New Roman" pitchFamily="18" charset="0"/>
            </a:endParaRPr>
          </a:p>
        </p:txBody>
      </p:sp>
    </p:spTree>
    <p:extLst>
      <p:ext uri="{BB962C8B-B14F-4D97-AF65-F5344CB8AC3E}">
        <p14:creationId xmlns:p14="http://schemas.microsoft.com/office/powerpoint/2010/main" val="32335113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34434" y="157163"/>
            <a:ext cx="11281833" cy="6561137"/>
          </a:xfrm>
          <a:prstGeom prst="rect">
            <a:avLst/>
          </a:prstGeom>
          <a:solidFill>
            <a:schemeClr val="bg1">
              <a:lumMod val="85000"/>
            </a:schemeClr>
          </a:solidFill>
          <a:ln w="76200">
            <a:solidFill>
              <a:srgbClr val="FF9966"/>
            </a:solidFill>
            <a:miter lim="800000"/>
            <a:headEnd/>
            <a:tailEnd/>
          </a:ln>
        </p:spPr>
        <p:txBody>
          <a:bodyPr wrap="none" anchor="ctr"/>
          <a:lstStyle/>
          <a:p>
            <a:pPr>
              <a:defRPr/>
            </a:pPr>
            <a:endParaRPr lang="zh-CN" altLang="en-US">
              <a:ea typeface="宋体" pitchFamily="2" charset="-122"/>
            </a:endParaRPr>
          </a:p>
        </p:txBody>
      </p:sp>
      <p:sp>
        <p:nvSpPr>
          <p:cNvPr id="74755" name="Text Box 3"/>
          <p:cNvSpPr txBox="1">
            <a:spLocks noChangeArrowheads="1"/>
          </p:cNvSpPr>
          <p:nvPr/>
        </p:nvSpPr>
        <p:spPr bwMode="auto">
          <a:xfrm>
            <a:off x="719668" y="476251"/>
            <a:ext cx="10657417"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20000"/>
              </a:spcBef>
              <a:defRPr/>
            </a:pPr>
            <a:r>
              <a:rPr lang="en-US" altLang="zh-CN" sz="2400" dirty="0" smtClean="0">
                <a:solidFill>
                  <a:srgbClr val="2103FD"/>
                </a:solidFill>
                <a:latin typeface="Times New Roman" pitchFamily="18" charset="0"/>
              </a:rPr>
              <a:t>void</a:t>
            </a:r>
            <a:r>
              <a:rPr lang="en-US" altLang="zh-CN" sz="2400" dirty="0" smtClean="0">
                <a:latin typeface="Times New Roman" pitchFamily="18" charset="0"/>
              </a:rPr>
              <a:t> </a:t>
            </a:r>
            <a:r>
              <a:rPr lang="en-US" altLang="zh-CN" sz="2400" dirty="0" err="1" smtClean="0">
                <a:latin typeface="Times New Roman" pitchFamily="18" charset="0"/>
              </a:rPr>
              <a:t>init</a:t>
            </a:r>
            <a:r>
              <a:rPr lang="en-US" altLang="zh-CN" sz="2400" dirty="0" smtClean="0">
                <a:latin typeface="Times New Roman" pitchFamily="18" charset="0"/>
              </a:rPr>
              <a:t>(</a:t>
            </a:r>
            <a:r>
              <a:rPr lang="en-US" altLang="zh-CN" sz="2400" dirty="0" smtClean="0">
                <a:solidFill>
                  <a:srgbClr val="2103FD"/>
                </a:solidFill>
                <a:latin typeface="Times New Roman" pitchFamily="18" charset="0"/>
              </a:rPr>
              <a:t>void</a:t>
            </a:r>
            <a:r>
              <a:rPr lang="en-US" altLang="zh-CN" sz="2400" dirty="0" smtClean="0">
                <a:latin typeface="Times New Roman" pitchFamily="18" charset="0"/>
              </a:rPr>
              <a:t>)</a:t>
            </a:r>
          </a:p>
          <a:p>
            <a:pPr eaLnBrk="1" hangingPunct="1">
              <a:spcBef>
                <a:spcPct val="20000"/>
              </a:spcBef>
              <a:defRPr/>
            </a:pPr>
            <a:r>
              <a:rPr lang="en-US" altLang="zh-CN" sz="2400" dirty="0" smtClean="0">
                <a:latin typeface="Times New Roman" pitchFamily="18" charset="0"/>
              </a:rPr>
              <a:t>{</a:t>
            </a:r>
          </a:p>
          <a:p>
            <a:pPr eaLnBrk="1" hangingPunct="1">
              <a:defRPr/>
            </a:pPr>
            <a:r>
              <a:rPr lang="en-US" altLang="zh-CN" b="1" dirty="0" smtClean="0">
                <a:solidFill>
                  <a:schemeClr val="accent5">
                    <a:lumMod val="50000"/>
                  </a:schemeClr>
                </a:solidFill>
              </a:rPr>
              <a:t>         </a:t>
            </a:r>
            <a:r>
              <a:rPr lang="en-US" altLang="zh-CN" b="1" dirty="0">
                <a:solidFill>
                  <a:srgbClr val="0070C0"/>
                </a:solidFill>
              </a:rPr>
              <a:t>/*</a:t>
            </a:r>
            <a:r>
              <a:rPr lang="zh-CN" altLang="en-US" b="1" dirty="0">
                <a:solidFill>
                  <a:srgbClr val="0070C0"/>
                </a:solidFill>
              </a:rPr>
              <a:t>定义一维顶点求值器*</a:t>
            </a:r>
            <a:r>
              <a:rPr lang="en-US" altLang="zh-CN" b="1" dirty="0">
                <a:solidFill>
                  <a:srgbClr val="0070C0"/>
                </a:solidFill>
              </a:rPr>
              <a:t>/</a:t>
            </a:r>
          </a:p>
          <a:p>
            <a:pPr eaLnBrk="1" hangingPunct="1">
              <a:spcBef>
                <a:spcPct val="20000"/>
              </a:spcBef>
              <a:defRPr/>
            </a:pPr>
            <a:r>
              <a:rPr lang="en-US" altLang="zh-CN" sz="2400" dirty="0" smtClean="0">
                <a:latin typeface="Times New Roman" pitchFamily="18" charset="0"/>
              </a:rPr>
              <a:t>	</a:t>
            </a:r>
            <a:r>
              <a:rPr lang="en-US" altLang="zh-CN" sz="2000" dirty="0" smtClean="0">
                <a:latin typeface="Times New Roman" pitchFamily="18" charset="0"/>
              </a:rPr>
              <a:t>glMap1f(GL_MAP1_VERTEX_3,0.0,1.0,3,8,&amp;ctrlpoints[0][0]);</a:t>
            </a:r>
          </a:p>
          <a:p>
            <a:pPr eaLnBrk="1" hangingPunct="1">
              <a:spcBef>
                <a:spcPct val="20000"/>
              </a:spcBef>
              <a:defRPr/>
            </a:pPr>
            <a:r>
              <a:rPr lang="en-US" altLang="zh-CN" b="1" dirty="0" smtClean="0">
                <a:solidFill>
                  <a:srgbClr val="FFFF99"/>
                </a:solidFill>
              </a:rPr>
              <a:t>         </a:t>
            </a:r>
          </a:p>
          <a:p>
            <a:pPr eaLnBrk="1" hangingPunct="1">
              <a:defRPr/>
            </a:pPr>
            <a:r>
              <a:rPr lang="en-US" altLang="zh-CN" b="1" dirty="0" smtClean="0">
                <a:solidFill>
                  <a:schemeClr val="accent5">
                    <a:lumMod val="50000"/>
                  </a:schemeClr>
                </a:solidFill>
              </a:rPr>
              <a:t>         </a:t>
            </a:r>
            <a:r>
              <a:rPr lang="en-US" altLang="zh-CN" b="1" dirty="0">
                <a:solidFill>
                  <a:srgbClr val="0070C0"/>
                </a:solidFill>
              </a:rPr>
              <a:t>/*</a:t>
            </a:r>
            <a:r>
              <a:rPr lang="zh-CN" altLang="en-US" b="1" dirty="0">
                <a:solidFill>
                  <a:srgbClr val="0070C0"/>
                </a:solidFill>
              </a:rPr>
              <a:t>定义一维颜色求值器*</a:t>
            </a:r>
            <a:r>
              <a:rPr lang="en-US" altLang="zh-CN" b="1" dirty="0">
                <a:solidFill>
                  <a:srgbClr val="0070C0"/>
                </a:solidFill>
              </a:rPr>
              <a:t>/</a:t>
            </a:r>
          </a:p>
          <a:p>
            <a:pPr eaLnBrk="1" hangingPunct="1">
              <a:spcBef>
                <a:spcPct val="20000"/>
              </a:spcBef>
              <a:defRPr/>
            </a:pPr>
            <a:r>
              <a:rPr lang="en-US" altLang="zh-CN" sz="2000" dirty="0" smtClean="0">
                <a:latin typeface="Times New Roman" pitchFamily="18" charset="0"/>
              </a:rPr>
              <a:t>	glMap1f(GL_MAP1_COLOR_4,0.0,1.0,4,8,&amp;ctrlcolor[0][0]);</a:t>
            </a:r>
          </a:p>
          <a:p>
            <a:pPr eaLnBrk="1" hangingPunct="1">
              <a:spcBef>
                <a:spcPct val="20000"/>
              </a:spcBef>
              <a:defRPr/>
            </a:pPr>
            <a:endParaRPr lang="en-US" altLang="zh-CN" sz="2000" dirty="0" smtClean="0">
              <a:latin typeface="Times New Roman" pitchFamily="18" charset="0"/>
            </a:endParaRPr>
          </a:p>
          <a:p>
            <a:pPr eaLnBrk="1" hangingPunct="1">
              <a:defRPr/>
            </a:pPr>
            <a:r>
              <a:rPr lang="en-US" altLang="zh-CN" b="1" dirty="0" smtClean="0">
                <a:solidFill>
                  <a:schemeClr val="accent5">
                    <a:lumMod val="50000"/>
                  </a:schemeClr>
                </a:solidFill>
              </a:rPr>
              <a:t>         </a:t>
            </a:r>
            <a:r>
              <a:rPr lang="en-US" altLang="zh-CN" b="1" dirty="0">
                <a:solidFill>
                  <a:srgbClr val="0070C0"/>
                </a:solidFill>
              </a:rPr>
              <a:t>/*</a:t>
            </a:r>
            <a:r>
              <a:rPr lang="zh-CN" altLang="en-US" b="1" dirty="0">
                <a:solidFill>
                  <a:srgbClr val="0070C0"/>
                </a:solidFill>
              </a:rPr>
              <a:t>激活一维顶点求值器*</a:t>
            </a:r>
            <a:r>
              <a:rPr lang="en-US" altLang="zh-CN" b="1" dirty="0">
                <a:solidFill>
                  <a:srgbClr val="0070C0"/>
                </a:solidFill>
              </a:rPr>
              <a:t>/</a:t>
            </a:r>
          </a:p>
          <a:p>
            <a:pPr eaLnBrk="1" hangingPunct="1">
              <a:spcBef>
                <a:spcPct val="20000"/>
              </a:spcBef>
              <a:defRPr/>
            </a:pPr>
            <a:r>
              <a:rPr lang="en-US" altLang="zh-CN" sz="2000" dirty="0" smtClean="0">
                <a:latin typeface="Times New Roman" pitchFamily="18" charset="0"/>
              </a:rPr>
              <a:t>	</a:t>
            </a:r>
            <a:r>
              <a:rPr lang="en-US" altLang="zh-CN" sz="2000" dirty="0" err="1" smtClean="0">
                <a:latin typeface="Times New Roman" pitchFamily="18" charset="0"/>
              </a:rPr>
              <a:t>glEnable</a:t>
            </a:r>
            <a:r>
              <a:rPr lang="en-US" altLang="zh-CN" sz="2000" dirty="0" smtClean="0">
                <a:latin typeface="Times New Roman" pitchFamily="18" charset="0"/>
              </a:rPr>
              <a:t>(GL_MAP1_VERTEX_3);</a:t>
            </a:r>
          </a:p>
          <a:p>
            <a:pPr eaLnBrk="1" hangingPunct="1">
              <a:defRPr/>
            </a:pPr>
            <a:r>
              <a:rPr lang="en-US" altLang="zh-CN" b="1" dirty="0" smtClean="0">
                <a:solidFill>
                  <a:schemeClr val="accent5">
                    <a:lumMod val="50000"/>
                  </a:schemeClr>
                </a:solidFill>
              </a:rPr>
              <a:t>         </a:t>
            </a:r>
            <a:r>
              <a:rPr lang="en-US" altLang="zh-CN" b="1" dirty="0">
                <a:solidFill>
                  <a:srgbClr val="0070C0"/>
                </a:solidFill>
              </a:rPr>
              <a:t>/*</a:t>
            </a:r>
            <a:r>
              <a:rPr lang="zh-CN" altLang="en-US" b="1" dirty="0">
                <a:solidFill>
                  <a:srgbClr val="0070C0"/>
                </a:solidFill>
              </a:rPr>
              <a:t>激活一维颜色求值器*</a:t>
            </a:r>
            <a:r>
              <a:rPr lang="en-US" altLang="zh-CN" b="1" dirty="0">
                <a:solidFill>
                  <a:srgbClr val="0070C0"/>
                </a:solidFill>
              </a:rPr>
              <a:t>/</a:t>
            </a:r>
          </a:p>
          <a:p>
            <a:pPr eaLnBrk="1" hangingPunct="1">
              <a:spcBef>
                <a:spcPct val="20000"/>
              </a:spcBef>
              <a:defRPr/>
            </a:pPr>
            <a:r>
              <a:rPr lang="en-US" altLang="zh-CN" sz="2000" dirty="0" smtClean="0">
                <a:latin typeface="Times New Roman" pitchFamily="18" charset="0"/>
              </a:rPr>
              <a:t>	</a:t>
            </a:r>
            <a:r>
              <a:rPr lang="en-US" altLang="zh-CN" sz="2000" dirty="0" err="1" smtClean="0">
                <a:latin typeface="Times New Roman" pitchFamily="18" charset="0"/>
              </a:rPr>
              <a:t>glEnable</a:t>
            </a:r>
            <a:r>
              <a:rPr lang="en-US" altLang="zh-CN" sz="2000" dirty="0" smtClean="0">
                <a:latin typeface="Times New Roman" pitchFamily="18" charset="0"/>
              </a:rPr>
              <a:t>(GL_MAP1_COLOR_4);</a:t>
            </a:r>
          </a:p>
          <a:p>
            <a:pPr eaLnBrk="1" hangingPunct="1">
              <a:defRPr/>
            </a:pPr>
            <a:r>
              <a:rPr lang="en-US" altLang="zh-CN" b="1" dirty="0" smtClean="0">
                <a:solidFill>
                  <a:schemeClr val="accent5">
                    <a:lumMod val="50000"/>
                  </a:schemeClr>
                </a:solidFill>
              </a:rPr>
              <a:t>         </a:t>
            </a:r>
            <a:r>
              <a:rPr lang="en-US" altLang="zh-CN" b="1" dirty="0">
                <a:solidFill>
                  <a:srgbClr val="0070C0"/>
                </a:solidFill>
              </a:rPr>
              <a:t>/*</a:t>
            </a:r>
            <a:r>
              <a:rPr lang="zh-CN" altLang="en-US" b="1" dirty="0">
                <a:solidFill>
                  <a:srgbClr val="0070C0"/>
                </a:solidFill>
              </a:rPr>
              <a:t>指定颜色的浓淡处理模式*</a:t>
            </a:r>
            <a:r>
              <a:rPr lang="en-US" altLang="zh-CN" b="1" dirty="0">
                <a:solidFill>
                  <a:srgbClr val="0070C0"/>
                </a:solidFill>
              </a:rPr>
              <a:t>/</a:t>
            </a:r>
          </a:p>
          <a:p>
            <a:pPr eaLnBrk="1" hangingPunct="1">
              <a:spcBef>
                <a:spcPct val="20000"/>
              </a:spcBef>
              <a:defRPr/>
            </a:pPr>
            <a:r>
              <a:rPr lang="en-US" altLang="zh-CN" sz="2000" dirty="0" smtClean="0">
                <a:latin typeface="Times New Roman" pitchFamily="18" charset="0"/>
              </a:rPr>
              <a:t>	</a:t>
            </a:r>
            <a:r>
              <a:rPr lang="en-US" altLang="zh-CN" sz="2000" dirty="0" err="1" smtClean="0">
                <a:latin typeface="Times New Roman" pitchFamily="18" charset="0"/>
              </a:rPr>
              <a:t>glShadeModel</a:t>
            </a:r>
            <a:r>
              <a:rPr lang="en-US" altLang="zh-CN" sz="2000" dirty="0" smtClean="0">
                <a:latin typeface="Times New Roman" pitchFamily="18" charset="0"/>
              </a:rPr>
              <a:t>(GL_FLAT);</a:t>
            </a:r>
          </a:p>
          <a:p>
            <a:pPr eaLnBrk="1" hangingPunct="1">
              <a:spcBef>
                <a:spcPct val="20000"/>
              </a:spcBef>
              <a:defRPr/>
            </a:pPr>
            <a:r>
              <a:rPr lang="en-US" altLang="zh-CN" sz="2000" dirty="0" smtClean="0">
                <a:latin typeface="Times New Roman" pitchFamily="18" charset="0"/>
              </a:rPr>
              <a:t>	</a:t>
            </a:r>
          </a:p>
          <a:p>
            <a:pPr eaLnBrk="1" hangingPunct="1">
              <a:spcBef>
                <a:spcPct val="20000"/>
              </a:spcBef>
              <a:defRPr/>
            </a:pPr>
            <a:r>
              <a:rPr lang="en-US" altLang="zh-CN" sz="2400" dirty="0" smtClean="0">
                <a:latin typeface="Times New Roman" pitchFamily="18" charset="0"/>
              </a:rPr>
              <a:t>}</a:t>
            </a:r>
          </a:p>
        </p:txBody>
      </p:sp>
    </p:spTree>
    <p:extLst>
      <p:ext uri="{BB962C8B-B14F-4D97-AF65-F5344CB8AC3E}">
        <p14:creationId xmlns:p14="http://schemas.microsoft.com/office/powerpoint/2010/main" val="2679894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34434" y="157163"/>
            <a:ext cx="11281833" cy="6561137"/>
          </a:xfrm>
          <a:prstGeom prst="rect">
            <a:avLst/>
          </a:prstGeom>
          <a:solidFill>
            <a:schemeClr val="bg1">
              <a:lumMod val="85000"/>
            </a:schemeClr>
          </a:solidFill>
          <a:ln w="76200">
            <a:solidFill>
              <a:srgbClr val="FF9966"/>
            </a:solidFill>
            <a:miter lim="800000"/>
            <a:headEnd/>
            <a:tailEnd/>
          </a:ln>
        </p:spPr>
        <p:txBody>
          <a:bodyPr wrap="none" anchor="ctr"/>
          <a:lstStyle/>
          <a:p>
            <a:pPr>
              <a:defRPr/>
            </a:pPr>
            <a:endParaRPr lang="zh-CN" altLang="en-US">
              <a:ea typeface="宋体" pitchFamily="2" charset="-122"/>
            </a:endParaRPr>
          </a:p>
        </p:txBody>
      </p:sp>
      <p:sp>
        <p:nvSpPr>
          <p:cNvPr id="75779" name="Text Box 3"/>
          <p:cNvSpPr txBox="1">
            <a:spLocks noChangeArrowheads="1"/>
          </p:cNvSpPr>
          <p:nvPr/>
        </p:nvSpPr>
        <p:spPr bwMode="auto">
          <a:xfrm>
            <a:off x="719668" y="333376"/>
            <a:ext cx="10657417"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r>
              <a:rPr lang="en-US" altLang="zh-CN" sz="2400" dirty="0" smtClean="0">
                <a:solidFill>
                  <a:srgbClr val="2103FD"/>
                </a:solidFill>
                <a:latin typeface="Times New Roman" pitchFamily="18" charset="0"/>
              </a:rPr>
              <a:t>void</a:t>
            </a:r>
            <a:r>
              <a:rPr lang="en-US" altLang="zh-CN" sz="2400" dirty="0" smtClean="0">
                <a:latin typeface="Times New Roman" pitchFamily="18" charset="0"/>
              </a:rPr>
              <a:t> display(</a:t>
            </a:r>
            <a:r>
              <a:rPr lang="en-US" altLang="zh-CN" sz="2400" dirty="0" smtClean="0">
                <a:solidFill>
                  <a:srgbClr val="2103FD"/>
                </a:solidFill>
                <a:latin typeface="Times New Roman" pitchFamily="18" charset="0"/>
              </a:rPr>
              <a:t>void</a:t>
            </a:r>
            <a:r>
              <a:rPr lang="en-US" altLang="zh-CN" sz="2400" dirty="0" smtClean="0">
                <a:latin typeface="Times New Roman" pitchFamily="18" charset="0"/>
              </a:rPr>
              <a:t>)</a:t>
            </a:r>
          </a:p>
          <a:p>
            <a:pPr eaLnBrk="1" hangingPunct="1">
              <a:defRPr/>
            </a:pPr>
            <a:r>
              <a:rPr lang="en-US" altLang="zh-CN" sz="2400" dirty="0" smtClean="0">
                <a:latin typeface="Times New Roman" pitchFamily="18" charset="0"/>
              </a:rPr>
              <a:t>{	</a:t>
            </a:r>
          </a:p>
          <a:p>
            <a:pPr eaLnBrk="1" hangingPunct="1">
              <a:defRPr/>
            </a:pPr>
            <a:r>
              <a:rPr lang="en-US" altLang="zh-CN" sz="2400" dirty="0" smtClean="0">
                <a:latin typeface="Times New Roman" pitchFamily="18" charset="0"/>
              </a:rPr>
              <a:t>	</a:t>
            </a:r>
            <a:r>
              <a:rPr lang="en-US" altLang="zh-CN" sz="2000" dirty="0" err="1" smtClean="0">
                <a:solidFill>
                  <a:srgbClr val="2103FD"/>
                </a:solidFill>
                <a:latin typeface="Times New Roman" pitchFamily="18" charset="0"/>
              </a:rPr>
              <a:t>int</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glClearColor</a:t>
            </a:r>
            <a:r>
              <a:rPr lang="en-US" altLang="zh-CN" sz="2000" dirty="0" smtClean="0">
                <a:latin typeface="Times New Roman" pitchFamily="18" charset="0"/>
              </a:rPr>
              <a:t>(1.0,1.0,1.0,1.0);</a:t>
            </a:r>
          </a:p>
          <a:p>
            <a:pPr eaLnBrk="1" hangingPunct="1">
              <a:defRPr/>
            </a:pPr>
            <a:r>
              <a:rPr lang="en-US" altLang="zh-CN" b="1" dirty="0" smtClean="0">
                <a:solidFill>
                  <a:schemeClr val="accent5">
                    <a:lumMod val="50000"/>
                  </a:schemeClr>
                </a:solidFill>
              </a:rPr>
              <a:t>       /*</a:t>
            </a:r>
            <a:r>
              <a:rPr lang="zh-CN" altLang="en-US" b="1" dirty="0" smtClean="0">
                <a:solidFill>
                  <a:schemeClr val="accent5">
                    <a:lumMod val="50000"/>
                  </a:schemeClr>
                </a:solidFill>
              </a:rPr>
              <a:t>清除颜色缓存和深度缓存*</a:t>
            </a:r>
            <a:r>
              <a:rPr lang="en-US" altLang="zh-CN" b="1" dirty="0" smtClean="0">
                <a:solidFill>
                  <a:schemeClr val="accent5">
                    <a:lumMod val="50000"/>
                  </a:schemeClr>
                </a:solidFill>
              </a:rPr>
              <a:t>/</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glClear</a:t>
            </a:r>
            <a:r>
              <a:rPr lang="en-US" altLang="zh-CN" sz="2000" dirty="0" smtClean="0">
                <a:latin typeface="Times New Roman" pitchFamily="18" charset="0"/>
              </a:rPr>
              <a:t>(GL_COLOR_BUFFER_BIT|GL_DEPTH_BUFFER_BIT);</a:t>
            </a:r>
          </a:p>
          <a:p>
            <a:pPr eaLnBrk="1" hangingPunct="1">
              <a:defRPr/>
            </a:pPr>
            <a:r>
              <a:rPr lang="en-US" altLang="zh-CN" sz="2000" dirty="0" smtClean="0">
                <a:latin typeface="Times New Roman" pitchFamily="18" charset="0"/>
              </a:rPr>
              <a:t>        </a:t>
            </a:r>
          </a:p>
          <a:p>
            <a:pPr eaLnBrk="1" hangingPunct="1">
              <a:defRPr/>
            </a:pPr>
            <a:r>
              <a:rPr lang="en-US" altLang="zh-CN" b="1" dirty="0" smtClean="0">
                <a:solidFill>
                  <a:schemeClr val="accent5">
                    <a:lumMod val="50000"/>
                  </a:schemeClr>
                </a:solidFill>
              </a:rPr>
              <a:t>       /*</a:t>
            </a:r>
            <a:r>
              <a:rPr lang="zh-CN" altLang="en-US" b="1" dirty="0" smtClean="0">
                <a:solidFill>
                  <a:schemeClr val="accent5">
                    <a:lumMod val="50000"/>
                  </a:schemeClr>
                </a:solidFill>
              </a:rPr>
              <a:t>设置线条宽度*</a:t>
            </a:r>
            <a:r>
              <a:rPr lang="en-US" altLang="zh-CN" b="1" dirty="0" smtClean="0">
                <a:solidFill>
                  <a:schemeClr val="accent5">
                    <a:lumMod val="50000"/>
                  </a:schemeClr>
                </a:solidFill>
              </a:rPr>
              <a:t>/ </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glLineWidth</a:t>
            </a:r>
            <a:r>
              <a:rPr lang="en-US" altLang="zh-CN" sz="2000" dirty="0" smtClean="0">
                <a:latin typeface="Times New Roman" pitchFamily="18" charset="0"/>
              </a:rPr>
              <a:t>(5.0);</a:t>
            </a:r>
          </a:p>
          <a:p>
            <a:pPr eaLnBrk="1" hangingPunct="1">
              <a:defRPr/>
            </a:pPr>
            <a:r>
              <a:rPr lang="en-US" altLang="zh-CN" b="1" dirty="0" smtClean="0">
                <a:solidFill>
                  <a:srgbClr val="FFFF99"/>
                </a:solidFill>
              </a:rPr>
              <a:t>      </a:t>
            </a:r>
          </a:p>
          <a:p>
            <a:pPr eaLnBrk="1" hangingPunct="1">
              <a:defRPr/>
            </a:pPr>
            <a:r>
              <a:rPr lang="en-US" altLang="zh-CN" b="1" dirty="0" smtClean="0">
                <a:solidFill>
                  <a:schemeClr val="accent5">
                    <a:lumMod val="50000"/>
                  </a:schemeClr>
                </a:solidFill>
              </a:rPr>
              <a:t>      /*</a:t>
            </a:r>
            <a:r>
              <a:rPr lang="zh-CN" altLang="en-US" b="1" dirty="0" smtClean="0">
                <a:solidFill>
                  <a:schemeClr val="accent5">
                    <a:lumMod val="50000"/>
                  </a:schemeClr>
                </a:solidFill>
              </a:rPr>
              <a:t>计算曲线上</a:t>
            </a:r>
            <a:r>
              <a:rPr lang="en-US" altLang="zh-CN" b="1" dirty="0" smtClean="0">
                <a:solidFill>
                  <a:schemeClr val="accent5">
                    <a:lumMod val="50000"/>
                  </a:schemeClr>
                </a:solidFill>
              </a:rPr>
              <a:t>60</a:t>
            </a:r>
            <a:r>
              <a:rPr lang="zh-CN" altLang="en-US" b="1" dirty="0" smtClean="0">
                <a:solidFill>
                  <a:schemeClr val="accent5">
                    <a:lumMod val="50000"/>
                  </a:schemeClr>
                </a:solidFill>
              </a:rPr>
              <a:t>个点的坐标，并顺序连接*</a:t>
            </a:r>
            <a:r>
              <a:rPr lang="en-US" altLang="zh-CN" b="1" dirty="0" smtClean="0">
                <a:solidFill>
                  <a:schemeClr val="accent5">
                    <a:lumMod val="50000"/>
                  </a:schemeClr>
                </a:solidFill>
              </a:rPr>
              <a:t>/</a:t>
            </a:r>
          </a:p>
          <a:p>
            <a:pPr eaLnBrk="1" hangingPunct="1">
              <a:defRPr/>
            </a:pPr>
            <a:r>
              <a:rPr lang="en-US" altLang="zh-CN" sz="2000" dirty="0" smtClean="0">
                <a:latin typeface="Times New Roman" pitchFamily="18" charset="0"/>
              </a:rPr>
              <a:t>	</a:t>
            </a:r>
            <a:r>
              <a:rPr lang="en-US" altLang="zh-CN" sz="2400" dirty="0" err="1" smtClean="0">
                <a:latin typeface="Times New Roman" pitchFamily="18" charset="0"/>
              </a:rPr>
              <a:t>glBegin</a:t>
            </a:r>
            <a:r>
              <a:rPr lang="en-US" altLang="zh-CN" sz="2400" dirty="0" smtClean="0">
                <a:latin typeface="Times New Roman" pitchFamily="18" charset="0"/>
              </a:rPr>
              <a:t>(GL_LINE_STRIP);</a:t>
            </a:r>
          </a:p>
          <a:p>
            <a:pPr eaLnBrk="1" hangingPunct="1">
              <a:defRPr/>
            </a:pPr>
            <a:r>
              <a:rPr lang="en-US" altLang="zh-CN" sz="2400" dirty="0" smtClean="0">
                <a:latin typeface="Times New Roman" pitchFamily="18" charset="0"/>
              </a:rPr>
              <a:t>	     </a:t>
            </a:r>
            <a:r>
              <a:rPr lang="en-US" altLang="zh-CN" sz="2400" dirty="0" smtClean="0">
                <a:solidFill>
                  <a:srgbClr val="2103FD"/>
                </a:solidFill>
                <a:latin typeface="Times New Roman" pitchFamily="18" charset="0"/>
              </a:rPr>
              <a:t> for</a:t>
            </a:r>
            <a:r>
              <a:rPr lang="en-US" altLang="zh-CN" sz="2400" dirty="0" smtClean="0">
                <a:latin typeface="Times New Roman" pitchFamily="18" charset="0"/>
              </a:rPr>
              <a:t>(</a:t>
            </a:r>
            <a:r>
              <a:rPr lang="en-US" altLang="zh-CN" sz="2400" dirty="0" err="1" smtClean="0">
                <a:latin typeface="Times New Roman" pitchFamily="18" charset="0"/>
              </a:rPr>
              <a:t>i</a:t>
            </a:r>
            <a:r>
              <a:rPr lang="en-US" altLang="zh-CN" sz="2400" dirty="0" smtClean="0">
                <a:latin typeface="Times New Roman" pitchFamily="18" charset="0"/>
              </a:rPr>
              <a:t>=0;i&lt;=60;i++)</a:t>
            </a:r>
          </a:p>
          <a:p>
            <a:pPr eaLnBrk="1" hangingPunct="1">
              <a:defRPr/>
            </a:pPr>
            <a:r>
              <a:rPr lang="en-US" altLang="zh-CN" sz="2400" dirty="0" smtClean="0">
                <a:latin typeface="Times New Roman" pitchFamily="18" charset="0"/>
              </a:rPr>
              <a:t>		glEvalCoord1f((</a:t>
            </a:r>
            <a:r>
              <a:rPr lang="en-US" altLang="zh-CN" sz="2400" dirty="0" err="1" smtClean="0">
                <a:latin typeface="Times New Roman" pitchFamily="18" charset="0"/>
              </a:rPr>
              <a:t>GLfloat</a:t>
            </a:r>
            <a:r>
              <a:rPr lang="en-US" altLang="zh-CN" sz="2400" dirty="0" smtClean="0">
                <a:latin typeface="Times New Roman" pitchFamily="18" charset="0"/>
              </a:rPr>
              <a:t>)</a:t>
            </a:r>
            <a:r>
              <a:rPr lang="en-US" altLang="zh-CN" sz="2400" dirty="0" err="1" smtClean="0">
                <a:latin typeface="Times New Roman" pitchFamily="18" charset="0"/>
              </a:rPr>
              <a:t>i</a:t>
            </a:r>
            <a:r>
              <a:rPr lang="en-US" altLang="zh-CN" sz="2400" dirty="0" smtClean="0">
                <a:latin typeface="Times New Roman" pitchFamily="18" charset="0"/>
              </a:rPr>
              <a:t>/60.0);</a:t>
            </a:r>
          </a:p>
          <a:p>
            <a:pPr eaLnBrk="1" hangingPunct="1">
              <a:defRPr/>
            </a:pPr>
            <a:r>
              <a:rPr lang="en-US" altLang="zh-CN" sz="2400" dirty="0" smtClean="0">
                <a:latin typeface="Times New Roman" pitchFamily="18" charset="0"/>
              </a:rPr>
              <a:t>             </a:t>
            </a:r>
            <a:r>
              <a:rPr lang="en-US" altLang="zh-CN" sz="2400" dirty="0" err="1" smtClean="0">
                <a:latin typeface="Times New Roman" pitchFamily="18" charset="0"/>
              </a:rPr>
              <a:t>glEnd</a:t>
            </a:r>
            <a:r>
              <a:rPr lang="en-US" altLang="zh-CN" sz="2400" dirty="0" smtClean="0">
                <a:latin typeface="Times New Roman" pitchFamily="18" charset="0"/>
              </a:rPr>
              <a:t>();</a:t>
            </a:r>
          </a:p>
          <a:p>
            <a:pPr eaLnBrk="1" hangingPunct="1">
              <a:defRPr/>
            </a:pPr>
            <a:endParaRPr lang="en-US" altLang="zh-CN" sz="2400" dirty="0" smtClean="0">
              <a:latin typeface="Times New Roman" pitchFamily="18" charset="0"/>
            </a:endParaRPr>
          </a:p>
        </p:txBody>
      </p:sp>
    </p:spTree>
    <p:extLst>
      <p:ext uri="{BB962C8B-B14F-4D97-AF65-F5344CB8AC3E}">
        <p14:creationId xmlns:p14="http://schemas.microsoft.com/office/powerpoint/2010/main" val="37490434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34434" y="157163"/>
            <a:ext cx="11281833" cy="6561137"/>
          </a:xfrm>
          <a:prstGeom prst="rect">
            <a:avLst/>
          </a:prstGeom>
          <a:solidFill>
            <a:schemeClr val="bg1">
              <a:lumMod val="85000"/>
            </a:schemeClr>
          </a:solidFill>
          <a:ln w="76200">
            <a:solidFill>
              <a:srgbClr val="FF9966"/>
            </a:solidFill>
            <a:miter lim="800000"/>
            <a:headEnd/>
            <a:tailEnd/>
          </a:ln>
        </p:spPr>
        <p:txBody>
          <a:bodyPr wrap="none" anchor="ctr"/>
          <a:lstStyle/>
          <a:p>
            <a:pPr>
              <a:defRPr/>
            </a:pPr>
            <a:endParaRPr lang="zh-CN" altLang="en-US">
              <a:ea typeface="宋体" pitchFamily="2" charset="-122"/>
            </a:endParaRPr>
          </a:p>
        </p:txBody>
      </p:sp>
      <p:sp>
        <p:nvSpPr>
          <p:cNvPr id="76803" name="Text Box 3"/>
          <p:cNvSpPr txBox="1">
            <a:spLocks noChangeArrowheads="1"/>
          </p:cNvSpPr>
          <p:nvPr/>
        </p:nvSpPr>
        <p:spPr bwMode="auto">
          <a:xfrm>
            <a:off x="719668" y="333376"/>
            <a:ext cx="10657417" cy="59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en-US" altLang="zh-CN" dirty="0" smtClean="0"/>
          </a:p>
          <a:p>
            <a:pPr eaLnBrk="1" hangingPunct="1">
              <a:defRPr/>
            </a:pPr>
            <a:r>
              <a:rPr lang="en-US" altLang="zh-CN" b="1" dirty="0" smtClean="0">
                <a:solidFill>
                  <a:srgbClr val="FFFF99"/>
                </a:solidFill>
              </a:rPr>
              <a:t>    </a:t>
            </a:r>
            <a:r>
              <a:rPr lang="en-US" altLang="zh-CN" b="1" dirty="0" smtClean="0">
                <a:solidFill>
                  <a:schemeClr val="accent5">
                    <a:lumMod val="50000"/>
                  </a:schemeClr>
                </a:solidFill>
              </a:rPr>
              <a:t>/*</a:t>
            </a:r>
            <a:r>
              <a:rPr lang="zh-CN" altLang="en-US" b="1" dirty="0" smtClean="0">
                <a:solidFill>
                  <a:schemeClr val="accent5">
                    <a:lumMod val="50000"/>
                  </a:schemeClr>
                </a:solidFill>
              </a:rPr>
              <a:t>显示</a:t>
            </a:r>
            <a:r>
              <a:rPr lang="en-US" altLang="zh-CN" b="1" dirty="0" smtClean="0">
                <a:solidFill>
                  <a:schemeClr val="accent5">
                    <a:lumMod val="50000"/>
                  </a:schemeClr>
                </a:solidFill>
              </a:rPr>
              <a:t>8</a:t>
            </a:r>
            <a:r>
              <a:rPr lang="zh-CN" altLang="en-US" b="1" dirty="0" smtClean="0">
                <a:solidFill>
                  <a:schemeClr val="accent5">
                    <a:lumMod val="50000"/>
                  </a:schemeClr>
                </a:solidFill>
              </a:rPr>
              <a:t>个控制顶点*</a:t>
            </a:r>
            <a:r>
              <a:rPr lang="en-US" altLang="zh-CN" b="1" dirty="0" smtClean="0">
                <a:solidFill>
                  <a:schemeClr val="accent5">
                    <a:lumMod val="50000"/>
                  </a:schemeClr>
                </a:solidFill>
              </a:rPr>
              <a:t>/</a:t>
            </a:r>
            <a:endParaRPr lang="zh-CN" altLang="en-US" b="1" dirty="0" smtClean="0">
              <a:solidFill>
                <a:schemeClr val="accent5">
                  <a:lumMod val="50000"/>
                </a:schemeClr>
              </a:solidFill>
            </a:endParaRPr>
          </a:p>
          <a:p>
            <a:pPr eaLnBrk="1" hangingPunct="1">
              <a:defRPr/>
            </a:pPr>
            <a:r>
              <a:rPr lang="zh-CN" altLang="en-US" dirty="0" smtClean="0"/>
              <a:t>             </a:t>
            </a:r>
            <a:r>
              <a:rPr lang="en-US" altLang="zh-CN" sz="2000" dirty="0" err="1" smtClean="0">
                <a:latin typeface="Times New Roman" pitchFamily="18" charset="0"/>
              </a:rPr>
              <a:t>glPointSize</a:t>
            </a:r>
            <a:r>
              <a:rPr lang="en-US" altLang="zh-CN" sz="2000" dirty="0" smtClean="0">
                <a:latin typeface="Times New Roman" pitchFamily="18" charset="0"/>
              </a:rPr>
              <a:t>(6.0);</a:t>
            </a:r>
          </a:p>
          <a:p>
            <a:pPr eaLnBrk="1" hangingPunct="1">
              <a:defRPr/>
            </a:pPr>
            <a:r>
              <a:rPr lang="en-US" altLang="zh-CN" sz="2000" dirty="0" smtClean="0">
                <a:latin typeface="Times New Roman" pitchFamily="18" charset="0"/>
              </a:rPr>
              <a:t>	glColor3f(0.0,0.0,1.0);</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glBegin</a:t>
            </a:r>
            <a:r>
              <a:rPr lang="en-US" altLang="zh-CN" sz="2000" dirty="0" smtClean="0">
                <a:latin typeface="Times New Roman" pitchFamily="18" charset="0"/>
              </a:rPr>
              <a:t>(GL_POINTS);</a:t>
            </a:r>
          </a:p>
          <a:p>
            <a:pPr eaLnBrk="1" hangingPunct="1">
              <a:defRPr/>
            </a:pPr>
            <a:r>
              <a:rPr lang="en-US" altLang="zh-CN" sz="2000" dirty="0" smtClean="0">
                <a:latin typeface="Times New Roman" pitchFamily="18" charset="0"/>
              </a:rPr>
              <a:t>            	        </a:t>
            </a:r>
            <a:r>
              <a:rPr lang="en-US" altLang="zh-CN" sz="2000" dirty="0" smtClean="0">
                <a:solidFill>
                  <a:srgbClr val="2103FD"/>
                </a:solidFill>
                <a:latin typeface="Times New Roman" pitchFamily="18" charset="0"/>
              </a:rPr>
              <a:t>for</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=0;i&lt;8;i++)</a:t>
            </a:r>
          </a:p>
          <a:p>
            <a:pPr eaLnBrk="1" hangingPunct="1">
              <a:defRPr/>
            </a:pPr>
            <a:r>
              <a:rPr lang="en-US" altLang="zh-CN" sz="2000" dirty="0" smtClean="0">
                <a:latin typeface="Times New Roman" pitchFamily="18" charset="0"/>
              </a:rPr>
              <a:t>		 glVertex3fv(&amp;</a:t>
            </a:r>
            <a:r>
              <a:rPr lang="en-US" altLang="zh-CN" sz="2000" dirty="0" err="1" smtClean="0">
                <a:latin typeface="Times New Roman" pitchFamily="18" charset="0"/>
              </a:rPr>
              <a:t>ctrlpoints</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][0]);</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glEnd</a:t>
            </a:r>
            <a:r>
              <a:rPr lang="en-US" altLang="zh-CN" sz="2000" dirty="0" smtClean="0">
                <a:latin typeface="Times New Roman" pitchFamily="18" charset="0"/>
              </a:rPr>
              <a:t>();</a:t>
            </a:r>
          </a:p>
          <a:p>
            <a:pPr eaLnBrk="1" hangingPunct="1">
              <a:defRPr/>
            </a:pPr>
            <a:r>
              <a:rPr lang="en-US" altLang="zh-CN" b="1" dirty="0" smtClean="0">
                <a:solidFill>
                  <a:schemeClr val="accent5">
                    <a:lumMod val="50000"/>
                  </a:schemeClr>
                </a:solidFill>
              </a:rPr>
              <a:t>    /*</a:t>
            </a:r>
            <a:r>
              <a:rPr lang="zh-CN" altLang="en-US" b="1" dirty="0" smtClean="0">
                <a:solidFill>
                  <a:schemeClr val="accent5">
                    <a:lumMod val="50000"/>
                  </a:schemeClr>
                </a:solidFill>
              </a:rPr>
              <a:t>显示控制多边形*</a:t>
            </a:r>
            <a:r>
              <a:rPr lang="en-US" altLang="zh-CN" b="1" dirty="0" smtClean="0">
                <a:solidFill>
                  <a:schemeClr val="accent5">
                    <a:lumMod val="50000"/>
                  </a:schemeClr>
                </a:solidFill>
              </a:rPr>
              <a:t>/</a:t>
            </a:r>
          </a:p>
          <a:p>
            <a:pPr eaLnBrk="1" hangingPunct="1">
              <a:defRPr/>
            </a:pPr>
            <a:r>
              <a:rPr lang="en-US" altLang="zh-CN" dirty="0" smtClean="0"/>
              <a:t>            </a:t>
            </a:r>
            <a:r>
              <a:rPr lang="en-US" altLang="zh-CN" sz="2000" dirty="0" err="1" smtClean="0">
                <a:latin typeface="Times New Roman" pitchFamily="18" charset="0"/>
              </a:rPr>
              <a:t>glLineWidth</a:t>
            </a:r>
            <a:r>
              <a:rPr lang="en-US" altLang="zh-CN" sz="2000" dirty="0" smtClean="0">
                <a:latin typeface="Times New Roman" pitchFamily="18" charset="0"/>
              </a:rPr>
              <a:t>(2.0);</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glBegin</a:t>
            </a:r>
            <a:r>
              <a:rPr lang="en-US" altLang="zh-CN" sz="2000" dirty="0" smtClean="0">
                <a:latin typeface="Times New Roman" pitchFamily="18" charset="0"/>
              </a:rPr>
              <a:t>(GL_LINE_STRIP);</a:t>
            </a:r>
          </a:p>
          <a:p>
            <a:pPr eaLnBrk="1" hangingPunct="1">
              <a:defRPr/>
            </a:pPr>
            <a:r>
              <a:rPr lang="en-US" altLang="zh-CN" sz="2000" dirty="0" smtClean="0">
                <a:latin typeface="Times New Roman" pitchFamily="18" charset="0"/>
              </a:rPr>
              <a:t>                     </a:t>
            </a:r>
            <a:r>
              <a:rPr lang="en-US" altLang="zh-CN" sz="2000" dirty="0" smtClean="0">
                <a:solidFill>
                  <a:srgbClr val="2103FD"/>
                </a:solidFill>
                <a:latin typeface="Times New Roman" pitchFamily="18" charset="0"/>
              </a:rPr>
              <a:t>for</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=0;i&lt;8;i++)</a:t>
            </a:r>
          </a:p>
          <a:p>
            <a:pPr eaLnBrk="1" hangingPunct="1">
              <a:defRPr/>
            </a:pPr>
            <a:r>
              <a:rPr lang="en-US" altLang="zh-CN" sz="2000" dirty="0" smtClean="0">
                <a:latin typeface="Times New Roman" pitchFamily="18" charset="0"/>
              </a:rPr>
              <a:t>		   glVertex3fv(&amp;</a:t>
            </a:r>
            <a:r>
              <a:rPr lang="en-US" altLang="zh-CN" sz="2000" dirty="0" err="1" smtClean="0">
                <a:latin typeface="Times New Roman" pitchFamily="18" charset="0"/>
              </a:rPr>
              <a:t>ctrlpoints</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][0]);</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glEnd</a:t>
            </a:r>
            <a:r>
              <a:rPr lang="en-US" altLang="zh-CN" sz="2000" dirty="0" smtClean="0">
                <a:latin typeface="Times New Roman" pitchFamily="18" charset="0"/>
              </a:rPr>
              <a:t>();</a:t>
            </a:r>
          </a:p>
          <a:p>
            <a:pPr eaLnBrk="1" hangingPunct="1">
              <a:defRPr/>
            </a:pPr>
            <a:r>
              <a:rPr lang="en-US" altLang="zh-CN" b="1" dirty="0" smtClean="0">
                <a:solidFill>
                  <a:schemeClr val="accent5">
                    <a:lumMod val="50000"/>
                  </a:schemeClr>
                </a:solidFill>
              </a:rPr>
              <a:t>    /*</a:t>
            </a:r>
            <a:r>
              <a:rPr lang="zh-CN" altLang="en-US" b="1" dirty="0" smtClean="0">
                <a:solidFill>
                  <a:schemeClr val="accent5">
                    <a:lumMod val="50000"/>
                  </a:schemeClr>
                </a:solidFill>
              </a:rPr>
              <a:t>强迫绘制完成*</a:t>
            </a:r>
            <a:r>
              <a:rPr lang="en-US" altLang="zh-CN" b="1" dirty="0" smtClean="0">
                <a:solidFill>
                  <a:schemeClr val="accent5">
                    <a:lumMod val="50000"/>
                  </a:schemeClr>
                </a:solidFill>
              </a:rPr>
              <a:t>/</a:t>
            </a:r>
          </a:p>
          <a:p>
            <a:pPr eaLnBrk="1" hangingPunct="1">
              <a:defRPr/>
            </a:pPr>
            <a:r>
              <a:rPr lang="en-US" altLang="zh-CN" sz="2000" dirty="0" smtClean="0">
                <a:latin typeface="Times New Roman" pitchFamily="18" charset="0"/>
              </a:rPr>
              <a:t>     </a:t>
            </a:r>
            <a:r>
              <a:rPr lang="en-US" altLang="zh-CN" sz="2000" dirty="0" err="1" smtClean="0">
                <a:latin typeface="Times New Roman" pitchFamily="18" charset="0"/>
              </a:rPr>
              <a:t>glFlush</a:t>
            </a:r>
            <a:r>
              <a:rPr lang="en-US" altLang="zh-CN" sz="2000" dirty="0" smtClean="0">
                <a:latin typeface="Times New Roman" pitchFamily="18" charset="0"/>
              </a:rPr>
              <a:t>();</a:t>
            </a:r>
          </a:p>
          <a:p>
            <a:pPr eaLnBrk="1" hangingPunct="1">
              <a:defRPr/>
            </a:pPr>
            <a:r>
              <a:rPr lang="en-US" altLang="zh-CN" dirty="0" smtClean="0"/>
              <a:t>	</a:t>
            </a:r>
          </a:p>
          <a:p>
            <a:pPr eaLnBrk="1" hangingPunct="1">
              <a:defRPr/>
            </a:pPr>
            <a:r>
              <a:rPr lang="en-US" altLang="zh-CN" sz="2400" dirty="0" smtClean="0">
                <a:latin typeface="Times New Roman" pitchFamily="18" charset="0"/>
              </a:rPr>
              <a:t>} </a:t>
            </a:r>
            <a:r>
              <a:rPr lang="en-US" altLang="zh-CN" b="1" dirty="0" smtClean="0">
                <a:solidFill>
                  <a:schemeClr val="accent5">
                    <a:lumMod val="50000"/>
                  </a:schemeClr>
                </a:solidFill>
              </a:rPr>
              <a:t>/*display()</a:t>
            </a:r>
            <a:r>
              <a:rPr lang="zh-CN" altLang="en-US" b="1" dirty="0" smtClean="0">
                <a:solidFill>
                  <a:schemeClr val="accent5">
                    <a:lumMod val="50000"/>
                  </a:schemeClr>
                </a:solidFill>
              </a:rPr>
              <a:t>*</a:t>
            </a:r>
            <a:r>
              <a:rPr lang="en-US" altLang="zh-CN" b="1" dirty="0" smtClean="0">
                <a:solidFill>
                  <a:schemeClr val="accent5">
                    <a:lumMod val="50000"/>
                  </a:schemeClr>
                </a:solidFill>
              </a:rPr>
              <a:t>/</a:t>
            </a:r>
          </a:p>
          <a:p>
            <a:pPr eaLnBrk="1" hangingPunct="1">
              <a:defRPr/>
            </a:pPr>
            <a:endParaRPr lang="en-US" altLang="zh-CN" sz="2000" dirty="0" smtClean="0">
              <a:latin typeface="Times New Roman" pitchFamily="18" charset="0"/>
            </a:endParaRPr>
          </a:p>
        </p:txBody>
      </p:sp>
    </p:spTree>
    <p:extLst>
      <p:ext uri="{BB962C8B-B14F-4D97-AF65-F5344CB8AC3E}">
        <p14:creationId xmlns:p14="http://schemas.microsoft.com/office/powerpoint/2010/main" val="14793508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34434" y="157163"/>
            <a:ext cx="11281833" cy="6561137"/>
          </a:xfrm>
          <a:prstGeom prst="rect">
            <a:avLst/>
          </a:prstGeom>
          <a:solidFill>
            <a:schemeClr val="bg1">
              <a:lumMod val="85000"/>
            </a:schemeClr>
          </a:solidFill>
          <a:ln w="76200">
            <a:solidFill>
              <a:srgbClr val="FF9966"/>
            </a:solidFill>
            <a:miter lim="800000"/>
            <a:headEnd/>
            <a:tailEnd/>
          </a:ln>
        </p:spPr>
        <p:txBody>
          <a:bodyPr wrap="none" anchor="ctr"/>
          <a:lstStyle/>
          <a:p>
            <a:pPr>
              <a:defRPr/>
            </a:pPr>
            <a:endParaRPr lang="zh-CN" altLang="en-US">
              <a:ea typeface="宋体" pitchFamily="2" charset="-122"/>
            </a:endParaRPr>
          </a:p>
        </p:txBody>
      </p:sp>
      <p:sp>
        <p:nvSpPr>
          <p:cNvPr id="77827" name="Text Box 3"/>
          <p:cNvSpPr txBox="1">
            <a:spLocks noChangeArrowheads="1"/>
          </p:cNvSpPr>
          <p:nvPr/>
        </p:nvSpPr>
        <p:spPr bwMode="auto">
          <a:xfrm>
            <a:off x="719667" y="333376"/>
            <a:ext cx="10801351"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400">
                <a:solidFill>
                  <a:srgbClr val="2103FD"/>
                </a:solidFill>
                <a:latin typeface="Times New Roman" pitchFamily="18" charset="0"/>
              </a:rPr>
              <a:t>void</a:t>
            </a:r>
            <a:r>
              <a:rPr lang="en-US" altLang="zh-CN" sz="2400">
                <a:latin typeface="Times New Roman" pitchFamily="18" charset="0"/>
              </a:rPr>
              <a:t> reshape(</a:t>
            </a:r>
            <a:r>
              <a:rPr lang="en-US" altLang="zh-CN" sz="2400">
                <a:solidFill>
                  <a:srgbClr val="2103FD"/>
                </a:solidFill>
                <a:latin typeface="Times New Roman" pitchFamily="18" charset="0"/>
              </a:rPr>
              <a:t>int</a:t>
            </a:r>
            <a:r>
              <a:rPr lang="en-US" altLang="zh-CN" sz="2400">
                <a:latin typeface="Times New Roman" pitchFamily="18" charset="0"/>
              </a:rPr>
              <a:t> w, </a:t>
            </a:r>
            <a:r>
              <a:rPr lang="en-US" altLang="zh-CN" sz="2400">
                <a:solidFill>
                  <a:srgbClr val="2103FD"/>
                </a:solidFill>
                <a:latin typeface="Times New Roman" pitchFamily="18" charset="0"/>
              </a:rPr>
              <a:t>int</a:t>
            </a:r>
            <a:r>
              <a:rPr lang="en-US" altLang="zh-CN" sz="2400">
                <a:latin typeface="Times New Roman" pitchFamily="18" charset="0"/>
              </a:rPr>
              <a:t> h)</a:t>
            </a:r>
          </a:p>
          <a:p>
            <a:pPr eaLnBrk="1" hangingPunct="1"/>
            <a:r>
              <a:rPr lang="en-US" altLang="zh-CN" sz="2000">
                <a:latin typeface="Times New Roman" pitchFamily="18" charset="0"/>
              </a:rPr>
              <a:t>{</a:t>
            </a:r>
          </a:p>
          <a:p>
            <a:pPr eaLnBrk="1" hangingPunct="1"/>
            <a:r>
              <a:rPr lang="en-US" altLang="zh-CN" sz="2400">
                <a:latin typeface="Times New Roman" pitchFamily="18" charset="0"/>
              </a:rPr>
              <a:t>            glViewport(0,0,(GLsizei)w,(GLsizei)h);</a:t>
            </a:r>
          </a:p>
          <a:p>
            <a:pPr eaLnBrk="1" hangingPunct="1"/>
            <a:r>
              <a:rPr lang="en-US" altLang="zh-CN" sz="2400">
                <a:latin typeface="Times New Roman" pitchFamily="18" charset="0"/>
              </a:rPr>
              <a:t>	glMatrixMode(GL_PROJECTION);</a:t>
            </a:r>
          </a:p>
          <a:p>
            <a:pPr eaLnBrk="1" hangingPunct="1"/>
            <a:r>
              <a:rPr lang="en-US" altLang="zh-CN" sz="2400">
                <a:latin typeface="Times New Roman" pitchFamily="18" charset="0"/>
              </a:rPr>
              <a:t>	glLoadIdentity();</a:t>
            </a:r>
          </a:p>
          <a:p>
            <a:pPr eaLnBrk="1" hangingPunct="1"/>
            <a:r>
              <a:rPr lang="en-US" altLang="zh-CN" sz="2400">
                <a:latin typeface="Times New Roman" pitchFamily="18" charset="0"/>
              </a:rPr>
              <a:t>	</a:t>
            </a:r>
            <a:r>
              <a:rPr lang="en-US" altLang="zh-CN" sz="2400">
                <a:solidFill>
                  <a:srgbClr val="2103FD"/>
                </a:solidFill>
                <a:latin typeface="Times New Roman" pitchFamily="18" charset="0"/>
              </a:rPr>
              <a:t>if</a:t>
            </a:r>
            <a:r>
              <a:rPr lang="en-US" altLang="zh-CN" sz="2400">
                <a:latin typeface="Times New Roman" pitchFamily="18" charset="0"/>
              </a:rPr>
              <a:t>(w&lt;=h)</a:t>
            </a:r>
          </a:p>
          <a:p>
            <a:pPr eaLnBrk="1" hangingPunct="1"/>
            <a:r>
              <a:rPr lang="en-US" altLang="zh-CN" sz="2400">
                <a:latin typeface="Times New Roman" pitchFamily="18" charset="0"/>
              </a:rPr>
              <a:t>	    glOrtho(-10.0,10.0,-10.0* (GLfloat)h/(GLfloat)w,  </a:t>
            </a:r>
          </a:p>
          <a:p>
            <a:pPr eaLnBrk="1" hangingPunct="1"/>
            <a:r>
              <a:rPr lang="en-US" altLang="zh-CN" sz="2400">
                <a:latin typeface="Times New Roman" pitchFamily="18" charset="0"/>
              </a:rPr>
              <a:t>                               10.0*(GLfloat)h/(GLfloat)w, -10.0, 10.0);</a:t>
            </a:r>
          </a:p>
          <a:p>
            <a:pPr eaLnBrk="1" hangingPunct="1"/>
            <a:r>
              <a:rPr lang="en-US" altLang="zh-CN" sz="2400">
                <a:latin typeface="Times New Roman" pitchFamily="18" charset="0"/>
              </a:rPr>
              <a:t>	</a:t>
            </a:r>
            <a:r>
              <a:rPr lang="en-US" altLang="zh-CN" sz="2400">
                <a:solidFill>
                  <a:srgbClr val="2103FD"/>
                </a:solidFill>
                <a:latin typeface="Times New Roman" pitchFamily="18" charset="0"/>
              </a:rPr>
              <a:t>else</a:t>
            </a:r>
          </a:p>
          <a:p>
            <a:pPr eaLnBrk="1" hangingPunct="1"/>
            <a:r>
              <a:rPr lang="en-US" altLang="zh-CN" sz="2400">
                <a:latin typeface="Times New Roman" pitchFamily="18" charset="0"/>
              </a:rPr>
              <a:t>                glOrtho(-10.0*(GLfloat)w/(GLfloat)h, </a:t>
            </a:r>
          </a:p>
          <a:p>
            <a:pPr eaLnBrk="1" hangingPunct="1"/>
            <a:r>
              <a:rPr lang="en-US" altLang="zh-CN" sz="2400">
                <a:latin typeface="Times New Roman" pitchFamily="18" charset="0"/>
              </a:rPr>
              <a:t>                  10.0*(GLfloat)w/(GLfloat)h, -10.0, 10.0, -10.0, 10.0);</a:t>
            </a:r>
          </a:p>
          <a:p>
            <a:pPr eaLnBrk="1" hangingPunct="1"/>
            <a:endParaRPr lang="en-US" altLang="zh-CN" sz="2400">
              <a:latin typeface="Times New Roman" pitchFamily="18" charset="0"/>
            </a:endParaRPr>
          </a:p>
          <a:p>
            <a:pPr eaLnBrk="1" hangingPunct="1"/>
            <a:r>
              <a:rPr lang="en-US" altLang="zh-CN" sz="2400">
                <a:latin typeface="Times New Roman" pitchFamily="18" charset="0"/>
              </a:rPr>
              <a:t>	glMatrixMode(GL_MODELVIEW);</a:t>
            </a:r>
          </a:p>
          <a:p>
            <a:pPr eaLnBrk="1" hangingPunct="1"/>
            <a:r>
              <a:rPr lang="en-US" altLang="zh-CN" sz="2400">
                <a:latin typeface="Times New Roman" pitchFamily="18" charset="0"/>
              </a:rPr>
              <a:t>	glLoadIdentity();</a:t>
            </a:r>
          </a:p>
          <a:p>
            <a:pPr eaLnBrk="1" hangingPunct="1"/>
            <a:r>
              <a:rPr lang="en-US" altLang="zh-CN" sz="2400">
                <a:latin typeface="Times New Roman" pitchFamily="18" charset="0"/>
              </a:rPr>
              <a:t>}</a:t>
            </a:r>
          </a:p>
        </p:txBody>
      </p:sp>
    </p:spTree>
    <p:extLst>
      <p:ext uri="{BB962C8B-B14F-4D97-AF65-F5344CB8AC3E}">
        <p14:creationId xmlns:p14="http://schemas.microsoft.com/office/powerpoint/2010/main" val="37514730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34434" y="157163"/>
            <a:ext cx="11281833" cy="6561137"/>
          </a:xfrm>
          <a:prstGeom prst="rect">
            <a:avLst/>
          </a:prstGeom>
          <a:solidFill>
            <a:schemeClr val="bg1">
              <a:lumMod val="85000"/>
            </a:schemeClr>
          </a:solidFill>
          <a:ln w="76200">
            <a:solidFill>
              <a:srgbClr val="FF9966"/>
            </a:solidFill>
            <a:miter lim="800000"/>
            <a:headEnd/>
            <a:tailEnd/>
          </a:ln>
        </p:spPr>
        <p:txBody>
          <a:bodyPr wrap="none" anchor="ctr"/>
          <a:lstStyle/>
          <a:p>
            <a:pPr>
              <a:defRPr/>
            </a:pPr>
            <a:endParaRPr lang="zh-CN" altLang="en-US">
              <a:ea typeface="宋体" pitchFamily="2" charset="-122"/>
            </a:endParaRPr>
          </a:p>
        </p:txBody>
      </p:sp>
      <p:sp>
        <p:nvSpPr>
          <p:cNvPr id="78851" name="Text Box 3"/>
          <p:cNvSpPr txBox="1">
            <a:spLocks noChangeArrowheads="1"/>
          </p:cNvSpPr>
          <p:nvPr/>
        </p:nvSpPr>
        <p:spPr bwMode="auto">
          <a:xfrm>
            <a:off x="719667" y="333375"/>
            <a:ext cx="1080135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400">
                <a:solidFill>
                  <a:srgbClr val="2103FD"/>
                </a:solidFill>
                <a:latin typeface="Times New Roman" pitchFamily="18" charset="0"/>
              </a:rPr>
              <a:t>int </a:t>
            </a:r>
            <a:r>
              <a:rPr lang="en-US" altLang="zh-CN" sz="2400">
                <a:latin typeface="Times New Roman" pitchFamily="18" charset="0"/>
              </a:rPr>
              <a:t>main(</a:t>
            </a:r>
            <a:r>
              <a:rPr lang="en-US" altLang="zh-CN" sz="2400">
                <a:solidFill>
                  <a:srgbClr val="2103FD"/>
                </a:solidFill>
                <a:latin typeface="Times New Roman" pitchFamily="18" charset="0"/>
              </a:rPr>
              <a:t>int</a:t>
            </a:r>
            <a:r>
              <a:rPr lang="en-US" altLang="zh-CN" sz="2400">
                <a:latin typeface="Times New Roman" pitchFamily="18" charset="0"/>
              </a:rPr>
              <a:t> argc,</a:t>
            </a:r>
            <a:r>
              <a:rPr lang="en-US" altLang="zh-CN" sz="2400">
                <a:solidFill>
                  <a:srgbClr val="2103FD"/>
                </a:solidFill>
                <a:latin typeface="Times New Roman" pitchFamily="18" charset="0"/>
              </a:rPr>
              <a:t>char</a:t>
            </a:r>
            <a:r>
              <a:rPr lang="en-US" altLang="zh-CN" sz="2400">
                <a:latin typeface="Times New Roman" pitchFamily="18" charset="0"/>
              </a:rPr>
              <a:t>** argv)</a:t>
            </a:r>
          </a:p>
          <a:p>
            <a:pPr eaLnBrk="1" hangingPunct="1"/>
            <a:r>
              <a:rPr lang="en-US" altLang="zh-CN" sz="2400">
                <a:latin typeface="Times New Roman" pitchFamily="18" charset="0"/>
              </a:rPr>
              <a:t>{</a:t>
            </a:r>
          </a:p>
          <a:p>
            <a:pPr eaLnBrk="1" hangingPunct="1"/>
            <a:r>
              <a:rPr lang="en-US" altLang="zh-CN" sz="2000">
                <a:latin typeface="Times New Roman" pitchFamily="18" charset="0"/>
              </a:rPr>
              <a:t>	</a:t>
            </a:r>
            <a:r>
              <a:rPr lang="en-US" altLang="zh-CN" sz="2400">
                <a:latin typeface="Times New Roman" pitchFamily="18" charset="0"/>
              </a:rPr>
              <a:t>glutInit(&amp;argc,argv);</a:t>
            </a:r>
          </a:p>
          <a:p>
            <a:pPr eaLnBrk="1" hangingPunct="1"/>
            <a:r>
              <a:rPr lang="en-US" altLang="zh-CN" sz="2400">
                <a:latin typeface="Times New Roman" pitchFamily="18" charset="0"/>
              </a:rPr>
              <a:t>	glutInitDisplayMode(GLUT_SINGLE|GLUT_RGB</a:t>
            </a:r>
          </a:p>
          <a:p>
            <a:pPr eaLnBrk="1" hangingPunct="1"/>
            <a:r>
              <a:rPr lang="en-US" altLang="zh-CN" sz="2400">
                <a:latin typeface="Times New Roman" pitchFamily="18" charset="0"/>
              </a:rPr>
              <a:t>                                               |GLUT_DEPTH);</a:t>
            </a:r>
          </a:p>
          <a:p>
            <a:pPr eaLnBrk="1" hangingPunct="1"/>
            <a:r>
              <a:rPr lang="en-US" altLang="zh-CN" sz="2400">
                <a:latin typeface="Times New Roman" pitchFamily="18" charset="0"/>
              </a:rPr>
              <a:t>	glutInitWindowSize(300,300);</a:t>
            </a:r>
          </a:p>
          <a:p>
            <a:pPr eaLnBrk="1" hangingPunct="1"/>
            <a:r>
              <a:rPr lang="en-US" altLang="zh-CN" sz="2400">
                <a:latin typeface="Times New Roman" pitchFamily="18" charset="0"/>
              </a:rPr>
              <a:t>	glutInitWindowPosition(200,200);</a:t>
            </a:r>
          </a:p>
          <a:p>
            <a:pPr eaLnBrk="1" hangingPunct="1"/>
            <a:r>
              <a:rPr lang="en-US" altLang="zh-CN" sz="2400">
                <a:latin typeface="Times New Roman" pitchFamily="18" charset="0"/>
              </a:rPr>
              <a:t>	glutCreateWindow("Bezier Curve");</a:t>
            </a:r>
          </a:p>
          <a:p>
            <a:pPr eaLnBrk="1" hangingPunct="1"/>
            <a:endParaRPr lang="en-US" altLang="zh-CN" sz="2400">
              <a:latin typeface="Times New Roman" pitchFamily="18" charset="0"/>
            </a:endParaRPr>
          </a:p>
          <a:p>
            <a:pPr eaLnBrk="1" hangingPunct="1"/>
            <a:r>
              <a:rPr lang="en-US" altLang="zh-CN" sz="2400">
                <a:latin typeface="Times New Roman" pitchFamily="18" charset="0"/>
              </a:rPr>
              <a:t>	init();</a:t>
            </a:r>
          </a:p>
          <a:p>
            <a:pPr eaLnBrk="1" hangingPunct="1"/>
            <a:r>
              <a:rPr lang="en-US" altLang="zh-CN" sz="2400">
                <a:latin typeface="Times New Roman" pitchFamily="18" charset="0"/>
              </a:rPr>
              <a:t>	glutReshapeFunc(reshape); </a:t>
            </a:r>
          </a:p>
          <a:p>
            <a:pPr eaLnBrk="1" hangingPunct="1"/>
            <a:r>
              <a:rPr lang="en-US" altLang="zh-CN" sz="2400">
                <a:latin typeface="Times New Roman" pitchFamily="18" charset="0"/>
              </a:rPr>
              <a:t>	glutDisplayFunc(display);</a:t>
            </a:r>
          </a:p>
          <a:p>
            <a:pPr eaLnBrk="1" hangingPunct="1"/>
            <a:r>
              <a:rPr lang="en-US" altLang="zh-CN" sz="2400">
                <a:latin typeface="Times New Roman" pitchFamily="18" charset="0"/>
              </a:rPr>
              <a:t>	glutMainLoop();</a:t>
            </a:r>
          </a:p>
          <a:p>
            <a:pPr eaLnBrk="1" hangingPunct="1"/>
            <a:r>
              <a:rPr lang="en-US" altLang="zh-CN" sz="2400">
                <a:latin typeface="Times New Roman" pitchFamily="18" charset="0"/>
              </a:rPr>
              <a:t>	</a:t>
            </a:r>
            <a:r>
              <a:rPr lang="en-US" altLang="zh-CN" sz="2400">
                <a:solidFill>
                  <a:srgbClr val="2103FD"/>
                </a:solidFill>
                <a:latin typeface="Times New Roman" pitchFamily="18" charset="0"/>
              </a:rPr>
              <a:t>return</a:t>
            </a:r>
            <a:r>
              <a:rPr lang="en-US" altLang="zh-CN" sz="2400">
                <a:latin typeface="Times New Roman" pitchFamily="18" charset="0"/>
              </a:rPr>
              <a:t>(0);</a:t>
            </a:r>
          </a:p>
          <a:p>
            <a:pPr eaLnBrk="1" hangingPunct="1"/>
            <a:r>
              <a:rPr lang="en-US" altLang="zh-CN" sz="2400">
                <a:latin typeface="Times New Roman" pitchFamily="18" charset="0"/>
              </a:rPr>
              <a:t>}</a:t>
            </a:r>
          </a:p>
        </p:txBody>
      </p:sp>
    </p:spTree>
    <p:extLst>
      <p:ext uri="{BB962C8B-B14F-4D97-AF65-F5344CB8AC3E}">
        <p14:creationId xmlns:p14="http://schemas.microsoft.com/office/powerpoint/2010/main" val="10234233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bezier曲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84" y="85726"/>
            <a:ext cx="10033000" cy="673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5901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9416" y="332656"/>
            <a:ext cx="10515164" cy="1325563"/>
          </a:xfrm>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77507" name="Rectangle 3"/>
          <p:cNvSpPr>
            <a:spLocks noGrp="1" noChangeArrowheads="1"/>
          </p:cNvSpPr>
          <p:nvPr>
            <p:ph type="body" idx="1"/>
          </p:nvPr>
        </p:nvSpPr>
        <p:spPr>
          <a:xfrm>
            <a:off x="821267" y="1952626"/>
            <a:ext cx="10699751" cy="4645025"/>
          </a:xfrm>
        </p:spPr>
        <p:txBody>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曲线绘制步骤</a:t>
            </a:r>
          </a:p>
          <a:p>
            <a:pPr lvl="1" eaLnBrk="1" hangingPunct="1">
              <a:lnSpc>
                <a:spcPct val="110000"/>
              </a:lnSpc>
              <a:spcBef>
                <a:spcPct val="40000"/>
              </a:spcBef>
              <a:buFont typeface="Wingdings" pitchFamily="2" charset="2"/>
              <a:buNone/>
            </a:pPr>
            <a:r>
              <a:rPr lang="zh-CN" altLang="en-US" sz="2400" dirty="0" smtClean="0">
                <a:latin typeface="Times New Roman" pitchFamily="18" charset="0"/>
              </a:rPr>
              <a:t>     </a:t>
            </a:r>
            <a:r>
              <a:rPr lang="zh-CN" altLang="en-US" sz="2000" dirty="0" smtClean="0">
                <a:solidFill>
                  <a:srgbClr val="008000"/>
                </a:solidFill>
                <a:latin typeface="Times New Roman" pitchFamily="18" charset="0"/>
                <a:sym typeface="Wingdings 2" pitchFamily="18" charset="2"/>
              </a:rPr>
              <a:t> </a:t>
            </a:r>
            <a:r>
              <a:rPr lang="zh-CN" altLang="en-US" sz="2000" dirty="0" smtClean="0">
                <a:latin typeface="Times New Roman" pitchFamily="18" charset="0"/>
                <a:sym typeface="Wingdings 2" pitchFamily="18" charset="2"/>
              </a:rPr>
              <a:t>使用 </a:t>
            </a:r>
            <a:r>
              <a:rPr lang="en-US" altLang="zh-CN" sz="2000" dirty="0" err="1" smtClean="0">
                <a:solidFill>
                  <a:srgbClr val="2103FD"/>
                </a:solidFill>
                <a:latin typeface="Times New Roman" pitchFamily="18" charset="0"/>
                <a:sym typeface="Wingdings 2" pitchFamily="18" charset="2"/>
              </a:rPr>
              <a:t>gluNewNurbsRender</a:t>
            </a:r>
            <a:r>
              <a:rPr lang="en-US" altLang="zh-CN" sz="2000" dirty="0" smtClean="0">
                <a:solidFill>
                  <a:srgbClr val="2103FD"/>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命令创建一个</a:t>
            </a:r>
            <a:r>
              <a:rPr lang="en-US" altLang="zh-CN" sz="2000" dirty="0" smtClean="0">
                <a:latin typeface="Times New Roman" pitchFamily="18" charset="0"/>
                <a:sym typeface="Wingdings 2" pitchFamily="18" charset="2"/>
              </a:rPr>
              <a:t>NURBS</a:t>
            </a:r>
            <a:r>
              <a:rPr lang="zh-CN" altLang="en-US" sz="2000" dirty="0" smtClean="0">
                <a:latin typeface="Times New Roman" pitchFamily="18" charset="0"/>
                <a:sym typeface="Wingdings 2" pitchFamily="18" charset="2"/>
              </a:rPr>
              <a:t>指针对象，用以绘制</a:t>
            </a:r>
            <a:r>
              <a:rPr lang="en-US" altLang="zh-CN" sz="2000" dirty="0" smtClean="0">
                <a:latin typeface="Times New Roman" pitchFamily="18" charset="0"/>
                <a:sym typeface="Wingdings 2" pitchFamily="18" charset="2"/>
              </a:rPr>
              <a:t>NURBS</a:t>
            </a:r>
            <a:r>
              <a:rPr lang="zh-CN" altLang="en-US" sz="2000" dirty="0" smtClean="0">
                <a:latin typeface="Times New Roman" pitchFamily="18" charset="0"/>
                <a:sym typeface="Wingdings 2" pitchFamily="18" charset="2"/>
              </a:rPr>
              <a:t>曲线和曲面；</a:t>
            </a:r>
          </a:p>
          <a:p>
            <a:pPr lvl="1" eaLnBrk="1" hangingPunct="1">
              <a:lnSpc>
                <a:spcPct val="110000"/>
              </a:lnSpc>
              <a:spcBef>
                <a:spcPct val="40000"/>
              </a:spcBef>
              <a:buFont typeface="Wingdings" pitchFamily="2" charset="2"/>
              <a:buNone/>
            </a:pPr>
            <a:r>
              <a:rPr lang="zh-CN" altLang="en-US" sz="2000" dirty="0" smtClean="0">
                <a:latin typeface="Times New Roman" pitchFamily="18" charset="0"/>
                <a:sym typeface="Wingdings 2" pitchFamily="18" charset="2"/>
              </a:rPr>
              <a:t>     </a:t>
            </a:r>
            <a:r>
              <a:rPr lang="zh-CN" altLang="en-US" sz="2000" dirty="0" smtClean="0">
                <a:solidFill>
                  <a:srgbClr val="008000"/>
                </a:solidFill>
                <a:latin typeface="Times New Roman" pitchFamily="18" charset="0"/>
                <a:sym typeface="Wingdings 2" pitchFamily="18" charset="2"/>
              </a:rPr>
              <a:t> </a:t>
            </a:r>
            <a:r>
              <a:rPr lang="zh-CN" altLang="en-US" sz="2000" dirty="0" smtClean="0">
                <a:latin typeface="Times New Roman" pitchFamily="18" charset="0"/>
                <a:sym typeface="Wingdings 2" pitchFamily="18" charset="2"/>
              </a:rPr>
              <a:t>调用</a:t>
            </a:r>
            <a:r>
              <a:rPr lang="en-US" altLang="zh-CN" sz="2000" dirty="0" err="1" smtClean="0">
                <a:solidFill>
                  <a:srgbClr val="2103FD"/>
                </a:solidFill>
                <a:latin typeface="Times New Roman" pitchFamily="18" charset="0"/>
                <a:sym typeface="Wingdings 2" pitchFamily="18" charset="2"/>
              </a:rPr>
              <a:t>gluNurbsProperty</a:t>
            </a:r>
            <a:r>
              <a:rPr lang="en-US" altLang="zh-CN" sz="2000" dirty="0" smtClean="0">
                <a:solidFill>
                  <a:srgbClr val="2103FD"/>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命令控制</a:t>
            </a:r>
            <a:r>
              <a:rPr lang="en-US" altLang="zh-CN" sz="2000" dirty="0" smtClean="0">
                <a:latin typeface="Times New Roman" pitchFamily="18" charset="0"/>
                <a:sym typeface="Wingdings 2" pitchFamily="18" charset="2"/>
              </a:rPr>
              <a:t>NURBS</a:t>
            </a:r>
            <a:r>
              <a:rPr lang="zh-CN" altLang="en-US" sz="2000" dirty="0" smtClean="0">
                <a:latin typeface="Times New Roman" pitchFamily="18" charset="0"/>
                <a:sym typeface="Wingdings 2" pitchFamily="18" charset="2"/>
              </a:rPr>
              <a:t>对象的属性，如指定对象采样方式、显示模式等；</a:t>
            </a:r>
            <a:endParaRPr lang="en-US" altLang="zh-CN" sz="2000" dirty="0" smtClean="0">
              <a:latin typeface="Times New Roman" pitchFamily="18" charset="0"/>
              <a:sym typeface="Wingdings 2" pitchFamily="18" charset="2"/>
            </a:endParaRPr>
          </a:p>
          <a:p>
            <a:pPr lvl="1" eaLnBrk="1" hangingPunct="1">
              <a:lnSpc>
                <a:spcPct val="110000"/>
              </a:lnSpc>
              <a:spcBef>
                <a:spcPct val="40000"/>
              </a:spcBef>
              <a:buFont typeface="Wingdings" pitchFamily="2" charset="2"/>
              <a:buNone/>
            </a:pPr>
            <a:r>
              <a:rPr lang="zh-CN" altLang="en-US" sz="2000" dirty="0" smtClean="0">
                <a:latin typeface="Times New Roman" pitchFamily="18" charset="0"/>
                <a:sym typeface="Wingdings 2" pitchFamily="18" charset="2"/>
              </a:rPr>
              <a:t>     </a:t>
            </a:r>
            <a:r>
              <a:rPr lang="zh-CN" altLang="en-US" sz="2000" dirty="0" smtClean="0">
                <a:solidFill>
                  <a:srgbClr val="008000"/>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 调用</a:t>
            </a:r>
            <a:r>
              <a:rPr lang="en-US" altLang="zh-CN" sz="2000" dirty="0" err="1" smtClean="0">
                <a:solidFill>
                  <a:srgbClr val="2103FD"/>
                </a:solidFill>
                <a:latin typeface="Times New Roman" pitchFamily="18" charset="0"/>
                <a:sym typeface="Wingdings 2" pitchFamily="18" charset="2"/>
              </a:rPr>
              <a:t>gluNurbsCallback</a:t>
            </a:r>
            <a:r>
              <a:rPr lang="en-US" altLang="zh-CN" sz="2000" dirty="0" smtClean="0">
                <a:solidFill>
                  <a:srgbClr val="2103FD"/>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命令显示出错提示信息；</a:t>
            </a:r>
          </a:p>
          <a:p>
            <a:pPr lvl="1" eaLnBrk="1" hangingPunct="1">
              <a:lnSpc>
                <a:spcPct val="110000"/>
              </a:lnSpc>
              <a:spcBef>
                <a:spcPct val="40000"/>
              </a:spcBef>
              <a:buFont typeface="Wingdings" pitchFamily="2" charset="2"/>
              <a:buNone/>
            </a:pPr>
            <a:r>
              <a:rPr lang="zh-CN" altLang="en-US" sz="2000" dirty="0" smtClean="0">
                <a:latin typeface="Times New Roman" pitchFamily="18" charset="0"/>
                <a:sym typeface="Wingdings 2" pitchFamily="18" charset="2"/>
              </a:rPr>
              <a:t>     </a:t>
            </a:r>
            <a:r>
              <a:rPr lang="zh-CN" altLang="en-US" sz="2000" dirty="0" smtClean="0">
                <a:solidFill>
                  <a:srgbClr val="008000"/>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 调用</a:t>
            </a:r>
            <a:r>
              <a:rPr lang="en-US" altLang="zh-CN" sz="2000" dirty="0" err="1" smtClean="0">
                <a:solidFill>
                  <a:srgbClr val="2103FD"/>
                </a:solidFill>
                <a:latin typeface="Times New Roman" pitchFamily="18" charset="0"/>
                <a:sym typeface="Wingdings 2" pitchFamily="18" charset="2"/>
              </a:rPr>
              <a:t>gluBeginCurve</a:t>
            </a:r>
            <a:r>
              <a:rPr lang="en-US" altLang="zh-CN" sz="2000" dirty="0" smtClean="0">
                <a:solidFill>
                  <a:srgbClr val="2103FD"/>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命令开始绘制曲线；</a:t>
            </a:r>
          </a:p>
          <a:p>
            <a:pPr lvl="1" eaLnBrk="1" hangingPunct="1">
              <a:lnSpc>
                <a:spcPct val="110000"/>
              </a:lnSpc>
              <a:spcBef>
                <a:spcPct val="40000"/>
              </a:spcBef>
              <a:buFont typeface="Wingdings" pitchFamily="2" charset="2"/>
              <a:buNone/>
            </a:pPr>
            <a:r>
              <a:rPr lang="zh-CN" altLang="en-US" sz="2000" dirty="0" smtClean="0">
                <a:latin typeface="Times New Roman" pitchFamily="18" charset="0"/>
                <a:sym typeface="Wingdings 2" pitchFamily="18" charset="2"/>
              </a:rPr>
              <a:t>     </a:t>
            </a:r>
            <a:r>
              <a:rPr lang="zh-CN" altLang="en-US" sz="2000" dirty="0" smtClean="0">
                <a:solidFill>
                  <a:srgbClr val="008000"/>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 在</a:t>
            </a:r>
            <a:r>
              <a:rPr lang="en-US" altLang="zh-CN" sz="2000" dirty="0" err="1" smtClean="0">
                <a:latin typeface="Times New Roman" pitchFamily="18" charset="0"/>
                <a:sym typeface="Wingdings 2" pitchFamily="18" charset="2"/>
              </a:rPr>
              <a:t>gluBeginCurve</a:t>
            </a:r>
            <a:r>
              <a:rPr lang="en-US" altLang="zh-CN" sz="2000" dirty="0" smtClean="0">
                <a:latin typeface="Times New Roman" pitchFamily="18" charset="0"/>
                <a:sym typeface="Wingdings 2" pitchFamily="18" charset="2"/>
              </a:rPr>
              <a:t>()</a:t>
            </a:r>
            <a:r>
              <a:rPr lang="zh-CN" altLang="en-US" sz="2000" dirty="0" smtClean="0">
                <a:latin typeface="Times New Roman" pitchFamily="18" charset="0"/>
                <a:sym typeface="Wingdings 2" pitchFamily="18" charset="2"/>
              </a:rPr>
              <a:t>和</a:t>
            </a:r>
            <a:r>
              <a:rPr lang="en-US" altLang="zh-CN" sz="2000" dirty="0" err="1" smtClean="0">
                <a:latin typeface="Times New Roman" pitchFamily="18" charset="0"/>
                <a:sym typeface="Wingdings 2" pitchFamily="18" charset="2"/>
              </a:rPr>
              <a:t>gluEndCurve</a:t>
            </a:r>
            <a:r>
              <a:rPr lang="en-US" altLang="zh-CN" sz="2000" dirty="0" smtClean="0">
                <a:latin typeface="Times New Roman" pitchFamily="18" charset="0"/>
                <a:sym typeface="Wingdings 2" pitchFamily="18" charset="2"/>
              </a:rPr>
              <a:t> ()</a:t>
            </a:r>
            <a:r>
              <a:rPr lang="zh-CN" altLang="en-US" sz="2000" dirty="0" smtClean="0">
                <a:latin typeface="Times New Roman" pitchFamily="18" charset="0"/>
                <a:sym typeface="Wingdings 2" pitchFamily="18" charset="2"/>
              </a:rPr>
              <a:t>之间调用</a:t>
            </a:r>
            <a:r>
              <a:rPr lang="en-US" altLang="zh-CN" sz="2000" dirty="0" err="1" smtClean="0">
                <a:solidFill>
                  <a:srgbClr val="2103FD"/>
                </a:solidFill>
                <a:latin typeface="Times New Roman" pitchFamily="18" charset="0"/>
                <a:sym typeface="Wingdings 2" pitchFamily="18" charset="2"/>
              </a:rPr>
              <a:t>gluNurbsCurve</a:t>
            </a:r>
            <a:r>
              <a:rPr lang="en-US" altLang="zh-CN" sz="2000" dirty="0" smtClean="0">
                <a:solidFill>
                  <a:srgbClr val="2103FD"/>
                </a:solidFill>
                <a:latin typeface="Times New Roman" pitchFamily="18" charset="0"/>
                <a:sym typeface="Wingdings 2" pitchFamily="18" charset="2"/>
              </a:rPr>
              <a:t> ()</a:t>
            </a:r>
            <a:r>
              <a:rPr lang="zh-CN" altLang="en-US" sz="2000" dirty="0" smtClean="0">
                <a:latin typeface="Times New Roman" pitchFamily="18" charset="0"/>
                <a:sym typeface="Wingdings 2" pitchFamily="18" charset="2"/>
              </a:rPr>
              <a:t>命令创建并绘制曲线；</a:t>
            </a:r>
          </a:p>
          <a:p>
            <a:pPr lvl="1" eaLnBrk="1" hangingPunct="1">
              <a:lnSpc>
                <a:spcPct val="110000"/>
              </a:lnSpc>
              <a:spcBef>
                <a:spcPct val="40000"/>
              </a:spcBef>
              <a:buFont typeface="Wingdings" pitchFamily="2" charset="2"/>
              <a:buNone/>
            </a:pPr>
            <a:r>
              <a:rPr lang="zh-CN" altLang="en-US" sz="2000" dirty="0" smtClean="0">
                <a:latin typeface="Times New Roman" pitchFamily="18" charset="0"/>
                <a:sym typeface="Wingdings 2" pitchFamily="18" charset="2"/>
              </a:rPr>
              <a:t>     </a:t>
            </a:r>
            <a:r>
              <a:rPr lang="zh-CN" altLang="en-US" sz="2000" dirty="0" smtClean="0">
                <a:solidFill>
                  <a:srgbClr val="008000"/>
                </a:solidFill>
                <a:latin typeface="Times New Roman" pitchFamily="18" charset="0"/>
                <a:sym typeface="Wingdings 2" pitchFamily="18" charset="2"/>
              </a:rPr>
              <a:t></a:t>
            </a:r>
            <a:r>
              <a:rPr lang="zh-CN" altLang="en-US" sz="2000" dirty="0" smtClean="0">
                <a:latin typeface="Times New Roman" pitchFamily="18" charset="0"/>
                <a:sym typeface="Wingdings 2" pitchFamily="18" charset="2"/>
              </a:rPr>
              <a:t> 调用</a:t>
            </a:r>
            <a:r>
              <a:rPr lang="en-US" altLang="zh-CN" sz="2000" dirty="0" err="1" smtClean="0">
                <a:solidFill>
                  <a:srgbClr val="2103FD"/>
                </a:solidFill>
                <a:latin typeface="Times New Roman" pitchFamily="18" charset="0"/>
                <a:sym typeface="Wingdings 2" pitchFamily="18" charset="2"/>
              </a:rPr>
              <a:t>gluEndCurve</a:t>
            </a:r>
            <a:r>
              <a:rPr lang="en-US" altLang="zh-CN" sz="2000" dirty="0" smtClean="0">
                <a:solidFill>
                  <a:srgbClr val="2103FD"/>
                </a:solidFill>
                <a:latin typeface="Times New Roman" pitchFamily="18" charset="0"/>
                <a:sym typeface="Wingdings 2" pitchFamily="18" charset="2"/>
              </a:rPr>
              <a:t> ()</a:t>
            </a:r>
            <a:r>
              <a:rPr lang="zh-CN" altLang="en-US" sz="2000" dirty="0" smtClean="0">
                <a:latin typeface="Times New Roman" pitchFamily="18" charset="0"/>
                <a:sym typeface="Wingdings 2" pitchFamily="18" charset="2"/>
              </a:rPr>
              <a:t>命令结束曲线绘制；</a:t>
            </a:r>
          </a:p>
        </p:txBody>
      </p:sp>
    </p:spTree>
    <p:extLst>
      <p:ext uri="{BB962C8B-B14F-4D97-AF65-F5344CB8AC3E}">
        <p14:creationId xmlns:p14="http://schemas.microsoft.com/office/powerpoint/2010/main" val="35847603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up)">
                                      <p:cBhvr>
                                        <p:cTn id="7" dur="500"/>
                                        <p:tgtEl>
                                          <p:spTgt spid="277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7507">
                                            <p:txEl>
                                              <p:pRg st="1" end="1"/>
                                            </p:txEl>
                                          </p:spTgt>
                                        </p:tgtEl>
                                        <p:attrNameLst>
                                          <p:attrName>style.visibility</p:attrName>
                                        </p:attrNameLst>
                                      </p:cBhvr>
                                      <p:to>
                                        <p:strVal val="visible"/>
                                      </p:to>
                                    </p:set>
                                    <p:animEffect transition="in" filter="wipe(up)">
                                      <p:cBhvr>
                                        <p:cTn id="10" dur="500"/>
                                        <p:tgtEl>
                                          <p:spTgt spid="277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Effect transition="in" filter="wipe(up)">
                                      <p:cBhvr>
                                        <p:cTn id="15" dur="500"/>
                                        <p:tgtEl>
                                          <p:spTgt spid="2775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7507">
                                            <p:txEl>
                                              <p:pRg st="3" end="3"/>
                                            </p:txEl>
                                          </p:spTgt>
                                        </p:tgtEl>
                                        <p:attrNameLst>
                                          <p:attrName>style.visibility</p:attrName>
                                        </p:attrNameLst>
                                      </p:cBhvr>
                                      <p:to>
                                        <p:strVal val="visible"/>
                                      </p:to>
                                    </p:set>
                                    <p:animEffect transition="in" filter="wipe(up)">
                                      <p:cBhvr>
                                        <p:cTn id="20" dur="500"/>
                                        <p:tgtEl>
                                          <p:spTgt spid="2775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7507">
                                            <p:txEl>
                                              <p:pRg st="4" end="4"/>
                                            </p:txEl>
                                          </p:spTgt>
                                        </p:tgtEl>
                                        <p:attrNameLst>
                                          <p:attrName>style.visibility</p:attrName>
                                        </p:attrNameLst>
                                      </p:cBhvr>
                                      <p:to>
                                        <p:strVal val="visible"/>
                                      </p:to>
                                    </p:set>
                                    <p:animEffect transition="in" filter="wipe(up)">
                                      <p:cBhvr>
                                        <p:cTn id="25" dur="500"/>
                                        <p:tgtEl>
                                          <p:spTgt spid="27750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7507">
                                            <p:txEl>
                                              <p:pRg st="5" end="5"/>
                                            </p:txEl>
                                          </p:spTgt>
                                        </p:tgtEl>
                                        <p:attrNameLst>
                                          <p:attrName>style.visibility</p:attrName>
                                        </p:attrNameLst>
                                      </p:cBhvr>
                                      <p:to>
                                        <p:strVal val="visible"/>
                                      </p:to>
                                    </p:set>
                                    <p:animEffect transition="in" filter="wipe(up)">
                                      <p:cBhvr>
                                        <p:cTn id="30" dur="500"/>
                                        <p:tgtEl>
                                          <p:spTgt spid="27750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77507">
                                            <p:txEl>
                                              <p:pRg st="6" end="6"/>
                                            </p:txEl>
                                          </p:spTgt>
                                        </p:tgtEl>
                                        <p:attrNameLst>
                                          <p:attrName>style.visibility</p:attrName>
                                        </p:attrNameLst>
                                      </p:cBhvr>
                                      <p:to>
                                        <p:strVal val="visible"/>
                                      </p:to>
                                    </p:set>
                                    <p:animEffect transition="in" filter="wipe(up)">
                                      <p:cBhvr>
                                        <p:cTn id="35" dur="500"/>
                                        <p:tgtEl>
                                          <p:spTgt spid="277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91843" name="Rectangle 3"/>
          <p:cNvSpPr>
            <a:spLocks noGrp="1" noChangeArrowheads="1"/>
          </p:cNvSpPr>
          <p:nvPr>
            <p:ph type="body" idx="1"/>
          </p:nvPr>
        </p:nvSpPr>
        <p:spPr>
          <a:xfrm>
            <a:off x="821267" y="1952626"/>
            <a:ext cx="10699751" cy="4645025"/>
          </a:xfrm>
        </p:spPr>
        <p:txBody>
          <a:bodyPr>
            <a:normAutofit lnSpcReduction="10000"/>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曲线绘制函数说明</a:t>
            </a:r>
          </a:p>
          <a:p>
            <a:pPr lvl="2" eaLnBrk="1" hangingPunct="1"/>
            <a:r>
              <a:rPr lang="en-US" altLang="zh-CN" dirty="0" err="1" smtClean="0">
                <a:solidFill>
                  <a:schemeClr val="bg2"/>
                </a:solidFill>
                <a:latin typeface="Times New Roman" pitchFamily="18" charset="0"/>
                <a:sym typeface="Wingdings 2" pitchFamily="18" charset="2"/>
              </a:rPr>
              <a:t>gluNurbsProperty</a:t>
            </a:r>
            <a:r>
              <a:rPr lang="en-US" altLang="zh-CN" dirty="0" smtClean="0">
                <a:solidFill>
                  <a:schemeClr val="bg2"/>
                </a:solidFill>
                <a:latin typeface="Times New Roman" pitchFamily="18" charset="0"/>
                <a:sym typeface="Wingdings 2" pitchFamily="18" charset="2"/>
              </a:rPr>
              <a:t>()</a:t>
            </a:r>
            <a:r>
              <a:rPr lang="zh-CN" altLang="en-US" dirty="0" smtClean="0">
                <a:solidFill>
                  <a:schemeClr val="bg2"/>
                </a:solidFill>
                <a:latin typeface="Times New Roman" pitchFamily="18" charset="0"/>
                <a:sym typeface="Wingdings 2" pitchFamily="18" charset="2"/>
              </a:rPr>
              <a:t>命令控制</a:t>
            </a:r>
            <a:r>
              <a:rPr lang="en-US" altLang="zh-CN" dirty="0" smtClean="0">
                <a:solidFill>
                  <a:schemeClr val="bg2"/>
                </a:solidFill>
                <a:latin typeface="Times New Roman" pitchFamily="18" charset="0"/>
                <a:sym typeface="Wingdings 2" pitchFamily="18" charset="2"/>
              </a:rPr>
              <a:t>NURBS</a:t>
            </a:r>
            <a:r>
              <a:rPr lang="zh-CN" altLang="en-US" dirty="0" smtClean="0">
                <a:solidFill>
                  <a:schemeClr val="bg2"/>
                </a:solidFill>
                <a:latin typeface="Times New Roman" pitchFamily="18" charset="0"/>
                <a:sym typeface="Wingdings 2" pitchFamily="18" charset="2"/>
              </a:rPr>
              <a:t>对象的属性</a:t>
            </a:r>
          </a:p>
          <a:p>
            <a:pPr lvl="2" eaLnBrk="1" hangingPunct="1">
              <a:buFont typeface="Wingdings" pitchFamily="2" charset="2"/>
              <a:buNone/>
            </a:pPr>
            <a:endParaRPr lang="en-US" altLang="zh-CN" dirty="0" smtClean="0">
              <a:solidFill>
                <a:schemeClr val="bg2"/>
              </a:solidFill>
              <a:latin typeface="Times New Roman" pitchFamily="18" charset="0"/>
              <a:sym typeface="Wingdings 2" pitchFamily="18" charset="2"/>
            </a:endParaRPr>
          </a:p>
          <a:p>
            <a:pPr lvl="2" eaLnBrk="1" hangingPunct="1">
              <a:buFont typeface="Wingdings" pitchFamily="2" charset="2"/>
              <a:buNone/>
            </a:pPr>
            <a:r>
              <a:rPr lang="en-US" altLang="zh-CN" dirty="0" smtClean="0">
                <a:solidFill>
                  <a:schemeClr val="bg2"/>
                </a:solidFill>
                <a:latin typeface="Times New Roman" pitchFamily="18" charset="0"/>
                <a:sym typeface="Wingdings 2" pitchFamily="18" charset="2"/>
              </a:rPr>
              <a:t>void </a:t>
            </a:r>
            <a:r>
              <a:rPr lang="en-US" altLang="zh-CN" dirty="0" err="1" smtClean="0">
                <a:solidFill>
                  <a:srgbClr val="008000"/>
                </a:solidFill>
                <a:latin typeface="Times New Roman" pitchFamily="18" charset="0"/>
                <a:sym typeface="Wingdings 2" pitchFamily="18" charset="2"/>
              </a:rPr>
              <a:t>gluNurbsProperty</a:t>
            </a:r>
            <a:r>
              <a:rPr lang="en-US" altLang="zh-CN" dirty="0" smtClean="0">
                <a:solidFill>
                  <a:schemeClr val="bg2"/>
                </a:solidFill>
                <a:latin typeface="Times New Roman" pitchFamily="18" charset="0"/>
                <a:sym typeface="Wingdings 2" pitchFamily="18" charset="2"/>
              </a:rPr>
              <a:t>(</a:t>
            </a:r>
            <a:r>
              <a:rPr lang="en-US" altLang="zh-CN" dirty="0" err="1" smtClean="0">
                <a:solidFill>
                  <a:schemeClr val="bg2"/>
                </a:solidFill>
                <a:latin typeface="Times New Roman" pitchFamily="18" charset="0"/>
                <a:sym typeface="Wingdings 2" pitchFamily="18" charset="2"/>
              </a:rPr>
              <a:t>GLUnurbs</a:t>
            </a:r>
            <a:r>
              <a:rPr lang="en-US" altLang="zh-CN" dirty="0" smtClean="0">
                <a:solidFill>
                  <a:schemeClr val="bg2"/>
                </a:solidFill>
                <a:latin typeface="Times New Roman" pitchFamily="18" charset="0"/>
                <a:sym typeface="Wingdings 2" pitchFamily="18" charset="2"/>
              </a:rPr>
              <a:t> *</a:t>
            </a:r>
            <a:r>
              <a:rPr lang="en-US" altLang="zh-CN" i="1" dirty="0" err="1" smtClean="0">
                <a:solidFill>
                  <a:srgbClr val="2103FD"/>
                </a:solidFill>
                <a:latin typeface="Times New Roman" pitchFamily="18" charset="0"/>
                <a:sym typeface="Wingdings 2" pitchFamily="18" charset="2"/>
              </a:rPr>
              <a:t>nurb</a:t>
            </a:r>
            <a:r>
              <a:rPr lang="en-US" altLang="zh-CN" dirty="0" smtClean="0">
                <a:solidFill>
                  <a:schemeClr val="bg2"/>
                </a:solidFill>
                <a:latin typeface="Times New Roman" pitchFamily="18" charset="0"/>
                <a:sym typeface="Wingdings 2" pitchFamily="18" charset="2"/>
              </a:rPr>
              <a:t>, </a:t>
            </a:r>
            <a:r>
              <a:rPr lang="en-US" altLang="zh-CN" dirty="0" err="1" smtClean="0">
                <a:solidFill>
                  <a:schemeClr val="bg2"/>
                </a:solidFill>
                <a:latin typeface="Times New Roman" pitchFamily="18" charset="0"/>
                <a:sym typeface="Wingdings 2" pitchFamily="18" charset="2"/>
              </a:rPr>
              <a:t>GLenum</a:t>
            </a:r>
            <a:r>
              <a:rPr lang="en-US" altLang="zh-CN" dirty="0" smtClean="0">
                <a:solidFill>
                  <a:schemeClr val="bg2"/>
                </a:solidFill>
                <a:latin typeface="Times New Roman" pitchFamily="18" charset="0"/>
                <a:sym typeface="Wingdings 2" pitchFamily="18" charset="2"/>
              </a:rPr>
              <a:t> </a:t>
            </a:r>
          </a:p>
          <a:p>
            <a:pPr lvl="2" eaLnBrk="1" hangingPunct="1">
              <a:buFont typeface="Wingdings" pitchFamily="2" charset="2"/>
              <a:buNone/>
            </a:pPr>
            <a:r>
              <a:rPr lang="en-US" altLang="zh-CN" dirty="0" smtClean="0">
                <a:solidFill>
                  <a:schemeClr val="bg2"/>
                </a:solidFill>
                <a:latin typeface="Times New Roman" pitchFamily="18" charset="0"/>
                <a:sym typeface="Wingdings 2" pitchFamily="18" charset="2"/>
              </a:rPr>
              <a:t>                                      </a:t>
            </a:r>
            <a:r>
              <a:rPr lang="en-US" altLang="zh-CN" dirty="0" smtClean="0">
                <a:solidFill>
                  <a:srgbClr val="2103FD"/>
                </a:solidFill>
                <a:latin typeface="Times New Roman" pitchFamily="18" charset="0"/>
                <a:sym typeface="Wingdings 2" pitchFamily="18" charset="2"/>
              </a:rPr>
              <a:t> </a:t>
            </a:r>
            <a:r>
              <a:rPr lang="en-US" altLang="zh-CN" i="1" dirty="0" smtClean="0">
                <a:solidFill>
                  <a:srgbClr val="2103FD"/>
                </a:solidFill>
                <a:latin typeface="Times New Roman" pitchFamily="18" charset="0"/>
                <a:sym typeface="Wingdings 2" pitchFamily="18" charset="2"/>
              </a:rPr>
              <a:t>property</a:t>
            </a:r>
            <a:r>
              <a:rPr lang="en-US" altLang="zh-CN" dirty="0" smtClean="0">
                <a:solidFill>
                  <a:schemeClr val="bg2"/>
                </a:solidFill>
                <a:latin typeface="Times New Roman" pitchFamily="18" charset="0"/>
                <a:sym typeface="Wingdings 2" pitchFamily="18" charset="2"/>
              </a:rPr>
              <a:t>, </a:t>
            </a:r>
            <a:r>
              <a:rPr lang="en-US" altLang="zh-CN" dirty="0" err="1" smtClean="0">
                <a:solidFill>
                  <a:schemeClr val="bg2"/>
                </a:solidFill>
                <a:latin typeface="Times New Roman" pitchFamily="18" charset="0"/>
                <a:sym typeface="Wingdings 2" pitchFamily="18" charset="2"/>
              </a:rPr>
              <a:t>GLfloat</a:t>
            </a:r>
            <a:r>
              <a:rPr lang="en-US" altLang="zh-CN" dirty="0" smtClean="0">
                <a:solidFill>
                  <a:schemeClr val="bg2"/>
                </a:solidFill>
                <a:latin typeface="Times New Roman" pitchFamily="18" charset="0"/>
                <a:sym typeface="Wingdings 2" pitchFamily="18" charset="2"/>
              </a:rPr>
              <a:t> </a:t>
            </a:r>
            <a:r>
              <a:rPr lang="en-US" altLang="zh-CN" i="1" dirty="0" smtClean="0">
                <a:solidFill>
                  <a:srgbClr val="2103FD"/>
                </a:solidFill>
                <a:latin typeface="Times New Roman" pitchFamily="18" charset="0"/>
                <a:sym typeface="Wingdings 2" pitchFamily="18" charset="2"/>
              </a:rPr>
              <a:t>value</a:t>
            </a:r>
            <a:r>
              <a:rPr lang="en-US" altLang="zh-CN" dirty="0" smtClean="0">
                <a:solidFill>
                  <a:schemeClr val="bg2"/>
                </a:solidFill>
                <a:latin typeface="Times New Roman" pitchFamily="18" charset="0"/>
                <a:sym typeface="Wingdings 2" pitchFamily="18" charset="2"/>
              </a:rPr>
              <a:t>);</a:t>
            </a:r>
          </a:p>
          <a:p>
            <a:pPr lvl="2" eaLnBrk="1" hangingPunct="1">
              <a:buFont typeface="Wingdings" pitchFamily="2" charset="2"/>
              <a:buNone/>
            </a:pPr>
            <a:endParaRPr lang="en-US" altLang="zh-CN" sz="2000" i="1" dirty="0" smtClean="0">
              <a:solidFill>
                <a:srgbClr val="2103FD"/>
              </a:solidFill>
              <a:latin typeface="Times New Roman" pitchFamily="18" charset="0"/>
              <a:sym typeface="Wingdings 2" pitchFamily="18" charset="2"/>
            </a:endParaRPr>
          </a:p>
          <a:p>
            <a:pPr lvl="2" eaLnBrk="1" hangingPunct="1">
              <a:buFont typeface="Wingdings" pitchFamily="2" charset="2"/>
              <a:buNone/>
            </a:pPr>
            <a:r>
              <a:rPr lang="en-US" altLang="zh-CN" i="1" dirty="0" err="1" smtClean="0">
                <a:solidFill>
                  <a:srgbClr val="2103FD"/>
                </a:solidFill>
                <a:latin typeface="Times New Roman" pitchFamily="18" charset="0"/>
                <a:sym typeface="Wingdings 2" pitchFamily="18" charset="2"/>
              </a:rPr>
              <a:t>nurb</a:t>
            </a:r>
            <a:r>
              <a:rPr lang="zh-CN" altLang="en-US" dirty="0" smtClean="0">
                <a:solidFill>
                  <a:schemeClr val="bg2"/>
                </a:solidFill>
                <a:latin typeface="Times New Roman" pitchFamily="18" charset="0"/>
                <a:sym typeface="Wingdings 2" pitchFamily="18" charset="2"/>
              </a:rPr>
              <a:t>是</a:t>
            </a:r>
            <a:r>
              <a:rPr lang="en-US" altLang="zh-CN" dirty="0" smtClean="0">
                <a:solidFill>
                  <a:schemeClr val="bg2"/>
                </a:solidFill>
                <a:latin typeface="Times New Roman" pitchFamily="18" charset="0"/>
                <a:sym typeface="Wingdings 2" pitchFamily="18" charset="2"/>
              </a:rPr>
              <a:t>NURBS</a:t>
            </a:r>
            <a:r>
              <a:rPr lang="zh-CN" altLang="en-US" dirty="0" smtClean="0">
                <a:solidFill>
                  <a:schemeClr val="bg2"/>
                </a:solidFill>
                <a:latin typeface="Times New Roman" pitchFamily="18" charset="0"/>
                <a:sym typeface="Wingdings 2" pitchFamily="18" charset="2"/>
              </a:rPr>
              <a:t>对象指针</a:t>
            </a:r>
            <a:r>
              <a:rPr lang="en-US" altLang="zh-CN" dirty="0" smtClean="0">
                <a:solidFill>
                  <a:schemeClr val="bg2"/>
                </a:solidFill>
                <a:latin typeface="Times New Roman" pitchFamily="18" charset="0"/>
                <a:sym typeface="Wingdings 2" pitchFamily="18" charset="2"/>
              </a:rPr>
              <a:t>;</a:t>
            </a:r>
          </a:p>
          <a:p>
            <a:pPr lvl="2" eaLnBrk="1" hangingPunct="1">
              <a:buFont typeface="Wingdings" pitchFamily="2" charset="2"/>
              <a:buNone/>
            </a:pPr>
            <a:r>
              <a:rPr lang="en-US" altLang="zh-CN" i="1" dirty="0" smtClean="0">
                <a:solidFill>
                  <a:srgbClr val="2103FD"/>
                </a:solidFill>
                <a:latin typeface="Times New Roman" pitchFamily="18" charset="0"/>
                <a:sym typeface="Wingdings 2" pitchFamily="18" charset="2"/>
              </a:rPr>
              <a:t>property</a:t>
            </a:r>
            <a:r>
              <a:rPr lang="zh-CN" altLang="en-US" dirty="0" smtClean="0">
                <a:latin typeface="Times New Roman" pitchFamily="18" charset="0"/>
                <a:sym typeface="Wingdings 2" pitchFamily="18" charset="2"/>
              </a:rPr>
              <a:t>指定要设置的属性</a:t>
            </a:r>
            <a:r>
              <a:rPr lang="en-US" altLang="zh-CN" dirty="0" smtClean="0">
                <a:latin typeface="Times New Roman" pitchFamily="18" charset="0"/>
                <a:sym typeface="Wingdings 2" pitchFamily="18" charset="2"/>
              </a:rPr>
              <a:t>;</a:t>
            </a:r>
          </a:p>
          <a:p>
            <a:pPr lvl="2" eaLnBrk="1" hangingPunct="1">
              <a:buFont typeface="Wingdings" pitchFamily="2" charset="2"/>
              <a:buNone/>
            </a:pPr>
            <a:r>
              <a:rPr lang="en-US" altLang="zh-CN" i="1" dirty="0" smtClean="0">
                <a:solidFill>
                  <a:srgbClr val="2103FD"/>
                </a:solidFill>
                <a:latin typeface="Times New Roman" pitchFamily="18" charset="0"/>
                <a:sym typeface="Wingdings 2" pitchFamily="18" charset="2"/>
              </a:rPr>
              <a:t>value</a:t>
            </a:r>
            <a:r>
              <a:rPr lang="zh-CN" altLang="en-US" dirty="0" smtClean="0">
                <a:latin typeface="Times New Roman" pitchFamily="18" charset="0"/>
                <a:sym typeface="Wingdings 2" pitchFamily="18" charset="2"/>
              </a:rPr>
              <a:t>指定该属性的值。</a:t>
            </a:r>
          </a:p>
          <a:p>
            <a:pPr lvl="2" eaLnBrk="1" hangingPunct="1">
              <a:buFont typeface="Wingdings" pitchFamily="2" charset="2"/>
              <a:buNone/>
            </a:pPr>
            <a:r>
              <a:rPr lang="zh-CN" altLang="en-US" sz="2000" dirty="0" smtClean="0">
                <a:latin typeface="Times New Roman" pitchFamily="18" charset="0"/>
                <a:sym typeface="Wingdings 2" pitchFamily="18" charset="2"/>
              </a:rPr>
              <a:t>具体的</a:t>
            </a:r>
            <a:r>
              <a:rPr lang="en-US" altLang="zh-CN" sz="2000" i="1" dirty="0" smtClean="0">
                <a:solidFill>
                  <a:srgbClr val="2103FD"/>
                </a:solidFill>
                <a:latin typeface="Times New Roman" pitchFamily="18" charset="0"/>
                <a:sym typeface="Wingdings 2" pitchFamily="18" charset="2"/>
              </a:rPr>
              <a:t>property</a:t>
            </a:r>
            <a:r>
              <a:rPr lang="zh-CN" altLang="en-US" sz="2000" dirty="0" smtClean="0">
                <a:latin typeface="Times New Roman" pitchFamily="18" charset="0"/>
                <a:sym typeface="Wingdings 2" pitchFamily="18" charset="2"/>
              </a:rPr>
              <a:t>和</a:t>
            </a:r>
            <a:r>
              <a:rPr lang="en-US" altLang="zh-CN" sz="2000" i="1" dirty="0" smtClean="0">
                <a:solidFill>
                  <a:srgbClr val="2103FD"/>
                </a:solidFill>
                <a:latin typeface="Times New Roman" pitchFamily="18" charset="0"/>
                <a:sym typeface="Wingdings 2" pitchFamily="18" charset="2"/>
              </a:rPr>
              <a:t>value</a:t>
            </a:r>
            <a:r>
              <a:rPr lang="zh-CN" altLang="en-US" sz="2000" dirty="0" smtClean="0">
                <a:latin typeface="Times New Roman" pitchFamily="18" charset="0"/>
                <a:sym typeface="Wingdings 2" pitchFamily="18" charset="2"/>
              </a:rPr>
              <a:t>的取值请看参考书</a:t>
            </a:r>
          </a:p>
        </p:txBody>
      </p:sp>
    </p:spTree>
    <p:extLst>
      <p:ext uri="{BB962C8B-B14F-4D97-AF65-F5344CB8AC3E}">
        <p14:creationId xmlns:p14="http://schemas.microsoft.com/office/powerpoint/2010/main" val="24205322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1843">
                                            <p:txEl>
                                              <p:pRg st="1" end="1"/>
                                            </p:txEl>
                                          </p:spTgt>
                                        </p:tgtEl>
                                        <p:attrNameLst>
                                          <p:attrName>style.visibility</p:attrName>
                                        </p:attrNameLst>
                                      </p:cBhvr>
                                      <p:to>
                                        <p:strVal val="visible"/>
                                      </p:to>
                                    </p:set>
                                    <p:animEffect transition="in" filter="wipe(up)">
                                      <p:cBhvr>
                                        <p:cTn id="10" dur="500"/>
                                        <p:tgtEl>
                                          <p:spTgt spid="29184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animEffect transition="in" filter="wipe(up)">
                                      <p:cBhvr>
                                        <p:cTn id="13" dur="500"/>
                                        <p:tgtEl>
                                          <p:spTgt spid="291843">
                                            <p:txEl>
                                              <p:pRg st="3" end="3"/>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91843">
                                            <p:txEl>
                                              <p:pRg st="4" end="4"/>
                                            </p:txEl>
                                          </p:spTgt>
                                        </p:tgtEl>
                                        <p:attrNameLst>
                                          <p:attrName>style.visibility</p:attrName>
                                        </p:attrNameLst>
                                      </p:cBhvr>
                                      <p:to>
                                        <p:strVal val="visible"/>
                                      </p:to>
                                    </p:set>
                                    <p:animEffect transition="in" filter="wipe(up)">
                                      <p:cBhvr>
                                        <p:cTn id="16" dur="500"/>
                                        <p:tgtEl>
                                          <p:spTgt spid="291843">
                                            <p:txEl>
                                              <p:pRg st="4" end="4"/>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91843">
                                            <p:txEl>
                                              <p:pRg st="6" end="6"/>
                                            </p:txEl>
                                          </p:spTgt>
                                        </p:tgtEl>
                                        <p:attrNameLst>
                                          <p:attrName>style.visibility</p:attrName>
                                        </p:attrNameLst>
                                      </p:cBhvr>
                                      <p:to>
                                        <p:strVal val="visible"/>
                                      </p:to>
                                    </p:set>
                                    <p:animEffect transition="in" filter="wipe(up)">
                                      <p:cBhvr>
                                        <p:cTn id="19" dur="500"/>
                                        <p:tgtEl>
                                          <p:spTgt spid="291843">
                                            <p:txEl>
                                              <p:pRg st="6" end="6"/>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1843">
                                            <p:txEl>
                                              <p:pRg st="7" end="7"/>
                                            </p:txEl>
                                          </p:spTgt>
                                        </p:tgtEl>
                                        <p:attrNameLst>
                                          <p:attrName>style.visibility</p:attrName>
                                        </p:attrNameLst>
                                      </p:cBhvr>
                                      <p:to>
                                        <p:strVal val="visible"/>
                                      </p:to>
                                    </p:set>
                                    <p:animEffect transition="in" filter="wipe(up)">
                                      <p:cBhvr>
                                        <p:cTn id="22" dur="500"/>
                                        <p:tgtEl>
                                          <p:spTgt spid="291843">
                                            <p:txEl>
                                              <p:pRg st="7" end="7"/>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1843">
                                            <p:txEl>
                                              <p:pRg st="8" end="8"/>
                                            </p:txEl>
                                          </p:spTgt>
                                        </p:tgtEl>
                                        <p:attrNameLst>
                                          <p:attrName>style.visibility</p:attrName>
                                        </p:attrNameLst>
                                      </p:cBhvr>
                                      <p:to>
                                        <p:strVal val="visible"/>
                                      </p:to>
                                    </p:set>
                                    <p:animEffect transition="in" filter="wipe(up)">
                                      <p:cBhvr>
                                        <p:cTn id="25" dur="500"/>
                                        <p:tgtEl>
                                          <p:spTgt spid="291843">
                                            <p:txEl>
                                              <p:pRg st="8" end="8"/>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91843">
                                            <p:txEl>
                                              <p:pRg st="9" end="9"/>
                                            </p:txEl>
                                          </p:spTgt>
                                        </p:tgtEl>
                                        <p:attrNameLst>
                                          <p:attrName>style.visibility</p:attrName>
                                        </p:attrNameLst>
                                      </p:cBhvr>
                                      <p:to>
                                        <p:strVal val="visible"/>
                                      </p:to>
                                    </p:set>
                                    <p:animEffect transition="in" filter="wipe(up)">
                                      <p:cBhvr>
                                        <p:cTn id="28" dur="500"/>
                                        <p:tgtEl>
                                          <p:spTgt spid="291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95939" name="Rectangle 3"/>
          <p:cNvSpPr>
            <a:spLocks noGrp="1" noChangeArrowheads="1"/>
          </p:cNvSpPr>
          <p:nvPr>
            <p:ph type="body" idx="1"/>
          </p:nvPr>
        </p:nvSpPr>
        <p:spPr>
          <a:xfrm>
            <a:off x="821267" y="1952626"/>
            <a:ext cx="10892367" cy="4645025"/>
          </a:xfrm>
        </p:spPr>
        <p:txBody>
          <a:bodyPr>
            <a:normAutofit fontScale="92500" lnSpcReduction="20000"/>
          </a:bodyPr>
          <a:lstStyle/>
          <a:p>
            <a:pPr marL="717550" lvl="1" indent="-342900" eaLnBrk="1" hangingPunct="0">
              <a:lnSpc>
                <a:spcPct val="130000"/>
              </a:lnSpc>
              <a:spcBef>
                <a:spcPts val="2400"/>
              </a:spcBef>
              <a:buFont typeface="Wingdings" panose="05000000000000000000" pitchFamily="2" charset="2"/>
              <a:buChar char="Ø"/>
              <a:defRPr/>
            </a:pP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曲线绘制函数说明</a:t>
            </a:r>
          </a:p>
          <a:p>
            <a:pPr marL="1260475" lvl="3" indent="-342900" eaLnBrk="1" hangingPunct="0">
              <a:lnSpc>
                <a:spcPct val="120000"/>
              </a:lnSpc>
              <a:spcBef>
                <a:spcPts val="1800"/>
              </a:spcBef>
              <a:buFont typeface="Arial" panose="020B0604020202020204" pitchFamily="34" charset="0"/>
              <a:buChar char="•"/>
              <a:defRPr/>
            </a:pPr>
            <a:r>
              <a:rPr lang="en-US" altLang="zh-CN" b="1" dirty="0" err="1">
                <a:solidFill>
                  <a:schemeClr val="accent6">
                    <a:lumMod val="50000"/>
                  </a:schemeClr>
                </a:solidFill>
                <a:latin typeface="微软雅黑" panose="020B0503020204020204" pitchFamily="34" charset="-122"/>
                <a:ea typeface="微软雅黑" panose="020B0503020204020204" pitchFamily="34" charset="-122"/>
                <a:sym typeface="Wingdings 2" pitchFamily="18" charset="2"/>
              </a:rPr>
              <a:t>gluNurbsCurve</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Wingdings 2" pitchFamily="18" charset="2"/>
              </a:rPr>
              <a:t> ()</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Wingdings 2" pitchFamily="18" charset="2"/>
              </a:rPr>
              <a:t>命令创建并绘制曲线</a:t>
            </a:r>
          </a:p>
          <a:p>
            <a:pPr lvl="2" eaLnBrk="1" hangingPunct="1">
              <a:lnSpc>
                <a:spcPct val="85000"/>
              </a:lnSpc>
              <a:spcBef>
                <a:spcPct val="0"/>
              </a:spcBef>
            </a:pPr>
            <a:endParaRPr lang="zh-CN" altLang="en-US" sz="2000" dirty="0" smtClean="0">
              <a:latin typeface="Times New Roman" pitchFamily="18" charset="0"/>
              <a:sym typeface="Wingdings 2" pitchFamily="18" charset="2"/>
            </a:endParaRPr>
          </a:p>
          <a:p>
            <a:pPr lvl="2" eaLnBrk="1" hangingPunct="1">
              <a:lnSpc>
                <a:spcPct val="90000"/>
              </a:lnSpc>
              <a:buFont typeface="Wingdings" pitchFamily="2" charset="2"/>
              <a:buNone/>
            </a:pPr>
            <a:r>
              <a:rPr lang="en-US" altLang="zh-CN" sz="2000" dirty="0" smtClean="0">
                <a:solidFill>
                  <a:schemeClr val="bg2"/>
                </a:solidFill>
                <a:latin typeface="Times New Roman" pitchFamily="18" charset="0"/>
                <a:sym typeface="Wingdings 2" pitchFamily="18" charset="2"/>
              </a:rPr>
              <a:t>void </a:t>
            </a:r>
            <a:r>
              <a:rPr lang="en-US" altLang="zh-CN" sz="2000" dirty="0" err="1" smtClean="0">
                <a:solidFill>
                  <a:srgbClr val="008000"/>
                </a:solidFill>
                <a:latin typeface="Times New Roman" pitchFamily="18" charset="0"/>
                <a:sym typeface="Wingdings 2" pitchFamily="18" charset="2"/>
              </a:rPr>
              <a:t>gluNurbsCurve</a:t>
            </a: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GLUnurbs</a:t>
            </a:r>
            <a:r>
              <a:rPr lang="en-US" altLang="zh-CN" sz="2000" dirty="0" smtClean="0">
                <a:solidFill>
                  <a:schemeClr val="bg2"/>
                </a:solidFill>
                <a:latin typeface="Times New Roman" pitchFamily="18" charset="0"/>
                <a:sym typeface="Wingdings 2" pitchFamily="18" charset="2"/>
              </a:rPr>
              <a:t> *</a:t>
            </a:r>
            <a:r>
              <a:rPr lang="en-US" altLang="zh-CN" sz="2000" i="1" dirty="0" err="1" smtClean="0">
                <a:solidFill>
                  <a:srgbClr val="2103FD"/>
                </a:solidFill>
                <a:latin typeface="Times New Roman" pitchFamily="18" charset="0"/>
                <a:sym typeface="Wingdings 2" pitchFamily="18" charset="2"/>
              </a:rPr>
              <a:t>nurb</a:t>
            </a: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GLint</a:t>
            </a:r>
            <a:r>
              <a:rPr lang="en-US" altLang="zh-CN" sz="2000" dirty="0" smtClean="0">
                <a:solidFill>
                  <a:schemeClr val="bg2"/>
                </a:solidFill>
                <a:latin typeface="Times New Roman" pitchFamily="18" charset="0"/>
                <a:sym typeface="Wingdings 2" pitchFamily="18" charset="2"/>
              </a:rPr>
              <a:t> </a:t>
            </a:r>
            <a:r>
              <a:rPr lang="en-US" altLang="zh-CN" sz="2000" i="1" dirty="0" err="1" smtClean="0">
                <a:solidFill>
                  <a:srgbClr val="2103FD"/>
                </a:solidFill>
                <a:latin typeface="Times New Roman" pitchFamily="18" charset="0"/>
                <a:sym typeface="Wingdings 2" pitchFamily="18" charset="2"/>
              </a:rPr>
              <a:t>knotCount</a:t>
            </a:r>
            <a:r>
              <a:rPr lang="en-US" altLang="zh-CN" sz="2000" dirty="0" smtClean="0">
                <a:solidFill>
                  <a:schemeClr val="bg2"/>
                </a:solidFill>
                <a:latin typeface="Times New Roman" pitchFamily="18" charset="0"/>
                <a:sym typeface="Wingdings 2" pitchFamily="18" charset="2"/>
              </a:rPr>
              <a:t>,</a:t>
            </a:r>
          </a:p>
          <a:p>
            <a:pPr lvl="2" eaLnBrk="1" hangingPunct="1">
              <a:lnSpc>
                <a:spcPct val="90000"/>
              </a:lnSpc>
              <a:spcBef>
                <a:spcPct val="0"/>
              </a:spcBef>
              <a:buFont typeface="Wingdings" pitchFamily="2" charset="2"/>
              <a:buNone/>
            </a:pP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GLfloat</a:t>
            </a:r>
            <a:r>
              <a:rPr lang="en-US" altLang="zh-CN" sz="2000" dirty="0" smtClean="0">
                <a:solidFill>
                  <a:schemeClr val="bg2"/>
                </a:solidFill>
                <a:latin typeface="Times New Roman" pitchFamily="18" charset="0"/>
                <a:sym typeface="Wingdings 2" pitchFamily="18" charset="2"/>
              </a:rPr>
              <a:t> *</a:t>
            </a:r>
            <a:r>
              <a:rPr lang="en-US" altLang="zh-CN" sz="2000" i="1" dirty="0" smtClean="0">
                <a:solidFill>
                  <a:srgbClr val="2103FD"/>
                </a:solidFill>
                <a:latin typeface="Times New Roman" pitchFamily="18" charset="0"/>
                <a:sym typeface="Wingdings 2" pitchFamily="18" charset="2"/>
              </a:rPr>
              <a:t>knot</a:t>
            </a: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GLint</a:t>
            </a:r>
            <a:r>
              <a:rPr lang="en-US" altLang="zh-CN" sz="2000" dirty="0" smtClean="0">
                <a:solidFill>
                  <a:schemeClr val="bg2"/>
                </a:solidFill>
                <a:latin typeface="Times New Roman" pitchFamily="18" charset="0"/>
                <a:sym typeface="Wingdings 2" pitchFamily="18" charset="2"/>
              </a:rPr>
              <a:t> </a:t>
            </a:r>
            <a:r>
              <a:rPr lang="en-US" altLang="zh-CN" sz="2000" i="1" dirty="0" smtClean="0">
                <a:solidFill>
                  <a:srgbClr val="2103FD"/>
                </a:solidFill>
                <a:latin typeface="Times New Roman" pitchFamily="18" charset="0"/>
                <a:sym typeface="Wingdings 2" pitchFamily="18" charset="2"/>
              </a:rPr>
              <a:t>stride</a:t>
            </a:r>
            <a:r>
              <a:rPr lang="en-US" altLang="zh-CN" sz="2000" dirty="0" smtClean="0">
                <a:solidFill>
                  <a:schemeClr val="bg2"/>
                </a:solidFill>
                <a:latin typeface="Times New Roman" pitchFamily="18" charset="0"/>
                <a:sym typeface="Wingdings 2" pitchFamily="18" charset="2"/>
              </a:rPr>
              <a:t>, </a:t>
            </a:r>
          </a:p>
          <a:p>
            <a:pPr lvl="2" eaLnBrk="1" hangingPunct="1">
              <a:lnSpc>
                <a:spcPct val="90000"/>
              </a:lnSpc>
              <a:spcBef>
                <a:spcPct val="0"/>
              </a:spcBef>
              <a:buFont typeface="Wingdings" pitchFamily="2" charset="2"/>
              <a:buNone/>
            </a:pP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GLfloat</a:t>
            </a:r>
            <a:r>
              <a:rPr lang="en-US" altLang="zh-CN" sz="2000" dirty="0" smtClean="0">
                <a:solidFill>
                  <a:schemeClr val="bg2"/>
                </a:solidFill>
                <a:latin typeface="Times New Roman" pitchFamily="18" charset="0"/>
                <a:sym typeface="Wingdings 2" pitchFamily="18" charset="2"/>
              </a:rPr>
              <a:t> *</a:t>
            </a:r>
            <a:r>
              <a:rPr lang="en-US" altLang="zh-CN" sz="2000" i="1" dirty="0" smtClean="0">
                <a:solidFill>
                  <a:srgbClr val="2103FD"/>
                </a:solidFill>
                <a:latin typeface="Times New Roman" pitchFamily="18" charset="0"/>
                <a:sym typeface="Wingdings 2" pitchFamily="18" charset="2"/>
              </a:rPr>
              <a:t>control</a:t>
            </a: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GLint</a:t>
            </a:r>
            <a:r>
              <a:rPr lang="en-US" altLang="zh-CN" sz="2000" dirty="0" smtClean="0">
                <a:solidFill>
                  <a:schemeClr val="bg2"/>
                </a:solidFill>
                <a:latin typeface="Times New Roman" pitchFamily="18" charset="0"/>
                <a:sym typeface="Wingdings 2" pitchFamily="18" charset="2"/>
              </a:rPr>
              <a:t> </a:t>
            </a:r>
            <a:r>
              <a:rPr lang="en-US" altLang="zh-CN" sz="2000" i="1" dirty="0" smtClean="0">
                <a:solidFill>
                  <a:srgbClr val="2103FD"/>
                </a:solidFill>
                <a:latin typeface="Times New Roman" pitchFamily="18" charset="0"/>
                <a:sym typeface="Wingdings 2" pitchFamily="18" charset="2"/>
              </a:rPr>
              <a:t>order</a:t>
            </a:r>
            <a:r>
              <a:rPr lang="en-US" altLang="zh-CN" sz="2000" dirty="0" smtClean="0">
                <a:solidFill>
                  <a:schemeClr val="bg2"/>
                </a:solidFill>
                <a:latin typeface="Times New Roman" pitchFamily="18" charset="0"/>
                <a:sym typeface="Wingdings 2" pitchFamily="18" charset="2"/>
              </a:rPr>
              <a:t>, </a:t>
            </a:r>
          </a:p>
          <a:p>
            <a:pPr lvl="2" eaLnBrk="1" hangingPunct="1">
              <a:lnSpc>
                <a:spcPct val="90000"/>
              </a:lnSpc>
              <a:spcBef>
                <a:spcPct val="0"/>
              </a:spcBef>
              <a:buFont typeface="Wingdings" pitchFamily="2" charset="2"/>
              <a:buNone/>
            </a:pPr>
            <a:r>
              <a:rPr lang="en-US" altLang="zh-CN" sz="2000" dirty="0" smtClean="0">
                <a:solidFill>
                  <a:schemeClr val="bg2"/>
                </a:solidFill>
                <a:latin typeface="Times New Roman" pitchFamily="18" charset="0"/>
                <a:sym typeface="Wingdings 2" pitchFamily="18" charset="2"/>
              </a:rPr>
              <a:t>                                    </a:t>
            </a:r>
            <a:r>
              <a:rPr lang="en-US" altLang="zh-CN" sz="2000" dirty="0" err="1" smtClean="0">
                <a:solidFill>
                  <a:schemeClr val="bg2"/>
                </a:solidFill>
                <a:latin typeface="Times New Roman" pitchFamily="18" charset="0"/>
                <a:sym typeface="Wingdings 2" pitchFamily="18" charset="2"/>
              </a:rPr>
              <a:t>GLenum</a:t>
            </a:r>
            <a:r>
              <a:rPr lang="en-US" altLang="zh-CN" sz="2000" dirty="0" smtClean="0">
                <a:solidFill>
                  <a:schemeClr val="bg2"/>
                </a:solidFill>
                <a:latin typeface="Times New Roman" pitchFamily="18" charset="0"/>
                <a:sym typeface="Wingdings 2" pitchFamily="18" charset="2"/>
              </a:rPr>
              <a:t> </a:t>
            </a:r>
            <a:r>
              <a:rPr lang="en-US" altLang="zh-CN" sz="2000" i="1" dirty="0" smtClean="0">
                <a:solidFill>
                  <a:srgbClr val="2103FD"/>
                </a:solidFill>
                <a:latin typeface="Times New Roman" pitchFamily="18" charset="0"/>
                <a:sym typeface="Wingdings 2" pitchFamily="18" charset="2"/>
              </a:rPr>
              <a:t>type</a:t>
            </a:r>
            <a:r>
              <a:rPr lang="en-US" altLang="zh-CN" sz="2000" dirty="0" smtClean="0">
                <a:solidFill>
                  <a:schemeClr val="bg2"/>
                </a:solidFill>
                <a:latin typeface="Times New Roman" pitchFamily="18" charset="0"/>
                <a:sym typeface="Wingdings 2" pitchFamily="18" charset="2"/>
              </a:rPr>
              <a:t>)</a:t>
            </a:r>
            <a:endParaRPr lang="zh-CN" altLang="en-US" sz="2000" dirty="0" smtClean="0">
              <a:latin typeface="Times New Roman" pitchFamily="18" charset="0"/>
              <a:sym typeface="Wingdings 2" pitchFamily="18" charset="2"/>
            </a:endParaRPr>
          </a:p>
          <a:p>
            <a:pPr lvl="1" eaLnBrk="1" hangingPunct="1">
              <a:lnSpc>
                <a:spcPct val="110000"/>
              </a:lnSpc>
              <a:spcBef>
                <a:spcPct val="40000"/>
              </a:spcBef>
              <a:buFont typeface="Wingdings" pitchFamily="2" charset="2"/>
              <a:buNone/>
            </a:pPr>
            <a:r>
              <a:rPr lang="zh-CN" altLang="en-US" sz="2000" dirty="0" smtClean="0">
                <a:latin typeface="Times New Roman" pitchFamily="18" charset="0"/>
                <a:sym typeface="Wingdings 2" pitchFamily="18" charset="2"/>
              </a:rPr>
              <a:t>       </a:t>
            </a:r>
            <a:r>
              <a:rPr lang="en-US" altLang="zh-CN" sz="1800" i="1" dirty="0" err="1" smtClean="0">
                <a:solidFill>
                  <a:srgbClr val="2103FD"/>
                </a:solidFill>
                <a:latin typeface="Times New Roman" pitchFamily="18" charset="0"/>
                <a:sym typeface="Wingdings 2" pitchFamily="18" charset="2"/>
              </a:rPr>
              <a:t>nurb</a:t>
            </a:r>
            <a:r>
              <a:rPr lang="zh-CN" altLang="en-US" sz="1800" dirty="0" smtClean="0">
                <a:solidFill>
                  <a:schemeClr val="bg2"/>
                </a:solidFill>
                <a:latin typeface="Times New Roman" pitchFamily="18" charset="0"/>
                <a:sym typeface="Wingdings 2" pitchFamily="18" charset="2"/>
              </a:rPr>
              <a:t>是</a:t>
            </a:r>
            <a:r>
              <a:rPr lang="en-US" altLang="zh-CN" sz="1800" dirty="0" smtClean="0">
                <a:solidFill>
                  <a:schemeClr val="bg2"/>
                </a:solidFill>
                <a:latin typeface="Times New Roman" pitchFamily="18" charset="0"/>
                <a:sym typeface="Wingdings 2" pitchFamily="18" charset="2"/>
              </a:rPr>
              <a:t>NURBS</a:t>
            </a:r>
            <a:r>
              <a:rPr lang="zh-CN" altLang="en-US" sz="1800" dirty="0" smtClean="0">
                <a:solidFill>
                  <a:schemeClr val="bg2"/>
                </a:solidFill>
                <a:latin typeface="Times New Roman" pitchFamily="18" charset="0"/>
                <a:sym typeface="Wingdings 2" pitchFamily="18" charset="2"/>
              </a:rPr>
              <a:t>对象指针；</a:t>
            </a:r>
          </a:p>
          <a:p>
            <a:pPr lvl="2" eaLnBrk="1" hangingPunct="1">
              <a:lnSpc>
                <a:spcPct val="90000"/>
              </a:lnSpc>
              <a:buFont typeface="Wingdings" pitchFamily="2" charset="2"/>
              <a:buNone/>
            </a:pPr>
            <a:r>
              <a:rPr lang="en-US" altLang="zh-CN" sz="1800" i="1" dirty="0" err="1" smtClean="0">
                <a:solidFill>
                  <a:srgbClr val="2103FD"/>
                </a:solidFill>
                <a:latin typeface="Times New Roman" pitchFamily="18" charset="0"/>
                <a:sym typeface="Wingdings 2" pitchFamily="18" charset="2"/>
              </a:rPr>
              <a:t>knotCount</a:t>
            </a:r>
            <a:r>
              <a:rPr lang="zh-CN" altLang="en-US" sz="1800" dirty="0" smtClean="0">
                <a:latin typeface="Times New Roman" pitchFamily="18" charset="0"/>
                <a:sym typeface="Wingdings 2" pitchFamily="18" charset="2"/>
              </a:rPr>
              <a:t>指定</a:t>
            </a:r>
            <a:r>
              <a:rPr lang="en-US" altLang="zh-CN" sz="1800" dirty="0" smtClean="0">
                <a:latin typeface="Times New Roman" pitchFamily="18" charset="0"/>
                <a:sym typeface="Wingdings 2" pitchFamily="18" charset="2"/>
              </a:rPr>
              <a:t>knots</a:t>
            </a:r>
            <a:r>
              <a:rPr lang="zh-CN" altLang="en-US" sz="1800" dirty="0" smtClean="0">
                <a:latin typeface="Times New Roman" pitchFamily="18" charset="0"/>
                <a:sym typeface="Wingdings 2" pitchFamily="18" charset="2"/>
              </a:rPr>
              <a:t>中节点的数目；</a:t>
            </a:r>
          </a:p>
          <a:p>
            <a:pPr lvl="2" eaLnBrk="1" hangingPunct="1">
              <a:lnSpc>
                <a:spcPct val="90000"/>
              </a:lnSpc>
              <a:buFont typeface="Wingdings" pitchFamily="2" charset="2"/>
              <a:buNone/>
            </a:pPr>
            <a:r>
              <a:rPr lang="en-US" altLang="zh-CN" sz="1800" i="1" dirty="0" smtClean="0">
                <a:solidFill>
                  <a:srgbClr val="2103FD"/>
                </a:solidFill>
                <a:latin typeface="Times New Roman" pitchFamily="18" charset="0"/>
                <a:sym typeface="Wingdings 2" pitchFamily="18" charset="2"/>
              </a:rPr>
              <a:t>knots</a:t>
            </a:r>
            <a:r>
              <a:rPr lang="zh-CN" altLang="en-US" sz="1800" dirty="0" smtClean="0">
                <a:latin typeface="Times New Roman" pitchFamily="18" charset="0"/>
                <a:sym typeface="Wingdings 2" pitchFamily="18" charset="2"/>
              </a:rPr>
              <a:t>指定一个</a:t>
            </a:r>
            <a:r>
              <a:rPr lang="en-US" altLang="zh-CN" sz="1800" i="1" dirty="0" err="1" smtClean="0">
                <a:solidFill>
                  <a:srgbClr val="2103FD"/>
                </a:solidFill>
                <a:latin typeface="Times New Roman" pitchFamily="18" charset="0"/>
                <a:sym typeface="Wingdings 2" pitchFamily="18" charset="2"/>
              </a:rPr>
              <a:t>knotCount</a:t>
            </a:r>
            <a:r>
              <a:rPr lang="zh-CN" altLang="en-US" sz="1800" dirty="0" smtClean="0">
                <a:latin typeface="Times New Roman" pitchFamily="18" charset="0"/>
                <a:sym typeface="Wingdings 2" pitchFamily="18" charset="2"/>
              </a:rPr>
              <a:t>的非减节点值的数组；</a:t>
            </a:r>
          </a:p>
          <a:p>
            <a:pPr lvl="2" eaLnBrk="1" hangingPunct="1">
              <a:lnSpc>
                <a:spcPct val="90000"/>
              </a:lnSpc>
              <a:buFont typeface="Wingdings" pitchFamily="2" charset="2"/>
              <a:buNone/>
            </a:pPr>
            <a:r>
              <a:rPr lang="en-US" altLang="zh-CN" sz="1800" i="1" dirty="0" smtClean="0">
                <a:solidFill>
                  <a:srgbClr val="2103FD"/>
                </a:solidFill>
                <a:latin typeface="Times New Roman" pitchFamily="18" charset="0"/>
                <a:sym typeface="Wingdings 2" pitchFamily="18" charset="2"/>
              </a:rPr>
              <a:t>stride</a:t>
            </a:r>
            <a:r>
              <a:rPr lang="zh-CN" altLang="en-US" sz="1800" dirty="0" smtClean="0">
                <a:solidFill>
                  <a:schemeClr val="bg2"/>
                </a:solidFill>
                <a:latin typeface="Times New Roman" pitchFamily="18" charset="0"/>
                <a:sym typeface="Wingdings 2" pitchFamily="18" charset="2"/>
              </a:rPr>
              <a:t>指定连续的曲线控制点之间的偏移量；</a:t>
            </a:r>
          </a:p>
          <a:p>
            <a:pPr lvl="2" eaLnBrk="1" hangingPunct="1">
              <a:lnSpc>
                <a:spcPct val="90000"/>
              </a:lnSpc>
              <a:buFont typeface="Wingdings" pitchFamily="2" charset="2"/>
              <a:buNone/>
            </a:pPr>
            <a:r>
              <a:rPr lang="en-US" altLang="zh-CN" sz="1800" i="1" dirty="0" smtClean="0">
                <a:solidFill>
                  <a:srgbClr val="2103FD"/>
                </a:solidFill>
                <a:latin typeface="Times New Roman" pitchFamily="18" charset="0"/>
                <a:sym typeface="Wingdings 2" pitchFamily="18" charset="2"/>
              </a:rPr>
              <a:t>control</a:t>
            </a:r>
            <a:r>
              <a:rPr lang="zh-CN" altLang="en-US" sz="1800" dirty="0" smtClean="0">
                <a:solidFill>
                  <a:schemeClr val="bg2"/>
                </a:solidFill>
                <a:latin typeface="Times New Roman" pitchFamily="18" charset="0"/>
                <a:sym typeface="Wingdings 2" pitchFamily="18" charset="2"/>
              </a:rPr>
              <a:t>是控制顶点数组的指针；</a:t>
            </a:r>
          </a:p>
          <a:p>
            <a:pPr lvl="2" eaLnBrk="1" hangingPunct="1">
              <a:lnSpc>
                <a:spcPct val="90000"/>
              </a:lnSpc>
              <a:buFont typeface="Wingdings" pitchFamily="2" charset="2"/>
              <a:buNone/>
            </a:pPr>
            <a:r>
              <a:rPr lang="en-US" altLang="zh-CN" sz="2000" i="1" dirty="0" smtClean="0">
                <a:solidFill>
                  <a:srgbClr val="2103FD"/>
                </a:solidFill>
                <a:latin typeface="Times New Roman" pitchFamily="18" charset="0"/>
                <a:sym typeface="Wingdings 2" pitchFamily="18" charset="2"/>
              </a:rPr>
              <a:t>order</a:t>
            </a:r>
            <a:r>
              <a:rPr lang="zh-CN" altLang="en-US" sz="1800" dirty="0" smtClean="0">
                <a:latin typeface="Times New Roman" pitchFamily="18" charset="0"/>
                <a:sym typeface="Wingdings 2" pitchFamily="18" charset="2"/>
              </a:rPr>
              <a:t>是</a:t>
            </a:r>
            <a:r>
              <a:rPr lang="en-US" altLang="zh-CN" sz="1800" dirty="0" smtClean="0">
                <a:latin typeface="Times New Roman" pitchFamily="18" charset="0"/>
                <a:sym typeface="Wingdings 2" pitchFamily="18" charset="2"/>
              </a:rPr>
              <a:t>NURBS</a:t>
            </a:r>
            <a:r>
              <a:rPr lang="zh-CN" altLang="en-US" sz="1800" dirty="0" smtClean="0">
                <a:latin typeface="Times New Roman" pitchFamily="18" charset="0"/>
                <a:sym typeface="Wingdings 2" pitchFamily="18" charset="2"/>
              </a:rPr>
              <a:t>曲线的阶数；</a:t>
            </a:r>
          </a:p>
          <a:p>
            <a:pPr lvl="2" eaLnBrk="1" hangingPunct="1">
              <a:lnSpc>
                <a:spcPct val="90000"/>
              </a:lnSpc>
              <a:buFont typeface="Wingdings" pitchFamily="2" charset="2"/>
              <a:buNone/>
            </a:pPr>
            <a:r>
              <a:rPr lang="en-US" altLang="zh-CN" sz="2000" i="1" dirty="0" smtClean="0">
                <a:solidFill>
                  <a:srgbClr val="2103FD"/>
                </a:solidFill>
                <a:latin typeface="Times New Roman" pitchFamily="18" charset="0"/>
                <a:sym typeface="Wingdings 2" pitchFamily="18" charset="2"/>
              </a:rPr>
              <a:t>type</a:t>
            </a:r>
            <a:r>
              <a:rPr lang="zh-CN" altLang="en-US" sz="1800" dirty="0" smtClean="0">
                <a:latin typeface="Times New Roman" pitchFamily="18" charset="0"/>
                <a:sym typeface="Wingdings 2" pitchFamily="18" charset="2"/>
              </a:rPr>
              <a:t>指定</a:t>
            </a:r>
            <a:r>
              <a:rPr lang="en-US" altLang="zh-CN" sz="1800" dirty="0" smtClean="0">
                <a:latin typeface="Times New Roman" pitchFamily="18" charset="0"/>
                <a:sym typeface="Wingdings 2" pitchFamily="18" charset="2"/>
              </a:rPr>
              <a:t>NURBS</a:t>
            </a:r>
            <a:r>
              <a:rPr lang="zh-CN" altLang="en-US" sz="1800" dirty="0" smtClean="0">
                <a:latin typeface="Times New Roman" pitchFamily="18" charset="0"/>
                <a:sym typeface="Wingdings 2" pitchFamily="18" charset="2"/>
              </a:rPr>
              <a:t>对象的类型。</a:t>
            </a:r>
          </a:p>
          <a:p>
            <a:pPr lvl="2" eaLnBrk="1" hangingPunct="1">
              <a:lnSpc>
                <a:spcPct val="90000"/>
              </a:lnSpc>
              <a:buFont typeface="Wingdings" pitchFamily="2" charset="2"/>
              <a:buNone/>
            </a:pPr>
            <a:endParaRPr lang="en-US" altLang="zh-CN" sz="1800" dirty="0" smtClean="0">
              <a:latin typeface="Times New Roman" pitchFamily="18" charset="0"/>
              <a:sym typeface="Wingdings 2" pitchFamily="18" charset="2"/>
            </a:endParaRPr>
          </a:p>
          <a:p>
            <a:pPr lvl="2" eaLnBrk="1" hangingPunct="1">
              <a:lnSpc>
                <a:spcPct val="90000"/>
              </a:lnSpc>
              <a:buFont typeface="Wingdings" pitchFamily="2" charset="2"/>
              <a:buNone/>
            </a:pPr>
            <a:endParaRPr lang="zh-CN" altLang="en-US" sz="1800" dirty="0" smtClean="0">
              <a:latin typeface="Times New Roman" pitchFamily="18" charset="0"/>
              <a:sym typeface="Wingdings 2" pitchFamily="18" charset="2"/>
            </a:endParaRPr>
          </a:p>
        </p:txBody>
      </p:sp>
    </p:spTree>
    <p:extLst>
      <p:ext uri="{BB962C8B-B14F-4D97-AF65-F5344CB8AC3E}">
        <p14:creationId xmlns:p14="http://schemas.microsoft.com/office/powerpoint/2010/main" val="12098499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up)">
                                      <p:cBhvr>
                                        <p:cTn id="7" dur="500"/>
                                        <p:tgtEl>
                                          <p:spTgt spid="29593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wipe(up)">
                                      <p:cBhvr>
                                        <p:cTn id="10" dur="500"/>
                                        <p:tgtEl>
                                          <p:spTgt spid="295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5939">
                                            <p:txEl>
                                              <p:pRg st="3" end="3"/>
                                            </p:txEl>
                                          </p:spTgt>
                                        </p:tgtEl>
                                        <p:attrNameLst>
                                          <p:attrName>style.visibility</p:attrName>
                                        </p:attrNameLst>
                                      </p:cBhvr>
                                      <p:to>
                                        <p:strVal val="visible"/>
                                      </p:to>
                                    </p:set>
                                    <p:animEffect transition="in" filter="wipe(up)">
                                      <p:cBhvr>
                                        <p:cTn id="15" dur="500"/>
                                        <p:tgtEl>
                                          <p:spTgt spid="295939">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5939">
                                            <p:txEl>
                                              <p:pRg st="4" end="4"/>
                                            </p:txEl>
                                          </p:spTgt>
                                        </p:tgtEl>
                                        <p:attrNameLst>
                                          <p:attrName>style.visibility</p:attrName>
                                        </p:attrNameLst>
                                      </p:cBhvr>
                                      <p:to>
                                        <p:strVal val="visible"/>
                                      </p:to>
                                    </p:set>
                                    <p:animEffect transition="in" filter="wipe(up)">
                                      <p:cBhvr>
                                        <p:cTn id="18" dur="500"/>
                                        <p:tgtEl>
                                          <p:spTgt spid="295939">
                                            <p:txEl>
                                              <p:pRg st="4" end="4"/>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95939">
                                            <p:txEl>
                                              <p:pRg st="5" end="5"/>
                                            </p:txEl>
                                          </p:spTgt>
                                        </p:tgtEl>
                                        <p:attrNameLst>
                                          <p:attrName>style.visibility</p:attrName>
                                        </p:attrNameLst>
                                      </p:cBhvr>
                                      <p:to>
                                        <p:strVal val="visible"/>
                                      </p:to>
                                    </p:set>
                                    <p:animEffect transition="in" filter="wipe(up)">
                                      <p:cBhvr>
                                        <p:cTn id="21" dur="500"/>
                                        <p:tgtEl>
                                          <p:spTgt spid="295939">
                                            <p:txEl>
                                              <p:pRg st="5" end="5"/>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95939">
                                            <p:txEl>
                                              <p:pRg st="6" end="6"/>
                                            </p:txEl>
                                          </p:spTgt>
                                        </p:tgtEl>
                                        <p:attrNameLst>
                                          <p:attrName>style.visibility</p:attrName>
                                        </p:attrNameLst>
                                      </p:cBhvr>
                                      <p:to>
                                        <p:strVal val="visible"/>
                                      </p:to>
                                    </p:set>
                                    <p:animEffect transition="in" filter="wipe(up)">
                                      <p:cBhvr>
                                        <p:cTn id="24" dur="500"/>
                                        <p:tgtEl>
                                          <p:spTgt spid="295939">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5939">
                                            <p:txEl>
                                              <p:pRg st="7" end="7"/>
                                            </p:txEl>
                                          </p:spTgt>
                                        </p:tgtEl>
                                        <p:attrNameLst>
                                          <p:attrName>style.visibility</p:attrName>
                                        </p:attrNameLst>
                                      </p:cBhvr>
                                      <p:to>
                                        <p:strVal val="visible"/>
                                      </p:to>
                                    </p:set>
                                    <p:animEffect transition="in" filter="wipe(up)">
                                      <p:cBhvr>
                                        <p:cTn id="29" dur="500"/>
                                        <p:tgtEl>
                                          <p:spTgt spid="295939">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95939">
                                            <p:txEl>
                                              <p:pRg st="8" end="8"/>
                                            </p:txEl>
                                          </p:spTgt>
                                        </p:tgtEl>
                                        <p:attrNameLst>
                                          <p:attrName>style.visibility</p:attrName>
                                        </p:attrNameLst>
                                      </p:cBhvr>
                                      <p:to>
                                        <p:strVal val="visible"/>
                                      </p:to>
                                    </p:set>
                                    <p:animEffect transition="in" filter="wipe(up)">
                                      <p:cBhvr>
                                        <p:cTn id="34" dur="500"/>
                                        <p:tgtEl>
                                          <p:spTgt spid="295939">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95939">
                                            <p:txEl>
                                              <p:pRg st="9" end="9"/>
                                            </p:txEl>
                                          </p:spTgt>
                                        </p:tgtEl>
                                        <p:attrNameLst>
                                          <p:attrName>style.visibility</p:attrName>
                                        </p:attrNameLst>
                                      </p:cBhvr>
                                      <p:to>
                                        <p:strVal val="visible"/>
                                      </p:to>
                                    </p:set>
                                    <p:animEffect transition="in" filter="wipe(up)">
                                      <p:cBhvr>
                                        <p:cTn id="39" dur="500"/>
                                        <p:tgtEl>
                                          <p:spTgt spid="295939">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95939">
                                            <p:txEl>
                                              <p:pRg st="10" end="10"/>
                                            </p:txEl>
                                          </p:spTgt>
                                        </p:tgtEl>
                                        <p:attrNameLst>
                                          <p:attrName>style.visibility</p:attrName>
                                        </p:attrNameLst>
                                      </p:cBhvr>
                                      <p:to>
                                        <p:strVal val="visible"/>
                                      </p:to>
                                    </p:set>
                                    <p:animEffect transition="in" filter="wipe(up)">
                                      <p:cBhvr>
                                        <p:cTn id="44" dur="500"/>
                                        <p:tgtEl>
                                          <p:spTgt spid="295939">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95939">
                                            <p:txEl>
                                              <p:pRg st="11" end="11"/>
                                            </p:txEl>
                                          </p:spTgt>
                                        </p:tgtEl>
                                        <p:attrNameLst>
                                          <p:attrName>style.visibility</p:attrName>
                                        </p:attrNameLst>
                                      </p:cBhvr>
                                      <p:to>
                                        <p:strVal val="visible"/>
                                      </p:to>
                                    </p:set>
                                    <p:animEffect transition="in" filter="wipe(up)">
                                      <p:cBhvr>
                                        <p:cTn id="49" dur="500"/>
                                        <p:tgtEl>
                                          <p:spTgt spid="295939">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95939">
                                            <p:txEl>
                                              <p:pRg st="12" end="12"/>
                                            </p:txEl>
                                          </p:spTgt>
                                        </p:tgtEl>
                                        <p:attrNameLst>
                                          <p:attrName>style.visibility</p:attrName>
                                        </p:attrNameLst>
                                      </p:cBhvr>
                                      <p:to>
                                        <p:strVal val="visible"/>
                                      </p:to>
                                    </p:set>
                                    <p:animEffect transition="in" filter="wipe(up)">
                                      <p:cBhvr>
                                        <p:cTn id="54" dur="500"/>
                                        <p:tgtEl>
                                          <p:spTgt spid="295939">
                                            <p:txEl>
                                              <p:pRg st="12" end="1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95939">
                                            <p:txEl>
                                              <p:pRg st="13" end="13"/>
                                            </p:txEl>
                                          </p:spTgt>
                                        </p:tgtEl>
                                        <p:attrNameLst>
                                          <p:attrName>style.visibility</p:attrName>
                                        </p:attrNameLst>
                                      </p:cBhvr>
                                      <p:to>
                                        <p:strVal val="visible"/>
                                      </p:to>
                                    </p:set>
                                    <p:animEffect transition="in" filter="wipe(up)">
                                      <p:cBhvr>
                                        <p:cTn id="59" dur="500"/>
                                        <p:tgtEl>
                                          <p:spTgt spid="295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3036" y="188640"/>
            <a:ext cx="10390716" cy="1462087"/>
          </a:xfrm>
        </p:spPr>
        <p:txBody>
          <a:bodyPr>
            <a:normAutofit/>
          </a:bodyPr>
          <a:lstStyle/>
          <a:p>
            <a:pPr lvl="1">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1.1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曲线曲面参数化表示基础</a:t>
            </a:r>
          </a:p>
        </p:txBody>
      </p:sp>
      <p:sp>
        <p:nvSpPr>
          <p:cNvPr id="47107" name="Rectangle 3"/>
          <p:cNvSpPr>
            <a:spLocks noGrp="1" noChangeArrowheads="1"/>
          </p:cNvSpPr>
          <p:nvPr>
            <p:ph type="body" sz="half" idx="1"/>
          </p:nvPr>
        </p:nvSpPr>
        <p:spPr>
          <a:xfrm>
            <a:off x="1127448" y="1538289"/>
            <a:ext cx="10183283" cy="4114800"/>
          </a:xfrm>
        </p:spPr>
        <p:txBody>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显示、隐式和参数表示</a:t>
            </a:r>
          </a:p>
          <a:p>
            <a:pPr marL="717550" lvl="1" indent="-342900"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显</a:t>
            </a:r>
            <a:r>
              <a:rPr lang="zh-CN" altLang="en-US" b="1" dirty="0">
                <a:solidFill>
                  <a:schemeClr val="bg2">
                    <a:lumMod val="50000"/>
                  </a:schemeClr>
                </a:solidFill>
                <a:latin typeface="微软雅黑" panose="020B0503020204020204" pitchFamily="34" charset="-122"/>
                <a:ea typeface="微软雅黑" panose="020B0503020204020204" pitchFamily="34" charset="-122"/>
              </a:rPr>
              <a:t>式表示</a:t>
            </a:r>
            <a:r>
              <a:rPr lang="en-US" altLang="zh-CN" b="1" dirty="0">
                <a:solidFill>
                  <a:schemeClr val="bg2">
                    <a:lumMod val="50000"/>
                  </a:schemeClr>
                </a:solidFill>
                <a:latin typeface="微软雅黑" panose="020B0503020204020204" pitchFamily="34" charset="-122"/>
                <a:ea typeface="微软雅黑" panose="020B0503020204020204" pitchFamily="34" charset="-122"/>
              </a:rPr>
              <a:t>Explicit Representation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平面曲线显式方程的一般形式为  </a:t>
            </a:r>
          </a:p>
          <a:p>
            <a:pPr marL="539750" lvl="1" indent="0" eaLnBrk="1" hangingPunct="1">
              <a:spcBef>
                <a:spcPct val="0"/>
              </a:spcBef>
              <a:buFont typeface="Wingdings" pitchFamily="2" charset="2"/>
              <a:buNone/>
            </a:pPr>
            <a:endParaRPr lang="zh-CN" altLang="en-US" sz="2400" dirty="0" smtClean="0"/>
          </a:p>
          <a:p>
            <a:pPr marL="1260475" lvl="3" indent="-342900" eaLnBrk="1" hangingPunct="0">
              <a:spcBef>
                <a:spcPts val="12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因为一个</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值只能对应一个</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值，因此显式方程不能表示封闭或多值的曲线，例如</a:t>
            </a:r>
          </a:p>
          <a:p>
            <a:pPr marL="539750" lvl="1" indent="0" eaLnBrk="1" hangingPunct="1"/>
            <a:endParaRPr lang="zh-CN" altLang="en-US" sz="2400" dirty="0" smtClean="0">
              <a:latin typeface="Times New Roman" pitchFamily="18" charset="0"/>
            </a:endParaRPr>
          </a:p>
        </p:txBody>
      </p:sp>
      <p:graphicFrame>
        <p:nvGraphicFramePr>
          <p:cNvPr id="47108" name="Object 4"/>
          <p:cNvGraphicFramePr>
            <a:graphicFrameLocks noGrp="1" noChangeAspect="1"/>
          </p:cNvGraphicFramePr>
          <p:nvPr>
            <p:ph sz="half" idx="2"/>
            <p:extLst>
              <p:ext uri="{D42A27DB-BD31-4B8C-83A1-F6EECF244321}">
                <p14:modId xmlns:p14="http://schemas.microsoft.com/office/powerpoint/2010/main" val="3725311583"/>
              </p:ext>
            </p:extLst>
          </p:nvPr>
        </p:nvGraphicFramePr>
        <p:xfrm>
          <a:off x="6727869" y="2924944"/>
          <a:ext cx="1835064" cy="478532"/>
        </p:xfrm>
        <a:graphic>
          <a:graphicData uri="http://schemas.openxmlformats.org/presentationml/2006/ole">
            <mc:AlternateContent xmlns:mc="http://schemas.openxmlformats.org/markup-compatibility/2006">
              <mc:Choice xmlns:v="urn:schemas-microsoft-com:vml" Requires="v">
                <p:oleObj spid="_x0000_s51251" name="Equation" r:id="rId4" imgW="583947" imgH="203112" progId="Equation.DSMT4">
                  <p:embed/>
                </p:oleObj>
              </mc:Choice>
              <mc:Fallback>
                <p:oleObj name="Equation" r:id="rId4" imgW="583947"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69" y="2924944"/>
                        <a:ext cx="1835064" cy="478532"/>
                      </a:xfrm>
                      <a:prstGeom prst="rect">
                        <a:avLst/>
                      </a:prstGeom>
                      <a:noFill/>
                      <a:ln>
                        <a:noFill/>
                      </a:ln>
                      <a:effectLst/>
                    </p:spPr>
                  </p:pic>
                </p:oleObj>
              </mc:Fallback>
            </mc:AlternateContent>
          </a:graphicData>
        </a:graphic>
      </p:graphicFrame>
      <p:sp>
        <p:nvSpPr>
          <p:cNvPr id="47110" name="Line 6"/>
          <p:cNvSpPr>
            <a:spLocks noChangeShapeType="1"/>
          </p:cNvSpPr>
          <p:nvPr/>
        </p:nvSpPr>
        <p:spPr bwMode="auto">
          <a:xfrm>
            <a:off x="1756833" y="6149975"/>
            <a:ext cx="3361267"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1" name="Line 7"/>
          <p:cNvSpPr>
            <a:spLocks noChangeShapeType="1"/>
          </p:cNvSpPr>
          <p:nvPr/>
        </p:nvSpPr>
        <p:spPr bwMode="auto">
          <a:xfrm flipV="1">
            <a:off x="2044700" y="4638675"/>
            <a:ext cx="0" cy="194310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3" name="Line 9"/>
          <p:cNvSpPr>
            <a:spLocks noChangeShapeType="1"/>
          </p:cNvSpPr>
          <p:nvPr/>
        </p:nvSpPr>
        <p:spPr bwMode="auto">
          <a:xfrm>
            <a:off x="2044700" y="5214938"/>
            <a:ext cx="287867"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4" name="Text Box 10"/>
          <p:cNvSpPr txBox="1">
            <a:spLocks noChangeArrowheads="1"/>
          </p:cNvSpPr>
          <p:nvPr/>
        </p:nvSpPr>
        <p:spPr bwMode="auto">
          <a:xfrm>
            <a:off x="2189993" y="5013326"/>
            <a:ext cx="4593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folHlink"/>
                </a:solidFill>
                <a:sym typeface="Symbol" pitchFamily="18" charset="2"/>
              </a:rPr>
              <a:t></a:t>
            </a:r>
          </a:p>
        </p:txBody>
      </p:sp>
      <p:sp>
        <p:nvSpPr>
          <p:cNvPr id="47123" name="Line 19"/>
          <p:cNvSpPr>
            <a:spLocks noChangeShapeType="1"/>
          </p:cNvSpPr>
          <p:nvPr/>
        </p:nvSpPr>
        <p:spPr bwMode="auto">
          <a:xfrm flipV="1">
            <a:off x="4059767" y="5357813"/>
            <a:ext cx="2117" cy="79216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20"/>
          <p:cNvSpPr>
            <a:spLocks noChangeShapeType="1"/>
          </p:cNvSpPr>
          <p:nvPr/>
        </p:nvSpPr>
        <p:spPr bwMode="auto">
          <a:xfrm flipV="1">
            <a:off x="4347634" y="5502275"/>
            <a:ext cx="2117" cy="64770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21"/>
          <p:cNvSpPr>
            <a:spLocks noChangeShapeType="1"/>
          </p:cNvSpPr>
          <p:nvPr/>
        </p:nvSpPr>
        <p:spPr bwMode="auto">
          <a:xfrm flipV="1">
            <a:off x="4633385" y="5646738"/>
            <a:ext cx="4233" cy="50165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Freeform 22"/>
          <p:cNvSpPr>
            <a:spLocks/>
          </p:cNvSpPr>
          <p:nvPr/>
        </p:nvSpPr>
        <p:spPr bwMode="auto">
          <a:xfrm>
            <a:off x="2332567" y="5191126"/>
            <a:ext cx="2305051" cy="538163"/>
          </a:xfrm>
          <a:custGeom>
            <a:avLst/>
            <a:gdLst>
              <a:gd name="T0" fmla="*/ 0 w 1089"/>
              <a:gd name="T1" fmla="*/ 2147483647 h 339"/>
              <a:gd name="T2" fmla="*/ 2147483647 w 1089"/>
              <a:gd name="T3" fmla="*/ 2147483647 h 339"/>
              <a:gd name="T4" fmla="*/ 2147483647 w 1089"/>
              <a:gd name="T5" fmla="*/ 2147483647 h 339"/>
              <a:gd name="T6" fmla="*/ 2147483647 w 1089"/>
              <a:gd name="T7" fmla="*/ 2147483647 h 339"/>
              <a:gd name="T8" fmla="*/ 2147483647 w 1089"/>
              <a:gd name="T9" fmla="*/ 2147483647 h 339"/>
              <a:gd name="T10" fmla="*/ 2147483647 w 1089"/>
              <a:gd name="T11" fmla="*/ 2147483647 h 339"/>
              <a:gd name="T12" fmla="*/ 2147483647 w 1089"/>
              <a:gd name="T13" fmla="*/ 2147483647 h 339"/>
              <a:gd name="T14" fmla="*/ 2147483647 w 1089"/>
              <a:gd name="T15" fmla="*/ 2147483647 h 339"/>
              <a:gd name="T16" fmla="*/ 2147483647 w 1089"/>
              <a:gd name="T17" fmla="*/ 2147483647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9"/>
              <a:gd name="T28" fmla="*/ 0 h 339"/>
              <a:gd name="T29" fmla="*/ 1089 w 108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9" h="339">
                <a:moveTo>
                  <a:pt x="0" y="15"/>
                </a:moveTo>
                <a:cubicBezTo>
                  <a:pt x="45" y="79"/>
                  <a:pt x="91" y="143"/>
                  <a:pt x="136" y="196"/>
                </a:cubicBezTo>
                <a:cubicBezTo>
                  <a:pt x="181" y="249"/>
                  <a:pt x="228" y="325"/>
                  <a:pt x="273" y="332"/>
                </a:cubicBezTo>
                <a:cubicBezTo>
                  <a:pt x="318" y="339"/>
                  <a:pt x="364" y="264"/>
                  <a:pt x="409" y="241"/>
                </a:cubicBezTo>
                <a:cubicBezTo>
                  <a:pt x="454" y="218"/>
                  <a:pt x="500" y="234"/>
                  <a:pt x="545" y="196"/>
                </a:cubicBezTo>
                <a:cubicBezTo>
                  <a:pt x="590" y="158"/>
                  <a:pt x="636" y="30"/>
                  <a:pt x="681" y="15"/>
                </a:cubicBezTo>
                <a:cubicBezTo>
                  <a:pt x="726" y="0"/>
                  <a:pt x="772" y="75"/>
                  <a:pt x="817" y="105"/>
                </a:cubicBezTo>
                <a:cubicBezTo>
                  <a:pt x="862" y="135"/>
                  <a:pt x="908" y="166"/>
                  <a:pt x="953" y="196"/>
                </a:cubicBezTo>
                <a:cubicBezTo>
                  <a:pt x="998" y="226"/>
                  <a:pt x="1066" y="272"/>
                  <a:pt x="1089" y="287"/>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7" name="Text Box 23"/>
          <p:cNvSpPr txBox="1">
            <a:spLocks noChangeArrowheads="1"/>
          </p:cNvSpPr>
          <p:nvPr/>
        </p:nvSpPr>
        <p:spPr bwMode="auto">
          <a:xfrm>
            <a:off x="2468234" y="5280026"/>
            <a:ext cx="3640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folHlink"/>
                </a:solidFill>
                <a:sym typeface="Symbol" pitchFamily="18" charset="2"/>
              </a:rPr>
              <a:t></a:t>
            </a:r>
          </a:p>
        </p:txBody>
      </p:sp>
      <p:sp>
        <p:nvSpPr>
          <p:cNvPr id="47128" name="Text Box 24"/>
          <p:cNvSpPr txBox="1">
            <a:spLocks noChangeArrowheads="1"/>
          </p:cNvSpPr>
          <p:nvPr/>
        </p:nvSpPr>
        <p:spPr bwMode="auto">
          <a:xfrm>
            <a:off x="2756102" y="5514876"/>
            <a:ext cx="461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folHlink"/>
                </a:solidFill>
                <a:sym typeface="Symbol" pitchFamily="18" charset="2"/>
              </a:rPr>
              <a:t></a:t>
            </a:r>
          </a:p>
        </p:txBody>
      </p:sp>
      <p:sp>
        <p:nvSpPr>
          <p:cNvPr id="47129" name="Text Box 25"/>
          <p:cNvSpPr txBox="1">
            <a:spLocks noChangeArrowheads="1"/>
          </p:cNvSpPr>
          <p:nvPr/>
        </p:nvSpPr>
        <p:spPr bwMode="auto">
          <a:xfrm>
            <a:off x="3053592" y="5372101"/>
            <a:ext cx="3640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folHlink"/>
                </a:solidFill>
                <a:sym typeface="Symbol" pitchFamily="18" charset="2"/>
              </a:rPr>
              <a:t></a:t>
            </a:r>
          </a:p>
        </p:txBody>
      </p:sp>
      <p:sp>
        <p:nvSpPr>
          <p:cNvPr id="47130" name="Text Box 26"/>
          <p:cNvSpPr txBox="1">
            <a:spLocks noChangeArrowheads="1"/>
          </p:cNvSpPr>
          <p:nvPr/>
        </p:nvSpPr>
        <p:spPr bwMode="auto">
          <a:xfrm>
            <a:off x="3331835" y="5296001"/>
            <a:ext cx="461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folHlink"/>
                </a:solidFill>
                <a:sym typeface="Symbol" pitchFamily="18" charset="2"/>
              </a:rPr>
              <a:t></a:t>
            </a:r>
          </a:p>
        </p:txBody>
      </p:sp>
      <p:sp>
        <p:nvSpPr>
          <p:cNvPr id="47131" name="Text Box 27"/>
          <p:cNvSpPr txBox="1">
            <a:spLocks noChangeArrowheads="1"/>
          </p:cNvSpPr>
          <p:nvPr/>
        </p:nvSpPr>
        <p:spPr bwMode="auto">
          <a:xfrm>
            <a:off x="3638952" y="4994076"/>
            <a:ext cx="4614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folHlink"/>
                </a:solidFill>
                <a:sym typeface="Symbol" pitchFamily="18" charset="2"/>
              </a:rPr>
              <a:t></a:t>
            </a:r>
          </a:p>
        </p:txBody>
      </p:sp>
      <p:sp>
        <p:nvSpPr>
          <p:cNvPr id="47132" name="Text Box 28"/>
          <p:cNvSpPr txBox="1">
            <a:spLocks noChangeArrowheads="1"/>
          </p:cNvSpPr>
          <p:nvPr/>
        </p:nvSpPr>
        <p:spPr bwMode="auto">
          <a:xfrm>
            <a:off x="3917193" y="515778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folHlink"/>
                </a:solidFill>
                <a:sym typeface="Symbol" pitchFamily="18" charset="2"/>
              </a:rPr>
              <a:t></a:t>
            </a:r>
          </a:p>
        </p:txBody>
      </p:sp>
      <p:sp>
        <p:nvSpPr>
          <p:cNvPr id="47133" name="Text Box 29"/>
          <p:cNvSpPr txBox="1">
            <a:spLocks noChangeArrowheads="1"/>
          </p:cNvSpPr>
          <p:nvPr/>
        </p:nvSpPr>
        <p:spPr bwMode="auto">
          <a:xfrm>
            <a:off x="4205060" y="5300663"/>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folHlink"/>
                </a:solidFill>
                <a:sym typeface="Symbol" pitchFamily="18" charset="2"/>
              </a:rPr>
              <a:t></a:t>
            </a:r>
          </a:p>
        </p:txBody>
      </p:sp>
      <p:sp>
        <p:nvSpPr>
          <p:cNvPr id="47134" name="Text Box 30"/>
          <p:cNvSpPr txBox="1">
            <a:spLocks noChangeArrowheads="1"/>
          </p:cNvSpPr>
          <p:nvPr/>
        </p:nvSpPr>
        <p:spPr bwMode="auto">
          <a:xfrm>
            <a:off x="4492927" y="543083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folHlink"/>
                </a:solidFill>
                <a:sym typeface="Symbol" pitchFamily="18" charset="2"/>
              </a:rPr>
              <a:t></a:t>
            </a:r>
          </a:p>
        </p:txBody>
      </p:sp>
      <p:sp>
        <p:nvSpPr>
          <p:cNvPr id="47135" name="Line 31"/>
          <p:cNvSpPr>
            <a:spLocks noChangeShapeType="1"/>
          </p:cNvSpPr>
          <p:nvPr/>
        </p:nvSpPr>
        <p:spPr bwMode="auto">
          <a:xfrm flipH="1">
            <a:off x="2044700" y="5483025"/>
            <a:ext cx="575733"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6" name="Line 32"/>
          <p:cNvSpPr>
            <a:spLocks noChangeShapeType="1"/>
          </p:cNvSpPr>
          <p:nvPr/>
        </p:nvSpPr>
        <p:spPr bwMode="auto">
          <a:xfrm flipH="1">
            <a:off x="2044700" y="5718175"/>
            <a:ext cx="865717"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7" name="Text Box 33"/>
          <p:cNvSpPr txBox="1">
            <a:spLocks noChangeArrowheads="1"/>
          </p:cNvSpPr>
          <p:nvPr/>
        </p:nvSpPr>
        <p:spPr bwMode="auto">
          <a:xfrm>
            <a:off x="4732867" y="6092826"/>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47138" name="Text Box 34"/>
          <p:cNvSpPr txBox="1">
            <a:spLocks noChangeArrowheads="1"/>
          </p:cNvSpPr>
          <p:nvPr/>
        </p:nvSpPr>
        <p:spPr bwMode="auto">
          <a:xfrm>
            <a:off x="1621367" y="4565651"/>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grpSp>
        <p:nvGrpSpPr>
          <p:cNvPr id="2" name="Group 43"/>
          <p:cNvGrpSpPr>
            <a:grpSpLocks/>
          </p:cNvGrpSpPr>
          <p:nvPr/>
        </p:nvGrpSpPr>
        <p:grpSpPr bwMode="auto">
          <a:xfrm>
            <a:off x="2044701" y="5214939"/>
            <a:ext cx="768351" cy="1260475"/>
            <a:chOff x="521" y="3249"/>
            <a:chExt cx="363" cy="794"/>
          </a:xfrm>
        </p:grpSpPr>
        <p:sp>
          <p:nvSpPr>
            <p:cNvPr id="11319" name="Line 8"/>
            <p:cNvSpPr>
              <a:spLocks noChangeShapeType="1"/>
            </p:cNvSpPr>
            <p:nvPr/>
          </p:nvSpPr>
          <p:spPr bwMode="auto">
            <a:xfrm flipV="1">
              <a:off x="657" y="3249"/>
              <a:ext cx="0" cy="589"/>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20" name="Text Box 35"/>
            <p:cNvSpPr txBox="1">
              <a:spLocks noChangeArrowheads="1"/>
            </p:cNvSpPr>
            <p:nvPr/>
          </p:nvSpPr>
          <p:spPr bwMode="auto">
            <a:xfrm>
              <a:off x="521" y="381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r>
                <a:rPr lang="en-US" altLang="zh-CN" baseline="-25000" dirty="0">
                  <a:solidFill>
                    <a:schemeClr val="bg2">
                      <a:lumMod val="50000"/>
                    </a:schemeClr>
                  </a:solidFill>
                  <a:latin typeface="Times New Roman" pitchFamily="18" charset="0"/>
                </a:rPr>
                <a:t>1</a:t>
              </a:r>
            </a:p>
          </p:txBody>
        </p:sp>
      </p:grpSp>
      <p:grpSp>
        <p:nvGrpSpPr>
          <p:cNvPr id="3" name="Group 42"/>
          <p:cNvGrpSpPr>
            <a:grpSpLocks/>
          </p:cNvGrpSpPr>
          <p:nvPr/>
        </p:nvGrpSpPr>
        <p:grpSpPr bwMode="auto">
          <a:xfrm>
            <a:off x="2389718" y="5430839"/>
            <a:ext cx="768349" cy="1044575"/>
            <a:chOff x="684" y="3385"/>
            <a:chExt cx="363" cy="658"/>
          </a:xfrm>
        </p:grpSpPr>
        <p:sp>
          <p:nvSpPr>
            <p:cNvPr id="11317" name="Line 11"/>
            <p:cNvSpPr>
              <a:spLocks noChangeShapeType="1"/>
            </p:cNvSpPr>
            <p:nvPr/>
          </p:nvSpPr>
          <p:spPr bwMode="auto">
            <a:xfrm flipV="1">
              <a:off x="793" y="3385"/>
              <a:ext cx="0" cy="453"/>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18" name="Text Box 36"/>
            <p:cNvSpPr txBox="1">
              <a:spLocks noChangeArrowheads="1"/>
            </p:cNvSpPr>
            <p:nvPr/>
          </p:nvSpPr>
          <p:spPr bwMode="auto">
            <a:xfrm>
              <a:off x="684" y="381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2</a:t>
              </a:r>
            </a:p>
          </p:txBody>
        </p:sp>
      </p:grpSp>
      <p:grpSp>
        <p:nvGrpSpPr>
          <p:cNvPr id="4" name="Group 41"/>
          <p:cNvGrpSpPr>
            <a:grpSpLocks/>
          </p:cNvGrpSpPr>
          <p:nvPr/>
        </p:nvGrpSpPr>
        <p:grpSpPr bwMode="auto">
          <a:xfrm>
            <a:off x="2715684" y="5718175"/>
            <a:ext cx="768349" cy="757238"/>
            <a:chOff x="838" y="3566"/>
            <a:chExt cx="363" cy="477"/>
          </a:xfrm>
        </p:grpSpPr>
        <p:sp>
          <p:nvSpPr>
            <p:cNvPr id="11315" name="Line 13"/>
            <p:cNvSpPr>
              <a:spLocks noChangeShapeType="1"/>
            </p:cNvSpPr>
            <p:nvPr/>
          </p:nvSpPr>
          <p:spPr bwMode="auto">
            <a:xfrm flipV="1">
              <a:off x="929" y="3566"/>
              <a:ext cx="1" cy="272"/>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16" name="Text Box 37"/>
            <p:cNvSpPr txBox="1">
              <a:spLocks noChangeArrowheads="1"/>
            </p:cNvSpPr>
            <p:nvPr/>
          </p:nvSpPr>
          <p:spPr bwMode="auto">
            <a:xfrm>
              <a:off x="838" y="381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3</a:t>
              </a:r>
            </a:p>
          </p:txBody>
        </p:sp>
      </p:grpSp>
      <p:grpSp>
        <p:nvGrpSpPr>
          <p:cNvPr id="5" name="Group 40"/>
          <p:cNvGrpSpPr>
            <a:grpSpLocks/>
          </p:cNvGrpSpPr>
          <p:nvPr/>
        </p:nvGrpSpPr>
        <p:grpSpPr bwMode="auto">
          <a:xfrm>
            <a:off x="2986618" y="5573713"/>
            <a:ext cx="768349" cy="901700"/>
            <a:chOff x="966" y="3475"/>
            <a:chExt cx="363" cy="568"/>
          </a:xfrm>
        </p:grpSpPr>
        <p:sp>
          <p:nvSpPr>
            <p:cNvPr id="11313" name="Line 15"/>
            <p:cNvSpPr>
              <a:spLocks noChangeShapeType="1"/>
            </p:cNvSpPr>
            <p:nvPr/>
          </p:nvSpPr>
          <p:spPr bwMode="auto">
            <a:xfrm flipV="1">
              <a:off x="1065" y="3475"/>
              <a:ext cx="1" cy="363"/>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14" name="Text Box 38"/>
            <p:cNvSpPr txBox="1">
              <a:spLocks noChangeArrowheads="1"/>
            </p:cNvSpPr>
            <p:nvPr/>
          </p:nvSpPr>
          <p:spPr bwMode="auto">
            <a:xfrm>
              <a:off x="966" y="381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x</a:t>
              </a:r>
              <a:r>
                <a:rPr lang="en-US" altLang="zh-CN" baseline="-25000" dirty="0">
                  <a:solidFill>
                    <a:schemeClr val="bg2">
                      <a:lumMod val="50000"/>
                    </a:schemeClr>
                  </a:solidFill>
                  <a:latin typeface="Times New Roman" pitchFamily="18" charset="0"/>
                </a:rPr>
                <a:t>4</a:t>
              </a:r>
            </a:p>
          </p:txBody>
        </p:sp>
      </p:grpSp>
      <p:grpSp>
        <p:nvGrpSpPr>
          <p:cNvPr id="6" name="Group 44"/>
          <p:cNvGrpSpPr>
            <a:grpSpLocks/>
          </p:cNvGrpSpPr>
          <p:nvPr/>
        </p:nvGrpSpPr>
        <p:grpSpPr bwMode="auto">
          <a:xfrm>
            <a:off x="3291418" y="5502275"/>
            <a:ext cx="768349" cy="973138"/>
            <a:chOff x="1110" y="3430"/>
            <a:chExt cx="363" cy="613"/>
          </a:xfrm>
        </p:grpSpPr>
        <p:sp>
          <p:nvSpPr>
            <p:cNvPr id="11311" name="Line 16"/>
            <p:cNvSpPr>
              <a:spLocks noChangeShapeType="1"/>
            </p:cNvSpPr>
            <p:nvPr/>
          </p:nvSpPr>
          <p:spPr bwMode="auto">
            <a:xfrm flipV="1">
              <a:off x="1201" y="3430"/>
              <a:ext cx="1" cy="408"/>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12" name="Text Box 39"/>
            <p:cNvSpPr txBox="1">
              <a:spLocks noChangeArrowheads="1"/>
            </p:cNvSpPr>
            <p:nvPr/>
          </p:nvSpPr>
          <p:spPr bwMode="auto">
            <a:xfrm>
              <a:off x="1110" y="381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5</a:t>
              </a:r>
            </a:p>
          </p:txBody>
        </p:sp>
      </p:grpSp>
      <p:grpSp>
        <p:nvGrpSpPr>
          <p:cNvPr id="7" name="Group 46"/>
          <p:cNvGrpSpPr>
            <a:grpSpLocks/>
          </p:cNvGrpSpPr>
          <p:nvPr/>
        </p:nvGrpSpPr>
        <p:grpSpPr bwMode="auto">
          <a:xfrm>
            <a:off x="3558118" y="5214939"/>
            <a:ext cx="768349" cy="1260475"/>
            <a:chOff x="1236" y="3249"/>
            <a:chExt cx="363" cy="794"/>
          </a:xfrm>
        </p:grpSpPr>
        <p:sp>
          <p:nvSpPr>
            <p:cNvPr id="11309" name="Line 18"/>
            <p:cNvSpPr>
              <a:spLocks noChangeShapeType="1"/>
            </p:cNvSpPr>
            <p:nvPr/>
          </p:nvSpPr>
          <p:spPr bwMode="auto">
            <a:xfrm flipV="1">
              <a:off x="1337" y="3249"/>
              <a:ext cx="1" cy="589"/>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10" name="Text Box 45"/>
            <p:cNvSpPr txBox="1">
              <a:spLocks noChangeArrowheads="1"/>
            </p:cNvSpPr>
            <p:nvPr/>
          </p:nvSpPr>
          <p:spPr bwMode="auto">
            <a:xfrm>
              <a:off x="1236" y="381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r>
                <a:rPr lang="en-US" altLang="zh-CN" baseline="-25000">
                  <a:solidFill>
                    <a:schemeClr val="bg2">
                      <a:lumMod val="50000"/>
                    </a:schemeClr>
                  </a:solidFill>
                  <a:latin typeface="Times New Roman" pitchFamily="18" charset="0"/>
                </a:rPr>
                <a:t>6</a:t>
              </a:r>
            </a:p>
          </p:txBody>
        </p:sp>
      </p:grpSp>
      <p:sp>
        <p:nvSpPr>
          <p:cNvPr id="47151" name="Line 47"/>
          <p:cNvSpPr>
            <a:spLocks noChangeShapeType="1"/>
          </p:cNvSpPr>
          <p:nvPr/>
        </p:nvSpPr>
        <p:spPr bwMode="auto">
          <a:xfrm>
            <a:off x="7209367" y="6251575"/>
            <a:ext cx="2991089" cy="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2" name="Line 48"/>
          <p:cNvSpPr>
            <a:spLocks noChangeShapeType="1"/>
          </p:cNvSpPr>
          <p:nvPr/>
        </p:nvSpPr>
        <p:spPr bwMode="auto">
          <a:xfrm flipV="1">
            <a:off x="7497233" y="4740275"/>
            <a:ext cx="0" cy="1943100"/>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53" name="Text Box 49"/>
          <p:cNvSpPr txBox="1">
            <a:spLocks noChangeArrowheads="1"/>
          </p:cNvSpPr>
          <p:nvPr/>
        </p:nvSpPr>
        <p:spPr bwMode="auto">
          <a:xfrm>
            <a:off x="9696400" y="6215062"/>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X</a:t>
            </a:r>
            <a:endParaRPr lang="en-US" altLang="zh-CN" i="1" dirty="0">
              <a:solidFill>
                <a:schemeClr val="bg2">
                  <a:lumMod val="50000"/>
                </a:schemeClr>
              </a:solidFill>
              <a:latin typeface="Times New Roman" pitchFamily="18" charset="0"/>
            </a:endParaRPr>
          </a:p>
        </p:txBody>
      </p:sp>
      <p:sp>
        <p:nvSpPr>
          <p:cNvPr id="47154" name="Text Box 50"/>
          <p:cNvSpPr txBox="1">
            <a:spLocks noChangeArrowheads="1"/>
          </p:cNvSpPr>
          <p:nvPr/>
        </p:nvSpPr>
        <p:spPr bwMode="auto">
          <a:xfrm>
            <a:off x="7199857" y="4509120"/>
            <a:ext cx="7683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smtClean="0">
                <a:solidFill>
                  <a:schemeClr val="bg2">
                    <a:lumMod val="50000"/>
                  </a:schemeClr>
                </a:solidFill>
                <a:latin typeface="Times New Roman" pitchFamily="18" charset="0"/>
              </a:rPr>
              <a:t>Y</a:t>
            </a:r>
            <a:endParaRPr lang="en-US" altLang="zh-CN" i="1" dirty="0">
              <a:solidFill>
                <a:schemeClr val="bg2">
                  <a:lumMod val="50000"/>
                </a:schemeClr>
              </a:solidFill>
              <a:latin typeface="Times New Roman" pitchFamily="18" charset="0"/>
            </a:endParaRPr>
          </a:p>
        </p:txBody>
      </p:sp>
      <p:sp>
        <p:nvSpPr>
          <p:cNvPr id="47155" name="Oval 51"/>
          <p:cNvSpPr>
            <a:spLocks noChangeArrowheads="1"/>
          </p:cNvSpPr>
          <p:nvPr/>
        </p:nvSpPr>
        <p:spPr bwMode="auto">
          <a:xfrm>
            <a:off x="7920568" y="4868863"/>
            <a:ext cx="1248833" cy="1295400"/>
          </a:xfrm>
          <a:prstGeom prst="ellipse">
            <a:avLst/>
          </a:prstGeom>
          <a:noFill/>
          <a:ln w="9525">
            <a:solidFill>
              <a:schemeClr val="bg2">
                <a:lumMod val="5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8" name="Group 60"/>
          <p:cNvGrpSpPr>
            <a:grpSpLocks/>
          </p:cNvGrpSpPr>
          <p:nvPr/>
        </p:nvGrpSpPr>
        <p:grpSpPr bwMode="auto">
          <a:xfrm>
            <a:off x="8707967" y="5041900"/>
            <a:ext cx="768351" cy="1519238"/>
            <a:chOff x="3860" y="3158"/>
            <a:chExt cx="363" cy="957"/>
          </a:xfrm>
        </p:grpSpPr>
        <p:sp>
          <p:nvSpPr>
            <p:cNvPr id="11307" name="Line 52"/>
            <p:cNvSpPr>
              <a:spLocks noChangeShapeType="1"/>
            </p:cNvSpPr>
            <p:nvPr/>
          </p:nvSpPr>
          <p:spPr bwMode="auto">
            <a:xfrm flipV="1">
              <a:off x="3969" y="3158"/>
              <a:ext cx="0" cy="771"/>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08" name="Text Box 55"/>
            <p:cNvSpPr txBox="1">
              <a:spLocks noChangeArrowheads="1"/>
            </p:cNvSpPr>
            <p:nvPr/>
          </p:nvSpPr>
          <p:spPr bwMode="auto">
            <a:xfrm>
              <a:off x="3860" y="388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grpSp>
      <p:grpSp>
        <p:nvGrpSpPr>
          <p:cNvPr id="9" name="Group 58"/>
          <p:cNvGrpSpPr>
            <a:grpSpLocks/>
          </p:cNvGrpSpPr>
          <p:nvPr/>
        </p:nvGrpSpPr>
        <p:grpSpPr bwMode="auto">
          <a:xfrm>
            <a:off x="7092951" y="5813426"/>
            <a:ext cx="1845733" cy="366713"/>
            <a:chOff x="3097" y="3702"/>
            <a:chExt cx="872" cy="231"/>
          </a:xfrm>
        </p:grpSpPr>
        <p:sp>
          <p:nvSpPr>
            <p:cNvPr id="11305" name="Line 53"/>
            <p:cNvSpPr>
              <a:spLocks noChangeShapeType="1"/>
            </p:cNvSpPr>
            <p:nvPr/>
          </p:nvSpPr>
          <p:spPr bwMode="auto">
            <a:xfrm flipH="1">
              <a:off x="3288" y="3838"/>
              <a:ext cx="68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06" name="Text Box 56"/>
            <p:cNvSpPr txBox="1">
              <a:spLocks noChangeArrowheads="1"/>
            </p:cNvSpPr>
            <p:nvPr/>
          </p:nvSpPr>
          <p:spPr bwMode="auto">
            <a:xfrm>
              <a:off x="3097" y="370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y</a:t>
              </a:r>
              <a:r>
                <a:rPr lang="en-US" altLang="zh-CN" baseline="-25000" dirty="0">
                  <a:solidFill>
                    <a:schemeClr val="bg2">
                      <a:lumMod val="50000"/>
                    </a:schemeClr>
                  </a:solidFill>
                  <a:latin typeface="Times New Roman" pitchFamily="18" charset="0"/>
                </a:rPr>
                <a:t>1</a:t>
              </a:r>
            </a:p>
          </p:txBody>
        </p:sp>
      </p:grpSp>
      <p:grpSp>
        <p:nvGrpSpPr>
          <p:cNvPr id="10" name="Group 59"/>
          <p:cNvGrpSpPr>
            <a:grpSpLocks/>
          </p:cNvGrpSpPr>
          <p:nvPr/>
        </p:nvGrpSpPr>
        <p:grpSpPr bwMode="auto">
          <a:xfrm>
            <a:off x="7054852" y="4854576"/>
            <a:ext cx="1883833" cy="366713"/>
            <a:chOff x="3079" y="3040"/>
            <a:chExt cx="890" cy="231"/>
          </a:xfrm>
        </p:grpSpPr>
        <p:sp>
          <p:nvSpPr>
            <p:cNvPr id="11303" name="Line 54"/>
            <p:cNvSpPr>
              <a:spLocks noChangeShapeType="1"/>
            </p:cNvSpPr>
            <p:nvPr/>
          </p:nvSpPr>
          <p:spPr bwMode="auto">
            <a:xfrm flipH="1">
              <a:off x="3288" y="3158"/>
              <a:ext cx="681"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304" name="Text Box 57"/>
            <p:cNvSpPr txBox="1">
              <a:spLocks noChangeArrowheads="1"/>
            </p:cNvSpPr>
            <p:nvPr/>
          </p:nvSpPr>
          <p:spPr bwMode="auto">
            <a:xfrm>
              <a:off x="3079" y="304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y</a:t>
              </a:r>
              <a:r>
                <a:rPr lang="en-US" altLang="zh-CN" baseline="-25000">
                  <a:solidFill>
                    <a:schemeClr val="bg2">
                      <a:lumMod val="50000"/>
                    </a:schemeClr>
                  </a:solidFill>
                  <a:latin typeface="Times New Roman" pitchFamily="18" charset="0"/>
                </a:rPr>
                <a:t>2</a:t>
              </a:r>
            </a:p>
          </p:txBody>
        </p:sp>
      </p:grpSp>
    </p:spTree>
    <p:extLst>
      <p:ext uri="{BB962C8B-B14F-4D97-AF65-F5344CB8AC3E}">
        <p14:creationId xmlns:p14="http://schemas.microsoft.com/office/powerpoint/2010/main" val="2995357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7138"/>
                                        </p:tgtEl>
                                        <p:attrNameLst>
                                          <p:attrName>style.visibility</p:attrName>
                                        </p:attrNameLst>
                                      </p:cBhvr>
                                      <p:to>
                                        <p:strVal val="visible"/>
                                      </p:to>
                                    </p:set>
                                    <p:animEffect transition="in" filter="wipe(down)">
                                      <p:cBhvr>
                                        <p:cTn id="23" dur="500"/>
                                        <p:tgtEl>
                                          <p:spTgt spid="4713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7111"/>
                                        </p:tgtEl>
                                        <p:attrNameLst>
                                          <p:attrName>style.visibility</p:attrName>
                                        </p:attrNameLst>
                                      </p:cBhvr>
                                      <p:to>
                                        <p:strVal val="visible"/>
                                      </p:to>
                                    </p:set>
                                    <p:animEffect transition="in" filter="wipe(down)">
                                      <p:cBhvr>
                                        <p:cTn id="26" dur="500"/>
                                        <p:tgtEl>
                                          <p:spTgt spid="471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7110"/>
                                        </p:tgtEl>
                                        <p:attrNameLst>
                                          <p:attrName>style.visibility</p:attrName>
                                        </p:attrNameLst>
                                      </p:cBhvr>
                                      <p:to>
                                        <p:strVal val="visible"/>
                                      </p:to>
                                    </p:set>
                                    <p:animEffect transition="in" filter="wipe(left)">
                                      <p:cBhvr>
                                        <p:cTn id="29" dur="500"/>
                                        <p:tgtEl>
                                          <p:spTgt spid="4711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137"/>
                                        </p:tgtEl>
                                        <p:attrNameLst>
                                          <p:attrName>style.visibility</p:attrName>
                                        </p:attrNameLst>
                                      </p:cBhvr>
                                      <p:to>
                                        <p:strVal val="visible"/>
                                      </p:to>
                                    </p:set>
                                    <p:animEffect transition="in" filter="wipe(down)">
                                      <p:cBhvr>
                                        <p:cTn id="32" dur="500"/>
                                        <p:tgtEl>
                                          <p:spTgt spid="47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13"/>
                                        </p:tgtEl>
                                        <p:attrNameLst>
                                          <p:attrName>style.visibility</p:attrName>
                                        </p:attrNameLst>
                                      </p:cBhvr>
                                      <p:to>
                                        <p:strVal val="visible"/>
                                      </p:to>
                                    </p:set>
                                    <p:animEffect transition="in" filter="wipe(left)">
                                      <p:cBhvr>
                                        <p:cTn id="42" dur="500"/>
                                        <p:tgtEl>
                                          <p:spTgt spid="471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11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35"/>
                                        </p:tgtEl>
                                        <p:attrNameLst>
                                          <p:attrName>style.visibility</p:attrName>
                                        </p:attrNameLst>
                                      </p:cBhvr>
                                      <p:to>
                                        <p:strVal val="visible"/>
                                      </p:to>
                                    </p:set>
                                    <p:animEffect transition="in" filter="wipe(left)">
                                      <p:cBhvr>
                                        <p:cTn id="56" dur="500"/>
                                        <p:tgtEl>
                                          <p:spTgt spid="471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712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down)">
                                      <p:cBhvr>
                                        <p:cTn id="65" dur="500"/>
                                        <p:tgtEl>
                                          <p:spTgt spid="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7136"/>
                                        </p:tgtEl>
                                        <p:attrNameLst>
                                          <p:attrName>style.visibility</p:attrName>
                                        </p:attrNameLst>
                                      </p:cBhvr>
                                      <p:to>
                                        <p:strVal val="visible"/>
                                      </p:to>
                                    </p:set>
                                    <p:animEffect transition="in" filter="wipe(left)">
                                      <p:cBhvr>
                                        <p:cTn id="70" dur="500"/>
                                        <p:tgtEl>
                                          <p:spTgt spid="4713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12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7129"/>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down)">
                                      <p:cBhvr>
                                        <p:cTn id="88" dur="500"/>
                                        <p:tgtEl>
                                          <p:spTgt spid="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13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wipe(down)">
                                      <p:cBhvr>
                                        <p:cTn id="97" dur="500"/>
                                        <p:tgtEl>
                                          <p:spTgt spid="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7131"/>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7123"/>
                                        </p:tgtEl>
                                        <p:attrNameLst>
                                          <p:attrName>style.visibility</p:attrName>
                                        </p:attrNameLst>
                                      </p:cBhvr>
                                      <p:to>
                                        <p:strVal val="visible"/>
                                      </p:to>
                                    </p:set>
                                    <p:animEffect transition="in" filter="wipe(down)">
                                      <p:cBhvr>
                                        <p:cTn id="106" dur="500"/>
                                        <p:tgtEl>
                                          <p:spTgt spid="4712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713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7124"/>
                                        </p:tgtEl>
                                        <p:attrNameLst>
                                          <p:attrName>style.visibility</p:attrName>
                                        </p:attrNameLst>
                                      </p:cBhvr>
                                      <p:to>
                                        <p:strVal val="visible"/>
                                      </p:to>
                                    </p:set>
                                    <p:animEffect transition="in" filter="wipe(down)">
                                      <p:cBhvr>
                                        <p:cTn id="115" dur="500"/>
                                        <p:tgtEl>
                                          <p:spTgt spid="4712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7133"/>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47125"/>
                                        </p:tgtEl>
                                        <p:attrNameLst>
                                          <p:attrName>style.visibility</p:attrName>
                                        </p:attrNameLst>
                                      </p:cBhvr>
                                      <p:to>
                                        <p:strVal val="visible"/>
                                      </p:to>
                                    </p:set>
                                    <p:animEffect transition="in" filter="wipe(down)">
                                      <p:cBhvr>
                                        <p:cTn id="124" dur="500"/>
                                        <p:tgtEl>
                                          <p:spTgt spid="4712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7134"/>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7126"/>
                                        </p:tgtEl>
                                        <p:attrNameLst>
                                          <p:attrName>style.visibility</p:attrName>
                                        </p:attrNameLst>
                                      </p:cBhvr>
                                      <p:to>
                                        <p:strVal val="visible"/>
                                      </p:to>
                                    </p:set>
                                    <p:animEffect transition="in" filter="wipe(left)">
                                      <p:cBhvr>
                                        <p:cTn id="133" dur="3000"/>
                                        <p:tgtEl>
                                          <p:spTgt spid="47126"/>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7154"/>
                                        </p:tgtEl>
                                        <p:attrNameLst>
                                          <p:attrName>style.visibility</p:attrName>
                                        </p:attrNameLst>
                                      </p:cBhvr>
                                      <p:to>
                                        <p:strVal val="visible"/>
                                      </p:to>
                                    </p:set>
                                    <p:animEffect transition="in" filter="wipe(down)">
                                      <p:cBhvr>
                                        <p:cTn id="142" dur="500"/>
                                        <p:tgtEl>
                                          <p:spTgt spid="47154"/>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47152"/>
                                        </p:tgtEl>
                                        <p:attrNameLst>
                                          <p:attrName>style.visibility</p:attrName>
                                        </p:attrNameLst>
                                      </p:cBhvr>
                                      <p:to>
                                        <p:strVal val="visible"/>
                                      </p:to>
                                    </p:set>
                                    <p:animEffect transition="in" filter="wipe(down)">
                                      <p:cBhvr>
                                        <p:cTn id="145" dur="500"/>
                                        <p:tgtEl>
                                          <p:spTgt spid="47152"/>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47151"/>
                                        </p:tgtEl>
                                        <p:attrNameLst>
                                          <p:attrName>style.visibility</p:attrName>
                                        </p:attrNameLst>
                                      </p:cBhvr>
                                      <p:to>
                                        <p:strVal val="visible"/>
                                      </p:to>
                                    </p:set>
                                    <p:animEffect transition="in" filter="wipe(left)">
                                      <p:cBhvr>
                                        <p:cTn id="148" dur="500"/>
                                        <p:tgtEl>
                                          <p:spTgt spid="47151"/>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47153"/>
                                        </p:tgtEl>
                                        <p:attrNameLst>
                                          <p:attrName>style.visibility</p:attrName>
                                        </p:attrNameLst>
                                      </p:cBhvr>
                                      <p:to>
                                        <p:strVal val="visible"/>
                                      </p:to>
                                    </p:set>
                                    <p:animEffect transition="in" filter="wipe(down)">
                                      <p:cBhvr>
                                        <p:cTn id="151" dur="500"/>
                                        <p:tgtEl>
                                          <p:spTgt spid="47153"/>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47155"/>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nodeType="clickEffect">
                                  <p:stCondLst>
                                    <p:cond delay="0"/>
                                  </p:stCondLst>
                                  <p:childTnLst>
                                    <p:set>
                                      <p:cBhvr>
                                        <p:cTn id="159" dur="1" fill="hold">
                                          <p:stCondLst>
                                            <p:cond delay="0"/>
                                          </p:stCondLst>
                                        </p:cTn>
                                        <p:tgtEl>
                                          <p:spTgt spid="8"/>
                                        </p:tgtEl>
                                        <p:attrNameLst>
                                          <p:attrName>style.visibility</p:attrName>
                                        </p:attrNameLst>
                                      </p:cBhvr>
                                      <p:to>
                                        <p:strVal val="visible"/>
                                      </p:to>
                                    </p:set>
                                    <p:animEffect transition="in" filter="wipe(down)">
                                      <p:cBhvr>
                                        <p:cTn id="160" dur="500"/>
                                        <p:tgtEl>
                                          <p:spTgt spid="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2" fill="hold" nodeType="clickEffect">
                                  <p:stCondLst>
                                    <p:cond delay="0"/>
                                  </p:stCondLst>
                                  <p:childTnLst>
                                    <p:set>
                                      <p:cBhvr>
                                        <p:cTn id="164" dur="1" fill="hold">
                                          <p:stCondLst>
                                            <p:cond delay="0"/>
                                          </p:stCondLst>
                                        </p:cTn>
                                        <p:tgtEl>
                                          <p:spTgt spid="9"/>
                                        </p:tgtEl>
                                        <p:attrNameLst>
                                          <p:attrName>style.visibility</p:attrName>
                                        </p:attrNameLst>
                                      </p:cBhvr>
                                      <p:to>
                                        <p:strVal val="visible"/>
                                      </p:to>
                                    </p:set>
                                    <p:animEffect transition="in" filter="wipe(right)">
                                      <p:cBhvr>
                                        <p:cTn id="165" dur="500"/>
                                        <p:tgtEl>
                                          <p:spTgt spid="9"/>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10"/>
                                        </p:tgtEl>
                                        <p:attrNameLst>
                                          <p:attrName>style.visibility</p:attrName>
                                        </p:attrNameLst>
                                      </p:cBhvr>
                                      <p:to>
                                        <p:strVal val="visible"/>
                                      </p:to>
                                    </p:set>
                                    <p:animEffect transition="in" filter="wipe(right)">
                                      <p:cBhvr>
                                        <p:cTn id="17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animBg="1"/>
      <p:bldP spid="47110" grpId="0" animBg="1"/>
      <p:bldP spid="47111" grpId="0" uiExpand="1" animBg="1"/>
      <p:bldP spid="47113" grpId="0" animBg="1"/>
      <p:bldP spid="47114" grpId="0"/>
      <p:bldP spid="47123" grpId="0" animBg="1"/>
      <p:bldP spid="47124" grpId="0" animBg="1"/>
      <p:bldP spid="47125" grpId="0" animBg="1"/>
      <p:bldP spid="47126" grpId="0" animBg="1"/>
      <p:bldP spid="47127" grpId="0"/>
      <p:bldP spid="47128" grpId="0"/>
      <p:bldP spid="47129" grpId="0"/>
      <p:bldP spid="47130" grpId="0"/>
      <p:bldP spid="47131" grpId="0"/>
      <p:bldP spid="47132" grpId="0"/>
      <p:bldP spid="47133" grpId="0"/>
      <p:bldP spid="47134" grpId="0"/>
      <p:bldP spid="47135" grpId="0" animBg="1"/>
      <p:bldP spid="47136" grpId="0" animBg="1"/>
      <p:bldP spid="47137" grpId="0"/>
      <p:bldP spid="47138" grpId="0" uiExpand="1"/>
      <p:bldP spid="47151" grpId="0" animBg="1"/>
      <p:bldP spid="47152" grpId="0" animBg="1"/>
      <p:bldP spid="47153" grpId="0"/>
      <p:bldP spid="47154" grpId="0"/>
      <p:bldP spid="4715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marL="179388" lvl="1" indent="-179388" eaLnBrk="1"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1.4.2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绘制</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a:t>
            </a:r>
          </a:p>
        </p:txBody>
      </p:sp>
      <p:sp>
        <p:nvSpPr>
          <p:cNvPr id="296963" name="Rectangle 3"/>
          <p:cNvSpPr>
            <a:spLocks noGrp="1" noChangeArrowheads="1"/>
          </p:cNvSpPr>
          <p:nvPr>
            <p:ph type="body" idx="1"/>
          </p:nvPr>
        </p:nvSpPr>
        <p:spPr>
          <a:xfrm>
            <a:off x="821267" y="1952626"/>
            <a:ext cx="10892367" cy="4905375"/>
          </a:xfrm>
        </p:spPr>
        <p:txBody>
          <a:bodyPr>
            <a:normAutofit lnSpcReduction="10000"/>
          </a:bodyPr>
          <a:lstStyle/>
          <a:p>
            <a:pPr marL="717550" lvl="1" indent="-342900" eaLnBrk="1" hangingPunct="0">
              <a:lnSpc>
                <a:spcPct val="12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曲线绘制实例</a:t>
            </a:r>
          </a:p>
          <a:p>
            <a:pPr marL="1260475" lvl="3" indent="-342900" eaLnBrk="1"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Wingdings 2" pitchFamily="18" charset="2"/>
              </a:rPr>
              <a:t>绘制一条带法线的纹理化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Wingdings 2" pitchFamily="18" charset="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Wingdings 2" pitchFamily="18" charset="2"/>
              </a:rPr>
              <a:t>曲线</a:t>
            </a:r>
          </a:p>
          <a:p>
            <a:pPr lvl="2" eaLnBrk="1" hangingPunct="1">
              <a:lnSpc>
                <a:spcPct val="110000"/>
              </a:lnSpc>
              <a:spcBef>
                <a:spcPct val="40000"/>
              </a:spcBef>
              <a:buFont typeface="Wingdings" pitchFamily="2" charset="2"/>
              <a:buNone/>
            </a:pP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008000"/>
                </a:solidFill>
                <a:latin typeface="Times New Roman" pitchFamily="18" charset="0"/>
                <a:sym typeface="Wingdings 2" pitchFamily="18" charset="2"/>
              </a:rPr>
              <a:t>gluNewNurbsRenderer</a:t>
            </a:r>
            <a:r>
              <a:rPr lang="en-US" altLang="zh-CN" sz="1800" dirty="0" smtClean="0">
                <a:solidFill>
                  <a:srgbClr val="008000"/>
                </a:solidFill>
                <a:latin typeface="Times New Roman" pitchFamily="18" charset="0"/>
                <a:sym typeface="Wingdings 2" pitchFamily="18" charset="2"/>
              </a:rPr>
              <a:t>() ;</a:t>
            </a:r>
          </a:p>
          <a:p>
            <a:pPr lvl="2" eaLnBrk="1" hangingPunct="1">
              <a:lnSpc>
                <a:spcPct val="110000"/>
              </a:lnSpc>
              <a:spcBef>
                <a:spcPct val="40000"/>
              </a:spcBef>
              <a:buFont typeface="Wingdings" pitchFamily="2" charset="2"/>
              <a:buNone/>
            </a:pPr>
            <a:r>
              <a:rPr lang="en-US" altLang="zh-CN" sz="1800" dirty="0" err="1" smtClean="0">
                <a:solidFill>
                  <a:srgbClr val="008000"/>
                </a:solidFill>
                <a:latin typeface="Times New Roman" pitchFamily="18" charset="0"/>
                <a:sym typeface="Wingdings 2" pitchFamily="18" charset="2"/>
              </a:rPr>
              <a:t>gluNurbsCallback</a:t>
            </a:r>
            <a:r>
              <a:rPr lang="en-US" altLang="zh-CN" sz="1800" dirty="0" smtClean="0">
                <a:solidFill>
                  <a:srgbClr val="2103FD"/>
                </a:solidFill>
                <a:latin typeface="Times New Roman" pitchFamily="18" charset="0"/>
                <a:sym typeface="Wingdings 2" pitchFamily="18" charset="2"/>
              </a:rPr>
              <a:t> (</a:t>
            </a: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2103FD"/>
                </a:solidFill>
                <a:latin typeface="Times New Roman" pitchFamily="18" charset="0"/>
                <a:sym typeface="Wingdings 2" pitchFamily="18" charset="2"/>
              </a:rPr>
              <a:t>, GLU_ERROR, </a:t>
            </a:r>
            <a:r>
              <a:rPr lang="en-US" altLang="zh-CN" sz="1800" dirty="0" err="1" smtClean="0">
                <a:solidFill>
                  <a:srgbClr val="2103FD"/>
                </a:solidFill>
                <a:latin typeface="Times New Roman" pitchFamily="18" charset="0"/>
                <a:sym typeface="Wingdings 2" pitchFamily="18" charset="2"/>
              </a:rPr>
              <a:t>ErrorCallback</a:t>
            </a:r>
            <a:r>
              <a:rPr lang="en-US" altLang="zh-CN" sz="1800" dirty="0" smtClean="0">
                <a:solidFill>
                  <a:srgbClr val="2103FD"/>
                </a:solidFill>
                <a:latin typeface="Times New Roman" pitchFamily="18" charset="0"/>
                <a:sym typeface="Wingdings 2" pitchFamily="18" charset="2"/>
              </a:rPr>
              <a:t>)</a:t>
            </a:r>
            <a:r>
              <a:rPr lang="en-US" altLang="zh-CN" sz="1800" dirty="0" smtClean="0">
                <a:solidFill>
                  <a:srgbClr val="008000"/>
                </a:solidFill>
                <a:latin typeface="Times New Roman" pitchFamily="18" charset="0"/>
                <a:sym typeface="Wingdings 2" pitchFamily="18" charset="2"/>
              </a:rPr>
              <a:t>;</a:t>
            </a:r>
          </a:p>
          <a:p>
            <a:pPr lvl="2" eaLnBrk="1" hangingPunct="1">
              <a:lnSpc>
                <a:spcPct val="110000"/>
              </a:lnSpc>
              <a:spcBef>
                <a:spcPct val="40000"/>
              </a:spcBef>
              <a:buFont typeface="Wingdings" pitchFamily="2" charset="2"/>
              <a:buNone/>
            </a:pPr>
            <a:r>
              <a:rPr lang="en-US" altLang="zh-CN" sz="1800" dirty="0" err="1" smtClean="0">
                <a:solidFill>
                  <a:srgbClr val="2103FD"/>
                </a:solidFill>
                <a:latin typeface="Times New Roman" pitchFamily="18" charset="0"/>
                <a:sym typeface="Wingdings 2" pitchFamily="18" charset="2"/>
              </a:rPr>
              <a:t>gluNurbsProperty</a:t>
            </a:r>
            <a:r>
              <a:rPr lang="en-US" altLang="zh-CN" sz="1800" dirty="0" smtClean="0">
                <a:solidFill>
                  <a:srgbClr val="2103FD"/>
                </a:solidFill>
                <a:latin typeface="Times New Roman" pitchFamily="18" charset="0"/>
                <a:sym typeface="Wingdings 2" pitchFamily="18" charset="2"/>
              </a:rPr>
              <a:t>(nobj,GLU_U_STEP,15.0 );</a:t>
            </a:r>
          </a:p>
          <a:p>
            <a:pPr lvl="2" eaLnBrk="1" hangingPunct="1">
              <a:lnSpc>
                <a:spcPct val="110000"/>
              </a:lnSpc>
              <a:spcBef>
                <a:spcPct val="40000"/>
              </a:spcBef>
              <a:buFont typeface="Wingdings" pitchFamily="2" charset="2"/>
              <a:buNone/>
            </a:pPr>
            <a:r>
              <a:rPr lang="en-US" altLang="zh-CN" sz="1800" dirty="0" err="1" smtClean="0">
                <a:solidFill>
                  <a:srgbClr val="2103FD"/>
                </a:solidFill>
                <a:latin typeface="Times New Roman" pitchFamily="18" charset="0"/>
                <a:sym typeface="Wingdings 2" pitchFamily="18" charset="2"/>
              </a:rPr>
              <a:t>gluNurbsProperty</a:t>
            </a:r>
            <a:r>
              <a:rPr lang="en-US" altLang="zh-CN" sz="1800" dirty="0" smtClean="0">
                <a:solidFill>
                  <a:srgbClr val="2103FD"/>
                </a:solidFill>
                <a:latin typeface="Times New Roman" pitchFamily="18" charset="0"/>
                <a:sym typeface="Wingdings 2" pitchFamily="18" charset="2"/>
              </a:rPr>
              <a:t>(nobj,GLU_V_STEP,15.0 );</a:t>
            </a:r>
            <a:endParaRPr lang="en-US" altLang="zh-CN" sz="1800" dirty="0" smtClean="0">
              <a:solidFill>
                <a:srgbClr val="008000"/>
              </a:solidFill>
              <a:latin typeface="Times New Roman" pitchFamily="18" charset="0"/>
              <a:sym typeface="Wingdings 2" pitchFamily="18" charset="2"/>
            </a:endParaRPr>
          </a:p>
          <a:p>
            <a:pPr lvl="2" eaLnBrk="1" hangingPunct="1">
              <a:lnSpc>
                <a:spcPct val="110000"/>
              </a:lnSpc>
              <a:spcBef>
                <a:spcPct val="40000"/>
              </a:spcBef>
              <a:buFont typeface="Wingdings" pitchFamily="2" charset="2"/>
              <a:buNone/>
            </a:pPr>
            <a:r>
              <a:rPr lang="en-US" altLang="zh-CN" sz="1800" dirty="0" err="1" smtClean="0">
                <a:solidFill>
                  <a:srgbClr val="008000"/>
                </a:solidFill>
                <a:latin typeface="Times New Roman" pitchFamily="18" charset="0"/>
                <a:sym typeface="Wingdings 2" pitchFamily="18" charset="2"/>
              </a:rPr>
              <a:t>gluBeginCurve</a:t>
            </a:r>
            <a:r>
              <a:rPr lang="en-US" altLang="zh-CN" sz="1800" dirty="0" smtClean="0">
                <a:solidFill>
                  <a:srgbClr val="008000"/>
                </a:solidFill>
                <a:latin typeface="Times New Roman" pitchFamily="18" charset="0"/>
                <a:sym typeface="Wingdings 2" pitchFamily="18" charset="2"/>
              </a:rPr>
              <a:t>(</a:t>
            </a: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008000"/>
                </a:solidFill>
                <a:latin typeface="Times New Roman" pitchFamily="18" charset="0"/>
                <a:sym typeface="Wingdings 2" pitchFamily="18" charset="2"/>
              </a:rPr>
              <a:t>)</a:t>
            </a:r>
            <a:r>
              <a:rPr lang="zh-CN" altLang="en-US" sz="1800" dirty="0" smtClean="0">
                <a:solidFill>
                  <a:srgbClr val="008000"/>
                </a:solidFill>
                <a:latin typeface="Times New Roman" pitchFamily="18" charset="0"/>
                <a:sym typeface="Wingdings 2" pitchFamily="18" charset="2"/>
              </a:rPr>
              <a:t> ；</a:t>
            </a:r>
          </a:p>
          <a:p>
            <a:pPr lvl="2" eaLnBrk="1" hangingPunct="1">
              <a:lnSpc>
                <a:spcPct val="110000"/>
              </a:lnSpc>
              <a:spcBef>
                <a:spcPct val="40000"/>
              </a:spcBef>
              <a:buFont typeface="Wingdings" pitchFamily="2" charset="2"/>
              <a:buNone/>
            </a:pP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008000"/>
                </a:solidFill>
                <a:latin typeface="Times New Roman" pitchFamily="18" charset="0"/>
                <a:sym typeface="Wingdings 2" pitchFamily="18" charset="2"/>
              </a:rPr>
              <a:t>gluNurbsCurve</a:t>
            </a: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2103FD"/>
                </a:solidFill>
                <a:latin typeface="Times New Roman" pitchFamily="18" charset="0"/>
                <a:sym typeface="Wingdings 2" pitchFamily="18" charset="2"/>
              </a:rPr>
              <a:t>,…,</a:t>
            </a:r>
            <a:r>
              <a:rPr lang="en-US" altLang="zh-CN" sz="1800" dirty="0" smtClean="0">
                <a:solidFill>
                  <a:srgbClr val="8A2466"/>
                </a:solidFill>
                <a:latin typeface="Times New Roman" pitchFamily="18" charset="0"/>
                <a:sym typeface="Wingdings 2" pitchFamily="18" charset="2"/>
              </a:rPr>
              <a:t>GL_MAP1_TEXTURES_COORD_2</a:t>
            </a:r>
            <a:r>
              <a:rPr lang="en-US" altLang="zh-CN" sz="1800" dirty="0" smtClean="0">
                <a:solidFill>
                  <a:srgbClr val="008000"/>
                </a:solidFill>
                <a:latin typeface="Times New Roman" pitchFamily="18" charset="0"/>
                <a:sym typeface="Wingdings 2" pitchFamily="18" charset="2"/>
              </a:rPr>
              <a:t>);</a:t>
            </a:r>
            <a:r>
              <a:rPr lang="zh-CN" altLang="en-US" sz="1800" dirty="0" smtClean="0">
                <a:solidFill>
                  <a:srgbClr val="008000"/>
                </a:solidFill>
                <a:latin typeface="Times New Roman" pitchFamily="18" charset="0"/>
                <a:sym typeface="Wingdings 2" pitchFamily="18" charset="2"/>
              </a:rPr>
              <a:t> </a:t>
            </a:r>
          </a:p>
          <a:p>
            <a:pPr lvl="2" eaLnBrk="1" hangingPunct="1">
              <a:lnSpc>
                <a:spcPct val="110000"/>
              </a:lnSpc>
              <a:spcBef>
                <a:spcPct val="40000"/>
              </a:spcBef>
              <a:buFont typeface="Wingdings" pitchFamily="2" charset="2"/>
              <a:buNone/>
            </a:pP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008000"/>
                </a:solidFill>
                <a:latin typeface="Times New Roman" pitchFamily="18" charset="0"/>
                <a:sym typeface="Wingdings 2" pitchFamily="18" charset="2"/>
              </a:rPr>
              <a:t>gluNurbsCurve</a:t>
            </a: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2103FD"/>
                </a:solidFill>
                <a:latin typeface="Times New Roman" pitchFamily="18" charset="0"/>
                <a:sym typeface="Wingdings 2" pitchFamily="18" charset="2"/>
              </a:rPr>
              <a:t>,…,</a:t>
            </a:r>
            <a:r>
              <a:rPr lang="en-US" altLang="zh-CN" sz="1800" dirty="0" smtClean="0">
                <a:solidFill>
                  <a:srgbClr val="8A2466"/>
                </a:solidFill>
                <a:latin typeface="Times New Roman" pitchFamily="18" charset="0"/>
                <a:sym typeface="Wingdings 2" pitchFamily="18" charset="2"/>
              </a:rPr>
              <a:t>GL_MAP1_NORMAL</a:t>
            </a:r>
            <a:r>
              <a:rPr lang="en-US" altLang="zh-CN" sz="1800" dirty="0" smtClean="0">
                <a:solidFill>
                  <a:srgbClr val="008000"/>
                </a:solidFill>
                <a:latin typeface="Times New Roman" pitchFamily="18" charset="0"/>
                <a:sym typeface="Wingdings 2" pitchFamily="18" charset="2"/>
              </a:rPr>
              <a:t>);</a:t>
            </a:r>
          </a:p>
          <a:p>
            <a:pPr lvl="2" eaLnBrk="1" hangingPunct="1">
              <a:lnSpc>
                <a:spcPct val="110000"/>
              </a:lnSpc>
              <a:spcBef>
                <a:spcPct val="40000"/>
              </a:spcBef>
              <a:buFont typeface="Wingdings" pitchFamily="2" charset="2"/>
              <a:buNone/>
            </a:pP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008000"/>
                </a:solidFill>
                <a:latin typeface="Times New Roman" pitchFamily="18" charset="0"/>
                <a:sym typeface="Wingdings 2" pitchFamily="18" charset="2"/>
              </a:rPr>
              <a:t>gluNurbsCurve</a:t>
            </a: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2103FD"/>
                </a:solidFill>
                <a:latin typeface="Times New Roman" pitchFamily="18" charset="0"/>
                <a:sym typeface="Wingdings 2" pitchFamily="18" charset="2"/>
              </a:rPr>
              <a:t>,…,</a:t>
            </a:r>
            <a:r>
              <a:rPr lang="en-US" altLang="zh-CN" sz="1800" dirty="0" smtClean="0">
                <a:solidFill>
                  <a:srgbClr val="8A2466"/>
                </a:solidFill>
                <a:latin typeface="Times New Roman" pitchFamily="18" charset="0"/>
                <a:sym typeface="Wingdings 2" pitchFamily="18" charset="2"/>
              </a:rPr>
              <a:t>GL_VERTEX_4</a:t>
            </a:r>
            <a:r>
              <a:rPr lang="en-US" altLang="zh-CN" sz="1800" dirty="0" smtClean="0">
                <a:solidFill>
                  <a:srgbClr val="008000"/>
                </a:solidFill>
                <a:latin typeface="Times New Roman" pitchFamily="18" charset="0"/>
                <a:sym typeface="Wingdings 2" pitchFamily="18" charset="2"/>
              </a:rPr>
              <a:t>);</a:t>
            </a:r>
            <a:endParaRPr lang="zh-CN" altLang="en-US" sz="1800" dirty="0" smtClean="0">
              <a:solidFill>
                <a:srgbClr val="008000"/>
              </a:solidFill>
              <a:latin typeface="Times New Roman" pitchFamily="18" charset="0"/>
              <a:sym typeface="Wingdings 2" pitchFamily="18" charset="2"/>
            </a:endParaRPr>
          </a:p>
          <a:p>
            <a:pPr lvl="2" eaLnBrk="1" hangingPunct="1">
              <a:lnSpc>
                <a:spcPct val="110000"/>
              </a:lnSpc>
              <a:spcBef>
                <a:spcPct val="40000"/>
              </a:spcBef>
              <a:buFont typeface="Wingdings" pitchFamily="2" charset="2"/>
              <a:buNone/>
            </a:pPr>
            <a:r>
              <a:rPr lang="en-US" altLang="zh-CN" sz="1800" dirty="0" err="1" smtClean="0">
                <a:solidFill>
                  <a:srgbClr val="008000"/>
                </a:solidFill>
                <a:latin typeface="Times New Roman" pitchFamily="18" charset="0"/>
                <a:sym typeface="Wingdings 2" pitchFamily="18" charset="2"/>
              </a:rPr>
              <a:t>gluEndCurve</a:t>
            </a:r>
            <a:r>
              <a:rPr lang="en-US" altLang="zh-CN" sz="1800" dirty="0" smtClean="0">
                <a:solidFill>
                  <a:srgbClr val="008000"/>
                </a:solidFill>
                <a:latin typeface="Times New Roman" pitchFamily="18" charset="0"/>
                <a:sym typeface="Wingdings 2" pitchFamily="18" charset="2"/>
              </a:rPr>
              <a:t> (</a:t>
            </a:r>
            <a:r>
              <a:rPr lang="en-US" altLang="zh-CN" sz="1800" dirty="0" err="1" smtClean="0">
                <a:solidFill>
                  <a:srgbClr val="2103FD"/>
                </a:solidFill>
                <a:latin typeface="Times New Roman" pitchFamily="18" charset="0"/>
                <a:sym typeface="Wingdings 2" pitchFamily="18" charset="2"/>
              </a:rPr>
              <a:t>nobj</a:t>
            </a:r>
            <a:r>
              <a:rPr lang="en-US" altLang="zh-CN" sz="1800" dirty="0" smtClean="0">
                <a:solidFill>
                  <a:srgbClr val="008000"/>
                </a:solidFill>
                <a:latin typeface="Times New Roman" pitchFamily="18" charset="0"/>
                <a:sym typeface="Wingdings 2" pitchFamily="18" charset="2"/>
              </a:rPr>
              <a:t>);</a:t>
            </a:r>
            <a:endParaRPr lang="zh-CN" altLang="en-US" sz="1800" dirty="0" smtClean="0">
              <a:solidFill>
                <a:srgbClr val="008000"/>
              </a:solidFill>
              <a:latin typeface="Times New Roman" pitchFamily="18" charset="0"/>
              <a:sym typeface="Wingdings 2" pitchFamily="18" charset="2"/>
            </a:endParaRPr>
          </a:p>
          <a:p>
            <a:pPr lvl="2" eaLnBrk="1" hangingPunct="1">
              <a:lnSpc>
                <a:spcPct val="85000"/>
              </a:lnSpc>
              <a:spcBef>
                <a:spcPct val="0"/>
              </a:spcBef>
            </a:pPr>
            <a:endParaRPr lang="zh-CN" altLang="en-US" sz="1800" dirty="0" smtClean="0">
              <a:solidFill>
                <a:srgbClr val="008000"/>
              </a:solidFill>
              <a:latin typeface="Times New Roman" pitchFamily="18" charset="0"/>
              <a:sym typeface="Wingdings 2" pitchFamily="18" charset="2"/>
            </a:endParaRPr>
          </a:p>
          <a:p>
            <a:pPr lvl="2" eaLnBrk="1" hangingPunct="1">
              <a:lnSpc>
                <a:spcPct val="80000"/>
              </a:lnSpc>
              <a:buFont typeface="Wingdings" pitchFamily="2" charset="2"/>
              <a:buNone/>
            </a:pPr>
            <a:endParaRPr lang="zh-CN" altLang="en-US" sz="1600" dirty="0" smtClean="0">
              <a:latin typeface="Times New Roman" pitchFamily="18" charset="0"/>
              <a:sym typeface="Wingdings 2" pitchFamily="18" charset="2"/>
            </a:endParaRPr>
          </a:p>
        </p:txBody>
      </p:sp>
    </p:spTree>
    <p:extLst>
      <p:ext uri="{BB962C8B-B14F-4D97-AF65-F5344CB8AC3E}">
        <p14:creationId xmlns:p14="http://schemas.microsoft.com/office/powerpoint/2010/main" val="11089385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up)">
                                      <p:cBhvr>
                                        <p:cTn id="7" dur="500"/>
                                        <p:tgtEl>
                                          <p:spTgt spid="29696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6963">
                                            <p:txEl>
                                              <p:pRg st="1" end="1"/>
                                            </p:txEl>
                                          </p:spTgt>
                                        </p:tgtEl>
                                        <p:attrNameLst>
                                          <p:attrName>style.visibility</p:attrName>
                                        </p:attrNameLst>
                                      </p:cBhvr>
                                      <p:to>
                                        <p:strVal val="visible"/>
                                      </p:to>
                                    </p:set>
                                    <p:animEffect transition="in" filter="wipe(up)">
                                      <p:cBhvr>
                                        <p:cTn id="10" dur="500"/>
                                        <p:tgtEl>
                                          <p:spTgt spid="29696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96963">
                                            <p:txEl>
                                              <p:pRg st="2" end="2"/>
                                            </p:txEl>
                                          </p:spTgt>
                                        </p:tgtEl>
                                        <p:attrNameLst>
                                          <p:attrName>style.visibility</p:attrName>
                                        </p:attrNameLst>
                                      </p:cBhvr>
                                      <p:to>
                                        <p:strVal val="visible"/>
                                      </p:to>
                                    </p:set>
                                    <p:animEffect transition="in" filter="wipe(up)">
                                      <p:cBhvr>
                                        <p:cTn id="13" dur="500"/>
                                        <p:tgtEl>
                                          <p:spTgt spid="29696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96963">
                                            <p:txEl>
                                              <p:pRg st="3" end="3"/>
                                            </p:txEl>
                                          </p:spTgt>
                                        </p:tgtEl>
                                        <p:attrNameLst>
                                          <p:attrName>style.visibility</p:attrName>
                                        </p:attrNameLst>
                                      </p:cBhvr>
                                      <p:to>
                                        <p:strVal val="visible"/>
                                      </p:to>
                                    </p:set>
                                    <p:animEffect transition="in" filter="wipe(up)">
                                      <p:cBhvr>
                                        <p:cTn id="16" dur="500"/>
                                        <p:tgtEl>
                                          <p:spTgt spid="29696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96963">
                                            <p:txEl>
                                              <p:pRg st="4" end="4"/>
                                            </p:txEl>
                                          </p:spTgt>
                                        </p:tgtEl>
                                        <p:attrNameLst>
                                          <p:attrName>style.visibility</p:attrName>
                                        </p:attrNameLst>
                                      </p:cBhvr>
                                      <p:to>
                                        <p:strVal val="visible"/>
                                      </p:to>
                                    </p:set>
                                    <p:animEffect transition="in" filter="wipe(up)">
                                      <p:cBhvr>
                                        <p:cTn id="19" dur="500"/>
                                        <p:tgtEl>
                                          <p:spTgt spid="29696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6963">
                                            <p:txEl>
                                              <p:pRg st="5" end="5"/>
                                            </p:txEl>
                                          </p:spTgt>
                                        </p:tgtEl>
                                        <p:attrNameLst>
                                          <p:attrName>style.visibility</p:attrName>
                                        </p:attrNameLst>
                                      </p:cBhvr>
                                      <p:to>
                                        <p:strVal val="visible"/>
                                      </p:to>
                                    </p:set>
                                    <p:animEffect transition="in" filter="wipe(up)">
                                      <p:cBhvr>
                                        <p:cTn id="22" dur="500"/>
                                        <p:tgtEl>
                                          <p:spTgt spid="29696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6963">
                                            <p:txEl>
                                              <p:pRg st="6" end="6"/>
                                            </p:txEl>
                                          </p:spTgt>
                                        </p:tgtEl>
                                        <p:attrNameLst>
                                          <p:attrName>style.visibility</p:attrName>
                                        </p:attrNameLst>
                                      </p:cBhvr>
                                      <p:to>
                                        <p:strVal val="visible"/>
                                      </p:to>
                                    </p:set>
                                    <p:animEffect transition="in" filter="wipe(up)">
                                      <p:cBhvr>
                                        <p:cTn id="25" dur="500"/>
                                        <p:tgtEl>
                                          <p:spTgt spid="29696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96963">
                                            <p:txEl>
                                              <p:pRg st="7" end="7"/>
                                            </p:txEl>
                                          </p:spTgt>
                                        </p:tgtEl>
                                        <p:attrNameLst>
                                          <p:attrName>style.visibility</p:attrName>
                                        </p:attrNameLst>
                                      </p:cBhvr>
                                      <p:to>
                                        <p:strVal val="visible"/>
                                      </p:to>
                                    </p:set>
                                    <p:animEffect transition="in" filter="wipe(up)">
                                      <p:cBhvr>
                                        <p:cTn id="28" dur="500"/>
                                        <p:tgtEl>
                                          <p:spTgt spid="29696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6963">
                                            <p:txEl>
                                              <p:pRg st="8" end="8"/>
                                            </p:txEl>
                                          </p:spTgt>
                                        </p:tgtEl>
                                        <p:attrNameLst>
                                          <p:attrName>style.visibility</p:attrName>
                                        </p:attrNameLst>
                                      </p:cBhvr>
                                      <p:to>
                                        <p:strVal val="visible"/>
                                      </p:to>
                                    </p:set>
                                    <p:animEffect transition="in" filter="wipe(up)">
                                      <p:cBhvr>
                                        <p:cTn id="31" dur="500"/>
                                        <p:tgtEl>
                                          <p:spTgt spid="29696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96963">
                                            <p:txEl>
                                              <p:pRg st="9" end="9"/>
                                            </p:txEl>
                                          </p:spTgt>
                                        </p:tgtEl>
                                        <p:attrNameLst>
                                          <p:attrName>style.visibility</p:attrName>
                                        </p:attrNameLst>
                                      </p:cBhvr>
                                      <p:to>
                                        <p:strVal val="visible"/>
                                      </p:to>
                                    </p:set>
                                    <p:animEffect transition="in" filter="wipe(up)">
                                      <p:cBhvr>
                                        <p:cTn id="34" dur="500"/>
                                        <p:tgtEl>
                                          <p:spTgt spid="296963">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96963">
                                            <p:txEl>
                                              <p:pRg st="10" end="10"/>
                                            </p:txEl>
                                          </p:spTgt>
                                        </p:tgtEl>
                                        <p:attrNameLst>
                                          <p:attrName>style.visibility</p:attrName>
                                        </p:attrNameLst>
                                      </p:cBhvr>
                                      <p:to>
                                        <p:strVal val="visible"/>
                                      </p:to>
                                    </p:set>
                                    <p:animEffect transition="in" filter="wipe(up)">
                                      <p:cBhvr>
                                        <p:cTn id="37" dur="500"/>
                                        <p:tgtEl>
                                          <p:spTgt spid="2969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 </a:t>
            </a:r>
          </a:p>
        </p:txBody>
      </p:sp>
      <p:sp>
        <p:nvSpPr>
          <p:cNvPr id="84995" name="Rectangle 3"/>
          <p:cNvSpPr>
            <a:spLocks noGrp="1" noChangeArrowheads="1"/>
          </p:cNvSpPr>
          <p:nvPr>
            <p:ph type="body" idx="1"/>
          </p:nvPr>
        </p:nvSpPr>
        <p:spPr/>
        <p:txBody>
          <a:bodyPr/>
          <a:lstStyle/>
          <a:p>
            <a:pPr marL="179388" lvl="1" indent="-179388" eaLnBrk="1"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曲线绘制实例</a:t>
            </a:r>
          </a:p>
          <a:p>
            <a:pPr lvl="1" eaLnBrk="1" hangingPunct="1">
              <a:buFont typeface="Wingdings" pitchFamily="2" charset="2"/>
              <a:buNone/>
            </a:pPr>
            <a:endParaRPr lang="en-US" altLang="zh-CN" dirty="0" smtClean="0">
              <a:solidFill>
                <a:srgbClr val="8A2466"/>
              </a:solidFill>
            </a:endParaRPr>
          </a:p>
          <a:p>
            <a:pPr lvl="1" eaLnBrk="1" hangingPunct="1">
              <a:buFont typeface="Wingdings" pitchFamily="2" charset="2"/>
              <a:buNone/>
            </a:pPr>
            <a:r>
              <a:rPr lang="en-US" altLang="zh-CN" dirty="0" smtClean="0">
                <a:solidFill>
                  <a:srgbClr val="8A2466"/>
                </a:solidFill>
                <a:hlinkClick r:id="rId3" action="ppaction://hlinkfile"/>
              </a:rPr>
              <a:t>B</a:t>
            </a:r>
            <a:r>
              <a:rPr lang="en-US" altLang="zh-CN" dirty="0" smtClean="0">
                <a:solidFill>
                  <a:srgbClr val="8A2466"/>
                </a:solidFill>
                <a:latin typeface="Arial" charset="0"/>
                <a:cs typeface="Arial" charset="0"/>
                <a:hlinkClick r:id="rId3" action="ppaction://hlinkfile"/>
              </a:rPr>
              <a:t>è</a:t>
            </a:r>
            <a:r>
              <a:rPr lang="en-US" altLang="zh-CN" dirty="0" smtClean="0">
                <a:solidFill>
                  <a:srgbClr val="8A2466"/>
                </a:solidFill>
                <a:hlinkClick r:id="rId3" action="ppaction://hlinkfile"/>
              </a:rPr>
              <a:t>zierCurve1.exe</a:t>
            </a:r>
            <a:endParaRPr lang="en-US" altLang="zh-CN" dirty="0" smtClean="0">
              <a:solidFill>
                <a:srgbClr val="8A2466"/>
              </a:solidFill>
            </a:endParaRPr>
          </a:p>
          <a:p>
            <a:pPr lvl="1" eaLnBrk="1" hangingPunct="1">
              <a:buFont typeface="Wingdings" pitchFamily="2" charset="2"/>
              <a:buNone/>
            </a:pPr>
            <a:endParaRPr lang="en-US" altLang="zh-CN" dirty="0" smtClean="0">
              <a:solidFill>
                <a:srgbClr val="8A2466"/>
              </a:solidFill>
            </a:endParaRPr>
          </a:p>
          <a:p>
            <a:pPr lvl="1" eaLnBrk="1" hangingPunct="1">
              <a:buFont typeface="Wingdings" pitchFamily="2" charset="2"/>
              <a:buNone/>
            </a:pPr>
            <a:r>
              <a:rPr lang="en-US" altLang="zh-CN" dirty="0" smtClean="0">
                <a:solidFill>
                  <a:srgbClr val="8A2466"/>
                </a:solidFill>
                <a:hlinkClick r:id="rId4" action="ppaction://hlinkfile"/>
              </a:rPr>
              <a:t>B</a:t>
            </a:r>
            <a:r>
              <a:rPr lang="en-US" altLang="zh-CN" dirty="0" smtClean="0">
                <a:solidFill>
                  <a:srgbClr val="8A2466"/>
                </a:solidFill>
                <a:latin typeface="Arial" charset="0"/>
                <a:cs typeface="Arial" charset="0"/>
                <a:hlinkClick r:id="rId4" action="ppaction://hlinkfile"/>
              </a:rPr>
              <a:t>è</a:t>
            </a:r>
            <a:r>
              <a:rPr lang="en-US" altLang="zh-CN" dirty="0" smtClean="0">
                <a:solidFill>
                  <a:srgbClr val="8A2466"/>
                </a:solidFill>
                <a:hlinkClick r:id="rId4" action="ppaction://hlinkfile"/>
              </a:rPr>
              <a:t>zierCurve2.exe</a:t>
            </a:r>
            <a:endParaRPr lang="en-US" altLang="zh-CN" dirty="0" smtClean="0">
              <a:solidFill>
                <a:srgbClr val="8A2466"/>
              </a:solidFill>
            </a:endParaRPr>
          </a:p>
        </p:txBody>
      </p:sp>
    </p:spTree>
    <p:extLst>
      <p:ext uri="{BB962C8B-B14F-4D97-AF65-F5344CB8AC3E}">
        <p14:creationId xmlns:p14="http://schemas.microsoft.com/office/powerpoint/2010/main" val="3977584602"/>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209186" y="3789040"/>
            <a:ext cx="378565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a:solidFill>
                  <a:schemeClr val="bg2">
                    <a:lumMod val="50000"/>
                  </a:schemeClr>
                </a:solidFill>
                <a:latin typeface="微软雅黑" panose="020B0503020204020204" pitchFamily="34" charset="-122"/>
                <a:ea typeface="微软雅黑" panose="020B0503020204020204" pitchFamily="34" charset="-122"/>
              </a:rPr>
              <a:t>常用参数曲面及绘制</a:t>
            </a:r>
            <a:endParaRPr sz="3200" b="1"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2</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922787036"/>
      </p:ext>
    </p:extLst>
  </p:cSld>
  <p:clrMapOvr>
    <a:masterClrMapping/>
  </p:clrMapOvr>
  <p:transition spd="slow" advClick="0" advTm="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sz="half" idx="1"/>
          </p:nvPr>
        </p:nvSpPr>
        <p:spPr>
          <a:xfrm>
            <a:off x="1477434" y="1138238"/>
            <a:ext cx="9319684" cy="4114800"/>
          </a:xfrm>
          <a:noFill/>
        </p:spPr>
        <p:txBody>
          <a:bodyPr/>
          <a:lstStyle/>
          <a:p>
            <a:pPr lvl="1" indent="0">
              <a:spcBef>
                <a:spcPts val="0"/>
              </a:spcBef>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2.1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参数曲面的定义</a:t>
            </a:r>
          </a:p>
          <a:p>
            <a:pPr marL="717550" lvl="1" indent="-342900" eaLnBrk="1"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矩形</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域上的参数曲面片的一般表示</a:t>
            </a:r>
          </a:p>
          <a:p>
            <a:pPr lvl="2" eaLnBrk="1" hangingPunct="1">
              <a:spcBef>
                <a:spcPct val="40000"/>
              </a:spcBef>
            </a:pPr>
            <a:endParaRPr lang="zh-CN" altLang="en-US" sz="2000" dirty="0" smtClean="0"/>
          </a:p>
          <a:p>
            <a:pPr lvl="2" eaLnBrk="1" hangingPunct="1">
              <a:spcBef>
                <a:spcPct val="40000"/>
              </a:spcBef>
              <a:buFont typeface="Wingdings" pitchFamily="2" charset="2"/>
              <a:buNone/>
            </a:pPr>
            <a:r>
              <a:rPr lang="zh-CN" altLang="en-US" sz="2000" dirty="0" smtClean="0"/>
              <a:t>                                       </a:t>
            </a:r>
          </a:p>
          <a:p>
            <a:pPr lvl="2" eaLnBrk="1" hangingPunct="1"/>
            <a:endParaRPr lang="zh-CN" altLang="en-US" dirty="0" smtClean="0"/>
          </a:p>
          <a:p>
            <a:pPr lvl="2" eaLnBrk="1" hangingPunct="1">
              <a:buFont typeface="Wingdings" pitchFamily="2" charset="2"/>
              <a:buNone/>
            </a:pPr>
            <a:endParaRPr lang="en-US" altLang="zh-CN" dirty="0" smtClean="0"/>
          </a:p>
        </p:txBody>
      </p:sp>
      <p:graphicFrame>
        <p:nvGraphicFramePr>
          <p:cNvPr id="163843" name="Object 3"/>
          <p:cNvGraphicFramePr>
            <a:graphicFrameLocks noGrp="1" noChangeAspect="1"/>
          </p:cNvGraphicFramePr>
          <p:nvPr>
            <p:ph sz="half" idx="2"/>
            <p:extLst>
              <p:ext uri="{D42A27DB-BD31-4B8C-83A1-F6EECF244321}">
                <p14:modId xmlns:p14="http://schemas.microsoft.com/office/powerpoint/2010/main" val="3299649958"/>
              </p:ext>
            </p:extLst>
          </p:nvPr>
        </p:nvGraphicFramePr>
        <p:xfrm>
          <a:off x="2439785" y="2586039"/>
          <a:ext cx="8640233" cy="447675"/>
        </p:xfrm>
        <a:graphic>
          <a:graphicData uri="http://schemas.openxmlformats.org/presentationml/2006/ole">
            <mc:AlternateContent xmlns:mc="http://schemas.openxmlformats.org/markup-compatibility/2006">
              <mc:Choice xmlns:v="urn:schemas-microsoft-com:vml" Requires="v">
                <p:oleObj spid="_x0000_s85043" name="Equation" r:id="rId4" imgW="2946400" imgH="203200" progId="Equation.DSMT4">
                  <p:embed/>
                </p:oleObj>
              </mc:Choice>
              <mc:Fallback>
                <p:oleObj name="Equation" r:id="rId4" imgW="29464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785" y="2586039"/>
                        <a:ext cx="8640233"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1"/>
          <p:cNvGrpSpPr>
            <a:grpSpLocks/>
          </p:cNvGrpSpPr>
          <p:nvPr/>
        </p:nvGrpSpPr>
        <p:grpSpPr bwMode="auto">
          <a:xfrm>
            <a:off x="1439334" y="3860800"/>
            <a:ext cx="3585633" cy="1955800"/>
            <a:chOff x="1676" y="2196"/>
            <a:chExt cx="2225" cy="1574"/>
          </a:xfrm>
        </p:grpSpPr>
        <p:sp>
          <p:nvSpPr>
            <p:cNvPr id="87100" name="Freeform 6"/>
            <p:cNvSpPr>
              <a:spLocks/>
            </p:cNvSpPr>
            <p:nvPr/>
          </p:nvSpPr>
          <p:spPr bwMode="auto">
            <a:xfrm>
              <a:off x="1678" y="2750"/>
              <a:ext cx="1293" cy="1020"/>
            </a:xfrm>
            <a:custGeom>
              <a:avLst/>
              <a:gdLst>
                <a:gd name="T0" fmla="*/ 0 w 1293"/>
                <a:gd name="T1" fmla="*/ 0 h 1020"/>
                <a:gd name="T2" fmla="*/ 635 w 1293"/>
                <a:gd name="T3" fmla="*/ 204 h 1020"/>
                <a:gd name="T4" fmla="*/ 1157 w 1293"/>
                <a:gd name="T5" fmla="*/ 748 h 1020"/>
                <a:gd name="T6" fmla="*/ 1293 w 1293"/>
                <a:gd name="T7" fmla="*/ 1020 h 1020"/>
                <a:gd name="T8" fmla="*/ 0 60000 65536"/>
                <a:gd name="T9" fmla="*/ 0 60000 65536"/>
                <a:gd name="T10" fmla="*/ 0 60000 65536"/>
                <a:gd name="T11" fmla="*/ 0 60000 65536"/>
                <a:gd name="T12" fmla="*/ 0 w 1293"/>
                <a:gd name="T13" fmla="*/ 0 h 1020"/>
                <a:gd name="T14" fmla="*/ 1293 w 1293"/>
                <a:gd name="T15" fmla="*/ 1020 h 1020"/>
              </a:gdLst>
              <a:ahLst/>
              <a:cxnLst>
                <a:cxn ang="T8">
                  <a:pos x="T0" y="T1"/>
                </a:cxn>
                <a:cxn ang="T9">
                  <a:pos x="T2" y="T3"/>
                </a:cxn>
                <a:cxn ang="T10">
                  <a:pos x="T4" y="T5"/>
                </a:cxn>
                <a:cxn ang="T11">
                  <a:pos x="T6" y="T7"/>
                </a:cxn>
              </a:cxnLst>
              <a:rect l="T12" t="T13" r="T14" b="T15"/>
              <a:pathLst>
                <a:path w="1293" h="1020">
                  <a:moveTo>
                    <a:pt x="0" y="0"/>
                  </a:moveTo>
                  <a:cubicBezTo>
                    <a:pt x="221" y="39"/>
                    <a:pt x="442" y="79"/>
                    <a:pt x="635" y="204"/>
                  </a:cubicBezTo>
                  <a:cubicBezTo>
                    <a:pt x="828" y="329"/>
                    <a:pt x="1047" y="612"/>
                    <a:pt x="1157" y="748"/>
                  </a:cubicBezTo>
                  <a:cubicBezTo>
                    <a:pt x="1267" y="884"/>
                    <a:pt x="1280" y="952"/>
                    <a:pt x="1293" y="1020"/>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101" name="Freeform 7"/>
            <p:cNvSpPr>
              <a:spLocks/>
            </p:cNvSpPr>
            <p:nvPr/>
          </p:nvSpPr>
          <p:spPr bwMode="auto">
            <a:xfrm>
              <a:off x="3039" y="2201"/>
              <a:ext cx="862" cy="589"/>
            </a:xfrm>
            <a:custGeom>
              <a:avLst/>
              <a:gdLst>
                <a:gd name="T0" fmla="*/ 0 w 862"/>
                <a:gd name="T1" fmla="*/ 0 h 589"/>
                <a:gd name="T2" fmla="*/ 408 w 862"/>
                <a:gd name="T3" fmla="*/ 158 h 589"/>
                <a:gd name="T4" fmla="*/ 771 w 862"/>
                <a:gd name="T5" fmla="*/ 453 h 589"/>
                <a:gd name="T6" fmla="*/ 862 w 862"/>
                <a:gd name="T7" fmla="*/ 589 h 589"/>
                <a:gd name="T8" fmla="*/ 0 60000 65536"/>
                <a:gd name="T9" fmla="*/ 0 60000 65536"/>
                <a:gd name="T10" fmla="*/ 0 60000 65536"/>
                <a:gd name="T11" fmla="*/ 0 60000 65536"/>
                <a:gd name="T12" fmla="*/ 0 w 862"/>
                <a:gd name="T13" fmla="*/ 0 h 589"/>
                <a:gd name="T14" fmla="*/ 862 w 862"/>
                <a:gd name="T15" fmla="*/ 589 h 589"/>
              </a:gdLst>
              <a:ahLst/>
              <a:cxnLst>
                <a:cxn ang="T8">
                  <a:pos x="T0" y="T1"/>
                </a:cxn>
                <a:cxn ang="T9">
                  <a:pos x="T2" y="T3"/>
                </a:cxn>
                <a:cxn ang="T10">
                  <a:pos x="T4" y="T5"/>
                </a:cxn>
                <a:cxn ang="T11">
                  <a:pos x="T6" y="T7"/>
                </a:cxn>
              </a:cxnLst>
              <a:rect l="T12" t="T13" r="T14" b="T15"/>
              <a:pathLst>
                <a:path w="862" h="589">
                  <a:moveTo>
                    <a:pt x="0" y="0"/>
                  </a:moveTo>
                  <a:cubicBezTo>
                    <a:pt x="140" y="41"/>
                    <a:pt x="280" y="83"/>
                    <a:pt x="408" y="158"/>
                  </a:cubicBezTo>
                  <a:cubicBezTo>
                    <a:pt x="536" y="233"/>
                    <a:pt x="695" y="381"/>
                    <a:pt x="771" y="453"/>
                  </a:cubicBezTo>
                  <a:cubicBezTo>
                    <a:pt x="847" y="525"/>
                    <a:pt x="854" y="557"/>
                    <a:pt x="862" y="58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102" name="Line 8"/>
            <p:cNvSpPr>
              <a:spLocks noChangeShapeType="1"/>
            </p:cNvSpPr>
            <p:nvPr/>
          </p:nvSpPr>
          <p:spPr bwMode="auto">
            <a:xfrm flipV="1">
              <a:off x="2971" y="2795"/>
              <a:ext cx="930" cy="97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3" name="Line 9"/>
            <p:cNvSpPr>
              <a:spLocks noChangeAspect="1" noChangeShapeType="1"/>
            </p:cNvSpPr>
            <p:nvPr/>
          </p:nvSpPr>
          <p:spPr bwMode="auto">
            <a:xfrm rot="60000" flipV="1">
              <a:off x="1676" y="2196"/>
              <a:ext cx="1363" cy="56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850" name="Freeform 10"/>
          <p:cNvSpPr>
            <a:spLocks/>
          </p:cNvSpPr>
          <p:nvPr/>
        </p:nvSpPr>
        <p:spPr bwMode="auto">
          <a:xfrm>
            <a:off x="2798234" y="4111626"/>
            <a:ext cx="1500717" cy="1071563"/>
          </a:xfrm>
          <a:custGeom>
            <a:avLst/>
            <a:gdLst>
              <a:gd name="T0" fmla="*/ 0 w 1293"/>
              <a:gd name="T1" fmla="*/ 0 h 1020"/>
              <a:gd name="T2" fmla="*/ 2147483647 w 1293"/>
              <a:gd name="T3" fmla="*/ 2147483647 h 1020"/>
              <a:gd name="T4" fmla="*/ 2147483647 w 1293"/>
              <a:gd name="T5" fmla="*/ 2147483647 h 1020"/>
              <a:gd name="T6" fmla="*/ 2147483647 w 1293"/>
              <a:gd name="T7" fmla="*/ 2147483647 h 1020"/>
              <a:gd name="T8" fmla="*/ 0 60000 65536"/>
              <a:gd name="T9" fmla="*/ 0 60000 65536"/>
              <a:gd name="T10" fmla="*/ 0 60000 65536"/>
              <a:gd name="T11" fmla="*/ 0 60000 65536"/>
              <a:gd name="T12" fmla="*/ 0 w 1293"/>
              <a:gd name="T13" fmla="*/ 0 h 1020"/>
              <a:gd name="T14" fmla="*/ 1293 w 1293"/>
              <a:gd name="T15" fmla="*/ 1020 h 1020"/>
            </a:gdLst>
            <a:ahLst/>
            <a:cxnLst>
              <a:cxn ang="T8">
                <a:pos x="T0" y="T1"/>
              </a:cxn>
              <a:cxn ang="T9">
                <a:pos x="T2" y="T3"/>
              </a:cxn>
              <a:cxn ang="T10">
                <a:pos x="T4" y="T5"/>
              </a:cxn>
              <a:cxn ang="T11">
                <a:pos x="T6" y="T7"/>
              </a:cxn>
            </a:cxnLst>
            <a:rect l="T12" t="T13" r="T14" b="T15"/>
            <a:pathLst>
              <a:path w="1293" h="1020">
                <a:moveTo>
                  <a:pt x="0" y="0"/>
                </a:moveTo>
                <a:cubicBezTo>
                  <a:pt x="221" y="39"/>
                  <a:pt x="442" y="79"/>
                  <a:pt x="635" y="204"/>
                </a:cubicBezTo>
                <a:cubicBezTo>
                  <a:pt x="828" y="329"/>
                  <a:pt x="1047" y="612"/>
                  <a:pt x="1157" y="748"/>
                </a:cubicBezTo>
                <a:cubicBezTo>
                  <a:pt x="1267" y="884"/>
                  <a:pt x="1280" y="952"/>
                  <a:pt x="1293" y="1020"/>
                </a:cubicBezTo>
              </a:path>
            </a:pathLst>
          </a:custGeom>
          <a:noFill/>
          <a:ln w="9525">
            <a:solidFill>
              <a:srgbClr val="FF3399"/>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851" name="Freeform 11"/>
          <p:cNvSpPr>
            <a:spLocks/>
          </p:cNvSpPr>
          <p:nvPr/>
        </p:nvSpPr>
        <p:spPr bwMode="auto">
          <a:xfrm>
            <a:off x="2400301" y="4040189"/>
            <a:ext cx="1826684" cy="733425"/>
          </a:xfrm>
          <a:custGeom>
            <a:avLst/>
            <a:gdLst>
              <a:gd name="T0" fmla="*/ 2147483647 w 1134"/>
              <a:gd name="T1" fmla="*/ 0 h 590"/>
              <a:gd name="T2" fmla="*/ 2147483647 w 1134"/>
              <a:gd name="T3" fmla="*/ 2147483647 h 590"/>
              <a:gd name="T4" fmla="*/ 2147483647 w 1134"/>
              <a:gd name="T5" fmla="*/ 2147483647 h 590"/>
              <a:gd name="T6" fmla="*/ 0 w 1134"/>
              <a:gd name="T7" fmla="*/ 2147483647 h 590"/>
              <a:gd name="T8" fmla="*/ 0 60000 65536"/>
              <a:gd name="T9" fmla="*/ 0 60000 65536"/>
              <a:gd name="T10" fmla="*/ 0 60000 65536"/>
              <a:gd name="T11" fmla="*/ 0 60000 65536"/>
              <a:gd name="T12" fmla="*/ 0 w 1134"/>
              <a:gd name="T13" fmla="*/ 0 h 590"/>
              <a:gd name="T14" fmla="*/ 1134 w 1134"/>
              <a:gd name="T15" fmla="*/ 590 h 590"/>
            </a:gdLst>
            <a:ahLst/>
            <a:cxnLst>
              <a:cxn ang="T8">
                <a:pos x="T0" y="T1"/>
              </a:cxn>
              <a:cxn ang="T9">
                <a:pos x="T2" y="T3"/>
              </a:cxn>
              <a:cxn ang="T10">
                <a:pos x="T4" y="T5"/>
              </a:cxn>
              <a:cxn ang="T11">
                <a:pos x="T6" y="T7"/>
              </a:cxn>
            </a:cxnLst>
            <a:rect l="T12" t="T13" r="T14" b="T15"/>
            <a:pathLst>
              <a:path w="1134" h="590">
                <a:moveTo>
                  <a:pt x="1134" y="0"/>
                </a:moveTo>
                <a:cubicBezTo>
                  <a:pt x="1016" y="30"/>
                  <a:pt x="899" y="61"/>
                  <a:pt x="771" y="114"/>
                </a:cubicBezTo>
                <a:cubicBezTo>
                  <a:pt x="643" y="167"/>
                  <a:pt x="491" y="239"/>
                  <a:pt x="363" y="318"/>
                </a:cubicBezTo>
                <a:cubicBezTo>
                  <a:pt x="235" y="397"/>
                  <a:pt x="117" y="493"/>
                  <a:pt x="0" y="590"/>
                </a:cubicBezTo>
              </a:path>
            </a:pathLst>
          </a:custGeom>
          <a:noFill/>
          <a:ln w="9525">
            <a:solidFill>
              <a:srgbClr val="11892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856" name="Line 16"/>
          <p:cNvSpPr>
            <a:spLocks noChangeShapeType="1"/>
          </p:cNvSpPr>
          <p:nvPr/>
        </p:nvSpPr>
        <p:spPr bwMode="auto">
          <a:xfrm flipV="1">
            <a:off x="1056218" y="4292601"/>
            <a:ext cx="2338916" cy="177482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59" name="Line 19"/>
          <p:cNvSpPr>
            <a:spLocks noChangeShapeType="1"/>
          </p:cNvSpPr>
          <p:nvPr/>
        </p:nvSpPr>
        <p:spPr bwMode="auto">
          <a:xfrm>
            <a:off x="3384552" y="4252914"/>
            <a:ext cx="766233" cy="42227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3857" name="Oval 17"/>
          <p:cNvSpPr>
            <a:spLocks noChangeArrowheads="1"/>
          </p:cNvSpPr>
          <p:nvPr/>
        </p:nvSpPr>
        <p:spPr bwMode="auto">
          <a:xfrm>
            <a:off x="3359151" y="4221164"/>
            <a:ext cx="110067" cy="8413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63861" name="Text Box 21"/>
          <p:cNvSpPr txBox="1">
            <a:spLocks noChangeArrowheads="1"/>
          </p:cNvSpPr>
          <p:nvPr/>
        </p:nvSpPr>
        <p:spPr bwMode="auto">
          <a:xfrm rot="3016866">
            <a:off x="2539736" y="5116791"/>
            <a:ext cx="760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FF3399"/>
                </a:solidFill>
                <a:latin typeface="Times New Roman" pitchFamily="18" charset="0"/>
              </a:rPr>
              <a:t>v </a:t>
            </a:r>
            <a:r>
              <a:rPr lang="en-US" altLang="zh-CN" b="1">
                <a:solidFill>
                  <a:srgbClr val="FF3399"/>
                </a:solidFill>
                <a:latin typeface="Times New Roman" pitchFamily="18" charset="0"/>
              </a:rPr>
              <a:t>= 0</a:t>
            </a:r>
          </a:p>
        </p:txBody>
      </p:sp>
      <p:sp>
        <p:nvSpPr>
          <p:cNvPr id="163862" name="Text Box 22"/>
          <p:cNvSpPr txBox="1">
            <a:spLocks noChangeArrowheads="1"/>
          </p:cNvSpPr>
          <p:nvPr/>
        </p:nvSpPr>
        <p:spPr bwMode="auto">
          <a:xfrm rot="2291180">
            <a:off x="4144434" y="3902075"/>
            <a:ext cx="9863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FF3399"/>
                </a:solidFill>
                <a:latin typeface="Times New Roman" pitchFamily="18" charset="0"/>
              </a:rPr>
              <a:t>v </a:t>
            </a:r>
            <a:r>
              <a:rPr lang="en-US" altLang="zh-CN" b="1">
                <a:solidFill>
                  <a:srgbClr val="FF3399"/>
                </a:solidFill>
                <a:latin typeface="Times New Roman" pitchFamily="18" charset="0"/>
              </a:rPr>
              <a:t>= 1</a:t>
            </a:r>
          </a:p>
        </p:txBody>
      </p:sp>
      <p:sp>
        <p:nvSpPr>
          <p:cNvPr id="163863" name="Text Box 23"/>
          <p:cNvSpPr txBox="1">
            <a:spLocks noChangeArrowheads="1"/>
          </p:cNvSpPr>
          <p:nvPr/>
        </p:nvSpPr>
        <p:spPr bwMode="auto">
          <a:xfrm rot="-1098423">
            <a:off x="1589618" y="4006851"/>
            <a:ext cx="9863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008000"/>
                </a:solidFill>
                <a:latin typeface="Times New Roman" pitchFamily="18" charset="0"/>
              </a:rPr>
              <a:t>u </a:t>
            </a:r>
            <a:r>
              <a:rPr lang="en-US" altLang="zh-CN" b="1">
                <a:solidFill>
                  <a:srgbClr val="008000"/>
                </a:solidFill>
                <a:latin typeface="Times New Roman" pitchFamily="18" charset="0"/>
              </a:rPr>
              <a:t>= 0</a:t>
            </a:r>
          </a:p>
        </p:txBody>
      </p:sp>
      <p:sp>
        <p:nvSpPr>
          <p:cNvPr id="163864" name="Text Box 24"/>
          <p:cNvSpPr txBox="1">
            <a:spLocks noChangeArrowheads="1"/>
          </p:cNvSpPr>
          <p:nvPr/>
        </p:nvSpPr>
        <p:spPr bwMode="auto">
          <a:xfrm rot="-2489597">
            <a:off x="3551767" y="5419726"/>
            <a:ext cx="9863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008000"/>
                </a:solidFill>
                <a:latin typeface="Times New Roman" pitchFamily="18" charset="0"/>
              </a:rPr>
              <a:t>u </a:t>
            </a:r>
            <a:r>
              <a:rPr lang="en-US" altLang="zh-CN" b="1">
                <a:solidFill>
                  <a:srgbClr val="008000"/>
                </a:solidFill>
                <a:latin typeface="Times New Roman" pitchFamily="18" charset="0"/>
              </a:rPr>
              <a:t>= 1</a:t>
            </a:r>
          </a:p>
        </p:txBody>
      </p:sp>
      <p:grpSp>
        <p:nvGrpSpPr>
          <p:cNvPr id="3" name="Group 28"/>
          <p:cNvGrpSpPr>
            <a:grpSpLocks/>
          </p:cNvGrpSpPr>
          <p:nvPr/>
        </p:nvGrpSpPr>
        <p:grpSpPr bwMode="auto">
          <a:xfrm>
            <a:off x="719667" y="5192714"/>
            <a:ext cx="431800" cy="877887"/>
            <a:chOff x="1275" y="3430"/>
            <a:chExt cx="204" cy="553"/>
          </a:xfrm>
        </p:grpSpPr>
        <p:sp>
          <p:nvSpPr>
            <p:cNvPr id="87098" name="Line 12"/>
            <p:cNvSpPr>
              <a:spLocks noChangeShapeType="1"/>
            </p:cNvSpPr>
            <p:nvPr/>
          </p:nvSpPr>
          <p:spPr bwMode="auto">
            <a:xfrm flipV="1">
              <a:off x="1433" y="3543"/>
              <a:ext cx="0" cy="4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7099" name="Text Box 25"/>
            <p:cNvSpPr txBox="1">
              <a:spLocks noChangeArrowheads="1"/>
            </p:cNvSpPr>
            <p:nvPr/>
          </p:nvSpPr>
          <p:spPr bwMode="auto">
            <a:xfrm>
              <a:off x="1275" y="343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z</a:t>
              </a:r>
            </a:p>
          </p:txBody>
        </p:sp>
      </p:grpSp>
      <p:grpSp>
        <p:nvGrpSpPr>
          <p:cNvPr id="4" name="Group 29"/>
          <p:cNvGrpSpPr>
            <a:grpSpLocks/>
          </p:cNvGrpSpPr>
          <p:nvPr/>
        </p:nvGrpSpPr>
        <p:grpSpPr bwMode="auto">
          <a:xfrm>
            <a:off x="1045634" y="6070600"/>
            <a:ext cx="1007533" cy="534988"/>
            <a:chOff x="1429" y="3983"/>
            <a:chExt cx="476" cy="337"/>
          </a:xfrm>
        </p:grpSpPr>
        <p:sp>
          <p:nvSpPr>
            <p:cNvPr id="87096" name="Line 14"/>
            <p:cNvSpPr>
              <a:spLocks noChangeShapeType="1"/>
            </p:cNvSpPr>
            <p:nvPr/>
          </p:nvSpPr>
          <p:spPr bwMode="auto">
            <a:xfrm>
              <a:off x="1429" y="3983"/>
              <a:ext cx="274" cy="223"/>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7097" name="Text Box 26"/>
            <p:cNvSpPr txBox="1">
              <a:spLocks noChangeArrowheads="1"/>
            </p:cNvSpPr>
            <p:nvPr/>
          </p:nvSpPr>
          <p:spPr bwMode="auto">
            <a:xfrm>
              <a:off x="1701" y="408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x</a:t>
              </a:r>
            </a:p>
          </p:txBody>
        </p:sp>
      </p:grpSp>
      <p:grpSp>
        <p:nvGrpSpPr>
          <p:cNvPr id="5" name="Group 30"/>
          <p:cNvGrpSpPr>
            <a:grpSpLocks/>
          </p:cNvGrpSpPr>
          <p:nvPr/>
        </p:nvGrpSpPr>
        <p:grpSpPr bwMode="auto">
          <a:xfrm>
            <a:off x="1054101" y="5532438"/>
            <a:ext cx="1257300" cy="538162"/>
            <a:chOff x="1433" y="3644"/>
            <a:chExt cx="594" cy="339"/>
          </a:xfrm>
        </p:grpSpPr>
        <p:sp>
          <p:nvSpPr>
            <p:cNvPr id="87094" name="Line 13"/>
            <p:cNvSpPr>
              <a:spLocks noChangeShapeType="1"/>
            </p:cNvSpPr>
            <p:nvPr/>
          </p:nvSpPr>
          <p:spPr bwMode="auto">
            <a:xfrm flipV="1">
              <a:off x="1433" y="3777"/>
              <a:ext cx="427" cy="20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7095" name="Text Box 27"/>
            <p:cNvSpPr txBox="1">
              <a:spLocks noChangeArrowheads="1"/>
            </p:cNvSpPr>
            <p:nvPr/>
          </p:nvSpPr>
          <p:spPr bwMode="auto">
            <a:xfrm>
              <a:off x="1823" y="36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y</a:t>
              </a:r>
            </a:p>
          </p:txBody>
        </p:sp>
      </p:grpSp>
      <p:sp>
        <p:nvSpPr>
          <p:cNvPr id="163885" name="Text Box 45"/>
          <p:cNvSpPr txBox="1">
            <a:spLocks noChangeArrowheads="1"/>
          </p:cNvSpPr>
          <p:nvPr/>
        </p:nvSpPr>
        <p:spPr bwMode="auto">
          <a:xfrm>
            <a:off x="5949974" y="3307574"/>
            <a:ext cx="16806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285750" indent="-285750" eaLnBrk="1" hangingPunct="1">
              <a:spcBef>
                <a:spcPct val="50000"/>
              </a:spcBef>
              <a:buClr>
                <a:schemeClr val="accent2"/>
              </a:buClr>
              <a:buSzPct val="70000"/>
              <a:buFont typeface="Wingdings" panose="05000000000000000000" pitchFamily="2" charset="2"/>
              <a:buChar char="l"/>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角</a:t>
            </a:r>
            <a:r>
              <a:rPr lang="zh-CN" altLang="en-US" b="1" dirty="0">
                <a:solidFill>
                  <a:schemeClr val="bg2">
                    <a:lumMod val="50000"/>
                  </a:schemeClr>
                </a:solidFill>
                <a:latin typeface="微软雅黑" panose="020B0503020204020204" pitchFamily="34" charset="-122"/>
                <a:ea typeface="微软雅黑" panose="020B0503020204020204" pitchFamily="34" charset="-122"/>
              </a:rPr>
              <a:t>点</a:t>
            </a:r>
          </a:p>
        </p:txBody>
      </p:sp>
      <p:sp>
        <p:nvSpPr>
          <p:cNvPr id="163886" name="Text Box 46"/>
          <p:cNvSpPr txBox="1">
            <a:spLocks noChangeArrowheads="1"/>
          </p:cNvSpPr>
          <p:nvPr/>
        </p:nvSpPr>
        <p:spPr bwMode="auto">
          <a:xfrm>
            <a:off x="5962652" y="3789363"/>
            <a:ext cx="16806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285750" indent="-285750" eaLnBrk="1" hangingPunct="1">
              <a:spcBef>
                <a:spcPct val="50000"/>
              </a:spcBef>
              <a:buClr>
                <a:schemeClr val="accent2"/>
              </a:buClr>
              <a:buSzPct val="70000"/>
              <a:buFont typeface="Wingdings" panose="05000000000000000000" pitchFamily="2" charset="2"/>
              <a:buChar char="l"/>
            </a:pPr>
            <a:r>
              <a:rPr lang="zh-CN" altLang="en-US">
                <a:solidFill>
                  <a:schemeClr val="bg2">
                    <a:lumMod val="50000"/>
                  </a:schemeClr>
                </a:solidFill>
                <a:latin typeface="微软雅黑" panose="020B0503020204020204" pitchFamily="34" charset="-122"/>
                <a:ea typeface="微软雅黑" panose="020B0503020204020204" pitchFamily="34" charset="-122"/>
              </a:rPr>
              <a:t> </a:t>
            </a:r>
            <a:r>
              <a:rPr lang="zh-CN" altLang="en-US" b="1">
                <a:solidFill>
                  <a:schemeClr val="bg2">
                    <a:lumMod val="50000"/>
                  </a:schemeClr>
                </a:solidFill>
                <a:latin typeface="微软雅黑" panose="020B0503020204020204" pitchFamily="34" charset="-122"/>
                <a:ea typeface="微软雅黑" panose="020B0503020204020204" pitchFamily="34" charset="-122"/>
              </a:rPr>
              <a:t>边界线</a:t>
            </a:r>
          </a:p>
        </p:txBody>
      </p:sp>
      <p:sp>
        <p:nvSpPr>
          <p:cNvPr id="163887" name="Text Box 47"/>
          <p:cNvSpPr txBox="1">
            <a:spLocks noChangeArrowheads="1"/>
          </p:cNvSpPr>
          <p:nvPr/>
        </p:nvSpPr>
        <p:spPr bwMode="auto">
          <a:xfrm>
            <a:off x="2006600" y="4667251"/>
            <a:ext cx="7281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p</a:t>
            </a:r>
            <a:r>
              <a:rPr lang="en-US" altLang="zh-CN" b="1" baseline="-25000">
                <a:solidFill>
                  <a:schemeClr val="hlink"/>
                </a:solidFill>
                <a:latin typeface="Times New Roman" pitchFamily="18" charset="0"/>
              </a:rPr>
              <a:t>u0</a:t>
            </a:r>
          </a:p>
        </p:txBody>
      </p:sp>
      <p:sp>
        <p:nvSpPr>
          <p:cNvPr id="163888" name="Text Box 48"/>
          <p:cNvSpPr txBox="1">
            <a:spLocks noChangeArrowheads="1"/>
          </p:cNvSpPr>
          <p:nvPr/>
        </p:nvSpPr>
        <p:spPr bwMode="auto">
          <a:xfrm>
            <a:off x="4396318" y="3616326"/>
            <a:ext cx="7281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p</a:t>
            </a:r>
            <a:r>
              <a:rPr lang="en-US" altLang="zh-CN" b="1" baseline="-25000">
                <a:solidFill>
                  <a:schemeClr val="hlink"/>
                </a:solidFill>
                <a:latin typeface="Times New Roman" pitchFamily="18" charset="0"/>
              </a:rPr>
              <a:t>u1</a:t>
            </a:r>
          </a:p>
        </p:txBody>
      </p:sp>
      <p:sp>
        <p:nvSpPr>
          <p:cNvPr id="163890" name="Freeform 50"/>
          <p:cNvSpPr>
            <a:spLocks/>
          </p:cNvSpPr>
          <p:nvPr/>
        </p:nvSpPr>
        <p:spPr bwMode="auto">
          <a:xfrm>
            <a:off x="1439333" y="4545014"/>
            <a:ext cx="2082800" cy="1266825"/>
          </a:xfrm>
          <a:custGeom>
            <a:avLst/>
            <a:gdLst>
              <a:gd name="T0" fmla="*/ 0 w 1293"/>
              <a:gd name="T1" fmla="*/ 0 h 1020"/>
              <a:gd name="T2" fmla="*/ 2147483647 w 1293"/>
              <a:gd name="T3" fmla="*/ 2147483647 h 1020"/>
              <a:gd name="T4" fmla="*/ 2147483647 w 1293"/>
              <a:gd name="T5" fmla="*/ 2147483647 h 1020"/>
              <a:gd name="T6" fmla="*/ 2147483647 w 1293"/>
              <a:gd name="T7" fmla="*/ 2147483647 h 1020"/>
              <a:gd name="T8" fmla="*/ 0 60000 65536"/>
              <a:gd name="T9" fmla="*/ 0 60000 65536"/>
              <a:gd name="T10" fmla="*/ 0 60000 65536"/>
              <a:gd name="T11" fmla="*/ 0 60000 65536"/>
              <a:gd name="T12" fmla="*/ 0 w 1293"/>
              <a:gd name="T13" fmla="*/ 0 h 1020"/>
              <a:gd name="T14" fmla="*/ 1293 w 1293"/>
              <a:gd name="T15" fmla="*/ 1020 h 1020"/>
            </a:gdLst>
            <a:ahLst/>
            <a:cxnLst>
              <a:cxn ang="T8">
                <a:pos x="T0" y="T1"/>
              </a:cxn>
              <a:cxn ang="T9">
                <a:pos x="T2" y="T3"/>
              </a:cxn>
              <a:cxn ang="T10">
                <a:pos x="T4" y="T5"/>
              </a:cxn>
              <a:cxn ang="T11">
                <a:pos x="T6" y="T7"/>
              </a:cxn>
            </a:cxnLst>
            <a:rect l="T12" t="T13" r="T14" b="T15"/>
            <a:pathLst>
              <a:path w="1293" h="1020">
                <a:moveTo>
                  <a:pt x="0" y="0"/>
                </a:moveTo>
                <a:cubicBezTo>
                  <a:pt x="221" y="39"/>
                  <a:pt x="442" y="79"/>
                  <a:pt x="635" y="204"/>
                </a:cubicBezTo>
                <a:cubicBezTo>
                  <a:pt x="828" y="329"/>
                  <a:pt x="1047" y="612"/>
                  <a:pt x="1157" y="748"/>
                </a:cubicBezTo>
                <a:cubicBezTo>
                  <a:pt x="1267" y="884"/>
                  <a:pt x="1280" y="952"/>
                  <a:pt x="1293" y="1020"/>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891" name="Freeform 51"/>
          <p:cNvSpPr>
            <a:spLocks/>
          </p:cNvSpPr>
          <p:nvPr/>
        </p:nvSpPr>
        <p:spPr bwMode="auto">
          <a:xfrm>
            <a:off x="3632200" y="3862389"/>
            <a:ext cx="1388533" cy="731837"/>
          </a:xfrm>
          <a:custGeom>
            <a:avLst/>
            <a:gdLst>
              <a:gd name="T0" fmla="*/ 0 w 862"/>
              <a:gd name="T1" fmla="*/ 0 h 589"/>
              <a:gd name="T2" fmla="*/ 2147483647 w 862"/>
              <a:gd name="T3" fmla="*/ 2147483647 h 589"/>
              <a:gd name="T4" fmla="*/ 2147483647 w 862"/>
              <a:gd name="T5" fmla="*/ 2147483647 h 589"/>
              <a:gd name="T6" fmla="*/ 2147483647 w 862"/>
              <a:gd name="T7" fmla="*/ 2147483647 h 589"/>
              <a:gd name="T8" fmla="*/ 0 60000 65536"/>
              <a:gd name="T9" fmla="*/ 0 60000 65536"/>
              <a:gd name="T10" fmla="*/ 0 60000 65536"/>
              <a:gd name="T11" fmla="*/ 0 60000 65536"/>
              <a:gd name="T12" fmla="*/ 0 w 862"/>
              <a:gd name="T13" fmla="*/ 0 h 589"/>
              <a:gd name="T14" fmla="*/ 862 w 862"/>
              <a:gd name="T15" fmla="*/ 589 h 589"/>
            </a:gdLst>
            <a:ahLst/>
            <a:cxnLst>
              <a:cxn ang="T8">
                <a:pos x="T0" y="T1"/>
              </a:cxn>
              <a:cxn ang="T9">
                <a:pos x="T2" y="T3"/>
              </a:cxn>
              <a:cxn ang="T10">
                <a:pos x="T4" y="T5"/>
              </a:cxn>
              <a:cxn ang="T11">
                <a:pos x="T6" y="T7"/>
              </a:cxn>
            </a:cxnLst>
            <a:rect l="T12" t="T13" r="T14" b="T15"/>
            <a:pathLst>
              <a:path w="862" h="589">
                <a:moveTo>
                  <a:pt x="0" y="0"/>
                </a:moveTo>
                <a:cubicBezTo>
                  <a:pt x="140" y="41"/>
                  <a:pt x="280" y="83"/>
                  <a:pt x="408" y="158"/>
                </a:cubicBezTo>
                <a:cubicBezTo>
                  <a:pt x="536" y="233"/>
                  <a:pt x="695" y="381"/>
                  <a:pt x="771" y="453"/>
                </a:cubicBezTo>
                <a:cubicBezTo>
                  <a:pt x="847" y="525"/>
                  <a:pt x="854" y="557"/>
                  <a:pt x="862" y="589"/>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892" name="Line 52"/>
          <p:cNvSpPr>
            <a:spLocks noChangeShapeType="1"/>
          </p:cNvSpPr>
          <p:nvPr/>
        </p:nvSpPr>
        <p:spPr bwMode="auto">
          <a:xfrm flipV="1">
            <a:off x="3522133" y="4600576"/>
            <a:ext cx="1498600" cy="121126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3" name="Line 53"/>
          <p:cNvSpPr>
            <a:spLocks noChangeAspect="1" noChangeShapeType="1"/>
          </p:cNvSpPr>
          <p:nvPr/>
        </p:nvSpPr>
        <p:spPr bwMode="auto">
          <a:xfrm rot="60000" flipV="1">
            <a:off x="1439334" y="3860800"/>
            <a:ext cx="2197100" cy="6985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4" name="Text Box 54"/>
          <p:cNvSpPr txBox="1">
            <a:spLocks noChangeArrowheads="1"/>
          </p:cNvSpPr>
          <p:nvPr/>
        </p:nvSpPr>
        <p:spPr bwMode="auto">
          <a:xfrm>
            <a:off x="2063751" y="3789363"/>
            <a:ext cx="7281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p</a:t>
            </a:r>
            <a:r>
              <a:rPr lang="en-US" altLang="zh-CN" b="1" baseline="-25000">
                <a:solidFill>
                  <a:schemeClr val="hlink"/>
                </a:solidFill>
                <a:latin typeface="Times New Roman" pitchFamily="18" charset="0"/>
              </a:rPr>
              <a:t>0v</a:t>
            </a:r>
          </a:p>
        </p:txBody>
      </p:sp>
      <p:sp>
        <p:nvSpPr>
          <p:cNvPr id="163895" name="Text Box 55"/>
          <p:cNvSpPr txBox="1">
            <a:spLocks noChangeArrowheads="1"/>
          </p:cNvSpPr>
          <p:nvPr/>
        </p:nvSpPr>
        <p:spPr bwMode="auto">
          <a:xfrm>
            <a:off x="4415367" y="5048251"/>
            <a:ext cx="7281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chemeClr val="hlink"/>
                </a:solidFill>
                <a:latin typeface="Times New Roman" pitchFamily="18" charset="0"/>
              </a:rPr>
              <a:t>p</a:t>
            </a:r>
            <a:r>
              <a:rPr lang="en-US" altLang="zh-CN" b="1" baseline="-25000">
                <a:solidFill>
                  <a:schemeClr val="hlink"/>
                </a:solidFill>
                <a:latin typeface="Times New Roman" pitchFamily="18" charset="0"/>
              </a:rPr>
              <a:t>1v</a:t>
            </a:r>
          </a:p>
        </p:txBody>
      </p:sp>
      <p:sp>
        <p:nvSpPr>
          <p:cNvPr id="163896" name="Text Box 56"/>
          <p:cNvSpPr txBox="1">
            <a:spLocks noChangeArrowheads="1"/>
          </p:cNvSpPr>
          <p:nvPr/>
        </p:nvSpPr>
        <p:spPr bwMode="auto">
          <a:xfrm>
            <a:off x="3513667" y="4105276"/>
            <a:ext cx="1536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solidFill>
                  <a:srgbClr val="2103FD"/>
                </a:solidFill>
                <a:latin typeface="Times New Roman" pitchFamily="18" charset="0"/>
              </a:rPr>
              <a:t>P</a:t>
            </a:r>
            <a:r>
              <a:rPr lang="en-US" altLang="zh-CN" b="1" baseline="-25000">
                <a:solidFill>
                  <a:srgbClr val="2103FD"/>
                </a:solidFill>
                <a:latin typeface="Times New Roman" pitchFamily="18" charset="0"/>
              </a:rPr>
              <a:t>ij</a:t>
            </a:r>
            <a:endParaRPr lang="en-US" altLang="zh-CN" b="1">
              <a:solidFill>
                <a:srgbClr val="2103FD"/>
              </a:solidFill>
              <a:latin typeface="Times New Roman" pitchFamily="18" charset="0"/>
            </a:endParaRPr>
          </a:p>
        </p:txBody>
      </p:sp>
      <p:sp>
        <p:nvSpPr>
          <p:cNvPr id="163860" name="Line 20"/>
          <p:cNvSpPr>
            <a:spLocks noChangeShapeType="1"/>
          </p:cNvSpPr>
          <p:nvPr/>
        </p:nvSpPr>
        <p:spPr bwMode="auto">
          <a:xfrm flipV="1">
            <a:off x="3407834" y="3463925"/>
            <a:ext cx="328084" cy="78898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6" name="Group 41"/>
          <p:cNvGrpSpPr>
            <a:grpSpLocks/>
          </p:cNvGrpSpPr>
          <p:nvPr/>
        </p:nvGrpSpPr>
        <p:grpSpPr bwMode="auto">
          <a:xfrm>
            <a:off x="719667" y="4292601"/>
            <a:ext cx="1140884" cy="417513"/>
            <a:chOff x="340" y="2795"/>
            <a:chExt cx="539" cy="263"/>
          </a:xfrm>
        </p:grpSpPr>
        <p:sp>
          <p:nvSpPr>
            <p:cNvPr id="87092" name="Text Box 33"/>
            <p:cNvSpPr txBox="1">
              <a:spLocks noChangeArrowheads="1"/>
            </p:cNvSpPr>
            <p:nvPr/>
          </p:nvSpPr>
          <p:spPr bwMode="auto">
            <a:xfrm>
              <a:off x="584" y="2827"/>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ym typeface="Symbol" pitchFamily="18" charset="2"/>
                </a:rPr>
                <a:t></a:t>
              </a:r>
            </a:p>
          </p:txBody>
        </p:sp>
        <p:sp>
          <p:nvSpPr>
            <p:cNvPr id="87093" name="Text Box 34"/>
            <p:cNvSpPr txBox="1">
              <a:spLocks noChangeArrowheads="1"/>
            </p:cNvSpPr>
            <p:nvPr/>
          </p:nvSpPr>
          <p:spPr bwMode="auto">
            <a:xfrm>
              <a:off x="340" y="279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1" baseline="-25000">
                  <a:latin typeface="Times New Roman" pitchFamily="18" charset="0"/>
                </a:rPr>
                <a:t>00</a:t>
              </a:r>
            </a:p>
          </p:txBody>
        </p:sp>
      </p:grpSp>
      <p:grpSp>
        <p:nvGrpSpPr>
          <p:cNvPr id="7" name="Group 42"/>
          <p:cNvGrpSpPr>
            <a:grpSpLocks/>
          </p:cNvGrpSpPr>
          <p:nvPr/>
        </p:nvGrpSpPr>
        <p:grpSpPr bwMode="auto">
          <a:xfrm>
            <a:off x="3484033" y="3449638"/>
            <a:ext cx="999067" cy="590550"/>
            <a:chOff x="1646" y="2264"/>
            <a:chExt cx="472" cy="372"/>
          </a:xfrm>
        </p:grpSpPr>
        <p:sp>
          <p:nvSpPr>
            <p:cNvPr id="87090" name="Text Box 35"/>
            <p:cNvSpPr txBox="1">
              <a:spLocks noChangeArrowheads="1"/>
            </p:cNvSpPr>
            <p:nvPr/>
          </p:nvSpPr>
          <p:spPr bwMode="auto">
            <a:xfrm>
              <a:off x="1646" y="240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ym typeface="Symbol" pitchFamily="18" charset="2"/>
                </a:rPr>
                <a:t></a:t>
              </a:r>
            </a:p>
          </p:txBody>
        </p:sp>
        <p:sp>
          <p:nvSpPr>
            <p:cNvPr id="87091" name="Text Box 36"/>
            <p:cNvSpPr txBox="1">
              <a:spLocks noChangeArrowheads="1"/>
            </p:cNvSpPr>
            <p:nvPr/>
          </p:nvSpPr>
          <p:spPr bwMode="auto">
            <a:xfrm>
              <a:off x="1755" y="226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1" baseline="-25000">
                  <a:latin typeface="Times New Roman" pitchFamily="18" charset="0"/>
                </a:rPr>
                <a:t>01</a:t>
              </a:r>
            </a:p>
          </p:txBody>
        </p:sp>
      </p:grpSp>
      <p:grpSp>
        <p:nvGrpSpPr>
          <p:cNvPr id="8" name="Group 43"/>
          <p:cNvGrpSpPr>
            <a:grpSpLocks/>
          </p:cNvGrpSpPr>
          <p:nvPr/>
        </p:nvGrpSpPr>
        <p:grpSpPr bwMode="auto">
          <a:xfrm>
            <a:off x="3340100" y="5610226"/>
            <a:ext cx="865717" cy="511175"/>
            <a:chOff x="1578" y="3625"/>
            <a:chExt cx="409" cy="322"/>
          </a:xfrm>
        </p:grpSpPr>
        <p:sp>
          <p:nvSpPr>
            <p:cNvPr id="87088" name="Text Box 37"/>
            <p:cNvSpPr txBox="1">
              <a:spLocks noChangeArrowheads="1"/>
            </p:cNvSpPr>
            <p:nvPr/>
          </p:nvSpPr>
          <p:spPr bwMode="auto">
            <a:xfrm>
              <a:off x="1578" y="362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ym typeface="Symbol" pitchFamily="18" charset="2"/>
                </a:rPr>
                <a:t></a:t>
              </a:r>
            </a:p>
          </p:txBody>
        </p:sp>
        <p:sp>
          <p:nvSpPr>
            <p:cNvPr id="87089" name="Text Box 38"/>
            <p:cNvSpPr txBox="1">
              <a:spLocks noChangeArrowheads="1"/>
            </p:cNvSpPr>
            <p:nvPr/>
          </p:nvSpPr>
          <p:spPr bwMode="auto">
            <a:xfrm>
              <a:off x="1624" y="371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1" baseline="-25000">
                  <a:latin typeface="Times New Roman" pitchFamily="18" charset="0"/>
                </a:rPr>
                <a:t>10</a:t>
              </a:r>
            </a:p>
          </p:txBody>
        </p:sp>
      </p:grpSp>
      <p:grpSp>
        <p:nvGrpSpPr>
          <p:cNvPr id="9" name="Group 44"/>
          <p:cNvGrpSpPr>
            <a:grpSpLocks/>
          </p:cNvGrpSpPr>
          <p:nvPr/>
        </p:nvGrpSpPr>
        <p:grpSpPr bwMode="auto">
          <a:xfrm>
            <a:off x="4857752" y="4378325"/>
            <a:ext cx="969433" cy="382588"/>
            <a:chOff x="2295" y="2849"/>
            <a:chExt cx="458" cy="241"/>
          </a:xfrm>
        </p:grpSpPr>
        <p:sp>
          <p:nvSpPr>
            <p:cNvPr id="87086" name="Text Box 39"/>
            <p:cNvSpPr txBox="1">
              <a:spLocks noChangeArrowheads="1"/>
            </p:cNvSpPr>
            <p:nvPr/>
          </p:nvSpPr>
          <p:spPr bwMode="auto">
            <a:xfrm>
              <a:off x="2295" y="2849"/>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ym typeface="Symbol" pitchFamily="18" charset="2"/>
                </a:rPr>
                <a:t></a:t>
              </a:r>
            </a:p>
          </p:txBody>
        </p:sp>
        <p:sp>
          <p:nvSpPr>
            <p:cNvPr id="87087" name="Text Box 40"/>
            <p:cNvSpPr txBox="1">
              <a:spLocks noChangeArrowheads="1"/>
            </p:cNvSpPr>
            <p:nvPr/>
          </p:nvSpPr>
          <p:spPr bwMode="auto">
            <a:xfrm>
              <a:off x="2390" y="2859"/>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p</a:t>
              </a:r>
              <a:r>
                <a:rPr lang="en-US" altLang="zh-CN" b="1" baseline="-25000">
                  <a:latin typeface="Times New Roman" pitchFamily="18" charset="0"/>
                </a:rPr>
                <a:t>11</a:t>
              </a:r>
            </a:p>
          </p:txBody>
        </p:sp>
      </p:grpSp>
      <p:sp>
        <p:nvSpPr>
          <p:cNvPr id="163897" name="Text Box 57"/>
          <p:cNvSpPr txBox="1">
            <a:spLocks noChangeArrowheads="1"/>
          </p:cNvSpPr>
          <p:nvPr/>
        </p:nvSpPr>
        <p:spPr bwMode="auto">
          <a:xfrm>
            <a:off x="5952067" y="4402138"/>
            <a:ext cx="52810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285750" indent="-285750" eaLnBrk="1" hangingPunct="1">
              <a:spcBef>
                <a:spcPct val="50000"/>
              </a:spcBef>
              <a:buClr>
                <a:schemeClr val="accent2"/>
              </a:buClr>
              <a:buSzPct val="70000"/>
              <a:buFont typeface="Wingdings" panose="05000000000000000000" pitchFamily="2" charset="2"/>
              <a:buChar char="l"/>
            </a:pPr>
            <a:r>
              <a:rPr lang="zh-CN" altLang="en-US">
                <a:solidFill>
                  <a:schemeClr val="bg2">
                    <a:lumMod val="50000"/>
                  </a:schemeClr>
                </a:solidFill>
                <a:latin typeface="微软雅黑" panose="020B0503020204020204" pitchFamily="34" charset="-122"/>
                <a:ea typeface="微软雅黑" panose="020B0503020204020204" pitchFamily="34" charset="-122"/>
              </a:rPr>
              <a:t> </a:t>
            </a:r>
            <a:r>
              <a:rPr lang="zh-CN" altLang="en-US" b="1">
                <a:solidFill>
                  <a:schemeClr val="bg2">
                    <a:lumMod val="50000"/>
                  </a:schemeClr>
                </a:solidFill>
                <a:latin typeface="微软雅黑" panose="020B0503020204020204" pitchFamily="34" charset="-122"/>
                <a:ea typeface="微软雅黑" panose="020B0503020204020204" pitchFamily="34" charset="-122"/>
              </a:rPr>
              <a:t>曲面片上的一点</a:t>
            </a:r>
            <a:r>
              <a:rPr lang="en-US" altLang="zh-CN" b="1" i="1">
                <a:solidFill>
                  <a:schemeClr val="bg2">
                    <a:lumMod val="50000"/>
                  </a:schemeClr>
                </a:solidFill>
                <a:latin typeface="微软雅黑" panose="020B0503020204020204" pitchFamily="34" charset="-122"/>
                <a:ea typeface="微软雅黑" panose="020B0503020204020204" pitchFamily="34" charset="-122"/>
              </a:rPr>
              <a:t>p</a:t>
            </a:r>
            <a:r>
              <a:rPr lang="en-US" altLang="zh-CN" b="1">
                <a:solidFill>
                  <a:schemeClr val="bg2">
                    <a:lumMod val="50000"/>
                  </a:schemeClr>
                </a:solidFill>
                <a:latin typeface="微软雅黑" panose="020B0503020204020204" pitchFamily="34" charset="-122"/>
                <a:ea typeface="微软雅黑" panose="020B0503020204020204" pitchFamily="34" charset="-122"/>
              </a:rPr>
              <a:t>(</a:t>
            </a:r>
            <a:r>
              <a:rPr lang="en-US" altLang="zh-CN" b="1" i="1">
                <a:solidFill>
                  <a:schemeClr val="bg2">
                    <a:lumMod val="50000"/>
                  </a:schemeClr>
                </a:solidFill>
                <a:latin typeface="微软雅黑" panose="020B0503020204020204" pitchFamily="34" charset="-122"/>
                <a:ea typeface="微软雅黑" panose="020B0503020204020204" pitchFamily="34" charset="-122"/>
              </a:rPr>
              <a:t>u</a:t>
            </a:r>
            <a:r>
              <a:rPr lang="en-US" altLang="zh-CN" b="1" baseline="-25000">
                <a:solidFill>
                  <a:schemeClr val="bg2">
                    <a:lumMod val="50000"/>
                  </a:schemeClr>
                </a:solidFill>
                <a:latin typeface="微软雅黑" panose="020B0503020204020204" pitchFamily="34" charset="-122"/>
                <a:ea typeface="微软雅黑" panose="020B0503020204020204" pitchFamily="34" charset="-122"/>
              </a:rPr>
              <a:t>i</a:t>
            </a:r>
            <a:r>
              <a:rPr lang="en-US" altLang="zh-CN" b="1">
                <a:solidFill>
                  <a:schemeClr val="bg2">
                    <a:lumMod val="50000"/>
                  </a:schemeClr>
                </a:solidFill>
                <a:latin typeface="微软雅黑" panose="020B0503020204020204" pitchFamily="34" charset="-122"/>
                <a:ea typeface="微软雅黑" panose="020B0503020204020204" pitchFamily="34" charset="-122"/>
              </a:rPr>
              <a:t>,</a:t>
            </a:r>
            <a:r>
              <a:rPr lang="en-US" altLang="zh-CN" b="1" i="1">
                <a:solidFill>
                  <a:schemeClr val="bg2">
                    <a:lumMod val="50000"/>
                  </a:schemeClr>
                </a:solidFill>
                <a:latin typeface="微软雅黑" panose="020B0503020204020204" pitchFamily="34" charset="-122"/>
                <a:ea typeface="微软雅黑" panose="020B0503020204020204" pitchFamily="34" charset="-122"/>
              </a:rPr>
              <a:t>v</a:t>
            </a:r>
            <a:r>
              <a:rPr lang="en-US" altLang="zh-CN" b="1" baseline="-25000">
                <a:solidFill>
                  <a:schemeClr val="bg2">
                    <a:lumMod val="50000"/>
                  </a:schemeClr>
                </a:solidFill>
                <a:latin typeface="微软雅黑" panose="020B0503020204020204" pitchFamily="34" charset="-122"/>
                <a:ea typeface="微软雅黑" panose="020B0503020204020204" pitchFamily="34" charset="-122"/>
              </a:rPr>
              <a:t>j</a:t>
            </a:r>
            <a:r>
              <a:rPr lang="en-US" altLang="zh-CN" b="1">
                <a:solidFill>
                  <a:schemeClr val="bg2">
                    <a:lumMod val="50000"/>
                  </a:schemeClr>
                </a:solidFill>
                <a:latin typeface="微软雅黑" panose="020B0503020204020204" pitchFamily="34" charset="-122"/>
                <a:ea typeface="微软雅黑" panose="020B0503020204020204" pitchFamily="34" charset="-122"/>
              </a:rPr>
              <a:t>)</a:t>
            </a:r>
            <a:r>
              <a:rPr lang="zh-CN" altLang="en-US" b="1">
                <a:solidFill>
                  <a:schemeClr val="bg2">
                    <a:lumMod val="50000"/>
                  </a:schemeClr>
                </a:solidFill>
                <a:latin typeface="微软雅黑" panose="020B0503020204020204" pitchFamily="34" charset="-122"/>
                <a:ea typeface="微软雅黑" panose="020B0503020204020204" pitchFamily="34" charset="-122"/>
              </a:rPr>
              <a:t>，记为</a:t>
            </a:r>
            <a:r>
              <a:rPr lang="en-US" altLang="zh-CN" b="1" i="1">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a:solidFill>
                  <a:schemeClr val="bg2">
                    <a:lumMod val="50000"/>
                  </a:schemeClr>
                </a:solidFill>
                <a:latin typeface="微软雅黑" panose="020B0503020204020204" pitchFamily="34" charset="-122"/>
                <a:ea typeface="微软雅黑" panose="020B0503020204020204" pitchFamily="34" charset="-122"/>
              </a:rPr>
              <a:t>ij</a:t>
            </a:r>
            <a:endParaRPr lang="en-US" altLang="zh-CN" b="1">
              <a:solidFill>
                <a:schemeClr val="bg2">
                  <a:lumMod val="50000"/>
                </a:schemeClr>
              </a:solidFill>
              <a:latin typeface="微软雅黑" panose="020B0503020204020204" pitchFamily="34" charset="-122"/>
              <a:ea typeface="微软雅黑" panose="020B0503020204020204" pitchFamily="34" charset="-122"/>
            </a:endParaRPr>
          </a:p>
        </p:txBody>
      </p:sp>
      <p:sp>
        <p:nvSpPr>
          <p:cNvPr id="163898" name="Text Box 58"/>
          <p:cNvSpPr txBox="1">
            <a:spLocks noChangeArrowheads="1"/>
          </p:cNvSpPr>
          <p:nvPr/>
        </p:nvSpPr>
        <p:spPr bwMode="auto">
          <a:xfrm>
            <a:off x="5998634" y="4941888"/>
            <a:ext cx="55689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285750" indent="-285750" eaLnBrk="1" hangingPunct="1">
              <a:spcBef>
                <a:spcPct val="50000"/>
              </a:spcBef>
              <a:buClr>
                <a:schemeClr val="accent2"/>
              </a:buClr>
              <a:buSzPct val="70000"/>
              <a:buFont typeface="Wingdings" panose="05000000000000000000" pitchFamily="2" charset="2"/>
              <a:buChar char="l"/>
            </a:pPr>
            <a:r>
              <a:rPr lang="en-US" altLang="zh-CN" b="1" i="1" dirty="0">
                <a:solidFill>
                  <a:schemeClr val="bg2">
                    <a:lumMod val="50000"/>
                  </a:schemeClr>
                </a:solidFill>
                <a:latin typeface="微软雅黑" panose="020B0503020204020204" pitchFamily="34" charset="-122"/>
                <a:ea typeface="微软雅黑" panose="020B0503020204020204" pitchFamily="34" charset="-122"/>
              </a:rPr>
              <a:t> </a:t>
            </a:r>
            <a:r>
              <a:rPr lang="en-US" altLang="zh-CN" b="1" i="1" dirty="0" err="1">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err="1">
                <a:solidFill>
                  <a:schemeClr val="bg2">
                    <a:lumMod val="50000"/>
                  </a:schemeClr>
                </a:solidFill>
                <a:latin typeface="微软雅黑" panose="020B0503020204020204" pitchFamily="34" charset="-122"/>
                <a:ea typeface="微软雅黑" panose="020B0503020204020204" pitchFamily="34" charset="-122"/>
              </a:rPr>
              <a:t>i</a:t>
            </a:r>
            <a:r>
              <a:rPr lang="en-US" altLang="zh-CN" baseline="-25000" dirty="0" err="1">
                <a:solidFill>
                  <a:schemeClr val="bg2">
                    <a:lumMod val="50000"/>
                  </a:schemeClr>
                </a:solidFill>
                <a:latin typeface="微软雅黑" panose="020B0503020204020204" pitchFamily="34" charset="-122"/>
                <a:ea typeface="微软雅黑" panose="020B0503020204020204" pitchFamily="34" charset="-122"/>
              </a:rPr>
              <a:t>j</a:t>
            </a:r>
            <a:r>
              <a:rPr lang="zh-CN" altLang="en-US" b="1" dirty="0">
                <a:solidFill>
                  <a:schemeClr val="bg2">
                    <a:lumMod val="50000"/>
                  </a:schemeClr>
                </a:solidFill>
                <a:latin typeface="微软雅黑" panose="020B0503020204020204" pitchFamily="34" charset="-122"/>
                <a:ea typeface="微软雅黑" panose="020B0503020204020204" pitchFamily="34" charset="-122"/>
              </a:rPr>
              <a:t>点的切矢：</a:t>
            </a:r>
            <a:r>
              <a:rPr lang="en-US" altLang="zh-CN" b="1" i="1" dirty="0">
                <a:solidFill>
                  <a:schemeClr val="bg2">
                    <a:lumMod val="50000"/>
                  </a:schemeClr>
                </a:solidFill>
                <a:latin typeface="微软雅黑" panose="020B0503020204020204" pitchFamily="34" charset="-122"/>
                <a:ea typeface="微软雅黑" panose="020B0503020204020204" pitchFamily="34" charset="-122"/>
              </a:rPr>
              <a:t>u</a:t>
            </a:r>
            <a:r>
              <a:rPr lang="zh-CN" altLang="en-US" b="1" dirty="0">
                <a:solidFill>
                  <a:schemeClr val="bg2">
                    <a:lumMod val="50000"/>
                  </a:schemeClr>
                </a:solidFill>
                <a:latin typeface="微软雅黑" panose="020B0503020204020204" pitchFamily="34" charset="-122"/>
                <a:ea typeface="微软雅黑" panose="020B0503020204020204" pitchFamily="34" charset="-122"/>
              </a:rPr>
              <a:t>向切矢</a:t>
            </a:r>
            <a:r>
              <a:rPr lang="en-US" altLang="zh-CN" b="1" i="1" dirty="0" err="1">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err="1">
                <a:solidFill>
                  <a:schemeClr val="bg2">
                    <a:lumMod val="50000"/>
                  </a:schemeClr>
                </a:solidFill>
                <a:latin typeface="微软雅黑" panose="020B0503020204020204" pitchFamily="34" charset="-122"/>
                <a:ea typeface="微软雅黑" panose="020B0503020204020204" pitchFamily="34" charset="-122"/>
              </a:rPr>
              <a:t>ij</a:t>
            </a:r>
            <a:r>
              <a:rPr lang="en-US" altLang="zh-CN" b="1" i="1" baseline="30000" dirty="0" err="1">
                <a:solidFill>
                  <a:schemeClr val="bg2">
                    <a:lumMod val="50000"/>
                  </a:schemeClr>
                </a:solidFill>
                <a:latin typeface="微软雅黑" panose="020B0503020204020204" pitchFamily="34" charset="-122"/>
                <a:ea typeface="微软雅黑" panose="020B0503020204020204" pitchFamily="34" charset="-122"/>
              </a:rPr>
              <a:t>u</a:t>
            </a:r>
            <a:r>
              <a:rPr lang="zh-CN" altLang="en-US" b="1" dirty="0">
                <a:solidFill>
                  <a:schemeClr val="bg2">
                    <a:lumMod val="50000"/>
                  </a:schemeClr>
                </a:solidFill>
                <a:latin typeface="微软雅黑" panose="020B0503020204020204" pitchFamily="34" charset="-122"/>
                <a:ea typeface="微软雅黑" panose="020B0503020204020204" pitchFamily="34" charset="-122"/>
              </a:rPr>
              <a:t>与</a:t>
            </a:r>
            <a:r>
              <a:rPr lang="en-US" altLang="zh-CN" b="1" i="1" dirty="0">
                <a:solidFill>
                  <a:schemeClr val="bg2">
                    <a:lumMod val="50000"/>
                  </a:schemeClr>
                </a:solidFill>
                <a:latin typeface="微软雅黑" panose="020B0503020204020204" pitchFamily="34" charset="-122"/>
                <a:ea typeface="微软雅黑" panose="020B0503020204020204" pitchFamily="34" charset="-122"/>
              </a:rPr>
              <a:t>v</a:t>
            </a:r>
            <a:r>
              <a:rPr lang="zh-CN" altLang="en-US" b="1" dirty="0">
                <a:solidFill>
                  <a:schemeClr val="bg2">
                    <a:lumMod val="50000"/>
                  </a:schemeClr>
                </a:solidFill>
                <a:latin typeface="微软雅黑" panose="020B0503020204020204" pitchFamily="34" charset="-122"/>
                <a:ea typeface="微软雅黑" panose="020B0503020204020204" pitchFamily="34" charset="-122"/>
              </a:rPr>
              <a:t>向切矢</a:t>
            </a:r>
            <a:r>
              <a:rPr lang="en-US" altLang="zh-CN" b="1" i="1" dirty="0" err="1">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err="1">
                <a:solidFill>
                  <a:schemeClr val="bg2">
                    <a:lumMod val="50000"/>
                  </a:schemeClr>
                </a:solidFill>
                <a:latin typeface="微软雅黑" panose="020B0503020204020204" pitchFamily="34" charset="-122"/>
                <a:ea typeface="微软雅黑" panose="020B0503020204020204" pitchFamily="34" charset="-122"/>
              </a:rPr>
              <a:t>ij</a:t>
            </a:r>
            <a:r>
              <a:rPr lang="en-US" altLang="zh-CN" b="1" i="1" baseline="30000" dirty="0" err="1">
                <a:solidFill>
                  <a:schemeClr val="bg2">
                    <a:lumMod val="50000"/>
                  </a:schemeClr>
                </a:solidFill>
                <a:latin typeface="微软雅黑" panose="020B0503020204020204" pitchFamily="34" charset="-122"/>
                <a:ea typeface="微软雅黑" panose="020B0503020204020204" pitchFamily="34" charset="-122"/>
              </a:rPr>
              <a:t>v</a:t>
            </a:r>
            <a:endParaRPr lang="en-US" altLang="zh-CN" b="1" i="1" baseline="30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63899" name="Text Box 59"/>
          <p:cNvSpPr txBox="1">
            <a:spLocks noChangeArrowheads="1"/>
          </p:cNvSpPr>
          <p:nvPr/>
        </p:nvSpPr>
        <p:spPr bwMode="auto">
          <a:xfrm>
            <a:off x="4078818" y="4508501"/>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buClr>
                <a:schemeClr val="accent2"/>
              </a:buClr>
              <a:buSzPct val="70000"/>
              <a:buFont typeface="Wingdings" pitchFamily="2" charset="2"/>
              <a:buNone/>
            </a:pPr>
            <a:r>
              <a:rPr lang="en-US" altLang="zh-CN" b="1" i="1">
                <a:solidFill>
                  <a:srgbClr val="2103FD"/>
                </a:solidFill>
                <a:latin typeface="Times New Roman" pitchFamily="18" charset="0"/>
              </a:rPr>
              <a:t>p</a:t>
            </a:r>
            <a:r>
              <a:rPr lang="en-US" altLang="zh-CN" b="1" baseline="-25000">
                <a:solidFill>
                  <a:srgbClr val="2103FD"/>
                </a:solidFill>
                <a:latin typeface="Times New Roman" pitchFamily="18" charset="0"/>
              </a:rPr>
              <a:t>ij</a:t>
            </a:r>
            <a:r>
              <a:rPr lang="en-US" altLang="zh-CN" b="1" i="1" baseline="30000">
                <a:solidFill>
                  <a:srgbClr val="2103FD"/>
                </a:solidFill>
                <a:latin typeface="Times New Roman" pitchFamily="18" charset="0"/>
              </a:rPr>
              <a:t>u</a:t>
            </a:r>
          </a:p>
        </p:txBody>
      </p:sp>
      <p:sp>
        <p:nvSpPr>
          <p:cNvPr id="163900" name="Text Box 60"/>
          <p:cNvSpPr txBox="1">
            <a:spLocks noChangeArrowheads="1"/>
          </p:cNvSpPr>
          <p:nvPr/>
        </p:nvSpPr>
        <p:spPr bwMode="auto">
          <a:xfrm>
            <a:off x="3983567" y="3479801"/>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buClr>
                <a:schemeClr val="accent2"/>
              </a:buClr>
              <a:buSzPct val="70000"/>
              <a:buFont typeface="Wingdings" pitchFamily="2" charset="2"/>
              <a:buNone/>
            </a:pPr>
            <a:r>
              <a:rPr lang="en-US" altLang="zh-CN" b="1" i="1">
                <a:solidFill>
                  <a:srgbClr val="2103FD"/>
                </a:solidFill>
                <a:latin typeface="Times New Roman" pitchFamily="18" charset="0"/>
              </a:rPr>
              <a:t>p</a:t>
            </a:r>
            <a:r>
              <a:rPr lang="en-US" altLang="zh-CN" b="1" baseline="-25000">
                <a:solidFill>
                  <a:srgbClr val="2103FD"/>
                </a:solidFill>
                <a:latin typeface="Times New Roman" pitchFamily="18" charset="0"/>
              </a:rPr>
              <a:t>ij</a:t>
            </a:r>
            <a:r>
              <a:rPr lang="en-US" altLang="zh-CN" b="1" i="1" baseline="30000">
                <a:solidFill>
                  <a:srgbClr val="2103FD"/>
                </a:solidFill>
                <a:latin typeface="Times New Roman" pitchFamily="18" charset="0"/>
              </a:rPr>
              <a:t>v</a:t>
            </a:r>
          </a:p>
        </p:txBody>
      </p:sp>
      <p:sp>
        <p:nvSpPr>
          <p:cNvPr id="163901" name="Text Box 61"/>
          <p:cNvSpPr txBox="1">
            <a:spLocks noChangeArrowheads="1"/>
          </p:cNvSpPr>
          <p:nvPr/>
        </p:nvSpPr>
        <p:spPr bwMode="auto">
          <a:xfrm>
            <a:off x="6047318" y="5554663"/>
            <a:ext cx="47053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285750" indent="-285750" eaLnBrk="1" hangingPunct="1">
              <a:spcBef>
                <a:spcPct val="50000"/>
              </a:spcBef>
              <a:buClr>
                <a:schemeClr val="accent2"/>
              </a:buClr>
              <a:buSzPct val="70000"/>
              <a:buFont typeface="Wingdings" panose="05000000000000000000" pitchFamily="2" charset="2"/>
              <a:buChar char="l"/>
            </a:pPr>
            <a:r>
              <a:rPr lang="en-US" altLang="zh-CN" b="1" i="1">
                <a:solidFill>
                  <a:schemeClr val="bg2">
                    <a:lumMod val="50000"/>
                  </a:schemeClr>
                </a:solidFill>
                <a:latin typeface="微软雅黑" panose="020B0503020204020204" pitchFamily="34" charset="-122"/>
                <a:ea typeface="微软雅黑" panose="020B0503020204020204" pitchFamily="34" charset="-122"/>
              </a:rPr>
              <a:t> p</a:t>
            </a:r>
            <a:r>
              <a:rPr lang="en-US" altLang="zh-CN" b="1" baseline="-25000">
                <a:solidFill>
                  <a:schemeClr val="bg2">
                    <a:lumMod val="50000"/>
                  </a:schemeClr>
                </a:solidFill>
                <a:latin typeface="微软雅黑" panose="020B0503020204020204" pitchFamily="34" charset="-122"/>
                <a:ea typeface="微软雅黑" panose="020B0503020204020204" pitchFamily="34" charset="-122"/>
              </a:rPr>
              <a:t>i</a:t>
            </a:r>
            <a:r>
              <a:rPr lang="en-US" altLang="zh-CN" baseline="-25000">
                <a:solidFill>
                  <a:schemeClr val="bg2">
                    <a:lumMod val="50000"/>
                  </a:schemeClr>
                </a:solidFill>
                <a:latin typeface="微软雅黑" panose="020B0503020204020204" pitchFamily="34" charset="-122"/>
                <a:ea typeface="微软雅黑" panose="020B0503020204020204" pitchFamily="34" charset="-122"/>
              </a:rPr>
              <a:t>j</a:t>
            </a:r>
            <a:r>
              <a:rPr lang="zh-CN" altLang="en-US" b="1">
                <a:solidFill>
                  <a:schemeClr val="bg2">
                    <a:lumMod val="50000"/>
                  </a:schemeClr>
                </a:solidFill>
                <a:latin typeface="微软雅黑" panose="020B0503020204020204" pitchFamily="34" charset="-122"/>
                <a:ea typeface="微软雅黑" panose="020B0503020204020204" pitchFamily="34" charset="-122"/>
              </a:rPr>
              <a:t>点的法矢：</a:t>
            </a:r>
            <a:r>
              <a:rPr lang="en-US" altLang="zh-CN" b="1" i="1">
                <a:solidFill>
                  <a:schemeClr val="bg2">
                    <a:lumMod val="50000"/>
                  </a:schemeClr>
                </a:solidFill>
                <a:latin typeface="微软雅黑" panose="020B0503020204020204" pitchFamily="34" charset="-122"/>
                <a:ea typeface="微软雅黑" panose="020B0503020204020204" pitchFamily="34" charset="-122"/>
              </a:rPr>
              <a:t>n</a:t>
            </a:r>
            <a:r>
              <a:rPr lang="en-US" altLang="zh-CN" b="1" baseline="-25000">
                <a:solidFill>
                  <a:schemeClr val="bg2">
                    <a:lumMod val="50000"/>
                  </a:schemeClr>
                </a:solidFill>
                <a:latin typeface="微软雅黑" panose="020B0503020204020204" pitchFamily="34" charset="-122"/>
                <a:ea typeface="微软雅黑" panose="020B0503020204020204" pitchFamily="34" charset="-122"/>
              </a:rPr>
              <a:t>ij</a:t>
            </a:r>
            <a:endParaRPr lang="en-US" altLang="zh-CN" b="1" i="1" baseline="30000">
              <a:solidFill>
                <a:schemeClr val="bg2">
                  <a:lumMod val="50000"/>
                </a:schemeClr>
              </a:solidFill>
              <a:latin typeface="微软雅黑" panose="020B0503020204020204" pitchFamily="34" charset="-122"/>
              <a:ea typeface="微软雅黑" panose="020B0503020204020204" pitchFamily="34" charset="-122"/>
            </a:endParaRPr>
          </a:p>
        </p:txBody>
      </p:sp>
      <p:sp>
        <p:nvSpPr>
          <p:cNvPr id="163902" name="Text Box 62"/>
          <p:cNvSpPr txBox="1">
            <a:spLocks noChangeArrowheads="1"/>
          </p:cNvSpPr>
          <p:nvPr/>
        </p:nvSpPr>
        <p:spPr bwMode="auto">
          <a:xfrm>
            <a:off x="3551767" y="3213101"/>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buClr>
                <a:schemeClr val="accent2"/>
              </a:buClr>
              <a:buSzPct val="70000"/>
              <a:buFont typeface="Wingdings" pitchFamily="2" charset="2"/>
              <a:buNone/>
            </a:pPr>
            <a:r>
              <a:rPr lang="en-US" altLang="zh-CN" b="1" i="1">
                <a:solidFill>
                  <a:srgbClr val="2103FD"/>
                </a:solidFill>
                <a:latin typeface="Times New Roman" pitchFamily="18" charset="0"/>
              </a:rPr>
              <a:t>n</a:t>
            </a:r>
            <a:r>
              <a:rPr lang="en-US" altLang="zh-CN" b="1" baseline="-25000">
                <a:solidFill>
                  <a:srgbClr val="2103FD"/>
                </a:solidFill>
                <a:latin typeface="Times New Roman" pitchFamily="18" charset="0"/>
              </a:rPr>
              <a:t>ij</a:t>
            </a:r>
            <a:endParaRPr lang="en-US" altLang="zh-CN" b="1" i="1" baseline="30000">
              <a:solidFill>
                <a:srgbClr val="2103FD"/>
              </a:solidFill>
              <a:latin typeface="Times New Roman" pitchFamily="18" charset="0"/>
            </a:endParaRPr>
          </a:p>
        </p:txBody>
      </p:sp>
      <p:sp>
        <p:nvSpPr>
          <p:cNvPr id="163858" name="Line 18"/>
          <p:cNvSpPr>
            <a:spLocks noChangeShapeType="1"/>
          </p:cNvSpPr>
          <p:nvPr/>
        </p:nvSpPr>
        <p:spPr bwMode="auto">
          <a:xfrm flipV="1">
            <a:off x="3384551" y="3908425"/>
            <a:ext cx="876300" cy="338138"/>
          </a:xfrm>
          <a:prstGeom prst="line">
            <a:avLst/>
          </a:prstGeom>
          <a:noFill/>
          <a:ln w="28575">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0" name="Group 73"/>
          <p:cNvGrpSpPr>
            <a:grpSpLocks/>
          </p:cNvGrpSpPr>
          <p:nvPr/>
        </p:nvGrpSpPr>
        <p:grpSpPr bwMode="auto">
          <a:xfrm>
            <a:off x="624418" y="3644901"/>
            <a:ext cx="1246716" cy="511175"/>
            <a:chOff x="295" y="2296"/>
            <a:chExt cx="589" cy="322"/>
          </a:xfrm>
        </p:grpSpPr>
        <p:sp>
          <p:nvSpPr>
            <p:cNvPr id="87084" name="Freeform 69"/>
            <p:cNvSpPr>
              <a:spLocks/>
            </p:cNvSpPr>
            <p:nvPr/>
          </p:nvSpPr>
          <p:spPr bwMode="auto">
            <a:xfrm>
              <a:off x="295" y="2296"/>
              <a:ext cx="521" cy="227"/>
            </a:xfrm>
            <a:custGeom>
              <a:avLst/>
              <a:gdLst>
                <a:gd name="T0" fmla="*/ 0 w 521"/>
                <a:gd name="T1" fmla="*/ 0 h 227"/>
                <a:gd name="T2" fmla="*/ 294 w 521"/>
                <a:gd name="T3" fmla="*/ 68 h 227"/>
                <a:gd name="T4" fmla="*/ 521 w 521"/>
                <a:gd name="T5" fmla="*/ 227 h 227"/>
                <a:gd name="T6" fmla="*/ 0 60000 65536"/>
                <a:gd name="T7" fmla="*/ 0 60000 65536"/>
                <a:gd name="T8" fmla="*/ 0 60000 65536"/>
                <a:gd name="T9" fmla="*/ 0 w 521"/>
                <a:gd name="T10" fmla="*/ 0 h 227"/>
                <a:gd name="T11" fmla="*/ 521 w 521"/>
                <a:gd name="T12" fmla="*/ 227 h 227"/>
              </a:gdLst>
              <a:ahLst/>
              <a:cxnLst>
                <a:cxn ang="T6">
                  <a:pos x="T0" y="T1"/>
                </a:cxn>
                <a:cxn ang="T7">
                  <a:pos x="T2" y="T3"/>
                </a:cxn>
                <a:cxn ang="T8">
                  <a:pos x="T4" y="T5"/>
                </a:cxn>
              </a:cxnLst>
              <a:rect l="T9" t="T10" r="T11" b="T12"/>
              <a:pathLst>
                <a:path w="521" h="227">
                  <a:moveTo>
                    <a:pt x="0" y="0"/>
                  </a:moveTo>
                  <a:cubicBezTo>
                    <a:pt x="103" y="15"/>
                    <a:pt x="207" y="30"/>
                    <a:pt x="294" y="68"/>
                  </a:cubicBezTo>
                  <a:cubicBezTo>
                    <a:pt x="381" y="106"/>
                    <a:pt x="451" y="166"/>
                    <a:pt x="521" y="227"/>
                  </a:cubicBezTo>
                </a:path>
              </a:pathLst>
            </a:custGeom>
            <a:noFill/>
            <a:ln w="952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5" name="Text Box 71"/>
            <p:cNvSpPr txBox="1">
              <a:spLocks noChangeArrowheads="1"/>
            </p:cNvSpPr>
            <p:nvPr/>
          </p:nvSpPr>
          <p:spPr bwMode="auto">
            <a:xfrm>
              <a:off x="612" y="238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u</a:t>
              </a:r>
            </a:p>
          </p:txBody>
        </p:sp>
      </p:grpSp>
      <p:grpSp>
        <p:nvGrpSpPr>
          <p:cNvPr id="11" name="Group 74"/>
          <p:cNvGrpSpPr>
            <a:grpSpLocks/>
          </p:cNvGrpSpPr>
          <p:nvPr/>
        </p:nvGrpSpPr>
        <p:grpSpPr bwMode="auto">
          <a:xfrm>
            <a:off x="624418" y="3033714"/>
            <a:ext cx="1485900" cy="611187"/>
            <a:chOff x="295" y="1911"/>
            <a:chExt cx="702" cy="385"/>
          </a:xfrm>
        </p:grpSpPr>
        <p:sp>
          <p:nvSpPr>
            <p:cNvPr id="87082" name="Line 70"/>
            <p:cNvSpPr>
              <a:spLocks noChangeShapeType="1"/>
            </p:cNvSpPr>
            <p:nvPr/>
          </p:nvSpPr>
          <p:spPr bwMode="auto">
            <a:xfrm flipV="1">
              <a:off x="295" y="2115"/>
              <a:ext cx="612" cy="181"/>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7083" name="Text Box 72"/>
            <p:cNvSpPr txBox="1">
              <a:spLocks noChangeArrowheads="1"/>
            </p:cNvSpPr>
            <p:nvPr/>
          </p:nvSpPr>
          <p:spPr bwMode="auto">
            <a:xfrm>
              <a:off x="725" y="191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a:latin typeface="Times New Roman" pitchFamily="18" charset="0"/>
                </a:rPr>
                <a:t>v</a:t>
              </a:r>
            </a:p>
          </p:txBody>
        </p:sp>
      </p:grpSp>
    </p:spTree>
    <p:extLst>
      <p:ext uri="{BB962C8B-B14F-4D97-AF65-F5344CB8AC3E}">
        <p14:creationId xmlns:p14="http://schemas.microsoft.com/office/powerpoint/2010/main" val="3098275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63842">
                                            <p:txEl>
                                              <p:pRg st="1" end="1"/>
                                            </p:txEl>
                                          </p:spTgt>
                                        </p:tgtEl>
                                        <p:attrNameLst>
                                          <p:attrName>style.visibility</p:attrName>
                                        </p:attrNameLst>
                                      </p:cBhvr>
                                      <p:to>
                                        <p:strVal val="visible"/>
                                      </p:to>
                                    </p:set>
                                    <p:animEffect transition="in" filter="wipe(left)">
                                      <p:cBhvr>
                                        <p:cTn id="9" dur="500"/>
                                        <p:tgtEl>
                                          <p:spTgt spid="163842">
                                            <p:txEl>
                                              <p:pRg st="1" end="1"/>
                                            </p:txEl>
                                          </p:spTgt>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63842">
                                            <p:txEl>
                                              <p:pRg st="3" end="3"/>
                                            </p:txEl>
                                          </p:spTgt>
                                        </p:tgtEl>
                                        <p:attrNameLst>
                                          <p:attrName>style.visibility</p:attrName>
                                        </p:attrNameLst>
                                      </p:cBhvr>
                                      <p:to>
                                        <p:strVal val="visible"/>
                                      </p:to>
                                    </p:set>
                                    <p:animEffect transition="in" filter="wipe(left)">
                                      <p:cBhvr>
                                        <p:cTn id="12" dur="500"/>
                                        <p:tgtEl>
                                          <p:spTgt spid="16384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3843"/>
                                        </p:tgtEl>
                                        <p:attrNameLst>
                                          <p:attrName>style.visibility</p:attrName>
                                        </p:attrNameLst>
                                      </p:cBhvr>
                                      <p:to>
                                        <p:strVal val="visible"/>
                                      </p:to>
                                    </p:set>
                                    <p:animEffect transition="in" filter="wipe(up)">
                                      <p:cBhvr>
                                        <p:cTn id="17" dur="500"/>
                                        <p:tgtEl>
                                          <p:spTgt spid="1638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4"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3863"/>
                                        </p:tgtEl>
                                        <p:attrNameLst>
                                          <p:attrName>style.visibility</p:attrName>
                                        </p:attrNameLst>
                                      </p:cBhvr>
                                      <p:to>
                                        <p:strVal val="visible"/>
                                      </p:to>
                                    </p:set>
                                    <p:animEffect transition="in" filter="wipe(left)">
                                      <p:cBhvr>
                                        <p:cTn id="45" dur="500"/>
                                        <p:tgtEl>
                                          <p:spTgt spid="1638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3864"/>
                                        </p:tgtEl>
                                        <p:attrNameLst>
                                          <p:attrName>style.visibility</p:attrName>
                                        </p:attrNameLst>
                                      </p:cBhvr>
                                      <p:to>
                                        <p:strVal val="visible"/>
                                      </p:to>
                                    </p:set>
                                    <p:animEffect transition="in" filter="wipe(left)">
                                      <p:cBhvr>
                                        <p:cTn id="50" dur="500"/>
                                        <p:tgtEl>
                                          <p:spTgt spid="16386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63861"/>
                                        </p:tgtEl>
                                        <p:attrNameLst>
                                          <p:attrName>style.visibility</p:attrName>
                                        </p:attrNameLst>
                                      </p:cBhvr>
                                      <p:to>
                                        <p:strVal val="visible"/>
                                      </p:to>
                                    </p:set>
                                    <p:animEffect transition="in" filter="wipe(left)">
                                      <p:cBhvr>
                                        <p:cTn id="55" dur="500"/>
                                        <p:tgtEl>
                                          <p:spTgt spid="16386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63862"/>
                                        </p:tgtEl>
                                        <p:attrNameLst>
                                          <p:attrName>style.visibility</p:attrName>
                                        </p:attrNameLst>
                                      </p:cBhvr>
                                      <p:to>
                                        <p:strVal val="visible"/>
                                      </p:to>
                                    </p:set>
                                    <p:animEffect transition="in" filter="wipe(left)">
                                      <p:cBhvr>
                                        <p:cTn id="60" dur="500"/>
                                        <p:tgtEl>
                                          <p:spTgt spid="16386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3885"/>
                                        </p:tgtEl>
                                        <p:attrNameLst>
                                          <p:attrName>style.visibility</p:attrName>
                                        </p:attrNameLst>
                                      </p:cBhvr>
                                      <p:to>
                                        <p:strVal val="visible"/>
                                      </p:to>
                                    </p:set>
                                    <p:animEffect transition="in" filter="wipe(up)">
                                      <p:cBhvr>
                                        <p:cTn id="65" dur="500"/>
                                        <p:tgtEl>
                                          <p:spTgt spid="1638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63886"/>
                                        </p:tgtEl>
                                        <p:attrNameLst>
                                          <p:attrName>style.visibility</p:attrName>
                                        </p:attrNameLst>
                                      </p:cBhvr>
                                      <p:to>
                                        <p:strVal val="visible"/>
                                      </p:to>
                                    </p:set>
                                    <p:animEffect transition="in" filter="wipe(up)">
                                      <p:cBhvr>
                                        <p:cTn id="86" dur="500"/>
                                        <p:tgtEl>
                                          <p:spTgt spid="16388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389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388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638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388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6389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3894"/>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638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389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63897"/>
                                        </p:tgtEl>
                                        <p:attrNameLst>
                                          <p:attrName>style.visibility</p:attrName>
                                        </p:attrNameLst>
                                      </p:cBhvr>
                                      <p:to>
                                        <p:strVal val="visible"/>
                                      </p:to>
                                    </p:set>
                                    <p:animEffect transition="in" filter="wipe(up)">
                                      <p:cBhvr>
                                        <p:cTn id="115" dur="500"/>
                                        <p:tgtEl>
                                          <p:spTgt spid="16389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6385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63896"/>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63856"/>
                                        </p:tgtEl>
                                        <p:attrNameLst>
                                          <p:attrName>style.visibility</p:attrName>
                                        </p:attrNameLst>
                                      </p:cBhvr>
                                      <p:to>
                                        <p:strVal val="visible"/>
                                      </p:to>
                                    </p:set>
                                    <p:animEffect transition="in" filter="wipe(down)">
                                      <p:cBhvr>
                                        <p:cTn id="126" dur="500"/>
                                        <p:tgtEl>
                                          <p:spTgt spid="16385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63858"/>
                                        </p:tgtEl>
                                        <p:attrNameLst>
                                          <p:attrName>style.visibility</p:attrName>
                                        </p:attrNameLst>
                                      </p:cBhvr>
                                      <p:to>
                                        <p:strVal val="visible"/>
                                      </p:to>
                                    </p:set>
                                    <p:animEffect transition="in" filter="wipe(down)">
                                      <p:cBhvr>
                                        <p:cTn id="131" dur="500"/>
                                        <p:tgtEl>
                                          <p:spTgt spid="16385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63859"/>
                                        </p:tgtEl>
                                        <p:attrNameLst>
                                          <p:attrName>style.visibility</p:attrName>
                                        </p:attrNameLst>
                                      </p:cBhvr>
                                      <p:to>
                                        <p:strVal val="visible"/>
                                      </p:to>
                                    </p:set>
                                    <p:animEffect transition="in" filter="wipe(left)">
                                      <p:cBhvr>
                                        <p:cTn id="136" dur="500"/>
                                        <p:tgtEl>
                                          <p:spTgt spid="16385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63898"/>
                                        </p:tgtEl>
                                        <p:attrNameLst>
                                          <p:attrName>style.visibility</p:attrName>
                                        </p:attrNameLst>
                                      </p:cBhvr>
                                      <p:to>
                                        <p:strVal val="visible"/>
                                      </p:to>
                                    </p:set>
                                    <p:animEffect transition="in" filter="wipe(up)">
                                      <p:cBhvr>
                                        <p:cTn id="141" dur="500"/>
                                        <p:tgtEl>
                                          <p:spTgt spid="16389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63851"/>
                                        </p:tgtEl>
                                        <p:attrNameLst>
                                          <p:attrName>style.visibility</p:attrName>
                                        </p:attrNameLst>
                                      </p:cBhvr>
                                      <p:to>
                                        <p:strVal val="visible"/>
                                      </p:to>
                                    </p:set>
                                    <p:animEffect transition="in" filter="wipe(left)">
                                      <p:cBhvr>
                                        <p:cTn id="146" dur="500"/>
                                        <p:tgtEl>
                                          <p:spTgt spid="163851"/>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63850"/>
                                        </p:tgtEl>
                                        <p:attrNameLst>
                                          <p:attrName>style.visibility</p:attrName>
                                        </p:attrNameLst>
                                      </p:cBhvr>
                                      <p:to>
                                        <p:strVal val="visible"/>
                                      </p:to>
                                    </p:set>
                                    <p:animEffect transition="in" filter="wipe(left)">
                                      <p:cBhvr>
                                        <p:cTn id="151" dur="500"/>
                                        <p:tgtEl>
                                          <p:spTgt spid="163850"/>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163899"/>
                                        </p:tgtEl>
                                        <p:attrNameLst>
                                          <p:attrName>style.visibility</p:attrName>
                                        </p:attrNameLst>
                                      </p:cBhvr>
                                      <p:to>
                                        <p:strVal val="visible"/>
                                      </p:to>
                                    </p:set>
                                    <p:animEffect transition="in" filter="wipe(up)">
                                      <p:cBhvr>
                                        <p:cTn id="156" dur="500"/>
                                        <p:tgtEl>
                                          <p:spTgt spid="163899"/>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163900"/>
                                        </p:tgtEl>
                                        <p:attrNameLst>
                                          <p:attrName>style.visibility</p:attrName>
                                        </p:attrNameLst>
                                      </p:cBhvr>
                                      <p:to>
                                        <p:strVal val="visible"/>
                                      </p:to>
                                    </p:set>
                                    <p:animEffect transition="in" filter="wipe(up)">
                                      <p:cBhvr>
                                        <p:cTn id="161" dur="500"/>
                                        <p:tgtEl>
                                          <p:spTgt spid="16390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163901"/>
                                        </p:tgtEl>
                                        <p:attrNameLst>
                                          <p:attrName>style.visibility</p:attrName>
                                        </p:attrNameLst>
                                      </p:cBhvr>
                                      <p:to>
                                        <p:strVal val="visible"/>
                                      </p:to>
                                    </p:set>
                                    <p:animEffect transition="in" filter="wipe(up)">
                                      <p:cBhvr>
                                        <p:cTn id="166" dur="500"/>
                                        <p:tgtEl>
                                          <p:spTgt spid="16390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163860"/>
                                        </p:tgtEl>
                                        <p:attrNameLst>
                                          <p:attrName>style.visibility</p:attrName>
                                        </p:attrNameLst>
                                      </p:cBhvr>
                                      <p:to>
                                        <p:strVal val="visible"/>
                                      </p:to>
                                    </p:set>
                                    <p:animEffect transition="in" filter="wipe(down)">
                                      <p:cBhvr>
                                        <p:cTn id="171" dur="500"/>
                                        <p:tgtEl>
                                          <p:spTgt spid="163860"/>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1" fill="hold" grpId="0" nodeType="clickEffect">
                                  <p:stCondLst>
                                    <p:cond delay="0"/>
                                  </p:stCondLst>
                                  <p:childTnLst>
                                    <p:set>
                                      <p:cBhvr>
                                        <p:cTn id="175" dur="1" fill="hold">
                                          <p:stCondLst>
                                            <p:cond delay="0"/>
                                          </p:stCondLst>
                                        </p:cTn>
                                        <p:tgtEl>
                                          <p:spTgt spid="163902"/>
                                        </p:tgtEl>
                                        <p:attrNameLst>
                                          <p:attrName>style.visibility</p:attrName>
                                        </p:attrNameLst>
                                      </p:cBhvr>
                                      <p:to>
                                        <p:strVal val="visible"/>
                                      </p:to>
                                    </p:set>
                                    <p:animEffect transition="in" filter="wipe(up)">
                                      <p:cBhvr>
                                        <p:cTn id="176" dur="500"/>
                                        <p:tgtEl>
                                          <p:spTgt spid="163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P spid="163850" grpId="0" animBg="1"/>
      <p:bldP spid="163851" grpId="0" animBg="1"/>
      <p:bldP spid="163856" grpId="0" animBg="1"/>
      <p:bldP spid="163859" grpId="0" animBg="1"/>
      <p:bldP spid="163857" grpId="0" animBg="1"/>
      <p:bldP spid="163861" grpId="0"/>
      <p:bldP spid="163862" grpId="0"/>
      <p:bldP spid="163863" grpId="0"/>
      <p:bldP spid="163864" grpId="0"/>
      <p:bldP spid="163885" grpId="0"/>
      <p:bldP spid="163886" grpId="0"/>
      <p:bldP spid="163887" grpId="0"/>
      <p:bldP spid="163888" grpId="0"/>
      <p:bldP spid="163890" grpId="0" animBg="1"/>
      <p:bldP spid="163891" grpId="0" animBg="1"/>
      <p:bldP spid="163892" grpId="0" animBg="1"/>
      <p:bldP spid="163893" grpId="0" animBg="1"/>
      <p:bldP spid="163894" grpId="0"/>
      <p:bldP spid="163895" grpId="0"/>
      <p:bldP spid="163896" grpId="0"/>
      <p:bldP spid="163860" grpId="0" animBg="1"/>
      <p:bldP spid="163897" grpId="0"/>
      <p:bldP spid="163898" grpId="0"/>
      <p:bldP spid="163899" grpId="0"/>
      <p:bldP spid="163900" grpId="0"/>
      <p:bldP spid="163901" grpId="0"/>
      <p:bldP spid="163902" grpId="0"/>
      <p:bldP spid="16385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23392" y="404664"/>
            <a:ext cx="6769100" cy="1462087"/>
          </a:xfrm>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曲面的参数连续性</a:t>
            </a:r>
          </a:p>
        </p:txBody>
      </p:sp>
      <p:sp>
        <p:nvSpPr>
          <p:cNvPr id="306179" name="Rectangle 3"/>
          <p:cNvSpPr>
            <a:spLocks noGrp="1" noChangeArrowheads="1"/>
          </p:cNvSpPr>
          <p:nvPr>
            <p:ph type="body" sz="half" idx="1"/>
          </p:nvPr>
        </p:nvSpPr>
        <p:spPr>
          <a:xfrm>
            <a:off x="623392" y="1649413"/>
            <a:ext cx="10663767" cy="4803923"/>
          </a:xfrm>
        </p:spPr>
        <p:txBody>
          <a:bodyPr>
            <a:normAutofit fontScale="92500" lnSpcReduction="10000"/>
          </a:bodyPr>
          <a:lstStyle/>
          <a:p>
            <a:pPr lvl="2" eaLnBrk="1" hangingPunct="1">
              <a:lnSpc>
                <a:spcPct val="90000"/>
              </a:lnSpc>
              <a:spcBef>
                <a:spcPts val="1200"/>
              </a:spcBef>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如果两曲面具有公共连接线，则称它们具有</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和</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0</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a:t>
            </a:r>
          </a:p>
          <a:p>
            <a:pPr lvl="2" eaLnBrk="1" hangingPunct="1">
              <a:lnSpc>
                <a:spcPct val="110000"/>
              </a:lnSpc>
              <a:spcBef>
                <a:spcPts val="1200"/>
              </a:spcBef>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如果沿公共连接线 </a:t>
            </a:r>
            <a:r>
              <a:rPr lang="en-US" altLang="zh-CN" sz="2200" b="1" i="1" dirty="0" smtClean="0">
                <a:solidFill>
                  <a:schemeClr val="bg2">
                    <a:lumMod val="50000"/>
                  </a:schemeClr>
                </a:solidFill>
                <a:latin typeface="Times New Roman" pitchFamily="18" charset="0"/>
              </a:rPr>
              <a:t>p</a:t>
            </a:r>
            <a:r>
              <a:rPr lang="en-US" altLang="zh-CN" sz="2200" b="1" dirty="0" smtClean="0">
                <a:solidFill>
                  <a:schemeClr val="bg2">
                    <a:lumMod val="50000"/>
                  </a:schemeClr>
                </a:solidFill>
                <a:latin typeface="Times New Roman" pitchFamily="18" charset="0"/>
              </a:rPr>
              <a:t>(</a:t>
            </a:r>
            <a:r>
              <a:rPr lang="en-US" altLang="zh-CN" sz="2200" b="1" i="1" dirty="0" smtClean="0">
                <a:solidFill>
                  <a:schemeClr val="bg2">
                    <a:lumMod val="50000"/>
                  </a:schemeClr>
                </a:solidFill>
                <a:latin typeface="Times New Roman" pitchFamily="18" charset="0"/>
                <a:sym typeface="Symbol" pitchFamily="18" charset="2"/>
              </a:rPr>
              <a:t></a:t>
            </a:r>
            <a:r>
              <a:rPr lang="en-US" altLang="zh-CN" sz="2200" b="1" dirty="0" smtClean="0">
                <a:solidFill>
                  <a:schemeClr val="bg2">
                    <a:lumMod val="50000"/>
                  </a:schemeClr>
                </a:solidFill>
                <a:latin typeface="Times New Roman" pitchFamily="18" charset="0"/>
              </a:rPr>
              <a:t>)= </a:t>
            </a:r>
            <a:r>
              <a:rPr lang="en-US" altLang="zh-CN" sz="2200" b="1" i="1" dirty="0" smtClean="0">
                <a:solidFill>
                  <a:schemeClr val="bg2">
                    <a:lumMod val="50000"/>
                  </a:schemeClr>
                </a:solidFill>
                <a:latin typeface="Times New Roman" pitchFamily="18" charset="0"/>
              </a:rPr>
              <a:t>q</a:t>
            </a:r>
            <a:r>
              <a:rPr lang="en-US" altLang="zh-CN" sz="2200" b="1" dirty="0" smtClean="0">
                <a:solidFill>
                  <a:schemeClr val="bg2">
                    <a:lumMod val="50000"/>
                  </a:schemeClr>
                </a:solidFill>
                <a:latin typeface="Times New Roman" pitchFamily="18" charset="0"/>
              </a:rPr>
              <a:t>(</a:t>
            </a:r>
            <a:r>
              <a:rPr lang="en-US" altLang="zh-CN" sz="2200" b="1" i="1" dirty="0" smtClean="0">
                <a:solidFill>
                  <a:schemeClr val="bg2">
                    <a:lumMod val="50000"/>
                  </a:schemeClr>
                </a:solidFill>
                <a:latin typeface="Times New Roman" pitchFamily="18" charset="0"/>
                <a:sym typeface="Symbol" pitchFamily="18" charset="2"/>
              </a:rPr>
              <a:t></a:t>
            </a:r>
            <a:r>
              <a:rPr lang="en-US" altLang="zh-CN" sz="2200" b="1" dirty="0" smtClean="0">
                <a:solidFill>
                  <a:schemeClr val="bg2">
                    <a:lumMod val="50000"/>
                  </a:schemeClr>
                </a:solidFill>
                <a:latin typeface="Times New Roman" pitchFamily="18" charset="0"/>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上</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的各点处均具有</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阶的 连续偏导，则称两曲面片具有</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阶参数连续性或是</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n</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的，即</a:t>
            </a:r>
          </a:p>
          <a:p>
            <a:pPr lvl="2" eaLnBrk="1" hangingPunct="1">
              <a:lnSpc>
                <a:spcPct val="90000"/>
              </a:lnSpc>
              <a:spcBef>
                <a:spcPct val="35000"/>
              </a:spcBef>
            </a:pPr>
            <a:endParaRPr lang="zh-CN" altLang="en-US" sz="2000" dirty="0" smtClean="0">
              <a:latin typeface="Times New Roman" pitchFamily="18" charset="0"/>
              <a:sym typeface="Symbol" pitchFamily="18" charset="2"/>
            </a:endParaRPr>
          </a:p>
          <a:p>
            <a:pPr lvl="2" eaLnBrk="1" hangingPunct="1">
              <a:lnSpc>
                <a:spcPct val="90000"/>
              </a:lnSpc>
              <a:spcBef>
                <a:spcPct val="35000"/>
              </a:spcBef>
            </a:pPr>
            <a:endParaRPr lang="zh-CN" altLang="en-US" sz="2000" dirty="0" smtClean="0">
              <a:latin typeface="Times New Roman" pitchFamily="18" charset="0"/>
              <a:sym typeface="Symbol" pitchFamily="18" charset="2"/>
            </a:endParaRPr>
          </a:p>
          <a:p>
            <a:pPr lvl="2" eaLnBrk="1" hangingPunct="1">
              <a:lnSpc>
                <a:spcPct val="160000"/>
              </a:lnSpc>
              <a:spcBef>
                <a:spcPts val="1200"/>
              </a:spcBef>
              <a:buFont typeface="Wingdings" pitchFamily="2" charset="2"/>
              <a:buNone/>
            </a:pPr>
            <a:r>
              <a:rPr lang="en-US" altLang="zh-CN" sz="2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连续意味着必须</a:t>
            </a:r>
          </a:p>
          <a:p>
            <a:pPr lvl="2" eaLnBrk="1" hangingPunct="1">
              <a:lnSpc>
                <a:spcPct val="90000"/>
              </a:lnSpc>
              <a:spcBef>
                <a:spcPct val="35000"/>
              </a:spcBef>
              <a:buFont typeface="Wingdings" pitchFamily="2" charset="2"/>
              <a:buNone/>
            </a:pPr>
            <a:r>
              <a:rPr lang="en-US" altLang="zh-CN" sz="2000" b="1" dirty="0" smtClean="0">
                <a:solidFill>
                  <a:schemeClr val="bg2">
                    <a:lumMod val="50000"/>
                  </a:schemeClr>
                </a:solidFill>
                <a:latin typeface="Times New Roman" pitchFamily="18" charset="0"/>
                <a:sym typeface="Symbol" pitchFamily="18" charset="2"/>
              </a:rPr>
              <a:t>               </a:t>
            </a:r>
            <a:r>
              <a:rPr lang="en-US" altLang="zh-CN" sz="2000" b="1" i="1" dirty="0" err="1" smtClean="0">
                <a:solidFill>
                  <a:schemeClr val="bg2">
                    <a:lumMod val="50000"/>
                  </a:schemeClr>
                </a:solidFill>
                <a:latin typeface="Times New Roman" pitchFamily="18" charset="0"/>
                <a:sym typeface="Symbol" pitchFamily="18" charset="2"/>
              </a:rPr>
              <a:t>p</a:t>
            </a:r>
            <a:r>
              <a:rPr lang="en-US" altLang="zh-CN" sz="2000" b="1" baseline="-25000" dirty="0" err="1" smtClean="0">
                <a:solidFill>
                  <a:schemeClr val="bg2">
                    <a:lumMod val="50000"/>
                  </a:schemeClr>
                </a:solidFill>
                <a:latin typeface="Times New Roman" pitchFamily="18" charset="0"/>
                <a:sym typeface="Symbol" pitchFamily="18" charset="2"/>
              </a:rPr>
              <a:t>s</a:t>
            </a:r>
            <a:r>
              <a:rPr lang="en-US" altLang="zh-CN" sz="2000" b="1" dirty="0" smtClean="0">
                <a:solidFill>
                  <a:schemeClr val="bg2">
                    <a:lumMod val="50000"/>
                  </a:schemeClr>
                </a:solidFill>
                <a:latin typeface="Times New Roman" pitchFamily="18" charset="0"/>
                <a:sym typeface="Symbol" pitchFamily="18" charset="2"/>
              </a:rPr>
              <a:t>()=</a:t>
            </a:r>
            <a:r>
              <a:rPr lang="en-US" altLang="zh-CN" sz="2000" b="1" i="1" dirty="0" err="1" smtClean="0">
                <a:solidFill>
                  <a:schemeClr val="bg2">
                    <a:lumMod val="50000"/>
                  </a:schemeClr>
                </a:solidFill>
                <a:latin typeface="Times New Roman" pitchFamily="18" charset="0"/>
                <a:sym typeface="Symbol" pitchFamily="18" charset="2"/>
              </a:rPr>
              <a:t>q</a:t>
            </a:r>
            <a:r>
              <a:rPr lang="en-US" altLang="zh-CN" sz="2000" b="1" baseline="-25000" dirty="0" err="1" smtClean="0">
                <a:solidFill>
                  <a:schemeClr val="bg2">
                    <a:lumMod val="50000"/>
                  </a:schemeClr>
                </a:solidFill>
                <a:latin typeface="Times New Roman" pitchFamily="18" charset="0"/>
                <a:sym typeface="Symbol" pitchFamily="18" charset="2"/>
              </a:rPr>
              <a:t>u</a:t>
            </a:r>
            <a:r>
              <a:rPr lang="en-US" altLang="zh-CN" sz="2000" b="1" dirty="0" smtClean="0">
                <a:solidFill>
                  <a:schemeClr val="bg2">
                    <a:lumMod val="50000"/>
                  </a:schemeClr>
                </a:solidFill>
                <a:latin typeface="Times New Roman" pitchFamily="18" charset="0"/>
                <a:sym typeface="Symbol" pitchFamily="18" charset="2"/>
              </a:rPr>
              <a:t>()</a:t>
            </a:r>
            <a:endParaRPr lang="zh-CN" altLang="en-US" sz="2000" b="1" dirty="0" smtClean="0">
              <a:solidFill>
                <a:schemeClr val="bg2">
                  <a:lumMod val="50000"/>
                </a:schemeClr>
              </a:solidFill>
              <a:latin typeface="Times New Roman" pitchFamily="18" charset="0"/>
              <a:sym typeface="Symbol" pitchFamily="18" charset="2"/>
            </a:endParaRPr>
          </a:p>
          <a:p>
            <a:pPr lvl="2" eaLnBrk="1" hangingPunct="1">
              <a:lnSpc>
                <a:spcPct val="90000"/>
              </a:lnSpc>
              <a:spcBef>
                <a:spcPct val="35000"/>
              </a:spcBef>
              <a:buFont typeface="Wingdings" pitchFamily="2" charset="2"/>
              <a:buNone/>
            </a:pPr>
            <a:r>
              <a:rPr lang="en-US" altLang="zh-CN" sz="2000" b="1" dirty="0" smtClean="0">
                <a:solidFill>
                  <a:schemeClr val="bg2">
                    <a:lumMod val="50000"/>
                  </a:schemeClr>
                </a:solidFill>
                <a:latin typeface="Times New Roman" pitchFamily="18" charset="0"/>
                <a:sym typeface="Symbol" pitchFamily="18" charset="2"/>
              </a:rPr>
              <a:t>               </a:t>
            </a:r>
            <a:r>
              <a:rPr lang="en-US" altLang="zh-CN" sz="2000" b="1" i="1" dirty="0" err="1" smtClean="0">
                <a:solidFill>
                  <a:schemeClr val="bg2">
                    <a:lumMod val="50000"/>
                  </a:schemeClr>
                </a:solidFill>
                <a:latin typeface="Times New Roman" pitchFamily="18" charset="0"/>
                <a:sym typeface="Symbol" pitchFamily="18" charset="2"/>
              </a:rPr>
              <a:t>p</a:t>
            </a:r>
            <a:r>
              <a:rPr lang="en-US" altLang="zh-CN" sz="2000" b="1" baseline="-25000" dirty="0" err="1" smtClean="0">
                <a:solidFill>
                  <a:schemeClr val="bg2">
                    <a:lumMod val="50000"/>
                  </a:schemeClr>
                </a:solidFill>
                <a:latin typeface="Times New Roman" pitchFamily="18" charset="0"/>
                <a:sym typeface="Symbol" pitchFamily="18" charset="2"/>
              </a:rPr>
              <a:t>t</a:t>
            </a:r>
            <a:r>
              <a:rPr lang="en-US" altLang="zh-CN" sz="2000" b="1" dirty="0" smtClean="0">
                <a:solidFill>
                  <a:schemeClr val="bg2">
                    <a:lumMod val="50000"/>
                  </a:schemeClr>
                </a:solidFill>
                <a:latin typeface="Times New Roman" pitchFamily="18" charset="0"/>
                <a:sym typeface="Symbol" pitchFamily="18" charset="2"/>
              </a:rPr>
              <a:t>()=</a:t>
            </a:r>
            <a:r>
              <a:rPr lang="en-US" altLang="zh-CN" sz="2000" b="1" i="1" dirty="0" smtClean="0">
                <a:solidFill>
                  <a:schemeClr val="bg2">
                    <a:lumMod val="50000"/>
                  </a:schemeClr>
                </a:solidFill>
                <a:latin typeface="Times New Roman" pitchFamily="18" charset="0"/>
                <a:sym typeface="Symbol" pitchFamily="18" charset="2"/>
              </a:rPr>
              <a:t>q</a:t>
            </a:r>
            <a:r>
              <a:rPr lang="en-US" altLang="zh-CN" sz="2000" b="1" baseline="-25000" dirty="0" smtClean="0">
                <a:solidFill>
                  <a:schemeClr val="bg2">
                    <a:lumMod val="50000"/>
                  </a:schemeClr>
                </a:solidFill>
                <a:latin typeface="Times New Roman" pitchFamily="18" charset="0"/>
                <a:sym typeface="Symbol" pitchFamily="18" charset="2"/>
              </a:rPr>
              <a:t>v</a:t>
            </a:r>
            <a:r>
              <a:rPr lang="en-US" altLang="zh-CN" sz="2000" b="1" dirty="0" smtClean="0">
                <a:solidFill>
                  <a:schemeClr val="bg2">
                    <a:lumMod val="50000"/>
                  </a:schemeClr>
                </a:solidFill>
                <a:latin typeface="Times New Roman" pitchFamily="18" charset="0"/>
                <a:sym typeface="Symbol" pitchFamily="18" charset="2"/>
              </a:rPr>
              <a:t>()</a:t>
            </a:r>
          </a:p>
          <a:p>
            <a:pPr lvl="2" eaLnBrk="1" hangingPunct="1">
              <a:lnSpc>
                <a:spcPct val="160000"/>
              </a:lnSpc>
              <a:spcBef>
                <a:spcPts val="1200"/>
              </a:spcBef>
              <a:buFont typeface="Wingdings" pitchFamily="2" charset="2"/>
              <a:buNone/>
            </a:pPr>
            <a:r>
              <a:rPr lang="en-US" altLang="zh-CN" sz="2000" b="1" i="1" dirty="0" smtClean="0">
                <a:latin typeface="微软雅黑" panose="020B0503020204020204" pitchFamily="34" charset="-122"/>
                <a:ea typeface="微软雅黑" panose="020B0503020204020204" pitchFamily="34" charset="-122"/>
                <a:sym typeface="Symbol" pitchFamily="18" charset="2"/>
              </a:rPr>
              <a:t>    </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2</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连续意味着在</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连续的基础上还必须</a:t>
            </a:r>
          </a:p>
          <a:p>
            <a:pPr lvl="2" eaLnBrk="1" hangingPunct="1">
              <a:lnSpc>
                <a:spcPct val="90000"/>
              </a:lnSpc>
              <a:spcBef>
                <a:spcPct val="35000"/>
              </a:spcBef>
              <a:buFont typeface="Wingdings" pitchFamily="2" charset="2"/>
              <a:buNone/>
            </a:pPr>
            <a:r>
              <a:rPr lang="en-US" altLang="zh-CN" sz="2000" b="1" dirty="0" smtClean="0">
                <a:solidFill>
                  <a:schemeClr val="bg2">
                    <a:lumMod val="50000"/>
                  </a:schemeClr>
                </a:solidFill>
                <a:latin typeface="Times New Roman" pitchFamily="18" charset="0"/>
                <a:sym typeface="Symbol" pitchFamily="18" charset="2"/>
              </a:rPr>
              <a:t>              </a:t>
            </a:r>
            <a:r>
              <a:rPr lang="en-US" altLang="zh-CN" sz="2000" b="1" i="1" dirty="0" err="1" smtClean="0">
                <a:solidFill>
                  <a:schemeClr val="bg2">
                    <a:lumMod val="50000"/>
                  </a:schemeClr>
                </a:solidFill>
                <a:latin typeface="Times New Roman" pitchFamily="18" charset="0"/>
                <a:sym typeface="Symbol" pitchFamily="18" charset="2"/>
              </a:rPr>
              <a:t>p</a:t>
            </a:r>
            <a:r>
              <a:rPr lang="en-US" altLang="zh-CN" sz="2000" b="1" baseline="-25000" dirty="0" err="1" smtClean="0">
                <a:solidFill>
                  <a:schemeClr val="bg2">
                    <a:lumMod val="50000"/>
                  </a:schemeClr>
                </a:solidFill>
                <a:latin typeface="Times New Roman" pitchFamily="18" charset="0"/>
                <a:sym typeface="Symbol" pitchFamily="18" charset="2"/>
              </a:rPr>
              <a:t>ss</a:t>
            </a:r>
            <a:r>
              <a:rPr lang="en-US" altLang="zh-CN" sz="2000" b="1" dirty="0" smtClean="0">
                <a:solidFill>
                  <a:schemeClr val="bg2">
                    <a:lumMod val="50000"/>
                  </a:schemeClr>
                </a:solidFill>
                <a:latin typeface="Times New Roman" pitchFamily="18" charset="0"/>
                <a:sym typeface="Symbol" pitchFamily="18" charset="2"/>
              </a:rPr>
              <a:t>()=</a:t>
            </a:r>
            <a:r>
              <a:rPr lang="en-US" altLang="zh-CN" sz="2000" b="1" i="1" dirty="0" err="1" smtClean="0">
                <a:solidFill>
                  <a:schemeClr val="bg2">
                    <a:lumMod val="50000"/>
                  </a:schemeClr>
                </a:solidFill>
                <a:latin typeface="Times New Roman" pitchFamily="18" charset="0"/>
                <a:sym typeface="Symbol" pitchFamily="18" charset="2"/>
              </a:rPr>
              <a:t>q</a:t>
            </a:r>
            <a:r>
              <a:rPr lang="en-US" altLang="zh-CN" sz="2000" b="1" baseline="-25000" dirty="0" err="1" smtClean="0">
                <a:solidFill>
                  <a:schemeClr val="bg2">
                    <a:lumMod val="50000"/>
                  </a:schemeClr>
                </a:solidFill>
                <a:latin typeface="Times New Roman" pitchFamily="18" charset="0"/>
                <a:sym typeface="Symbol" pitchFamily="18" charset="2"/>
              </a:rPr>
              <a:t>uu</a:t>
            </a:r>
            <a:r>
              <a:rPr lang="en-US" altLang="zh-CN" sz="2000" b="1" dirty="0" smtClean="0">
                <a:solidFill>
                  <a:schemeClr val="bg2">
                    <a:lumMod val="50000"/>
                  </a:schemeClr>
                </a:solidFill>
                <a:latin typeface="Times New Roman" pitchFamily="18" charset="0"/>
                <a:sym typeface="Symbol" pitchFamily="18" charset="2"/>
              </a:rPr>
              <a:t>()</a:t>
            </a:r>
            <a:r>
              <a:rPr lang="zh-CN" altLang="en-US" sz="2000" b="1" dirty="0" smtClean="0">
                <a:solidFill>
                  <a:schemeClr val="bg2">
                    <a:lumMod val="50000"/>
                  </a:schemeClr>
                </a:solidFill>
                <a:latin typeface="Times New Roman" pitchFamily="18" charset="0"/>
                <a:sym typeface="Symbol" pitchFamily="18" charset="2"/>
              </a:rPr>
              <a:t>   </a:t>
            </a:r>
          </a:p>
          <a:p>
            <a:pPr lvl="2" eaLnBrk="1" hangingPunct="1">
              <a:lnSpc>
                <a:spcPct val="90000"/>
              </a:lnSpc>
              <a:spcBef>
                <a:spcPct val="35000"/>
              </a:spcBef>
              <a:buFont typeface="Wingdings" pitchFamily="2" charset="2"/>
              <a:buNone/>
            </a:pPr>
            <a:r>
              <a:rPr lang="zh-CN" altLang="en-US" sz="2000" b="1" dirty="0" smtClean="0">
                <a:solidFill>
                  <a:schemeClr val="bg2">
                    <a:lumMod val="50000"/>
                  </a:schemeClr>
                </a:solidFill>
                <a:latin typeface="Times New Roman" pitchFamily="18" charset="0"/>
                <a:sym typeface="Symbol" pitchFamily="18" charset="2"/>
              </a:rPr>
              <a:t>              </a:t>
            </a:r>
            <a:r>
              <a:rPr lang="en-US" altLang="zh-CN" sz="2000" b="1" i="1" dirty="0" err="1" smtClean="0">
                <a:solidFill>
                  <a:schemeClr val="bg2">
                    <a:lumMod val="50000"/>
                  </a:schemeClr>
                </a:solidFill>
                <a:latin typeface="Times New Roman" pitchFamily="18" charset="0"/>
                <a:sym typeface="Symbol" pitchFamily="18" charset="2"/>
              </a:rPr>
              <a:t>p</a:t>
            </a:r>
            <a:r>
              <a:rPr lang="en-US" altLang="zh-CN" sz="2000" b="1" baseline="-25000" dirty="0" err="1" smtClean="0">
                <a:solidFill>
                  <a:schemeClr val="bg2">
                    <a:lumMod val="50000"/>
                  </a:schemeClr>
                </a:solidFill>
                <a:latin typeface="Times New Roman" pitchFamily="18" charset="0"/>
                <a:sym typeface="Symbol" pitchFamily="18" charset="2"/>
              </a:rPr>
              <a:t>tt</a:t>
            </a:r>
            <a:r>
              <a:rPr lang="en-US" altLang="zh-CN" sz="2000" b="1" dirty="0" smtClean="0">
                <a:solidFill>
                  <a:schemeClr val="bg2">
                    <a:lumMod val="50000"/>
                  </a:schemeClr>
                </a:solidFill>
                <a:latin typeface="Times New Roman" pitchFamily="18" charset="0"/>
                <a:sym typeface="Symbol" pitchFamily="18" charset="2"/>
              </a:rPr>
              <a:t>()=</a:t>
            </a:r>
            <a:r>
              <a:rPr lang="en-US" altLang="zh-CN" sz="2000" b="1" i="1" dirty="0" err="1" smtClean="0">
                <a:solidFill>
                  <a:schemeClr val="bg2">
                    <a:lumMod val="50000"/>
                  </a:schemeClr>
                </a:solidFill>
                <a:latin typeface="Times New Roman" pitchFamily="18" charset="0"/>
                <a:sym typeface="Symbol" pitchFamily="18" charset="2"/>
              </a:rPr>
              <a:t>q</a:t>
            </a:r>
            <a:r>
              <a:rPr lang="en-US" altLang="zh-CN" sz="2000" b="1" baseline="-25000" dirty="0" err="1" smtClean="0">
                <a:solidFill>
                  <a:schemeClr val="bg2">
                    <a:lumMod val="50000"/>
                  </a:schemeClr>
                </a:solidFill>
                <a:latin typeface="Times New Roman" pitchFamily="18" charset="0"/>
                <a:sym typeface="Symbol" pitchFamily="18" charset="2"/>
              </a:rPr>
              <a:t>vv</a:t>
            </a:r>
            <a:r>
              <a:rPr lang="en-US" altLang="zh-CN" sz="2000" b="1" dirty="0" smtClean="0">
                <a:solidFill>
                  <a:schemeClr val="bg2">
                    <a:lumMod val="50000"/>
                  </a:schemeClr>
                </a:solidFill>
                <a:latin typeface="Times New Roman" pitchFamily="18" charset="0"/>
                <a:sym typeface="Symbol" pitchFamily="18" charset="2"/>
              </a:rPr>
              <a:t>()</a:t>
            </a:r>
          </a:p>
          <a:p>
            <a:pPr lvl="2" eaLnBrk="1" hangingPunct="1">
              <a:lnSpc>
                <a:spcPct val="90000"/>
              </a:lnSpc>
              <a:spcBef>
                <a:spcPct val="35000"/>
              </a:spcBef>
              <a:buFont typeface="Wingdings" pitchFamily="2" charset="2"/>
              <a:buNone/>
            </a:pPr>
            <a:r>
              <a:rPr lang="en-US" altLang="zh-CN" sz="2000" b="1" i="1" dirty="0" smtClean="0">
                <a:solidFill>
                  <a:schemeClr val="bg2">
                    <a:lumMod val="50000"/>
                  </a:schemeClr>
                </a:solidFill>
                <a:latin typeface="Times New Roman" pitchFamily="18" charset="0"/>
                <a:sym typeface="Symbol" pitchFamily="18" charset="2"/>
              </a:rPr>
              <a:t>              </a:t>
            </a:r>
            <a:r>
              <a:rPr lang="en-US" altLang="zh-CN" sz="2000" b="1" i="1" dirty="0" err="1" smtClean="0">
                <a:solidFill>
                  <a:schemeClr val="bg2">
                    <a:lumMod val="50000"/>
                  </a:schemeClr>
                </a:solidFill>
                <a:latin typeface="Times New Roman" pitchFamily="18" charset="0"/>
                <a:sym typeface="Symbol" pitchFamily="18" charset="2"/>
              </a:rPr>
              <a:t>p</a:t>
            </a:r>
            <a:r>
              <a:rPr lang="en-US" altLang="zh-CN" sz="2000" b="1" baseline="-25000" dirty="0" err="1" smtClean="0">
                <a:solidFill>
                  <a:schemeClr val="bg2">
                    <a:lumMod val="50000"/>
                  </a:schemeClr>
                </a:solidFill>
                <a:latin typeface="Times New Roman" pitchFamily="18" charset="0"/>
                <a:sym typeface="Symbol" pitchFamily="18" charset="2"/>
              </a:rPr>
              <a:t>st</a:t>
            </a:r>
            <a:r>
              <a:rPr lang="en-US" altLang="zh-CN" sz="2000" b="1" dirty="0" smtClean="0">
                <a:solidFill>
                  <a:schemeClr val="bg2">
                    <a:lumMod val="50000"/>
                  </a:schemeClr>
                </a:solidFill>
                <a:latin typeface="Times New Roman" pitchFamily="18" charset="0"/>
                <a:sym typeface="Symbol" pitchFamily="18" charset="2"/>
              </a:rPr>
              <a:t>()=</a:t>
            </a:r>
            <a:r>
              <a:rPr lang="en-US" altLang="zh-CN" sz="2000" b="1" i="1" dirty="0" err="1" smtClean="0">
                <a:solidFill>
                  <a:schemeClr val="bg2">
                    <a:lumMod val="50000"/>
                  </a:schemeClr>
                </a:solidFill>
                <a:latin typeface="Times New Roman" pitchFamily="18" charset="0"/>
                <a:sym typeface="Symbol" pitchFamily="18" charset="2"/>
              </a:rPr>
              <a:t>q</a:t>
            </a:r>
            <a:r>
              <a:rPr lang="en-US" altLang="zh-CN" sz="2000" b="1" baseline="-25000" dirty="0" err="1" smtClean="0">
                <a:solidFill>
                  <a:schemeClr val="bg2">
                    <a:lumMod val="50000"/>
                  </a:schemeClr>
                </a:solidFill>
                <a:latin typeface="Times New Roman" pitchFamily="18" charset="0"/>
                <a:sym typeface="Symbol" pitchFamily="18" charset="2"/>
              </a:rPr>
              <a:t>uv</a:t>
            </a:r>
            <a:r>
              <a:rPr lang="en-US" altLang="zh-CN" sz="2000" b="1" dirty="0" smtClean="0">
                <a:solidFill>
                  <a:schemeClr val="bg2">
                    <a:lumMod val="50000"/>
                  </a:schemeClr>
                </a:solidFill>
                <a:latin typeface="Times New Roman" pitchFamily="18" charset="0"/>
                <a:sym typeface="Symbol" pitchFamily="18" charset="2"/>
              </a:rPr>
              <a:t>()</a:t>
            </a:r>
            <a:endParaRPr lang="zh-CN" altLang="en-US" sz="2000" b="1" dirty="0" smtClean="0">
              <a:solidFill>
                <a:schemeClr val="bg2">
                  <a:lumMod val="50000"/>
                </a:schemeClr>
              </a:solidFill>
              <a:latin typeface="Times New Roman" pitchFamily="18" charset="0"/>
              <a:sym typeface="Symbol" pitchFamily="18" charset="2"/>
            </a:endParaRPr>
          </a:p>
          <a:p>
            <a:pPr lvl="2" eaLnBrk="1" hangingPunct="1">
              <a:lnSpc>
                <a:spcPct val="90000"/>
              </a:lnSpc>
              <a:spcBef>
                <a:spcPct val="35000"/>
              </a:spcBef>
            </a:pPr>
            <a:endParaRPr lang="zh-CN" altLang="en-US" sz="2000" b="0" dirty="0" smtClean="0">
              <a:latin typeface="Times New Roman" pitchFamily="18" charset="0"/>
              <a:sym typeface="Symbol" pitchFamily="18" charset="2"/>
            </a:endParaRPr>
          </a:p>
          <a:p>
            <a:pPr lvl="2" eaLnBrk="1" hangingPunct="1">
              <a:lnSpc>
                <a:spcPct val="90000"/>
              </a:lnSpc>
            </a:pPr>
            <a:endParaRPr lang="zh-CN" altLang="en-US" sz="2000" dirty="0" smtClean="0">
              <a:latin typeface="Times New Roman" pitchFamily="18" charset="0"/>
              <a:sym typeface="Symbol" pitchFamily="18" charset="2"/>
            </a:endParaRPr>
          </a:p>
        </p:txBody>
      </p:sp>
      <p:grpSp>
        <p:nvGrpSpPr>
          <p:cNvPr id="2" name="Group 57"/>
          <p:cNvGrpSpPr>
            <a:grpSpLocks/>
          </p:cNvGrpSpPr>
          <p:nvPr/>
        </p:nvGrpSpPr>
        <p:grpSpPr bwMode="auto">
          <a:xfrm>
            <a:off x="8113185" y="3752851"/>
            <a:ext cx="3839633" cy="2022475"/>
            <a:chOff x="3833" y="2364"/>
            <a:chExt cx="1814" cy="1274"/>
          </a:xfrm>
        </p:grpSpPr>
        <p:sp>
          <p:nvSpPr>
            <p:cNvPr id="88075" name="Freeform 38"/>
            <p:cNvSpPr>
              <a:spLocks/>
            </p:cNvSpPr>
            <p:nvPr/>
          </p:nvSpPr>
          <p:spPr bwMode="auto">
            <a:xfrm>
              <a:off x="5194" y="2549"/>
              <a:ext cx="453" cy="477"/>
            </a:xfrm>
            <a:custGeom>
              <a:avLst/>
              <a:gdLst>
                <a:gd name="T0" fmla="*/ 0 w 453"/>
                <a:gd name="T1" fmla="*/ 0 h 477"/>
                <a:gd name="T2" fmla="*/ 249 w 453"/>
                <a:gd name="T3" fmla="*/ 159 h 477"/>
                <a:gd name="T4" fmla="*/ 453 w 453"/>
                <a:gd name="T5" fmla="*/ 477 h 477"/>
                <a:gd name="T6" fmla="*/ 0 60000 65536"/>
                <a:gd name="T7" fmla="*/ 0 60000 65536"/>
                <a:gd name="T8" fmla="*/ 0 60000 65536"/>
                <a:gd name="T9" fmla="*/ 0 w 453"/>
                <a:gd name="T10" fmla="*/ 0 h 477"/>
                <a:gd name="T11" fmla="*/ 453 w 453"/>
                <a:gd name="T12" fmla="*/ 477 h 477"/>
              </a:gdLst>
              <a:ahLst/>
              <a:cxnLst>
                <a:cxn ang="T6">
                  <a:pos x="T0" y="T1"/>
                </a:cxn>
                <a:cxn ang="T7">
                  <a:pos x="T2" y="T3"/>
                </a:cxn>
                <a:cxn ang="T8">
                  <a:pos x="T4" y="T5"/>
                </a:cxn>
              </a:cxnLst>
              <a:rect l="T9" t="T10" r="T11" b="T12"/>
              <a:pathLst>
                <a:path w="453" h="477">
                  <a:moveTo>
                    <a:pt x="0" y="0"/>
                  </a:moveTo>
                  <a:cubicBezTo>
                    <a:pt x="87" y="40"/>
                    <a:pt x="174" y="80"/>
                    <a:pt x="249" y="159"/>
                  </a:cubicBezTo>
                  <a:cubicBezTo>
                    <a:pt x="324" y="238"/>
                    <a:pt x="388" y="357"/>
                    <a:pt x="453" y="477"/>
                  </a:cubicBezTo>
                </a:path>
              </a:pathLst>
            </a:custGeom>
            <a:noFill/>
            <a:ln w="3810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6" name="Freeform 30"/>
            <p:cNvSpPr>
              <a:spLocks/>
            </p:cNvSpPr>
            <p:nvPr/>
          </p:nvSpPr>
          <p:spPr bwMode="auto">
            <a:xfrm>
              <a:off x="3833" y="2364"/>
              <a:ext cx="1066" cy="480"/>
            </a:xfrm>
            <a:custGeom>
              <a:avLst/>
              <a:gdLst>
                <a:gd name="T0" fmla="*/ 0 w 1066"/>
                <a:gd name="T1" fmla="*/ 480 h 480"/>
                <a:gd name="T2" fmla="*/ 136 w 1066"/>
                <a:gd name="T3" fmla="*/ 276 h 480"/>
                <a:gd name="T4" fmla="*/ 408 w 1066"/>
                <a:gd name="T5" fmla="*/ 72 h 480"/>
                <a:gd name="T6" fmla="*/ 817 w 1066"/>
                <a:gd name="T7" fmla="*/ 4 h 480"/>
                <a:gd name="T8" fmla="*/ 1066 w 1066"/>
                <a:gd name="T9" fmla="*/ 49 h 480"/>
                <a:gd name="T10" fmla="*/ 0 60000 65536"/>
                <a:gd name="T11" fmla="*/ 0 60000 65536"/>
                <a:gd name="T12" fmla="*/ 0 60000 65536"/>
                <a:gd name="T13" fmla="*/ 0 60000 65536"/>
                <a:gd name="T14" fmla="*/ 0 60000 65536"/>
                <a:gd name="T15" fmla="*/ 0 w 1066"/>
                <a:gd name="T16" fmla="*/ 0 h 480"/>
                <a:gd name="T17" fmla="*/ 1066 w 1066"/>
                <a:gd name="T18" fmla="*/ 480 h 480"/>
              </a:gdLst>
              <a:ahLst/>
              <a:cxnLst>
                <a:cxn ang="T10">
                  <a:pos x="T0" y="T1"/>
                </a:cxn>
                <a:cxn ang="T11">
                  <a:pos x="T2" y="T3"/>
                </a:cxn>
                <a:cxn ang="T12">
                  <a:pos x="T4" y="T5"/>
                </a:cxn>
                <a:cxn ang="T13">
                  <a:pos x="T6" y="T7"/>
                </a:cxn>
                <a:cxn ang="T14">
                  <a:pos x="T8" y="T9"/>
                </a:cxn>
              </a:cxnLst>
              <a:rect l="T15" t="T16" r="T17" b="T18"/>
              <a:pathLst>
                <a:path w="1066" h="480">
                  <a:moveTo>
                    <a:pt x="0" y="480"/>
                  </a:moveTo>
                  <a:cubicBezTo>
                    <a:pt x="34" y="412"/>
                    <a:pt x="68" y="344"/>
                    <a:pt x="136" y="276"/>
                  </a:cubicBezTo>
                  <a:cubicBezTo>
                    <a:pt x="204" y="208"/>
                    <a:pt x="294" y="117"/>
                    <a:pt x="408" y="72"/>
                  </a:cubicBezTo>
                  <a:cubicBezTo>
                    <a:pt x="522" y="27"/>
                    <a:pt x="707" y="8"/>
                    <a:pt x="817" y="4"/>
                  </a:cubicBezTo>
                  <a:cubicBezTo>
                    <a:pt x="927" y="0"/>
                    <a:pt x="996" y="24"/>
                    <a:pt x="1066" y="49"/>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7" name="Freeform 33"/>
            <p:cNvSpPr>
              <a:spLocks/>
            </p:cNvSpPr>
            <p:nvPr/>
          </p:nvSpPr>
          <p:spPr bwMode="auto">
            <a:xfrm>
              <a:off x="4808" y="3026"/>
              <a:ext cx="839" cy="612"/>
            </a:xfrm>
            <a:custGeom>
              <a:avLst/>
              <a:gdLst>
                <a:gd name="T0" fmla="*/ 839 w 839"/>
                <a:gd name="T1" fmla="*/ 0 h 612"/>
                <a:gd name="T2" fmla="*/ 386 w 839"/>
                <a:gd name="T3" fmla="*/ 158 h 612"/>
                <a:gd name="T4" fmla="*/ 0 w 839"/>
                <a:gd name="T5" fmla="*/ 612 h 612"/>
                <a:gd name="T6" fmla="*/ 0 60000 65536"/>
                <a:gd name="T7" fmla="*/ 0 60000 65536"/>
                <a:gd name="T8" fmla="*/ 0 60000 65536"/>
                <a:gd name="T9" fmla="*/ 0 w 839"/>
                <a:gd name="T10" fmla="*/ 0 h 612"/>
                <a:gd name="T11" fmla="*/ 839 w 839"/>
                <a:gd name="T12" fmla="*/ 612 h 612"/>
              </a:gdLst>
              <a:ahLst/>
              <a:cxnLst>
                <a:cxn ang="T6">
                  <a:pos x="T0" y="T1"/>
                </a:cxn>
                <a:cxn ang="T7">
                  <a:pos x="T2" y="T3"/>
                </a:cxn>
                <a:cxn ang="T8">
                  <a:pos x="T4" y="T5"/>
                </a:cxn>
              </a:cxnLst>
              <a:rect l="T9" t="T10" r="T11" b="T12"/>
              <a:pathLst>
                <a:path w="839" h="612">
                  <a:moveTo>
                    <a:pt x="839" y="0"/>
                  </a:moveTo>
                  <a:cubicBezTo>
                    <a:pt x="682" y="28"/>
                    <a:pt x="526" y="56"/>
                    <a:pt x="386" y="158"/>
                  </a:cubicBezTo>
                  <a:cubicBezTo>
                    <a:pt x="246" y="260"/>
                    <a:pt x="123" y="436"/>
                    <a:pt x="0" y="612"/>
                  </a:cubicBezTo>
                </a:path>
              </a:pathLst>
            </a:custGeom>
            <a:noFill/>
            <a:ln w="3810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8" name="Freeform 34"/>
            <p:cNvSpPr>
              <a:spLocks/>
            </p:cNvSpPr>
            <p:nvPr/>
          </p:nvSpPr>
          <p:spPr bwMode="auto">
            <a:xfrm>
              <a:off x="4423" y="2549"/>
              <a:ext cx="771" cy="545"/>
            </a:xfrm>
            <a:custGeom>
              <a:avLst/>
              <a:gdLst>
                <a:gd name="T0" fmla="*/ 0 w 771"/>
                <a:gd name="T1" fmla="*/ 545 h 545"/>
                <a:gd name="T2" fmla="*/ 204 w 771"/>
                <a:gd name="T3" fmla="*/ 250 h 545"/>
                <a:gd name="T4" fmla="*/ 476 w 771"/>
                <a:gd name="T5" fmla="*/ 91 h 545"/>
                <a:gd name="T6" fmla="*/ 771 w 771"/>
                <a:gd name="T7" fmla="*/ 0 h 545"/>
                <a:gd name="T8" fmla="*/ 0 60000 65536"/>
                <a:gd name="T9" fmla="*/ 0 60000 65536"/>
                <a:gd name="T10" fmla="*/ 0 60000 65536"/>
                <a:gd name="T11" fmla="*/ 0 60000 65536"/>
                <a:gd name="T12" fmla="*/ 0 w 771"/>
                <a:gd name="T13" fmla="*/ 0 h 545"/>
                <a:gd name="T14" fmla="*/ 771 w 771"/>
                <a:gd name="T15" fmla="*/ 545 h 545"/>
              </a:gdLst>
              <a:ahLst/>
              <a:cxnLst>
                <a:cxn ang="T8">
                  <a:pos x="T0" y="T1"/>
                </a:cxn>
                <a:cxn ang="T9">
                  <a:pos x="T2" y="T3"/>
                </a:cxn>
                <a:cxn ang="T10">
                  <a:pos x="T4" y="T5"/>
                </a:cxn>
                <a:cxn ang="T11">
                  <a:pos x="T6" y="T7"/>
                </a:cxn>
              </a:cxnLst>
              <a:rect l="T12" t="T13" r="T14" b="T15"/>
              <a:pathLst>
                <a:path w="771" h="545">
                  <a:moveTo>
                    <a:pt x="0" y="545"/>
                  </a:moveTo>
                  <a:cubicBezTo>
                    <a:pt x="62" y="435"/>
                    <a:pt x="125" y="326"/>
                    <a:pt x="204" y="250"/>
                  </a:cubicBezTo>
                  <a:cubicBezTo>
                    <a:pt x="283" y="174"/>
                    <a:pt x="382" y="133"/>
                    <a:pt x="476" y="91"/>
                  </a:cubicBezTo>
                  <a:cubicBezTo>
                    <a:pt x="570" y="49"/>
                    <a:pt x="670" y="24"/>
                    <a:pt x="771"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9" name="Freeform 35"/>
            <p:cNvSpPr>
              <a:spLocks/>
            </p:cNvSpPr>
            <p:nvPr/>
          </p:nvSpPr>
          <p:spPr bwMode="auto">
            <a:xfrm>
              <a:off x="3833" y="2844"/>
              <a:ext cx="590" cy="250"/>
            </a:xfrm>
            <a:custGeom>
              <a:avLst/>
              <a:gdLst>
                <a:gd name="T0" fmla="*/ 0 w 590"/>
                <a:gd name="T1" fmla="*/ 0 h 250"/>
                <a:gd name="T2" fmla="*/ 250 w 590"/>
                <a:gd name="T3" fmla="*/ 45 h 250"/>
                <a:gd name="T4" fmla="*/ 590 w 590"/>
                <a:gd name="T5" fmla="*/ 250 h 250"/>
                <a:gd name="T6" fmla="*/ 0 60000 65536"/>
                <a:gd name="T7" fmla="*/ 0 60000 65536"/>
                <a:gd name="T8" fmla="*/ 0 60000 65536"/>
                <a:gd name="T9" fmla="*/ 0 w 590"/>
                <a:gd name="T10" fmla="*/ 0 h 250"/>
                <a:gd name="T11" fmla="*/ 590 w 590"/>
                <a:gd name="T12" fmla="*/ 250 h 250"/>
              </a:gdLst>
              <a:ahLst/>
              <a:cxnLst>
                <a:cxn ang="T6">
                  <a:pos x="T0" y="T1"/>
                </a:cxn>
                <a:cxn ang="T7">
                  <a:pos x="T2" y="T3"/>
                </a:cxn>
                <a:cxn ang="T8">
                  <a:pos x="T4" y="T5"/>
                </a:cxn>
              </a:cxnLst>
              <a:rect l="T9" t="T10" r="T11" b="T12"/>
              <a:pathLst>
                <a:path w="590" h="250">
                  <a:moveTo>
                    <a:pt x="0" y="0"/>
                  </a:moveTo>
                  <a:cubicBezTo>
                    <a:pt x="76" y="1"/>
                    <a:pt x="152" y="3"/>
                    <a:pt x="250" y="45"/>
                  </a:cubicBezTo>
                  <a:cubicBezTo>
                    <a:pt x="348" y="87"/>
                    <a:pt x="469" y="168"/>
                    <a:pt x="590" y="250"/>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0" name="Freeform 36"/>
            <p:cNvSpPr>
              <a:spLocks/>
            </p:cNvSpPr>
            <p:nvPr/>
          </p:nvSpPr>
          <p:spPr bwMode="auto">
            <a:xfrm>
              <a:off x="4423" y="3094"/>
              <a:ext cx="385" cy="522"/>
            </a:xfrm>
            <a:custGeom>
              <a:avLst/>
              <a:gdLst>
                <a:gd name="T0" fmla="*/ 0 w 385"/>
                <a:gd name="T1" fmla="*/ 0 h 522"/>
                <a:gd name="T2" fmla="*/ 249 w 385"/>
                <a:gd name="T3" fmla="*/ 250 h 522"/>
                <a:gd name="T4" fmla="*/ 385 w 385"/>
                <a:gd name="T5" fmla="*/ 522 h 522"/>
                <a:gd name="T6" fmla="*/ 0 60000 65536"/>
                <a:gd name="T7" fmla="*/ 0 60000 65536"/>
                <a:gd name="T8" fmla="*/ 0 60000 65536"/>
                <a:gd name="T9" fmla="*/ 0 w 385"/>
                <a:gd name="T10" fmla="*/ 0 h 522"/>
                <a:gd name="T11" fmla="*/ 385 w 385"/>
                <a:gd name="T12" fmla="*/ 522 h 522"/>
              </a:gdLst>
              <a:ahLst/>
              <a:cxnLst>
                <a:cxn ang="T6">
                  <a:pos x="T0" y="T1"/>
                </a:cxn>
                <a:cxn ang="T7">
                  <a:pos x="T2" y="T3"/>
                </a:cxn>
                <a:cxn ang="T8">
                  <a:pos x="T4" y="T5"/>
                </a:cxn>
              </a:cxnLst>
              <a:rect l="T9" t="T10" r="T11" b="T12"/>
              <a:pathLst>
                <a:path w="385" h="522">
                  <a:moveTo>
                    <a:pt x="0" y="0"/>
                  </a:moveTo>
                  <a:cubicBezTo>
                    <a:pt x="92" y="81"/>
                    <a:pt x="185" y="163"/>
                    <a:pt x="249" y="250"/>
                  </a:cubicBezTo>
                  <a:cubicBezTo>
                    <a:pt x="313" y="337"/>
                    <a:pt x="349" y="429"/>
                    <a:pt x="385" y="522"/>
                  </a:cubicBezTo>
                </a:path>
              </a:pathLst>
            </a:custGeom>
            <a:noFill/>
            <a:ln w="3810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1" name="Freeform 39"/>
            <p:cNvSpPr>
              <a:spLocks/>
            </p:cNvSpPr>
            <p:nvPr/>
          </p:nvSpPr>
          <p:spPr bwMode="auto">
            <a:xfrm rot="-171745">
              <a:off x="4876" y="2399"/>
              <a:ext cx="318" cy="159"/>
            </a:xfrm>
            <a:custGeom>
              <a:avLst/>
              <a:gdLst>
                <a:gd name="T0" fmla="*/ 0 w 318"/>
                <a:gd name="T1" fmla="*/ 0 h 159"/>
                <a:gd name="T2" fmla="*/ 204 w 318"/>
                <a:gd name="T3" fmla="*/ 91 h 159"/>
                <a:gd name="T4" fmla="*/ 318 w 318"/>
                <a:gd name="T5" fmla="*/ 159 h 159"/>
                <a:gd name="T6" fmla="*/ 0 60000 65536"/>
                <a:gd name="T7" fmla="*/ 0 60000 65536"/>
                <a:gd name="T8" fmla="*/ 0 60000 65536"/>
                <a:gd name="T9" fmla="*/ 0 w 318"/>
                <a:gd name="T10" fmla="*/ 0 h 159"/>
                <a:gd name="T11" fmla="*/ 318 w 318"/>
                <a:gd name="T12" fmla="*/ 159 h 159"/>
              </a:gdLst>
              <a:ahLst/>
              <a:cxnLst>
                <a:cxn ang="T6">
                  <a:pos x="T0" y="T1"/>
                </a:cxn>
                <a:cxn ang="T7">
                  <a:pos x="T2" y="T3"/>
                </a:cxn>
                <a:cxn ang="T8">
                  <a:pos x="T4" y="T5"/>
                </a:cxn>
              </a:cxnLst>
              <a:rect l="T9" t="T10" r="T11" b="T12"/>
              <a:pathLst>
                <a:path w="318" h="159">
                  <a:moveTo>
                    <a:pt x="0" y="0"/>
                  </a:moveTo>
                  <a:cubicBezTo>
                    <a:pt x="75" y="32"/>
                    <a:pt x="151" y="65"/>
                    <a:pt x="204" y="91"/>
                  </a:cubicBezTo>
                  <a:cubicBezTo>
                    <a:pt x="257" y="117"/>
                    <a:pt x="287" y="138"/>
                    <a:pt x="318" y="159"/>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2" name="Freeform 40"/>
            <p:cNvSpPr>
              <a:spLocks/>
            </p:cNvSpPr>
            <p:nvPr/>
          </p:nvSpPr>
          <p:spPr bwMode="auto">
            <a:xfrm>
              <a:off x="3924" y="2685"/>
              <a:ext cx="1028" cy="794"/>
            </a:xfrm>
            <a:custGeom>
              <a:avLst/>
              <a:gdLst>
                <a:gd name="T0" fmla="*/ 0 w 1028"/>
                <a:gd name="T1" fmla="*/ 0 h 794"/>
                <a:gd name="T2" fmla="*/ 295 w 1028"/>
                <a:gd name="T3" fmla="*/ 46 h 794"/>
                <a:gd name="T4" fmla="*/ 680 w 1028"/>
                <a:gd name="T5" fmla="*/ 272 h 794"/>
                <a:gd name="T6" fmla="*/ 975 w 1028"/>
                <a:gd name="T7" fmla="*/ 613 h 794"/>
                <a:gd name="T8" fmla="*/ 998 w 1028"/>
                <a:gd name="T9" fmla="*/ 794 h 794"/>
                <a:gd name="T10" fmla="*/ 0 60000 65536"/>
                <a:gd name="T11" fmla="*/ 0 60000 65536"/>
                <a:gd name="T12" fmla="*/ 0 60000 65536"/>
                <a:gd name="T13" fmla="*/ 0 60000 65536"/>
                <a:gd name="T14" fmla="*/ 0 60000 65536"/>
                <a:gd name="T15" fmla="*/ 0 w 1028"/>
                <a:gd name="T16" fmla="*/ 0 h 794"/>
                <a:gd name="T17" fmla="*/ 1028 w 1028"/>
                <a:gd name="T18" fmla="*/ 794 h 794"/>
              </a:gdLst>
              <a:ahLst/>
              <a:cxnLst>
                <a:cxn ang="T10">
                  <a:pos x="T0" y="T1"/>
                </a:cxn>
                <a:cxn ang="T11">
                  <a:pos x="T2" y="T3"/>
                </a:cxn>
                <a:cxn ang="T12">
                  <a:pos x="T4" y="T5"/>
                </a:cxn>
                <a:cxn ang="T13">
                  <a:pos x="T6" y="T7"/>
                </a:cxn>
                <a:cxn ang="T14">
                  <a:pos x="T8" y="T9"/>
                </a:cxn>
              </a:cxnLst>
              <a:rect l="T15" t="T16" r="T17" b="T18"/>
              <a:pathLst>
                <a:path w="1028" h="794">
                  <a:moveTo>
                    <a:pt x="0" y="0"/>
                  </a:moveTo>
                  <a:cubicBezTo>
                    <a:pt x="91" y="0"/>
                    <a:pt x="182" y="1"/>
                    <a:pt x="295" y="46"/>
                  </a:cubicBezTo>
                  <a:cubicBezTo>
                    <a:pt x="408" y="91"/>
                    <a:pt x="567" y="178"/>
                    <a:pt x="680" y="272"/>
                  </a:cubicBezTo>
                  <a:cubicBezTo>
                    <a:pt x="793" y="366"/>
                    <a:pt x="922" y="526"/>
                    <a:pt x="975" y="613"/>
                  </a:cubicBezTo>
                  <a:cubicBezTo>
                    <a:pt x="1028" y="700"/>
                    <a:pt x="1013" y="747"/>
                    <a:pt x="998" y="79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3" name="Freeform 41"/>
            <p:cNvSpPr>
              <a:spLocks/>
            </p:cNvSpPr>
            <p:nvPr/>
          </p:nvSpPr>
          <p:spPr bwMode="auto">
            <a:xfrm>
              <a:off x="4128" y="2504"/>
              <a:ext cx="1043" cy="703"/>
            </a:xfrm>
            <a:custGeom>
              <a:avLst/>
              <a:gdLst>
                <a:gd name="T0" fmla="*/ 0 w 1043"/>
                <a:gd name="T1" fmla="*/ 0 h 703"/>
                <a:gd name="T2" fmla="*/ 385 w 1043"/>
                <a:gd name="T3" fmla="*/ 68 h 703"/>
                <a:gd name="T4" fmla="*/ 658 w 1043"/>
                <a:gd name="T5" fmla="*/ 227 h 703"/>
                <a:gd name="T6" fmla="*/ 975 w 1043"/>
                <a:gd name="T7" fmla="*/ 567 h 703"/>
                <a:gd name="T8" fmla="*/ 1043 w 1043"/>
                <a:gd name="T9" fmla="*/ 703 h 703"/>
                <a:gd name="T10" fmla="*/ 0 60000 65536"/>
                <a:gd name="T11" fmla="*/ 0 60000 65536"/>
                <a:gd name="T12" fmla="*/ 0 60000 65536"/>
                <a:gd name="T13" fmla="*/ 0 60000 65536"/>
                <a:gd name="T14" fmla="*/ 0 60000 65536"/>
                <a:gd name="T15" fmla="*/ 0 w 1043"/>
                <a:gd name="T16" fmla="*/ 0 h 703"/>
                <a:gd name="T17" fmla="*/ 1043 w 1043"/>
                <a:gd name="T18" fmla="*/ 703 h 703"/>
              </a:gdLst>
              <a:ahLst/>
              <a:cxnLst>
                <a:cxn ang="T10">
                  <a:pos x="T0" y="T1"/>
                </a:cxn>
                <a:cxn ang="T11">
                  <a:pos x="T2" y="T3"/>
                </a:cxn>
                <a:cxn ang="T12">
                  <a:pos x="T4" y="T5"/>
                </a:cxn>
                <a:cxn ang="T13">
                  <a:pos x="T6" y="T7"/>
                </a:cxn>
                <a:cxn ang="T14">
                  <a:pos x="T8" y="T9"/>
                </a:cxn>
              </a:cxnLst>
              <a:rect l="T15" t="T16" r="T17" b="T18"/>
              <a:pathLst>
                <a:path w="1043" h="703">
                  <a:moveTo>
                    <a:pt x="0" y="0"/>
                  </a:moveTo>
                  <a:cubicBezTo>
                    <a:pt x="137" y="15"/>
                    <a:pt x="275" y="30"/>
                    <a:pt x="385" y="68"/>
                  </a:cubicBezTo>
                  <a:cubicBezTo>
                    <a:pt x="495" y="106"/>
                    <a:pt x="560" y="144"/>
                    <a:pt x="658" y="227"/>
                  </a:cubicBezTo>
                  <a:cubicBezTo>
                    <a:pt x="756" y="310"/>
                    <a:pt x="911" y="488"/>
                    <a:pt x="975" y="567"/>
                  </a:cubicBezTo>
                  <a:cubicBezTo>
                    <a:pt x="1039" y="646"/>
                    <a:pt x="1041" y="674"/>
                    <a:pt x="1043" y="70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4" name="Freeform 42"/>
            <p:cNvSpPr>
              <a:spLocks/>
            </p:cNvSpPr>
            <p:nvPr/>
          </p:nvSpPr>
          <p:spPr bwMode="auto">
            <a:xfrm>
              <a:off x="4513" y="2368"/>
              <a:ext cx="934" cy="703"/>
            </a:xfrm>
            <a:custGeom>
              <a:avLst/>
              <a:gdLst>
                <a:gd name="T0" fmla="*/ 0 w 934"/>
                <a:gd name="T1" fmla="*/ 0 h 703"/>
                <a:gd name="T2" fmla="*/ 477 w 934"/>
                <a:gd name="T3" fmla="*/ 204 h 703"/>
                <a:gd name="T4" fmla="*/ 862 w 934"/>
                <a:gd name="T5" fmla="*/ 567 h 703"/>
                <a:gd name="T6" fmla="*/ 908 w 934"/>
                <a:gd name="T7" fmla="*/ 703 h 703"/>
                <a:gd name="T8" fmla="*/ 0 60000 65536"/>
                <a:gd name="T9" fmla="*/ 0 60000 65536"/>
                <a:gd name="T10" fmla="*/ 0 60000 65536"/>
                <a:gd name="T11" fmla="*/ 0 60000 65536"/>
                <a:gd name="T12" fmla="*/ 0 w 934"/>
                <a:gd name="T13" fmla="*/ 0 h 703"/>
                <a:gd name="T14" fmla="*/ 934 w 934"/>
                <a:gd name="T15" fmla="*/ 703 h 703"/>
              </a:gdLst>
              <a:ahLst/>
              <a:cxnLst>
                <a:cxn ang="T8">
                  <a:pos x="T0" y="T1"/>
                </a:cxn>
                <a:cxn ang="T9">
                  <a:pos x="T2" y="T3"/>
                </a:cxn>
                <a:cxn ang="T10">
                  <a:pos x="T4" y="T5"/>
                </a:cxn>
                <a:cxn ang="T11">
                  <a:pos x="T6" y="T7"/>
                </a:cxn>
              </a:cxnLst>
              <a:rect l="T12" t="T13" r="T14" b="T15"/>
              <a:pathLst>
                <a:path w="934" h="703">
                  <a:moveTo>
                    <a:pt x="0" y="0"/>
                  </a:moveTo>
                  <a:cubicBezTo>
                    <a:pt x="166" y="54"/>
                    <a:pt x="333" y="109"/>
                    <a:pt x="477" y="204"/>
                  </a:cubicBezTo>
                  <a:cubicBezTo>
                    <a:pt x="621" y="299"/>
                    <a:pt x="790" y="484"/>
                    <a:pt x="862" y="567"/>
                  </a:cubicBezTo>
                  <a:cubicBezTo>
                    <a:pt x="934" y="650"/>
                    <a:pt x="921" y="676"/>
                    <a:pt x="908" y="70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5" name="Freeform 43"/>
            <p:cNvSpPr>
              <a:spLocks/>
            </p:cNvSpPr>
            <p:nvPr/>
          </p:nvSpPr>
          <p:spPr bwMode="auto">
            <a:xfrm>
              <a:off x="3992" y="2440"/>
              <a:ext cx="975" cy="404"/>
            </a:xfrm>
            <a:custGeom>
              <a:avLst/>
              <a:gdLst>
                <a:gd name="T0" fmla="*/ 0 w 975"/>
                <a:gd name="T1" fmla="*/ 404 h 404"/>
                <a:gd name="T2" fmla="*/ 249 w 975"/>
                <a:gd name="T3" fmla="*/ 132 h 404"/>
                <a:gd name="T4" fmla="*/ 635 w 975"/>
                <a:gd name="T5" fmla="*/ 19 h 404"/>
                <a:gd name="T6" fmla="*/ 975 w 975"/>
                <a:gd name="T7" fmla="*/ 19 h 404"/>
                <a:gd name="T8" fmla="*/ 0 60000 65536"/>
                <a:gd name="T9" fmla="*/ 0 60000 65536"/>
                <a:gd name="T10" fmla="*/ 0 60000 65536"/>
                <a:gd name="T11" fmla="*/ 0 60000 65536"/>
                <a:gd name="T12" fmla="*/ 0 w 975"/>
                <a:gd name="T13" fmla="*/ 0 h 404"/>
                <a:gd name="T14" fmla="*/ 975 w 975"/>
                <a:gd name="T15" fmla="*/ 404 h 404"/>
              </a:gdLst>
              <a:ahLst/>
              <a:cxnLst>
                <a:cxn ang="T8">
                  <a:pos x="T0" y="T1"/>
                </a:cxn>
                <a:cxn ang="T9">
                  <a:pos x="T2" y="T3"/>
                </a:cxn>
                <a:cxn ang="T10">
                  <a:pos x="T4" y="T5"/>
                </a:cxn>
                <a:cxn ang="T11">
                  <a:pos x="T6" y="T7"/>
                </a:cxn>
              </a:cxnLst>
              <a:rect l="T12" t="T13" r="T14" b="T15"/>
              <a:pathLst>
                <a:path w="975" h="404">
                  <a:moveTo>
                    <a:pt x="0" y="404"/>
                  </a:moveTo>
                  <a:cubicBezTo>
                    <a:pt x="71" y="300"/>
                    <a:pt x="143" y="196"/>
                    <a:pt x="249" y="132"/>
                  </a:cubicBezTo>
                  <a:cubicBezTo>
                    <a:pt x="355" y="68"/>
                    <a:pt x="514" y="38"/>
                    <a:pt x="635" y="19"/>
                  </a:cubicBezTo>
                  <a:cubicBezTo>
                    <a:pt x="756" y="0"/>
                    <a:pt x="865" y="9"/>
                    <a:pt x="975" y="1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6" name="Freeform 44"/>
            <p:cNvSpPr>
              <a:spLocks/>
            </p:cNvSpPr>
            <p:nvPr/>
          </p:nvSpPr>
          <p:spPr bwMode="auto">
            <a:xfrm>
              <a:off x="4219" y="2504"/>
              <a:ext cx="861" cy="431"/>
            </a:xfrm>
            <a:custGeom>
              <a:avLst/>
              <a:gdLst>
                <a:gd name="T0" fmla="*/ 0 w 861"/>
                <a:gd name="T1" fmla="*/ 431 h 431"/>
                <a:gd name="T2" fmla="*/ 204 w 861"/>
                <a:gd name="T3" fmla="*/ 204 h 431"/>
                <a:gd name="T4" fmla="*/ 589 w 861"/>
                <a:gd name="T5" fmla="*/ 45 h 431"/>
                <a:gd name="T6" fmla="*/ 861 w 861"/>
                <a:gd name="T7" fmla="*/ 0 h 431"/>
                <a:gd name="T8" fmla="*/ 0 60000 65536"/>
                <a:gd name="T9" fmla="*/ 0 60000 65536"/>
                <a:gd name="T10" fmla="*/ 0 60000 65536"/>
                <a:gd name="T11" fmla="*/ 0 60000 65536"/>
                <a:gd name="T12" fmla="*/ 0 w 861"/>
                <a:gd name="T13" fmla="*/ 0 h 431"/>
                <a:gd name="T14" fmla="*/ 861 w 861"/>
                <a:gd name="T15" fmla="*/ 431 h 431"/>
              </a:gdLst>
              <a:ahLst/>
              <a:cxnLst>
                <a:cxn ang="T8">
                  <a:pos x="T0" y="T1"/>
                </a:cxn>
                <a:cxn ang="T9">
                  <a:pos x="T2" y="T3"/>
                </a:cxn>
                <a:cxn ang="T10">
                  <a:pos x="T4" y="T5"/>
                </a:cxn>
                <a:cxn ang="T11">
                  <a:pos x="T6" y="T7"/>
                </a:cxn>
              </a:cxnLst>
              <a:rect l="T12" t="T13" r="T14" b="T15"/>
              <a:pathLst>
                <a:path w="861" h="431">
                  <a:moveTo>
                    <a:pt x="0" y="431"/>
                  </a:moveTo>
                  <a:cubicBezTo>
                    <a:pt x="53" y="349"/>
                    <a:pt x="106" y="268"/>
                    <a:pt x="204" y="204"/>
                  </a:cubicBezTo>
                  <a:cubicBezTo>
                    <a:pt x="302" y="140"/>
                    <a:pt x="480" y="79"/>
                    <a:pt x="589" y="45"/>
                  </a:cubicBezTo>
                  <a:cubicBezTo>
                    <a:pt x="698" y="11"/>
                    <a:pt x="779" y="5"/>
                    <a:pt x="861"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7" name="Freeform 45"/>
            <p:cNvSpPr>
              <a:spLocks/>
            </p:cNvSpPr>
            <p:nvPr/>
          </p:nvSpPr>
          <p:spPr bwMode="auto">
            <a:xfrm>
              <a:off x="4582" y="2685"/>
              <a:ext cx="839" cy="545"/>
            </a:xfrm>
            <a:custGeom>
              <a:avLst/>
              <a:gdLst>
                <a:gd name="T0" fmla="*/ 0 w 839"/>
                <a:gd name="T1" fmla="*/ 545 h 545"/>
                <a:gd name="T2" fmla="*/ 249 w 839"/>
                <a:gd name="T3" fmla="*/ 227 h 545"/>
                <a:gd name="T4" fmla="*/ 589 w 839"/>
                <a:gd name="T5" fmla="*/ 46 h 545"/>
                <a:gd name="T6" fmla="*/ 839 w 839"/>
                <a:gd name="T7" fmla="*/ 0 h 545"/>
                <a:gd name="T8" fmla="*/ 0 60000 65536"/>
                <a:gd name="T9" fmla="*/ 0 60000 65536"/>
                <a:gd name="T10" fmla="*/ 0 60000 65536"/>
                <a:gd name="T11" fmla="*/ 0 60000 65536"/>
                <a:gd name="T12" fmla="*/ 0 w 839"/>
                <a:gd name="T13" fmla="*/ 0 h 545"/>
                <a:gd name="T14" fmla="*/ 839 w 839"/>
                <a:gd name="T15" fmla="*/ 545 h 545"/>
              </a:gdLst>
              <a:ahLst/>
              <a:cxnLst>
                <a:cxn ang="T8">
                  <a:pos x="T0" y="T1"/>
                </a:cxn>
                <a:cxn ang="T9">
                  <a:pos x="T2" y="T3"/>
                </a:cxn>
                <a:cxn ang="T10">
                  <a:pos x="T4" y="T5"/>
                </a:cxn>
                <a:cxn ang="T11">
                  <a:pos x="T6" y="T7"/>
                </a:cxn>
              </a:cxnLst>
              <a:rect l="T12" t="T13" r="T14" b="T15"/>
              <a:pathLst>
                <a:path w="839" h="545">
                  <a:moveTo>
                    <a:pt x="0" y="545"/>
                  </a:moveTo>
                  <a:cubicBezTo>
                    <a:pt x="75" y="427"/>
                    <a:pt x="151" y="310"/>
                    <a:pt x="249" y="227"/>
                  </a:cubicBezTo>
                  <a:cubicBezTo>
                    <a:pt x="347" y="144"/>
                    <a:pt x="491" y="84"/>
                    <a:pt x="589" y="46"/>
                  </a:cubicBezTo>
                  <a:cubicBezTo>
                    <a:pt x="687" y="8"/>
                    <a:pt x="763" y="4"/>
                    <a:pt x="83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8" name="Freeform 46"/>
            <p:cNvSpPr>
              <a:spLocks/>
            </p:cNvSpPr>
            <p:nvPr/>
          </p:nvSpPr>
          <p:spPr bwMode="auto">
            <a:xfrm>
              <a:off x="4718" y="2867"/>
              <a:ext cx="839" cy="544"/>
            </a:xfrm>
            <a:custGeom>
              <a:avLst/>
              <a:gdLst>
                <a:gd name="T0" fmla="*/ 0 w 839"/>
                <a:gd name="T1" fmla="*/ 544 h 544"/>
                <a:gd name="T2" fmla="*/ 249 w 839"/>
                <a:gd name="T3" fmla="*/ 249 h 544"/>
                <a:gd name="T4" fmla="*/ 567 w 839"/>
                <a:gd name="T5" fmla="*/ 68 h 544"/>
                <a:gd name="T6" fmla="*/ 839 w 839"/>
                <a:gd name="T7" fmla="*/ 0 h 544"/>
                <a:gd name="T8" fmla="*/ 0 60000 65536"/>
                <a:gd name="T9" fmla="*/ 0 60000 65536"/>
                <a:gd name="T10" fmla="*/ 0 60000 65536"/>
                <a:gd name="T11" fmla="*/ 0 60000 65536"/>
                <a:gd name="T12" fmla="*/ 0 w 839"/>
                <a:gd name="T13" fmla="*/ 0 h 544"/>
                <a:gd name="T14" fmla="*/ 839 w 839"/>
                <a:gd name="T15" fmla="*/ 544 h 544"/>
              </a:gdLst>
              <a:ahLst/>
              <a:cxnLst>
                <a:cxn ang="T8">
                  <a:pos x="T0" y="T1"/>
                </a:cxn>
                <a:cxn ang="T9">
                  <a:pos x="T2" y="T3"/>
                </a:cxn>
                <a:cxn ang="T10">
                  <a:pos x="T4" y="T5"/>
                </a:cxn>
                <a:cxn ang="T11">
                  <a:pos x="T6" y="T7"/>
                </a:cxn>
              </a:cxnLst>
              <a:rect l="T12" t="T13" r="T14" b="T15"/>
              <a:pathLst>
                <a:path w="839" h="544">
                  <a:moveTo>
                    <a:pt x="0" y="544"/>
                  </a:moveTo>
                  <a:cubicBezTo>
                    <a:pt x="77" y="436"/>
                    <a:pt x="154" y="328"/>
                    <a:pt x="249" y="249"/>
                  </a:cubicBezTo>
                  <a:cubicBezTo>
                    <a:pt x="344" y="170"/>
                    <a:pt x="469" y="110"/>
                    <a:pt x="567" y="68"/>
                  </a:cubicBezTo>
                  <a:cubicBezTo>
                    <a:pt x="665" y="26"/>
                    <a:pt x="752" y="13"/>
                    <a:pt x="83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6223" name="Freeform 47"/>
          <p:cNvSpPr>
            <a:spLocks/>
          </p:cNvSpPr>
          <p:nvPr/>
        </p:nvSpPr>
        <p:spPr bwMode="auto">
          <a:xfrm rot="-738493">
            <a:off x="9326034" y="4200525"/>
            <a:ext cx="1801284" cy="598488"/>
          </a:xfrm>
          <a:custGeom>
            <a:avLst/>
            <a:gdLst>
              <a:gd name="T0" fmla="*/ 0 w 1089"/>
              <a:gd name="T1" fmla="*/ 2147483647 h 378"/>
              <a:gd name="T2" fmla="*/ 2147483647 w 1089"/>
              <a:gd name="T3" fmla="*/ 2147483647 h 378"/>
              <a:gd name="T4" fmla="*/ 2147483647 w 1089"/>
              <a:gd name="T5" fmla="*/ 2147483647 h 378"/>
              <a:gd name="T6" fmla="*/ 2147483647 w 1089"/>
              <a:gd name="T7" fmla="*/ 2147483647 h 378"/>
              <a:gd name="T8" fmla="*/ 0 60000 65536"/>
              <a:gd name="T9" fmla="*/ 0 60000 65536"/>
              <a:gd name="T10" fmla="*/ 0 60000 65536"/>
              <a:gd name="T11" fmla="*/ 0 60000 65536"/>
              <a:gd name="T12" fmla="*/ 0 w 1089"/>
              <a:gd name="T13" fmla="*/ 0 h 378"/>
              <a:gd name="T14" fmla="*/ 1089 w 1089"/>
              <a:gd name="T15" fmla="*/ 378 h 378"/>
            </a:gdLst>
            <a:ahLst/>
            <a:cxnLst>
              <a:cxn ang="T8">
                <a:pos x="T0" y="T1"/>
              </a:cxn>
              <a:cxn ang="T9">
                <a:pos x="T2" y="T3"/>
              </a:cxn>
              <a:cxn ang="T10">
                <a:pos x="T4" y="T5"/>
              </a:cxn>
              <a:cxn ang="T11">
                <a:pos x="T6" y="T7"/>
              </a:cxn>
            </a:cxnLst>
            <a:rect l="T12" t="T13" r="T14" b="T15"/>
            <a:pathLst>
              <a:path w="1089" h="378">
                <a:moveTo>
                  <a:pt x="0" y="378"/>
                </a:moveTo>
                <a:cubicBezTo>
                  <a:pt x="81" y="271"/>
                  <a:pt x="163" y="165"/>
                  <a:pt x="273" y="105"/>
                </a:cubicBezTo>
                <a:cubicBezTo>
                  <a:pt x="383" y="45"/>
                  <a:pt x="522" y="30"/>
                  <a:pt x="658" y="15"/>
                </a:cubicBezTo>
                <a:cubicBezTo>
                  <a:pt x="794" y="0"/>
                  <a:pt x="941" y="7"/>
                  <a:pt x="1089" y="15"/>
                </a:cubicBezTo>
              </a:path>
            </a:pathLst>
          </a:custGeom>
          <a:noFill/>
          <a:ln w="38100">
            <a:solidFill>
              <a:srgbClr val="8A24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6224" name="Text Box 48"/>
          <p:cNvSpPr txBox="1">
            <a:spLocks noChangeArrowheads="1"/>
          </p:cNvSpPr>
          <p:nvPr/>
        </p:nvSpPr>
        <p:spPr bwMode="auto">
          <a:xfrm>
            <a:off x="7931151" y="4537076"/>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a:latin typeface="Times New Roman" pitchFamily="18" charset="0"/>
              </a:rPr>
              <a:t>(</a:t>
            </a:r>
            <a:r>
              <a:rPr lang="en-US" altLang="zh-CN" sz="2000" i="1">
                <a:latin typeface="Times New Roman" pitchFamily="18" charset="0"/>
              </a:rPr>
              <a:t>s</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p>
        </p:txBody>
      </p:sp>
      <p:sp>
        <p:nvSpPr>
          <p:cNvPr id="306225" name="Text Box 49"/>
          <p:cNvSpPr txBox="1">
            <a:spLocks noChangeArrowheads="1"/>
          </p:cNvSpPr>
          <p:nvPr/>
        </p:nvSpPr>
        <p:spPr bwMode="auto">
          <a:xfrm>
            <a:off x="9025467" y="5278439"/>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q</a:t>
            </a:r>
            <a:r>
              <a:rPr lang="en-US" altLang="zh-CN" sz="2000">
                <a:latin typeface="Times New Roman" pitchFamily="18" charset="0"/>
              </a:rPr>
              <a:t>(</a:t>
            </a:r>
            <a:r>
              <a:rPr lang="en-US" altLang="zh-CN" sz="2000" i="1">
                <a:latin typeface="Times New Roman" pitchFamily="18" charset="0"/>
              </a:rPr>
              <a:t>u</a:t>
            </a:r>
            <a:r>
              <a:rPr lang="en-US" altLang="zh-CN" sz="2000">
                <a:latin typeface="Times New Roman" pitchFamily="18" charset="0"/>
              </a:rPr>
              <a:t>,</a:t>
            </a:r>
            <a:r>
              <a:rPr lang="en-US" altLang="zh-CN" sz="2000" i="1">
                <a:latin typeface="Times New Roman" pitchFamily="18" charset="0"/>
              </a:rPr>
              <a:t>v</a:t>
            </a:r>
            <a:r>
              <a:rPr lang="en-US" altLang="zh-CN" sz="2000">
                <a:latin typeface="Times New Roman" pitchFamily="18" charset="0"/>
              </a:rPr>
              <a:t>)</a:t>
            </a:r>
          </a:p>
        </p:txBody>
      </p:sp>
      <p:sp>
        <p:nvSpPr>
          <p:cNvPr id="306227" name="Text Box 51"/>
          <p:cNvSpPr txBox="1">
            <a:spLocks noChangeArrowheads="1"/>
          </p:cNvSpPr>
          <p:nvPr/>
        </p:nvSpPr>
        <p:spPr bwMode="auto">
          <a:xfrm>
            <a:off x="9169401" y="4046539"/>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a:solidFill>
                  <a:srgbClr val="CC6600"/>
                </a:solidFill>
                <a:latin typeface="Times New Roman" pitchFamily="18" charset="0"/>
              </a:rPr>
              <a:t>p</a:t>
            </a:r>
            <a:r>
              <a:rPr lang="en-US" altLang="zh-CN" sz="2000">
                <a:solidFill>
                  <a:srgbClr val="CC6600"/>
                </a:solidFill>
                <a:latin typeface="Times New Roman" pitchFamily="18" charset="0"/>
              </a:rPr>
              <a:t>(</a:t>
            </a:r>
            <a:r>
              <a:rPr lang="en-US" altLang="zh-CN" i="1">
                <a:solidFill>
                  <a:srgbClr val="CC6600"/>
                </a:solidFill>
                <a:sym typeface="Symbol" pitchFamily="18" charset="2"/>
              </a:rPr>
              <a:t></a:t>
            </a:r>
            <a:r>
              <a:rPr lang="en-US" altLang="zh-CN" sz="2000">
                <a:solidFill>
                  <a:srgbClr val="CC6600"/>
                </a:solidFill>
                <a:latin typeface="Times New Roman" pitchFamily="18" charset="0"/>
              </a:rPr>
              <a:t>)</a:t>
            </a:r>
          </a:p>
        </p:txBody>
      </p:sp>
      <p:sp>
        <p:nvSpPr>
          <p:cNvPr id="306228" name="Text Box 52"/>
          <p:cNvSpPr txBox="1">
            <a:spLocks noChangeArrowheads="1"/>
          </p:cNvSpPr>
          <p:nvPr/>
        </p:nvSpPr>
        <p:spPr bwMode="auto">
          <a:xfrm>
            <a:off x="9601201" y="4298951"/>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a:solidFill>
                  <a:srgbClr val="008000"/>
                </a:solidFill>
                <a:latin typeface="Times New Roman" pitchFamily="18" charset="0"/>
              </a:rPr>
              <a:t>q</a:t>
            </a:r>
            <a:r>
              <a:rPr lang="en-US" altLang="zh-CN" sz="2000">
                <a:solidFill>
                  <a:srgbClr val="008000"/>
                </a:solidFill>
                <a:latin typeface="Times New Roman" pitchFamily="18" charset="0"/>
              </a:rPr>
              <a:t>(</a:t>
            </a:r>
            <a:r>
              <a:rPr lang="en-US" altLang="zh-CN" sz="2000" i="1">
                <a:solidFill>
                  <a:srgbClr val="008000"/>
                </a:solidFill>
                <a:latin typeface="Times New Roman" pitchFamily="18" charset="0"/>
                <a:sym typeface="Symbol" pitchFamily="18" charset="2"/>
              </a:rPr>
              <a:t></a:t>
            </a:r>
            <a:r>
              <a:rPr lang="en-US" altLang="zh-CN" sz="2000">
                <a:solidFill>
                  <a:srgbClr val="008000"/>
                </a:solidFill>
                <a:latin typeface="Times New Roman" pitchFamily="18" charset="0"/>
              </a:rPr>
              <a:t>)</a:t>
            </a:r>
          </a:p>
        </p:txBody>
      </p:sp>
      <p:graphicFrame>
        <p:nvGraphicFramePr>
          <p:cNvPr id="306229" name="Object 53"/>
          <p:cNvGraphicFramePr>
            <a:graphicFrameLocks noGrp="1" noChangeAspect="1"/>
          </p:cNvGraphicFramePr>
          <p:nvPr>
            <p:ph sz="half" idx="2"/>
            <p:extLst>
              <p:ext uri="{D42A27DB-BD31-4B8C-83A1-F6EECF244321}">
                <p14:modId xmlns:p14="http://schemas.microsoft.com/office/powerpoint/2010/main" val="4126990554"/>
              </p:ext>
            </p:extLst>
          </p:nvPr>
        </p:nvGraphicFramePr>
        <p:xfrm>
          <a:off x="2161117" y="2780928"/>
          <a:ext cx="7008284" cy="814387"/>
        </p:xfrm>
        <a:graphic>
          <a:graphicData uri="http://schemas.openxmlformats.org/presentationml/2006/ole">
            <mc:AlternateContent xmlns:mc="http://schemas.openxmlformats.org/markup-compatibility/2006">
              <mc:Choice xmlns:v="urn:schemas-microsoft-com:vml" Requires="v">
                <p:oleObj spid="_x0000_s86067" name="Equation" r:id="rId4" imgW="2705100" imgH="419100" progId="Equation.DSMT4">
                  <p:embed/>
                </p:oleObj>
              </mc:Choice>
              <mc:Fallback>
                <p:oleObj name="Equation" r:id="rId4" imgW="27051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1117" y="2780928"/>
                        <a:ext cx="7008284"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8315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6179">
                                            <p:bg/>
                                          </p:spTgt>
                                        </p:tgtEl>
                                        <p:attrNameLst>
                                          <p:attrName>style.visibility</p:attrName>
                                        </p:attrNameLst>
                                      </p:cBhvr>
                                      <p:to>
                                        <p:strVal val="visible"/>
                                      </p:to>
                                    </p:set>
                                    <p:animEffect transition="in" filter="wipe(up)">
                                      <p:cBhvr>
                                        <p:cTn id="7" dur="500"/>
                                        <p:tgtEl>
                                          <p:spTgt spid="306179">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6179">
                                            <p:txEl>
                                              <p:pRg st="0" end="0"/>
                                            </p:txEl>
                                          </p:spTgt>
                                        </p:tgtEl>
                                        <p:attrNameLst>
                                          <p:attrName>style.visibility</p:attrName>
                                        </p:attrNameLst>
                                      </p:cBhvr>
                                      <p:to>
                                        <p:strVal val="visible"/>
                                      </p:to>
                                    </p:set>
                                    <p:animEffect transition="in" filter="wipe(up)">
                                      <p:cBhvr>
                                        <p:cTn id="10" dur="500"/>
                                        <p:tgtEl>
                                          <p:spTgt spid="30617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2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62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6223"/>
                                        </p:tgtEl>
                                        <p:attrNameLst>
                                          <p:attrName>style.visibility</p:attrName>
                                        </p:attrNameLst>
                                      </p:cBhvr>
                                      <p:to>
                                        <p:strVal val="visible"/>
                                      </p:to>
                                    </p:set>
                                    <p:animEffect transition="in" filter="wipe(down)">
                                      <p:cBhvr>
                                        <p:cTn id="27" dur="500"/>
                                        <p:tgtEl>
                                          <p:spTgt spid="306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62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0622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06179">
                                            <p:txEl>
                                              <p:pRg st="1" end="1"/>
                                            </p:txEl>
                                          </p:spTgt>
                                        </p:tgtEl>
                                        <p:attrNameLst>
                                          <p:attrName>style.visibility</p:attrName>
                                        </p:attrNameLst>
                                      </p:cBhvr>
                                      <p:to>
                                        <p:strVal val="visible"/>
                                      </p:to>
                                    </p:set>
                                    <p:animEffect transition="in" filter="wipe(up)">
                                      <p:cBhvr>
                                        <p:cTn id="38" dur="500"/>
                                        <p:tgtEl>
                                          <p:spTgt spid="306179">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306229"/>
                                        </p:tgtEl>
                                        <p:attrNameLst>
                                          <p:attrName>style.visibility</p:attrName>
                                        </p:attrNameLst>
                                      </p:cBhvr>
                                      <p:to>
                                        <p:strVal val="visible"/>
                                      </p:to>
                                    </p:set>
                                    <p:animEffect transition="in" filter="wipe(up)">
                                      <p:cBhvr>
                                        <p:cTn id="43" dur="500"/>
                                        <p:tgtEl>
                                          <p:spTgt spid="3062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06179">
                                            <p:txEl>
                                              <p:pRg st="4" end="4"/>
                                            </p:txEl>
                                          </p:spTgt>
                                        </p:tgtEl>
                                        <p:attrNameLst>
                                          <p:attrName>style.visibility</p:attrName>
                                        </p:attrNameLst>
                                      </p:cBhvr>
                                      <p:to>
                                        <p:strVal val="visible"/>
                                      </p:to>
                                    </p:set>
                                    <p:animEffect transition="in" filter="wipe(up)">
                                      <p:cBhvr>
                                        <p:cTn id="48" dur="500"/>
                                        <p:tgtEl>
                                          <p:spTgt spid="306179">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06179">
                                            <p:txEl>
                                              <p:pRg st="5" end="5"/>
                                            </p:txEl>
                                          </p:spTgt>
                                        </p:tgtEl>
                                        <p:attrNameLst>
                                          <p:attrName>style.visibility</p:attrName>
                                        </p:attrNameLst>
                                      </p:cBhvr>
                                      <p:to>
                                        <p:strVal val="visible"/>
                                      </p:to>
                                    </p:set>
                                    <p:animEffect transition="in" filter="wipe(up)">
                                      <p:cBhvr>
                                        <p:cTn id="53" dur="500"/>
                                        <p:tgtEl>
                                          <p:spTgt spid="306179">
                                            <p:txEl>
                                              <p:pRg st="5" end="5"/>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06179">
                                            <p:txEl>
                                              <p:pRg st="6" end="6"/>
                                            </p:txEl>
                                          </p:spTgt>
                                        </p:tgtEl>
                                        <p:attrNameLst>
                                          <p:attrName>style.visibility</p:attrName>
                                        </p:attrNameLst>
                                      </p:cBhvr>
                                      <p:to>
                                        <p:strVal val="visible"/>
                                      </p:to>
                                    </p:set>
                                    <p:animEffect transition="in" filter="wipe(up)">
                                      <p:cBhvr>
                                        <p:cTn id="56" dur="500"/>
                                        <p:tgtEl>
                                          <p:spTgt spid="306179">
                                            <p:txEl>
                                              <p:pRg st="6" end="6"/>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06179">
                                            <p:txEl>
                                              <p:pRg st="7" end="7"/>
                                            </p:txEl>
                                          </p:spTgt>
                                        </p:tgtEl>
                                        <p:attrNameLst>
                                          <p:attrName>style.visibility</p:attrName>
                                        </p:attrNameLst>
                                      </p:cBhvr>
                                      <p:to>
                                        <p:strVal val="visible"/>
                                      </p:to>
                                    </p:set>
                                    <p:animEffect transition="in" filter="wipe(up)">
                                      <p:cBhvr>
                                        <p:cTn id="61" dur="500"/>
                                        <p:tgtEl>
                                          <p:spTgt spid="306179">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306179">
                                            <p:txEl>
                                              <p:pRg st="8" end="8"/>
                                            </p:txEl>
                                          </p:spTgt>
                                        </p:tgtEl>
                                        <p:attrNameLst>
                                          <p:attrName>style.visibility</p:attrName>
                                        </p:attrNameLst>
                                      </p:cBhvr>
                                      <p:to>
                                        <p:strVal val="visible"/>
                                      </p:to>
                                    </p:set>
                                    <p:animEffect transition="in" filter="wipe(up)">
                                      <p:cBhvr>
                                        <p:cTn id="66" dur="500"/>
                                        <p:tgtEl>
                                          <p:spTgt spid="306179">
                                            <p:txEl>
                                              <p:pRg st="8" end="8"/>
                                            </p:txEl>
                                          </p:spTgt>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06179">
                                            <p:txEl>
                                              <p:pRg st="9" end="9"/>
                                            </p:txEl>
                                          </p:spTgt>
                                        </p:tgtEl>
                                        <p:attrNameLst>
                                          <p:attrName>style.visibility</p:attrName>
                                        </p:attrNameLst>
                                      </p:cBhvr>
                                      <p:to>
                                        <p:strVal val="visible"/>
                                      </p:to>
                                    </p:set>
                                    <p:animEffect transition="in" filter="wipe(up)">
                                      <p:cBhvr>
                                        <p:cTn id="69" dur="500"/>
                                        <p:tgtEl>
                                          <p:spTgt spid="306179">
                                            <p:txEl>
                                              <p:pRg st="9" end="9"/>
                                            </p:txEl>
                                          </p:spTgt>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06179">
                                            <p:txEl>
                                              <p:pRg st="10" end="10"/>
                                            </p:txEl>
                                          </p:spTgt>
                                        </p:tgtEl>
                                        <p:attrNameLst>
                                          <p:attrName>style.visibility</p:attrName>
                                        </p:attrNameLst>
                                      </p:cBhvr>
                                      <p:to>
                                        <p:strVal val="visible"/>
                                      </p:to>
                                    </p:set>
                                    <p:animEffect transition="in" filter="wipe(up)">
                                      <p:cBhvr>
                                        <p:cTn id="72" dur="500"/>
                                        <p:tgtEl>
                                          <p:spTgt spid="306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nimBg="1"/>
      <p:bldP spid="306223" grpId="0" animBg="1"/>
      <p:bldP spid="306224" grpId="0"/>
      <p:bldP spid="306225" grpId="0"/>
      <p:bldP spid="306227" grpId="0"/>
      <p:bldP spid="30622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54568" y="548680"/>
            <a:ext cx="6769100" cy="1462087"/>
          </a:xfrm>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曲面的几何连续性</a:t>
            </a:r>
          </a:p>
        </p:txBody>
      </p:sp>
      <p:sp>
        <p:nvSpPr>
          <p:cNvPr id="337923" name="Rectangle 3"/>
          <p:cNvSpPr>
            <a:spLocks noGrp="1" noChangeArrowheads="1"/>
          </p:cNvSpPr>
          <p:nvPr>
            <p:ph type="body" sz="half" idx="1"/>
          </p:nvPr>
        </p:nvSpPr>
        <p:spPr>
          <a:xfrm>
            <a:off x="624417" y="1797050"/>
            <a:ext cx="10663767" cy="4651375"/>
          </a:xfrm>
        </p:spPr>
        <p:txBody>
          <a:bodyPr/>
          <a:lstStyle/>
          <a:p>
            <a:pPr marL="1238250" lvl="2" indent="-342900" eaLnBrk="1" hangingPunct="1">
              <a:lnSpc>
                <a:spcPct val="150000"/>
              </a:lnSpc>
              <a:spcBef>
                <a:spcPts val="1800"/>
              </a:spcBef>
              <a:buFont typeface="Arial" panose="020B0604020202020204" pitchFamily="34" charset="0"/>
              <a:buChar char="•"/>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如果两曲面沿公共连接线</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rPr>
              <a:t>q</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处</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处具有公共的切平面或公共的曲面法线，则称两曲面片具有</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连续性或是</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的，即</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s</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p</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t</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q</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u</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 </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q</a:t>
            </a:r>
            <a:r>
              <a:rPr lang="en-US" altLang="zh-CN" sz="2200" b="1" baseline="-25000"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v</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四个切矢共面</a:t>
            </a:r>
          </a:p>
          <a:p>
            <a:pPr lvl="2" eaLnBrk="1" hangingPunct="1">
              <a:lnSpc>
                <a:spcPct val="120000"/>
              </a:lnSpc>
              <a:spcBef>
                <a:spcPct val="35000"/>
              </a:spcBef>
            </a:pPr>
            <a:endParaRPr lang="zh-CN" altLang="en-US" sz="2000" dirty="0" smtClean="0">
              <a:latin typeface="Times New Roman" pitchFamily="18" charset="0"/>
              <a:sym typeface="Symbol" pitchFamily="18" charset="2"/>
            </a:endParaRPr>
          </a:p>
          <a:p>
            <a:pPr marL="342900" lvl="2" indent="-342900" eaLnBrk="1" hangingPunct="1">
              <a:lnSpc>
                <a:spcPct val="120000"/>
              </a:lnSpc>
              <a:spcBef>
                <a:spcPct val="35000"/>
              </a:spcBef>
              <a:buFont typeface="Arial" panose="020B0604020202020204" pitchFamily="34" charset="0"/>
              <a:buChar char="•"/>
            </a:pPr>
            <a:endParaRPr lang="zh-CN" altLang="en-US" sz="2000" dirty="0" smtClean="0">
              <a:latin typeface="Times New Roman" pitchFamily="18" charset="0"/>
              <a:sym typeface="Symbol" pitchFamily="18" charset="2"/>
            </a:endParaRPr>
          </a:p>
          <a:p>
            <a:pPr lvl="2" eaLnBrk="1" hangingPunct="1">
              <a:spcBef>
                <a:spcPct val="35000"/>
              </a:spcBef>
            </a:pPr>
            <a:endParaRPr lang="zh-CN" altLang="en-US" sz="2000" dirty="0" smtClean="0">
              <a:latin typeface="Times New Roman" pitchFamily="18" charset="0"/>
              <a:sym typeface="Symbol" pitchFamily="18" charset="2"/>
            </a:endParaRPr>
          </a:p>
          <a:p>
            <a:pPr lvl="2" eaLnBrk="1" hangingPunct="1">
              <a:spcBef>
                <a:spcPct val="35000"/>
              </a:spcBef>
            </a:pPr>
            <a:endParaRPr lang="zh-CN" altLang="en-US" sz="2000" dirty="0" smtClean="0">
              <a:latin typeface="Times New Roman" pitchFamily="18" charset="0"/>
              <a:sym typeface="Symbol" pitchFamily="18" charset="2"/>
            </a:endParaRPr>
          </a:p>
          <a:p>
            <a:pPr lvl="2" eaLnBrk="1" hangingPunct="1"/>
            <a:endParaRPr lang="zh-CN" altLang="en-US" sz="2000" dirty="0" smtClean="0">
              <a:latin typeface="Times New Roman" pitchFamily="18" charset="0"/>
              <a:sym typeface="Symbol" pitchFamily="18" charset="2"/>
            </a:endParaRPr>
          </a:p>
        </p:txBody>
      </p:sp>
      <p:grpSp>
        <p:nvGrpSpPr>
          <p:cNvPr id="2" name="Group 4"/>
          <p:cNvGrpSpPr>
            <a:grpSpLocks/>
          </p:cNvGrpSpPr>
          <p:nvPr/>
        </p:nvGrpSpPr>
        <p:grpSpPr bwMode="auto">
          <a:xfrm>
            <a:off x="4036485" y="3905251"/>
            <a:ext cx="3839633" cy="2022475"/>
            <a:chOff x="3833" y="2364"/>
            <a:chExt cx="1814" cy="1274"/>
          </a:xfrm>
        </p:grpSpPr>
        <p:sp>
          <p:nvSpPr>
            <p:cNvPr id="89110" name="Freeform 5"/>
            <p:cNvSpPr>
              <a:spLocks/>
            </p:cNvSpPr>
            <p:nvPr/>
          </p:nvSpPr>
          <p:spPr bwMode="auto">
            <a:xfrm>
              <a:off x="5194" y="2549"/>
              <a:ext cx="453" cy="477"/>
            </a:xfrm>
            <a:custGeom>
              <a:avLst/>
              <a:gdLst>
                <a:gd name="T0" fmla="*/ 0 w 453"/>
                <a:gd name="T1" fmla="*/ 0 h 477"/>
                <a:gd name="T2" fmla="*/ 249 w 453"/>
                <a:gd name="T3" fmla="*/ 159 h 477"/>
                <a:gd name="T4" fmla="*/ 453 w 453"/>
                <a:gd name="T5" fmla="*/ 477 h 477"/>
                <a:gd name="T6" fmla="*/ 0 60000 65536"/>
                <a:gd name="T7" fmla="*/ 0 60000 65536"/>
                <a:gd name="T8" fmla="*/ 0 60000 65536"/>
                <a:gd name="T9" fmla="*/ 0 w 453"/>
                <a:gd name="T10" fmla="*/ 0 h 477"/>
                <a:gd name="T11" fmla="*/ 453 w 453"/>
                <a:gd name="T12" fmla="*/ 477 h 477"/>
              </a:gdLst>
              <a:ahLst/>
              <a:cxnLst>
                <a:cxn ang="T6">
                  <a:pos x="T0" y="T1"/>
                </a:cxn>
                <a:cxn ang="T7">
                  <a:pos x="T2" y="T3"/>
                </a:cxn>
                <a:cxn ang="T8">
                  <a:pos x="T4" y="T5"/>
                </a:cxn>
              </a:cxnLst>
              <a:rect l="T9" t="T10" r="T11" b="T12"/>
              <a:pathLst>
                <a:path w="453" h="477">
                  <a:moveTo>
                    <a:pt x="0" y="0"/>
                  </a:moveTo>
                  <a:cubicBezTo>
                    <a:pt x="87" y="40"/>
                    <a:pt x="174" y="80"/>
                    <a:pt x="249" y="159"/>
                  </a:cubicBezTo>
                  <a:cubicBezTo>
                    <a:pt x="324" y="238"/>
                    <a:pt x="388" y="357"/>
                    <a:pt x="453" y="477"/>
                  </a:cubicBezTo>
                </a:path>
              </a:pathLst>
            </a:custGeom>
            <a:noFill/>
            <a:ln w="3810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1" name="Freeform 6"/>
            <p:cNvSpPr>
              <a:spLocks/>
            </p:cNvSpPr>
            <p:nvPr/>
          </p:nvSpPr>
          <p:spPr bwMode="auto">
            <a:xfrm>
              <a:off x="3833" y="2364"/>
              <a:ext cx="1066" cy="480"/>
            </a:xfrm>
            <a:custGeom>
              <a:avLst/>
              <a:gdLst>
                <a:gd name="T0" fmla="*/ 0 w 1066"/>
                <a:gd name="T1" fmla="*/ 480 h 480"/>
                <a:gd name="T2" fmla="*/ 136 w 1066"/>
                <a:gd name="T3" fmla="*/ 276 h 480"/>
                <a:gd name="T4" fmla="*/ 408 w 1066"/>
                <a:gd name="T5" fmla="*/ 72 h 480"/>
                <a:gd name="T6" fmla="*/ 817 w 1066"/>
                <a:gd name="T7" fmla="*/ 4 h 480"/>
                <a:gd name="T8" fmla="*/ 1066 w 1066"/>
                <a:gd name="T9" fmla="*/ 49 h 480"/>
                <a:gd name="T10" fmla="*/ 0 60000 65536"/>
                <a:gd name="T11" fmla="*/ 0 60000 65536"/>
                <a:gd name="T12" fmla="*/ 0 60000 65536"/>
                <a:gd name="T13" fmla="*/ 0 60000 65536"/>
                <a:gd name="T14" fmla="*/ 0 60000 65536"/>
                <a:gd name="T15" fmla="*/ 0 w 1066"/>
                <a:gd name="T16" fmla="*/ 0 h 480"/>
                <a:gd name="T17" fmla="*/ 1066 w 1066"/>
                <a:gd name="T18" fmla="*/ 480 h 480"/>
              </a:gdLst>
              <a:ahLst/>
              <a:cxnLst>
                <a:cxn ang="T10">
                  <a:pos x="T0" y="T1"/>
                </a:cxn>
                <a:cxn ang="T11">
                  <a:pos x="T2" y="T3"/>
                </a:cxn>
                <a:cxn ang="T12">
                  <a:pos x="T4" y="T5"/>
                </a:cxn>
                <a:cxn ang="T13">
                  <a:pos x="T6" y="T7"/>
                </a:cxn>
                <a:cxn ang="T14">
                  <a:pos x="T8" y="T9"/>
                </a:cxn>
              </a:cxnLst>
              <a:rect l="T15" t="T16" r="T17" b="T18"/>
              <a:pathLst>
                <a:path w="1066" h="480">
                  <a:moveTo>
                    <a:pt x="0" y="480"/>
                  </a:moveTo>
                  <a:cubicBezTo>
                    <a:pt x="34" y="412"/>
                    <a:pt x="68" y="344"/>
                    <a:pt x="136" y="276"/>
                  </a:cubicBezTo>
                  <a:cubicBezTo>
                    <a:pt x="204" y="208"/>
                    <a:pt x="294" y="117"/>
                    <a:pt x="408" y="72"/>
                  </a:cubicBezTo>
                  <a:cubicBezTo>
                    <a:pt x="522" y="27"/>
                    <a:pt x="707" y="8"/>
                    <a:pt x="817" y="4"/>
                  </a:cubicBezTo>
                  <a:cubicBezTo>
                    <a:pt x="927" y="0"/>
                    <a:pt x="996" y="24"/>
                    <a:pt x="1066" y="49"/>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2" name="Freeform 7"/>
            <p:cNvSpPr>
              <a:spLocks/>
            </p:cNvSpPr>
            <p:nvPr/>
          </p:nvSpPr>
          <p:spPr bwMode="auto">
            <a:xfrm>
              <a:off x="4808" y="3026"/>
              <a:ext cx="839" cy="612"/>
            </a:xfrm>
            <a:custGeom>
              <a:avLst/>
              <a:gdLst>
                <a:gd name="T0" fmla="*/ 839 w 839"/>
                <a:gd name="T1" fmla="*/ 0 h 612"/>
                <a:gd name="T2" fmla="*/ 386 w 839"/>
                <a:gd name="T3" fmla="*/ 158 h 612"/>
                <a:gd name="T4" fmla="*/ 0 w 839"/>
                <a:gd name="T5" fmla="*/ 612 h 612"/>
                <a:gd name="T6" fmla="*/ 0 60000 65536"/>
                <a:gd name="T7" fmla="*/ 0 60000 65536"/>
                <a:gd name="T8" fmla="*/ 0 60000 65536"/>
                <a:gd name="T9" fmla="*/ 0 w 839"/>
                <a:gd name="T10" fmla="*/ 0 h 612"/>
                <a:gd name="T11" fmla="*/ 839 w 839"/>
                <a:gd name="T12" fmla="*/ 612 h 612"/>
              </a:gdLst>
              <a:ahLst/>
              <a:cxnLst>
                <a:cxn ang="T6">
                  <a:pos x="T0" y="T1"/>
                </a:cxn>
                <a:cxn ang="T7">
                  <a:pos x="T2" y="T3"/>
                </a:cxn>
                <a:cxn ang="T8">
                  <a:pos x="T4" y="T5"/>
                </a:cxn>
              </a:cxnLst>
              <a:rect l="T9" t="T10" r="T11" b="T12"/>
              <a:pathLst>
                <a:path w="839" h="612">
                  <a:moveTo>
                    <a:pt x="839" y="0"/>
                  </a:moveTo>
                  <a:cubicBezTo>
                    <a:pt x="682" y="28"/>
                    <a:pt x="526" y="56"/>
                    <a:pt x="386" y="158"/>
                  </a:cubicBezTo>
                  <a:cubicBezTo>
                    <a:pt x="246" y="260"/>
                    <a:pt x="123" y="436"/>
                    <a:pt x="0" y="612"/>
                  </a:cubicBezTo>
                </a:path>
              </a:pathLst>
            </a:custGeom>
            <a:noFill/>
            <a:ln w="3810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3" name="Freeform 8"/>
            <p:cNvSpPr>
              <a:spLocks/>
            </p:cNvSpPr>
            <p:nvPr/>
          </p:nvSpPr>
          <p:spPr bwMode="auto">
            <a:xfrm>
              <a:off x="4423" y="2549"/>
              <a:ext cx="771" cy="545"/>
            </a:xfrm>
            <a:custGeom>
              <a:avLst/>
              <a:gdLst>
                <a:gd name="T0" fmla="*/ 0 w 771"/>
                <a:gd name="T1" fmla="*/ 545 h 545"/>
                <a:gd name="T2" fmla="*/ 204 w 771"/>
                <a:gd name="T3" fmla="*/ 250 h 545"/>
                <a:gd name="T4" fmla="*/ 476 w 771"/>
                <a:gd name="T5" fmla="*/ 91 h 545"/>
                <a:gd name="T6" fmla="*/ 771 w 771"/>
                <a:gd name="T7" fmla="*/ 0 h 545"/>
                <a:gd name="T8" fmla="*/ 0 60000 65536"/>
                <a:gd name="T9" fmla="*/ 0 60000 65536"/>
                <a:gd name="T10" fmla="*/ 0 60000 65536"/>
                <a:gd name="T11" fmla="*/ 0 60000 65536"/>
                <a:gd name="T12" fmla="*/ 0 w 771"/>
                <a:gd name="T13" fmla="*/ 0 h 545"/>
                <a:gd name="T14" fmla="*/ 771 w 771"/>
                <a:gd name="T15" fmla="*/ 545 h 545"/>
              </a:gdLst>
              <a:ahLst/>
              <a:cxnLst>
                <a:cxn ang="T8">
                  <a:pos x="T0" y="T1"/>
                </a:cxn>
                <a:cxn ang="T9">
                  <a:pos x="T2" y="T3"/>
                </a:cxn>
                <a:cxn ang="T10">
                  <a:pos x="T4" y="T5"/>
                </a:cxn>
                <a:cxn ang="T11">
                  <a:pos x="T6" y="T7"/>
                </a:cxn>
              </a:cxnLst>
              <a:rect l="T12" t="T13" r="T14" b="T15"/>
              <a:pathLst>
                <a:path w="771" h="545">
                  <a:moveTo>
                    <a:pt x="0" y="545"/>
                  </a:moveTo>
                  <a:cubicBezTo>
                    <a:pt x="62" y="435"/>
                    <a:pt x="125" y="326"/>
                    <a:pt x="204" y="250"/>
                  </a:cubicBezTo>
                  <a:cubicBezTo>
                    <a:pt x="283" y="174"/>
                    <a:pt x="382" y="133"/>
                    <a:pt x="476" y="91"/>
                  </a:cubicBezTo>
                  <a:cubicBezTo>
                    <a:pt x="570" y="49"/>
                    <a:pt x="670" y="24"/>
                    <a:pt x="771"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4" name="Freeform 9"/>
            <p:cNvSpPr>
              <a:spLocks/>
            </p:cNvSpPr>
            <p:nvPr/>
          </p:nvSpPr>
          <p:spPr bwMode="auto">
            <a:xfrm>
              <a:off x="3833" y="2844"/>
              <a:ext cx="590" cy="250"/>
            </a:xfrm>
            <a:custGeom>
              <a:avLst/>
              <a:gdLst>
                <a:gd name="T0" fmla="*/ 0 w 590"/>
                <a:gd name="T1" fmla="*/ 0 h 250"/>
                <a:gd name="T2" fmla="*/ 250 w 590"/>
                <a:gd name="T3" fmla="*/ 45 h 250"/>
                <a:gd name="T4" fmla="*/ 590 w 590"/>
                <a:gd name="T5" fmla="*/ 250 h 250"/>
                <a:gd name="T6" fmla="*/ 0 60000 65536"/>
                <a:gd name="T7" fmla="*/ 0 60000 65536"/>
                <a:gd name="T8" fmla="*/ 0 60000 65536"/>
                <a:gd name="T9" fmla="*/ 0 w 590"/>
                <a:gd name="T10" fmla="*/ 0 h 250"/>
                <a:gd name="T11" fmla="*/ 590 w 590"/>
                <a:gd name="T12" fmla="*/ 250 h 250"/>
              </a:gdLst>
              <a:ahLst/>
              <a:cxnLst>
                <a:cxn ang="T6">
                  <a:pos x="T0" y="T1"/>
                </a:cxn>
                <a:cxn ang="T7">
                  <a:pos x="T2" y="T3"/>
                </a:cxn>
                <a:cxn ang="T8">
                  <a:pos x="T4" y="T5"/>
                </a:cxn>
              </a:cxnLst>
              <a:rect l="T9" t="T10" r="T11" b="T12"/>
              <a:pathLst>
                <a:path w="590" h="250">
                  <a:moveTo>
                    <a:pt x="0" y="0"/>
                  </a:moveTo>
                  <a:cubicBezTo>
                    <a:pt x="76" y="1"/>
                    <a:pt x="152" y="3"/>
                    <a:pt x="250" y="45"/>
                  </a:cubicBezTo>
                  <a:cubicBezTo>
                    <a:pt x="348" y="87"/>
                    <a:pt x="469" y="168"/>
                    <a:pt x="590" y="250"/>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5" name="Freeform 10"/>
            <p:cNvSpPr>
              <a:spLocks/>
            </p:cNvSpPr>
            <p:nvPr/>
          </p:nvSpPr>
          <p:spPr bwMode="auto">
            <a:xfrm>
              <a:off x="4423" y="3094"/>
              <a:ext cx="385" cy="522"/>
            </a:xfrm>
            <a:custGeom>
              <a:avLst/>
              <a:gdLst>
                <a:gd name="T0" fmla="*/ 0 w 385"/>
                <a:gd name="T1" fmla="*/ 0 h 522"/>
                <a:gd name="T2" fmla="*/ 249 w 385"/>
                <a:gd name="T3" fmla="*/ 250 h 522"/>
                <a:gd name="T4" fmla="*/ 385 w 385"/>
                <a:gd name="T5" fmla="*/ 522 h 522"/>
                <a:gd name="T6" fmla="*/ 0 60000 65536"/>
                <a:gd name="T7" fmla="*/ 0 60000 65536"/>
                <a:gd name="T8" fmla="*/ 0 60000 65536"/>
                <a:gd name="T9" fmla="*/ 0 w 385"/>
                <a:gd name="T10" fmla="*/ 0 h 522"/>
                <a:gd name="T11" fmla="*/ 385 w 385"/>
                <a:gd name="T12" fmla="*/ 522 h 522"/>
              </a:gdLst>
              <a:ahLst/>
              <a:cxnLst>
                <a:cxn ang="T6">
                  <a:pos x="T0" y="T1"/>
                </a:cxn>
                <a:cxn ang="T7">
                  <a:pos x="T2" y="T3"/>
                </a:cxn>
                <a:cxn ang="T8">
                  <a:pos x="T4" y="T5"/>
                </a:cxn>
              </a:cxnLst>
              <a:rect l="T9" t="T10" r="T11" b="T12"/>
              <a:pathLst>
                <a:path w="385" h="522">
                  <a:moveTo>
                    <a:pt x="0" y="0"/>
                  </a:moveTo>
                  <a:cubicBezTo>
                    <a:pt x="92" y="81"/>
                    <a:pt x="185" y="163"/>
                    <a:pt x="249" y="250"/>
                  </a:cubicBezTo>
                  <a:cubicBezTo>
                    <a:pt x="313" y="337"/>
                    <a:pt x="349" y="429"/>
                    <a:pt x="385" y="522"/>
                  </a:cubicBezTo>
                </a:path>
              </a:pathLst>
            </a:custGeom>
            <a:noFill/>
            <a:ln w="38100">
              <a:solidFill>
                <a:srgbClr val="2103FD"/>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6" name="Freeform 11"/>
            <p:cNvSpPr>
              <a:spLocks/>
            </p:cNvSpPr>
            <p:nvPr/>
          </p:nvSpPr>
          <p:spPr bwMode="auto">
            <a:xfrm rot="-171745">
              <a:off x="4876" y="2399"/>
              <a:ext cx="318" cy="159"/>
            </a:xfrm>
            <a:custGeom>
              <a:avLst/>
              <a:gdLst>
                <a:gd name="T0" fmla="*/ 0 w 318"/>
                <a:gd name="T1" fmla="*/ 0 h 159"/>
                <a:gd name="T2" fmla="*/ 204 w 318"/>
                <a:gd name="T3" fmla="*/ 91 h 159"/>
                <a:gd name="T4" fmla="*/ 318 w 318"/>
                <a:gd name="T5" fmla="*/ 159 h 159"/>
                <a:gd name="T6" fmla="*/ 0 60000 65536"/>
                <a:gd name="T7" fmla="*/ 0 60000 65536"/>
                <a:gd name="T8" fmla="*/ 0 60000 65536"/>
                <a:gd name="T9" fmla="*/ 0 w 318"/>
                <a:gd name="T10" fmla="*/ 0 h 159"/>
                <a:gd name="T11" fmla="*/ 318 w 318"/>
                <a:gd name="T12" fmla="*/ 159 h 159"/>
              </a:gdLst>
              <a:ahLst/>
              <a:cxnLst>
                <a:cxn ang="T6">
                  <a:pos x="T0" y="T1"/>
                </a:cxn>
                <a:cxn ang="T7">
                  <a:pos x="T2" y="T3"/>
                </a:cxn>
                <a:cxn ang="T8">
                  <a:pos x="T4" y="T5"/>
                </a:cxn>
              </a:cxnLst>
              <a:rect l="T9" t="T10" r="T11" b="T12"/>
              <a:pathLst>
                <a:path w="318" h="159">
                  <a:moveTo>
                    <a:pt x="0" y="0"/>
                  </a:moveTo>
                  <a:cubicBezTo>
                    <a:pt x="75" y="32"/>
                    <a:pt x="151" y="65"/>
                    <a:pt x="204" y="91"/>
                  </a:cubicBezTo>
                  <a:cubicBezTo>
                    <a:pt x="257" y="117"/>
                    <a:pt x="287" y="138"/>
                    <a:pt x="318" y="159"/>
                  </a:cubicBez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7" name="Freeform 12"/>
            <p:cNvSpPr>
              <a:spLocks/>
            </p:cNvSpPr>
            <p:nvPr/>
          </p:nvSpPr>
          <p:spPr bwMode="auto">
            <a:xfrm>
              <a:off x="3924" y="2685"/>
              <a:ext cx="1028" cy="794"/>
            </a:xfrm>
            <a:custGeom>
              <a:avLst/>
              <a:gdLst>
                <a:gd name="T0" fmla="*/ 0 w 1028"/>
                <a:gd name="T1" fmla="*/ 0 h 794"/>
                <a:gd name="T2" fmla="*/ 295 w 1028"/>
                <a:gd name="T3" fmla="*/ 46 h 794"/>
                <a:gd name="T4" fmla="*/ 680 w 1028"/>
                <a:gd name="T5" fmla="*/ 272 h 794"/>
                <a:gd name="T6" fmla="*/ 975 w 1028"/>
                <a:gd name="T7" fmla="*/ 613 h 794"/>
                <a:gd name="T8" fmla="*/ 998 w 1028"/>
                <a:gd name="T9" fmla="*/ 794 h 794"/>
                <a:gd name="T10" fmla="*/ 0 60000 65536"/>
                <a:gd name="T11" fmla="*/ 0 60000 65536"/>
                <a:gd name="T12" fmla="*/ 0 60000 65536"/>
                <a:gd name="T13" fmla="*/ 0 60000 65536"/>
                <a:gd name="T14" fmla="*/ 0 60000 65536"/>
                <a:gd name="T15" fmla="*/ 0 w 1028"/>
                <a:gd name="T16" fmla="*/ 0 h 794"/>
                <a:gd name="T17" fmla="*/ 1028 w 1028"/>
                <a:gd name="T18" fmla="*/ 794 h 794"/>
              </a:gdLst>
              <a:ahLst/>
              <a:cxnLst>
                <a:cxn ang="T10">
                  <a:pos x="T0" y="T1"/>
                </a:cxn>
                <a:cxn ang="T11">
                  <a:pos x="T2" y="T3"/>
                </a:cxn>
                <a:cxn ang="T12">
                  <a:pos x="T4" y="T5"/>
                </a:cxn>
                <a:cxn ang="T13">
                  <a:pos x="T6" y="T7"/>
                </a:cxn>
                <a:cxn ang="T14">
                  <a:pos x="T8" y="T9"/>
                </a:cxn>
              </a:cxnLst>
              <a:rect l="T15" t="T16" r="T17" b="T18"/>
              <a:pathLst>
                <a:path w="1028" h="794">
                  <a:moveTo>
                    <a:pt x="0" y="0"/>
                  </a:moveTo>
                  <a:cubicBezTo>
                    <a:pt x="91" y="0"/>
                    <a:pt x="182" y="1"/>
                    <a:pt x="295" y="46"/>
                  </a:cubicBezTo>
                  <a:cubicBezTo>
                    <a:pt x="408" y="91"/>
                    <a:pt x="567" y="178"/>
                    <a:pt x="680" y="272"/>
                  </a:cubicBezTo>
                  <a:cubicBezTo>
                    <a:pt x="793" y="366"/>
                    <a:pt x="922" y="526"/>
                    <a:pt x="975" y="613"/>
                  </a:cubicBezTo>
                  <a:cubicBezTo>
                    <a:pt x="1028" y="700"/>
                    <a:pt x="1013" y="747"/>
                    <a:pt x="998" y="79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8" name="Freeform 13"/>
            <p:cNvSpPr>
              <a:spLocks/>
            </p:cNvSpPr>
            <p:nvPr/>
          </p:nvSpPr>
          <p:spPr bwMode="auto">
            <a:xfrm>
              <a:off x="4128" y="2504"/>
              <a:ext cx="1043" cy="703"/>
            </a:xfrm>
            <a:custGeom>
              <a:avLst/>
              <a:gdLst>
                <a:gd name="T0" fmla="*/ 0 w 1043"/>
                <a:gd name="T1" fmla="*/ 0 h 703"/>
                <a:gd name="T2" fmla="*/ 385 w 1043"/>
                <a:gd name="T3" fmla="*/ 68 h 703"/>
                <a:gd name="T4" fmla="*/ 658 w 1043"/>
                <a:gd name="T5" fmla="*/ 227 h 703"/>
                <a:gd name="T6" fmla="*/ 975 w 1043"/>
                <a:gd name="T7" fmla="*/ 567 h 703"/>
                <a:gd name="T8" fmla="*/ 1043 w 1043"/>
                <a:gd name="T9" fmla="*/ 703 h 703"/>
                <a:gd name="T10" fmla="*/ 0 60000 65536"/>
                <a:gd name="T11" fmla="*/ 0 60000 65536"/>
                <a:gd name="T12" fmla="*/ 0 60000 65536"/>
                <a:gd name="T13" fmla="*/ 0 60000 65536"/>
                <a:gd name="T14" fmla="*/ 0 60000 65536"/>
                <a:gd name="T15" fmla="*/ 0 w 1043"/>
                <a:gd name="T16" fmla="*/ 0 h 703"/>
                <a:gd name="T17" fmla="*/ 1043 w 1043"/>
                <a:gd name="T18" fmla="*/ 703 h 703"/>
              </a:gdLst>
              <a:ahLst/>
              <a:cxnLst>
                <a:cxn ang="T10">
                  <a:pos x="T0" y="T1"/>
                </a:cxn>
                <a:cxn ang="T11">
                  <a:pos x="T2" y="T3"/>
                </a:cxn>
                <a:cxn ang="T12">
                  <a:pos x="T4" y="T5"/>
                </a:cxn>
                <a:cxn ang="T13">
                  <a:pos x="T6" y="T7"/>
                </a:cxn>
                <a:cxn ang="T14">
                  <a:pos x="T8" y="T9"/>
                </a:cxn>
              </a:cxnLst>
              <a:rect l="T15" t="T16" r="T17" b="T18"/>
              <a:pathLst>
                <a:path w="1043" h="703">
                  <a:moveTo>
                    <a:pt x="0" y="0"/>
                  </a:moveTo>
                  <a:cubicBezTo>
                    <a:pt x="137" y="15"/>
                    <a:pt x="275" y="30"/>
                    <a:pt x="385" y="68"/>
                  </a:cubicBezTo>
                  <a:cubicBezTo>
                    <a:pt x="495" y="106"/>
                    <a:pt x="560" y="144"/>
                    <a:pt x="658" y="227"/>
                  </a:cubicBezTo>
                  <a:cubicBezTo>
                    <a:pt x="756" y="310"/>
                    <a:pt x="911" y="488"/>
                    <a:pt x="975" y="567"/>
                  </a:cubicBezTo>
                  <a:cubicBezTo>
                    <a:pt x="1039" y="646"/>
                    <a:pt x="1041" y="674"/>
                    <a:pt x="1043" y="70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9" name="Freeform 14"/>
            <p:cNvSpPr>
              <a:spLocks/>
            </p:cNvSpPr>
            <p:nvPr/>
          </p:nvSpPr>
          <p:spPr bwMode="auto">
            <a:xfrm>
              <a:off x="4513" y="2368"/>
              <a:ext cx="934" cy="703"/>
            </a:xfrm>
            <a:custGeom>
              <a:avLst/>
              <a:gdLst>
                <a:gd name="T0" fmla="*/ 0 w 934"/>
                <a:gd name="T1" fmla="*/ 0 h 703"/>
                <a:gd name="T2" fmla="*/ 477 w 934"/>
                <a:gd name="T3" fmla="*/ 204 h 703"/>
                <a:gd name="T4" fmla="*/ 862 w 934"/>
                <a:gd name="T5" fmla="*/ 567 h 703"/>
                <a:gd name="T6" fmla="*/ 908 w 934"/>
                <a:gd name="T7" fmla="*/ 703 h 703"/>
                <a:gd name="T8" fmla="*/ 0 60000 65536"/>
                <a:gd name="T9" fmla="*/ 0 60000 65536"/>
                <a:gd name="T10" fmla="*/ 0 60000 65536"/>
                <a:gd name="T11" fmla="*/ 0 60000 65536"/>
                <a:gd name="T12" fmla="*/ 0 w 934"/>
                <a:gd name="T13" fmla="*/ 0 h 703"/>
                <a:gd name="T14" fmla="*/ 934 w 934"/>
                <a:gd name="T15" fmla="*/ 703 h 703"/>
              </a:gdLst>
              <a:ahLst/>
              <a:cxnLst>
                <a:cxn ang="T8">
                  <a:pos x="T0" y="T1"/>
                </a:cxn>
                <a:cxn ang="T9">
                  <a:pos x="T2" y="T3"/>
                </a:cxn>
                <a:cxn ang="T10">
                  <a:pos x="T4" y="T5"/>
                </a:cxn>
                <a:cxn ang="T11">
                  <a:pos x="T6" y="T7"/>
                </a:cxn>
              </a:cxnLst>
              <a:rect l="T12" t="T13" r="T14" b="T15"/>
              <a:pathLst>
                <a:path w="934" h="703">
                  <a:moveTo>
                    <a:pt x="0" y="0"/>
                  </a:moveTo>
                  <a:cubicBezTo>
                    <a:pt x="166" y="54"/>
                    <a:pt x="333" y="109"/>
                    <a:pt x="477" y="204"/>
                  </a:cubicBezTo>
                  <a:cubicBezTo>
                    <a:pt x="621" y="299"/>
                    <a:pt x="790" y="484"/>
                    <a:pt x="862" y="567"/>
                  </a:cubicBezTo>
                  <a:cubicBezTo>
                    <a:pt x="934" y="650"/>
                    <a:pt x="921" y="676"/>
                    <a:pt x="908" y="70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20" name="Freeform 15"/>
            <p:cNvSpPr>
              <a:spLocks/>
            </p:cNvSpPr>
            <p:nvPr/>
          </p:nvSpPr>
          <p:spPr bwMode="auto">
            <a:xfrm>
              <a:off x="3992" y="2440"/>
              <a:ext cx="975" cy="404"/>
            </a:xfrm>
            <a:custGeom>
              <a:avLst/>
              <a:gdLst>
                <a:gd name="T0" fmla="*/ 0 w 975"/>
                <a:gd name="T1" fmla="*/ 404 h 404"/>
                <a:gd name="T2" fmla="*/ 249 w 975"/>
                <a:gd name="T3" fmla="*/ 132 h 404"/>
                <a:gd name="T4" fmla="*/ 635 w 975"/>
                <a:gd name="T5" fmla="*/ 19 h 404"/>
                <a:gd name="T6" fmla="*/ 975 w 975"/>
                <a:gd name="T7" fmla="*/ 19 h 404"/>
                <a:gd name="T8" fmla="*/ 0 60000 65536"/>
                <a:gd name="T9" fmla="*/ 0 60000 65536"/>
                <a:gd name="T10" fmla="*/ 0 60000 65536"/>
                <a:gd name="T11" fmla="*/ 0 60000 65536"/>
                <a:gd name="T12" fmla="*/ 0 w 975"/>
                <a:gd name="T13" fmla="*/ 0 h 404"/>
                <a:gd name="T14" fmla="*/ 975 w 975"/>
                <a:gd name="T15" fmla="*/ 404 h 404"/>
              </a:gdLst>
              <a:ahLst/>
              <a:cxnLst>
                <a:cxn ang="T8">
                  <a:pos x="T0" y="T1"/>
                </a:cxn>
                <a:cxn ang="T9">
                  <a:pos x="T2" y="T3"/>
                </a:cxn>
                <a:cxn ang="T10">
                  <a:pos x="T4" y="T5"/>
                </a:cxn>
                <a:cxn ang="T11">
                  <a:pos x="T6" y="T7"/>
                </a:cxn>
              </a:cxnLst>
              <a:rect l="T12" t="T13" r="T14" b="T15"/>
              <a:pathLst>
                <a:path w="975" h="404">
                  <a:moveTo>
                    <a:pt x="0" y="404"/>
                  </a:moveTo>
                  <a:cubicBezTo>
                    <a:pt x="71" y="300"/>
                    <a:pt x="143" y="196"/>
                    <a:pt x="249" y="132"/>
                  </a:cubicBezTo>
                  <a:cubicBezTo>
                    <a:pt x="355" y="68"/>
                    <a:pt x="514" y="38"/>
                    <a:pt x="635" y="19"/>
                  </a:cubicBezTo>
                  <a:cubicBezTo>
                    <a:pt x="756" y="0"/>
                    <a:pt x="865" y="9"/>
                    <a:pt x="975" y="1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21" name="Freeform 16"/>
            <p:cNvSpPr>
              <a:spLocks/>
            </p:cNvSpPr>
            <p:nvPr/>
          </p:nvSpPr>
          <p:spPr bwMode="auto">
            <a:xfrm>
              <a:off x="4219" y="2504"/>
              <a:ext cx="861" cy="431"/>
            </a:xfrm>
            <a:custGeom>
              <a:avLst/>
              <a:gdLst>
                <a:gd name="T0" fmla="*/ 0 w 861"/>
                <a:gd name="T1" fmla="*/ 431 h 431"/>
                <a:gd name="T2" fmla="*/ 204 w 861"/>
                <a:gd name="T3" fmla="*/ 204 h 431"/>
                <a:gd name="T4" fmla="*/ 589 w 861"/>
                <a:gd name="T5" fmla="*/ 45 h 431"/>
                <a:gd name="T6" fmla="*/ 861 w 861"/>
                <a:gd name="T7" fmla="*/ 0 h 431"/>
                <a:gd name="T8" fmla="*/ 0 60000 65536"/>
                <a:gd name="T9" fmla="*/ 0 60000 65536"/>
                <a:gd name="T10" fmla="*/ 0 60000 65536"/>
                <a:gd name="T11" fmla="*/ 0 60000 65536"/>
                <a:gd name="T12" fmla="*/ 0 w 861"/>
                <a:gd name="T13" fmla="*/ 0 h 431"/>
                <a:gd name="T14" fmla="*/ 861 w 861"/>
                <a:gd name="T15" fmla="*/ 431 h 431"/>
              </a:gdLst>
              <a:ahLst/>
              <a:cxnLst>
                <a:cxn ang="T8">
                  <a:pos x="T0" y="T1"/>
                </a:cxn>
                <a:cxn ang="T9">
                  <a:pos x="T2" y="T3"/>
                </a:cxn>
                <a:cxn ang="T10">
                  <a:pos x="T4" y="T5"/>
                </a:cxn>
                <a:cxn ang="T11">
                  <a:pos x="T6" y="T7"/>
                </a:cxn>
              </a:cxnLst>
              <a:rect l="T12" t="T13" r="T14" b="T15"/>
              <a:pathLst>
                <a:path w="861" h="431">
                  <a:moveTo>
                    <a:pt x="0" y="431"/>
                  </a:moveTo>
                  <a:cubicBezTo>
                    <a:pt x="53" y="349"/>
                    <a:pt x="106" y="268"/>
                    <a:pt x="204" y="204"/>
                  </a:cubicBezTo>
                  <a:cubicBezTo>
                    <a:pt x="302" y="140"/>
                    <a:pt x="480" y="79"/>
                    <a:pt x="589" y="45"/>
                  </a:cubicBezTo>
                  <a:cubicBezTo>
                    <a:pt x="698" y="11"/>
                    <a:pt x="779" y="5"/>
                    <a:pt x="861"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22" name="Freeform 17"/>
            <p:cNvSpPr>
              <a:spLocks/>
            </p:cNvSpPr>
            <p:nvPr/>
          </p:nvSpPr>
          <p:spPr bwMode="auto">
            <a:xfrm>
              <a:off x="4582" y="2685"/>
              <a:ext cx="839" cy="545"/>
            </a:xfrm>
            <a:custGeom>
              <a:avLst/>
              <a:gdLst>
                <a:gd name="T0" fmla="*/ 0 w 839"/>
                <a:gd name="T1" fmla="*/ 545 h 545"/>
                <a:gd name="T2" fmla="*/ 249 w 839"/>
                <a:gd name="T3" fmla="*/ 227 h 545"/>
                <a:gd name="T4" fmla="*/ 589 w 839"/>
                <a:gd name="T5" fmla="*/ 46 h 545"/>
                <a:gd name="T6" fmla="*/ 839 w 839"/>
                <a:gd name="T7" fmla="*/ 0 h 545"/>
                <a:gd name="T8" fmla="*/ 0 60000 65536"/>
                <a:gd name="T9" fmla="*/ 0 60000 65536"/>
                <a:gd name="T10" fmla="*/ 0 60000 65536"/>
                <a:gd name="T11" fmla="*/ 0 60000 65536"/>
                <a:gd name="T12" fmla="*/ 0 w 839"/>
                <a:gd name="T13" fmla="*/ 0 h 545"/>
                <a:gd name="T14" fmla="*/ 839 w 839"/>
                <a:gd name="T15" fmla="*/ 545 h 545"/>
              </a:gdLst>
              <a:ahLst/>
              <a:cxnLst>
                <a:cxn ang="T8">
                  <a:pos x="T0" y="T1"/>
                </a:cxn>
                <a:cxn ang="T9">
                  <a:pos x="T2" y="T3"/>
                </a:cxn>
                <a:cxn ang="T10">
                  <a:pos x="T4" y="T5"/>
                </a:cxn>
                <a:cxn ang="T11">
                  <a:pos x="T6" y="T7"/>
                </a:cxn>
              </a:cxnLst>
              <a:rect l="T12" t="T13" r="T14" b="T15"/>
              <a:pathLst>
                <a:path w="839" h="545">
                  <a:moveTo>
                    <a:pt x="0" y="545"/>
                  </a:moveTo>
                  <a:cubicBezTo>
                    <a:pt x="75" y="427"/>
                    <a:pt x="151" y="310"/>
                    <a:pt x="249" y="227"/>
                  </a:cubicBezTo>
                  <a:cubicBezTo>
                    <a:pt x="347" y="144"/>
                    <a:pt x="491" y="84"/>
                    <a:pt x="589" y="46"/>
                  </a:cubicBezTo>
                  <a:cubicBezTo>
                    <a:pt x="687" y="8"/>
                    <a:pt x="763" y="4"/>
                    <a:pt x="83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23" name="Freeform 18"/>
            <p:cNvSpPr>
              <a:spLocks/>
            </p:cNvSpPr>
            <p:nvPr/>
          </p:nvSpPr>
          <p:spPr bwMode="auto">
            <a:xfrm>
              <a:off x="4718" y="2867"/>
              <a:ext cx="839" cy="544"/>
            </a:xfrm>
            <a:custGeom>
              <a:avLst/>
              <a:gdLst>
                <a:gd name="T0" fmla="*/ 0 w 839"/>
                <a:gd name="T1" fmla="*/ 544 h 544"/>
                <a:gd name="T2" fmla="*/ 249 w 839"/>
                <a:gd name="T3" fmla="*/ 249 h 544"/>
                <a:gd name="T4" fmla="*/ 567 w 839"/>
                <a:gd name="T5" fmla="*/ 68 h 544"/>
                <a:gd name="T6" fmla="*/ 839 w 839"/>
                <a:gd name="T7" fmla="*/ 0 h 544"/>
                <a:gd name="T8" fmla="*/ 0 60000 65536"/>
                <a:gd name="T9" fmla="*/ 0 60000 65536"/>
                <a:gd name="T10" fmla="*/ 0 60000 65536"/>
                <a:gd name="T11" fmla="*/ 0 60000 65536"/>
                <a:gd name="T12" fmla="*/ 0 w 839"/>
                <a:gd name="T13" fmla="*/ 0 h 544"/>
                <a:gd name="T14" fmla="*/ 839 w 839"/>
                <a:gd name="T15" fmla="*/ 544 h 544"/>
              </a:gdLst>
              <a:ahLst/>
              <a:cxnLst>
                <a:cxn ang="T8">
                  <a:pos x="T0" y="T1"/>
                </a:cxn>
                <a:cxn ang="T9">
                  <a:pos x="T2" y="T3"/>
                </a:cxn>
                <a:cxn ang="T10">
                  <a:pos x="T4" y="T5"/>
                </a:cxn>
                <a:cxn ang="T11">
                  <a:pos x="T6" y="T7"/>
                </a:cxn>
              </a:cxnLst>
              <a:rect l="T12" t="T13" r="T14" b="T15"/>
              <a:pathLst>
                <a:path w="839" h="544">
                  <a:moveTo>
                    <a:pt x="0" y="544"/>
                  </a:moveTo>
                  <a:cubicBezTo>
                    <a:pt x="77" y="436"/>
                    <a:pt x="154" y="328"/>
                    <a:pt x="249" y="249"/>
                  </a:cubicBezTo>
                  <a:cubicBezTo>
                    <a:pt x="344" y="170"/>
                    <a:pt x="469" y="110"/>
                    <a:pt x="567" y="68"/>
                  </a:cubicBezTo>
                  <a:cubicBezTo>
                    <a:pt x="665" y="26"/>
                    <a:pt x="752" y="13"/>
                    <a:pt x="83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7940" name="Text Box 20"/>
          <p:cNvSpPr txBox="1">
            <a:spLocks noChangeArrowheads="1"/>
          </p:cNvSpPr>
          <p:nvPr/>
        </p:nvSpPr>
        <p:spPr bwMode="auto">
          <a:xfrm>
            <a:off x="3854451" y="4689476"/>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a:latin typeface="Times New Roman" pitchFamily="18" charset="0"/>
              </a:rPr>
              <a:t>(</a:t>
            </a:r>
            <a:r>
              <a:rPr lang="en-US" altLang="zh-CN" sz="2000" i="1">
                <a:latin typeface="Times New Roman" pitchFamily="18" charset="0"/>
              </a:rPr>
              <a:t>s</a:t>
            </a:r>
            <a:r>
              <a:rPr lang="en-US" altLang="zh-CN" sz="2000">
                <a:latin typeface="Times New Roman" pitchFamily="18" charset="0"/>
              </a:rPr>
              <a:t>,</a:t>
            </a:r>
            <a:r>
              <a:rPr lang="en-US" altLang="zh-CN" sz="2000" i="1">
                <a:latin typeface="Times New Roman" pitchFamily="18" charset="0"/>
              </a:rPr>
              <a:t>t</a:t>
            </a:r>
            <a:r>
              <a:rPr lang="en-US" altLang="zh-CN" sz="2000">
                <a:latin typeface="Times New Roman" pitchFamily="18" charset="0"/>
              </a:rPr>
              <a:t>)</a:t>
            </a:r>
          </a:p>
        </p:txBody>
      </p:sp>
      <p:sp>
        <p:nvSpPr>
          <p:cNvPr id="337941" name="Text Box 21"/>
          <p:cNvSpPr txBox="1">
            <a:spLocks noChangeArrowheads="1"/>
          </p:cNvSpPr>
          <p:nvPr/>
        </p:nvSpPr>
        <p:spPr bwMode="auto">
          <a:xfrm>
            <a:off x="4948767" y="5430839"/>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q</a:t>
            </a:r>
            <a:r>
              <a:rPr lang="en-US" altLang="zh-CN" sz="2000">
                <a:latin typeface="Times New Roman" pitchFamily="18" charset="0"/>
              </a:rPr>
              <a:t>(</a:t>
            </a:r>
            <a:r>
              <a:rPr lang="en-US" altLang="zh-CN" sz="2000" i="1">
                <a:latin typeface="Times New Roman" pitchFamily="18" charset="0"/>
              </a:rPr>
              <a:t>u</a:t>
            </a:r>
            <a:r>
              <a:rPr lang="en-US" altLang="zh-CN" sz="2000">
                <a:latin typeface="Times New Roman" pitchFamily="18" charset="0"/>
              </a:rPr>
              <a:t>,</a:t>
            </a:r>
            <a:r>
              <a:rPr lang="en-US" altLang="zh-CN" sz="2000" i="1">
                <a:latin typeface="Times New Roman" pitchFamily="18" charset="0"/>
              </a:rPr>
              <a:t>v</a:t>
            </a:r>
            <a:r>
              <a:rPr lang="en-US" altLang="zh-CN" sz="2000">
                <a:latin typeface="Times New Roman" pitchFamily="18" charset="0"/>
              </a:rPr>
              <a:t>)</a:t>
            </a:r>
          </a:p>
        </p:txBody>
      </p:sp>
      <p:sp>
        <p:nvSpPr>
          <p:cNvPr id="337942" name="Text Box 22"/>
          <p:cNvSpPr txBox="1">
            <a:spLocks noChangeArrowheads="1"/>
          </p:cNvSpPr>
          <p:nvPr/>
        </p:nvSpPr>
        <p:spPr bwMode="auto">
          <a:xfrm>
            <a:off x="5812367" y="4237038"/>
            <a:ext cx="67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ym typeface="Symbol" pitchFamily="18" charset="2"/>
              </a:rPr>
              <a:t></a:t>
            </a:r>
          </a:p>
        </p:txBody>
      </p:sp>
      <p:grpSp>
        <p:nvGrpSpPr>
          <p:cNvPr id="3" name="Group 23"/>
          <p:cNvGrpSpPr>
            <a:grpSpLocks/>
          </p:cNvGrpSpPr>
          <p:nvPr/>
        </p:nvGrpSpPr>
        <p:grpSpPr bwMode="auto">
          <a:xfrm>
            <a:off x="5964768" y="4410076"/>
            <a:ext cx="1096433" cy="684213"/>
            <a:chOff x="4744" y="2682"/>
            <a:chExt cx="518" cy="431"/>
          </a:xfrm>
        </p:grpSpPr>
        <p:sp>
          <p:nvSpPr>
            <p:cNvPr id="89108" name="Line 24"/>
            <p:cNvSpPr>
              <a:spLocks noChangeShapeType="1"/>
            </p:cNvSpPr>
            <p:nvPr/>
          </p:nvSpPr>
          <p:spPr bwMode="auto">
            <a:xfrm>
              <a:off x="4744" y="2682"/>
              <a:ext cx="341" cy="29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9" name="Text Box 25"/>
            <p:cNvSpPr txBox="1">
              <a:spLocks noChangeArrowheads="1"/>
            </p:cNvSpPr>
            <p:nvPr/>
          </p:nvSpPr>
          <p:spPr bwMode="auto">
            <a:xfrm>
              <a:off x="4876" y="2863"/>
              <a:ext cx="3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baseline="-25000">
                  <a:latin typeface="Times New Roman" pitchFamily="18" charset="0"/>
                </a:rPr>
                <a:t>s</a:t>
              </a:r>
              <a:endParaRPr lang="en-US" altLang="zh-CN" sz="2000">
                <a:latin typeface="Times New Roman" pitchFamily="18" charset="0"/>
              </a:endParaRPr>
            </a:p>
          </p:txBody>
        </p:sp>
      </p:grpSp>
      <p:grpSp>
        <p:nvGrpSpPr>
          <p:cNvPr id="4" name="Group 26"/>
          <p:cNvGrpSpPr>
            <a:grpSpLocks/>
          </p:cNvGrpSpPr>
          <p:nvPr/>
        </p:nvGrpSpPr>
        <p:grpSpPr bwMode="auto">
          <a:xfrm>
            <a:off x="6002868" y="4445001"/>
            <a:ext cx="1452033" cy="468313"/>
            <a:chOff x="4762" y="2704"/>
            <a:chExt cx="686" cy="295"/>
          </a:xfrm>
        </p:grpSpPr>
        <p:sp>
          <p:nvSpPr>
            <p:cNvPr id="89106" name="Line 27"/>
            <p:cNvSpPr>
              <a:spLocks noChangeShapeType="1"/>
            </p:cNvSpPr>
            <p:nvPr/>
          </p:nvSpPr>
          <p:spPr bwMode="auto">
            <a:xfrm>
              <a:off x="4762" y="2704"/>
              <a:ext cx="431" cy="136"/>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7" name="Text Box 28"/>
            <p:cNvSpPr txBox="1">
              <a:spLocks noChangeArrowheads="1"/>
            </p:cNvSpPr>
            <p:nvPr/>
          </p:nvSpPr>
          <p:spPr bwMode="auto">
            <a:xfrm>
              <a:off x="5062" y="2749"/>
              <a:ext cx="3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q</a:t>
              </a:r>
              <a:r>
                <a:rPr lang="en-US" altLang="zh-CN" sz="2000" baseline="-25000">
                  <a:latin typeface="Times New Roman" pitchFamily="18" charset="0"/>
                </a:rPr>
                <a:t>u</a:t>
              </a:r>
              <a:endParaRPr lang="en-US" altLang="zh-CN" sz="2000">
                <a:latin typeface="Times New Roman" pitchFamily="18" charset="0"/>
              </a:endParaRPr>
            </a:p>
          </p:txBody>
        </p:sp>
      </p:grpSp>
      <p:grpSp>
        <p:nvGrpSpPr>
          <p:cNvPr id="5" name="Group 29"/>
          <p:cNvGrpSpPr>
            <a:grpSpLocks/>
          </p:cNvGrpSpPr>
          <p:nvPr/>
        </p:nvGrpSpPr>
        <p:grpSpPr bwMode="auto">
          <a:xfrm>
            <a:off x="5956301" y="3725863"/>
            <a:ext cx="1775884" cy="719137"/>
            <a:chOff x="4740" y="2251"/>
            <a:chExt cx="839" cy="453"/>
          </a:xfrm>
        </p:grpSpPr>
        <p:sp>
          <p:nvSpPr>
            <p:cNvPr id="89104" name="Line 30"/>
            <p:cNvSpPr>
              <a:spLocks noChangeShapeType="1"/>
            </p:cNvSpPr>
            <p:nvPr/>
          </p:nvSpPr>
          <p:spPr bwMode="auto">
            <a:xfrm flipV="1">
              <a:off x="4740" y="2409"/>
              <a:ext cx="499" cy="29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5" name="Text Box 31"/>
            <p:cNvSpPr txBox="1">
              <a:spLocks noChangeArrowheads="1"/>
            </p:cNvSpPr>
            <p:nvPr/>
          </p:nvSpPr>
          <p:spPr bwMode="auto">
            <a:xfrm>
              <a:off x="5193" y="2251"/>
              <a:ext cx="3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baseline="-25000">
                  <a:latin typeface="Times New Roman" pitchFamily="18" charset="0"/>
                </a:rPr>
                <a:t>t</a:t>
              </a:r>
              <a:endParaRPr lang="en-US" altLang="zh-CN" sz="2000">
                <a:latin typeface="Times New Roman" pitchFamily="18" charset="0"/>
              </a:endParaRPr>
            </a:p>
          </p:txBody>
        </p:sp>
      </p:grpSp>
      <p:grpSp>
        <p:nvGrpSpPr>
          <p:cNvPr id="6" name="Group 32"/>
          <p:cNvGrpSpPr>
            <a:grpSpLocks/>
          </p:cNvGrpSpPr>
          <p:nvPr/>
        </p:nvGrpSpPr>
        <p:grpSpPr bwMode="auto">
          <a:xfrm>
            <a:off x="5956301" y="3544889"/>
            <a:ext cx="1056217" cy="865187"/>
            <a:chOff x="4740" y="2137"/>
            <a:chExt cx="499" cy="545"/>
          </a:xfrm>
        </p:grpSpPr>
        <p:sp>
          <p:nvSpPr>
            <p:cNvPr id="89102" name="Line 33"/>
            <p:cNvSpPr>
              <a:spLocks noChangeShapeType="1"/>
            </p:cNvSpPr>
            <p:nvPr/>
          </p:nvSpPr>
          <p:spPr bwMode="auto">
            <a:xfrm flipV="1">
              <a:off x="4740" y="2387"/>
              <a:ext cx="272" cy="29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Text Box 34"/>
            <p:cNvSpPr txBox="1">
              <a:spLocks noChangeArrowheads="1"/>
            </p:cNvSpPr>
            <p:nvPr/>
          </p:nvSpPr>
          <p:spPr bwMode="auto">
            <a:xfrm>
              <a:off x="4853" y="2137"/>
              <a:ext cx="3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q</a:t>
              </a:r>
              <a:r>
                <a:rPr lang="en-US" altLang="zh-CN" sz="2000" baseline="-25000">
                  <a:latin typeface="Times New Roman" pitchFamily="18" charset="0"/>
                </a:rPr>
                <a:t>v</a:t>
              </a:r>
              <a:endParaRPr lang="en-US" altLang="zh-CN" sz="2000">
                <a:latin typeface="Times New Roman" pitchFamily="18" charset="0"/>
              </a:endParaRPr>
            </a:p>
          </p:txBody>
        </p:sp>
      </p:grpSp>
      <p:sp>
        <p:nvSpPr>
          <p:cNvPr id="36" name="Freeform 47"/>
          <p:cNvSpPr>
            <a:spLocks/>
          </p:cNvSpPr>
          <p:nvPr/>
        </p:nvSpPr>
        <p:spPr bwMode="auto">
          <a:xfrm rot="-1104693">
            <a:off x="5174262" y="4409047"/>
            <a:ext cx="1792281" cy="412769"/>
          </a:xfrm>
          <a:custGeom>
            <a:avLst/>
            <a:gdLst>
              <a:gd name="T0" fmla="*/ 0 w 1089"/>
              <a:gd name="T1" fmla="*/ 2147483647 h 378"/>
              <a:gd name="T2" fmla="*/ 2147483647 w 1089"/>
              <a:gd name="T3" fmla="*/ 2147483647 h 378"/>
              <a:gd name="T4" fmla="*/ 2147483647 w 1089"/>
              <a:gd name="T5" fmla="*/ 2147483647 h 378"/>
              <a:gd name="T6" fmla="*/ 2147483647 w 1089"/>
              <a:gd name="T7" fmla="*/ 2147483647 h 378"/>
              <a:gd name="T8" fmla="*/ 0 60000 65536"/>
              <a:gd name="T9" fmla="*/ 0 60000 65536"/>
              <a:gd name="T10" fmla="*/ 0 60000 65536"/>
              <a:gd name="T11" fmla="*/ 0 60000 65536"/>
              <a:gd name="T12" fmla="*/ 0 w 1089"/>
              <a:gd name="T13" fmla="*/ 0 h 378"/>
              <a:gd name="T14" fmla="*/ 1089 w 1089"/>
              <a:gd name="T15" fmla="*/ 378 h 378"/>
            </a:gdLst>
            <a:ahLst/>
            <a:cxnLst>
              <a:cxn ang="T8">
                <a:pos x="T0" y="T1"/>
              </a:cxn>
              <a:cxn ang="T9">
                <a:pos x="T2" y="T3"/>
              </a:cxn>
              <a:cxn ang="T10">
                <a:pos x="T4" y="T5"/>
              </a:cxn>
              <a:cxn ang="T11">
                <a:pos x="T6" y="T7"/>
              </a:cxn>
            </a:cxnLst>
            <a:rect l="T12" t="T13" r="T14" b="T15"/>
            <a:pathLst>
              <a:path w="1089" h="378">
                <a:moveTo>
                  <a:pt x="0" y="378"/>
                </a:moveTo>
                <a:cubicBezTo>
                  <a:pt x="81" y="271"/>
                  <a:pt x="163" y="165"/>
                  <a:pt x="273" y="105"/>
                </a:cubicBezTo>
                <a:cubicBezTo>
                  <a:pt x="383" y="45"/>
                  <a:pt x="522" y="30"/>
                  <a:pt x="658" y="15"/>
                </a:cubicBezTo>
                <a:cubicBezTo>
                  <a:pt x="794" y="0"/>
                  <a:pt x="941" y="7"/>
                  <a:pt x="1089" y="15"/>
                </a:cubicBezTo>
              </a:path>
            </a:pathLst>
          </a:custGeom>
          <a:noFill/>
          <a:ln w="38100">
            <a:solidFill>
              <a:srgbClr val="8A24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106521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23">
                                            <p:bg/>
                                          </p:spTgt>
                                        </p:tgtEl>
                                        <p:attrNameLst>
                                          <p:attrName>style.visibility</p:attrName>
                                        </p:attrNameLst>
                                      </p:cBhvr>
                                      <p:to>
                                        <p:strVal val="visible"/>
                                      </p:to>
                                    </p:set>
                                    <p:animEffect transition="in" filter="wipe(up)">
                                      <p:cBhvr>
                                        <p:cTn id="7" dur="500"/>
                                        <p:tgtEl>
                                          <p:spTgt spid="337923">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7923">
                                            <p:txEl>
                                              <p:pRg st="0" end="0"/>
                                            </p:txEl>
                                          </p:spTgt>
                                        </p:tgtEl>
                                        <p:attrNameLst>
                                          <p:attrName>style.visibility</p:attrName>
                                        </p:attrNameLst>
                                      </p:cBhvr>
                                      <p:to>
                                        <p:strVal val="visible"/>
                                      </p:to>
                                    </p:set>
                                    <p:animEffect transition="in" filter="wipe(up)">
                                      <p:cBhvr>
                                        <p:cTn id="10" dur="500"/>
                                        <p:tgtEl>
                                          <p:spTgt spid="33792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nimBg="1"/>
      <p:bldP spid="337940" grpId="0"/>
      <p:bldP spid="337941" grpId="0"/>
      <p:bldP spid="337942" grpId="0"/>
      <p:bldP spid="3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sz="half" idx="1"/>
          </p:nvPr>
        </p:nvSpPr>
        <p:spPr>
          <a:xfrm>
            <a:off x="624418" y="1881189"/>
            <a:ext cx="10663767" cy="4651375"/>
          </a:xfrm>
        </p:spPr>
        <p:txBody>
          <a:bodyPr/>
          <a:lstStyle/>
          <a:p>
            <a:pPr lvl="2" eaLnBrk="1" hangingPunct="1">
              <a:lnSpc>
                <a:spcPct val="120000"/>
              </a:lnSpc>
              <a:spcBef>
                <a:spcPct val="35000"/>
              </a:spcBef>
            </a:pPr>
            <a:endParaRPr lang="zh-CN" altLang="en-US" sz="2000" b="0" smtClean="0">
              <a:latin typeface="Times New Roman" pitchFamily="18" charset="0"/>
              <a:sym typeface="Symbol" pitchFamily="18" charset="2"/>
            </a:endParaRPr>
          </a:p>
          <a:p>
            <a:pPr lvl="2" eaLnBrk="1" hangingPunct="1">
              <a:lnSpc>
                <a:spcPct val="120000"/>
              </a:lnSpc>
              <a:spcBef>
                <a:spcPct val="35000"/>
              </a:spcBef>
            </a:pPr>
            <a:endParaRPr lang="zh-CN" altLang="en-US" sz="2000" smtClean="0">
              <a:latin typeface="Times New Roman" pitchFamily="18" charset="0"/>
              <a:sym typeface="Symbol" pitchFamily="18" charset="2"/>
            </a:endParaRPr>
          </a:p>
          <a:p>
            <a:pPr lvl="2" eaLnBrk="1" hangingPunct="1">
              <a:spcBef>
                <a:spcPct val="35000"/>
              </a:spcBef>
            </a:pPr>
            <a:endParaRPr lang="zh-CN" altLang="en-US" sz="2000" smtClean="0">
              <a:latin typeface="Times New Roman" pitchFamily="18" charset="0"/>
              <a:sym typeface="Symbol" pitchFamily="18" charset="2"/>
            </a:endParaRPr>
          </a:p>
          <a:p>
            <a:pPr lvl="2" eaLnBrk="1" hangingPunct="1">
              <a:spcBef>
                <a:spcPct val="35000"/>
              </a:spcBef>
            </a:pPr>
            <a:endParaRPr lang="zh-CN" altLang="en-US" sz="2000" smtClean="0">
              <a:latin typeface="Times New Roman" pitchFamily="18" charset="0"/>
              <a:sym typeface="Symbol" pitchFamily="18" charset="2"/>
            </a:endParaRPr>
          </a:p>
          <a:p>
            <a:pPr lvl="2" eaLnBrk="1" hangingPunct="1"/>
            <a:endParaRPr lang="zh-CN" altLang="en-US" sz="2000" smtClean="0">
              <a:latin typeface="Times New Roman" pitchFamily="18" charset="0"/>
              <a:sym typeface="Symbol" pitchFamily="18" charset="2"/>
            </a:endParaRPr>
          </a:p>
        </p:txBody>
      </p:sp>
      <p:sp>
        <p:nvSpPr>
          <p:cNvPr id="309287" name="Text Box 39"/>
          <p:cNvSpPr txBox="1">
            <a:spLocks noChangeArrowheads="1"/>
          </p:cNvSpPr>
          <p:nvPr/>
        </p:nvSpPr>
        <p:spPr bwMode="auto">
          <a:xfrm>
            <a:off x="1487487" y="1700808"/>
            <a:ext cx="9937105"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342900" lvl="2" indent="-342900" eaLnBrk="1" hangingPunct="1">
              <a:lnSpc>
                <a:spcPct val="120000"/>
              </a:lnSpc>
              <a:spcBef>
                <a:spcPct val="35000"/>
              </a:spcBef>
              <a:buSzPct val="100000"/>
              <a:buFont typeface="Arial" panose="020B0604020202020204" pitchFamily="34" charset="0"/>
              <a:buChar char="•"/>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sym typeface="Symbol" pitchFamily="18" charset="2"/>
              </a:rPr>
              <a:t>如果</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两曲面沿公共连接线</a:t>
            </a:r>
            <a:r>
              <a:rPr lang="zh-CN" altLang="en-US" sz="2200" b="1" dirty="0">
                <a:solidFill>
                  <a:schemeClr val="bg2">
                    <a:lumMod val="50000"/>
                  </a:schemeClr>
                </a:solidFill>
                <a:latin typeface="微软雅黑" panose="020B0503020204020204" pitchFamily="34" charset="-122"/>
                <a:ea typeface="微软雅黑" panose="020B0503020204020204" pitchFamily="34" charset="-122"/>
              </a:rPr>
              <a:t>处</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处具有公共的切平面并具有公共的主曲率，以及在两个主曲率不相等时具有公共的主方向，则称两曲面片具有</a:t>
            </a:r>
            <a:r>
              <a:rPr lang="en-US" altLang="zh-CN" sz="2200" b="1" i="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2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2</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连续性或是</a:t>
            </a:r>
            <a:r>
              <a:rPr lang="en-US" altLang="zh-CN" sz="2200" b="1" i="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2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2</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的，即在</a:t>
            </a:r>
            <a:r>
              <a:rPr lang="en-US" altLang="zh-CN" sz="2200" b="1" i="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G</a:t>
            </a:r>
            <a:r>
              <a:rPr lang="en-US" altLang="zh-CN" sz="2200" b="1" baseline="30000"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1</a:t>
            </a:r>
            <a:r>
              <a:rPr lang="zh-CN" altLang="en-US" sz="22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连续的基础上，还满足</a:t>
            </a:r>
          </a:p>
          <a:p>
            <a:pPr eaLnBrk="1" hangingPunct="1">
              <a:spcBef>
                <a:spcPct val="50000"/>
              </a:spcBef>
            </a:pPr>
            <a:endParaRPr lang="zh-CN" altLang="en-US" sz="2000" dirty="0">
              <a:solidFill>
                <a:schemeClr val="bg2">
                  <a:lumMod val="50000"/>
                </a:schemeClr>
              </a:solidFill>
            </a:endParaRPr>
          </a:p>
        </p:txBody>
      </p:sp>
      <p:graphicFrame>
        <p:nvGraphicFramePr>
          <p:cNvPr id="309288" name="Object 40"/>
          <p:cNvGraphicFramePr>
            <a:graphicFrameLocks noGrp="1" noChangeAspect="1"/>
          </p:cNvGraphicFramePr>
          <p:nvPr>
            <p:ph sz="half" idx="2"/>
          </p:nvPr>
        </p:nvGraphicFramePr>
        <p:xfrm>
          <a:off x="3263901" y="3500439"/>
          <a:ext cx="6144684" cy="922337"/>
        </p:xfrm>
        <a:graphic>
          <a:graphicData uri="http://schemas.openxmlformats.org/presentationml/2006/ole">
            <mc:AlternateContent xmlns:mc="http://schemas.openxmlformats.org/markup-compatibility/2006">
              <mc:Choice xmlns:v="urn:schemas-microsoft-com:vml" Requires="v">
                <p:oleObj spid="_x0000_s87092" name="Equation" r:id="rId4" imgW="2413000" imgH="482600" progId="Equation.DSMT4">
                  <p:embed/>
                </p:oleObj>
              </mc:Choice>
              <mc:Fallback>
                <p:oleObj name="Equation" r:id="rId4" imgW="24130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3901" y="3500439"/>
                        <a:ext cx="6144684"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554568" y="548680"/>
            <a:ext cx="6769100" cy="1462087"/>
          </a:xfrm>
        </p:spPr>
        <p:txBody>
          <a:bodyPr>
            <a:normAutofit/>
          </a:bodyPr>
          <a:lstStyle/>
          <a:p>
            <a:pPr marL="717550" lvl="1" indent="-342900" eaLnBrk="1" hangingPunct="0">
              <a:lnSpc>
                <a:spcPct val="120000"/>
              </a:lnSpc>
              <a:spcBef>
                <a:spcPts val="2400"/>
              </a:spcBef>
              <a:buFont typeface="Wingdings" panose="05000000000000000000" pitchFamily="2" charset="2"/>
              <a:buChar char="Ø"/>
              <a:defRPr/>
            </a:pPr>
            <a:r>
              <a:rPr lang="zh-CN" altLang="en-US" sz="2600" b="1" dirty="0">
                <a:solidFill>
                  <a:schemeClr val="bg2">
                    <a:lumMod val="50000"/>
                  </a:schemeClr>
                </a:solidFill>
                <a:latin typeface="微软雅黑" panose="020B0503020204020204" pitchFamily="34" charset="-122"/>
                <a:ea typeface="微软雅黑" panose="020B0503020204020204" pitchFamily="34" charset="-122"/>
                <a:sym typeface="Symbol" pitchFamily="18" charset="2"/>
              </a:rPr>
              <a:t>曲面的几何连续性</a:t>
            </a:r>
          </a:p>
        </p:txBody>
      </p:sp>
    </p:spTree>
    <p:extLst>
      <p:ext uri="{BB962C8B-B14F-4D97-AF65-F5344CB8AC3E}">
        <p14:creationId xmlns:p14="http://schemas.microsoft.com/office/powerpoint/2010/main" val="1762979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9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42" name="Freeform 54"/>
          <p:cNvSpPr>
            <a:spLocks/>
          </p:cNvSpPr>
          <p:nvPr/>
        </p:nvSpPr>
        <p:spPr bwMode="auto">
          <a:xfrm>
            <a:off x="1151467" y="3313113"/>
            <a:ext cx="4032251" cy="2628900"/>
          </a:xfrm>
          <a:custGeom>
            <a:avLst/>
            <a:gdLst>
              <a:gd name="T0" fmla="*/ 0 w 1905"/>
              <a:gd name="T1" fmla="*/ 2147483647 h 1656"/>
              <a:gd name="T2" fmla="*/ 2147483647 w 1905"/>
              <a:gd name="T3" fmla="*/ 0 h 1656"/>
              <a:gd name="T4" fmla="*/ 2147483647 w 1905"/>
              <a:gd name="T5" fmla="*/ 2147483647 h 1656"/>
              <a:gd name="T6" fmla="*/ 2147483647 w 1905"/>
              <a:gd name="T7" fmla="*/ 2147483647 h 1656"/>
              <a:gd name="T8" fmla="*/ 0 w 1905"/>
              <a:gd name="T9" fmla="*/ 2147483647 h 1656"/>
              <a:gd name="T10" fmla="*/ 0 60000 65536"/>
              <a:gd name="T11" fmla="*/ 0 60000 65536"/>
              <a:gd name="T12" fmla="*/ 0 60000 65536"/>
              <a:gd name="T13" fmla="*/ 0 60000 65536"/>
              <a:gd name="T14" fmla="*/ 0 60000 65536"/>
              <a:gd name="T15" fmla="*/ 0 w 1905"/>
              <a:gd name="T16" fmla="*/ 0 h 1656"/>
              <a:gd name="T17" fmla="*/ 1905 w 1905"/>
              <a:gd name="T18" fmla="*/ 1656 h 1656"/>
            </a:gdLst>
            <a:ahLst/>
            <a:cxnLst>
              <a:cxn ang="T10">
                <a:pos x="T0" y="T1"/>
              </a:cxn>
              <a:cxn ang="T11">
                <a:pos x="T2" y="T3"/>
              </a:cxn>
              <a:cxn ang="T12">
                <a:pos x="T4" y="T5"/>
              </a:cxn>
              <a:cxn ang="T13">
                <a:pos x="T6" y="T7"/>
              </a:cxn>
              <a:cxn ang="T14">
                <a:pos x="T8" y="T9"/>
              </a:cxn>
            </a:cxnLst>
            <a:rect l="T15" t="T16" r="T17" b="T18"/>
            <a:pathLst>
              <a:path w="1905" h="1656">
                <a:moveTo>
                  <a:pt x="0" y="840"/>
                </a:moveTo>
                <a:lnTo>
                  <a:pt x="930" y="0"/>
                </a:lnTo>
                <a:lnTo>
                  <a:pt x="1905" y="794"/>
                </a:lnTo>
                <a:lnTo>
                  <a:pt x="1021" y="1656"/>
                </a:lnTo>
                <a:lnTo>
                  <a:pt x="0" y="840"/>
                </a:lnTo>
                <a:close/>
              </a:path>
            </a:pathLst>
          </a:custGeom>
          <a:solidFill>
            <a:schemeClr val="accent1"/>
          </a:solidFill>
          <a:ln w="9525">
            <a:solidFill>
              <a:schemeClr val="tx1"/>
            </a:solidFill>
            <a:round/>
            <a:headEnd/>
            <a:tailEnd/>
          </a:ln>
        </p:spPr>
        <p:txBody>
          <a:bodyPr/>
          <a:lstStyle/>
          <a:p>
            <a:endParaRPr lang="zh-CN" altLang="en-US"/>
          </a:p>
        </p:txBody>
      </p:sp>
      <p:sp>
        <p:nvSpPr>
          <p:cNvPr id="165890" name="Rectangle 2"/>
          <p:cNvSpPr>
            <a:spLocks noGrp="1" noChangeArrowheads="1"/>
          </p:cNvSpPr>
          <p:nvPr>
            <p:ph type="body" sz="half" idx="1"/>
          </p:nvPr>
        </p:nvSpPr>
        <p:spPr>
          <a:xfrm>
            <a:off x="872077" y="1043263"/>
            <a:ext cx="5080000" cy="4114800"/>
          </a:xfrm>
          <a:noFill/>
        </p:spPr>
        <p:txBody>
          <a:bodyPr/>
          <a:lstStyle/>
          <a:p>
            <a:pPr lvl="1" indent="0" eaLnBrk="1" hangingPunct="1">
              <a:spcBef>
                <a:spcPts val="0"/>
              </a:spcBef>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2.2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常用参数曲面</a:t>
            </a:r>
          </a:p>
          <a:p>
            <a:pPr marL="539750" lvl="1" indent="0" eaLnBrk="1" hangingPunct="1">
              <a:spcBef>
                <a:spcPct val="0"/>
              </a:spcBef>
            </a:pPr>
            <a:endParaRPr lang="zh-CN" altLang="en-US" sz="2400" dirty="0" smtClean="0">
              <a:solidFill>
                <a:schemeClr val="tx2"/>
              </a:solidFill>
            </a:endParaRPr>
          </a:p>
          <a:p>
            <a:pPr marL="179388" lvl="1" indent="-179388" hangingPunct="0">
              <a:spcBef>
                <a:spcPts val="0"/>
              </a:spcBef>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		2.2.1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平面  </a:t>
            </a:r>
          </a:p>
          <a:p>
            <a:pPr marL="1885950"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平面参数方程</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lvl="2" eaLnBrk="1" hangingPunct="1">
              <a:buFont typeface="Wingdings" pitchFamily="2" charset="2"/>
              <a:buNone/>
            </a:pPr>
            <a:endParaRPr lang="en-US" altLang="zh-CN" dirty="0" smtClean="0"/>
          </a:p>
        </p:txBody>
      </p:sp>
      <p:sp>
        <p:nvSpPr>
          <p:cNvPr id="165898" name="Line 10"/>
          <p:cNvSpPr>
            <a:spLocks noChangeShapeType="1"/>
          </p:cNvSpPr>
          <p:nvPr/>
        </p:nvSpPr>
        <p:spPr bwMode="auto">
          <a:xfrm flipV="1">
            <a:off x="817034" y="4610100"/>
            <a:ext cx="383117" cy="1593850"/>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5901" name="Oval 13"/>
          <p:cNvSpPr>
            <a:spLocks noChangeArrowheads="1"/>
          </p:cNvSpPr>
          <p:nvPr/>
        </p:nvSpPr>
        <p:spPr bwMode="auto">
          <a:xfrm>
            <a:off x="3119967" y="4357689"/>
            <a:ext cx="110067" cy="84137"/>
          </a:xfrm>
          <a:prstGeom prst="ellipse">
            <a:avLst/>
          </a:prstGeom>
          <a:solidFill>
            <a:schemeClr val="bg1"/>
          </a:solidFill>
          <a:ln w="9525">
            <a:solidFill>
              <a:schemeClr val="tx1"/>
            </a:solidFill>
            <a:round/>
            <a:headEnd/>
            <a:tailEnd/>
          </a:ln>
        </p:spPr>
        <p:txBody>
          <a:bodyPr wrap="none" anchor="ctr"/>
          <a:lstStyle/>
          <a:p>
            <a:endParaRPr lang="zh-CN" altLang="en-US"/>
          </a:p>
        </p:txBody>
      </p:sp>
      <p:grpSp>
        <p:nvGrpSpPr>
          <p:cNvPr id="2" name="Group 18"/>
          <p:cNvGrpSpPr>
            <a:grpSpLocks/>
          </p:cNvGrpSpPr>
          <p:nvPr/>
        </p:nvGrpSpPr>
        <p:grpSpPr bwMode="auto">
          <a:xfrm>
            <a:off x="480484" y="5329239"/>
            <a:ext cx="431800" cy="877887"/>
            <a:chOff x="1275" y="3430"/>
            <a:chExt cx="204" cy="553"/>
          </a:xfrm>
        </p:grpSpPr>
        <p:sp>
          <p:nvSpPr>
            <p:cNvPr id="91183" name="Line 19"/>
            <p:cNvSpPr>
              <a:spLocks noChangeShapeType="1"/>
            </p:cNvSpPr>
            <p:nvPr/>
          </p:nvSpPr>
          <p:spPr bwMode="auto">
            <a:xfrm flipV="1">
              <a:off x="1433" y="3543"/>
              <a:ext cx="0" cy="4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1184" name="Text Box 20"/>
            <p:cNvSpPr txBox="1">
              <a:spLocks noChangeArrowheads="1"/>
            </p:cNvSpPr>
            <p:nvPr/>
          </p:nvSpPr>
          <p:spPr bwMode="auto">
            <a:xfrm>
              <a:off x="1275" y="343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z</a:t>
              </a:r>
            </a:p>
          </p:txBody>
        </p:sp>
      </p:grpSp>
      <p:grpSp>
        <p:nvGrpSpPr>
          <p:cNvPr id="3" name="Group 21"/>
          <p:cNvGrpSpPr>
            <a:grpSpLocks/>
          </p:cNvGrpSpPr>
          <p:nvPr/>
        </p:nvGrpSpPr>
        <p:grpSpPr bwMode="auto">
          <a:xfrm>
            <a:off x="806451" y="6207125"/>
            <a:ext cx="1007533" cy="534988"/>
            <a:chOff x="1429" y="3983"/>
            <a:chExt cx="476" cy="337"/>
          </a:xfrm>
        </p:grpSpPr>
        <p:sp>
          <p:nvSpPr>
            <p:cNvPr id="91181" name="Line 22"/>
            <p:cNvSpPr>
              <a:spLocks noChangeShapeType="1"/>
            </p:cNvSpPr>
            <p:nvPr/>
          </p:nvSpPr>
          <p:spPr bwMode="auto">
            <a:xfrm>
              <a:off x="1429" y="3983"/>
              <a:ext cx="274" cy="223"/>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1182" name="Text Box 23"/>
            <p:cNvSpPr txBox="1">
              <a:spLocks noChangeArrowheads="1"/>
            </p:cNvSpPr>
            <p:nvPr/>
          </p:nvSpPr>
          <p:spPr bwMode="auto">
            <a:xfrm>
              <a:off x="1701" y="408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x</a:t>
              </a:r>
            </a:p>
          </p:txBody>
        </p:sp>
      </p:grpSp>
      <p:grpSp>
        <p:nvGrpSpPr>
          <p:cNvPr id="4" name="Group 24"/>
          <p:cNvGrpSpPr>
            <a:grpSpLocks/>
          </p:cNvGrpSpPr>
          <p:nvPr/>
        </p:nvGrpSpPr>
        <p:grpSpPr bwMode="auto">
          <a:xfrm>
            <a:off x="814918" y="5668963"/>
            <a:ext cx="1257300" cy="538162"/>
            <a:chOff x="1433" y="3644"/>
            <a:chExt cx="594" cy="339"/>
          </a:xfrm>
        </p:grpSpPr>
        <p:sp>
          <p:nvSpPr>
            <p:cNvPr id="91179" name="Line 25"/>
            <p:cNvSpPr>
              <a:spLocks noChangeShapeType="1"/>
            </p:cNvSpPr>
            <p:nvPr/>
          </p:nvSpPr>
          <p:spPr bwMode="auto">
            <a:xfrm flipV="1">
              <a:off x="1433" y="3777"/>
              <a:ext cx="427" cy="20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1180" name="Text Box 26"/>
            <p:cNvSpPr txBox="1">
              <a:spLocks noChangeArrowheads="1"/>
            </p:cNvSpPr>
            <p:nvPr/>
          </p:nvSpPr>
          <p:spPr bwMode="auto">
            <a:xfrm>
              <a:off x="1823" y="36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latin typeface="Times New Roman" pitchFamily="18" charset="0"/>
                </a:rPr>
                <a:t>y</a:t>
              </a:r>
            </a:p>
          </p:txBody>
        </p:sp>
      </p:grpSp>
      <p:grpSp>
        <p:nvGrpSpPr>
          <p:cNvPr id="5" name="Group 59"/>
          <p:cNvGrpSpPr>
            <a:grpSpLocks/>
          </p:cNvGrpSpPr>
          <p:nvPr/>
        </p:nvGrpSpPr>
        <p:grpSpPr bwMode="auto">
          <a:xfrm>
            <a:off x="594785" y="4243389"/>
            <a:ext cx="1047749" cy="560387"/>
            <a:chOff x="281" y="2360"/>
            <a:chExt cx="495" cy="353"/>
          </a:xfrm>
        </p:grpSpPr>
        <p:sp>
          <p:nvSpPr>
            <p:cNvPr id="91177" name="Text Box 38"/>
            <p:cNvSpPr txBox="1">
              <a:spLocks noChangeArrowheads="1"/>
            </p:cNvSpPr>
            <p:nvPr/>
          </p:nvSpPr>
          <p:spPr bwMode="auto">
            <a:xfrm>
              <a:off x="481" y="2482"/>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91178" name="Text Box 39"/>
            <p:cNvSpPr txBox="1">
              <a:spLocks noChangeArrowheads="1"/>
            </p:cNvSpPr>
            <p:nvPr/>
          </p:nvSpPr>
          <p:spPr bwMode="auto">
            <a:xfrm>
              <a:off x="281" y="2360"/>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00</a:t>
              </a:r>
            </a:p>
          </p:txBody>
        </p:sp>
      </p:grpSp>
      <p:grpSp>
        <p:nvGrpSpPr>
          <p:cNvPr id="6" name="Group 43"/>
          <p:cNvGrpSpPr>
            <a:grpSpLocks/>
          </p:cNvGrpSpPr>
          <p:nvPr/>
        </p:nvGrpSpPr>
        <p:grpSpPr bwMode="auto">
          <a:xfrm>
            <a:off x="3164428" y="5746751"/>
            <a:ext cx="802218" cy="511175"/>
            <a:chOff x="1608" y="3625"/>
            <a:chExt cx="379" cy="322"/>
          </a:xfrm>
        </p:grpSpPr>
        <p:sp>
          <p:nvSpPr>
            <p:cNvPr id="91175" name="Text Box 44"/>
            <p:cNvSpPr txBox="1">
              <a:spLocks noChangeArrowheads="1"/>
            </p:cNvSpPr>
            <p:nvPr/>
          </p:nvSpPr>
          <p:spPr bwMode="auto">
            <a:xfrm>
              <a:off x="1608" y="3625"/>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91176" name="Text Box 45"/>
            <p:cNvSpPr txBox="1">
              <a:spLocks noChangeArrowheads="1"/>
            </p:cNvSpPr>
            <p:nvPr/>
          </p:nvSpPr>
          <p:spPr bwMode="auto">
            <a:xfrm>
              <a:off x="1624" y="371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aseline="-25000" dirty="0">
                  <a:solidFill>
                    <a:schemeClr val="bg2">
                      <a:lumMod val="50000"/>
                    </a:schemeClr>
                  </a:solidFill>
                  <a:latin typeface="Times New Roman" pitchFamily="18" charset="0"/>
                </a:rPr>
                <a:t>10</a:t>
              </a:r>
            </a:p>
          </p:txBody>
        </p:sp>
      </p:grpSp>
      <p:grpSp>
        <p:nvGrpSpPr>
          <p:cNvPr id="7" name="Group 46"/>
          <p:cNvGrpSpPr>
            <a:grpSpLocks/>
          </p:cNvGrpSpPr>
          <p:nvPr/>
        </p:nvGrpSpPr>
        <p:grpSpPr bwMode="auto">
          <a:xfrm>
            <a:off x="5035559" y="4379914"/>
            <a:ext cx="916518" cy="382587"/>
            <a:chOff x="2320" y="2849"/>
            <a:chExt cx="433" cy="241"/>
          </a:xfrm>
        </p:grpSpPr>
        <p:sp>
          <p:nvSpPr>
            <p:cNvPr id="91173" name="Text Box 47"/>
            <p:cNvSpPr txBox="1">
              <a:spLocks noChangeArrowheads="1"/>
            </p:cNvSpPr>
            <p:nvPr/>
          </p:nvSpPr>
          <p:spPr bwMode="auto">
            <a:xfrm>
              <a:off x="2320" y="2849"/>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sp>
          <p:nvSpPr>
            <p:cNvPr id="91174" name="Text Box 48"/>
            <p:cNvSpPr txBox="1">
              <a:spLocks noChangeArrowheads="1"/>
            </p:cNvSpPr>
            <p:nvPr/>
          </p:nvSpPr>
          <p:spPr bwMode="auto">
            <a:xfrm>
              <a:off x="2390" y="2859"/>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11</a:t>
              </a:r>
            </a:p>
          </p:txBody>
        </p:sp>
      </p:grpSp>
      <p:grpSp>
        <p:nvGrpSpPr>
          <p:cNvPr id="8" name="Group 78"/>
          <p:cNvGrpSpPr>
            <a:grpSpLocks/>
          </p:cNvGrpSpPr>
          <p:nvPr/>
        </p:nvGrpSpPr>
        <p:grpSpPr bwMode="auto">
          <a:xfrm>
            <a:off x="2688162" y="2954338"/>
            <a:ext cx="916515" cy="542925"/>
            <a:chOff x="1270" y="1548"/>
            <a:chExt cx="433" cy="342"/>
          </a:xfrm>
        </p:grpSpPr>
        <p:sp>
          <p:nvSpPr>
            <p:cNvPr id="91171" name="Text Box 57"/>
            <p:cNvSpPr txBox="1">
              <a:spLocks noChangeArrowheads="1"/>
            </p:cNvSpPr>
            <p:nvPr/>
          </p:nvSpPr>
          <p:spPr bwMode="auto">
            <a:xfrm>
              <a:off x="1408" y="1659"/>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a:solidFill>
                    <a:schemeClr val="bg2">
                      <a:lumMod val="50000"/>
                    </a:schemeClr>
                  </a:solidFill>
                  <a:sym typeface="Symbol" pitchFamily="18" charset="2"/>
                </a:rPr>
                <a:t></a:t>
              </a:r>
            </a:p>
          </p:txBody>
        </p:sp>
        <p:sp>
          <p:nvSpPr>
            <p:cNvPr id="91172" name="Text Box 58"/>
            <p:cNvSpPr txBox="1">
              <a:spLocks noChangeArrowheads="1"/>
            </p:cNvSpPr>
            <p:nvPr/>
          </p:nvSpPr>
          <p:spPr bwMode="auto">
            <a:xfrm>
              <a:off x="1270" y="154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aseline="-25000">
                  <a:solidFill>
                    <a:schemeClr val="bg2">
                      <a:lumMod val="50000"/>
                    </a:schemeClr>
                  </a:solidFill>
                  <a:latin typeface="Times New Roman" pitchFamily="18" charset="0"/>
                </a:rPr>
                <a:t>01</a:t>
              </a:r>
            </a:p>
          </p:txBody>
        </p:sp>
      </p:grpSp>
      <p:sp>
        <p:nvSpPr>
          <p:cNvPr id="165948" name="Line 60"/>
          <p:cNvSpPr>
            <a:spLocks noChangeShapeType="1"/>
          </p:cNvSpPr>
          <p:nvPr/>
        </p:nvSpPr>
        <p:spPr bwMode="auto">
          <a:xfrm flipH="1">
            <a:off x="2063751" y="4394200"/>
            <a:ext cx="1104900" cy="755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49" name="Line 61"/>
          <p:cNvSpPr>
            <a:spLocks noChangeShapeType="1"/>
          </p:cNvSpPr>
          <p:nvPr/>
        </p:nvSpPr>
        <p:spPr bwMode="auto">
          <a:xfrm flipH="1" flipV="1">
            <a:off x="2302934" y="3854450"/>
            <a:ext cx="865717" cy="53975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5950" name="Object 62"/>
          <p:cNvGraphicFramePr>
            <a:graphicFrameLocks noGrp="1" noChangeAspect="1"/>
          </p:cNvGraphicFramePr>
          <p:nvPr>
            <p:ph sz="half" idx="2"/>
          </p:nvPr>
        </p:nvGraphicFramePr>
        <p:xfrm>
          <a:off x="5808133" y="3105150"/>
          <a:ext cx="5080000" cy="401638"/>
        </p:xfrm>
        <a:graphic>
          <a:graphicData uri="http://schemas.openxmlformats.org/presentationml/2006/ole">
            <mc:AlternateContent xmlns:mc="http://schemas.openxmlformats.org/markup-compatibility/2006">
              <mc:Choice xmlns:v="urn:schemas-microsoft-com:vml" Requires="v">
                <p:oleObj spid="_x0000_s88116" name="Equation" r:id="rId4" imgW="2171700" imgH="228600" progId="Equation.DSMT4">
                  <p:embed/>
                </p:oleObj>
              </mc:Choice>
              <mc:Fallback>
                <p:oleObj name="Equation" r:id="rId4" imgW="2171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8133" y="3105150"/>
                        <a:ext cx="5080000"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953" name="Text Box 65"/>
          <p:cNvSpPr txBox="1">
            <a:spLocks noChangeArrowheads="1"/>
          </p:cNvSpPr>
          <p:nvPr/>
        </p:nvSpPr>
        <p:spPr bwMode="auto">
          <a:xfrm>
            <a:off x="3206751" y="4164014"/>
            <a:ext cx="10075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dirty="0">
                <a:solidFill>
                  <a:schemeClr val="bg1"/>
                </a:solidFill>
                <a:latin typeface="Times New Roman" pitchFamily="18" charset="0"/>
              </a:rPr>
              <a:t>p</a:t>
            </a:r>
            <a:r>
              <a:rPr lang="en-US" altLang="zh-CN" sz="2000" b="1" dirty="0">
                <a:solidFill>
                  <a:schemeClr val="bg1"/>
                </a:solidFill>
                <a:latin typeface="Times New Roman" pitchFamily="18" charset="0"/>
              </a:rPr>
              <a:t>(</a:t>
            </a:r>
            <a:r>
              <a:rPr lang="en-US" altLang="zh-CN" sz="2000" b="1" i="1" dirty="0" err="1">
                <a:solidFill>
                  <a:schemeClr val="bg1"/>
                </a:solidFill>
                <a:latin typeface="Times New Roman" pitchFamily="18" charset="0"/>
              </a:rPr>
              <a:t>u</a:t>
            </a:r>
            <a:r>
              <a:rPr lang="en-US" altLang="zh-CN" sz="2000" b="1" dirty="0" err="1">
                <a:solidFill>
                  <a:schemeClr val="bg1"/>
                </a:solidFill>
                <a:latin typeface="Times New Roman" pitchFamily="18" charset="0"/>
              </a:rPr>
              <a:t>,</a:t>
            </a:r>
            <a:r>
              <a:rPr lang="en-US" altLang="zh-CN" sz="2000" b="1" i="1" dirty="0" err="1">
                <a:solidFill>
                  <a:schemeClr val="bg1"/>
                </a:solidFill>
                <a:latin typeface="Times New Roman" pitchFamily="18" charset="0"/>
              </a:rPr>
              <a:t>v</a:t>
            </a:r>
            <a:r>
              <a:rPr lang="en-US" altLang="zh-CN" sz="2000" b="1" dirty="0">
                <a:solidFill>
                  <a:schemeClr val="bg1"/>
                </a:solidFill>
                <a:latin typeface="Times New Roman" pitchFamily="18" charset="0"/>
              </a:rPr>
              <a:t>)</a:t>
            </a:r>
          </a:p>
        </p:txBody>
      </p:sp>
      <p:grpSp>
        <p:nvGrpSpPr>
          <p:cNvPr id="9" name="Group 69"/>
          <p:cNvGrpSpPr>
            <a:grpSpLocks/>
          </p:cNvGrpSpPr>
          <p:nvPr/>
        </p:nvGrpSpPr>
        <p:grpSpPr bwMode="auto">
          <a:xfrm>
            <a:off x="1200151" y="4646613"/>
            <a:ext cx="2112433" cy="1611312"/>
            <a:chOff x="567" y="2614"/>
            <a:chExt cx="998" cy="1015"/>
          </a:xfrm>
        </p:grpSpPr>
        <p:sp>
          <p:nvSpPr>
            <p:cNvPr id="91169" name="Line 52"/>
            <p:cNvSpPr>
              <a:spLocks noChangeShapeType="1"/>
            </p:cNvSpPr>
            <p:nvPr/>
          </p:nvSpPr>
          <p:spPr bwMode="auto">
            <a:xfrm>
              <a:off x="567" y="2614"/>
              <a:ext cx="998" cy="81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0" name="Text Box 66"/>
            <p:cNvSpPr txBox="1">
              <a:spLocks noChangeArrowheads="1"/>
            </p:cNvSpPr>
            <p:nvPr/>
          </p:nvSpPr>
          <p:spPr bwMode="auto">
            <a:xfrm rot="2771557">
              <a:off x="1302" y="3394"/>
              <a:ext cx="28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solidFill>
                    <a:srgbClr val="2103FD"/>
                  </a:solidFill>
                  <a:latin typeface="Times New Roman" pitchFamily="18" charset="0"/>
                </a:rPr>
                <a:t>r</a:t>
              </a:r>
            </a:p>
          </p:txBody>
        </p:sp>
      </p:grpSp>
      <p:grpSp>
        <p:nvGrpSpPr>
          <p:cNvPr id="10" name="Group 68"/>
          <p:cNvGrpSpPr>
            <a:grpSpLocks/>
          </p:cNvGrpSpPr>
          <p:nvPr/>
        </p:nvGrpSpPr>
        <p:grpSpPr bwMode="auto">
          <a:xfrm>
            <a:off x="1151467" y="3087689"/>
            <a:ext cx="1968500" cy="1558925"/>
            <a:chOff x="544" y="1632"/>
            <a:chExt cx="930" cy="982"/>
          </a:xfrm>
        </p:grpSpPr>
        <p:sp>
          <p:nvSpPr>
            <p:cNvPr id="91167" name="Line 55"/>
            <p:cNvSpPr>
              <a:spLocks noChangeShapeType="1"/>
            </p:cNvSpPr>
            <p:nvPr/>
          </p:nvSpPr>
          <p:spPr bwMode="auto">
            <a:xfrm flipV="1">
              <a:off x="544" y="1774"/>
              <a:ext cx="930" cy="84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1168" name="Text Box 67"/>
            <p:cNvSpPr txBox="1">
              <a:spLocks noChangeArrowheads="1"/>
            </p:cNvSpPr>
            <p:nvPr/>
          </p:nvSpPr>
          <p:spPr bwMode="auto">
            <a:xfrm rot="18883389">
              <a:off x="1133" y="1678"/>
              <a:ext cx="28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solidFill>
                    <a:srgbClr val="2103FD"/>
                  </a:solidFill>
                  <a:latin typeface="Times New Roman" pitchFamily="18" charset="0"/>
                </a:rPr>
                <a:t>s</a:t>
              </a:r>
            </a:p>
          </p:txBody>
        </p:sp>
      </p:grpSp>
      <p:grpSp>
        <p:nvGrpSpPr>
          <p:cNvPr id="11" name="Group 76"/>
          <p:cNvGrpSpPr>
            <a:grpSpLocks/>
          </p:cNvGrpSpPr>
          <p:nvPr/>
        </p:nvGrpSpPr>
        <p:grpSpPr bwMode="auto">
          <a:xfrm rot="21174285">
            <a:off x="985810" y="4947150"/>
            <a:ext cx="1102783" cy="482600"/>
            <a:chOff x="443" y="2773"/>
            <a:chExt cx="521" cy="304"/>
          </a:xfrm>
        </p:grpSpPr>
        <p:sp>
          <p:nvSpPr>
            <p:cNvPr id="91165" name="AutoShape 70"/>
            <p:cNvSpPr>
              <a:spLocks/>
            </p:cNvSpPr>
            <p:nvPr/>
          </p:nvSpPr>
          <p:spPr bwMode="auto">
            <a:xfrm rot="-3008483">
              <a:off x="637" y="2579"/>
              <a:ext cx="134" cy="521"/>
            </a:xfrm>
            <a:prstGeom prst="leftBrace">
              <a:avLst>
                <a:gd name="adj1" fmla="val 324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6" name="Text Box 71"/>
            <p:cNvSpPr txBox="1">
              <a:spLocks noChangeArrowheads="1"/>
            </p:cNvSpPr>
            <p:nvPr/>
          </p:nvSpPr>
          <p:spPr bwMode="auto">
            <a:xfrm rot="2349630">
              <a:off x="481" y="2827"/>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u</a:t>
              </a:r>
              <a:r>
                <a:rPr lang="en-US" altLang="zh-CN" sz="2000" b="1" i="1" dirty="0">
                  <a:solidFill>
                    <a:schemeClr val="bg2">
                      <a:lumMod val="50000"/>
                    </a:schemeClr>
                  </a:solidFill>
                  <a:latin typeface="黑体" pitchFamily="49" charset="-122"/>
                  <a:ea typeface="黑体" pitchFamily="49" charset="-122"/>
                </a:rPr>
                <a:t>r</a:t>
              </a:r>
            </a:p>
          </p:txBody>
        </p:sp>
      </p:grpSp>
      <p:grpSp>
        <p:nvGrpSpPr>
          <p:cNvPr id="12" name="Group 77"/>
          <p:cNvGrpSpPr>
            <a:grpSpLocks/>
          </p:cNvGrpSpPr>
          <p:nvPr/>
        </p:nvGrpSpPr>
        <p:grpSpPr bwMode="auto">
          <a:xfrm rot="468705">
            <a:off x="899584" y="3695706"/>
            <a:ext cx="1449916" cy="549276"/>
            <a:chOff x="425" y="2015"/>
            <a:chExt cx="685" cy="346"/>
          </a:xfrm>
        </p:grpSpPr>
        <p:sp>
          <p:nvSpPr>
            <p:cNvPr id="91163" name="AutoShape 72"/>
            <p:cNvSpPr>
              <a:spLocks/>
            </p:cNvSpPr>
            <p:nvPr/>
          </p:nvSpPr>
          <p:spPr bwMode="auto">
            <a:xfrm rot="13627888">
              <a:off x="693" y="1943"/>
              <a:ext cx="150" cy="685"/>
            </a:xfrm>
            <a:prstGeom prst="rightBrace">
              <a:avLst>
                <a:gd name="adj1" fmla="val 41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4" name="Text Box 73"/>
            <p:cNvSpPr txBox="1">
              <a:spLocks noChangeArrowheads="1"/>
            </p:cNvSpPr>
            <p:nvPr/>
          </p:nvSpPr>
          <p:spPr bwMode="auto">
            <a:xfrm rot="-2587388">
              <a:off x="508" y="2015"/>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v</a:t>
              </a:r>
              <a:r>
                <a:rPr lang="en-US" altLang="zh-CN" sz="2000" b="1" i="1" dirty="0">
                  <a:solidFill>
                    <a:schemeClr val="bg2">
                      <a:lumMod val="50000"/>
                    </a:schemeClr>
                  </a:solidFill>
                  <a:latin typeface="黑体" pitchFamily="49" charset="-122"/>
                  <a:ea typeface="黑体" pitchFamily="49" charset="-122"/>
                </a:rPr>
                <a:t>s</a:t>
              </a:r>
            </a:p>
          </p:txBody>
        </p:sp>
      </p:grpSp>
      <p:sp>
        <p:nvSpPr>
          <p:cNvPr id="165962" name="Line 74"/>
          <p:cNvSpPr>
            <a:spLocks noChangeShapeType="1"/>
          </p:cNvSpPr>
          <p:nvPr/>
        </p:nvSpPr>
        <p:spPr bwMode="auto">
          <a:xfrm>
            <a:off x="1200151" y="4646613"/>
            <a:ext cx="863600" cy="539750"/>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5963" name="Line 75"/>
          <p:cNvSpPr>
            <a:spLocks noChangeShapeType="1"/>
          </p:cNvSpPr>
          <p:nvPr/>
        </p:nvSpPr>
        <p:spPr bwMode="auto">
          <a:xfrm flipV="1">
            <a:off x="1170517" y="3840163"/>
            <a:ext cx="1151467" cy="792162"/>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67" name="Line 79"/>
          <p:cNvSpPr>
            <a:spLocks noChangeShapeType="1"/>
          </p:cNvSpPr>
          <p:nvPr/>
        </p:nvSpPr>
        <p:spPr bwMode="auto">
          <a:xfrm flipV="1">
            <a:off x="814918" y="4394200"/>
            <a:ext cx="2353733" cy="1836738"/>
          </a:xfrm>
          <a:prstGeom prst="line">
            <a:avLst/>
          </a:prstGeom>
          <a:noFill/>
          <a:ln w="38100">
            <a:solidFill>
              <a:srgbClr val="FF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5969" name="Text Box 81"/>
          <p:cNvSpPr txBox="1">
            <a:spLocks noChangeArrowheads="1"/>
          </p:cNvSpPr>
          <p:nvPr/>
        </p:nvSpPr>
        <p:spPr bwMode="auto">
          <a:xfrm>
            <a:off x="6096000" y="3817939"/>
            <a:ext cx="25929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buClr>
                <a:schemeClr val="accent2"/>
              </a:buClr>
              <a:buSzPct val="70000"/>
              <a:buFont typeface="Wingdings" pitchFamily="2" charset="2"/>
              <a:buChar char="n"/>
            </a:pPr>
            <a:r>
              <a:rPr lang="zh-CN" altLang="en-US" sz="2000" dirty="0">
                <a:solidFill>
                  <a:schemeClr val="bg2">
                    <a:lumMod val="50000"/>
                  </a:schemeClr>
                </a:solidFill>
              </a:rPr>
              <a:t> </a:t>
            </a:r>
            <a:r>
              <a:rPr lang="en-US" altLang="zh-CN" sz="2000" b="1" i="1" dirty="0">
                <a:solidFill>
                  <a:schemeClr val="bg2">
                    <a:lumMod val="50000"/>
                  </a:schemeClr>
                </a:solidFill>
                <a:latin typeface="Times New Roman" pitchFamily="18" charset="0"/>
              </a:rPr>
              <a:t>u</a:t>
            </a:r>
            <a:r>
              <a:rPr lang="zh-CN" altLang="en-US" sz="2000" b="1" dirty="0">
                <a:solidFill>
                  <a:schemeClr val="bg2">
                    <a:lumMod val="50000"/>
                  </a:schemeClr>
                </a:solidFill>
                <a:latin typeface="Times New Roman" pitchFamily="18" charset="0"/>
              </a:rPr>
              <a:t>向</a:t>
            </a:r>
            <a:r>
              <a:rPr lang="zh-CN" altLang="en-US" sz="2000" b="1" dirty="0">
                <a:solidFill>
                  <a:schemeClr val="bg2">
                    <a:lumMod val="50000"/>
                  </a:schemeClr>
                </a:solidFill>
              </a:rPr>
              <a:t>切矢</a:t>
            </a:r>
            <a:r>
              <a:rPr lang="en-US" altLang="zh-CN" sz="2000" b="1" i="1" dirty="0">
                <a:solidFill>
                  <a:schemeClr val="bg2">
                    <a:lumMod val="50000"/>
                  </a:schemeClr>
                </a:solidFill>
              </a:rPr>
              <a:t>r</a:t>
            </a:r>
          </a:p>
        </p:txBody>
      </p:sp>
      <p:sp>
        <p:nvSpPr>
          <p:cNvPr id="165971" name="Text Box 83"/>
          <p:cNvSpPr txBox="1">
            <a:spLocks noChangeArrowheads="1"/>
          </p:cNvSpPr>
          <p:nvPr/>
        </p:nvSpPr>
        <p:spPr bwMode="auto">
          <a:xfrm>
            <a:off x="6096001" y="4357689"/>
            <a:ext cx="55689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buClr>
                <a:schemeClr val="accent2"/>
              </a:buClr>
              <a:buSzPct val="70000"/>
              <a:buFont typeface="Wingdings" pitchFamily="2" charset="2"/>
              <a:buChar char="n"/>
            </a:pPr>
            <a:r>
              <a:rPr lang="en-US" altLang="zh-CN" sz="2000" b="1" i="1" dirty="0">
                <a:solidFill>
                  <a:schemeClr val="bg2">
                    <a:lumMod val="50000"/>
                  </a:schemeClr>
                </a:solidFill>
                <a:latin typeface="Times New Roman" pitchFamily="18" charset="0"/>
              </a:rPr>
              <a:t> v</a:t>
            </a:r>
            <a:r>
              <a:rPr lang="zh-CN" altLang="en-US" sz="2000" b="1" dirty="0">
                <a:solidFill>
                  <a:schemeClr val="bg2">
                    <a:lumMod val="50000"/>
                  </a:schemeClr>
                </a:solidFill>
              </a:rPr>
              <a:t>向切矢</a:t>
            </a:r>
            <a:r>
              <a:rPr lang="en-US" altLang="zh-CN" sz="2000" b="1" i="1" dirty="0">
                <a:solidFill>
                  <a:schemeClr val="bg2">
                    <a:lumMod val="50000"/>
                  </a:schemeClr>
                </a:solidFill>
              </a:rPr>
              <a:t>s</a:t>
            </a:r>
            <a:endParaRPr lang="en-US" altLang="zh-CN" sz="2000" b="1" i="1" baseline="30000" dirty="0">
              <a:solidFill>
                <a:schemeClr val="bg2">
                  <a:lumMod val="50000"/>
                </a:schemeClr>
              </a:solidFill>
              <a:latin typeface="Times New Roman" pitchFamily="18" charset="0"/>
            </a:endParaRPr>
          </a:p>
        </p:txBody>
      </p:sp>
      <p:sp>
        <p:nvSpPr>
          <p:cNvPr id="91162" name="Line 85"/>
          <p:cNvSpPr>
            <a:spLocks noChangeShapeType="1"/>
          </p:cNvSpPr>
          <p:nvPr/>
        </p:nvSpPr>
        <p:spPr bwMode="auto">
          <a:xfrm flipV="1">
            <a:off x="1200151" y="4365625"/>
            <a:ext cx="2015067" cy="287338"/>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27260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65890">
                                            <p:txEl>
                                              <p:pRg st="2" end="2"/>
                                            </p:txEl>
                                          </p:spTgt>
                                        </p:tgtEl>
                                        <p:attrNameLst>
                                          <p:attrName>style.visibility</p:attrName>
                                        </p:attrNameLst>
                                      </p:cBhvr>
                                      <p:to>
                                        <p:strVal val="visible"/>
                                      </p:to>
                                    </p:set>
                                    <p:animEffect transition="in" filter="wipe(left)">
                                      <p:cBhvr>
                                        <p:cTn id="9" dur="500"/>
                                        <p:tgtEl>
                                          <p:spTgt spid="165890">
                                            <p:txEl>
                                              <p:pRg st="2" end="2"/>
                                            </p:txEl>
                                          </p:spTgt>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65890">
                                            <p:txEl>
                                              <p:pRg st="3" end="3"/>
                                            </p:txEl>
                                          </p:spTgt>
                                        </p:tgtEl>
                                        <p:attrNameLst>
                                          <p:attrName>style.visibility</p:attrName>
                                        </p:attrNameLst>
                                      </p:cBhvr>
                                      <p:to>
                                        <p:strVal val="visible"/>
                                      </p:to>
                                    </p:set>
                                    <p:animEffect transition="in" filter="wipe(left)">
                                      <p:cBhvr>
                                        <p:cTn id="12" dur="500"/>
                                        <p:tgtEl>
                                          <p:spTgt spid="16589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5950"/>
                                        </p:tgtEl>
                                        <p:attrNameLst>
                                          <p:attrName>style.visibility</p:attrName>
                                        </p:attrNameLst>
                                      </p:cBhvr>
                                      <p:to>
                                        <p:strVal val="visible"/>
                                      </p:to>
                                    </p:set>
                                    <p:animEffect transition="in" filter="wipe(up)">
                                      <p:cBhvr>
                                        <p:cTn id="17" dur="500"/>
                                        <p:tgtEl>
                                          <p:spTgt spid="1659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4"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5942"/>
                                        </p:tgtEl>
                                        <p:attrNameLst>
                                          <p:attrName>style.visibility</p:attrName>
                                        </p:attrNameLst>
                                      </p:cBhvr>
                                      <p:to>
                                        <p:strVal val="visible"/>
                                      </p:to>
                                    </p:set>
                                    <p:animEffect transition="in" filter="wipe(down)">
                                      <p:cBhvr>
                                        <p:cTn id="33" dur="500"/>
                                        <p:tgtEl>
                                          <p:spTgt spid="16594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6590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6595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5898"/>
                                        </p:tgtEl>
                                        <p:attrNameLst>
                                          <p:attrName>style.visibility</p:attrName>
                                        </p:attrNameLst>
                                      </p:cBhvr>
                                      <p:to>
                                        <p:strVal val="visible"/>
                                      </p:to>
                                    </p:set>
                                    <p:animEffect transition="in" filter="wipe(down)">
                                      <p:cBhvr>
                                        <p:cTn id="62" dur="500"/>
                                        <p:tgtEl>
                                          <p:spTgt spid="1658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65948"/>
                                        </p:tgtEl>
                                        <p:attrNameLst>
                                          <p:attrName>style.visibility</p:attrName>
                                        </p:attrNameLst>
                                      </p:cBhvr>
                                      <p:to>
                                        <p:strVal val="visible"/>
                                      </p:to>
                                    </p:set>
                                    <p:animEffect transition="in" filter="wipe(up)">
                                      <p:cBhvr>
                                        <p:cTn id="67" dur="500"/>
                                        <p:tgtEl>
                                          <p:spTgt spid="16594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65949"/>
                                        </p:tgtEl>
                                        <p:attrNameLst>
                                          <p:attrName>style.visibility</p:attrName>
                                        </p:attrNameLst>
                                      </p:cBhvr>
                                      <p:to>
                                        <p:strVal val="visible"/>
                                      </p:to>
                                    </p:set>
                                    <p:animEffect transition="in" filter="wipe(down)">
                                      <p:cBhvr>
                                        <p:cTn id="70" dur="500"/>
                                        <p:tgtEl>
                                          <p:spTgt spid="16594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down)">
                                      <p:cBhvr>
                                        <p:cTn id="75" dur="500"/>
                                        <p:tgtEl>
                                          <p:spTgt spid="1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up)">
                                      <p:cBhvr>
                                        <p:cTn id="85" dur="500"/>
                                        <p:tgtEl>
                                          <p:spTgt spid="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65962"/>
                                        </p:tgtEl>
                                        <p:attrNameLst>
                                          <p:attrName>style.visibility</p:attrName>
                                        </p:attrNameLst>
                                      </p:cBhvr>
                                      <p:to>
                                        <p:strVal val="visible"/>
                                      </p:to>
                                    </p:set>
                                    <p:animEffect transition="in" filter="wipe(up)">
                                      <p:cBhvr>
                                        <p:cTn id="90" dur="500"/>
                                        <p:tgtEl>
                                          <p:spTgt spid="16596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wipe(down)">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65963"/>
                                        </p:tgtEl>
                                        <p:attrNameLst>
                                          <p:attrName>style.visibility</p:attrName>
                                        </p:attrNameLst>
                                      </p:cBhvr>
                                      <p:to>
                                        <p:strVal val="visible"/>
                                      </p:to>
                                    </p:set>
                                    <p:animEffect transition="in" filter="wipe(left)">
                                      <p:cBhvr>
                                        <p:cTn id="100" dur="500"/>
                                        <p:tgtEl>
                                          <p:spTgt spid="16596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165967"/>
                                        </p:tgtEl>
                                        <p:attrNameLst>
                                          <p:attrName>style.visibility</p:attrName>
                                        </p:attrNameLst>
                                      </p:cBhvr>
                                      <p:to>
                                        <p:strVal val="visible"/>
                                      </p:to>
                                    </p:set>
                                    <p:animEffect transition="in" filter="wipe(down)">
                                      <p:cBhvr>
                                        <p:cTn id="105" dur="500"/>
                                        <p:tgtEl>
                                          <p:spTgt spid="16596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65969"/>
                                        </p:tgtEl>
                                        <p:attrNameLst>
                                          <p:attrName>style.visibility</p:attrName>
                                        </p:attrNameLst>
                                      </p:cBhvr>
                                      <p:to>
                                        <p:strVal val="visible"/>
                                      </p:to>
                                    </p:set>
                                    <p:animEffect transition="in" filter="wipe(up)">
                                      <p:cBhvr>
                                        <p:cTn id="110" dur="500"/>
                                        <p:tgtEl>
                                          <p:spTgt spid="16596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65971"/>
                                        </p:tgtEl>
                                        <p:attrNameLst>
                                          <p:attrName>style.visibility</p:attrName>
                                        </p:attrNameLst>
                                      </p:cBhvr>
                                      <p:to>
                                        <p:strVal val="visible"/>
                                      </p:to>
                                    </p:set>
                                    <p:animEffect transition="in" filter="wipe(up)">
                                      <p:cBhvr>
                                        <p:cTn id="115" dur="500"/>
                                        <p:tgtEl>
                                          <p:spTgt spid="165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42" grpId="0" animBg="1"/>
      <p:bldP spid="165890" grpId="0" build="p"/>
      <p:bldP spid="165898" grpId="0" animBg="1"/>
      <p:bldP spid="165901" grpId="0" animBg="1"/>
      <p:bldP spid="165948" grpId="0" animBg="1"/>
      <p:bldP spid="165949" grpId="0" animBg="1"/>
      <p:bldP spid="165953" grpId="0"/>
      <p:bldP spid="165962" grpId="0" animBg="1"/>
      <p:bldP spid="165963" grpId="0" animBg="1"/>
      <p:bldP spid="165967" grpId="0" animBg="1"/>
      <p:bldP spid="165969" grpId="0"/>
      <p:bldP spid="16597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sz="half" idx="1"/>
          </p:nvPr>
        </p:nvSpPr>
        <p:spPr>
          <a:xfrm>
            <a:off x="695400" y="908720"/>
            <a:ext cx="9965267" cy="4114800"/>
          </a:xfrm>
          <a:noFill/>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2.2.3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二次曲面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(Quadric Surface)</a:t>
            </a:r>
          </a:p>
          <a:p>
            <a:pPr marL="717550" lvl="1" indent="-342900" eaLnBrk="1"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三</a:t>
            </a:r>
            <a:r>
              <a:rPr lang="zh-CN" altLang="en-US" b="1" dirty="0">
                <a:solidFill>
                  <a:schemeClr val="bg2">
                    <a:lumMod val="50000"/>
                  </a:schemeClr>
                </a:solidFill>
                <a:latin typeface="微软雅黑" panose="020B0503020204020204" pitchFamily="34" charset="-122"/>
                <a:ea typeface="微软雅黑" panose="020B0503020204020204" pitchFamily="34" charset="-122"/>
              </a:rPr>
              <a:t>元二次方程所表示的曲面。代数形式</a:t>
            </a:r>
          </a:p>
          <a:p>
            <a:pPr marL="539750" lvl="1" indent="0" eaLnBrk="1" hangingPunct="1">
              <a:spcBef>
                <a:spcPct val="0"/>
              </a:spcBef>
            </a:pPr>
            <a:endParaRPr lang="zh-CN" altLang="en-US" sz="2400" dirty="0" smtClean="0"/>
          </a:p>
          <a:p>
            <a:pPr marL="1885950" lvl="3" indent="-342900" eaLnBrk="1" hangingPunct="0">
              <a:lnSpc>
                <a:spcPct val="100000"/>
              </a:lnSpc>
              <a:spcBef>
                <a:spcPts val="30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矩阵</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形式</a:t>
            </a:r>
          </a:p>
        </p:txBody>
      </p:sp>
      <p:graphicFrame>
        <p:nvGraphicFramePr>
          <p:cNvPr id="213010" name="Object 18"/>
          <p:cNvGraphicFramePr>
            <a:graphicFrameLocks noGrp="1" noChangeAspect="1"/>
          </p:cNvGraphicFramePr>
          <p:nvPr>
            <p:ph sz="quarter" idx="2"/>
            <p:extLst>
              <p:ext uri="{D42A27DB-BD31-4B8C-83A1-F6EECF244321}">
                <p14:modId xmlns:p14="http://schemas.microsoft.com/office/powerpoint/2010/main" val="3450600219"/>
              </p:ext>
            </p:extLst>
          </p:nvPr>
        </p:nvGraphicFramePr>
        <p:xfrm>
          <a:off x="1775520" y="2276872"/>
          <a:ext cx="9086851" cy="439738"/>
        </p:xfrm>
        <a:graphic>
          <a:graphicData uri="http://schemas.openxmlformats.org/presentationml/2006/ole">
            <mc:AlternateContent xmlns:mc="http://schemas.openxmlformats.org/markup-compatibility/2006">
              <mc:Choice xmlns:v="urn:schemas-microsoft-com:vml" Requires="v">
                <p:oleObj spid="_x0000_s89290" name="Equation" r:id="rId4" imgW="3543300" imgH="228600" progId="Equation.DSMT4">
                  <p:embed/>
                </p:oleObj>
              </mc:Choice>
              <mc:Fallback>
                <p:oleObj name="Equation" r:id="rId4" imgW="35433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5520" y="2276872"/>
                        <a:ext cx="9086851"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11" name="Object 19"/>
          <p:cNvGraphicFramePr>
            <a:graphicFrameLocks noGrp="1" noChangeAspect="1"/>
          </p:cNvGraphicFramePr>
          <p:nvPr>
            <p:ph sz="quarter" idx="3"/>
            <p:extLst>
              <p:ext uri="{D42A27DB-BD31-4B8C-83A1-F6EECF244321}">
                <p14:modId xmlns:p14="http://schemas.microsoft.com/office/powerpoint/2010/main" val="567741196"/>
              </p:ext>
            </p:extLst>
          </p:nvPr>
        </p:nvGraphicFramePr>
        <p:xfrm>
          <a:off x="2927648" y="3645024"/>
          <a:ext cx="2207684" cy="509587"/>
        </p:xfrm>
        <a:graphic>
          <a:graphicData uri="http://schemas.openxmlformats.org/presentationml/2006/ole">
            <mc:AlternateContent xmlns:mc="http://schemas.openxmlformats.org/markup-compatibility/2006">
              <mc:Choice xmlns:v="urn:schemas-microsoft-com:vml" Requires="v">
                <p:oleObj spid="_x0000_s89291" name="Equation" r:id="rId6" imgW="660113" imgH="203112" progId="Equation.DSMT4">
                  <p:embed/>
                </p:oleObj>
              </mc:Choice>
              <mc:Fallback>
                <p:oleObj name="Equation" r:id="rId6" imgW="660113"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7648" y="3645024"/>
                        <a:ext cx="2207684"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14" name="Object 22"/>
          <p:cNvGraphicFramePr>
            <a:graphicFrameLocks noChangeAspect="1"/>
          </p:cNvGraphicFramePr>
          <p:nvPr/>
        </p:nvGraphicFramePr>
        <p:xfrm>
          <a:off x="2783417" y="4886325"/>
          <a:ext cx="3327400" cy="560388"/>
        </p:xfrm>
        <a:graphic>
          <a:graphicData uri="http://schemas.openxmlformats.org/presentationml/2006/ole">
            <mc:AlternateContent xmlns:mc="http://schemas.openxmlformats.org/markup-compatibility/2006">
              <mc:Choice xmlns:v="urn:schemas-microsoft-com:vml" Requires="v">
                <p:oleObj spid="_x0000_s89292" name="Equation" r:id="rId8" imgW="1129810" imgH="253890" progId="Equation.DSMT4">
                  <p:embed/>
                </p:oleObj>
              </mc:Choice>
              <mc:Fallback>
                <p:oleObj name="Equation" r:id="rId8" imgW="1129810" imgH="25389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3417" y="4886325"/>
                        <a:ext cx="33274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15" name="Object 23"/>
          <p:cNvGraphicFramePr>
            <a:graphicFrameLocks noChangeAspect="1"/>
          </p:cNvGraphicFramePr>
          <p:nvPr/>
        </p:nvGraphicFramePr>
        <p:xfrm>
          <a:off x="6815667" y="4238626"/>
          <a:ext cx="4722284" cy="1890713"/>
        </p:xfrm>
        <a:graphic>
          <a:graphicData uri="http://schemas.openxmlformats.org/presentationml/2006/ole">
            <mc:AlternateContent xmlns:mc="http://schemas.openxmlformats.org/markup-compatibility/2006">
              <mc:Choice xmlns:v="urn:schemas-microsoft-com:vml" Requires="v">
                <p:oleObj spid="_x0000_s89293" name="Equation" r:id="rId10" imgW="1714500" imgH="914400" progId="Equation.DSMT4">
                  <p:embed/>
                </p:oleObj>
              </mc:Choice>
              <mc:Fallback>
                <p:oleObj name="Equation" r:id="rId10" imgW="1714500" imgH="914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5667" y="4238626"/>
                        <a:ext cx="4722284"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42018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12995">
                                            <p:txEl>
                                              <p:pRg st="1" end="1"/>
                                            </p:txEl>
                                          </p:spTgt>
                                        </p:tgtEl>
                                        <p:attrNameLst>
                                          <p:attrName>style.visibility</p:attrName>
                                        </p:attrNameLst>
                                      </p:cBhvr>
                                      <p:to>
                                        <p:strVal val="visible"/>
                                      </p:to>
                                    </p:set>
                                    <p:animEffect transition="in" filter="wipe(left)">
                                      <p:cBhvr>
                                        <p:cTn id="9" dur="500"/>
                                        <p:tgtEl>
                                          <p:spTgt spid="212995">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213010"/>
                                        </p:tgtEl>
                                        <p:attrNameLst>
                                          <p:attrName>style.visibility</p:attrName>
                                        </p:attrNameLst>
                                      </p:cBhvr>
                                      <p:to>
                                        <p:strVal val="visible"/>
                                      </p:to>
                                    </p:set>
                                    <p:animEffect transition="in" filter="wipe(up)">
                                      <p:cBhvr>
                                        <p:cTn id="14" dur="500"/>
                                        <p:tgtEl>
                                          <p:spTgt spid="2130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animEffect transition="in" filter="wipe(left)">
                                      <p:cBhvr>
                                        <p:cTn id="17" dur="500"/>
                                        <p:tgtEl>
                                          <p:spTgt spid="2129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1301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1301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1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sz="half" idx="1"/>
          </p:nvPr>
        </p:nvSpPr>
        <p:spPr>
          <a:xfrm>
            <a:off x="983432" y="984250"/>
            <a:ext cx="10081120" cy="5435600"/>
          </a:xfrm>
          <a:noFill/>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2.2.4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直纹面</a:t>
            </a:r>
          </a:p>
          <a:p>
            <a:pPr marL="717550" lvl="1" indent="-342900" hangingPunct="0">
              <a:lnSpc>
                <a:spcPct val="120000"/>
              </a:lnSpc>
              <a:spcBef>
                <a:spcPts val="18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直纹面定义</a:t>
            </a:r>
            <a:endParaRPr lang="en-US" altLang="zh-CN" sz="2600"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0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在曲面上任意点，绕该点的面法矢</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旋转法矢平面，若法平面至少在某一方向上有一条边与曲面重叠，则称该曲面在一个方向上是直纹面</a:t>
            </a:r>
          </a:p>
          <a:p>
            <a:pPr marL="539750" lvl="1" indent="0" eaLnBrk="1" hangingPunct="1">
              <a:spcBef>
                <a:spcPct val="0"/>
              </a:spcBef>
            </a:pPr>
            <a:endParaRPr lang="zh-CN" altLang="en-US" sz="2400" dirty="0" smtClean="0">
              <a:latin typeface="Times New Roman" pitchFamily="18" charset="0"/>
            </a:endParaRPr>
          </a:p>
          <a:p>
            <a:pPr marL="539750" lvl="1" indent="0" eaLnBrk="1" hangingPunct="1">
              <a:spcBef>
                <a:spcPct val="0"/>
              </a:spcBef>
            </a:pPr>
            <a:endParaRPr lang="zh-CN" altLang="en-US" sz="2400" dirty="0" smtClean="0">
              <a:latin typeface="Times New Roman" pitchFamily="18" charset="0"/>
            </a:endParaRPr>
          </a:p>
          <a:p>
            <a:pPr marL="539750" lvl="1" indent="0" eaLnBrk="1" hangingPunct="1">
              <a:spcBef>
                <a:spcPct val="0"/>
              </a:spcBef>
            </a:pPr>
            <a:endParaRPr lang="zh-CN" altLang="en-US" sz="2400" dirty="0" smtClean="0">
              <a:latin typeface="Times New Roman" pitchFamily="18" charset="0"/>
            </a:endParaRPr>
          </a:p>
          <a:p>
            <a:pPr marL="539750" lvl="1" indent="0" eaLnBrk="1" hangingPunct="1">
              <a:spcBef>
                <a:spcPct val="0"/>
              </a:spcBef>
            </a:pPr>
            <a:endParaRPr lang="zh-CN" altLang="en-US" sz="2400" dirty="0" smtClean="0">
              <a:latin typeface="Times New Roman" pitchFamily="18" charset="0"/>
            </a:endParaRPr>
          </a:p>
          <a:p>
            <a:pPr marL="539750" lvl="1" indent="0" eaLnBrk="1" hangingPunct="1">
              <a:spcBef>
                <a:spcPct val="0"/>
              </a:spcBef>
            </a:pPr>
            <a:endParaRPr lang="zh-CN" altLang="en-US" sz="2400" dirty="0" smtClean="0">
              <a:latin typeface="Times New Roman" pitchFamily="18" charset="0"/>
            </a:endParaRPr>
          </a:p>
          <a:p>
            <a:pPr marL="539750" lvl="1" indent="0" eaLnBrk="1" hangingPunct="1">
              <a:spcBef>
                <a:spcPct val="0"/>
              </a:spcBef>
            </a:pPr>
            <a:endParaRPr lang="zh-CN" altLang="en-US" dirty="0" smtClean="0"/>
          </a:p>
          <a:p>
            <a:pPr marL="539750" lvl="1" indent="0" eaLnBrk="1" hangingPunct="1">
              <a:spcBef>
                <a:spcPct val="0"/>
              </a:spcBef>
            </a:pPr>
            <a:endParaRPr lang="zh-CN" altLang="en-US" dirty="0" smtClean="0"/>
          </a:p>
          <a:p>
            <a:pPr marL="539750" lvl="1" indent="0" eaLnBrk="1" hangingPunct="1">
              <a:spcBef>
                <a:spcPct val="0"/>
              </a:spcBef>
            </a:pPr>
            <a:endParaRPr lang="zh-CN" altLang="en-US" dirty="0" smtClean="0"/>
          </a:p>
          <a:p>
            <a:pPr lvl="2" eaLnBrk="1" hangingPunct="1">
              <a:buFont typeface="Wingdings" pitchFamily="2" charset="2"/>
              <a:buNone/>
            </a:pPr>
            <a:endParaRPr lang="en-US" altLang="zh-CN" dirty="0" smtClean="0"/>
          </a:p>
        </p:txBody>
      </p:sp>
      <p:sp>
        <p:nvSpPr>
          <p:cNvPr id="211016" name="Freeform 72"/>
          <p:cNvSpPr>
            <a:spLocks/>
          </p:cNvSpPr>
          <p:nvPr/>
        </p:nvSpPr>
        <p:spPr bwMode="auto">
          <a:xfrm>
            <a:off x="1894418" y="3702050"/>
            <a:ext cx="1570567" cy="1454150"/>
          </a:xfrm>
          <a:custGeom>
            <a:avLst/>
            <a:gdLst>
              <a:gd name="T0" fmla="*/ 2147483647 w 975"/>
              <a:gd name="T1" fmla="*/ 2147483647 h 1156"/>
              <a:gd name="T2" fmla="*/ 2147483647 w 975"/>
              <a:gd name="T3" fmla="*/ 0 h 1156"/>
              <a:gd name="T4" fmla="*/ 2147483647 w 975"/>
              <a:gd name="T5" fmla="*/ 2147483647 h 1156"/>
              <a:gd name="T6" fmla="*/ 0 w 975"/>
              <a:gd name="T7" fmla="*/ 2147483647 h 1156"/>
              <a:gd name="T8" fmla="*/ 2147483647 w 975"/>
              <a:gd name="T9" fmla="*/ 2147483647 h 1156"/>
              <a:gd name="T10" fmla="*/ 0 60000 65536"/>
              <a:gd name="T11" fmla="*/ 0 60000 65536"/>
              <a:gd name="T12" fmla="*/ 0 60000 65536"/>
              <a:gd name="T13" fmla="*/ 0 60000 65536"/>
              <a:gd name="T14" fmla="*/ 0 60000 65536"/>
              <a:gd name="T15" fmla="*/ 0 w 975"/>
              <a:gd name="T16" fmla="*/ 0 h 1156"/>
              <a:gd name="T17" fmla="*/ 975 w 975"/>
              <a:gd name="T18" fmla="*/ 1156 h 1156"/>
            </a:gdLst>
            <a:ahLst/>
            <a:cxnLst>
              <a:cxn ang="T10">
                <a:pos x="T0" y="T1"/>
              </a:cxn>
              <a:cxn ang="T11">
                <a:pos x="T2" y="T3"/>
              </a:cxn>
              <a:cxn ang="T12">
                <a:pos x="T4" y="T5"/>
              </a:cxn>
              <a:cxn ang="T13">
                <a:pos x="T6" y="T7"/>
              </a:cxn>
              <a:cxn ang="T14">
                <a:pos x="T8" y="T9"/>
              </a:cxn>
            </a:cxnLst>
            <a:rect l="T15" t="T16" r="T17" b="T18"/>
            <a:pathLst>
              <a:path w="975" h="1156">
                <a:moveTo>
                  <a:pt x="295" y="567"/>
                </a:moveTo>
                <a:lnTo>
                  <a:pt x="975" y="0"/>
                </a:lnTo>
                <a:lnTo>
                  <a:pt x="680" y="589"/>
                </a:lnTo>
                <a:lnTo>
                  <a:pt x="0" y="1156"/>
                </a:lnTo>
                <a:lnTo>
                  <a:pt x="295" y="567"/>
                </a:lnTo>
                <a:close/>
              </a:path>
            </a:pathLst>
          </a:custGeom>
          <a:solidFill>
            <a:schemeClr val="accent1"/>
          </a:solidFill>
          <a:ln w="9525">
            <a:solidFill>
              <a:schemeClr val="tx1"/>
            </a:solidFill>
            <a:round/>
            <a:headEnd/>
            <a:tailEnd/>
          </a:ln>
        </p:spPr>
        <p:txBody>
          <a:bodyPr/>
          <a:lstStyle/>
          <a:p>
            <a:endParaRPr lang="zh-CN" altLang="en-US"/>
          </a:p>
        </p:txBody>
      </p:sp>
      <p:grpSp>
        <p:nvGrpSpPr>
          <p:cNvPr id="2" name="Group 77"/>
          <p:cNvGrpSpPr>
            <a:grpSpLocks/>
          </p:cNvGrpSpPr>
          <p:nvPr/>
        </p:nvGrpSpPr>
        <p:grpSpPr bwMode="auto">
          <a:xfrm>
            <a:off x="764118" y="4540250"/>
            <a:ext cx="2279649" cy="1790700"/>
            <a:chOff x="543" y="2030"/>
            <a:chExt cx="1077" cy="1128"/>
          </a:xfrm>
        </p:grpSpPr>
        <p:sp>
          <p:nvSpPr>
            <p:cNvPr id="93199" name="Freeform 49"/>
            <p:cNvSpPr>
              <a:spLocks/>
            </p:cNvSpPr>
            <p:nvPr/>
          </p:nvSpPr>
          <p:spPr bwMode="auto">
            <a:xfrm>
              <a:off x="543" y="2541"/>
              <a:ext cx="483" cy="617"/>
            </a:xfrm>
            <a:custGeom>
              <a:avLst/>
              <a:gdLst>
                <a:gd name="T0" fmla="*/ 0 w 635"/>
                <a:gd name="T1" fmla="*/ 0 h 794"/>
                <a:gd name="T2" fmla="*/ 2 w 635"/>
                <a:gd name="T3" fmla="*/ 2 h 794"/>
                <a:gd name="T4" fmla="*/ 2 w 635"/>
                <a:gd name="T5" fmla="*/ 2 h 794"/>
                <a:gd name="T6" fmla="*/ 2 w 635"/>
                <a:gd name="T7" fmla="*/ 4 h 794"/>
                <a:gd name="T8" fmla="*/ 0 60000 65536"/>
                <a:gd name="T9" fmla="*/ 0 60000 65536"/>
                <a:gd name="T10" fmla="*/ 0 60000 65536"/>
                <a:gd name="T11" fmla="*/ 0 60000 65536"/>
                <a:gd name="T12" fmla="*/ 0 w 635"/>
                <a:gd name="T13" fmla="*/ 0 h 794"/>
                <a:gd name="T14" fmla="*/ 635 w 635"/>
                <a:gd name="T15" fmla="*/ 794 h 794"/>
              </a:gdLst>
              <a:ahLst/>
              <a:cxnLst>
                <a:cxn ang="T8">
                  <a:pos x="T0" y="T1"/>
                </a:cxn>
                <a:cxn ang="T9">
                  <a:pos x="T2" y="T3"/>
                </a:cxn>
                <a:cxn ang="T10">
                  <a:pos x="T4" y="T5"/>
                </a:cxn>
                <a:cxn ang="T11">
                  <a:pos x="T6" y="T7"/>
                </a:cxn>
              </a:cxnLst>
              <a:rect l="T12" t="T13" r="T14" b="T15"/>
              <a:pathLst>
                <a:path w="635" h="794">
                  <a:moveTo>
                    <a:pt x="0" y="0"/>
                  </a:moveTo>
                  <a:cubicBezTo>
                    <a:pt x="123" y="38"/>
                    <a:pt x="246" y="76"/>
                    <a:pt x="340" y="159"/>
                  </a:cubicBezTo>
                  <a:cubicBezTo>
                    <a:pt x="434" y="242"/>
                    <a:pt x="518" y="393"/>
                    <a:pt x="567" y="499"/>
                  </a:cubicBezTo>
                  <a:cubicBezTo>
                    <a:pt x="616" y="605"/>
                    <a:pt x="625" y="699"/>
                    <a:pt x="635" y="794"/>
                  </a:cubicBezTo>
                </a:path>
              </a:pathLst>
            </a:custGeom>
            <a:noFill/>
            <a:ln w="9525">
              <a:solidFill>
                <a:schemeClr val="bg2">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0" name="Freeform 50"/>
            <p:cNvSpPr>
              <a:spLocks/>
            </p:cNvSpPr>
            <p:nvPr/>
          </p:nvSpPr>
          <p:spPr bwMode="auto">
            <a:xfrm>
              <a:off x="1129" y="2030"/>
              <a:ext cx="491" cy="600"/>
            </a:xfrm>
            <a:custGeom>
              <a:avLst/>
              <a:gdLst>
                <a:gd name="T0" fmla="*/ 0 w 850"/>
                <a:gd name="T1" fmla="*/ 0 h 817"/>
                <a:gd name="T2" fmla="*/ 1 w 850"/>
                <a:gd name="T3" fmla="*/ 1 h 817"/>
                <a:gd name="T4" fmla="*/ 1 w 850"/>
                <a:gd name="T5" fmla="*/ 1 h 817"/>
                <a:gd name="T6" fmla="*/ 1 w 850"/>
                <a:gd name="T7" fmla="*/ 1 h 817"/>
                <a:gd name="T8" fmla="*/ 0 60000 65536"/>
                <a:gd name="T9" fmla="*/ 0 60000 65536"/>
                <a:gd name="T10" fmla="*/ 0 60000 65536"/>
                <a:gd name="T11" fmla="*/ 0 60000 65536"/>
                <a:gd name="T12" fmla="*/ 0 w 850"/>
                <a:gd name="T13" fmla="*/ 0 h 817"/>
                <a:gd name="T14" fmla="*/ 850 w 850"/>
                <a:gd name="T15" fmla="*/ 817 h 817"/>
              </a:gdLst>
              <a:ahLst/>
              <a:cxnLst>
                <a:cxn ang="T8">
                  <a:pos x="T0" y="T1"/>
                </a:cxn>
                <a:cxn ang="T9">
                  <a:pos x="T2" y="T3"/>
                </a:cxn>
                <a:cxn ang="T10">
                  <a:pos x="T4" y="T5"/>
                </a:cxn>
                <a:cxn ang="T11">
                  <a:pos x="T6" y="T7"/>
                </a:cxn>
              </a:cxnLst>
              <a:rect l="T12" t="T13" r="T14" b="T15"/>
              <a:pathLst>
                <a:path w="850" h="817">
                  <a:moveTo>
                    <a:pt x="0" y="0"/>
                  </a:moveTo>
                  <a:cubicBezTo>
                    <a:pt x="183" y="53"/>
                    <a:pt x="367" y="106"/>
                    <a:pt x="499" y="204"/>
                  </a:cubicBezTo>
                  <a:cubicBezTo>
                    <a:pt x="631" y="302"/>
                    <a:pt x="736" y="488"/>
                    <a:pt x="793" y="590"/>
                  </a:cubicBezTo>
                  <a:cubicBezTo>
                    <a:pt x="850" y="692"/>
                    <a:pt x="844" y="754"/>
                    <a:pt x="839" y="817"/>
                  </a:cubicBezTo>
                </a:path>
              </a:pathLst>
            </a:custGeom>
            <a:noFill/>
            <a:ln w="9525">
              <a:solidFill>
                <a:schemeClr val="bg2">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1" name="Line 51"/>
            <p:cNvSpPr>
              <a:spLocks noChangeShapeType="1"/>
            </p:cNvSpPr>
            <p:nvPr/>
          </p:nvSpPr>
          <p:spPr bwMode="auto">
            <a:xfrm flipV="1">
              <a:off x="1026" y="2632"/>
              <a:ext cx="584" cy="526"/>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Line 52"/>
            <p:cNvSpPr>
              <a:spLocks noChangeShapeType="1"/>
            </p:cNvSpPr>
            <p:nvPr/>
          </p:nvSpPr>
          <p:spPr bwMode="auto">
            <a:xfrm flipV="1">
              <a:off x="543" y="2030"/>
              <a:ext cx="586" cy="511"/>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3" name="Line 53"/>
            <p:cNvSpPr>
              <a:spLocks noChangeShapeType="1"/>
            </p:cNvSpPr>
            <p:nvPr/>
          </p:nvSpPr>
          <p:spPr bwMode="auto">
            <a:xfrm flipV="1">
              <a:off x="594" y="2048"/>
              <a:ext cx="587" cy="511"/>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Line 54"/>
            <p:cNvSpPr>
              <a:spLocks noChangeShapeType="1"/>
            </p:cNvSpPr>
            <p:nvPr/>
          </p:nvSpPr>
          <p:spPr bwMode="auto">
            <a:xfrm flipV="1">
              <a:off x="698" y="2101"/>
              <a:ext cx="569" cy="493"/>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5" name="Line 55"/>
            <p:cNvSpPr>
              <a:spLocks noChangeShapeType="1"/>
            </p:cNvSpPr>
            <p:nvPr/>
          </p:nvSpPr>
          <p:spPr bwMode="auto">
            <a:xfrm flipV="1">
              <a:off x="784" y="2154"/>
              <a:ext cx="604" cy="511"/>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Line 56"/>
            <p:cNvSpPr>
              <a:spLocks noChangeShapeType="1"/>
            </p:cNvSpPr>
            <p:nvPr/>
          </p:nvSpPr>
          <p:spPr bwMode="auto">
            <a:xfrm flipV="1">
              <a:off x="853" y="2242"/>
              <a:ext cx="604" cy="493"/>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7" name="Line 57"/>
            <p:cNvSpPr>
              <a:spLocks noChangeShapeType="1"/>
            </p:cNvSpPr>
            <p:nvPr/>
          </p:nvSpPr>
          <p:spPr bwMode="auto">
            <a:xfrm flipV="1">
              <a:off x="922" y="2348"/>
              <a:ext cx="603" cy="475"/>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8" name="Line 58"/>
            <p:cNvSpPr>
              <a:spLocks noChangeShapeType="1"/>
            </p:cNvSpPr>
            <p:nvPr/>
          </p:nvSpPr>
          <p:spPr bwMode="auto">
            <a:xfrm flipV="1">
              <a:off x="974" y="2454"/>
              <a:ext cx="603" cy="475"/>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9" name="Line 59"/>
            <p:cNvSpPr>
              <a:spLocks noChangeShapeType="1"/>
            </p:cNvSpPr>
            <p:nvPr/>
          </p:nvSpPr>
          <p:spPr bwMode="auto">
            <a:xfrm flipV="1">
              <a:off x="1008" y="2541"/>
              <a:ext cx="604" cy="493"/>
            </a:xfrm>
            <a:prstGeom prst="line">
              <a:avLst/>
            </a:prstGeom>
            <a:noFill/>
            <a:ln w="9525">
              <a:solidFill>
                <a:schemeClr val="bg2">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1008" name="Freeform 64"/>
          <p:cNvSpPr>
            <a:spLocks/>
          </p:cNvSpPr>
          <p:nvPr/>
        </p:nvSpPr>
        <p:spPr bwMode="auto">
          <a:xfrm>
            <a:off x="641351" y="3917950"/>
            <a:ext cx="2956983" cy="1703388"/>
          </a:xfrm>
          <a:custGeom>
            <a:avLst/>
            <a:gdLst/>
            <a:ahLst/>
            <a:cxnLst>
              <a:cxn ang="0">
                <a:pos x="249" y="0"/>
              </a:cxn>
              <a:cxn ang="0">
                <a:pos x="1837" y="658"/>
              </a:cxn>
              <a:cxn ang="0">
                <a:pos x="1588" y="1179"/>
              </a:cxn>
              <a:cxn ang="0">
                <a:pos x="0" y="499"/>
              </a:cxn>
              <a:cxn ang="0">
                <a:pos x="249" y="0"/>
              </a:cxn>
            </a:cxnLst>
            <a:rect l="0" t="0" r="r" b="b"/>
            <a:pathLst>
              <a:path w="1837" h="1179">
                <a:moveTo>
                  <a:pt x="249" y="0"/>
                </a:moveTo>
                <a:lnTo>
                  <a:pt x="1837" y="658"/>
                </a:lnTo>
                <a:lnTo>
                  <a:pt x="1588" y="1179"/>
                </a:lnTo>
                <a:lnTo>
                  <a:pt x="0" y="499"/>
                </a:lnTo>
                <a:lnTo>
                  <a:pt x="249" y="0"/>
                </a:lnTo>
                <a:close/>
              </a:path>
            </a:pathLst>
          </a:custGeom>
          <a:gradFill rotWithShape="1">
            <a:gsLst>
              <a:gs pos="0">
                <a:schemeClr val="accent1">
                  <a:alpha val="58000"/>
                </a:schemeClr>
              </a:gs>
              <a:gs pos="100000">
                <a:schemeClr val="accent1">
                  <a:gamma/>
                  <a:shade val="46275"/>
                  <a:invGamma/>
                  <a:alpha val="59000"/>
                </a:schemeClr>
              </a:gs>
            </a:gsLst>
            <a:lin ang="5400000" scaled="1"/>
          </a:gradFill>
          <a:ln w="9525">
            <a:solidFill>
              <a:schemeClr val="tx1"/>
            </a:solidFill>
            <a:round/>
            <a:headEnd/>
            <a:tailEnd/>
          </a:ln>
          <a:effectLst/>
        </p:spPr>
        <p:txBody>
          <a:bodyPr/>
          <a:lstStyle/>
          <a:p>
            <a:pPr>
              <a:defRPr/>
            </a:pPr>
            <a:endParaRPr lang="zh-CN" altLang="en-US"/>
          </a:p>
        </p:txBody>
      </p:sp>
      <p:sp>
        <p:nvSpPr>
          <p:cNvPr id="211014" name="Freeform 70"/>
          <p:cNvSpPr>
            <a:spLocks/>
          </p:cNvSpPr>
          <p:nvPr/>
        </p:nvSpPr>
        <p:spPr bwMode="auto">
          <a:xfrm>
            <a:off x="478367" y="4400550"/>
            <a:ext cx="1898651" cy="1651000"/>
          </a:xfrm>
          <a:custGeom>
            <a:avLst/>
            <a:gdLst>
              <a:gd name="T0" fmla="*/ 0 w 1180"/>
              <a:gd name="T1" fmla="*/ 2147483647 h 1338"/>
              <a:gd name="T2" fmla="*/ 2147483647 w 1180"/>
              <a:gd name="T3" fmla="*/ 2147483647 h 1338"/>
              <a:gd name="T4" fmla="*/ 2147483647 w 1180"/>
              <a:gd name="T5" fmla="*/ 0 h 1338"/>
              <a:gd name="T6" fmla="*/ 2147483647 w 1180"/>
              <a:gd name="T7" fmla="*/ 2147483647 h 1338"/>
              <a:gd name="T8" fmla="*/ 0 w 1180"/>
              <a:gd name="T9" fmla="*/ 2147483647 h 1338"/>
              <a:gd name="T10" fmla="*/ 0 60000 65536"/>
              <a:gd name="T11" fmla="*/ 0 60000 65536"/>
              <a:gd name="T12" fmla="*/ 0 60000 65536"/>
              <a:gd name="T13" fmla="*/ 0 60000 65536"/>
              <a:gd name="T14" fmla="*/ 0 60000 65536"/>
              <a:gd name="T15" fmla="*/ 0 w 1180"/>
              <a:gd name="T16" fmla="*/ 0 h 1338"/>
              <a:gd name="T17" fmla="*/ 1180 w 1180"/>
              <a:gd name="T18" fmla="*/ 1338 h 1338"/>
            </a:gdLst>
            <a:ahLst/>
            <a:cxnLst>
              <a:cxn ang="T10">
                <a:pos x="T0" y="T1"/>
              </a:cxn>
              <a:cxn ang="T11">
                <a:pos x="T2" y="T3"/>
              </a:cxn>
              <a:cxn ang="T12">
                <a:pos x="T4" y="T5"/>
              </a:cxn>
              <a:cxn ang="T13">
                <a:pos x="T6" y="T7"/>
              </a:cxn>
              <a:cxn ang="T14">
                <a:pos x="T8" y="T9"/>
              </a:cxn>
            </a:cxnLst>
            <a:rect l="T15" t="T16" r="T17" b="T18"/>
            <a:pathLst>
              <a:path w="1180" h="1338">
                <a:moveTo>
                  <a:pt x="0" y="1338"/>
                </a:moveTo>
                <a:lnTo>
                  <a:pt x="295" y="726"/>
                </a:lnTo>
                <a:lnTo>
                  <a:pt x="1180" y="0"/>
                </a:lnTo>
                <a:lnTo>
                  <a:pt x="885" y="612"/>
                </a:lnTo>
                <a:lnTo>
                  <a:pt x="0" y="1338"/>
                </a:lnTo>
                <a:close/>
              </a:path>
            </a:pathLst>
          </a:custGeom>
          <a:solidFill>
            <a:schemeClr val="accent1"/>
          </a:solidFill>
          <a:ln w="9525">
            <a:solidFill>
              <a:schemeClr val="tx1"/>
            </a:solidFill>
            <a:round/>
            <a:headEnd/>
            <a:tailEnd/>
          </a:ln>
        </p:spPr>
        <p:txBody>
          <a:bodyPr/>
          <a:lstStyle/>
          <a:p>
            <a:endParaRPr lang="zh-CN" altLang="en-US"/>
          </a:p>
        </p:txBody>
      </p:sp>
      <p:grpSp>
        <p:nvGrpSpPr>
          <p:cNvPr id="3" name="Group 78"/>
          <p:cNvGrpSpPr>
            <a:grpSpLocks/>
          </p:cNvGrpSpPr>
          <p:nvPr/>
        </p:nvGrpSpPr>
        <p:grpSpPr bwMode="auto">
          <a:xfrm>
            <a:off x="1894417" y="3775076"/>
            <a:ext cx="1176867" cy="1381125"/>
            <a:chOff x="1077" y="1548"/>
            <a:chExt cx="556" cy="870"/>
          </a:xfrm>
        </p:grpSpPr>
        <p:sp>
          <p:nvSpPr>
            <p:cNvPr id="93197" name="Line 60"/>
            <p:cNvSpPr>
              <a:spLocks noChangeShapeType="1"/>
            </p:cNvSpPr>
            <p:nvPr/>
          </p:nvSpPr>
          <p:spPr bwMode="auto">
            <a:xfrm flipV="1">
              <a:off x="1077" y="1731"/>
              <a:ext cx="328" cy="687"/>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198" name="Text Box 75"/>
            <p:cNvSpPr txBox="1">
              <a:spLocks noChangeArrowheads="1"/>
            </p:cNvSpPr>
            <p:nvPr/>
          </p:nvSpPr>
          <p:spPr bwMode="auto">
            <a:xfrm>
              <a:off x="1292" y="1548"/>
              <a:ext cx="3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i="1" dirty="0">
                  <a:solidFill>
                    <a:schemeClr val="bg2">
                      <a:lumMod val="50000"/>
                    </a:schemeClr>
                  </a:solidFill>
                  <a:latin typeface="Times New Roman" pitchFamily="18" charset="0"/>
                </a:rPr>
                <a:t>n</a:t>
              </a:r>
            </a:p>
          </p:txBody>
        </p:sp>
      </p:grpSp>
      <p:sp>
        <p:nvSpPr>
          <p:cNvPr id="211023" name="AutoShape 79"/>
          <p:cNvSpPr>
            <a:spLocks noChangeArrowheads="1"/>
          </p:cNvSpPr>
          <p:nvPr/>
        </p:nvSpPr>
        <p:spPr bwMode="auto">
          <a:xfrm rot="-6221404">
            <a:off x="3208868" y="4235450"/>
            <a:ext cx="539750" cy="336551"/>
          </a:xfrm>
          <a:prstGeom prst="curvedUpArrow">
            <a:avLst>
              <a:gd name="adj1" fmla="val 42767"/>
              <a:gd name="adj2" fmla="val 85534"/>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211024" name="Line 80"/>
          <p:cNvSpPr>
            <a:spLocks noChangeShapeType="1"/>
          </p:cNvSpPr>
          <p:nvPr/>
        </p:nvSpPr>
        <p:spPr bwMode="auto">
          <a:xfrm flipV="1">
            <a:off x="1293285" y="4746626"/>
            <a:ext cx="1248833" cy="7921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26" name="Text Box 82"/>
          <p:cNvSpPr txBox="1">
            <a:spLocks noChangeArrowheads="1"/>
          </p:cNvSpPr>
          <p:nvPr/>
        </p:nvSpPr>
        <p:spPr bwMode="auto">
          <a:xfrm>
            <a:off x="4079776" y="3390355"/>
            <a:ext cx="729714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1260475" lvl="3" indent="-342900" defTabSz="914216" eaLnBrk="1">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如果</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旋转法平面，有多个方向上法平面的边与曲面重叠，表示该曲面在该点有多个直纹</a:t>
            </a:r>
          </a:p>
        </p:txBody>
      </p:sp>
      <p:sp>
        <p:nvSpPr>
          <p:cNvPr id="211027" name="Text Box 83"/>
          <p:cNvSpPr txBox="1">
            <a:spLocks noChangeArrowheads="1"/>
          </p:cNvSpPr>
          <p:nvPr/>
        </p:nvSpPr>
        <p:spPr bwMode="auto">
          <a:xfrm>
            <a:off x="4079777" y="4321459"/>
            <a:ext cx="7200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1260475" lvl="3" indent="-342900" defTabSz="914216" eaLnBrk="1">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直纹面</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可看作是两条曲面边界边的线性插值。若两条边界边是</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p(u,0)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p(u,1)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，直纹面可定义为：</a:t>
            </a:r>
          </a:p>
        </p:txBody>
      </p:sp>
      <p:graphicFrame>
        <p:nvGraphicFramePr>
          <p:cNvPr id="211028" name="Object 84"/>
          <p:cNvGraphicFramePr>
            <a:graphicFrameLocks noGrp="1" noChangeAspect="1"/>
          </p:cNvGraphicFramePr>
          <p:nvPr>
            <p:ph sz="half" idx="2"/>
            <p:extLst>
              <p:ext uri="{D42A27DB-BD31-4B8C-83A1-F6EECF244321}">
                <p14:modId xmlns:p14="http://schemas.microsoft.com/office/powerpoint/2010/main" val="161207467"/>
              </p:ext>
            </p:extLst>
          </p:nvPr>
        </p:nvGraphicFramePr>
        <p:xfrm>
          <a:off x="5520118" y="5557722"/>
          <a:ext cx="4320117" cy="1122363"/>
        </p:xfrm>
        <a:graphic>
          <a:graphicData uri="http://schemas.openxmlformats.org/presentationml/2006/ole">
            <mc:AlternateContent xmlns:mc="http://schemas.openxmlformats.org/markup-compatibility/2006">
              <mc:Choice xmlns:v="urn:schemas-microsoft-com:vml" Requires="v">
                <p:oleObj spid="_x0000_s90164" name="Equation" r:id="rId4" imgW="1981200" imgH="685800" progId="Equation.DSMT4">
                  <p:embed/>
                </p:oleObj>
              </mc:Choice>
              <mc:Fallback>
                <p:oleObj name="Equation" r:id="rId4" imgW="198120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118" y="5557722"/>
                        <a:ext cx="4320117"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5581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210947">
                                            <p:txEl>
                                              <p:pRg st="1" end="1"/>
                                            </p:txEl>
                                          </p:spTgt>
                                        </p:tgtEl>
                                        <p:attrNameLst>
                                          <p:attrName>style.visibility</p:attrName>
                                        </p:attrNameLst>
                                      </p:cBhvr>
                                      <p:to>
                                        <p:strVal val="visible"/>
                                      </p:to>
                                    </p:set>
                                    <p:animEffect transition="in" filter="wipe(left)">
                                      <p:cBhvr>
                                        <p:cTn id="9" dur="500"/>
                                        <p:tgtEl>
                                          <p:spTgt spid="210947">
                                            <p:txEl>
                                              <p:pRg st="1" end="1"/>
                                            </p:txEl>
                                          </p:spTgt>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10947">
                                            <p:txEl>
                                              <p:pRg st="2" end="2"/>
                                            </p:txEl>
                                          </p:spTgt>
                                        </p:tgtEl>
                                        <p:attrNameLst>
                                          <p:attrName>style.visibility</p:attrName>
                                        </p:attrNameLst>
                                      </p:cBhvr>
                                      <p:to>
                                        <p:strVal val="visible"/>
                                      </p:to>
                                    </p:set>
                                    <p:animEffect transition="in" filter="wipe(left)">
                                      <p:cBhvr>
                                        <p:cTn id="12" dur="500"/>
                                        <p:tgtEl>
                                          <p:spTgt spid="210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10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11023"/>
                                        </p:tgtEl>
                                        <p:attrNameLst>
                                          <p:attrName>style.visibility</p:attrName>
                                        </p:attrNameLst>
                                      </p:cBhvr>
                                      <p:to>
                                        <p:strVal val="visible"/>
                                      </p:to>
                                    </p:set>
                                    <p:animEffect transition="in" filter="wipe(down)">
                                      <p:cBhvr>
                                        <p:cTn id="31" dur="500"/>
                                        <p:tgtEl>
                                          <p:spTgt spid="2110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10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101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11024"/>
                                        </p:tgtEl>
                                        <p:attrNameLst>
                                          <p:attrName>style.visibility</p:attrName>
                                        </p:attrNameLst>
                                      </p:cBhvr>
                                      <p:to>
                                        <p:strVal val="visible"/>
                                      </p:to>
                                    </p:set>
                                    <p:animEffect transition="in" filter="wipe(down)">
                                      <p:cBhvr>
                                        <p:cTn id="42" dur="500"/>
                                        <p:tgtEl>
                                          <p:spTgt spid="2110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1026"/>
                                        </p:tgtEl>
                                        <p:attrNameLst>
                                          <p:attrName>style.visibility</p:attrName>
                                        </p:attrNameLst>
                                      </p:cBhvr>
                                      <p:to>
                                        <p:strVal val="visible"/>
                                      </p:to>
                                    </p:set>
                                    <p:animEffect transition="in" filter="wipe(up)">
                                      <p:cBhvr>
                                        <p:cTn id="47" dur="500"/>
                                        <p:tgtEl>
                                          <p:spTgt spid="2110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11027"/>
                                        </p:tgtEl>
                                        <p:attrNameLst>
                                          <p:attrName>style.visibility</p:attrName>
                                        </p:attrNameLst>
                                      </p:cBhvr>
                                      <p:to>
                                        <p:strVal val="visible"/>
                                      </p:to>
                                    </p:set>
                                    <p:animEffect transition="in" filter="wipe(up)">
                                      <p:cBhvr>
                                        <p:cTn id="52" dur="500"/>
                                        <p:tgtEl>
                                          <p:spTgt spid="2110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1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11016" grpId="0" animBg="1"/>
      <p:bldP spid="211014" grpId="0" animBg="1"/>
      <p:bldP spid="211023" grpId="0" animBg="1"/>
      <p:bldP spid="211024" grpId="0" animBg="1"/>
      <p:bldP spid="211026" grpId="0"/>
      <p:bldP spid="2110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sz="half" idx="1"/>
          </p:nvPr>
        </p:nvSpPr>
        <p:spPr>
          <a:xfrm>
            <a:off x="839416" y="1772816"/>
            <a:ext cx="8936567" cy="4114800"/>
          </a:xfrm>
        </p:spPr>
        <p:txBody>
          <a:bodyPr/>
          <a:lstStyle/>
          <a:p>
            <a:pPr marL="717550" lvl="1" indent="-342900" eaLnBrk="1" hangingPunct="0">
              <a:lnSpc>
                <a:spcPct val="12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隐式表示</a:t>
            </a:r>
            <a:r>
              <a:rPr lang="en-US" altLang="zh-CN" b="1" dirty="0">
                <a:solidFill>
                  <a:schemeClr val="bg2">
                    <a:lumMod val="50000"/>
                  </a:schemeClr>
                </a:solidFill>
                <a:latin typeface="微软雅黑" panose="020B0503020204020204" pitchFamily="34" charset="-122"/>
                <a:ea typeface="微软雅黑" panose="020B0503020204020204" pitchFamily="34" charset="-122"/>
              </a:rPr>
              <a:t>Implicit Representation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1260475" lvl="3" indent="-342900" eaLnBrk="1"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平面曲线隐式方程的一般形式为</a:t>
            </a:r>
          </a:p>
          <a:p>
            <a:pPr lvl="1" eaLnBrk="1" hangingPunct="1">
              <a:buFont typeface="Wingdings" pitchFamily="2" charset="2"/>
              <a:buNone/>
            </a:pPr>
            <a:endParaRPr lang="zh-CN" altLang="en-US" sz="2400" dirty="0" smtClean="0"/>
          </a:p>
          <a:p>
            <a:pPr marL="1260475" lvl="3" indent="-342900" hangingPunct="0">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例如一个圆锥曲线的二阶隐式方程可写成</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p:txBody>
      </p:sp>
      <p:graphicFrame>
        <p:nvGraphicFramePr>
          <p:cNvPr id="49156" name="Object 4"/>
          <p:cNvGraphicFramePr>
            <a:graphicFrameLocks noGrp="1" noChangeAspect="1"/>
          </p:cNvGraphicFramePr>
          <p:nvPr>
            <p:ph sz="quarter" idx="2"/>
            <p:extLst>
              <p:ext uri="{D42A27DB-BD31-4B8C-83A1-F6EECF244321}">
                <p14:modId xmlns:p14="http://schemas.microsoft.com/office/powerpoint/2010/main" val="273481991"/>
              </p:ext>
            </p:extLst>
          </p:nvPr>
        </p:nvGraphicFramePr>
        <p:xfrm>
          <a:off x="6384032" y="2420888"/>
          <a:ext cx="2207683" cy="473075"/>
        </p:xfrm>
        <a:graphic>
          <a:graphicData uri="http://schemas.openxmlformats.org/presentationml/2006/ole">
            <mc:AlternateContent xmlns:mc="http://schemas.openxmlformats.org/markup-compatibility/2006">
              <mc:Choice xmlns:v="urn:schemas-microsoft-com:vml" Requires="v">
                <p:oleObj spid="_x0000_s52322" name="Equation" r:id="rId4" imgW="710891" imgH="203112" progId="Equation.DSMT4">
                  <p:embed/>
                </p:oleObj>
              </mc:Choice>
              <mc:Fallback>
                <p:oleObj name="Equation" r:id="rId4" imgW="710891"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4032" y="2420888"/>
                        <a:ext cx="220768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7"/>
          <p:cNvGraphicFramePr>
            <a:graphicFrameLocks noGrp="1" noChangeAspect="1"/>
          </p:cNvGraphicFramePr>
          <p:nvPr>
            <p:ph sz="quarter" idx="3"/>
            <p:extLst>
              <p:ext uri="{D42A27DB-BD31-4B8C-83A1-F6EECF244321}">
                <p14:modId xmlns:p14="http://schemas.microsoft.com/office/powerpoint/2010/main" val="2999305839"/>
              </p:ext>
            </p:extLst>
          </p:nvPr>
        </p:nvGraphicFramePr>
        <p:xfrm>
          <a:off x="2351584" y="4293096"/>
          <a:ext cx="5952067" cy="460375"/>
        </p:xfrm>
        <a:graphic>
          <a:graphicData uri="http://schemas.openxmlformats.org/presentationml/2006/ole">
            <mc:AlternateContent xmlns:mc="http://schemas.openxmlformats.org/markup-compatibility/2006">
              <mc:Choice xmlns:v="urn:schemas-microsoft-com:vml" Requires="v">
                <p:oleObj spid="_x0000_s52323" name="Equation" r:id="rId6" imgW="2209800" imgH="228600" progId="Equation.DSMT4">
                  <p:embed/>
                </p:oleObj>
              </mc:Choice>
              <mc:Fallback>
                <p:oleObj name="Equation" r:id="rId6" imgW="22098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1584" y="4293096"/>
                        <a:ext cx="595206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a:spLocks noGrp="1" noChangeArrowheads="1"/>
          </p:cNvSpPr>
          <p:nvPr>
            <p:ph type="title"/>
          </p:nvPr>
        </p:nvSpPr>
        <p:spPr>
          <a:xfrm>
            <a:off x="563036" y="188640"/>
            <a:ext cx="10390716" cy="1462087"/>
          </a:xfrm>
        </p:spPr>
        <p:txBody>
          <a:bodyPr>
            <a:normAutofit/>
          </a:bodyPr>
          <a:lstStyle/>
          <a:p>
            <a:pPr marL="179388" indent="-179388"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1.1.1</a:t>
            </a:r>
            <a:r>
              <a:rPr lang="en-US" altLang="zh-CN" sz="28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显示、隐式和参数表示</a:t>
            </a:r>
          </a:p>
        </p:txBody>
      </p:sp>
    </p:spTree>
    <p:extLst>
      <p:ext uri="{BB962C8B-B14F-4D97-AF65-F5344CB8AC3E}">
        <p14:creationId xmlns:p14="http://schemas.microsoft.com/office/powerpoint/2010/main" val="146964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1"/>
          <p:cNvSpPr>
            <a:spLocks noGrp="1" noChangeArrowheads="1"/>
          </p:cNvSpPr>
          <p:nvPr>
            <p:ph type="title"/>
          </p:nvPr>
        </p:nvSpPr>
        <p:spPr>
          <a:xfrm>
            <a:off x="911424" y="548680"/>
            <a:ext cx="10390716" cy="1462088"/>
          </a:xfrm>
        </p:spPr>
        <p:txBody>
          <a:bodyPr>
            <a:normAutofit/>
          </a:bodyPr>
          <a:lstStyle/>
          <a:p>
            <a:pPr marL="179388" lvl="1" indent="-179388"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2.2.5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双线性曲面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(Bilinear Surface)</a:t>
            </a:r>
            <a:b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b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218115" name="Rectangle 3"/>
          <p:cNvSpPr>
            <a:spLocks noGrp="1" noChangeArrowheads="1"/>
          </p:cNvSpPr>
          <p:nvPr>
            <p:ph type="body" sz="half" idx="1"/>
          </p:nvPr>
        </p:nvSpPr>
        <p:spPr>
          <a:xfrm>
            <a:off x="1199456" y="1772816"/>
            <a:ext cx="9271000" cy="4114800"/>
          </a:xfrm>
          <a:noFill/>
        </p:spPr>
        <p:txBody>
          <a:bodyPr/>
          <a:lstStyle/>
          <a:p>
            <a:pPr marL="717550" lvl="1" indent="-342900"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在</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单位正方形的参数空间内，将两组对边进行线性插值得到的曲面</a:t>
            </a:r>
          </a:p>
          <a:p>
            <a:pPr lvl="2" eaLnBrk="1" hangingPunct="1">
              <a:buFont typeface="Wingdings" pitchFamily="2" charset="2"/>
              <a:buNone/>
            </a:pPr>
            <a:endParaRPr lang="en-US" altLang="zh-CN" dirty="0" smtClean="0"/>
          </a:p>
        </p:txBody>
      </p:sp>
      <p:graphicFrame>
        <p:nvGraphicFramePr>
          <p:cNvPr id="218130" name="Object 18"/>
          <p:cNvGraphicFramePr>
            <a:graphicFrameLocks noGrp="1" noChangeAspect="1"/>
          </p:cNvGraphicFramePr>
          <p:nvPr>
            <p:ph sz="quarter" idx="2"/>
          </p:nvPr>
        </p:nvGraphicFramePr>
        <p:xfrm>
          <a:off x="2302933" y="3284539"/>
          <a:ext cx="7537451" cy="1222375"/>
        </p:xfrm>
        <a:graphic>
          <a:graphicData uri="http://schemas.openxmlformats.org/presentationml/2006/ole">
            <mc:AlternateContent xmlns:mc="http://schemas.openxmlformats.org/markup-compatibility/2006">
              <mc:Choice xmlns:v="urn:schemas-microsoft-com:vml" Requires="v">
                <p:oleObj spid="_x0000_s91188" name="Equation" r:id="rId4" imgW="3289300" imgH="711200" progId="Equation.DSMT4">
                  <p:embed/>
                </p:oleObj>
              </mc:Choice>
              <mc:Fallback>
                <p:oleObj name="Equation" r:id="rId4" imgW="3289300" imgH="71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2933" y="3284539"/>
                        <a:ext cx="7537451"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8162" name="Picture 50" descr="Bilinear Surface"/>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7103533" y="3681414"/>
            <a:ext cx="4368800" cy="2873375"/>
          </a:xfrm>
          <a:noFill/>
        </p:spPr>
      </p:pic>
    </p:spTree>
    <p:extLst>
      <p:ext uri="{BB962C8B-B14F-4D97-AF65-F5344CB8AC3E}">
        <p14:creationId xmlns:p14="http://schemas.microsoft.com/office/powerpoint/2010/main" val="1870234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18130"/>
                                        </p:tgtEl>
                                        <p:attrNameLst>
                                          <p:attrName>style.visibility</p:attrName>
                                        </p:attrNameLst>
                                      </p:cBhvr>
                                      <p:to>
                                        <p:strVal val="visible"/>
                                      </p:to>
                                    </p:set>
                                    <p:animEffect transition="in" filter="wipe(up)">
                                      <p:cBhvr>
                                        <p:cTn id="11" dur="500"/>
                                        <p:tgtEl>
                                          <p:spTgt spid="2181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18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sz="half" idx="1"/>
          </p:nvPr>
        </p:nvSpPr>
        <p:spPr>
          <a:xfrm>
            <a:off x="662808" y="633414"/>
            <a:ext cx="10033000" cy="5183187"/>
          </a:xfrm>
          <a:noFill/>
        </p:spPr>
        <p:txBody>
          <a:bodyPr>
            <a:normAutofit fontScale="92500" lnSpcReduction="20000"/>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2.2.6 Coons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a:p>
            <a:pPr marL="808038" lvl="1" indent="442913"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线性</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Coons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a:t>
            </a:r>
          </a:p>
          <a:p>
            <a:pPr marL="1433513" lvl="2" indent="912813" eaLnBrk="1" hangingPunct="1">
              <a:lnSpc>
                <a:spcPct val="150000"/>
              </a:lnSpc>
              <a:spcBef>
                <a:spcPts val="1800"/>
              </a:spcBef>
              <a:buFont typeface="Wingdings" pitchFamily="2" charset="2"/>
              <a:buNone/>
            </a:pPr>
            <a:r>
              <a:rPr lang="zh-CN" altLang="en-US" dirty="0" smtClean="0">
                <a:latin typeface="Times New Roman" pitchFamily="18" charset="0"/>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给定四条</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边界曲线 </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u0</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u1</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0v</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1v</a:t>
            </a:r>
          </a:p>
          <a:p>
            <a:pPr marL="1433513" lvl="2" indent="912813" eaLnBrk="1" hangingPunct="1">
              <a:lnSpc>
                <a:spcPct val="150000"/>
              </a:lnSpc>
              <a:spcBef>
                <a:spcPts val="1800"/>
              </a:spcBef>
              <a:buFont typeface="Wingdings" pitchFamily="2" charset="2"/>
              <a:buNone/>
            </a:pPr>
            <a:r>
              <a:rPr lang="en-US" altLang="zh-CN" baseline="-25000" dirty="0" smtClean="0">
                <a:latin typeface="Times New Roman" pitchFamily="18" charset="0"/>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进行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向插值，得到直纹面</a:t>
            </a:r>
          </a:p>
          <a:p>
            <a:pPr marL="1433513" lvl="2" indent="912813" eaLnBrk="1" hangingPunct="1">
              <a:lnSpc>
                <a:spcPct val="150000"/>
              </a:lnSpc>
              <a:spcBef>
                <a:spcPts val="1800"/>
              </a:spcBef>
              <a:buFont typeface="Wingdings" pitchFamily="2" charset="2"/>
              <a:buNone/>
            </a:pPr>
            <a:endParaRPr lang="zh-CN" altLang="en-US" dirty="0" smtClean="0">
              <a:latin typeface="Times New Roman" pitchFamily="18" charset="0"/>
            </a:endParaRPr>
          </a:p>
          <a:p>
            <a:pPr marL="1433513" lvl="2" indent="912813">
              <a:lnSpc>
                <a:spcPct val="150000"/>
              </a:lnSpc>
              <a:spcBef>
                <a:spcPts val="1800"/>
              </a:spcBef>
            </a:pPr>
            <a:r>
              <a:rPr lang="zh-CN" altLang="en-US" dirty="0" smtClean="0">
                <a:latin typeface="Times New Roman" pitchFamily="18" charset="0"/>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进行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向插值，得到直纹面</a:t>
            </a:r>
          </a:p>
          <a:p>
            <a:pPr marL="1433513" lvl="2" indent="912813" eaLnBrk="1" hangingPunct="1">
              <a:lnSpc>
                <a:spcPct val="150000"/>
              </a:lnSpc>
              <a:spcBef>
                <a:spcPts val="1800"/>
              </a:spcBef>
              <a:buFont typeface="Wingdings" pitchFamily="2" charset="2"/>
              <a:buNone/>
            </a:pPr>
            <a:endParaRPr lang="en-US" altLang="zh-CN" dirty="0" smtClean="0">
              <a:latin typeface="Times New Roman" pitchFamily="18" charset="0"/>
            </a:endParaRPr>
          </a:p>
          <a:p>
            <a:pPr marL="1433513" lvl="2" indent="912813" eaLnBrk="1" hangingPunct="1">
              <a:lnSpc>
                <a:spcPct val="150000"/>
              </a:lnSpc>
              <a:spcBef>
                <a:spcPts val="1800"/>
              </a:spcBef>
            </a:pPr>
            <a:r>
              <a:rPr lang="zh-CN" altLang="en-US" dirty="0" smtClean="0">
                <a:latin typeface="Times New Roman" pitchFamily="18" charset="0"/>
              </a:rPr>
              <a:t>   </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根据角点进行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向插值，得到直纹面</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p:txBody>
      </p:sp>
      <p:graphicFrame>
        <p:nvGraphicFramePr>
          <p:cNvPr id="167971" name="Object 35"/>
          <p:cNvGraphicFramePr>
            <a:graphicFrameLocks noGrp="1" noChangeAspect="1"/>
          </p:cNvGraphicFramePr>
          <p:nvPr>
            <p:ph sz="half" idx="2"/>
            <p:extLst>
              <p:ext uri="{D42A27DB-BD31-4B8C-83A1-F6EECF244321}">
                <p14:modId xmlns:p14="http://schemas.microsoft.com/office/powerpoint/2010/main" val="539545531"/>
              </p:ext>
            </p:extLst>
          </p:nvPr>
        </p:nvGraphicFramePr>
        <p:xfrm>
          <a:off x="4123856" y="3112294"/>
          <a:ext cx="4502151" cy="490537"/>
        </p:xfrm>
        <a:graphic>
          <a:graphicData uri="http://schemas.openxmlformats.org/presentationml/2006/ole">
            <mc:AlternateContent xmlns:mc="http://schemas.openxmlformats.org/markup-compatibility/2006">
              <mc:Choice xmlns:v="urn:schemas-microsoft-com:vml" Requires="v">
                <p:oleObj spid="_x0000_s92312" name="Equation" r:id="rId4" imgW="1574800" imgH="228600" progId="Equation.DSMT4">
                  <p:embed/>
                </p:oleObj>
              </mc:Choice>
              <mc:Fallback>
                <p:oleObj name="Equation" r:id="rId4" imgW="15748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3856" y="3112294"/>
                        <a:ext cx="4502151"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39" name="Freeform 3"/>
          <p:cNvSpPr>
            <a:spLocks/>
          </p:cNvSpPr>
          <p:nvPr/>
        </p:nvSpPr>
        <p:spPr bwMode="auto">
          <a:xfrm>
            <a:off x="273051" y="2565401"/>
            <a:ext cx="351367" cy="1584325"/>
          </a:xfrm>
          <a:custGeom>
            <a:avLst/>
            <a:gdLst>
              <a:gd name="T0" fmla="*/ 2147483647 w 166"/>
              <a:gd name="T1" fmla="*/ 0 h 998"/>
              <a:gd name="T2" fmla="*/ 2147483647 w 166"/>
              <a:gd name="T3" fmla="*/ 2147483647 h 998"/>
              <a:gd name="T4" fmla="*/ 2147483647 w 166"/>
              <a:gd name="T5" fmla="*/ 2147483647 h 998"/>
              <a:gd name="T6" fmla="*/ 2147483647 w 166"/>
              <a:gd name="T7" fmla="*/ 2147483647 h 998"/>
              <a:gd name="T8" fmla="*/ 0 60000 65536"/>
              <a:gd name="T9" fmla="*/ 0 60000 65536"/>
              <a:gd name="T10" fmla="*/ 0 60000 65536"/>
              <a:gd name="T11" fmla="*/ 0 60000 65536"/>
              <a:gd name="T12" fmla="*/ 0 w 166"/>
              <a:gd name="T13" fmla="*/ 0 h 998"/>
              <a:gd name="T14" fmla="*/ 166 w 166"/>
              <a:gd name="T15" fmla="*/ 998 h 998"/>
            </a:gdLst>
            <a:ahLst/>
            <a:cxnLst>
              <a:cxn ang="T8">
                <a:pos x="T0" y="T1"/>
              </a:cxn>
              <a:cxn ang="T9">
                <a:pos x="T2" y="T3"/>
              </a:cxn>
              <a:cxn ang="T10">
                <a:pos x="T4" y="T5"/>
              </a:cxn>
              <a:cxn ang="T11">
                <a:pos x="T6" y="T7"/>
              </a:cxn>
            </a:cxnLst>
            <a:rect l="T12" t="T13" r="T14" b="T15"/>
            <a:pathLst>
              <a:path w="166" h="998">
                <a:moveTo>
                  <a:pt x="120" y="0"/>
                </a:moveTo>
                <a:cubicBezTo>
                  <a:pt x="67" y="153"/>
                  <a:pt x="14" y="307"/>
                  <a:pt x="7" y="454"/>
                </a:cubicBezTo>
                <a:cubicBezTo>
                  <a:pt x="0" y="601"/>
                  <a:pt x="49" y="794"/>
                  <a:pt x="75" y="885"/>
                </a:cubicBezTo>
                <a:cubicBezTo>
                  <a:pt x="101" y="976"/>
                  <a:pt x="133" y="987"/>
                  <a:pt x="166" y="9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940" name="Line 4"/>
          <p:cNvSpPr>
            <a:spLocks noChangeShapeType="1"/>
          </p:cNvSpPr>
          <p:nvPr/>
        </p:nvSpPr>
        <p:spPr bwMode="auto">
          <a:xfrm flipV="1">
            <a:off x="594784" y="4149725"/>
            <a:ext cx="22076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41" name="Line 5"/>
          <p:cNvSpPr>
            <a:spLocks noChangeShapeType="1"/>
          </p:cNvSpPr>
          <p:nvPr/>
        </p:nvSpPr>
        <p:spPr bwMode="auto">
          <a:xfrm>
            <a:off x="527052" y="2565400"/>
            <a:ext cx="18732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44" name="Freeform 8"/>
          <p:cNvSpPr>
            <a:spLocks/>
          </p:cNvSpPr>
          <p:nvPr/>
        </p:nvSpPr>
        <p:spPr bwMode="auto">
          <a:xfrm>
            <a:off x="2271185" y="2565401"/>
            <a:ext cx="560916" cy="1584325"/>
          </a:xfrm>
          <a:custGeom>
            <a:avLst/>
            <a:gdLst>
              <a:gd name="T0" fmla="*/ 2147483647 w 265"/>
              <a:gd name="T1" fmla="*/ 0 h 998"/>
              <a:gd name="T2" fmla="*/ 2147483647 w 265"/>
              <a:gd name="T3" fmla="*/ 2147483647 h 998"/>
              <a:gd name="T4" fmla="*/ 2147483647 w 265"/>
              <a:gd name="T5" fmla="*/ 2147483647 h 998"/>
              <a:gd name="T6" fmla="*/ 2147483647 w 265"/>
              <a:gd name="T7" fmla="*/ 2147483647 h 998"/>
              <a:gd name="T8" fmla="*/ 0 60000 65536"/>
              <a:gd name="T9" fmla="*/ 0 60000 65536"/>
              <a:gd name="T10" fmla="*/ 0 60000 65536"/>
              <a:gd name="T11" fmla="*/ 0 60000 65536"/>
              <a:gd name="T12" fmla="*/ 0 w 265"/>
              <a:gd name="T13" fmla="*/ 0 h 998"/>
              <a:gd name="T14" fmla="*/ 265 w 265"/>
              <a:gd name="T15" fmla="*/ 998 h 998"/>
            </a:gdLst>
            <a:ahLst/>
            <a:cxnLst>
              <a:cxn ang="T8">
                <a:pos x="T0" y="T1"/>
              </a:cxn>
              <a:cxn ang="T9">
                <a:pos x="T2" y="T3"/>
              </a:cxn>
              <a:cxn ang="T10">
                <a:pos x="T4" y="T5"/>
              </a:cxn>
              <a:cxn ang="T11">
                <a:pos x="T6" y="T7"/>
              </a:cxn>
            </a:cxnLst>
            <a:rect l="T12" t="T13" r="T14" b="T15"/>
            <a:pathLst>
              <a:path w="265" h="998">
                <a:moveTo>
                  <a:pt x="61" y="0"/>
                </a:moveTo>
                <a:cubicBezTo>
                  <a:pt x="30" y="147"/>
                  <a:pt x="0" y="295"/>
                  <a:pt x="15" y="431"/>
                </a:cubicBezTo>
                <a:cubicBezTo>
                  <a:pt x="30" y="567"/>
                  <a:pt x="110" y="723"/>
                  <a:pt x="152" y="817"/>
                </a:cubicBezTo>
                <a:cubicBezTo>
                  <a:pt x="194" y="911"/>
                  <a:pt x="229" y="954"/>
                  <a:pt x="265" y="9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945" name="Line 9"/>
          <p:cNvSpPr>
            <a:spLocks noChangeShapeType="1"/>
          </p:cNvSpPr>
          <p:nvPr/>
        </p:nvSpPr>
        <p:spPr bwMode="auto">
          <a:xfrm>
            <a:off x="402168" y="2817813"/>
            <a:ext cx="19198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46" name="Line 10"/>
          <p:cNvSpPr>
            <a:spLocks noChangeShapeType="1"/>
          </p:cNvSpPr>
          <p:nvPr/>
        </p:nvSpPr>
        <p:spPr bwMode="auto">
          <a:xfrm>
            <a:off x="336551" y="3070225"/>
            <a:ext cx="19663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47" name="Line 11"/>
          <p:cNvSpPr>
            <a:spLocks noChangeShapeType="1"/>
          </p:cNvSpPr>
          <p:nvPr/>
        </p:nvSpPr>
        <p:spPr bwMode="auto">
          <a:xfrm>
            <a:off x="287867" y="3286125"/>
            <a:ext cx="20150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48" name="Line 12"/>
          <p:cNvSpPr>
            <a:spLocks noChangeShapeType="1"/>
          </p:cNvSpPr>
          <p:nvPr/>
        </p:nvSpPr>
        <p:spPr bwMode="auto">
          <a:xfrm>
            <a:off x="287868" y="3530600"/>
            <a:ext cx="21124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49" name="Line 13"/>
          <p:cNvSpPr>
            <a:spLocks noChangeShapeType="1"/>
          </p:cNvSpPr>
          <p:nvPr/>
        </p:nvSpPr>
        <p:spPr bwMode="auto">
          <a:xfrm>
            <a:off x="336551" y="3754438"/>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0" name="Line 14"/>
          <p:cNvSpPr>
            <a:spLocks noChangeShapeType="1"/>
          </p:cNvSpPr>
          <p:nvPr/>
        </p:nvSpPr>
        <p:spPr bwMode="auto">
          <a:xfrm>
            <a:off x="431801" y="3970338"/>
            <a:ext cx="22076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1" name="Freeform 15"/>
          <p:cNvSpPr>
            <a:spLocks/>
          </p:cNvSpPr>
          <p:nvPr/>
        </p:nvSpPr>
        <p:spPr bwMode="auto">
          <a:xfrm>
            <a:off x="478367" y="4652963"/>
            <a:ext cx="1879600" cy="120650"/>
          </a:xfrm>
          <a:custGeom>
            <a:avLst/>
            <a:gdLst>
              <a:gd name="T0" fmla="*/ 0 w 888"/>
              <a:gd name="T1" fmla="*/ 0 h 76"/>
              <a:gd name="T2" fmla="*/ 2147483647 w 888"/>
              <a:gd name="T3" fmla="*/ 2147483647 h 76"/>
              <a:gd name="T4" fmla="*/ 2147483647 w 888"/>
              <a:gd name="T5" fmla="*/ 2147483647 h 76"/>
              <a:gd name="T6" fmla="*/ 2147483647 w 888"/>
              <a:gd name="T7" fmla="*/ 0 h 76"/>
              <a:gd name="T8" fmla="*/ 0 60000 65536"/>
              <a:gd name="T9" fmla="*/ 0 60000 65536"/>
              <a:gd name="T10" fmla="*/ 0 60000 65536"/>
              <a:gd name="T11" fmla="*/ 0 60000 65536"/>
              <a:gd name="T12" fmla="*/ 0 w 888"/>
              <a:gd name="T13" fmla="*/ 0 h 76"/>
              <a:gd name="T14" fmla="*/ 888 w 888"/>
              <a:gd name="T15" fmla="*/ 76 h 76"/>
            </a:gdLst>
            <a:ahLst/>
            <a:cxnLst>
              <a:cxn ang="T8">
                <a:pos x="T0" y="T1"/>
              </a:cxn>
              <a:cxn ang="T9">
                <a:pos x="T2" y="T3"/>
              </a:cxn>
              <a:cxn ang="T10">
                <a:pos x="T4" y="T5"/>
              </a:cxn>
              <a:cxn ang="T11">
                <a:pos x="T6" y="T7"/>
              </a:cxn>
            </a:cxnLst>
            <a:rect l="T12" t="T13" r="T14" b="T15"/>
            <a:pathLst>
              <a:path w="888" h="76">
                <a:moveTo>
                  <a:pt x="0" y="0"/>
                </a:moveTo>
                <a:cubicBezTo>
                  <a:pt x="93" y="30"/>
                  <a:pt x="186" y="60"/>
                  <a:pt x="318" y="68"/>
                </a:cubicBezTo>
                <a:cubicBezTo>
                  <a:pt x="450" y="76"/>
                  <a:pt x="700" y="57"/>
                  <a:pt x="794" y="46"/>
                </a:cubicBezTo>
                <a:cubicBezTo>
                  <a:pt x="888" y="35"/>
                  <a:pt x="886" y="17"/>
                  <a:pt x="885"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952" name="Freeform 16"/>
          <p:cNvSpPr>
            <a:spLocks/>
          </p:cNvSpPr>
          <p:nvPr/>
        </p:nvSpPr>
        <p:spPr bwMode="auto">
          <a:xfrm>
            <a:off x="527051" y="6237288"/>
            <a:ext cx="2256367" cy="107950"/>
          </a:xfrm>
          <a:custGeom>
            <a:avLst/>
            <a:gdLst>
              <a:gd name="T0" fmla="*/ 0 w 1066"/>
              <a:gd name="T1" fmla="*/ 0 h 68"/>
              <a:gd name="T2" fmla="*/ 2147483647 w 1066"/>
              <a:gd name="T3" fmla="*/ 2147483647 h 68"/>
              <a:gd name="T4" fmla="*/ 2147483647 w 1066"/>
              <a:gd name="T5" fmla="*/ 0 h 68"/>
              <a:gd name="T6" fmla="*/ 0 60000 65536"/>
              <a:gd name="T7" fmla="*/ 0 60000 65536"/>
              <a:gd name="T8" fmla="*/ 0 60000 65536"/>
              <a:gd name="T9" fmla="*/ 0 w 1066"/>
              <a:gd name="T10" fmla="*/ 0 h 68"/>
              <a:gd name="T11" fmla="*/ 1066 w 1066"/>
              <a:gd name="T12" fmla="*/ 68 h 68"/>
            </a:gdLst>
            <a:ahLst/>
            <a:cxnLst>
              <a:cxn ang="T6">
                <a:pos x="T0" y="T1"/>
              </a:cxn>
              <a:cxn ang="T7">
                <a:pos x="T2" y="T3"/>
              </a:cxn>
              <a:cxn ang="T8">
                <a:pos x="T4" y="T5"/>
              </a:cxn>
            </a:cxnLst>
            <a:rect l="T9" t="T10" r="T11" b="T12"/>
            <a:pathLst>
              <a:path w="1066" h="68">
                <a:moveTo>
                  <a:pt x="0" y="0"/>
                </a:moveTo>
                <a:cubicBezTo>
                  <a:pt x="160" y="34"/>
                  <a:pt x="321" y="68"/>
                  <a:pt x="499" y="68"/>
                </a:cubicBezTo>
                <a:cubicBezTo>
                  <a:pt x="677" y="68"/>
                  <a:pt x="871" y="34"/>
                  <a:pt x="106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957" name="Line 21"/>
          <p:cNvSpPr>
            <a:spLocks noChangeShapeType="1"/>
          </p:cNvSpPr>
          <p:nvPr/>
        </p:nvSpPr>
        <p:spPr bwMode="auto">
          <a:xfrm>
            <a:off x="459317" y="4630739"/>
            <a:ext cx="48683"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8" name="Line 22"/>
          <p:cNvSpPr>
            <a:spLocks noChangeShapeType="1"/>
          </p:cNvSpPr>
          <p:nvPr/>
        </p:nvSpPr>
        <p:spPr bwMode="auto">
          <a:xfrm>
            <a:off x="2351617" y="4638676"/>
            <a:ext cx="431800"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59" name="Line 23"/>
          <p:cNvSpPr>
            <a:spLocks noChangeShapeType="1"/>
          </p:cNvSpPr>
          <p:nvPr/>
        </p:nvSpPr>
        <p:spPr bwMode="auto">
          <a:xfrm>
            <a:off x="719667" y="4689475"/>
            <a:ext cx="143933" cy="161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0" name="Line 24"/>
          <p:cNvSpPr>
            <a:spLocks noChangeShapeType="1"/>
          </p:cNvSpPr>
          <p:nvPr/>
        </p:nvSpPr>
        <p:spPr bwMode="auto">
          <a:xfrm>
            <a:off x="1102784" y="4760914"/>
            <a:ext cx="192616"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1" name="Line 25"/>
          <p:cNvSpPr>
            <a:spLocks noChangeShapeType="1"/>
          </p:cNvSpPr>
          <p:nvPr/>
        </p:nvSpPr>
        <p:spPr bwMode="auto">
          <a:xfrm>
            <a:off x="1488017" y="4760914"/>
            <a:ext cx="287867"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2" name="Line 26"/>
          <p:cNvSpPr>
            <a:spLocks noChangeShapeType="1"/>
          </p:cNvSpPr>
          <p:nvPr/>
        </p:nvSpPr>
        <p:spPr bwMode="auto">
          <a:xfrm>
            <a:off x="1919818" y="4760913"/>
            <a:ext cx="336549" cy="154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34"/>
          <p:cNvGrpSpPr>
            <a:grpSpLocks/>
          </p:cNvGrpSpPr>
          <p:nvPr/>
        </p:nvGrpSpPr>
        <p:grpSpPr bwMode="auto">
          <a:xfrm>
            <a:off x="10576985" y="512764"/>
            <a:ext cx="992716" cy="1584325"/>
            <a:chOff x="4997" y="504"/>
            <a:chExt cx="469" cy="998"/>
          </a:xfrm>
        </p:grpSpPr>
        <p:sp>
          <p:nvSpPr>
            <p:cNvPr id="95278" name="Freeform 18"/>
            <p:cNvSpPr>
              <a:spLocks/>
            </p:cNvSpPr>
            <p:nvPr/>
          </p:nvSpPr>
          <p:spPr bwMode="auto">
            <a:xfrm>
              <a:off x="4997" y="504"/>
              <a:ext cx="265" cy="998"/>
            </a:xfrm>
            <a:custGeom>
              <a:avLst/>
              <a:gdLst>
                <a:gd name="T0" fmla="*/ 61 w 265"/>
                <a:gd name="T1" fmla="*/ 0 h 998"/>
                <a:gd name="T2" fmla="*/ 15 w 265"/>
                <a:gd name="T3" fmla="*/ 431 h 998"/>
                <a:gd name="T4" fmla="*/ 152 w 265"/>
                <a:gd name="T5" fmla="*/ 817 h 998"/>
                <a:gd name="T6" fmla="*/ 265 w 265"/>
                <a:gd name="T7" fmla="*/ 998 h 998"/>
                <a:gd name="T8" fmla="*/ 0 60000 65536"/>
                <a:gd name="T9" fmla="*/ 0 60000 65536"/>
                <a:gd name="T10" fmla="*/ 0 60000 65536"/>
                <a:gd name="T11" fmla="*/ 0 60000 65536"/>
                <a:gd name="T12" fmla="*/ 0 w 265"/>
                <a:gd name="T13" fmla="*/ 0 h 998"/>
                <a:gd name="T14" fmla="*/ 265 w 265"/>
                <a:gd name="T15" fmla="*/ 998 h 998"/>
              </a:gdLst>
              <a:ahLst/>
              <a:cxnLst>
                <a:cxn ang="T8">
                  <a:pos x="T0" y="T1"/>
                </a:cxn>
                <a:cxn ang="T9">
                  <a:pos x="T2" y="T3"/>
                </a:cxn>
                <a:cxn ang="T10">
                  <a:pos x="T4" y="T5"/>
                </a:cxn>
                <a:cxn ang="T11">
                  <a:pos x="T6" y="T7"/>
                </a:cxn>
              </a:cxnLst>
              <a:rect l="T12" t="T13" r="T14" b="T15"/>
              <a:pathLst>
                <a:path w="265" h="998">
                  <a:moveTo>
                    <a:pt x="61" y="0"/>
                  </a:moveTo>
                  <a:cubicBezTo>
                    <a:pt x="30" y="147"/>
                    <a:pt x="0" y="295"/>
                    <a:pt x="15" y="431"/>
                  </a:cubicBezTo>
                  <a:cubicBezTo>
                    <a:pt x="30" y="567"/>
                    <a:pt x="110" y="723"/>
                    <a:pt x="152" y="817"/>
                  </a:cubicBezTo>
                  <a:cubicBezTo>
                    <a:pt x="194" y="911"/>
                    <a:pt x="229" y="954"/>
                    <a:pt x="265" y="9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9" name="Text Box 27"/>
            <p:cNvSpPr txBox="1">
              <a:spLocks noChangeArrowheads="1"/>
            </p:cNvSpPr>
            <p:nvPr/>
          </p:nvSpPr>
          <p:spPr bwMode="auto">
            <a:xfrm>
              <a:off x="5035" y="845"/>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b="1" baseline="-25000">
                  <a:latin typeface="Times New Roman" pitchFamily="18" charset="0"/>
                </a:rPr>
                <a:t>1v</a:t>
              </a:r>
              <a:endParaRPr lang="zh-CN" altLang="en-US" sz="2000" b="1" baseline="-25000">
                <a:latin typeface="Times New Roman" pitchFamily="18" charset="0"/>
              </a:endParaRPr>
            </a:p>
          </p:txBody>
        </p:sp>
      </p:grpSp>
      <p:grpSp>
        <p:nvGrpSpPr>
          <p:cNvPr id="3" name="Group 33"/>
          <p:cNvGrpSpPr>
            <a:grpSpLocks/>
          </p:cNvGrpSpPr>
          <p:nvPr/>
        </p:nvGrpSpPr>
        <p:grpSpPr bwMode="auto">
          <a:xfrm>
            <a:off x="7920567" y="512764"/>
            <a:ext cx="1009651" cy="1584325"/>
            <a:chOff x="3742" y="504"/>
            <a:chExt cx="477" cy="998"/>
          </a:xfrm>
        </p:grpSpPr>
        <p:sp>
          <p:nvSpPr>
            <p:cNvPr id="95276" name="Freeform 17"/>
            <p:cNvSpPr>
              <a:spLocks/>
            </p:cNvSpPr>
            <p:nvPr/>
          </p:nvSpPr>
          <p:spPr bwMode="auto">
            <a:xfrm>
              <a:off x="4053" y="504"/>
              <a:ext cx="166" cy="998"/>
            </a:xfrm>
            <a:custGeom>
              <a:avLst/>
              <a:gdLst>
                <a:gd name="T0" fmla="*/ 120 w 166"/>
                <a:gd name="T1" fmla="*/ 0 h 998"/>
                <a:gd name="T2" fmla="*/ 7 w 166"/>
                <a:gd name="T3" fmla="*/ 454 h 998"/>
                <a:gd name="T4" fmla="*/ 75 w 166"/>
                <a:gd name="T5" fmla="*/ 885 h 998"/>
                <a:gd name="T6" fmla="*/ 166 w 166"/>
                <a:gd name="T7" fmla="*/ 998 h 998"/>
                <a:gd name="T8" fmla="*/ 0 60000 65536"/>
                <a:gd name="T9" fmla="*/ 0 60000 65536"/>
                <a:gd name="T10" fmla="*/ 0 60000 65536"/>
                <a:gd name="T11" fmla="*/ 0 60000 65536"/>
                <a:gd name="T12" fmla="*/ 0 w 166"/>
                <a:gd name="T13" fmla="*/ 0 h 998"/>
                <a:gd name="T14" fmla="*/ 166 w 166"/>
                <a:gd name="T15" fmla="*/ 998 h 998"/>
              </a:gdLst>
              <a:ahLst/>
              <a:cxnLst>
                <a:cxn ang="T8">
                  <a:pos x="T0" y="T1"/>
                </a:cxn>
                <a:cxn ang="T9">
                  <a:pos x="T2" y="T3"/>
                </a:cxn>
                <a:cxn ang="T10">
                  <a:pos x="T4" y="T5"/>
                </a:cxn>
                <a:cxn ang="T11">
                  <a:pos x="T6" y="T7"/>
                </a:cxn>
              </a:cxnLst>
              <a:rect l="T12" t="T13" r="T14" b="T15"/>
              <a:pathLst>
                <a:path w="166" h="998">
                  <a:moveTo>
                    <a:pt x="120" y="0"/>
                  </a:moveTo>
                  <a:cubicBezTo>
                    <a:pt x="67" y="153"/>
                    <a:pt x="14" y="307"/>
                    <a:pt x="7" y="454"/>
                  </a:cubicBezTo>
                  <a:cubicBezTo>
                    <a:pt x="0" y="601"/>
                    <a:pt x="49" y="794"/>
                    <a:pt x="75" y="885"/>
                  </a:cubicBezTo>
                  <a:cubicBezTo>
                    <a:pt x="101" y="976"/>
                    <a:pt x="133" y="987"/>
                    <a:pt x="166" y="9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7" name="Text Box 28"/>
            <p:cNvSpPr txBox="1">
              <a:spLocks noChangeArrowheads="1"/>
            </p:cNvSpPr>
            <p:nvPr/>
          </p:nvSpPr>
          <p:spPr bwMode="auto">
            <a:xfrm>
              <a:off x="3742" y="845"/>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b="1" baseline="-25000">
                  <a:latin typeface="Times New Roman" pitchFamily="18" charset="0"/>
                </a:rPr>
                <a:t>0v</a:t>
              </a:r>
              <a:endParaRPr lang="zh-CN" altLang="en-US" sz="2000" b="1" baseline="-25000">
                <a:latin typeface="Times New Roman" pitchFamily="18" charset="0"/>
              </a:endParaRPr>
            </a:p>
          </p:txBody>
        </p:sp>
      </p:grpSp>
      <p:grpSp>
        <p:nvGrpSpPr>
          <p:cNvPr id="4" name="Group 31"/>
          <p:cNvGrpSpPr>
            <a:grpSpLocks/>
          </p:cNvGrpSpPr>
          <p:nvPr/>
        </p:nvGrpSpPr>
        <p:grpSpPr bwMode="auto">
          <a:xfrm>
            <a:off x="8881534" y="2055814"/>
            <a:ext cx="2256367" cy="396875"/>
            <a:chOff x="4196" y="1476"/>
            <a:chExt cx="1066" cy="250"/>
          </a:xfrm>
        </p:grpSpPr>
        <p:sp>
          <p:nvSpPr>
            <p:cNvPr id="95274" name="Freeform 20"/>
            <p:cNvSpPr>
              <a:spLocks/>
            </p:cNvSpPr>
            <p:nvPr/>
          </p:nvSpPr>
          <p:spPr bwMode="auto">
            <a:xfrm>
              <a:off x="4196" y="1502"/>
              <a:ext cx="1066" cy="68"/>
            </a:xfrm>
            <a:custGeom>
              <a:avLst/>
              <a:gdLst>
                <a:gd name="T0" fmla="*/ 0 w 1066"/>
                <a:gd name="T1" fmla="*/ 0 h 68"/>
                <a:gd name="T2" fmla="*/ 499 w 1066"/>
                <a:gd name="T3" fmla="*/ 68 h 68"/>
                <a:gd name="T4" fmla="*/ 1066 w 1066"/>
                <a:gd name="T5" fmla="*/ 0 h 68"/>
                <a:gd name="T6" fmla="*/ 0 60000 65536"/>
                <a:gd name="T7" fmla="*/ 0 60000 65536"/>
                <a:gd name="T8" fmla="*/ 0 60000 65536"/>
                <a:gd name="T9" fmla="*/ 0 w 1066"/>
                <a:gd name="T10" fmla="*/ 0 h 68"/>
                <a:gd name="T11" fmla="*/ 1066 w 1066"/>
                <a:gd name="T12" fmla="*/ 68 h 68"/>
              </a:gdLst>
              <a:ahLst/>
              <a:cxnLst>
                <a:cxn ang="T6">
                  <a:pos x="T0" y="T1"/>
                </a:cxn>
                <a:cxn ang="T7">
                  <a:pos x="T2" y="T3"/>
                </a:cxn>
                <a:cxn ang="T8">
                  <a:pos x="T4" y="T5"/>
                </a:cxn>
              </a:cxnLst>
              <a:rect l="T9" t="T10" r="T11" b="T12"/>
              <a:pathLst>
                <a:path w="1066" h="68">
                  <a:moveTo>
                    <a:pt x="0" y="0"/>
                  </a:moveTo>
                  <a:cubicBezTo>
                    <a:pt x="160" y="34"/>
                    <a:pt x="321" y="68"/>
                    <a:pt x="499" y="68"/>
                  </a:cubicBezTo>
                  <a:cubicBezTo>
                    <a:pt x="677" y="68"/>
                    <a:pt x="871" y="34"/>
                    <a:pt x="106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5" name="Text Box 29"/>
            <p:cNvSpPr txBox="1">
              <a:spLocks noChangeArrowheads="1"/>
            </p:cNvSpPr>
            <p:nvPr/>
          </p:nvSpPr>
          <p:spPr bwMode="auto">
            <a:xfrm>
              <a:off x="4589" y="1476"/>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b="1" baseline="-25000">
                  <a:latin typeface="Times New Roman" pitchFamily="18" charset="0"/>
                </a:rPr>
                <a:t>u0</a:t>
              </a:r>
              <a:endParaRPr lang="zh-CN" altLang="en-US" sz="2000" b="1" baseline="-25000">
                <a:latin typeface="Times New Roman" pitchFamily="18" charset="0"/>
              </a:endParaRPr>
            </a:p>
          </p:txBody>
        </p:sp>
      </p:grpSp>
      <p:grpSp>
        <p:nvGrpSpPr>
          <p:cNvPr id="5" name="Group 32"/>
          <p:cNvGrpSpPr>
            <a:grpSpLocks/>
          </p:cNvGrpSpPr>
          <p:nvPr/>
        </p:nvGrpSpPr>
        <p:grpSpPr bwMode="auto">
          <a:xfrm>
            <a:off x="8832851" y="204789"/>
            <a:ext cx="1879600" cy="428625"/>
            <a:chOff x="4173" y="310"/>
            <a:chExt cx="888" cy="270"/>
          </a:xfrm>
        </p:grpSpPr>
        <p:sp>
          <p:nvSpPr>
            <p:cNvPr id="95272" name="Freeform 19"/>
            <p:cNvSpPr>
              <a:spLocks/>
            </p:cNvSpPr>
            <p:nvPr/>
          </p:nvSpPr>
          <p:spPr bwMode="auto">
            <a:xfrm>
              <a:off x="4173" y="504"/>
              <a:ext cx="888" cy="76"/>
            </a:xfrm>
            <a:custGeom>
              <a:avLst/>
              <a:gdLst>
                <a:gd name="T0" fmla="*/ 0 w 888"/>
                <a:gd name="T1" fmla="*/ 0 h 76"/>
                <a:gd name="T2" fmla="*/ 318 w 888"/>
                <a:gd name="T3" fmla="*/ 68 h 76"/>
                <a:gd name="T4" fmla="*/ 794 w 888"/>
                <a:gd name="T5" fmla="*/ 46 h 76"/>
                <a:gd name="T6" fmla="*/ 885 w 888"/>
                <a:gd name="T7" fmla="*/ 0 h 76"/>
                <a:gd name="T8" fmla="*/ 0 60000 65536"/>
                <a:gd name="T9" fmla="*/ 0 60000 65536"/>
                <a:gd name="T10" fmla="*/ 0 60000 65536"/>
                <a:gd name="T11" fmla="*/ 0 60000 65536"/>
                <a:gd name="T12" fmla="*/ 0 w 888"/>
                <a:gd name="T13" fmla="*/ 0 h 76"/>
                <a:gd name="T14" fmla="*/ 888 w 888"/>
                <a:gd name="T15" fmla="*/ 76 h 76"/>
              </a:gdLst>
              <a:ahLst/>
              <a:cxnLst>
                <a:cxn ang="T8">
                  <a:pos x="T0" y="T1"/>
                </a:cxn>
                <a:cxn ang="T9">
                  <a:pos x="T2" y="T3"/>
                </a:cxn>
                <a:cxn ang="T10">
                  <a:pos x="T4" y="T5"/>
                </a:cxn>
                <a:cxn ang="T11">
                  <a:pos x="T6" y="T7"/>
                </a:cxn>
              </a:cxnLst>
              <a:rect l="T12" t="T13" r="T14" b="T15"/>
              <a:pathLst>
                <a:path w="888" h="76">
                  <a:moveTo>
                    <a:pt x="0" y="0"/>
                  </a:moveTo>
                  <a:cubicBezTo>
                    <a:pt x="93" y="30"/>
                    <a:pt x="186" y="60"/>
                    <a:pt x="318" y="68"/>
                  </a:cubicBezTo>
                  <a:cubicBezTo>
                    <a:pt x="450" y="76"/>
                    <a:pt x="700" y="57"/>
                    <a:pt x="794" y="46"/>
                  </a:cubicBezTo>
                  <a:cubicBezTo>
                    <a:pt x="888" y="35"/>
                    <a:pt x="886" y="17"/>
                    <a:pt x="885"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3" name="Text Box 30"/>
            <p:cNvSpPr txBox="1">
              <a:spLocks noChangeArrowheads="1"/>
            </p:cNvSpPr>
            <p:nvPr/>
          </p:nvSpPr>
          <p:spPr bwMode="auto">
            <a:xfrm>
              <a:off x="4454" y="310"/>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latin typeface="Times New Roman" pitchFamily="18" charset="0"/>
                </a:rPr>
                <a:t>p</a:t>
              </a:r>
              <a:r>
                <a:rPr lang="en-US" altLang="zh-CN" sz="2000" b="1" baseline="-25000">
                  <a:latin typeface="Times New Roman" pitchFamily="18" charset="0"/>
                </a:rPr>
                <a:t>u1</a:t>
              </a:r>
              <a:endParaRPr lang="zh-CN" altLang="en-US" sz="2000" b="1" baseline="-25000">
                <a:latin typeface="Times New Roman" pitchFamily="18" charset="0"/>
              </a:endParaRPr>
            </a:p>
          </p:txBody>
        </p:sp>
      </p:grpSp>
      <p:graphicFrame>
        <p:nvGraphicFramePr>
          <p:cNvPr id="167975" name="Object 39"/>
          <p:cNvGraphicFramePr>
            <a:graphicFrameLocks noChangeAspect="1"/>
          </p:cNvGraphicFramePr>
          <p:nvPr>
            <p:extLst>
              <p:ext uri="{D42A27DB-BD31-4B8C-83A1-F6EECF244321}">
                <p14:modId xmlns:p14="http://schemas.microsoft.com/office/powerpoint/2010/main" val="2944056580"/>
              </p:ext>
            </p:extLst>
          </p:nvPr>
        </p:nvGraphicFramePr>
        <p:xfrm>
          <a:off x="3431704" y="5746751"/>
          <a:ext cx="8591549" cy="490537"/>
        </p:xfrm>
        <a:graphic>
          <a:graphicData uri="http://schemas.openxmlformats.org/presentationml/2006/ole">
            <mc:AlternateContent xmlns:mc="http://schemas.openxmlformats.org/markup-compatibility/2006">
              <mc:Choice xmlns:v="urn:schemas-microsoft-com:vml" Requires="v">
                <p:oleObj spid="_x0000_s92313" name="Equation" r:id="rId6" imgW="3327400" imgH="254000" progId="Equation.DSMT4">
                  <p:embed/>
                </p:oleObj>
              </mc:Choice>
              <mc:Fallback>
                <p:oleObj name="Equation" r:id="rId6" imgW="33274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1704" y="5746751"/>
                        <a:ext cx="8591549"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48"/>
          <p:cNvGrpSpPr>
            <a:grpSpLocks/>
          </p:cNvGrpSpPr>
          <p:nvPr/>
        </p:nvGrpSpPr>
        <p:grpSpPr bwMode="auto">
          <a:xfrm>
            <a:off x="8303684" y="1903414"/>
            <a:ext cx="863600" cy="460375"/>
            <a:chOff x="3923" y="1380"/>
            <a:chExt cx="408" cy="290"/>
          </a:xfrm>
        </p:grpSpPr>
        <p:sp>
          <p:nvSpPr>
            <p:cNvPr id="95270" name="Text Box 40"/>
            <p:cNvSpPr txBox="1">
              <a:spLocks noChangeArrowheads="1"/>
            </p:cNvSpPr>
            <p:nvPr/>
          </p:nvSpPr>
          <p:spPr bwMode="auto">
            <a:xfrm>
              <a:off x="4081" y="1380"/>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olidFill>
                    <a:schemeClr val="folHlink"/>
                  </a:solidFill>
                  <a:sym typeface="Symbol" pitchFamily="18" charset="2"/>
                </a:rPr>
                <a:t></a:t>
              </a:r>
            </a:p>
          </p:txBody>
        </p:sp>
        <p:sp>
          <p:nvSpPr>
            <p:cNvPr id="95271" name="Text Box 44"/>
            <p:cNvSpPr txBox="1">
              <a:spLocks noChangeArrowheads="1"/>
            </p:cNvSpPr>
            <p:nvPr/>
          </p:nvSpPr>
          <p:spPr bwMode="auto">
            <a:xfrm>
              <a:off x="3923" y="1420"/>
              <a:ext cx="3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solidFill>
                    <a:schemeClr val="folHlink"/>
                  </a:solidFill>
                  <a:latin typeface="Times New Roman" pitchFamily="18" charset="0"/>
                </a:rPr>
                <a:t>p</a:t>
              </a:r>
              <a:r>
                <a:rPr lang="en-US" altLang="zh-CN" sz="2000" b="1" baseline="-25000">
                  <a:solidFill>
                    <a:schemeClr val="folHlink"/>
                  </a:solidFill>
                  <a:latin typeface="Times New Roman" pitchFamily="18" charset="0"/>
                </a:rPr>
                <a:t>00</a:t>
              </a:r>
            </a:p>
          </p:txBody>
        </p:sp>
      </p:grpSp>
      <p:grpSp>
        <p:nvGrpSpPr>
          <p:cNvPr id="7" name="Group 49"/>
          <p:cNvGrpSpPr>
            <a:grpSpLocks/>
          </p:cNvGrpSpPr>
          <p:nvPr/>
        </p:nvGrpSpPr>
        <p:grpSpPr bwMode="auto">
          <a:xfrm>
            <a:off x="10945285" y="1909763"/>
            <a:ext cx="814916" cy="469900"/>
            <a:chOff x="5171" y="1384"/>
            <a:chExt cx="385" cy="296"/>
          </a:xfrm>
        </p:grpSpPr>
        <p:sp>
          <p:nvSpPr>
            <p:cNvPr id="95268" name="Text Box 41"/>
            <p:cNvSpPr txBox="1">
              <a:spLocks noChangeArrowheads="1"/>
            </p:cNvSpPr>
            <p:nvPr/>
          </p:nvSpPr>
          <p:spPr bwMode="auto">
            <a:xfrm>
              <a:off x="5171" y="1384"/>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olidFill>
                    <a:schemeClr val="folHlink"/>
                  </a:solidFill>
                  <a:sym typeface="Symbol" pitchFamily="18" charset="2"/>
                </a:rPr>
                <a:t></a:t>
              </a:r>
            </a:p>
          </p:txBody>
        </p:sp>
        <p:sp>
          <p:nvSpPr>
            <p:cNvPr id="95269" name="Text Box 47"/>
            <p:cNvSpPr txBox="1">
              <a:spLocks noChangeArrowheads="1"/>
            </p:cNvSpPr>
            <p:nvPr/>
          </p:nvSpPr>
          <p:spPr bwMode="auto">
            <a:xfrm>
              <a:off x="5211" y="1430"/>
              <a:ext cx="3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solidFill>
                    <a:schemeClr val="folHlink"/>
                  </a:solidFill>
                  <a:latin typeface="Times New Roman" pitchFamily="18" charset="0"/>
                </a:rPr>
                <a:t>p</a:t>
              </a:r>
              <a:r>
                <a:rPr lang="en-US" altLang="zh-CN" sz="2000" b="1" baseline="-25000">
                  <a:solidFill>
                    <a:schemeClr val="folHlink"/>
                  </a:solidFill>
                  <a:latin typeface="Times New Roman" pitchFamily="18" charset="0"/>
                </a:rPr>
                <a:t>10</a:t>
              </a:r>
            </a:p>
          </p:txBody>
        </p:sp>
      </p:grpSp>
      <p:grpSp>
        <p:nvGrpSpPr>
          <p:cNvPr id="8" name="Group 51"/>
          <p:cNvGrpSpPr>
            <a:grpSpLocks/>
          </p:cNvGrpSpPr>
          <p:nvPr/>
        </p:nvGrpSpPr>
        <p:grpSpPr bwMode="auto">
          <a:xfrm>
            <a:off x="8496301" y="80964"/>
            <a:ext cx="912284" cy="611187"/>
            <a:chOff x="4014" y="232"/>
            <a:chExt cx="431" cy="385"/>
          </a:xfrm>
        </p:grpSpPr>
        <p:sp>
          <p:nvSpPr>
            <p:cNvPr id="95266" name="Text Box 42"/>
            <p:cNvSpPr txBox="1">
              <a:spLocks noChangeArrowheads="1"/>
            </p:cNvSpPr>
            <p:nvPr/>
          </p:nvSpPr>
          <p:spPr bwMode="auto">
            <a:xfrm>
              <a:off x="4091" y="386"/>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olidFill>
                    <a:schemeClr val="folHlink"/>
                  </a:solidFill>
                  <a:sym typeface="Symbol" pitchFamily="18" charset="2"/>
                </a:rPr>
                <a:t></a:t>
              </a:r>
            </a:p>
          </p:txBody>
        </p:sp>
        <p:sp>
          <p:nvSpPr>
            <p:cNvPr id="95267" name="Text Box 50"/>
            <p:cNvSpPr txBox="1">
              <a:spLocks noChangeArrowheads="1"/>
            </p:cNvSpPr>
            <p:nvPr/>
          </p:nvSpPr>
          <p:spPr bwMode="auto">
            <a:xfrm>
              <a:off x="4014" y="232"/>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solidFill>
                    <a:schemeClr val="folHlink"/>
                  </a:solidFill>
                  <a:latin typeface="Times New Roman" pitchFamily="18" charset="0"/>
                </a:rPr>
                <a:t>p</a:t>
              </a:r>
              <a:r>
                <a:rPr lang="en-US" altLang="zh-CN" sz="2000" b="1" baseline="-25000">
                  <a:solidFill>
                    <a:schemeClr val="folHlink"/>
                  </a:solidFill>
                  <a:latin typeface="Times New Roman" pitchFamily="18" charset="0"/>
                </a:rPr>
                <a:t>01</a:t>
              </a:r>
            </a:p>
          </p:txBody>
        </p:sp>
      </p:grpSp>
      <p:grpSp>
        <p:nvGrpSpPr>
          <p:cNvPr id="9" name="Group 53"/>
          <p:cNvGrpSpPr>
            <a:grpSpLocks/>
          </p:cNvGrpSpPr>
          <p:nvPr/>
        </p:nvGrpSpPr>
        <p:grpSpPr bwMode="auto">
          <a:xfrm>
            <a:off x="10502901" y="125413"/>
            <a:ext cx="825500" cy="588962"/>
            <a:chOff x="4962" y="260"/>
            <a:chExt cx="390" cy="371"/>
          </a:xfrm>
        </p:grpSpPr>
        <p:sp>
          <p:nvSpPr>
            <p:cNvPr id="95264" name="Text Box 43"/>
            <p:cNvSpPr txBox="1">
              <a:spLocks noChangeArrowheads="1"/>
            </p:cNvSpPr>
            <p:nvPr/>
          </p:nvSpPr>
          <p:spPr bwMode="auto">
            <a:xfrm>
              <a:off x="4962" y="400"/>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a:solidFill>
                    <a:schemeClr val="folHlink"/>
                  </a:solidFill>
                  <a:sym typeface="Symbol" pitchFamily="18" charset="2"/>
                </a:rPr>
                <a:t></a:t>
              </a:r>
            </a:p>
          </p:txBody>
        </p:sp>
        <p:sp>
          <p:nvSpPr>
            <p:cNvPr id="95265" name="Text Box 52"/>
            <p:cNvSpPr txBox="1">
              <a:spLocks noChangeArrowheads="1"/>
            </p:cNvSpPr>
            <p:nvPr/>
          </p:nvSpPr>
          <p:spPr bwMode="auto">
            <a:xfrm>
              <a:off x="5016" y="26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a:solidFill>
                    <a:schemeClr val="folHlink"/>
                  </a:solidFill>
                  <a:latin typeface="Times New Roman" pitchFamily="18" charset="0"/>
                </a:rPr>
                <a:t>p</a:t>
              </a:r>
              <a:r>
                <a:rPr lang="en-US" altLang="zh-CN" sz="2000" b="1" baseline="-25000">
                  <a:solidFill>
                    <a:schemeClr val="folHlink"/>
                  </a:solidFill>
                  <a:latin typeface="Times New Roman" pitchFamily="18" charset="0"/>
                </a:rPr>
                <a:t>11</a:t>
              </a:r>
            </a:p>
          </p:txBody>
        </p:sp>
      </p:grpSp>
      <p:graphicFrame>
        <p:nvGraphicFramePr>
          <p:cNvPr id="167991" name="Object 55"/>
          <p:cNvGraphicFramePr>
            <a:graphicFrameLocks noChangeAspect="1"/>
          </p:cNvGraphicFramePr>
          <p:nvPr>
            <p:extLst>
              <p:ext uri="{D42A27DB-BD31-4B8C-83A1-F6EECF244321}">
                <p14:modId xmlns:p14="http://schemas.microsoft.com/office/powerpoint/2010/main" val="1329824029"/>
              </p:ext>
            </p:extLst>
          </p:nvPr>
        </p:nvGraphicFramePr>
        <p:xfrm>
          <a:off x="4124318" y="4410869"/>
          <a:ext cx="4480984" cy="484188"/>
        </p:xfrm>
        <a:graphic>
          <a:graphicData uri="http://schemas.openxmlformats.org/presentationml/2006/ole">
            <mc:AlternateContent xmlns:mc="http://schemas.openxmlformats.org/markup-compatibility/2006">
              <mc:Choice xmlns:v="urn:schemas-microsoft-com:vml" Requires="v">
                <p:oleObj spid="_x0000_s92314" name="Equation" r:id="rId8" imgW="1587500" imgH="228600" progId="Equation.DSMT4">
                  <p:embed/>
                </p:oleObj>
              </mc:Choice>
              <mc:Fallback>
                <p:oleObj name="Equation" r:id="rId8" imgW="15875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4318" y="4410869"/>
                        <a:ext cx="4480984"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913570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38">
                                            <p:txEl>
                                              <p:pRg st="0" end="0"/>
                                            </p:txEl>
                                          </p:spTgt>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167938">
                                            <p:txEl>
                                              <p:pRg st="1" end="1"/>
                                            </p:txEl>
                                          </p:spTgt>
                                        </p:tgtEl>
                                        <p:attrNameLst>
                                          <p:attrName>style.visibility</p:attrName>
                                        </p:attrNameLst>
                                      </p:cBhvr>
                                      <p:to>
                                        <p:strVal val="visible"/>
                                      </p:to>
                                    </p:set>
                                    <p:animEffect transition="in" filter="wipe(left)">
                                      <p:cBhvr>
                                        <p:cTn id="11" dur="500"/>
                                        <p:tgtEl>
                                          <p:spTgt spid="167938">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67938">
                                            <p:txEl>
                                              <p:pRg st="2" end="2"/>
                                            </p:txEl>
                                          </p:spTgt>
                                        </p:tgtEl>
                                        <p:attrNameLst>
                                          <p:attrName>style.visibility</p:attrName>
                                        </p:attrNameLst>
                                      </p:cBhvr>
                                      <p:to>
                                        <p:strVal val="visible"/>
                                      </p:to>
                                    </p:set>
                                    <p:animEffect transition="in" filter="wipe(left)">
                                      <p:cBhvr>
                                        <p:cTn id="14" dur="500"/>
                                        <p:tgtEl>
                                          <p:spTgt spid="167938">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2"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7938">
                                            <p:txEl>
                                              <p:pRg st="3" end="3"/>
                                            </p:txEl>
                                          </p:spTgt>
                                        </p:tgtEl>
                                        <p:attrNameLst>
                                          <p:attrName>style.visibility</p:attrName>
                                        </p:attrNameLst>
                                      </p:cBhvr>
                                      <p:to>
                                        <p:strVal val="visible"/>
                                      </p:to>
                                    </p:set>
                                    <p:animEffect transition="in" filter="wipe(left)">
                                      <p:cBhvr>
                                        <p:cTn id="49" dur="500"/>
                                        <p:tgtEl>
                                          <p:spTgt spid="167938">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67971"/>
                                        </p:tgtEl>
                                        <p:attrNameLst>
                                          <p:attrName>style.visibility</p:attrName>
                                        </p:attrNameLst>
                                      </p:cBhvr>
                                      <p:to>
                                        <p:strVal val="visible"/>
                                      </p:to>
                                    </p:set>
                                    <p:animEffect transition="in" filter="wipe(up)">
                                      <p:cBhvr>
                                        <p:cTn id="54" dur="500"/>
                                        <p:tgtEl>
                                          <p:spTgt spid="16797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67939"/>
                                        </p:tgtEl>
                                        <p:attrNameLst>
                                          <p:attrName>style.visibility</p:attrName>
                                        </p:attrNameLst>
                                      </p:cBhvr>
                                      <p:to>
                                        <p:strVal val="visible"/>
                                      </p:to>
                                    </p:set>
                                    <p:animEffect transition="in" filter="wipe(down)">
                                      <p:cBhvr>
                                        <p:cTn id="59" dur="500"/>
                                        <p:tgtEl>
                                          <p:spTgt spid="16793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67944"/>
                                        </p:tgtEl>
                                        <p:attrNameLst>
                                          <p:attrName>style.visibility</p:attrName>
                                        </p:attrNameLst>
                                      </p:cBhvr>
                                      <p:to>
                                        <p:strVal val="visible"/>
                                      </p:to>
                                    </p:set>
                                    <p:animEffect transition="in" filter="wipe(down)">
                                      <p:cBhvr>
                                        <p:cTn id="62" dur="500"/>
                                        <p:tgtEl>
                                          <p:spTgt spid="1679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7941"/>
                                        </p:tgtEl>
                                        <p:attrNameLst>
                                          <p:attrName>style.visibility</p:attrName>
                                        </p:attrNameLst>
                                      </p:cBhvr>
                                      <p:to>
                                        <p:strVal val="visible"/>
                                      </p:to>
                                    </p:set>
                                    <p:animEffect transition="in" filter="wipe(left)">
                                      <p:cBhvr>
                                        <p:cTn id="67" dur="500"/>
                                        <p:tgtEl>
                                          <p:spTgt spid="16794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67945"/>
                                        </p:tgtEl>
                                        <p:attrNameLst>
                                          <p:attrName>style.visibility</p:attrName>
                                        </p:attrNameLst>
                                      </p:cBhvr>
                                      <p:to>
                                        <p:strVal val="visible"/>
                                      </p:to>
                                    </p:set>
                                    <p:animEffect transition="in" filter="wipe(left)">
                                      <p:cBhvr>
                                        <p:cTn id="70" dur="500"/>
                                        <p:tgtEl>
                                          <p:spTgt spid="16794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67946"/>
                                        </p:tgtEl>
                                        <p:attrNameLst>
                                          <p:attrName>style.visibility</p:attrName>
                                        </p:attrNameLst>
                                      </p:cBhvr>
                                      <p:to>
                                        <p:strVal val="visible"/>
                                      </p:to>
                                    </p:set>
                                    <p:animEffect transition="in" filter="wipe(left)">
                                      <p:cBhvr>
                                        <p:cTn id="73" dur="500"/>
                                        <p:tgtEl>
                                          <p:spTgt spid="16794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67947"/>
                                        </p:tgtEl>
                                        <p:attrNameLst>
                                          <p:attrName>style.visibility</p:attrName>
                                        </p:attrNameLst>
                                      </p:cBhvr>
                                      <p:to>
                                        <p:strVal val="visible"/>
                                      </p:to>
                                    </p:set>
                                    <p:animEffect transition="in" filter="wipe(left)">
                                      <p:cBhvr>
                                        <p:cTn id="76" dur="500"/>
                                        <p:tgtEl>
                                          <p:spTgt spid="16794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67948"/>
                                        </p:tgtEl>
                                        <p:attrNameLst>
                                          <p:attrName>style.visibility</p:attrName>
                                        </p:attrNameLst>
                                      </p:cBhvr>
                                      <p:to>
                                        <p:strVal val="visible"/>
                                      </p:to>
                                    </p:set>
                                    <p:animEffect transition="in" filter="wipe(left)">
                                      <p:cBhvr>
                                        <p:cTn id="79" dur="500"/>
                                        <p:tgtEl>
                                          <p:spTgt spid="16794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67949"/>
                                        </p:tgtEl>
                                        <p:attrNameLst>
                                          <p:attrName>style.visibility</p:attrName>
                                        </p:attrNameLst>
                                      </p:cBhvr>
                                      <p:to>
                                        <p:strVal val="visible"/>
                                      </p:to>
                                    </p:set>
                                    <p:animEffect transition="in" filter="wipe(left)">
                                      <p:cBhvr>
                                        <p:cTn id="82" dur="500"/>
                                        <p:tgtEl>
                                          <p:spTgt spid="16794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67950"/>
                                        </p:tgtEl>
                                        <p:attrNameLst>
                                          <p:attrName>style.visibility</p:attrName>
                                        </p:attrNameLst>
                                      </p:cBhvr>
                                      <p:to>
                                        <p:strVal val="visible"/>
                                      </p:to>
                                    </p:set>
                                    <p:animEffect transition="in" filter="wipe(left)">
                                      <p:cBhvr>
                                        <p:cTn id="85" dur="500"/>
                                        <p:tgtEl>
                                          <p:spTgt spid="16795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67940"/>
                                        </p:tgtEl>
                                        <p:attrNameLst>
                                          <p:attrName>style.visibility</p:attrName>
                                        </p:attrNameLst>
                                      </p:cBhvr>
                                      <p:to>
                                        <p:strVal val="visible"/>
                                      </p:to>
                                    </p:set>
                                    <p:animEffect transition="in" filter="wipe(left)">
                                      <p:cBhvr>
                                        <p:cTn id="88" dur="500"/>
                                        <p:tgtEl>
                                          <p:spTgt spid="167940"/>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67938">
                                            <p:txEl>
                                              <p:pRg st="5" end="5"/>
                                            </p:txEl>
                                          </p:spTgt>
                                        </p:tgtEl>
                                        <p:attrNameLst>
                                          <p:attrName>style.visibility</p:attrName>
                                        </p:attrNameLst>
                                      </p:cBhvr>
                                      <p:to>
                                        <p:strVal val="visible"/>
                                      </p:to>
                                    </p:set>
                                    <p:animEffect transition="in" filter="wipe(left)">
                                      <p:cBhvr>
                                        <p:cTn id="91" dur="500"/>
                                        <p:tgtEl>
                                          <p:spTgt spid="167938">
                                            <p:txEl>
                                              <p:pRg st="5" end="5"/>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167991"/>
                                        </p:tgtEl>
                                        <p:attrNameLst>
                                          <p:attrName>style.visibility</p:attrName>
                                        </p:attrNameLst>
                                      </p:cBhvr>
                                      <p:to>
                                        <p:strVal val="visible"/>
                                      </p:to>
                                    </p:set>
                                    <p:animEffect transition="in" filter="wipe(up)">
                                      <p:cBhvr>
                                        <p:cTn id="96" dur="500"/>
                                        <p:tgtEl>
                                          <p:spTgt spid="16799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67951"/>
                                        </p:tgtEl>
                                        <p:attrNameLst>
                                          <p:attrName>style.visibility</p:attrName>
                                        </p:attrNameLst>
                                      </p:cBhvr>
                                      <p:to>
                                        <p:strVal val="visible"/>
                                      </p:to>
                                    </p:set>
                                    <p:animEffect transition="in" filter="wipe(left)">
                                      <p:cBhvr>
                                        <p:cTn id="101" dur="500"/>
                                        <p:tgtEl>
                                          <p:spTgt spid="167951"/>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167952"/>
                                        </p:tgtEl>
                                        <p:attrNameLst>
                                          <p:attrName>style.visibility</p:attrName>
                                        </p:attrNameLst>
                                      </p:cBhvr>
                                      <p:to>
                                        <p:strVal val="visible"/>
                                      </p:to>
                                    </p:set>
                                    <p:animEffect transition="in" filter="wipe(left)">
                                      <p:cBhvr>
                                        <p:cTn id="104" dur="500"/>
                                        <p:tgtEl>
                                          <p:spTgt spid="16795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67957"/>
                                        </p:tgtEl>
                                        <p:attrNameLst>
                                          <p:attrName>style.visibility</p:attrName>
                                        </p:attrNameLst>
                                      </p:cBhvr>
                                      <p:to>
                                        <p:strVal val="visible"/>
                                      </p:to>
                                    </p:set>
                                    <p:animEffect transition="in" filter="wipe(up)">
                                      <p:cBhvr>
                                        <p:cTn id="109" dur="500"/>
                                        <p:tgtEl>
                                          <p:spTgt spid="167957"/>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167959"/>
                                        </p:tgtEl>
                                        <p:attrNameLst>
                                          <p:attrName>style.visibility</p:attrName>
                                        </p:attrNameLst>
                                      </p:cBhvr>
                                      <p:to>
                                        <p:strVal val="visible"/>
                                      </p:to>
                                    </p:set>
                                    <p:animEffect transition="in" filter="wipe(up)">
                                      <p:cBhvr>
                                        <p:cTn id="112" dur="500"/>
                                        <p:tgtEl>
                                          <p:spTgt spid="167959"/>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167960"/>
                                        </p:tgtEl>
                                        <p:attrNameLst>
                                          <p:attrName>style.visibility</p:attrName>
                                        </p:attrNameLst>
                                      </p:cBhvr>
                                      <p:to>
                                        <p:strVal val="visible"/>
                                      </p:to>
                                    </p:set>
                                    <p:animEffect transition="in" filter="wipe(up)">
                                      <p:cBhvr>
                                        <p:cTn id="115" dur="500"/>
                                        <p:tgtEl>
                                          <p:spTgt spid="167960"/>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167961"/>
                                        </p:tgtEl>
                                        <p:attrNameLst>
                                          <p:attrName>style.visibility</p:attrName>
                                        </p:attrNameLst>
                                      </p:cBhvr>
                                      <p:to>
                                        <p:strVal val="visible"/>
                                      </p:to>
                                    </p:set>
                                    <p:animEffect transition="in" filter="wipe(up)">
                                      <p:cBhvr>
                                        <p:cTn id="118" dur="500"/>
                                        <p:tgtEl>
                                          <p:spTgt spid="167961"/>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167962"/>
                                        </p:tgtEl>
                                        <p:attrNameLst>
                                          <p:attrName>style.visibility</p:attrName>
                                        </p:attrNameLst>
                                      </p:cBhvr>
                                      <p:to>
                                        <p:strVal val="visible"/>
                                      </p:to>
                                    </p:set>
                                    <p:animEffect transition="in" filter="wipe(up)">
                                      <p:cBhvr>
                                        <p:cTn id="121" dur="500"/>
                                        <p:tgtEl>
                                          <p:spTgt spid="167962"/>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167958"/>
                                        </p:tgtEl>
                                        <p:attrNameLst>
                                          <p:attrName>style.visibility</p:attrName>
                                        </p:attrNameLst>
                                      </p:cBhvr>
                                      <p:to>
                                        <p:strVal val="visible"/>
                                      </p:to>
                                    </p:set>
                                    <p:animEffect transition="in" filter="wipe(up)">
                                      <p:cBhvr>
                                        <p:cTn id="124" dur="500"/>
                                        <p:tgtEl>
                                          <p:spTgt spid="167958"/>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67938">
                                            <p:txEl>
                                              <p:pRg st="7" end="7"/>
                                            </p:txEl>
                                          </p:spTgt>
                                        </p:tgtEl>
                                        <p:attrNameLst>
                                          <p:attrName>style.visibility</p:attrName>
                                        </p:attrNameLst>
                                      </p:cBhvr>
                                      <p:to>
                                        <p:strVal val="visible"/>
                                      </p:to>
                                    </p:set>
                                    <p:animEffect transition="in" filter="wipe(left)">
                                      <p:cBhvr>
                                        <p:cTn id="127" dur="500"/>
                                        <p:tgtEl>
                                          <p:spTgt spid="167938">
                                            <p:txEl>
                                              <p:pRg st="7" end="7"/>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167975"/>
                                        </p:tgtEl>
                                        <p:attrNameLst>
                                          <p:attrName>style.visibility</p:attrName>
                                        </p:attrNameLst>
                                      </p:cBhvr>
                                      <p:to>
                                        <p:strVal val="visible"/>
                                      </p:to>
                                    </p:set>
                                    <p:animEffect transition="in" filter="wipe(up)">
                                      <p:cBhvr>
                                        <p:cTn id="132" dur="500"/>
                                        <p:tgtEl>
                                          <p:spTgt spid="167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uild="p" animBg="1"/>
      <p:bldP spid="167939" grpId="0" animBg="1"/>
      <p:bldP spid="167940" grpId="0" animBg="1"/>
      <p:bldP spid="167941" grpId="0" animBg="1"/>
      <p:bldP spid="167944" grpId="0" animBg="1"/>
      <p:bldP spid="167945" grpId="0" animBg="1"/>
      <p:bldP spid="167946" grpId="0" animBg="1"/>
      <p:bldP spid="167947" grpId="0" animBg="1"/>
      <p:bldP spid="167948" grpId="0" animBg="1"/>
      <p:bldP spid="167949" grpId="0" animBg="1"/>
      <p:bldP spid="167950" grpId="0" animBg="1"/>
      <p:bldP spid="167951" grpId="0" animBg="1"/>
      <p:bldP spid="167952" grpId="0" animBg="1"/>
      <p:bldP spid="167957" grpId="0" animBg="1"/>
      <p:bldP spid="167958" grpId="0" animBg="1"/>
      <p:bldP spid="167959" grpId="0" animBg="1"/>
      <p:bldP spid="167960" grpId="0" animBg="1"/>
      <p:bldP spid="167961" grpId="0" animBg="1"/>
      <p:bldP spid="16796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sz="half" idx="1"/>
          </p:nvPr>
        </p:nvSpPr>
        <p:spPr>
          <a:xfrm>
            <a:off x="839416" y="1628800"/>
            <a:ext cx="5080000" cy="4114800"/>
          </a:xfrm>
        </p:spPr>
        <p:txBody>
          <a:bodyPr>
            <a:normAutofit/>
          </a:bodyPr>
          <a:lstStyle/>
          <a:p>
            <a:pPr marL="808038" lvl="1" indent="442913" hangingPunct="0">
              <a:lnSpc>
                <a:spcPct val="100000"/>
              </a:lnSpc>
              <a:spcBef>
                <a:spcPts val="24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线性</a:t>
            </a:r>
            <a:r>
              <a:rPr lang="en-US" altLang="zh-CN" b="1" dirty="0">
                <a:solidFill>
                  <a:schemeClr val="bg2">
                    <a:lumMod val="50000"/>
                  </a:schemeClr>
                </a:solidFill>
                <a:latin typeface="微软雅黑" panose="020B0503020204020204" pitchFamily="34" charset="-122"/>
                <a:ea typeface="微软雅黑" panose="020B0503020204020204" pitchFamily="34" charset="-122"/>
              </a:rPr>
              <a:t>Coons</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曲面</a:t>
            </a:r>
          </a:p>
        </p:txBody>
      </p:sp>
      <p:graphicFrame>
        <p:nvGraphicFramePr>
          <p:cNvPr id="224260" name="Object 4"/>
          <p:cNvGraphicFramePr>
            <a:graphicFrameLocks noGrp="1" noChangeAspect="1"/>
          </p:cNvGraphicFramePr>
          <p:nvPr>
            <p:ph sz="half" idx="2"/>
            <p:extLst>
              <p:ext uri="{D42A27DB-BD31-4B8C-83A1-F6EECF244321}">
                <p14:modId xmlns:p14="http://schemas.microsoft.com/office/powerpoint/2010/main" val="2436584650"/>
              </p:ext>
            </p:extLst>
          </p:nvPr>
        </p:nvGraphicFramePr>
        <p:xfrm>
          <a:off x="2063552" y="2492896"/>
          <a:ext cx="8401051" cy="2795587"/>
        </p:xfrm>
        <a:graphic>
          <a:graphicData uri="http://schemas.openxmlformats.org/presentationml/2006/ole">
            <mc:AlternateContent xmlns:mc="http://schemas.openxmlformats.org/markup-compatibility/2006">
              <mc:Choice xmlns:v="urn:schemas-microsoft-com:vml" Requires="v">
                <p:oleObj spid="_x0000_s93236" name="Equation" r:id="rId4" imgW="3149600" imgH="1397000" progId="Equation.DSMT4">
                  <p:embed/>
                </p:oleObj>
              </mc:Choice>
              <mc:Fallback>
                <p:oleObj name="Equation" r:id="rId4" imgW="3149600" imgH="1397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552" y="2492896"/>
                        <a:ext cx="8401051" cy="279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0" name="Text Box 7"/>
          <p:cNvSpPr txBox="1">
            <a:spLocks noChangeArrowheads="1"/>
          </p:cNvSpPr>
          <p:nvPr/>
        </p:nvSpPr>
        <p:spPr bwMode="auto">
          <a:xfrm>
            <a:off x="695400" y="1000614"/>
            <a:ext cx="9313333" cy="38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179388" lvl="1" indent="-179388" defTabSz="914216" eaLnBrk="1">
              <a:lnSpc>
                <a:spcPct val="70000"/>
              </a:lnSpc>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2.2.6 Coons</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曲面</a:t>
            </a:r>
          </a:p>
        </p:txBody>
      </p:sp>
    </p:spTree>
    <p:extLst>
      <p:ext uri="{BB962C8B-B14F-4D97-AF65-F5344CB8AC3E}">
        <p14:creationId xmlns:p14="http://schemas.microsoft.com/office/powerpoint/2010/main" val="4088219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4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sz="half" idx="1"/>
          </p:nvPr>
        </p:nvSpPr>
        <p:spPr>
          <a:xfrm>
            <a:off x="1488018" y="1246188"/>
            <a:ext cx="9840383" cy="4114800"/>
          </a:xfrm>
          <a:noFill/>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2.2.6 Coons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a:p>
            <a:pPr marL="717550" lvl="1" indent="-342900"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第二</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类</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Coons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a:t>
            </a:r>
          </a:p>
          <a:p>
            <a:pPr marL="1077913" lvl="2" indent="-538163" eaLnBrk="1" hangingPunct="1">
              <a:lnSpc>
                <a:spcPct val="125000"/>
              </a:lnSpc>
              <a:spcBef>
                <a:spcPct val="45000"/>
              </a:spcBef>
              <a:buFont typeface="Arial" panose="020B0604020202020204" pitchFamily="34" charset="0"/>
              <a:buChar cha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不仅插值于四条边界边</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u0</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u1</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0v</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1v</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 ，还插值给定边界的斜率</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u0</a:t>
            </a:r>
            <a:r>
              <a:rPr lang="en-US" altLang="zh-CN" b="1" baseline="30000" dirty="0" smtClean="0">
                <a:solidFill>
                  <a:schemeClr val="bg2">
                    <a:lumMod val="50000"/>
                  </a:schemeClr>
                </a:solidFill>
                <a:latin typeface="微软雅黑" panose="020B0503020204020204" pitchFamily="34" charset="-122"/>
                <a:ea typeface="微软雅黑" panose="020B0503020204020204" pitchFamily="34" charset="-122"/>
              </a:rPr>
              <a:t>v</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u1</a:t>
            </a:r>
            <a:r>
              <a:rPr lang="en-US" altLang="zh-CN" b="1" baseline="30000" dirty="0" smtClean="0">
                <a:solidFill>
                  <a:schemeClr val="bg2">
                    <a:lumMod val="50000"/>
                  </a:schemeClr>
                </a:solidFill>
                <a:latin typeface="微软雅黑" panose="020B0503020204020204" pitchFamily="34" charset="-122"/>
                <a:ea typeface="微软雅黑" panose="020B0503020204020204" pitchFamily="34" charset="-122"/>
              </a:rPr>
              <a:t>v</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0v</a:t>
            </a:r>
            <a:r>
              <a:rPr lang="en-US" altLang="zh-CN" b="1" baseline="30000" dirty="0" smtClean="0">
                <a:solidFill>
                  <a:schemeClr val="bg2">
                    <a:lumMod val="50000"/>
                  </a:schemeClr>
                </a:solidFill>
                <a:latin typeface="微软雅黑" panose="020B0503020204020204" pitchFamily="34" charset="-122"/>
                <a:ea typeface="微软雅黑" panose="020B0503020204020204" pitchFamily="34" charset="-122"/>
              </a:rPr>
              <a:t>u</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p</a:t>
            </a:r>
            <a:r>
              <a:rPr lang="en-US" altLang="zh-CN" b="1" baseline="-25000" dirty="0" smtClean="0">
                <a:solidFill>
                  <a:schemeClr val="bg2">
                    <a:lumMod val="50000"/>
                  </a:schemeClr>
                </a:solidFill>
                <a:latin typeface="微软雅黑" panose="020B0503020204020204" pitchFamily="34" charset="-122"/>
                <a:ea typeface="微软雅黑" panose="020B0503020204020204" pitchFamily="34" charset="-122"/>
              </a:rPr>
              <a:t>1v</a:t>
            </a:r>
            <a:r>
              <a:rPr lang="en-US" altLang="zh-CN" b="1" baseline="30000" dirty="0" smtClean="0">
                <a:solidFill>
                  <a:schemeClr val="bg2">
                    <a:lumMod val="50000"/>
                  </a:schemeClr>
                </a:solidFill>
                <a:latin typeface="微软雅黑" panose="020B0503020204020204" pitchFamily="34" charset="-122"/>
                <a:ea typeface="微软雅黑" panose="020B0503020204020204" pitchFamily="34" charset="-122"/>
              </a:rPr>
              <a:t>u</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 ，基本构造方法与线性</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Coons</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曲面相似。</a:t>
            </a:r>
          </a:p>
          <a:p>
            <a:pPr lvl="2" eaLnBrk="1" hangingPunct="1">
              <a:buFont typeface="Wingdings" pitchFamily="2" charset="2"/>
              <a:buNone/>
            </a:pPr>
            <a:endParaRPr lang="zh-CN" altLang="en-US" sz="2000" dirty="0" smtClean="0">
              <a:latin typeface="Times New Roman" pitchFamily="18" charset="0"/>
            </a:endParaRPr>
          </a:p>
          <a:p>
            <a:pPr marL="539750" lvl="1" indent="0" eaLnBrk="1" hangingPunct="1">
              <a:spcBef>
                <a:spcPct val="0"/>
              </a:spcBef>
            </a:pPr>
            <a:endParaRPr lang="zh-CN" altLang="en-US" sz="2400" dirty="0" smtClean="0">
              <a:latin typeface="Times New Roman" pitchFamily="18" charset="0"/>
            </a:endParaRPr>
          </a:p>
        </p:txBody>
      </p:sp>
      <p:graphicFrame>
        <p:nvGraphicFramePr>
          <p:cNvPr id="226356" name="Object 52"/>
          <p:cNvGraphicFramePr>
            <a:graphicFrameLocks noGrp="1" noChangeAspect="1"/>
          </p:cNvGraphicFramePr>
          <p:nvPr>
            <p:ph sz="quarter" idx="2"/>
          </p:nvPr>
        </p:nvGraphicFramePr>
        <p:xfrm>
          <a:off x="3024717" y="4171950"/>
          <a:ext cx="7736416" cy="444500"/>
        </p:xfrm>
        <a:graphic>
          <a:graphicData uri="http://schemas.openxmlformats.org/presentationml/2006/ole">
            <mc:AlternateContent xmlns:mc="http://schemas.openxmlformats.org/markup-compatibility/2006">
              <mc:Choice xmlns:v="urn:schemas-microsoft-com:vml" Requires="v">
                <p:oleObj spid="_x0000_s94410" name="Equation" r:id="rId4" imgW="3149600" imgH="241300" progId="Equation.DSMT4">
                  <p:embed/>
                </p:oleObj>
              </mc:Choice>
              <mc:Fallback>
                <p:oleObj name="Equation" r:id="rId4" imgW="31496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717" y="4171950"/>
                        <a:ext cx="7736416"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59" name="Object 55"/>
          <p:cNvGraphicFramePr>
            <a:graphicFrameLocks noGrp="1" noChangeAspect="1"/>
          </p:cNvGraphicFramePr>
          <p:nvPr>
            <p:ph sz="quarter" idx="3"/>
          </p:nvPr>
        </p:nvGraphicFramePr>
        <p:xfrm>
          <a:off x="3024718" y="4689476"/>
          <a:ext cx="7802033" cy="447675"/>
        </p:xfrm>
        <a:graphic>
          <a:graphicData uri="http://schemas.openxmlformats.org/presentationml/2006/ole">
            <mc:AlternateContent xmlns:mc="http://schemas.openxmlformats.org/markup-compatibility/2006">
              <mc:Choice xmlns:v="urn:schemas-microsoft-com:vml" Requires="v">
                <p:oleObj spid="_x0000_s94411" name="Equation" r:id="rId6" imgW="3149600" imgH="241300" progId="Equation.DSMT4">
                  <p:embed/>
                </p:oleObj>
              </mc:Choice>
              <mc:Fallback>
                <p:oleObj name="Equation" r:id="rId6" imgW="31496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718" y="4689476"/>
                        <a:ext cx="780203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62" name="Object 58"/>
          <p:cNvGraphicFramePr>
            <a:graphicFrameLocks noChangeAspect="1"/>
          </p:cNvGraphicFramePr>
          <p:nvPr/>
        </p:nvGraphicFramePr>
        <p:xfrm>
          <a:off x="3024718" y="5180013"/>
          <a:ext cx="7681383" cy="444500"/>
        </p:xfrm>
        <a:graphic>
          <a:graphicData uri="http://schemas.openxmlformats.org/presentationml/2006/ole">
            <mc:AlternateContent xmlns:mc="http://schemas.openxmlformats.org/markup-compatibility/2006">
              <mc:Choice xmlns:v="urn:schemas-microsoft-com:vml" Requires="v">
                <p:oleObj spid="_x0000_s94412" name="Equation" r:id="rId8" imgW="3124200" imgH="241300" progId="Equation.DSMT4">
                  <p:embed/>
                </p:oleObj>
              </mc:Choice>
              <mc:Fallback>
                <p:oleObj name="Equation" r:id="rId8" imgW="31242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718" y="5180013"/>
                        <a:ext cx="768138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63" name="Object 59"/>
          <p:cNvGraphicFramePr>
            <a:graphicFrameLocks noChangeAspect="1"/>
          </p:cNvGraphicFramePr>
          <p:nvPr/>
        </p:nvGraphicFramePr>
        <p:xfrm>
          <a:off x="3024718" y="5708650"/>
          <a:ext cx="5516033" cy="420688"/>
        </p:xfrm>
        <a:graphic>
          <a:graphicData uri="http://schemas.openxmlformats.org/presentationml/2006/ole">
            <mc:AlternateContent xmlns:mc="http://schemas.openxmlformats.org/markup-compatibility/2006">
              <mc:Choice xmlns:v="urn:schemas-microsoft-com:vml" Requires="v">
                <p:oleObj spid="_x0000_s94413" name="Equation" r:id="rId10" imgW="2247900" imgH="228600" progId="Equation.DSMT4">
                  <p:embed/>
                </p:oleObj>
              </mc:Choice>
              <mc:Fallback>
                <p:oleObj name="Equation" r:id="rId10" imgW="22479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24718" y="5708650"/>
                        <a:ext cx="551603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34087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6306">
                                            <p:txEl>
                                              <p:pRg st="1" end="1"/>
                                            </p:txEl>
                                          </p:spTgt>
                                        </p:tgtEl>
                                        <p:attrNameLst>
                                          <p:attrName>style.visibility</p:attrName>
                                        </p:attrNameLst>
                                      </p:cBhvr>
                                      <p:to>
                                        <p:strVal val="visible"/>
                                      </p:to>
                                    </p:set>
                                  </p:childTnLst>
                                </p:cTn>
                              </p:par>
                              <p:par>
                                <p:cTn id="9" presetID="22" presetClass="entr" presetSubtype="1" fill="hold" grpId="0" nodeType="withEffect">
                                  <p:stCondLst>
                                    <p:cond delay="0"/>
                                  </p:stCondLst>
                                  <p:childTnLst>
                                    <p:set>
                                      <p:cBhvr>
                                        <p:cTn id="10" dur="1" fill="hold">
                                          <p:stCondLst>
                                            <p:cond delay="0"/>
                                          </p:stCondLst>
                                        </p:cTn>
                                        <p:tgtEl>
                                          <p:spTgt spid="226306">
                                            <p:txEl>
                                              <p:pRg st="2" end="2"/>
                                            </p:txEl>
                                          </p:spTgt>
                                        </p:tgtEl>
                                        <p:attrNameLst>
                                          <p:attrName>style.visibility</p:attrName>
                                        </p:attrNameLst>
                                      </p:cBhvr>
                                      <p:to>
                                        <p:strVal val="visible"/>
                                      </p:to>
                                    </p:set>
                                    <p:animEffect transition="in" filter="wipe(up)">
                                      <p:cBhvr>
                                        <p:cTn id="11" dur="500"/>
                                        <p:tgtEl>
                                          <p:spTgt spid="226306">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26356"/>
                                        </p:tgtEl>
                                        <p:attrNameLst>
                                          <p:attrName>style.visibility</p:attrName>
                                        </p:attrNameLst>
                                      </p:cBhvr>
                                      <p:to>
                                        <p:strVal val="visible"/>
                                      </p:to>
                                    </p:set>
                                    <p:animEffect transition="in" filter="wipe(up)">
                                      <p:cBhvr>
                                        <p:cTn id="16" dur="500"/>
                                        <p:tgtEl>
                                          <p:spTgt spid="2263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26359"/>
                                        </p:tgtEl>
                                        <p:attrNameLst>
                                          <p:attrName>style.visibility</p:attrName>
                                        </p:attrNameLst>
                                      </p:cBhvr>
                                      <p:to>
                                        <p:strVal val="visible"/>
                                      </p:to>
                                    </p:set>
                                    <p:animEffect transition="in" filter="wipe(up)">
                                      <p:cBhvr>
                                        <p:cTn id="21" dur="500"/>
                                        <p:tgtEl>
                                          <p:spTgt spid="2263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26362"/>
                                        </p:tgtEl>
                                        <p:attrNameLst>
                                          <p:attrName>style.visibility</p:attrName>
                                        </p:attrNameLst>
                                      </p:cBhvr>
                                      <p:to>
                                        <p:strVal val="visible"/>
                                      </p:to>
                                    </p:set>
                                    <p:animEffect transition="in" filter="wipe(up)">
                                      <p:cBhvr>
                                        <p:cTn id="26" dur="500"/>
                                        <p:tgtEl>
                                          <p:spTgt spid="22636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26363"/>
                                        </p:tgtEl>
                                        <p:attrNameLst>
                                          <p:attrName>style.visibility</p:attrName>
                                        </p:attrNameLst>
                                      </p:cBhvr>
                                      <p:to>
                                        <p:strVal val="visible"/>
                                      </p:to>
                                    </p:set>
                                    <p:animEffect transition="in" filter="wipe(up)">
                                      <p:cBhvr>
                                        <p:cTn id="31" dur="500"/>
                                        <p:tgtEl>
                                          <p:spTgt spid="226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build="p"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sz="half" idx="1"/>
          </p:nvPr>
        </p:nvSpPr>
        <p:spPr>
          <a:xfrm>
            <a:off x="767408" y="789782"/>
            <a:ext cx="9840383" cy="5386387"/>
          </a:xfrm>
          <a:noFill/>
        </p:spPr>
        <p:txBody>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2.2.7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张量积曲面</a:t>
            </a:r>
          </a:p>
          <a:p>
            <a:pPr marL="717550" lvl="1" indent="-342900"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用</a:t>
            </a:r>
            <a:r>
              <a:rPr lang="zh-CN" altLang="en-US" b="1" dirty="0">
                <a:solidFill>
                  <a:schemeClr val="bg2">
                    <a:lumMod val="50000"/>
                  </a:schemeClr>
                </a:solidFill>
                <a:latin typeface="微软雅黑" panose="020B0503020204020204" pitchFamily="34" charset="-122"/>
                <a:ea typeface="微软雅黑" panose="020B0503020204020204" pitchFamily="34" charset="-122"/>
              </a:rPr>
              <a:t>相同的调和函数定义边界切矢量以及构造曲面方程，此时曲面片完全由四边形域的角点信息所确定，这类型的曲面称为</a:t>
            </a:r>
            <a:r>
              <a:rPr lang="zh-CN" altLang="en-US" b="1" i="1" dirty="0">
                <a:solidFill>
                  <a:srgbClr val="C00000"/>
                </a:solidFill>
                <a:latin typeface="微软雅黑" panose="020B0503020204020204" pitchFamily="34" charset="-122"/>
                <a:ea typeface="微软雅黑" panose="020B0503020204020204" pitchFamily="34" charset="-122"/>
              </a:rPr>
              <a:t>张量积曲面</a:t>
            </a:r>
          </a:p>
          <a:p>
            <a:pPr lvl="2" eaLnBrk="1" hangingPunct="1">
              <a:spcBef>
                <a:spcPct val="0"/>
              </a:spcBef>
            </a:pPr>
            <a:endParaRPr lang="zh-CN" altLang="en-US" sz="2000" dirty="0" smtClean="0">
              <a:latin typeface="Times New Roman" pitchFamily="18" charset="0"/>
            </a:endParaRPr>
          </a:p>
        </p:txBody>
      </p:sp>
      <p:graphicFrame>
        <p:nvGraphicFramePr>
          <p:cNvPr id="230403" name="Object 3"/>
          <p:cNvGraphicFramePr>
            <a:graphicFrameLocks noGrp="1" noChangeAspect="1"/>
          </p:cNvGraphicFramePr>
          <p:nvPr>
            <p:ph sz="quarter" idx="2"/>
            <p:extLst>
              <p:ext uri="{D42A27DB-BD31-4B8C-83A1-F6EECF244321}">
                <p14:modId xmlns:p14="http://schemas.microsoft.com/office/powerpoint/2010/main" val="605958061"/>
              </p:ext>
            </p:extLst>
          </p:nvPr>
        </p:nvGraphicFramePr>
        <p:xfrm>
          <a:off x="454214" y="3236120"/>
          <a:ext cx="10562167" cy="2132012"/>
        </p:xfrm>
        <a:graphic>
          <a:graphicData uri="http://schemas.openxmlformats.org/presentationml/2006/ole">
            <mc:AlternateContent xmlns:mc="http://schemas.openxmlformats.org/markup-compatibility/2006">
              <mc:Choice xmlns:v="urn:schemas-microsoft-com:vml" Requires="v">
                <p:oleObj spid="_x0000_s95284" name="Equation" r:id="rId4" imgW="4343400" imgH="1168400" progId="Equation.DSMT4">
                  <p:embed/>
                </p:oleObj>
              </mc:Choice>
              <mc:Fallback>
                <p:oleObj name="Equation" r:id="rId4" imgW="4343400" imgH="1168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214" y="3236120"/>
                        <a:ext cx="10562167"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08" name="Line 8"/>
          <p:cNvSpPr>
            <a:spLocks noChangeShapeType="1"/>
          </p:cNvSpPr>
          <p:nvPr/>
        </p:nvSpPr>
        <p:spPr bwMode="auto">
          <a:xfrm>
            <a:off x="6359714" y="4136232"/>
            <a:ext cx="3551767" cy="0"/>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409" name="Line 9"/>
          <p:cNvSpPr>
            <a:spLocks noChangeShapeType="1"/>
          </p:cNvSpPr>
          <p:nvPr/>
        </p:nvSpPr>
        <p:spPr bwMode="auto">
          <a:xfrm>
            <a:off x="8089031" y="3091658"/>
            <a:ext cx="0" cy="2124075"/>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7"/>
          <p:cNvGrpSpPr>
            <a:grpSpLocks/>
          </p:cNvGrpSpPr>
          <p:nvPr/>
        </p:nvGrpSpPr>
        <p:grpSpPr bwMode="auto">
          <a:xfrm>
            <a:off x="1895665" y="4423571"/>
            <a:ext cx="4464049" cy="403225"/>
            <a:chOff x="907" y="3135"/>
            <a:chExt cx="2109" cy="254"/>
          </a:xfrm>
        </p:grpSpPr>
        <p:sp>
          <p:nvSpPr>
            <p:cNvPr id="98315" name="Line 11"/>
            <p:cNvSpPr>
              <a:spLocks noChangeShapeType="1"/>
            </p:cNvSpPr>
            <p:nvPr/>
          </p:nvSpPr>
          <p:spPr bwMode="auto">
            <a:xfrm>
              <a:off x="907" y="3135"/>
              <a:ext cx="2109" cy="0"/>
            </a:xfrm>
            <a:prstGeom prst="line">
              <a:avLst/>
            </a:prstGeom>
            <a:noFill/>
            <a:ln w="76200" cmpd="tri">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6" name="Text Box 12"/>
            <p:cNvSpPr txBox="1">
              <a:spLocks noChangeArrowheads="1"/>
            </p:cNvSpPr>
            <p:nvPr/>
          </p:nvSpPr>
          <p:spPr bwMode="auto">
            <a:xfrm>
              <a:off x="1565" y="3158"/>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b="1" dirty="0">
                  <a:solidFill>
                    <a:schemeClr val="bg2">
                      <a:lumMod val="50000"/>
                    </a:schemeClr>
                  </a:solidFill>
                </a:rPr>
                <a:t>调和函数</a:t>
              </a:r>
            </a:p>
          </p:txBody>
        </p:sp>
      </p:grpSp>
      <p:sp>
        <p:nvSpPr>
          <p:cNvPr id="230413" name="AutoShape 13"/>
          <p:cNvSpPr>
            <a:spLocks noChangeArrowheads="1"/>
          </p:cNvSpPr>
          <p:nvPr/>
        </p:nvSpPr>
        <p:spPr bwMode="auto">
          <a:xfrm>
            <a:off x="4583832" y="3091658"/>
            <a:ext cx="1536700" cy="360363"/>
          </a:xfrm>
          <a:prstGeom prst="wedgeRectCallout">
            <a:avLst>
              <a:gd name="adj1" fmla="val 75894"/>
              <a:gd name="adj2" fmla="val 35903"/>
            </a:avLst>
          </a:prstGeom>
          <a:solidFill>
            <a:schemeClr val="accent1"/>
          </a:solidFill>
          <a:ln w="9525">
            <a:solidFill>
              <a:schemeClr val="tx1"/>
            </a:solidFill>
            <a:miter lim="800000"/>
            <a:headEnd/>
            <a:tailEnd/>
          </a:ln>
        </p:spPr>
        <p:txBody>
          <a:bodyPr/>
          <a:lstStyle/>
          <a:p>
            <a:pPr algn="ctr"/>
            <a:r>
              <a:rPr lang="zh-CN" altLang="en-US" b="1" dirty="0">
                <a:solidFill>
                  <a:schemeClr val="bg1"/>
                </a:solidFill>
              </a:rPr>
              <a:t>角点位置</a:t>
            </a:r>
          </a:p>
        </p:txBody>
      </p:sp>
      <p:sp>
        <p:nvSpPr>
          <p:cNvPr id="230414" name="AutoShape 14"/>
          <p:cNvSpPr>
            <a:spLocks noChangeArrowheads="1"/>
          </p:cNvSpPr>
          <p:nvPr/>
        </p:nvSpPr>
        <p:spPr bwMode="auto">
          <a:xfrm>
            <a:off x="9623614" y="2731296"/>
            <a:ext cx="2302933" cy="396875"/>
          </a:xfrm>
          <a:prstGeom prst="wedgeRectCallout">
            <a:avLst>
              <a:gd name="adj1" fmla="val -55056"/>
              <a:gd name="adj2" fmla="val 109199"/>
            </a:avLst>
          </a:prstGeom>
          <a:solidFill>
            <a:schemeClr val="accent1"/>
          </a:solidFill>
          <a:ln w="9525">
            <a:solidFill>
              <a:schemeClr val="tx1"/>
            </a:solidFill>
            <a:miter lim="800000"/>
            <a:headEnd/>
            <a:tailEnd/>
          </a:ln>
        </p:spPr>
        <p:txBody>
          <a:bodyPr/>
          <a:lstStyle/>
          <a:p>
            <a:pPr algn="ctr"/>
            <a:r>
              <a:rPr lang="zh-CN" altLang="en-US" b="1">
                <a:solidFill>
                  <a:schemeClr val="bg1"/>
                </a:solidFill>
              </a:rPr>
              <a:t>角点</a:t>
            </a:r>
            <a:r>
              <a:rPr lang="en-US" altLang="zh-CN" b="1" i="1">
                <a:solidFill>
                  <a:schemeClr val="bg1"/>
                </a:solidFill>
                <a:latin typeface="Times New Roman" pitchFamily="18" charset="0"/>
              </a:rPr>
              <a:t>v</a:t>
            </a:r>
            <a:r>
              <a:rPr lang="zh-CN" altLang="en-US" b="1">
                <a:solidFill>
                  <a:schemeClr val="bg1"/>
                </a:solidFill>
              </a:rPr>
              <a:t>向切矢</a:t>
            </a:r>
          </a:p>
        </p:txBody>
      </p:sp>
      <p:sp>
        <p:nvSpPr>
          <p:cNvPr id="230415" name="AutoShape 15"/>
          <p:cNvSpPr>
            <a:spLocks noChangeArrowheads="1"/>
          </p:cNvSpPr>
          <p:nvPr/>
        </p:nvSpPr>
        <p:spPr bwMode="auto">
          <a:xfrm>
            <a:off x="4008098" y="5180808"/>
            <a:ext cx="2302933" cy="396875"/>
          </a:xfrm>
          <a:prstGeom prst="wedgeRectCallout">
            <a:avLst>
              <a:gd name="adj1" fmla="val 62958"/>
              <a:gd name="adj2" fmla="val -126398"/>
            </a:avLst>
          </a:prstGeom>
          <a:solidFill>
            <a:schemeClr val="accent1"/>
          </a:solidFill>
          <a:ln w="9525">
            <a:solidFill>
              <a:schemeClr val="tx1"/>
            </a:solidFill>
            <a:miter lim="800000"/>
            <a:headEnd/>
            <a:tailEnd/>
          </a:ln>
        </p:spPr>
        <p:txBody>
          <a:bodyPr/>
          <a:lstStyle/>
          <a:p>
            <a:pPr algn="ctr"/>
            <a:r>
              <a:rPr lang="zh-CN" altLang="en-US" b="1">
                <a:solidFill>
                  <a:schemeClr val="bg1"/>
                </a:solidFill>
              </a:rPr>
              <a:t>角点</a:t>
            </a:r>
            <a:r>
              <a:rPr lang="en-US" altLang="zh-CN" b="1" i="1">
                <a:solidFill>
                  <a:schemeClr val="bg1"/>
                </a:solidFill>
                <a:latin typeface="Times New Roman" pitchFamily="18" charset="0"/>
              </a:rPr>
              <a:t>u</a:t>
            </a:r>
            <a:r>
              <a:rPr lang="zh-CN" altLang="en-US" b="1">
                <a:solidFill>
                  <a:schemeClr val="bg1"/>
                </a:solidFill>
              </a:rPr>
              <a:t>向切矢</a:t>
            </a:r>
          </a:p>
        </p:txBody>
      </p:sp>
      <p:sp>
        <p:nvSpPr>
          <p:cNvPr id="230416" name="AutoShape 16"/>
          <p:cNvSpPr>
            <a:spLocks noChangeArrowheads="1"/>
          </p:cNvSpPr>
          <p:nvPr/>
        </p:nvSpPr>
        <p:spPr bwMode="auto">
          <a:xfrm>
            <a:off x="8808698" y="5504658"/>
            <a:ext cx="2302933" cy="396875"/>
          </a:xfrm>
          <a:prstGeom prst="wedgeRectCallout">
            <a:avLst>
              <a:gd name="adj1" fmla="val -55884"/>
              <a:gd name="adj2" fmla="val -195602"/>
            </a:avLst>
          </a:prstGeom>
          <a:solidFill>
            <a:schemeClr val="accent1"/>
          </a:solidFill>
          <a:ln w="9525">
            <a:solidFill>
              <a:schemeClr val="tx1"/>
            </a:solidFill>
            <a:miter lim="800000"/>
            <a:headEnd/>
            <a:tailEnd/>
          </a:ln>
        </p:spPr>
        <p:txBody>
          <a:bodyPr/>
          <a:lstStyle/>
          <a:p>
            <a:pPr algn="ctr"/>
            <a:r>
              <a:rPr lang="zh-CN" altLang="en-US" b="1">
                <a:solidFill>
                  <a:schemeClr val="bg1"/>
                </a:solidFill>
              </a:rPr>
              <a:t>角点</a:t>
            </a:r>
            <a:r>
              <a:rPr lang="zh-CN" altLang="en-US" b="1">
                <a:solidFill>
                  <a:schemeClr val="bg1"/>
                </a:solidFill>
                <a:latin typeface="Times New Roman" pitchFamily="18" charset="0"/>
              </a:rPr>
              <a:t>扭</a:t>
            </a:r>
            <a:r>
              <a:rPr lang="zh-CN" altLang="en-US" b="1">
                <a:solidFill>
                  <a:schemeClr val="bg1"/>
                </a:solidFill>
              </a:rPr>
              <a:t>矢</a:t>
            </a:r>
          </a:p>
        </p:txBody>
      </p:sp>
    </p:spTree>
    <p:extLst>
      <p:ext uri="{BB962C8B-B14F-4D97-AF65-F5344CB8AC3E}">
        <p14:creationId xmlns:p14="http://schemas.microsoft.com/office/powerpoint/2010/main" val="2304660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040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4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30403"/>
                                        </p:tgtEl>
                                        <p:attrNameLst>
                                          <p:attrName>style.visibility</p:attrName>
                                        </p:attrNameLst>
                                      </p:cBhvr>
                                      <p:to>
                                        <p:strVal val="visible"/>
                                      </p:to>
                                    </p:set>
                                    <p:animEffect transition="in" filter="wipe(up)">
                                      <p:cBhvr>
                                        <p:cTn id="15" dur="500"/>
                                        <p:tgtEl>
                                          <p:spTgt spid="2304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230409"/>
                                        </p:tgtEl>
                                        <p:attrNameLst>
                                          <p:attrName>style.visibility</p:attrName>
                                        </p:attrNameLst>
                                      </p:cBhvr>
                                      <p:to>
                                        <p:strVal val="visible"/>
                                      </p:to>
                                    </p:set>
                                    <p:animEffect transition="in" filter="barn(outHorizontal)">
                                      <p:cBhvr>
                                        <p:cTn id="25" dur="500"/>
                                        <p:tgtEl>
                                          <p:spTgt spid="230409"/>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230408"/>
                                        </p:tgtEl>
                                        <p:attrNameLst>
                                          <p:attrName>style.visibility</p:attrName>
                                        </p:attrNameLst>
                                      </p:cBhvr>
                                      <p:to>
                                        <p:strVal val="visible"/>
                                      </p:to>
                                    </p:set>
                                    <p:animEffect transition="in" filter="barn(outVertical)">
                                      <p:cBhvr>
                                        <p:cTn id="28" dur="500"/>
                                        <p:tgtEl>
                                          <p:spTgt spid="2304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0413"/>
                                        </p:tgtEl>
                                        <p:attrNameLst>
                                          <p:attrName>style.visibility</p:attrName>
                                        </p:attrNameLst>
                                      </p:cBhvr>
                                      <p:to>
                                        <p:strVal val="visible"/>
                                      </p:to>
                                    </p:set>
                                    <p:animEffect transition="in" filter="wipe(left)">
                                      <p:cBhvr>
                                        <p:cTn id="33" dur="500"/>
                                        <p:tgtEl>
                                          <p:spTgt spid="2304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30414"/>
                                        </p:tgtEl>
                                        <p:attrNameLst>
                                          <p:attrName>style.visibility</p:attrName>
                                        </p:attrNameLst>
                                      </p:cBhvr>
                                      <p:to>
                                        <p:strVal val="visible"/>
                                      </p:to>
                                    </p:set>
                                    <p:animEffect transition="in" filter="wipe(right)">
                                      <p:cBhvr>
                                        <p:cTn id="38" dur="500"/>
                                        <p:tgtEl>
                                          <p:spTgt spid="2304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30415"/>
                                        </p:tgtEl>
                                        <p:attrNameLst>
                                          <p:attrName>style.visibility</p:attrName>
                                        </p:attrNameLst>
                                      </p:cBhvr>
                                      <p:to>
                                        <p:strVal val="visible"/>
                                      </p:to>
                                    </p:set>
                                    <p:animEffect transition="in" filter="wipe(down)">
                                      <p:cBhvr>
                                        <p:cTn id="43" dur="500"/>
                                        <p:tgtEl>
                                          <p:spTgt spid="2304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30416"/>
                                        </p:tgtEl>
                                        <p:attrNameLst>
                                          <p:attrName>style.visibility</p:attrName>
                                        </p:attrNameLst>
                                      </p:cBhvr>
                                      <p:to>
                                        <p:strVal val="visible"/>
                                      </p:to>
                                    </p:set>
                                    <p:animEffect transition="in" filter="wipe(down)">
                                      <p:cBhvr>
                                        <p:cTn id="48" dur="500"/>
                                        <p:tgtEl>
                                          <p:spTgt spid="230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build="p" animBg="1"/>
      <p:bldP spid="230408" grpId="0" animBg="1"/>
      <p:bldP spid="230409" grpId="0" animBg="1"/>
      <p:bldP spid="230413" grpId="0" animBg="1"/>
      <p:bldP spid="230414" grpId="0" animBg="1"/>
      <p:bldP spid="230415" grpId="0" animBg="1"/>
      <p:bldP spid="2304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body" sz="half" idx="1"/>
          </p:nvPr>
        </p:nvSpPr>
        <p:spPr>
          <a:xfrm>
            <a:off x="767408" y="788531"/>
            <a:ext cx="9859433" cy="4114800"/>
          </a:xfrm>
          <a:noFill/>
        </p:spPr>
        <p:txBody>
          <a:bodyPr/>
          <a:lstStyle/>
          <a:p>
            <a:pPr marL="179388" lvl="1" indent="-179388" hangingPunct="0">
              <a:spcBef>
                <a:spcPts val="0"/>
              </a:spcBef>
            </a:pPr>
            <a:r>
              <a:rPr lang="en-US" altLang="zh-CN" sz="2800" b="0" dirty="0" smtClean="0">
                <a:solidFill>
                  <a:schemeClr val="bg2"/>
                </a:solidFill>
                <a:latin typeface="Times New Roman" pitchFamily="18" charset="0"/>
              </a:rPr>
              <a:t>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2.2.8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a:p>
            <a:pPr marL="717550" lvl="1" indent="-342900" hangingPunct="0">
              <a:lnSpc>
                <a:spcPct val="120000"/>
              </a:lnSpc>
              <a:spcBef>
                <a:spcPts val="2400"/>
              </a:spcBef>
              <a:buFont typeface="Wingdings" panose="05000000000000000000" pitchFamily="2" charset="2"/>
              <a:buChar char="Ø"/>
              <a:defRPr/>
            </a:pP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Bèzier</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曲面</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定义</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539750" lvl="1" indent="0" eaLnBrk="1" hangingPunct="1">
              <a:spcBef>
                <a:spcPct val="0"/>
              </a:spcBef>
            </a:pPr>
            <a:r>
              <a:rPr lang="zh-CN" altLang="en-US" b="0" dirty="0" smtClean="0">
                <a:latin typeface="Times New Roman" pitchFamily="18" charset="0"/>
                <a:cs typeface="Times New Roman" pitchFamily="18" charset="0"/>
              </a:rPr>
              <a:t> </a:t>
            </a:r>
            <a:endParaRPr lang="en-US" altLang="zh-CN" sz="26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1150938" lvl="1" indent="-342900" eaLnBrk="1" hangingPunct="1">
              <a:lnSpc>
                <a:spcPct val="150000"/>
              </a:lnSpc>
              <a:spcBef>
                <a:spcPct val="0"/>
              </a:spcBef>
              <a:buFont typeface="Arial" panose="020B0604020202020204" pitchFamily="34" charset="0"/>
              <a:buChar char="•"/>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设</a:t>
            </a:r>
            <a:r>
              <a:rPr lang="en-US" altLang="zh-CN" sz="2200" b="1"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p</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i,j</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200" b="1"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i</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=0,1,…,</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n</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j=0,1,…,</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m</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为</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n</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+1)</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m</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个空间点列，则</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m</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 </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n</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次</a:t>
            </a:r>
            <a:r>
              <a:rPr lang="en-US" altLang="zh-CN" sz="2200" b="1" dirty="0" err="1" smtClean="0">
                <a:solidFill>
                  <a:schemeClr val="bg2">
                    <a:lumMod val="50000"/>
                  </a:schemeClr>
                </a:solidFill>
                <a:latin typeface="微软雅黑" panose="020B0503020204020204" pitchFamily="34" charset="-122"/>
                <a:ea typeface="微软雅黑" panose="020B0503020204020204" pitchFamily="34" charset="-122"/>
              </a:rPr>
              <a:t>B</a:t>
            </a:r>
            <a:r>
              <a:rPr lang="en-US" altLang="zh-CN" sz="2200" b="1"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èzier</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曲面为</a:t>
            </a:r>
          </a:p>
          <a:p>
            <a:pPr lvl="2" eaLnBrk="1" hangingPunct="1">
              <a:spcBef>
                <a:spcPct val="50000"/>
              </a:spcBef>
              <a:buFont typeface="Wingdings" pitchFamily="2" charset="2"/>
              <a:buNone/>
            </a:pPr>
            <a:r>
              <a:rPr lang="zh-CN" altLang="en-US" sz="2000" dirty="0" smtClean="0">
                <a:latin typeface="Times New Roman" pitchFamily="18" charset="0"/>
                <a:cs typeface="Times New Roman" pitchFamily="18" charset="0"/>
                <a:sym typeface="Symbol" pitchFamily="18" charset="2"/>
              </a:rPr>
              <a:t>                                              </a:t>
            </a:r>
          </a:p>
          <a:p>
            <a:pPr lvl="2" eaLnBrk="1" hangingPunct="1">
              <a:spcBef>
                <a:spcPct val="0"/>
              </a:spcBef>
            </a:pPr>
            <a:endParaRPr lang="zh-CN" altLang="en-US" sz="2000" dirty="0" smtClean="0"/>
          </a:p>
          <a:p>
            <a:pPr lvl="2" eaLnBrk="1" hangingPunct="1"/>
            <a:endParaRPr lang="zh-CN" altLang="en-US" dirty="0" smtClean="0"/>
          </a:p>
          <a:p>
            <a:pPr lvl="2" eaLnBrk="1" hangingPunct="1">
              <a:buFont typeface="Wingdings" pitchFamily="2" charset="2"/>
              <a:buNone/>
            </a:pPr>
            <a:endParaRPr lang="en-US" altLang="zh-CN" dirty="0" smtClean="0"/>
          </a:p>
        </p:txBody>
      </p:sp>
      <p:graphicFrame>
        <p:nvGraphicFramePr>
          <p:cNvPr id="169987" name="Object 3"/>
          <p:cNvGraphicFramePr>
            <a:graphicFrameLocks noGrp="1" noChangeAspect="1"/>
          </p:cNvGraphicFramePr>
          <p:nvPr>
            <p:ph sz="half" idx="2"/>
            <p:extLst>
              <p:ext uri="{D42A27DB-BD31-4B8C-83A1-F6EECF244321}">
                <p14:modId xmlns:p14="http://schemas.microsoft.com/office/powerpoint/2010/main" val="3660423250"/>
              </p:ext>
            </p:extLst>
          </p:nvPr>
        </p:nvGraphicFramePr>
        <p:xfrm>
          <a:off x="4046802" y="3356992"/>
          <a:ext cx="5770563" cy="893762"/>
        </p:xfrm>
        <a:graphic>
          <a:graphicData uri="http://schemas.openxmlformats.org/presentationml/2006/ole">
            <mc:AlternateContent xmlns:mc="http://schemas.openxmlformats.org/markup-compatibility/2006">
              <mc:Choice xmlns:v="urn:schemas-microsoft-com:vml" Requires="v">
                <p:oleObj spid="_x0000_s96308" name="Equation" r:id="rId5" imgW="2870200" imgH="444500" progId="Equation.DSMT4">
                  <p:embed/>
                </p:oleObj>
              </mc:Choice>
              <mc:Fallback>
                <p:oleObj name="Equation" r:id="rId5" imgW="2870200" imgH="444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802" y="3356992"/>
                        <a:ext cx="5770563"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4"/>
          <p:cNvGrpSpPr>
            <a:grpSpLocks/>
          </p:cNvGrpSpPr>
          <p:nvPr/>
        </p:nvGrpSpPr>
        <p:grpSpPr bwMode="auto">
          <a:xfrm>
            <a:off x="1460500" y="4795839"/>
            <a:ext cx="5471584" cy="1836737"/>
            <a:chOff x="227" y="2886"/>
            <a:chExt cx="2585" cy="1157"/>
          </a:xfrm>
        </p:grpSpPr>
        <p:sp>
          <p:nvSpPr>
            <p:cNvPr id="99340" name="Freeform 12"/>
            <p:cNvSpPr>
              <a:spLocks/>
            </p:cNvSpPr>
            <p:nvPr/>
          </p:nvSpPr>
          <p:spPr bwMode="auto">
            <a:xfrm>
              <a:off x="227" y="3249"/>
              <a:ext cx="839" cy="771"/>
            </a:xfrm>
            <a:custGeom>
              <a:avLst/>
              <a:gdLst>
                <a:gd name="T0" fmla="*/ 0 w 839"/>
                <a:gd name="T1" fmla="*/ 0 h 771"/>
                <a:gd name="T2" fmla="*/ 272 w 839"/>
                <a:gd name="T3" fmla="*/ 113 h 771"/>
                <a:gd name="T4" fmla="*/ 567 w 839"/>
                <a:gd name="T5" fmla="*/ 318 h 771"/>
                <a:gd name="T6" fmla="*/ 839 w 839"/>
                <a:gd name="T7" fmla="*/ 771 h 771"/>
                <a:gd name="T8" fmla="*/ 0 60000 65536"/>
                <a:gd name="T9" fmla="*/ 0 60000 65536"/>
                <a:gd name="T10" fmla="*/ 0 60000 65536"/>
                <a:gd name="T11" fmla="*/ 0 60000 65536"/>
                <a:gd name="T12" fmla="*/ 0 w 839"/>
                <a:gd name="T13" fmla="*/ 0 h 771"/>
                <a:gd name="T14" fmla="*/ 839 w 839"/>
                <a:gd name="T15" fmla="*/ 771 h 771"/>
              </a:gdLst>
              <a:ahLst/>
              <a:cxnLst>
                <a:cxn ang="T8">
                  <a:pos x="T0" y="T1"/>
                </a:cxn>
                <a:cxn ang="T9">
                  <a:pos x="T2" y="T3"/>
                </a:cxn>
                <a:cxn ang="T10">
                  <a:pos x="T4" y="T5"/>
                </a:cxn>
                <a:cxn ang="T11">
                  <a:pos x="T6" y="T7"/>
                </a:cxn>
              </a:cxnLst>
              <a:rect l="T12" t="T13" r="T14" b="T15"/>
              <a:pathLst>
                <a:path w="839" h="771">
                  <a:moveTo>
                    <a:pt x="0" y="0"/>
                  </a:moveTo>
                  <a:cubicBezTo>
                    <a:pt x="89" y="30"/>
                    <a:pt x="178" y="60"/>
                    <a:pt x="272" y="113"/>
                  </a:cubicBezTo>
                  <a:cubicBezTo>
                    <a:pt x="366" y="166"/>
                    <a:pt x="473" y="208"/>
                    <a:pt x="567" y="318"/>
                  </a:cubicBezTo>
                  <a:cubicBezTo>
                    <a:pt x="661" y="428"/>
                    <a:pt x="750" y="599"/>
                    <a:pt x="839" y="771"/>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1" name="Freeform 13"/>
            <p:cNvSpPr>
              <a:spLocks/>
            </p:cNvSpPr>
            <p:nvPr/>
          </p:nvSpPr>
          <p:spPr bwMode="auto">
            <a:xfrm>
              <a:off x="1860" y="2898"/>
              <a:ext cx="952" cy="895"/>
            </a:xfrm>
            <a:custGeom>
              <a:avLst/>
              <a:gdLst>
                <a:gd name="T0" fmla="*/ 0 w 952"/>
                <a:gd name="T1" fmla="*/ 79 h 895"/>
                <a:gd name="T2" fmla="*/ 204 w 952"/>
                <a:gd name="T3" fmla="*/ 11 h 895"/>
                <a:gd name="T4" fmla="*/ 476 w 952"/>
                <a:gd name="T5" fmla="*/ 147 h 895"/>
                <a:gd name="T6" fmla="*/ 771 w 952"/>
                <a:gd name="T7" fmla="*/ 442 h 895"/>
                <a:gd name="T8" fmla="*/ 952 w 952"/>
                <a:gd name="T9" fmla="*/ 895 h 895"/>
                <a:gd name="T10" fmla="*/ 0 60000 65536"/>
                <a:gd name="T11" fmla="*/ 0 60000 65536"/>
                <a:gd name="T12" fmla="*/ 0 60000 65536"/>
                <a:gd name="T13" fmla="*/ 0 60000 65536"/>
                <a:gd name="T14" fmla="*/ 0 60000 65536"/>
                <a:gd name="T15" fmla="*/ 0 w 952"/>
                <a:gd name="T16" fmla="*/ 0 h 895"/>
                <a:gd name="T17" fmla="*/ 952 w 952"/>
                <a:gd name="T18" fmla="*/ 895 h 895"/>
              </a:gdLst>
              <a:ahLst/>
              <a:cxnLst>
                <a:cxn ang="T10">
                  <a:pos x="T0" y="T1"/>
                </a:cxn>
                <a:cxn ang="T11">
                  <a:pos x="T2" y="T3"/>
                </a:cxn>
                <a:cxn ang="T12">
                  <a:pos x="T4" y="T5"/>
                </a:cxn>
                <a:cxn ang="T13">
                  <a:pos x="T6" y="T7"/>
                </a:cxn>
                <a:cxn ang="T14">
                  <a:pos x="T8" y="T9"/>
                </a:cxn>
              </a:cxnLst>
              <a:rect l="T15" t="T16" r="T17" b="T18"/>
              <a:pathLst>
                <a:path w="952" h="895">
                  <a:moveTo>
                    <a:pt x="0" y="79"/>
                  </a:moveTo>
                  <a:cubicBezTo>
                    <a:pt x="62" y="39"/>
                    <a:pt x="125" y="0"/>
                    <a:pt x="204" y="11"/>
                  </a:cubicBezTo>
                  <a:cubicBezTo>
                    <a:pt x="283" y="22"/>
                    <a:pt x="382" y="75"/>
                    <a:pt x="476" y="147"/>
                  </a:cubicBezTo>
                  <a:cubicBezTo>
                    <a:pt x="570" y="219"/>
                    <a:pt x="692" y="317"/>
                    <a:pt x="771" y="442"/>
                  </a:cubicBezTo>
                  <a:cubicBezTo>
                    <a:pt x="850" y="567"/>
                    <a:pt x="901" y="731"/>
                    <a:pt x="952" y="895"/>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2" name="Freeform 14"/>
            <p:cNvSpPr>
              <a:spLocks/>
            </p:cNvSpPr>
            <p:nvPr/>
          </p:nvSpPr>
          <p:spPr bwMode="auto">
            <a:xfrm>
              <a:off x="1066" y="3695"/>
              <a:ext cx="1746" cy="348"/>
            </a:xfrm>
            <a:custGeom>
              <a:avLst/>
              <a:gdLst>
                <a:gd name="T0" fmla="*/ 0 w 1746"/>
                <a:gd name="T1" fmla="*/ 348 h 348"/>
                <a:gd name="T2" fmla="*/ 340 w 1746"/>
                <a:gd name="T3" fmla="*/ 166 h 348"/>
                <a:gd name="T4" fmla="*/ 748 w 1746"/>
                <a:gd name="T5" fmla="*/ 76 h 348"/>
                <a:gd name="T6" fmla="*/ 1202 w 1746"/>
                <a:gd name="T7" fmla="*/ 8 h 348"/>
                <a:gd name="T8" fmla="*/ 1497 w 1746"/>
                <a:gd name="T9" fmla="*/ 30 h 348"/>
                <a:gd name="T10" fmla="*/ 1746 w 1746"/>
                <a:gd name="T11" fmla="*/ 98 h 348"/>
                <a:gd name="T12" fmla="*/ 0 60000 65536"/>
                <a:gd name="T13" fmla="*/ 0 60000 65536"/>
                <a:gd name="T14" fmla="*/ 0 60000 65536"/>
                <a:gd name="T15" fmla="*/ 0 60000 65536"/>
                <a:gd name="T16" fmla="*/ 0 60000 65536"/>
                <a:gd name="T17" fmla="*/ 0 60000 65536"/>
                <a:gd name="T18" fmla="*/ 0 w 1746"/>
                <a:gd name="T19" fmla="*/ 0 h 348"/>
                <a:gd name="T20" fmla="*/ 1746 w 1746"/>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1746" h="348">
                  <a:moveTo>
                    <a:pt x="0" y="348"/>
                  </a:moveTo>
                  <a:cubicBezTo>
                    <a:pt x="107" y="279"/>
                    <a:pt x="215" y="211"/>
                    <a:pt x="340" y="166"/>
                  </a:cubicBezTo>
                  <a:cubicBezTo>
                    <a:pt x="465" y="121"/>
                    <a:pt x="604" y="102"/>
                    <a:pt x="748" y="76"/>
                  </a:cubicBezTo>
                  <a:cubicBezTo>
                    <a:pt x="892" y="50"/>
                    <a:pt x="1077" y="16"/>
                    <a:pt x="1202" y="8"/>
                  </a:cubicBezTo>
                  <a:cubicBezTo>
                    <a:pt x="1327" y="0"/>
                    <a:pt x="1406" y="15"/>
                    <a:pt x="1497" y="30"/>
                  </a:cubicBezTo>
                  <a:cubicBezTo>
                    <a:pt x="1588" y="45"/>
                    <a:pt x="1667" y="71"/>
                    <a:pt x="1746" y="98"/>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3" name="Freeform 15"/>
            <p:cNvSpPr>
              <a:spLocks/>
            </p:cNvSpPr>
            <p:nvPr/>
          </p:nvSpPr>
          <p:spPr bwMode="auto">
            <a:xfrm>
              <a:off x="227" y="2905"/>
              <a:ext cx="1633" cy="344"/>
            </a:xfrm>
            <a:custGeom>
              <a:avLst/>
              <a:gdLst>
                <a:gd name="T0" fmla="*/ 0 w 1633"/>
                <a:gd name="T1" fmla="*/ 344 h 344"/>
                <a:gd name="T2" fmla="*/ 294 w 1633"/>
                <a:gd name="T3" fmla="*/ 163 h 344"/>
                <a:gd name="T4" fmla="*/ 907 w 1633"/>
                <a:gd name="T5" fmla="*/ 49 h 344"/>
                <a:gd name="T6" fmla="*/ 1383 w 1633"/>
                <a:gd name="T7" fmla="*/ 4 h 344"/>
                <a:gd name="T8" fmla="*/ 1633 w 1633"/>
                <a:gd name="T9" fmla="*/ 72 h 344"/>
                <a:gd name="T10" fmla="*/ 0 60000 65536"/>
                <a:gd name="T11" fmla="*/ 0 60000 65536"/>
                <a:gd name="T12" fmla="*/ 0 60000 65536"/>
                <a:gd name="T13" fmla="*/ 0 60000 65536"/>
                <a:gd name="T14" fmla="*/ 0 60000 65536"/>
                <a:gd name="T15" fmla="*/ 0 w 1633"/>
                <a:gd name="T16" fmla="*/ 0 h 344"/>
                <a:gd name="T17" fmla="*/ 1633 w 1633"/>
                <a:gd name="T18" fmla="*/ 344 h 344"/>
              </a:gdLst>
              <a:ahLst/>
              <a:cxnLst>
                <a:cxn ang="T10">
                  <a:pos x="T0" y="T1"/>
                </a:cxn>
                <a:cxn ang="T11">
                  <a:pos x="T2" y="T3"/>
                </a:cxn>
                <a:cxn ang="T12">
                  <a:pos x="T4" y="T5"/>
                </a:cxn>
                <a:cxn ang="T13">
                  <a:pos x="T6" y="T7"/>
                </a:cxn>
                <a:cxn ang="T14">
                  <a:pos x="T8" y="T9"/>
                </a:cxn>
              </a:cxnLst>
              <a:rect l="T15" t="T16" r="T17" b="T18"/>
              <a:pathLst>
                <a:path w="1633" h="344">
                  <a:moveTo>
                    <a:pt x="0" y="344"/>
                  </a:moveTo>
                  <a:cubicBezTo>
                    <a:pt x="71" y="278"/>
                    <a:pt x="143" y="212"/>
                    <a:pt x="294" y="163"/>
                  </a:cubicBezTo>
                  <a:cubicBezTo>
                    <a:pt x="445" y="114"/>
                    <a:pt x="726" y="75"/>
                    <a:pt x="907" y="49"/>
                  </a:cubicBezTo>
                  <a:cubicBezTo>
                    <a:pt x="1088" y="23"/>
                    <a:pt x="1262" y="0"/>
                    <a:pt x="1383" y="4"/>
                  </a:cubicBezTo>
                  <a:cubicBezTo>
                    <a:pt x="1504" y="8"/>
                    <a:pt x="1568" y="40"/>
                    <a:pt x="1633" y="72"/>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1" name="Freeform 17"/>
            <p:cNvSpPr>
              <a:spLocks/>
            </p:cNvSpPr>
            <p:nvPr/>
          </p:nvSpPr>
          <p:spPr bwMode="auto">
            <a:xfrm>
              <a:off x="227" y="2886"/>
              <a:ext cx="2585" cy="1157"/>
            </a:xfrm>
            <a:custGeom>
              <a:avLst/>
              <a:gdLst/>
              <a:ahLst/>
              <a:cxnLst>
                <a:cxn ang="0">
                  <a:pos x="0" y="363"/>
                </a:cxn>
                <a:cxn ang="0">
                  <a:pos x="90" y="386"/>
                </a:cxn>
                <a:cxn ang="0">
                  <a:pos x="181" y="431"/>
                </a:cxn>
                <a:cxn ang="0">
                  <a:pos x="272" y="476"/>
                </a:cxn>
                <a:cxn ang="0">
                  <a:pos x="408" y="545"/>
                </a:cxn>
                <a:cxn ang="0">
                  <a:pos x="544" y="658"/>
                </a:cxn>
                <a:cxn ang="0">
                  <a:pos x="657" y="794"/>
                </a:cxn>
                <a:cxn ang="0">
                  <a:pos x="748" y="975"/>
                </a:cxn>
                <a:cxn ang="0">
                  <a:pos x="816" y="1089"/>
                </a:cxn>
                <a:cxn ang="0">
                  <a:pos x="839" y="1157"/>
                </a:cxn>
                <a:cxn ang="0">
                  <a:pos x="907" y="1111"/>
                </a:cxn>
                <a:cxn ang="0">
                  <a:pos x="1020" y="1043"/>
                </a:cxn>
                <a:cxn ang="0">
                  <a:pos x="1134" y="998"/>
                </a:cxn>
                <a:cxn ang="0">
                  <a:pos x="1247" y="953"/>
                </a:cxn>
                <a:cxn ang="0">
                  <a:pos x="1360" y="930"/>
                </a:cxn>
                <a:cxn ang="0">
                  <a:pos x="1474" y="907"/>
                </a:cxn>
                <a:cxn ang="0">
                  <a:pos x="1587" y="885"/>
                </a:cxn>
                <a:cxn ang="0">
                  <a:pos x="1723" y="862"/>
                </a:cxn>
                <a:cxn ang="0">
                  <a:pos x="1837" y="839"/>
                </a:cxn>
                <a:cxn ang="0">
                  <a:pos x="1995" y="817"/>
                </a:cxn>
                <a:cxn ang="0">
                  <a:pos x="2154" y="817"/>
                </a:cxn>
                <a:cxn ang="0">
                  <a:pos x="2290" y="817"/>
                </a:cxn>
                <a:cxn ang="0">
                  <a:pos x="2404" y="862"/>
                </a:cxn>
                <a:cxn ang="0">
                  <a:pos x="2517" y="885"/>
                </a:cxn>
                <a:cxn ang="0">
                  <a:pos x="2585" y="907"/>
                </a:cxn>
                <a:cxn ang="0">
                  <a:pos x="2562" y="794"/>
                </a:cxn>
                <a:cxn ang="0">
                  <a:pos x="2494" y="658"/>
                </a:cxn>
                <a:cxn ang="0">
                  <a:pos x="2472" y="567"/>
                </a:cxn>
                <a:cxn ang="0">
                  <a:pos x="2358" y="386"/>
                </a:cxn>
                <a:cxn ang="0">
                  <a:pos x="2290" y="318"/>
                </a:cxn>
                <a:cxn ang="0">
                  <a:pos x="2131" y="182"/>
                </a:cxn>
                <a:cxn ang="0">
                  <a:pos x="1973" y="68"/>
                </a:cxn>
                <a:cxn ang="0">
                  <a:pos x="1859" y="23"/>
                </a:cxn>
                <a:cxn ang="0">
                  <a:pos x="1746" y="0"/>
                </a:cxn>
                <a:cxn ang="0">
                  <a:pos x="1564" y="0"/>
                </a:cxn>
                <a:cxn ang="0">
                  <a:pos x="1315" y="23"/>
                </a:cxn>
                <a:cxn ang="0">
                  <a:pos x="1043" y="46"/>
                </a:cxn>
                <a:cxn ang="0">
                  <a:pos x="771" y="91"/>
                </a:cxn>
                <a:cxn ang="0">
                  <a:pos x="589" y="114"/>
                </a:cxn>
                <a:cxn ang="0">
                  <a:pos x="431" y="136"/>
                </a:cxn>
                <a:cxn ang="0">
                  <a:pos x="294" y="182"/>
                </a:cxn>
                <a:cxn ang="0">
                  <a:pos x="181" y="227"/>
                </a:cxn>
                <a:cxn ang="0">
                  <a:pos x="90" y="272"/>
                </a:cxn>
                <a:cxn ang="0">
                  <a:pos x="0" y="363"/>
                </a:cxn>
              </a:cxnLst>
              <a:rect l="0" t="0" r="r" b="b"/>
              <a:pathLst>
                <a:path w="2585" h="1157">
                  <a:moveTo>
                    <a:pt x="0" y="363"/>
                  </a:moveTo>
                  <a:lnTo>
                    <a:pt x="90" y="386"/>
                  </a:lnTo>
                  <a:lnTo>
                    <a:pt x="181" y="431"/>
                  </a:lnTo>
                  <a:lnTo>
                    <a:pt x="272" y="476"/>
                  </a:lnTo>
                  <a:lnTo>
                    <a:pt x="408" y="545"/>
                  </a:lnTo>
                  <a:lnTo>
                    <a:pt x="544" y="658"/>
                  </a:lnTo>
                  <a:lnTo>
                    <a:pt x="657" y="794"/>
                  </a:lnTo>
                  <a:lnTo>
                    <a:pt x="748" y="975"/>
                  </a:lnTo>
                  <a:lnTo>
                    <a:pt x="816" y="1089"/>
                  </a:lnTo>
                  <a:lnTo>
                    <a:pt x="839" y="1157"/>
                  </a:lnTo>
                  <a:lnTo>
                    <a:pt x="907" y="1111"/>
                  </a:lnTo>
                  <a:lnTo>
                    <a:pt x="1020" y="1043"/>
                  </a:lnTo>
                  <a:lnTo>
                    <a:pt x="1134" y="998"/>
                  </a:lnTo>
                  <a:lnTo>
                    <a:pt x="1247" y="953"/>
                  </a:lnTo>
                  <a:lnTo>
                    <a:pt x="1360" y="930"/>
                  </a:lnTo>
                  <a:lnTo>
                    <a:pt x="1474" y="907"/>
                  </a:lnTo>
                  <a:lnTo>
                    <a:pt x="1587" y="885"/>
                  </a:lnTo>
                  <a:lnTo>
                    <a:pt x="1723" y="862"/>
                  </a:lnTo>
                  <a:lnTo>
                    <a:pt x="1837" y="839"/>
                  </a:lnTo>
                  <a:lnTo>
                    <a:pt x="1995" y="817"/>
                  </a:lnTo>
                  <a:lnTo>
                    <a:pt x="2154" y="817"/>
                  </a:lnTo>
                  <a:lnTo>
                    <a:pt x="2290" y="817"/>
                  </a:lnTo>
                  <a:lnTo>
                    <a:pt x="2404" y="862"/>
                  </a:lnTo>
                  <a:lnTo>
                    <a:pt x="2517" y="885"/>
                  </a:lnTo>
                  <a:lnTo>
                    <a:pt x="2585" y="907"/>
                  </a:lnTo>
                  <a:lnTo>
                    <a:pt x="2562" y="794"/>
                  </a:lnTo>
                  <a:lnTo>
                    <a:pt x="2494" y="658"/>
                  </a:lnTo>
                  <a:lnTo>
                    <a:pt x="2472" y="567"/>
                  </a:lnTo>
                  <a:lnTo>
                    <a:pt x="2358" y="386"/>
                  </a:lnTo>
                  <a:lnTo>
                    <a:pt x="2290" y="318"/>
                  </a:lnTo>
                  <a:lnTo>
                    <a:pt x="2131" y="182"/>
                  </a:lnTo>
                  <a:lnTo>
                    <a:pt x="1973" y="68"/>
                  </a:lnTo>
                  <a:lnTo>
                    <a:pt x="1859" y="23"/>
                  </a:lnTo>
                  <a:lnTo>
                    <a:pt x="1746" y="0"/>
                  </a:lnTo>
                  <a:lnTo>
                    <a:pt x="1564" y="0"/>
                  </a:lnTo>
                  <a:lnTo>
                    <a:pt x="1315" y="23"/>
                  </a:lnTo>
                  <a:lnTo>
                    <a:pt x="1043" y="46"/>
                  </a:lnTo>
                  <a:lnTo>
                    <a:pt x="771" y="91"/>
                  </a:lnTo>
                  <a:lnTo>
                    <a:pt x="589" y="114"/>
                  </a:lnTo>
                  <a:lnTo>
                    <a:pt x="431" y="136"/>
                  </a:lnTo>
                  <a:lnTo>
                    <a:pt x="294" y="182"/>
                  </a:lnTo>
                  <a:lnTo>
                    <a:pt x="181" y="227"/>
                  </a:lnTo>
                  <a:lnTo>
                    <a:pt x="90" y="272"/>
                  </a:lnTo>
                  <a:lnTo>
                    <a:pt x="0" y="363"/>
                  </a:lnTo>
                  <a:close/>
                </a:path>
              </a:pathLst>
            </a:custGeom>
            <a:gradFill rotWithShape="1">
              <a:gsLst>
                <a:gs pos="0">
                  <a:schemeClr val="hlink">
                    <a:alpha val="62000"/>
                  </a:schemeClr>
                </a:gs>
                <a:gs pos="100000">
                  <a:schemeClr val="hlink">
                    <a:gamma/>
                    <a:shade val="46275"/>
                    <a:invGamma/>
                    <a:alpha val="59000"/>
                  </a:schemeClr>
                </a:gs>
              </a:gsLst>
              <a:lin ang="5400000" scaled="1"/>
            </a:gradFill>
            <a:ln w="9525">
              <a:noFill/>
              <a:round/>
              <a:headEnd/>
              <a:tailEnd/>
            </a:ln>
            <a:effectLst/>
          </p:spPr>
          <p:txBody>
            <a:bodyPr/>
            <a:lstStyle/>
            <a:p>
              <a:pPr>
                <a:defRPr/>
              </a:pPr>
              <a:endParaRPr lang="zh-CN" altLang="en-US"/>
            </a:p>
          </p:txBody>
        </p:sp>
      </p:grpSp>
      <p:sp>
        <p:nvSpPr>
          <p:cNvPr id="170004" name="Text Box 20"/>
          <p:cNvSpPr txBox="1">
            <a:spLocks noChangeArrowheads="1"/>
          </p:cNvSpPr>
          <p:nvPr/>
        </p:nvSpPr>
        <p:spPr bwMode="auto">
          <a:xfrm>
            <a:off x="6816080" y="4472444"/>
            <a:ext cx="27855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marL="1260475" lvl="3" indent="-342900" defTabSz="914216" eaLnBrk="1">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控制</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Symbol" pitchFamily="18" charset="2"/>
              </a:rPr>
              <a:t>网格</a:t>
            </a:r>
          </a:p>
        </p:txBody>
      </p:sp>
      <p:grpSp>
        <p:nvGrpSpPr>
          <p:cNvPr id="3" name="Group 23"/>
          <p:cNvGrpSpPr>
            <a:grpSpLocks/>
          </p:cNvGrpSpPr>
          <p:nvPr/>
        </p:nvGrpSpPr>
        <p:grpSpPr bwMode="auto">
          <a:xfrm>
            <a:off x="1439333" y="4651375"/>
            <a:ext cx="5520267" cy="1981200"/>
            <a:chOff x="204" y="2795"/>
            <a:chExt cx="2608" cy="1248"/>
          </a:xfrm>
        </p:grpSpPr>
        <p:sp>
          <p:nvSpPr>
            <p:cNvPr id="99335" name="Freeform 7"/>
            <p:cNvSpPr>
              <a:spLocks/>
            </p:cNvSpPr>
            <p:nvPr/>
          </p:nvSpPr>
          <p:spPr bwMode="auto">
            <a:xfrm>
              <a:off x="499" y="2818"/>
              <a:ext cx="1587" cy="476"/>
            </a:xfrm>
            <a:custGeom>
              <a:avLst/>
              <a:gdLst>
                <a:gd name="T0" fmla="*/ 0 w 1587"/>
                <a:gd name="T1" fmla="*/ 476 h 476"/>
                <a:gd name="T2" fmla="*/ 295 w 1587"/>
                <a:gd name="T3" fmla="*/ 250 h 476"/>
                <a:gd name="T4" fmla="*/ 1020 w 1587"/>
                <a:gd name="T5" fmla="*/ 182 h 476"/>
                <a:gd name="T6" fmla="*/ 1587 w 1587"/>
                <a:gd name="T7" fmla="*/ 0 h 476"/>
                <a:gd name="T8" fmla="*/ 0 60000 65536"/>
                <a:gd name="T9" fmla="*/ 0 60000 65536"/>
                <a:gd name="T10" fmla="*/ 0 60000 65536"/>
                <a:gd name="T11" fmla="*/ 0 60000 65536"/>
                <a:gd name="T12" fmla="*/ 0 w 1587"/>
                <a:gd name="T13" fmla="*/ 0 h 476"/>
                <a:gd name="T14" fmla="*/ 1587 w 1587"/>
                <a:gd name="T15" fmla="*/ 476 h 476"/>
              </a:gdLst>
              <a:ahLst/>
              <a:cxnLst>
                <a:cxn ang="T8">
                  <a:pos x="T0" y="T1"/>
                </a:cxn>
                <a:cxn ang="T9">
                  <a:pos x="T2" y="T3"/>
                </a:cxn>
                <a:cxn ang="T10">
                  <a:pos x="T4" y="T5"/>
                </a:cxn>
                <a:cxn ang="T11">
                  <a:pos x="T6" y="T7"/>
                </a:cxn>
              </a:cxnLst>
              <a:rect l="T12" t="T13" r="T14" b="T15"/>
              <a:pathLst>
                <a:path w="1587" h="476">
                  <a:moveTo>
                    <a:pt x="0" y="476"/>
                  </a:moveTo>
                  <a:lnTo>
                    <a:pt x="295" y="250"/>
                  </a:lnTo>
                  <a:lnTo>
                    <a:pt x="1020" y="182"/>
                  </a:lnTo>
                  <a:lnTo>
                    <a:pt x="1587"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6" name="Freeform 6"/>
            <p:cNvSpPr>
              <a:spLocks/>
            </p:cNvSpPr>
            <p:nvPr/>
          </p:nvSpPr>
          <p:spPr bwMode="auto">
            <a:xfrm>
              <a:off x="204" y="2795"/>
              <a:ext cx="2608" cy="1248"/>
            </a:xfrm>
            <a:custGeom>
              <a:avLst/>
              <a:gdLst>
                <a:gd name="T0" fmla="*/ 0 w 2608"/>
                <a:gd name="T1" fmla="*/ 454 h 1248"/>
                <a:gd name="T2" fmla="*/ 385 w 2608"/>
                <a:gd name="T3" fmla="*/ 114 h 1248"/>
                <a:gd name="T4" fmla="*/ 1247 w 2608"/>
                <a:gd name="T5" fmla="*/ 0 h 1248"/>
                <a:gd name="T6" fmla="*/ 1656 w 2608"/>
                <a:gd name="T7" fmla="*/ 182 h 1248"/>
                <a:gd name="T8" fmla="*/ 1882 w 2608"/>
                <a:gd name="T9" fmla="*/ 23 h 1248"/>
                <a:gd name="T10" fmla="*/ 2427 w 2608"/>
                <a:gd name="T11" fmla="*/ 409 h 1248"/>
                <a:gd name="T12" fmla="*/ 2608 w 2608"/>
                <a:gd name="T13" fmla="*/ 998 h 1248"/>
                <a:gd name="T14" fmla="*/ 2086 w 2608"/>
                <a:gd name="T15" fmla="*/ 794 h 1248"/>
                <a:gd name="T16" fmla="*/ 1225 w 2608"/>
                <a:gd name="T17" fmla="*/ 976 h 1248"/>
                <a:gd name="T18" fmla="*/ 862 w 2608"/>
                <a:gd name="T19" fmla="*/ 1248 h 1248"/>
                <a:gd name="T20" fmla="*/ 726 w 2608"/>
                <a:gd name="T21" fmla="*/ 772 h 1248"/>
                <a:gd name="T22" fmla="*/ 295 w 2608"/>
                <a:gd name="T23" fmla="*/ 499 h 1248"/>
                <a:gd name="T24" fmla="*/ 0 w 2608"/>
                <a:gd name="T25" fmla="*/ 454 h 12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08"/>
                <a:gd name="T40" fmla="*/ 0 h 1248"/>
                <a:gd name="T41" fmla="*/ 2608 w 2608"/>
                <a:gd name="T42" fmla="*/ 1248 h 12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08" h="1248">
                  <a:moveTo>
                    <a:pt x="0" y="454"/>
                  </a:moveTo>
                  <a:lnTo>
                    <a:pt x="385" y="114"/>
                  </a:lnTo>
                  <a:lnTo>
                    <a:pt x="1247" y="0"/>
                  </a:lnTo>
                  <a:lnTo>
                    <a:pt x="1656" y="182"/>
                  </a:lnTo>
                  <a:lnTo>
                    <a:pt x="1882" y="23"/>
                  </a:lnTo>
                  <a:lnTo>
                    <a:pt x="2427" y="409"/>
                  </a:lnTo>
                  <a:lnTo>
                    <a:pt x="2608" y="998"/>
                  </a:lnTo>
                  <a:lnTo>
                    <a:pt x="2086" y="794"/>
                  </a:lnTo>
                  <a:lnTo>
                    <a:pt x="1225" y="976"/>
                  </a:lnTo>
                  <a:lnTo>
                    <a:pt x="862" y="1248"/>
                  </a:lnTo>
                  <a:lnTo>
                    <a:pt x="726" y="772"/>
                  </a:lnTo>
                  <a:lnTo>
                    <a:pt x="295" y="499"/>
                  </a:lnTo>
                  <a:lnTo>
                    <a:pt x="0" y="454"/>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7" name="Freeform 8"/>
            <p:cNvSpPr>
              <a:spLocks/>
            </p:cNvSpPr>
            <p:nvPr/>
          </p:nvSpPr>
          <p:spPr bwMode="auto">
            <a:xfrm>
              <a:off x="930" y="3204"/>
              <a:ext cx="1701" cy="340"/>
            </a:xfrm>
            <a:custGeom>
              <a:avLst/>
              <a:gdLst>
                <a:gd name="T0" fmla="*/ 0 w 1701"/>
                <a:gd name="T1" fmla="*/ 340 h 340"/>
                <a:gd name="T2" fmla="*/ 340 w 1701"/>
                <a:gd name="T3" fmla="*/ 113 h 340"/>
                <a:gd name="T4" fmla="*/ 839 w 1701"/>
                <a:gd name="T5" fmla="*/ 45 h 340"/>
                <a:gd name="T6" fmla="*/ 1701 w 1701"/>
                <a:gd name="T7" fmla="*/ 0 h 340"/>
                <a:gd name="T8" fmla="*/ 0 60000 65536"/>
                <a:gd name="T9" fmla="*/ 0 60000 65536"/>
                <a:gd name="T10" fmla="*/ 0 60000 65536"/>
                <a:gd name="T11" fmla="*/ 0 60000 65536"/>
                <a:gd name="T12" fmla="*/ 0 w 1701"/>
                <a:gd name="T13" fmla="*/ 0 h 340"/>
                <a:gd name="T14" fmla="*/ 1701 w 1701"/>
                <a:gd name="T15" fmla="*/ 340 h 340"/>
              </a:gdLst>
              <a:ahLst/>
              <a:cxnLst>
                <a:cxn ang="T8">
                  <a:pos x="T0" y="T1"/>
                </a:cxn>
                <a:cxn ang="T9">
                  <a:pos x="T2" y="T3"/>
                </a:cxn>
                <a:cxn ang="T10">
                  <a:pos x="T4" y="T5"/>
                </a:cxn>
                <a:cxn ang="T11">
                  <a:pos x="T6" y="T7"/>
                </a:cxn>
              </a:cxnLst>
              <a:rect l="T12" t="T13" r="T14" b="T15"/>
              <a:pathLst>
                <a:path w="1701" h="340">
                  <a:moveTo>
                    <a:pt x="0" y="340"/>
                  </a:moveTo>
                  <a:lnTo>
                    <a:pt x="340" y="113"/>
                  </a:lnTo>
                  <a:lnTo>
                    <a:pt x="839" y="45"/>
                  </a:lnTo>
                  <a:lnTo>
                    <a:pt x="1701"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8" name="Freeform 9"/>
            <p:cNvSpPr>
              <a:spLocks/>
            </p:cNvSpPr>
            <p:nvPr/>
          </p:nvSpPr>
          <p:spPr bwMode="auto">
            <a:xfrm>
              <a:off x="589" y="2909"/>
              <a:ext cx="817" cy="862"/>
            </a:xfrm>
            <a:custGeom>
              <a:avLst/>
              <a:gdLst>
                <a:gd name="T0" fmla="*/ 0 w 817"/>
                <a:gd name="T1" fmla="*/ 0 h 862"/>
                <a:gd name="T2" fmla="*/ 205 w 817"/>
                <a:gd name="T3" fmla="*/ 159 h 862"/>
                <a:gd name="T4" fmla="*/ 704 w 817"/>
                <a:gd name="T5" fmla="*/ 408 h 862"/>
                <a:gd name="T6" fmla="*/ 817 w 817"/>
                <a:gd name="T7" fmla="*/ 862 h 862"/>
                <a:gd name="T8" fmla="*/ 0 60000 65536"/>
                <a:gd name="T9" fmla="*/ 0 60000 65536"/>
                <a:gd name="T10" fmla="*/ 0 60000 65536"/>
                <a:gd name="T11" fmla="*/ 0 60000 65536"/>
                <a:gd name="T12" fmla="*/ 0 w 817"/>
                <a:gd name="T13" fmla="*/ 0 h 862"/>
                <a:gd name="T14" fmla="*/ 817 w 817"/>
                <a:gd name="T15" fmla="*/ 862 h 862"/>
              </a:gdLst>
              <a:ahLst/>
              <a:cxnLst>
                <a:cxn ang="T8">
                  <a:pos x="T0" y="T1"/>
                </a:cxn>
                <a:cxn ang="T9">
                  <a:pos x="T2" y="T3"/>
                </a:cxn>
                <a:cxn ang="T10">
                  <a:pos x="T4" y="T5"/>
                </a:cxn>
                <a:cxn ang="T11">
                  <a:pos x="T6" y="T7"/>
                </a:cxn>
              </a:cxnLst>
              <a:rect l="T12" t="T13" r="T14" b="T15"/>
              <a:pathLst>
                <a:path w="817" h="862">
                  <a:moveTo>
                    <a:pt x="0" y="0"/>
                  </a:moveTo>
                  <a:lnTo>
                    <a:pt x="205" y="159"/>
                  </a:lnTo>
                  <a:lnTo>
                    <a:pt x="704" y="408"/>
                  </a:lnTo>
                  <a:lnTo>
                    <a:pt x="817" y="862"/>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9" name="Freeform 10"/>
            <p:cNvSpPr>
              <a:spLocks/>
            </p:cNvSpPr>
            <p:nvPr/>
          </p:nvSpPr>
          <p:spPr bwMode="auto">
            <a:xfrm>
              <a:off x="1451" y="2795"/>
              <a:ext cx="817" cy="794"/>
            </a:xfrm>
            <a:custGeom>
              <a:avLst/>
              <a:gdLst>
                <a:gd name="T0" fmla="*/ 0 w 817"/>
                <a:gd name="T1" fmla="*/ 0 h 794"/>
                <a:gd name="T2" fmla="*/ 46 w 817"/>
                <a:gd name="T3" fmla="*/ 205 h 794"/>
                <a:gd name="T4" fmla="*/ 522 w 817"/>
                <a:gd name="T5" fmla="*/ 454 h 794"/>
                <a:gd name="T6" fmla="*/ 817 w 817"/>
                <a:gd name="T7" fmla="*/ 794 h 794"/>
                <a:gd name="T8" fmla="*/ 0 60000 65536"/>
                <a:gd name="T9" fmla="*/ 0 60000 65536"/>
                <a:gd name="T10" fmla="*/ 0 60000 65536"/>
                <a:gd name="T11" fmla="*/ 0 60000 65536"/>
                <a:gd name="T12" fmla="*/ 0 w 817"/>
                <a:gd name="T13" fmla="*/ 0 h 794"/>
                <a:gd name="T14" fmla="*/ 817 w 817"/>
                <a:gd name="T15" fmla="*/ 794 h 794"/>
              </a:gdLst>
              <a:ahLst/>
              <a:cxnLst>
                <a:cxn ang="T8">
                  <a:pos x="T0" y="T1"/>
                </a:cxn>
                <a:cxn ang="T9">
                  <a:pos x="T2" y="T3"/>
                </a:cxn>
                <a:cxn ang="T10">
                  <a:pos x="T4" y="T5"/>
                </a:cxn>
                <a:cxn ang="T11">
                  <a:pos x="T6" y="T7"/>
                </a:cxn>
              </a:cxnLst>
              <a:rect l="T12" t="T13" r="T14" b="T15"/>
              <a:pathLst>
                <a:path w="817" h="794">
                  <a:moveTo>
                    <a:pt x="0" y="0"/>
                  </a:moveTo>
                  <a:lnTo>
                    <a:pt x="46" y="205"/>
                  </a:lnTo>
                  <a:lnTo>
                    <a:pt x="522" y="454"/>
                  </a:lnTo>
                  <a:lnTo>
                    <a:pt x="817" y="79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8671270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6">
                                            <p:bg/>
                                          </p:spTgt>
                                        </p:tgtEl>
                                        <p:attrNameLst>
                                          <p:attrName>style.visibility</p:attrName>
                                        </p:attrNameLst>
                                      </p:cBhvr>
                                      <p:to>
                                        <p:strVal val="visible"/>
                                      </p:to>
                                    </p:set>
                                    <p:animEffect transition="in" filter="wipe(left)">
                                      <p:cBhvr>
                                        <p:cTn id="7" dur="500"/>
                                        <p:tgtEl>
                                          <p:spTgt spid="16998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9986">
                                            <p:txEl>
                                              <p:pRg st="2" end="2"/>
                                            </p:txEl>
                                          </p:spTgt>
                                        </p:tgtEl>
                                        <p:attrNameLst>
                                          <p:attrName>style.visibility</p:attrName>
                                        </p:attrNameLst>
                                      </p:cBhvr>
                                      <p:to>
                                        <p:strVal val="visible"/>
                                      </p:to>
                                    </p:set>
                                    <p:animEffect transition="in" filter="wipe(left)">
                                      <p:cBhvr>
                                        <p:cTn id="10" dur="500"/>
                                        <p:tgtEl>
                                          <p:spTgt spid="16998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9986">
                                            <p:txEl>
                                              <p:pRg st="3" end="3"/>
                                            </p:txEl>
                                          </p:spTgt>
                                        </p:tgtEl>
                                        <p:attrNameLst>
                                          <p:attrName>style.visibility</p:attrName>
                                        </p:attrNameLst>
                                      </p:cBhvr>
                                      <p:to>
                                        <p:strVal val="visible"/>
                                      </p:to>
                                    </p:set>
                                    <p:animEffect transition="in" filter="wipe(left)">
                                      <p:cBhvr>
                                        <p:cTn id="15" dur="500"/>
                                        <p:tgtEl>
                                          <p:spTgt spid="169986">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69987"/>
                                        </p:tgtEl>
                                        <p:attrNameLst>
                                          <p:attrName>style.visibility</p:attrName>
                                        </p:attrNameLst>
                                      </p:cBhvr>
                                      <p:to>
                                        <p:strVal val="visible"/>
                                      </p:to>
                                    </p:set>
                                    <p:animEffect transition="in" filter="wipe(up)">
                                      <p:cBhvr>
                                        <p:cTn id="20" dur="500"/>
                                        <p:tgtEl>
                                          <p:spTgt spid="1699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0004"/>
                                        </p:tgtEl>
                                        <p:attrNameLst>
                                          <p:attrName>style.visibility</p:attrName>
                                        </p:attrNameLst>
                                      </p:cBhvr>
                                      <p:to>
                                        <p:strVal val="visible"/>
                                      </p:to>
                                    </p:set>
                                    <p:animEffect transition="in" filter="wipe(up)">
                                      <p:cBhvr>
                                        <p:cTn id="25" dur="500"/>
                                        <p:tgtEl>
                                          <p:spTgt spid="1700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animBg="1"/>
      <p:bldP spid="170004" grpId="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body" sz="half" idx="1"/>
          </p:nvPr>
        </p:nvSpPr>
        <p:spPr>
          <a:xfrm>
            <a:off x="1200151" y="1117601"/>
            <a:ext cx="10608733" cy="5624513"/>
          </a:xfrm>
          <a:noFill/>
        </p:spPr>
        <p:txBody>
          <a:bodyPr/>
          <a:lstStyle/>
          <a:p>
            <a:pPr marL="179388" indent="-179388" eaLnBrk="1" hangingPunct="1">
              <a:spcBef>
                <a:spcPct val="0"/>
              </a:spcBef>
              <a:buClrTx/>
              <a:buSzTx/>
              <a:buFontTx/>
              <a:buNone/>
            </a:pPr>
            <a:r>
              <a:rPr lang="en-US" altLang="zh-CN" sz="2800" b="0" dirty="0" smtClean="0">
                <a:solidFill>
                  <a:schemeClr val="bg2"/>
                </a:solidFill>
                <a:latin typeface="Times New Roman" pitchFamily="18" charset="0"/>
              </a:rPr>
              <a:t>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2.2.8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a:p>
            <a:pPr marL="717550" lvl="1" indent="-342900"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双</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线性</a:t>
            </a:r>
            <a:r>
              <a:rPr lang="en-US" altLang="zh-CN" sz="2600" b="1" dirty="0" err="1">
                <a:solidFill>
                  <a:schemeClr val="bg2">
                    <a:lumMod val="50000"/>
                  </a:schemeClr>
                </a:solidFill>
                <a:latin typeface="微软雅黑" panose="020B0503020204020204" pitchFamily="34" charset="-122"/>
                <a:ea typeface="微软雅黑" panose="020B0503020204020204" pitchFamily="34" charset="-122"/>
              </a:rPr>
              <a:t>Bèzier</a:t>
            </a: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 </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a:t>
            </a:r>
          </a:p>
          <a:p>
            <a:pPr marL="1162050" lvl="1" indent="-342900" eaLnBrk="1" hangingPunct="1">
              <a:spcBef>
                <a:spcPct val="65000"/>
              </a:spcBef>
              <a:buFont typeface="Arial" panose="020B0604020202020204" pitchFamily="34" charset="0"/>
              <a:buChar char="•"/>
            </a:pP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m</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 </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n</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，控制网格有四个控制顶点</a:t>
            </a:r>
            <a:endPar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717550" lvl="1" indent="-342900"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双</a:t>
            </a:r>
            <a:r>
              <a:rPr lang="zh-CN" altLang="en-US" b="1" dirty="0">
                <a:solidFill>
                  <a:schemeClr val="bg2">
                    <a:lumMod val="50000"/>
                  </a:schemeClr>
                </a:solidFill>
                <a:latin typeface="微软雅黑" panose="020B0503020204020204" pitchFamily="34" charset="-122"/>
                <a:ea typeface="微软雅黑" panose="020B0503020204020204" pitchFamily="34" charset="-122"/>
              </a:rPr>
              <a:t>二次</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en-US" altLang="zh-CN" b="1" dirty="0">
                <a:solidFill>
                  <a:schemeClr val="bg2">
                    <a:lumMod val="50000"/>
                  </a:schemeClr>
                </a:solidFill>
                <a:latin typeface="微软雅黑" panose="020B0503020204020204" pitchFamily="34" charset="-122"/>
                <a:ea typeface="微软雅黑" panose="020B0503020204020204" pitchFamily="34" charset="-122"/>
              </a:rPr>
              <a:t> </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曲面</a:t>
            </a:r>
          </a:p>
          <a:p>
            <a:pPr marL="1162050" lvl="1" indent="-342900">
              <a:spcBef>
                <a:spcPct val="65000"/>
              </a:spcBef>
              <a:buFont typeface="Arial" panose="020B0604020202020204" pitchFamily="34" charset="0"/>
              <a:buChar char="•"/>
            </a:pP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m </a:t>
            </a:r>
            <a:r>
              <a:rPr lang="en-US" altLang="zh-CN" sz="2200" b="1" i="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n= 2</a:t>
            </a:r>
            <a:r>
              <a:rPr lang="zh-CN" altLang="en-US" sz="2200" b="1" i="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边界曲线和参数坐标曲线均为抛物线</a:t>
            </a:r>
          </a:p>
          <a:p>
            <a:pPr marL="717550" lvl="1" indent="-342900" hangingPunct="0">
              <a:lnSpc>
                <a:spcPct val="120000"/>
              </a:lnSpc>
              <a:spcBef>
                <a:spcPts val="24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双</a:t>
            </a:r>
            <a:r>
              <a:rPr lang="zh-CN" altLang="en-US" b="1" dirty="0">
                <a:solidFill>
                  <a:schemeClr val="bg2">
                    <a:lumMod val="50000"/>
                  </a:schemeClr>
                </a:solidFill>
                <a:latin typeface="微软雅黑" panose="020B0503020204020204" pitchFamily="34" charset="-122"/>
                <a:ea typeface="微软雅黑" panose="020B0503020204020204" pitchFamily="34" charset="-122"/>
              </a:rPr>
              <a:t>三次</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Bèzier</a:t>
            </a:r>
            <a:r>
              <a:rPr lang="en-US" altLang="zh-CN" b="1" dirty="0">
                <a:solidFill>
                  <a:schemeClr val="bg2">
                    <a:lumMod val="50000"/>
                  </a:schemeClr>
                </a:solidFill>
                <a:latin typeface="微软雅黑" panose="020B0503020204020204" pitchFamily="34" charset="-122"/>
                <a:ea typeface="微软雅黑" panose="020B0503020204020204" pitchFamily="34" charset="-122"/>
              </a:rPr>
              <a:t> </a:t>
            </a:r>
            <a:r>
              <a:rPr lang="zh-CN" altLang="en-US" b="1" dirty="0">
                <a:solidFill>
                  <a:schemeClr val="bg2">
                    <a:lumMod val="50000"/>
                  </a:schemeClr>
                </a:solidFill>
                <a:latin typeface="微软雅黑" panose="020B0503020204020204" pitchFamily="34" charset="-122"/>
                <a:ea typeface="微软雅黑" panose="020B0503020204020204" pitchFamily="34" charset="-122"/>
              </a:rPr>
              <a:t>曲面</a:t>
            </a:r>
          </a:p>
          <a:p>
            <a:pPr marL="1162050" lvl="1" indent="-342900" eaLnBrk="1" hangingPunct="1">
              <a:spcBef>
                <a:spcPct val="65000"/>
              </a:spcBef>
              <a:buFont typeface="Arial" panose="020B0604020202020204" pitchFamily="34" charset="0"/>
              <a:buChar char="•"/>
            </a:pP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m </a:t>
            </a:r>
            <a:r>
              <a:rPr lang="en-US" altLang="zh-CN" sz="2200" b="1" i="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n= 3</a:t>
            </a:r>
            <a:r>
              <a:rPr lang="zh-CN" altLang="en-US" sz="2200" b="1" i="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4</a:t>
            </a:r>
            <a:r>
              <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个角</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点</a:t>
            </a:r>
            <a:endPar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endParaRPr>
          </a:p>
          <a:p>
            <a:pPr marL="1162050" lvl="1" indent="-342900">
              <a:spcBef>
                <a:spcPct val="65000"/>
              </a:spcBef>
              <a:buFont typeface="Arial" panose="020B0604020202020204" pitchFamily="34" charset="0"/>
              <a:buChar char="•"/>
            </a:pPr>
            <a:r>
              <a:rPr lang="en-US" altLang="zh-CN"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12</a:t>
            </a:r>
            <a:r>
              <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个边界控制点决定</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边界曲线形状</a:t>
            </a:r>
            <a:endPar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endParaRPr>
          </a:p>
          <a:p>
            <a:pPr marL="1162050" lvl="1" indent="-342900">
              <a:spcBef>
                <a:spcPct val="65000"/>
              </a:spcBef>
              <a:buFont typeface="Arial" panose="020B0604020202020204" pitchFamily="34" charset="0"/>
              <a:buChar char="•"/>
            </a:pP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4</a:t>
            </a:r>
            <a:r>
              <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个中央控制点</a:t>
            </a:r>
            <a:endParaRPr lang="zh-CN" altLang="en-US" sz="2200" b="1"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2" eaLnBrk="1" hangingPunct="1"/>
            <a:endParaRPr lang="zh-CN" altLang="en-US" sz="2000" dirty="0" smtClean="0"/>
          </a:p>
          <a:p>
            <a:pPr lvl="2" eaLnBrk="1" hangingPunct="1">
              <a:buFont typeface="Wingdings" pitchFamily="2" charset="2"/>
              <a:buNone/>
            </a:pPr>
            <a:endParaRPr lang="en-US" altLang="zh-CN" dirty="0" smtClean="0"/>
          </a:p>
        </p:txBody>
      </p:sp>
      <p:grpSp>
        <p:nvGrpSpPr>
          <p:cNvPr id="100355" name="Group 30"/>
          <p:cNvGrpSpPr>
            <a:grpSpLocks/>
          </p:cNvGrpSpPr>
          <p:nvPr/>
        </p:nvGrpSpPr>
        <p:grpSpPr bwMode="auto">
          <a:xfrm>
            <a:off x="7336367" y="4976814"/>
            <a:ext cx="4417484" cy="1476375"/>
            <a:chOff x="2925" y="2999"/>
            <a:chExt cx="2608" cy="1248"/>
          </a:xfrm>
        </p:grpSpPr>
        <p:grpSp>
          <p:nvGrpSpPr>
            <p:cNvPr id="100360" name="Group 18"/>
            <p:cNvGrpSpPr>
              <a:grpSpLocks/>
            </p:cNvGrpSpPr>
            <p:nvPr/>
          </p:nvGrpSpPr>
          <p:grpSpPr bwMode="auto">
            <a:xfrm>
              <a:off x="2935" y="3090"/>
              <a:ext cx="2585" cy="1157"/>
              <a:chOff x="227" y="2886"/>
              <a:chExt cx="2585" cy="1157"/>
            </a:xfrm>
          </p:grpSpPr>
          <p:sp>
            <p:nvSpPr>
              <p:cNvPr id="100367" name="Freeform 19"/>
              <p:cNvSpPr>
                <a:spLocks/>
              </p:cNvSpPr>
              <p:nvPr/>
            </p:nvSpPr>
            <p:spPr bwMode="auto">
              <a:xfrm>
                <a:off x="227" y="3249"/>
                <a:ext cx="839" cy="771"/>
              </a:xfrm>
              <a:custGeom>
                <a:avLst/>
                <a:gdLst>
                  <a:gd name="T0" fmla="*/ 0 w 839"/>
                  <a:gd name="T1" fmla="*/ 0 h 771"/>
                  <a:gd name="T2" fmla="*/ 272 w 839"/>
                  <a:gd name="T3" fmla="*/ 113 h 771"/>
                  <a:gd name="T4" fmla="*/ 567 w 839"/>
                  <a:gd name="T5" fmla="*/ 318 h 771"/>
                  <a:gd name="T6" fmla="*/ 839 w 839"/>
                  <a:gd name="T7" fmla="*/ 771 h 771"/>
                  <a:gd name="T8" fmla="*/ 0 60000 65536"/>
                  <a:gd name="T9" fmla="*/ 0 60000 65536"/>
                  <a:gd name="T10" fmla="*/ 0 60000 65536"/>
                  <a:gd name="T11" fmla="*/ 0 60000 65536"/>
                  <a:gd name="T12" fmla="*/ 0 w 839"/>
                  <a:gd name="T13" fmla="*/ 0 h 771"/>
                  <a:gd name="T14" fmla="*/ 839 w 839"/>
                  <a:gd name="T15" fmla="*/ 771 h 771"/>
                </a:gdLst>
                <a:ahLst/>
                <a:cxnLst>
                  <a:cxn ang="T8">
                    <a:pos x="T0" y="T1"/>
                  </a:cxn>
                  <a:cxn ang="T9">
                    <a:pos x="T2" y="T3"/>
                  </a:cxn>
                  <a:cxn ang="T10">
                    <a:pos x="T4" y="T5"/>
                  </a:cxn>
                  <a:cxn ang="T11">
                    <a:pos x="T6" y="T7"/>
                  </a:cxn>
                </a:cxnLst>
                <a:rect l="T12" t="T13" r="T14" b="T15"/>
                <a:pathLst>
                  <a:path w="839" h="771">
                    <a:moveTo>
                      <a:pt x="0" y="0"/>
                    </a:moveTo>
                    <a:cubicBezTo>
                      <a:pt x="89" y="30"/>
                      <a:pt x="178" y="60"/>
                      <a:pt x="272" y="113"/>
                    </a:cubicBezTo>
                    <a:cubicBezTo>
                      <a:pt x="366" y="166"/>
                      <a:pt x="473" y="208"/>
                      <a:pt x="567" y="318"/>
                    </a:cubicBezTo>
                    <a:cubicBezTo>
                      <a:pt x="661" y="428"/>
                      <a:pt x="750" y="599"/>
                      <a:pt x="839" y="771"/>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8" name="Freeform 20"/>
              <p:cNvSpPr>
                <a:spLocks/>
              </p:cNvSpPr>
              <p:nvPr/>
            </p:nvSpPr>
            <p:spPr bwMode="auto">
              <a:xfrm>
                <a:off x="1860" y="2898"/>
                <a:ext cx="952" cy="895"/>
              </a:xfrm>
              <a:custGeom>
                <a:avLst/>
                <a:gdLst>
                  <a:gd name="T0" fmla="*/ 0 w 952"/>
                  <a:gd name="T1" fmla="*/ 79 h 895"/>
                  <a:gd name="T2" fmla="*/ 204 w 952"/>
                  <a:gd name="T3" fmla="*/ 11 h 895"/>
                  <a:gd name="T4" fmla="*/ 476 w 952"/>
                  <a:gd name="T5" fmla="*/ 147 h 895"/>
                  <a:gd name="T6" fmla="*/ 771 w 952"/>
                  <a:gd name="T7" fmla="*/ 442 h 895"/>
                  <a:gd name="T8" fmla="*/ 952 w 952"/>
                  <a:gd name="T9" fmla="*/ 895 h 895"/>
                  <a:gd name="T10" fmla="*/ 0 60000 65536"/>
                  <a:gd name="T11" fmla="*/ 0 60000 65536"/>
                  <a:gd name="T12" fmla="*/ 0 60000 65536"/>
                  <a:gd name="T13" fmla="*/ 0 60000 65536"/>
                  <a:gd name="T14" fmla="*/ 0 60000 65536"/>
                  <a:gd name="T15" fmla="*/ 0 w 952"/>
                  <a:gd name="T16" fmla="*/ 0 h 895"/>
                  <a:gd name="T17" fmla="*/ 952 w 952"/>
                  <a:gd name="T18" fmla="*/ 895 h 895"/>
                </a:gdLst>
                <a:ahLst/>
                <a:cxnLst>
                  <a:cxn ang="T10">
                    <a:pos x="T0" y="T1"/>
                  </a:cxn>
                  <a:cxn ang="T11">
                    <a:pos x="T2" y="T3"/>
                  </a:cxn>
                  <a:cxn ang="T12">
                    <a:pos x="T4" y="T5"/>
                  </a:cxn>
                  <a:cxn ang="T13">
                    <a:pos x="T6" y="T7"/>
                  </a:cxn>
                  <a:cxn ang="T14">
                    <a:pos x="T8" y="T9"/>
                  </a:cxn>
                </a:cxnLst>
                <a:rect l="T15" t="T16" r="T17" b="T18"/>
                <a:pathLst>
                  <a:path w="952" h="895">
                    <a:moveTo>
                      <a:pt x="0" y="79"/>
                    </a:moveTo>
                    <a:cubicBezTo>
                      <a:pt x="62" y="39"/>
                      <a:pt x="125" y="0"/>
                      <a:pt x="204" y="11"/>
                    </a:cubicBezTo>
                    <a:cubicBezTo>
                      <a:pt x="283" y="22"/>
                      <a:pt x="382" y="75"/>
                      <a:pt x="476" y="147"/>
                    </a:cubicBezTo>
                    <a:cubicBezTo>
                      <a:pt x="570" y="219"/>
                      <a:pt x="692" y="317"/>
                      <a:pt x="771" y="442"/>
                    </a:cubicBezTo>
                    <a:cubicBezTo>
                      <a:pt x="850" y="567"/>
                      <a:pt x="901" y="731"/>
                      <a:pt x="952" y="895"/>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9" name="Freeform 21"/>
              <p:cNvSpPr>
                <a:spLocks/>
              </p:cNvSpPr>
              <p:nvPr/>
            </p:nvSpPr>
            <p:spPr bwMode="auto">
              <a:xfrm>
                <a:off x="1066" y="3695"/>
                <a:ext cx="1746" cy="348"/>
              </a:xfrm>
              <a:custGeom>
                <a:avLst/>
                <a:gdLst>
                  <a:gd name="T0" fmla="*/ 0 w 1746"/>
                  <a:gd name="T1" fmla="*/ 348 h 348"/>
                  <a:gd name="T2" fmla="*/ 340 w 1746"/>
                  <a:gd name="T3" fmla="*/ 166 h 348"/>
                  <a:gd name="T4" fmla="*/ 748 w 1746"/>
                  <a:gd name="T5" fmla="*/ 76 h 348"/>
                  <a:gd name="T6" fmla="*/ 1202 w 1746"/>
                  <a:gd name="T7" fmla="*/ 8 h 348"/>
                  <a:gd name="T8" fmla="*/ 1497 w 1746"/>
                  <a:gd name="T9" fmla="*/ 30 h 348"/>
                  <a:gd name="T10" fmla="*/ 1746 w 1746"/>
                  <a:gd name="T11" fmla="*/ 98 h 348"/>
                  <a:gd name="T12" fmla="*/ 0 60000 65536"/>
                  <a:gd name="T13" fmla="*/ 0 60000 65536"/>
                  <a:gd name="T14" fmla="*/ 0 60000 65536"/>
                  <a:gd name="T15" fmla="*/ 0 60000 65536"/>
                  <a:gd name="T16" fmla="*/ 0 60000 65536"/>
                  <a:gd name="T17" fmla="*/ 0 60000 65536"/>
                  <a:gd name="T18" fmla="*/ 0 w 1746"/>
                  <a:gd name="T19" fmla="*/ 0 h 348"/>
                  <a:gd name="T20" fmla="*/ 1746 w 1746"/>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1746" h="348">
                    <a:moveTo>
                      <a:pt x="0" y="348"/>
                    </a:moveTo>
                    <a:cubicBezTo>
                      <a:pt x="107" y="279"/>
                      <a:pt x="215" y="211"/>
                      <a:pt x="340" y="166"/>
                    </a:cubicBezTo>
                    <a:cubicBezTo>
                      <a:pt x="465" y="121"/>
                      <a:pt x="604" y="102"/>
                      <a:pt x="748" y="76"/>
                    </a:cubicBezTo>
                    <a:cubicBezTo>
                      <a:pt x="892" y="50"/>
                      <a:pt x="1077" y="16"/>
                      <a:pt x="1202" y="8"/>
                    </a:cubicBezTo>
                    <a:cubicBezTo>
                      <a:pt x="1327" y="0"/>
                      <a:pt x="1406" y="15"/>
                      <a:pt x="1497" y="30"/>
                    </a:cubicBezTo>
                    <a:cubicBezTo>
                      <a:pt x="1588" y="45"/>
                      <a:pt x="1667" y="71"/>
                      <a:pt x="1746" y="98"/>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0" name="Freeform 22"/>
              <p:cNvSpPr>
                <a:spLocks/>
              </p:cNvSpPr>
              <p:nvPr/>
            </p:nvSpPr>
            <p:spPr bwMode="auto">
              <a:xfrm>
                <a:off x="227" y="2905"/>
                <a:ext cx="1633" cy="344"/>
              </a:xfrm>
              <a:custGeom>
                <a:avLst/>
                <a:gdLst>
                  <a:gd name="T0" fmla="*/ 0 w 1633"/>
                  <a:gd name="T1" fmla="*/ 344 h 344"/>
                  <a:gd name="T2" fmla="*/ 294 w 1633"/>
                  <a:gd name="T3" fmla="*/ 163 h 344"/>
                  <a:gd name="T4" fmla="*/ 907 w 1633"/>
                  <a:gd name="T5" fmla="*/ 49 h 344"/>
                  <a:gd name="T6" fmla="*/ 1383 w 1633"/>
                  <a:gd name="T7" fmla="*/ 4 h 344"/>
                  <a:gd name="T8" fmla="*/ 1633 w 1633"/>
                  <a:gd name="T9" fmla="*/ 72 h 344"/>
                  <a:gd name="T10" fmla="*/ 0 60000 65536"/>
                  <a:gd name="T11" fmla="*/ 0 60000 65536"/>
                  <a:gd name="T12" fmla="*/ 0 60000 65536"/>
                  <a:gd name="T13" fmla="*/ 0 60000 65536"/>
                  <a:gd name="T14" fmla="*/ 0 60000 65536"/>
                  <a:gd name="T15" fmla="*/ 0 w 1633"/>
                  <a:gd name="T16" fmla="*/ 0 h 344"/>
                  <a:gd name="T17" fmla="*/ 1633 w 1633"/>
                  <a:gd name="T18" fmla="*/ 344 h 344"/>
                </a:gdLst>
                <a:ahLst/>
                <a:cxnLst>
                  <a:cxn ang="T10">
                    <a:pos x="T0" y="T1"/>
                  </a:cxn>
                  <a:cxn ang="T11">
                    <a:pos x="T2" y="T3"/>
                  </a:cxn>
                  <a:cxn ang="T12">
                    <a:pos x="T4" y="T5"/>
                  </a:cxn>
                  <a:cxn ang="T13">
                    <a:pos x="T6" y="T7"/>
                  </a:cxn>
                  <a:cxn ang="T14">
                    <a:pos x="T8" y="T9"/>
                  </a:cxn>
                </a:cxnLst>
                <a:rect l="T15" t="T16" r="T17" b="T18"/>
                <a:pathLst>
                  <a:path w="1633" h="344">
                    <a:moveTo>
                      <a:pt x="0" y="344"/>
                    </a:moveTo>
                    <a:cubicBezTo>
                      <a:pt x="71" y="278"/>
                      <a:pt x="143" y="212"/>
                      <a:pt x="294" y="163"/>
                    </a:cubicBezTo>
                    <a:cubicBezTo>
                      <a:pt x="445" y="114"/>
                      <a:pt x="726" y="75"/>
                      <a:pt x="907" y="49"/>
                    </a:cubicBezTo>
                    <a:cubicBezTo>
                      <a:pt x="1088" y="23"/>
                      <a:pt x="1262" y="0"/>
                      <a:pt x="1383" y="4"/>
                    </a:cubicBezTo>
                    <a:cubicBezTo>
                      <a:pt x="1504" y="8"/>
                      <a:pt x="1568" y="40"/>
                      <a:pt x="1633" y="72"/>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495" name="Freeform 23"/>
              <p:cNvSpPr>
                <a:spLocks/>
              </p:cNvSpPr>
              <p:nvPr/>
            </p:nvSpPr>
            <p:spPr bwMode="auto">
              <a:xfrm>
                <a:off x="227" y="2886"/>
                <a:ext cx="2588" cy="1157"/>
              </a:xfrm>
              <a:custGeom>
                <a:avLst/>
                <a:gdLst/>
                <a:ahLst/>
                <a:cxnLst>
                  <a:cxn ang="0">
                    <a:pos x="0" y="363"/>
                  </a:cxn>
                  <a:cxn ang="0">
                    <a:pos x="90" y="386"/>
                  </a:cxn>
                  <a:cxn ang="0">
                    <a:pos x="181" y="431"/>
                  </a:cxn>
                  <a:cxn ang="0">
                    <a:pos x="272" y="476"/>
                  </a:cxn>
                  <a:cxn ang="0">
                    <a:pos x="408" y="545"/>
                  </a:cxn>
                  <a:cxn ang="0">
                    <a:pos x="544" y="658"/>
                  </a:cxn>
                  <a:cxn ang="0">
                    <a:pos x="657" y="794"/>
                  </a:cxn>
                  <a:cxn ang="0">
                    <a:pos x="748" y="975"/>
                  </a:cxn>
                  <a:cxn ang="0">
                    <a:pos x="816" y="1089"/>
                  </a:cxn>
                  <a:cxn ang="0">
                    <a:pos x="839" y="1157"/>
                  </a:cxn>
                  <a:cxn ang="0">
                    <a:pos x="907" y="1111"/>
                  </a:cxn>
                  <a:cxn ang="0">
                    <a:pos x="1020" y="1043"/>
                  </a:cxn>
                  <a:cxn ang="0">
                    <a:pos x="1134" y="998"/>
                  </a:cxn>
                  <a:cxn ang="0">
                    <a:pos x="1247" y="953"/>
                  </a:cxn>
                  <a:cxn ang="0">
                    <a:pos x="1360" y="930"/>
                  </a:cxn>
                  <a:cxn ang="0">
                    <a:pos x="1474" y="907"/>
                  </a:cxn>
                  <a:cxn ang="0">
                    <a:pos x="1587" y="885"/>
                  </a:cxn>
                  <a:cxn ang="0">
                    <a:pos x="1723" y="862"/>
                  </a:cxn>
                  <a:cxn ang="0">
                    <a:pos x="1837" y="839"/>
                  </a:cxn>
                  <a:cxn ang="0">
                    <a:pos x="1995" y="817"/>
                  </a:cxn>
                  <a:cxn ang="0">
                    <a:pos x="2154" y="817"/>
                  </a:cxn>
                  <a:cxn ang="0">
                    <a:pos x="2290" y="817"/>
                  </a:cxn>
                  <a:cxn ang="0">
                    <a:pos x="2404" y="862"/>
                  </a:cxn>
                  <a:cxn ang="0">
                    <a:pos x="2517" y="885"/>
                  </a:cxn>
                  <a:cxn ang="0">
                    <a:pos x="2585" y="907"/>
                  </a:cxn>
                  <a:cxn ang="0">
                    <a:pos x="2562" y="794"/>
                  </a:cxn>
                  <a:cxn ang="0">
                    <a:pos x="2494" y="658"/>
                  </a:cxn>
                  <a:cxn ang="0">
                    <a:pos x="2472" y="567"/>
                  </a:cxn>
                  <a:cxn ang="0">
                    <a:pos x="2358" y="386"/>
                  </a:cxn>
                  <a:cxn ang="0">
                    <a:pos x="2290" y="318"/>
                  </a:cxn>
                  <a:cxn ang="0">
                    <a:pos x="2131" y="182"/>
                  </a:cxn>
                  <a:cxn ang="0">
                    <a:pos x="1973" y="68"/>
                  </a:cxn>
                  <a:cxn ang="0">
                    <a:pos x="1859" y="23"/>
                  </a:cxn>
                  <a:cxn ang="0">
                    <a:pos x="1746" y="0"/>
                  </a:cxn>
                  <a:cxn ang="0">
                    <a:pos x="1564" y="0"/>
                  </a:cxn>
                  <a:cxn ang="0">
                    <a:pos x="1315" y="23"/>
                  </a:cxn>
                  <a:cxn ang="0">
                    <a:pos x="1043" y="46"/>
                  </a:cxn>
                  <a:cxn ang="0">
                    <a:pos x="771" y="91"/>
                  </a:cxn>
                  <a:cxn ang="0">
                    <a:pos x="589" y="114"/>
                  </a:cxn>
                  <a:cxn ang="0">
                    <a:pos x="431" y="136"/>
                  </a:cxn>
                  <a:cxn ang="0">
                    <a:pos x="294" y="182"/>
                  </a:cxn>
                  <a:cxn ang="0">
                    <a:pos x="181" y="227"/>
                  </a:cxn>
                  <a:cxn ang="0">
                    <a:pos x="90" y="272"/>
                  </a:cxn>
                  <a:cxn ang="0">
                    <a:pos x="0" y="363"/>
                  </a:cxn>
                </a:cxnLst>
                <a:rect l="0" t="0" r="r" b="b"/>
                <a:pathLst>
                  <a:path w="2585" h="1157">
                    <a:moveTo>
                      <a:pt x="0" y="363"/>
                    </a:moveTo>
                    <a:lnTo>
                      <a:pt x="90" y="386"/>
                    </a:lnTo>
                    <a:lnTo>
                      <a:pt x="181" y="431"/>
                    </a:lnTo>
                    <a:lnTo>
                      <a:pt x="272" y="476"/>
                    </a:lnTo>
                    <a:lnTo>
                      <a:pt x="408" y="545"/>
                    </a:lnTo>
                    <a:lnTo>
                      <a:pt x="544" y="658"/>
                    </a:lnTo>
                    <a:lnTo>
                      <a:pt x="657" y="794"/>
                    </a:lnTo>
                    <a:lnTo>
                      <a:pt x="748" y="975"/>
                    </a:lnTo>
                    <a:lnTo>
                      <a:pt x="816" y="1089"/>
                    </a:lnTo>
                    <a:lnTo>
                      <a:pt x="839" y="1157"/>
                    </a:lnTo>
                    <a:lnTo>
                      <a:pt x="907" y="1111"/>
                    </a:lnTo>
                    <a:lnTo>
                      <a:pt x="1020" y="1043"/>
                    </a:lnTo>
                    <a:lnTo>
                      <a:pt x="1134" y="998"/>
                    </a:lnTo>
                    <a:lnTo>
                      <a:pt x="1247" y="953"/>
                    </a:lnTo>
                    <a:lnTo>
                      <a:pt x="1360" y="930"/>
                    </a:lnTo>
                    <a:lnTo>
                      <a:pt x="1474" y="907"/>
                    </a:lnTo>
                    <a:lnTo>
                      <a:pt x="1587" y="885"/>
                    </a:lnTo>
                    <a:lnTo>
                      <a:pt x="1723" y="862"/>
                    </a:lnTo>
                    <a:lnTo>
                      <a:pt x="1837" y="839"/>
                    </a:lnTo>
                    <a:lnTo>
                      <a:pt x="1995" y="817"/>
                    </a:lnTo>
                    <a:lnTo>
                      <a:pt x="2154" y="817"/>
                    </a:lnTo>
                    <a:lnTo>
                      <a:pt x="2290" y="817"/>
                    </a:lnTo>
                    <a:lnTo>
                      <a:pt x="2404" y="862"/>
                    </a:lnTo>
                    <a:lnTo>
                      <a:pt x="2517" y="885"/>
                    </a:lnTo>
                    <a:lnTo>
                      <a:pt x="2585" y="907"/>
                    </a:lnTo>
                    <a:lnTo>
                      <a:pt x="2562" y="794"/>
                    </a:lnTo>
                    <a:lnTo>
                      <a:pt x="2494" y="658"/>
                    </a:lnTo>
                    <a:lnTo>
                      <a:pt x="2472" y="567"/>
                    </a:lnTo>
                    <a:lnTo>
                      <a:pt x="2358" y="386"/>
                    </a:lnTo>
                    <a:lnTo>
                      <a:pt x="2290" y="318"/>
                    </a:lnTo>
                    <a:lnTo>
                      <a:pt x="2131" y="182"/>
                    </a:lnTo>
                    <a:lnTo>
                      <a:pt x="1973" y="68"/>
                    </a:lnTo>
                    <a:lnTo>
                      <a:pt x="1859" y="23"/>
                    </a:lnTo>
                    <a:lnTo>
                      <a:pt x="1746" y="0"/>
                    </a:lnTo>
                    <a:lnTo>
                      <a:pt x="1564" y="0"/>
                    </a:lnTo>
                    <a:lnTo>
                      <a:pt x="1315" y="23"/>
                    </a:lnTo>
                    <a:lnTo>
                      <a:pt x="1043" y="46"/>
                    </a:lnTo>
                    <a:lnTo>
                      <a:pt x="771" y="91"/>
                    </a:lnTo>
                    <a:lnTo>
                      <a:pt x="589" y="114"/>
                    </a:lnTo>
                    <a:lnTo>
                      <a:pt x="431" y="136"/>
                    </a:lnTo>
                    <a:lnTo>
                      <a:pt x="294" y="182"/>
                    </a:lnTo>
                    <a:lnTo>
                      <a:pt x="181" y="227"/>
                    </a:lnTo>
                    <a:lnTo>
                      <a:pt x="90" y="272"/>
                    </a:lnTo>
                    <a:lnTo>
                      <a:pt x="0" y="363"/>
                    </a:lnTo>
                    <a:close/>
                  </a:path>
                </a:pathLst>
              </a:custGeom>
              <a:gradFill rotWithShape="1">
                <a:gsLst>
                  <a:gs pos="0">
                    <a:schemeClr val="hlink">
                      <a:alpha val="62000"/>
                    </a:schemeClr>
                  </a:gs>
                  <a:gs pos="100000">
                    <a:schemeClr val="hlink">
                      <a:gamma/>
                      <a:shade val="46275"/>
                      <a:invGamma/>
                      <a:alpha val="59000"/>
                    </a:schemeClr>
                  </a:gs>
                </a:gsLst>
                <a:lin ang="5400000" scaled="1"/>
              </a:gradFill>
              <a:ln w="9525">
                <a:noFill/>
                <a:round/>
                <a:headEnd/>
                <a:tailEnd/>
              </a:ln>
              <a:effectLst/>
            </p:spPr>
            <p:txBody>
              <a:bodyPr/>
              <a:lstStyle/>
              <a:p>
                <a:pPr>
                  <a:defRPr/>
                </a:pPr>
                <a:endParaRPr lang="zh-CN" altLang="en-US"/>
              </a:p>
            </p:txBody>
          </p:sp>
        </p:grpSp>
        <p:grpSp>
          <p:nvGrpSpPr>
            <p:cNvPr id="100361" name="Group 24"/>
            <p:cNvGrpSpPr>
              <a:grpSpLocks/>
            </p:cNvGrpSpPr>
            <p:nvPr/>
          </p:nvGrpSpPr>
          <p:grpSpPr bwMode="auto">
            <a:xfrm>
              <a:off x="2925" y="2999"/>
              <a:ext cx="2608" cy="1248"/>
              <a:chOff x="204" y="2795"/>
              <a:chExt cx="2608" cy="1248"/>
            </a:xfrm>
          </p:grpSpPr>
          <p:sp>
            <p:nvSpPr>
              <p:cNvPr id="100362" name="Freeform 25"/>
              <p:cNvSpPr>
                <a:spLocks/>
              </p:cNvSpPr>
              <p:nvPr/>
            </p:nvSpPr>
            <p:spPr bwMode="auto">
              <a:xfrm>
                <a:off x="499" y="2818"/>
                <a:ext cx="1587" cy="476"/>
              </a:xfrm>
              <a:custGeom>
                <a:avLst/>
                <a:gdLst>
                  <a:gd name="T0" fmla="*/ 0 w 1587"/>
                  <a:gd name="T1" fmla="*/ 476 h 476"/>
                  <a:gd name="T2" fmla="*/ 295 w 1587"/>
                  <a:gd name="T3" fmla="*/ 250 h 476"/>
                  <a:gd name="T4" fmla="*/ 1020 w 1587"/>
                  <a:gd name="T5" fmla="*/ 182 h 476"/>
                  <a:gd name="T6" fmla="*/ 1587 w 1587"/>
                  <a:gd name="T7" fmla="*/ 0 h 476"/>
                  <a:gd name="T8" fmla="*/ 0 60000 65536"/>
                  <a:gd name="T9" fmla="*/ 0 60000 65536"/>
                  <a:gd name="T10" fmla="*/ 0 60000 65536"/>
                  <a:gd name="T11" fmla="*/ 0 60000 65536"/>
                  <a:gd name="T12" fmla="*/ 0 w 1587"/>
                  <a:gd name="T13" fmla="*/ 0 h 476"/>
                  <a:gd name="T14" fmla="*/ 1587 w 1587"/>
                  <a:gd name="T15" fmla="*/ 476 h 476"/>
                </a:gdLst>
                <a:ahLst/>
                <a:cxnLst>
                  <a:cxn ang="T8">
                    <a:pos x="T0" y="T1"/>
                  </a:cxn>
                  <a:cxn ang="T9">
                    <a:pos x="T2" y="T3"/>
                  </a:cxn>
                  <a:cxn ang="T10">
                    <a:pos x="T4" y="T5"/>
                  </a:cxn>
                  <a:cxn ang="T11">
                    <a:pos x="T6" y="T7"/>
                  </a:cxn>
                </a:cxnLst>
                <a:rect l="T12" t="T13" r="T14" b="T15"/>
                <a:pathLst>
                  <a:path w="1587" h="476">
                    <a:moveTo>
                      <a:pt x="0" y="476"/>
                    </a:moveTo>
                    <a:lnTo>
                      <a:pt x="295" y="250"/>
                    </a:lnTo>
                    <a:lnTo>
                      <a:pt x="1020" y="182"/>
                    </a:lnTo>
                    <a:lnTo>
                      <a:pt x="1587"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3" name="Freeform 26"/>
              <p:cNvSpPr>
                <a:spLocks/>
              </p:cNvSpPr>
              <p:nvPr/>
            </p:nvSpPr>
            <p:spPr bwMode="auto">
              <a:xfrm>
                <a:off x="204" y="2795"/>
                <a:ext cx="2608" cy="1248"/>
              </a:xfrm>
              <a:custGeom>
                <a:avLst/>
                <a:gdLst>
                  <a:gd name="T0" fmla="*/ 0 w 2608"/>
                  <a:gd name="T1" fmla="*/ 454 h 1248"/>
                  <a:gd name="T2" fmla="*/ 385 w 2608"/>
                  <a:gd name="T3" fmla="*/ 114 h 1248"/>
                  <a:gd name="T4" fmla="*/ 1247 w 2608"/>
                  <a:gd name="T5" fmla="*/ 0 h 1248"/>
                  <a:gd name="T6" fmla="*/ 1656 w 2608"/>
                  <a:gd name="T7" fmla="*/ 182 h 1248"/>
                  <a:gd name="T8" fmla="*/ 1882 w 2608"/>
                  <a:gd name="T9" fmla="*/ 23 h 1248"/>
                  <a:gd name="T10" fmla="*/ 2427 w 2608"/>
                  <a:gd name="T11" fmla="*/ 409 h 1248"/>
                  <a:gd name="T12" fmla="*/ 2608 w 2608"/>
                  <a:gd name="T13" fmla="*/ 998 h 1248"/>
                  <a:gd name="T14" fmla="*/ 2086 w 2608"/>
                  <a:gd name="T15" fmla="*/ 794 h 1248"/>
                  <a:gd name="T16" fmla="*/ 1225 w 2608"/>
                  <a:gd name="T17" fmla="*/ 976 h 1248"/>
                  <a:gd name="T18" fmla="*/ 862 w 2608"/>
                  <a:gd name="T19" fmla="*/ 1248 h 1248"/>
                  <a:gd name="T20" fmla="*/ 726 w 2608"/>
                  <a:gd name="T21" fmla="*/ 772 h 1248"/>
                  <a:gd name="T22" fmla="*/ 295 w 2608"/>
                  <a:gd name="T23" fmla="*/ 499 h 1248"/>
                  <a:gd name="T24" fmla="*/ 0 w 2608"/>
                  <a:gd name="T25" fmla="*/ 454 h 12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08"/>
                  <a:gd name="T40" fmla="*/ 0 h 1248"/>
                  <a:gd name="T41" fmla="*/ 2608 w 2608"/>
                  <a:gd name="T42" fmla="*/ 1248 h 12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08" h="1248">
                    <a:moveTo>
                      <a:pt x="0" y="454"/>
                    </a:moveTo>
                    <a:lnTo>
                      <a:pt x="385" y="114"/>
                    </a:lnTo>
                    <a:lnTo>
                      <a:pt x="1247" y="0"/>
                    </a:lnTo>
                    <a:lnTo>
                      <a:pt x="1656" y="182"/>
                    </a:lnTo>
                    <a:lnTo>
                      <a:pt x="1882" y="23"/>
                    </a:lnTo>
                    <a:lnTo>
                      <a:pt x="2427" y="409"/>
                    </a:lnTo>
                    <a:lnTo>
                      <a:pt x="2608" y="998"/>
                    </a:lnTo>
                    <a:lnTo>
                      <a:pt x="2086" y="794"/>
                    </a:lnTo>
                    <a:lnTo>
                      <a:pt x="1225" y="976"/>
                    </a:lnTo>
                    <a:lnTo>
                      <a:pt x="862" y="1248"/>
                    </a:lnTo>
                    <a:lnTo>
                      <a:pt x="726" y="772"/>
                    </a:lnTo>
                    <a:lnTo>
                      <a:pt x="295" y="499"/>
                    </a:lnTo>
                    <a:lnTo>
                      <a:pt x="0" y="454"/>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4" name="Freeform 27"/>
              <p:cNvSpPr>
                <a:spLocks/>
              </p:cNvSpPr>
              <p:nvPr/>
            </p:nvSpPr>
            <p:spPr bwMode="auto">
              <a:xfrm>
                <a:off x="930" y="3204"/>
                <a:ext cx="1701" cy="340"/>
              </a:xfrm>
              <a:custGeom>
                <a:avLst/>
                <a:gdLst>
                  <a:gd name="T0" fmla="*/ 0 w 1701"/>
                  <a:gd name="T1" fmla="*/ 340 h 340"/>
                  <a:gd name="T2" fmla="*/ 340 w 1701"/>
                  <a:gd name="T3" fmla="*/ 113 h 340"/>
                  <a:gd name="T4" fmla="*/ 839 w 1701"/>
                  <a:gd name="T5" fmla="*/ 45 h 340"/>
                  <a:gd name="T6" fmla="*/ 1701 w 1701"/>
                  <a:gd name="T7" fmla="*/ 0 h 340"/>
                  <a:gd name="T8" fmla="*/ 0 60000 65536"/>
                  <a:gd name="T9" fmla="*/ 0 60000 65536"/>
                  <a:gd name="T10" fmla="*/ 0 60000 65536"/>
                  <a:gd name="T11" fmla="*/ 0 60000 65536"/>
                  <a:gd name="T12" fmla="*/ 0 w 1701"/>
                  <a:gd name="T13" fmla="*/ 0 h 340"/>
                  <a:gd name="T14" fmla="*/ 1701 w 1701"/>
                  <a:gd name="T15" fmla="*/ 340 h 340"/>
                </a:gdLst>
                <a:ahLst/>
                <a:cxnLst>
                  <a:cxn ang="T8">
                    <a:pos x="T0" y="T1"/>
                  </a:cxn>
                  <a:cxn ang="T9">
                    <a:pos x="T2" y="T3"/>
                  </a:cxn>
                  <a:cxn ang="T10">
                    <a:pos x="T4" y="T5"/>
                  </a:cxn>
                  <a:cxn ang="T11">
                    <a:pos x="T6" y="T7"/>
                  </a:cxn>
                </a:cxnLst>
                <a:rect l="T12" t="T13" r="T14" b="T15"/>
                <a:pathLst>
                  <a:path w="1701" h="340">
                    <a:moveTo>
                      <a:pt x="0" y="340"/>
                    </a:moveTo>
                    <a:lnTo>
                      <a:pt x="340" y="113"/>
                    </a:lnTo>
                    <a:lnTo>
                      <a:pt x="839" y="45"/>
                    </a:lnTo>
                    <a:lnTo>
                      <a:pt x="1701"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5" name="Freeform 28"/>
              <p:cNvSpPr>
                <a:spLocks/>
              </p:cNvSpPr>
              <p:nvPr/>
            </p:nvSpPr>
            <p:spPr bwMode="auto">
              <a:xfrm>
                <a:off x="589" y="2909"/>
                <a:ext cx="817" cy="862"/>
              </a:xfrm>
              <a:custGeom>
                <a:avLst/>
                <a:gdLst>
                  <a:gd name="T0" fmla="*/ 0 w 817"/>
                  <a:gd name="T1" fmla="*/ 0 h 862"/>
                  <a:gd name="T2" fmla="*/ 205 w 817"/>
                  <a:gd name="T3" fmla="*/ 159 h 862"/>
                  <a:gd name="T4" fmla="*/ 704 w 817"/>
                  <a:gd name="T5" fmla="*/ 408 h 862"/>
                  <a:gd name="T6" fmla="*/ 817 w 817"/>
                  <a:gd name="T7" fmla="*/ 862 h 862"/>
                  <a:gd name="T8" fmla="*/ 0 60000 65536"/>
                  <a:gd name="T9" fmla="*/ 0 60000 65536"/>
                  <a:gd name="T10" fmla="*/ 0 60000 65536"/>
                  <a:gd name="T11" fmla="*/ 0 60000 65536"/>
                  <a:gd name="T12" fmla="*/ 0 w 817"/>
                  <a:gd name="T13" fmla="*/ 0 h 862"/>
                  <a:gd name="T14" fmla="*/ 817 w 817"/>
                  <a:gd name="T15" fmla="*/ 862 h 862"/>
                </a:gdLst>
                <a:ahLst/>
                <a:cxnLst>
                  <a:cxn ang="T8">
                    <a:pos x="T0" y="T1"/>
                  </a:cxn>
                  <a:cxn ang="T9">
                    <a:pos x="T2" y="T3"/>
                  </a:cxn>
                  <a:cxn ang="T10">
                    <a:pos x="T4" y="T5"/>
                  </a:cxn>
                  <a:cxn ang="T11">
                    <a:pos x="T6" y="T7"/>
                  </a:cxn>
                </a:cxnLst>
                <a:rect l="T12" t="T13" r="T14" b="T15"/>
                <a:pathLst>
                  <a:path w="817" h="862">
                    <a:moveTo>
                      <a:pt x="0" y="0"/>
                    </a:moveTo>
                    <a:lnTo>
                      <a:pt x="205" y="159"/>
                    </a:lnTo>
                    <a:lnTo>
                      <a:pt x="704" y="408"/>
                    </a:lnTo>
                    <a:lnTo>
                      <a:pt x="817" y="862"/>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6" name="Freeform 29"/>
              <p:cNvSpPr>
                <a:spLocks/>
              </p:cNvSpPr>
              <p:nvPr/>
            </p:nvSpPr>
            <p:spPr bwMode="auto">
              <a:xfrm>
                <a:off x="1451" y="2795"/>
                <a:ext cx="817" cy="794"/>
              </a:xfrm>
              <a:custGeom>
                <a:avLst/>
                <a:gdLst>
                  <a:gd name="T0" fmla="*/ 0 w 817"/>
                  <a:gd name="T1" fmla="*/ 0 h 794"/>
                  <a:gd name="T2" fmla="*/ 46 w 817"/>
                  <a:gd name="T3" fmla="*/ 205 h 794"/>
                  <a:gd name="T4" fmla="*/ 522 w 817"/>
                  <a:gd name="T5" fmla="*/ 454 h 794"/>
                  <a:gd name="T6" fmla="*/ 817 w 817"/>
                  <a:gd name="T7" fmla="*/ 794 h 794"/>
                  <a:gd name="T8" fmla="*/ 0 60000 65536"/>
                  <a:gd name="T9" fmla="*/ 0 60000 65536"/>
                  <a:gd name="T10" fmla="*/ 0 60000 65536"/>
                  <a:gd name="T11" fmla="*/ 0 60000 65536"/>
                  <a:gd name="T12" fmla="*/ 0 w 817"/>
                  <a:gd name="T13" fmla="*/ 0 h 794"/>
                  <a:gd name="T14" fmla="*/ 817 w 817"/>
                  <a:gd name="T15" fmla="*/ 794 h 794"/>
                </a:gdLst>
                <a:ahLst/>
                <a:cxnLst>
                  <a:cxn ang="T8">
                    <a:pos x="T0" y="T1"/>
                  </a:cxn>
                  <a:cxn ang="T9">
                    <a:pos x="T2" y="T3"/>
                  </a:cxn>
                  <a:cxn ang="T10">
                    <a:pos x="T4" y="T5"/>
                  </a:cxn>
                  <a:cxn ang="T11">
                    <a:pos x="T6" y="T7"/>
                  </a:cxn>
                </a:cxnLst>
                <a:rect l="T12" t="T13" r="T14" b="T15"/>
                <a:pathLst>
                  <a:path w="817" h="794">
                    <a:moveTo>
                      <a:pt x="0" y="0"/>
                    </a:moveTo>
                    <a:lnTo>
                      <a:pt x="46" y="205"/>
                    </a:lnTo>
                    <a:lnTo>
                      <a:pt x="522" y="454"/>
                    </a:lnTo>
                    <a:lnTo>
                      <a:pt x="817" y="79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00356" name="Text Box 31"/>
          <p:cNvSpPr txBox="1">
            <a:spLocks noChangeArrowheads="1"/>
          </p:cNvSpPr>
          <p:nvPr/>
        </p:nvSpPr>
        <p:spPr bwMode="auto">
          <a:xfrm>
            <a:off x="8515135" y="6282110"/>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dirty="0">
                <a:solidFill>
                  <a:schemeClr val="bg2">
                    <a:lumMod val="50000"/>
                  </a:schemeClr>
                </a:solidFill>
                <a:latin typeface="Times New Roman" pitchFamily="18" charset="0"/>
              </a:rPr>
              <a:t>p</a:t>
            </a:r>
            <a:r>
              <a:rPr lang="en-US" altLang="zh-CN" sz="2000" b="1" baseline="-25000" dirty="0">
                <a:solidFill>
                  <a:schemeClr val="bg2">
                    <a:lumMod val="50000"/>
                  </a:schemeClr>
                </a:solidFill>
                <a:latin typeface="Times New Roman" pitchFamily="18" charset="0"/>
              </a:rPr>
              <a:t>00</a:t>
            </a:r>
          </a:p>
        </p:txBody>
      </p:sp>
      <p:sp>
        <p:nvSpPr>
          <p:cNvPr id="100357" name="Text Box 32"/>
          <p:cNvSpPr txBox="1">
            <a:spLocks noChangeArrowheads="1"/>
          </p:cNvSpPr>
          <p:nvPr/>
        </p:nvSpPr>
        <p:spPr bwMode="auto">
          <a:xfrm>
            <a:off x="6906688" y="5262220"/>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dirty="0">
                <a:solidFill>
                  <a:schemeClr val="bg2">
                    <a:lumMod val="50000"/>
                  </a:schemeClr>
                </a:solidFill>
                <a:latin typeface="Times New Roman" pitchFamily="18" charset="0"/>
              </a:rPr>
              <a:t>p</a:t>
            </a:r>
            <a:r>
              <a:rPr lang="en-US" altLang="zh-CN" sz="2000" b="1" baseline="-25000" dirty="0">
                <a:solidFill>
                  <a:schemeClr val="bg2">
                    <a:lumMod val="50000"/>
                  </a:schemeClr>
                </a:solidFill>
                <a:latin typeface="Times New Roman" pitchFamily="18" charset="0"/>
              </a:rPr>
              <a:t>03</a:t>
            </a:r>
          </a:p>
        </p:txBody>
      </p:sp>
      <p:sp>
        <p:nvSpPr>
          <p:cNvPr id="100358" name="Text Box 33"/>
          <p:cNvSpPr txBox="1">
            <a:spLocks noChangeArrowheads="1"/>
          </p:cNvSpPr>
          <p:nvPr/>
        </p:nvSpPr>
        <p:spPr bwMode="auto">
          <a:xfrm>
            <a:off x="9742138" y="4687590"/>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dirty="0">
                <a:solidFill>
                  <a:schemeClr val="bg2">
                    <a:lumMod val="50000"/>
                  </a:schemeClr>
                </a:solidFill>
                <a:latin typeface="Times New Roman" pitchFamily="18" charset="0"/>
              </a:rPr>
              <a:t>p</a:t>
            </a:r>
            <a:r>
              <a:rPr lang="en-US" altLang="zh-CN" sz="2000" b="1" baseline="-25000" dirty="0">
                <a:solidFill>
                  <a:schemeClr val="bg2">
                    <a:lumMod val="50000"/>
                  </a:schemeClr>
                </a:solidFill>
                <a:latin typeface="Times New Roman" pitchFamily="18" charset="0"/>
              </a:rPr>
              <a:t>33</a:t>
            </a:r>
          </a:p>
        </p:txBody>
      </p:sp>
      <p:sp>
        <p:nvSpPr>
          <p:cNvPr id="100359" name="Text Box 34"/>
          <p:cNvSpPr txBox="1">
            <a:spLocks noChangeArrowheads="1"/>
          </p:cNvSpPr>
          <p:nvPr/>
        </p:nvSpPr>
        <p:spPr bwMode="auto">
          <a:xfrm>
            <a:off x="11540068" y="6029326"/>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b="1" i="1" dirty="0">
                <a:solidFill>
                  <a:schemeClr val="bg2">
                    <a:lumMod val="50000"/>
                  </a:schemeClr>
                </a:solidFill>
                <a:latin typeface="Times New Roman" pitchFamily="18" charset="0"/>
              </a:rPr>
              <a:t>p</a:t>
            </a:r>
            <a:r>
              <a:rPr lang="en-US" altLang="zh-CN" sz="2000" b="1" baseline="-25000" dirty="0">
                <a:solidFill>
                  <a:schemeClr val="bg2">
                    <a:lumMod val="50000"/>
                  </a:schemeClr>
                </a:solidFill>
                <a:latin typeface="Times New Roman" pitchFamily="18" charset="0"/>
              </a:rPr>
              <a:t>30</a:t>
            </a:r>
          </a:p>
        </p:txBody>
      </p:sp>
    </p:spTree>
    <p:extLst>
      <p:ext uri="{BB962C8B-B14F-4D97-AF65-F5344CB8AC3E}">
        <p14:creationId xmlns:p14="http://schemas.microsoft.com/office/powerpoint/2010/main" val="3021942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body" sz="half" idx="1"/>
          </p:nvPr>
        </p:nvSpPr>
        <p:spPr>
          <a:xfrm>
            <a:off x="436033" y="873125"/>
            <a:ext cx="10608733" cy="5624513"/>
          </a:xfrm>
          <a:noFill/>
        </p:spPr>
        <p:txBody>
          <a:bodyPr>
            <a:normAutofit fontScale="92500" lnSpcReduction="10000"/>
          </a:bodyPr>
          <a:lstStyle/>
          <a:p>
            <a:pPr marL="179388" lvl="1" indent="-179388" hangingPunct="0">
              <a:spcBef>
                <a:spcPts val="0"/>
              </a:spcBef>
            </a:pPr>
            <a:r>
              <a:rPr lang="en-US" altLang="zh-CN" sz="2800" b="0" dirty="0" smtClean="0">
                <a:solidFill>
                  <a:schemeClr val="bg2"/>
                </a:solidFill>
                <a:latin typeface="Times New Roman" pitchFamily="18" charset="0"/>
              </a:rPr>
              <a:t>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2.2.8  </a:t>
            </a:r>
            <a:r>
              <a:rPr lang="en-US" altLang="zh-CN" sz="2800" b="1" dirty="0" err="1">
                <a:solidFill>
                  <a:schemeClr val="accent6">
                    <a:lumMod val="50000"/>
                  </a:schemeClr>
                </a:solidFill>
                <a:latin typeface="微软雅黑" panose="020B0503020204020204" pitchFamily="34" charset="-122"/>
                <a:ea typeface="微软雅黑" panose="020B0503020204020204" pitchFamily="34" charset="-122"/>
              </a:rPr>
              <a:t>Bèzier</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a:p>
            <a:pPr marL="539750" lvl="1" indent="0" eaLnBrk="1" hangingPunct="1">
              <a:lnSpc>
                <a:spcPct val="90000"/>
              </a:lnSpc>
              <a:spcBef>
                <a:spcPct val="105000"/>
              </a:spcBef>
            </a:pPr>
            <a:endParaRPr lang="en-US" altLang="zh-CN" sz="2400" dirty="0" smtClean="0">
              <a:latin typeface="Times New Roman" pitchFamily="18" charset="0"/>
              <a:cs typeface="Times New Roman" pitchFamily="18" charset="0"/>
            </a:endParaRPr>
          </a:p>
          <a:p>
            <a:pPr marL="717550" lvl="1" indent="-342900" hangingPunct="0">
              <a:lnSpc>
                <a:spcPct val="120000"/>
              </a:lnSpc>
              <a:spcBef>
                <a:spcPts val="2400"/>
              </a:spcBef>
              <a:buFont typeface="Wingdings" panose="05000000000000000000" pitchFamily="2" charset="2"/>
              <a:buChar char="Ø"/>
              <a:defRPr/>
            </a:pPr>
            <a:r>
              <a:rPr lang="en-US" altLang="zh-CN" sz="2600" b="1" dirty="0" err="1" smtClean="0">
                <a:solidFill>
                  <a:schemeClr val="bg2">
                    <a:lumMod val="50000"/>
                  </a:schemeClr>
                </a:solidFill>
                <a:latin typeface="微软雅黑" panose="020B0503020204020204" pitchFamily="34" charset="-122"/>
                <a:ea typeface="微软雅黑" panose="020B0503020204020204" pitchFamily="34" charset="-122"/>
              </a:rPr>
              <a:t>Bèzier</a:t>
            </a:r>
            <a:r>
              <a:rPr lang="en-US" altLang="zh-CN" sz="2600"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曲面的拼接</a:t>
            </a:r>
            <a:endParaRPr lang="en-US" altLang="zh-CN" sz="2600" b="1" dirty="0">
              <a:solidFill>
                <a:schemeClr val="bg2">
                  <a:lumMod val="50000"/>
                </a:schemeClr>
              </a:solidFill>
              <a:latin typeface="微软雅黑" panose="020B0503020204020204" pitchFamily="34" charset="-122"/>
              <a:ea typeface="微软雅黑" panose="020B0503020204020204" pitchFamily="34" charset="-122"/>
            </a:endParaRPr>
          </a:p>
          <a:p>
            <a:pPr marL="1074738" lvl="2" indent="-342900" eaLnBrk="1" hangingPunct="1">
              <a:lnSpc>
                <a:spcPct val="90000"/>
              </a:lnSpc>
              <a:spcBef>
                <a:spcPct val="105000"/>
              </a:spcBef>
              <a:buFont typeface="Arial" panose="020B0604020202020204" pitchFamily="34" charset="0"/>
              <a:buChar char="•"/>
            </a:pP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0</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连续：边界处的控制顶点重合</a:t>
            </a:r>
          </a:p>
          <a:p>
            <a:pPr marL="1074738" lvl="2" indent="-342900" eaLnBrk="1" hangingPunct="1">
              <a:lnSpc>
                <a:spcPct val="90000"/>
              </a:lnSpc>
              <a:spcBef>
                <a:spcPct val="50000"/>
              </a:spcBef>
              <a:buFont typeface="Arial" panose="020B0604020202020204" pitchFamily="34" charset="0"/>
              <a:buChar char="•"/>
            </a:pP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C</a:t>
            </a:r>
            <a:r>
              <a:rPr lang="en-US" altLang="zh-CN" sz="2200" b="1" baseline="30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1</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连续：</a:t>
            </a:r>
          </a:p>
          <a:p>
            <a:pPr marL="1700213" lvl="3" indent="-342900" eaLnBrk="1" hangingPunct="1">
              <a:lnSpc>
                <a:spcPct val="160000"/>
              </a:lnSpc>
              <a:spcBef>
                <a:spcPct val="50000"/>
              </a:spcBef>
              <a:buSzPct val="60000"/>
              <a:buFont typeface="Wingdings" panose="05000000000000000000" pitchFamily="2" charset="2"/>
              <a:buChar char="u"/>
            </a:pP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C</a:t>
            </a:r>
            <a:r>
              <a:rPr lang="en-US" altLang="zh-CN" sz="2000" b="1" baseline="30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0</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连续，且</a:t>
            </a:r>
          </a:p>
          <a:p>
            <a:pPr marL="1700213" lvl="3" indent="-342900" eaLnBrk="1" hangingPunct="1">
              <a:lnSpc>
                <a:spcPct val="160000"/>
              </a:lnSpc>
              <a:spcBef>
                <a:spcPct val="50000"/>
              </a:spcBef>
              <a:buSzPct val="60000"/>
              <a:buFont typeface="Wingdings" panose="05000000000000000000" pitchFamily="2" charset="2"/>
              <a:buChar char="u"/>
            </a:pP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Q</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(0,</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v</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上的</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u</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向切矢位于</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P</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(1,</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v</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上相应点处的切平面内；</a:t>
            </a:r>
          </a:p>
          <a:p>
            <a:pPr marL="1700213" lvl="3" indent="-342900" eaLnBrk="1" hangingPunct="1">
              <a:lnSpc>
                <a:spcPct val="160000"/>
              </a:lnSpc>
              <a:spcBef>
                <a:spcPct val="50000"/>
              </a:spcBef>
              <a:buSzPct val="60000"/>
              <a:buFont typeface="Wingdings" panose="05000000000000000000" pitchFamily="2" charset="2"/>
              <a:buChar char="u"/>
            </a:pP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几何上要求在公共边界上任意点处，穿过公共边界的控制点连线长度</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L</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1</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L</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的比值为常数，</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并且公共交线两边的控制顶点</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2,</a:t>
            </a:r>
            <a:r>
              <a:rPr lang="en-US" altLang="zh-CN" sz="2000" b="1" i="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i</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Q</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0,i</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Q</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1,i</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三点共线，例如上图中</a:t>
            </a:r>
            <a:r>
              <a:rPr lang="zh-CN" altLang="en-US"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P</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22</a:t>
            </a:r>
            <a:r>
              <a:rPr lang="en-US" altLang="zh-CN"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Q</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02</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a:t>
            </a:r>
            <a:r>
              <a:rPr lang="en-US" altLang="zh-CN"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Q</a:t>
            </a:r>
            <a:r>
              <a:rPr lang="en-US" altLang="zh-CN" sz="2000" b="1" baseline="-2500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1,2</a:t>
            </a:r>
            <a:r>
              <a:rPr lang="zh-CN" altLang="en-US" sz="20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a:t>
            </a:r>
            <a:endParaRPr lang="zh-CN" altLang="en-US" sz="2000" b="1" dirty="0" smtClean="0">
              <a:solidFill>
                <a:schemeClr val="bg2">
                  <a:lumMod val="50000"/>
                </a:schemeClr>
              </a:solidFill>
              <a:latin typeface="微软雅黑" panose="020B0503020204020204" pitchFamily="34" charset="-122"/>
              <a:ea typeface="微软雅黑" panose="020B0503020204020204" pitchFamily="34" charset="-122"/>
            </a:endParaRPr>
          </a:p>
          <a:p>
            <a:pPr lvl="2" eaLnBrk="1" hangingPunct="1">
              <a:lnSpc>
                <a:spcPct val="90000"/>
              </a:lnSpc>
              <a:buFont typeface="Wingdings" pitchFamily="2" charset="2"/>
              <a:buNone/>
            </a:pPr>
            <a:endParaRPr lang="en-US" altLang="zh-CN" dirty="0" smtClean="0"/>
          </a:p>
        </p:txBody>
      </p:sp>
      <p:grpSp>
        <p:nvGrpSpPr>
          <p:cNvPr id="2" name="Group 56"/>
          <p:cNvGrpSpPr>
            <a:grpSpLocks/>
          </p:cNvGrpSpPr>
          <p:nvPr/>
        </p:nvGrpSpPr>
        <p:grpSpPr bwMode="auto">
          <a:xfrm>
            <a:off x="7874000" y="1196628"/>
            <a:ext cx="3312584" cy="2124075"/>
            <a:chOff x="1837" y="1752"/>
            <a:chExt cx="1565" cy="1338"/>
          </a:xfrm>
        </p:grpSpPr>
        <p:sp>
          <p:nvSpPr>
            <p:cNvPr id="101414" name="Freeform 57"/>
            <p:cNvSpPr>
              <a:spLocks/>
            </p:cNvSpPr>
            <p:nvPr/>
          </p:nvSpPr>
          <p:spPr bwMode="auto">
            <a:xfrm>
              <a:off x="2018" y="2001"/>
              <a:ext cx="1202" cy="295"/>
            </a:xfrm>
            <a:custGeom>
              <a:avLst/>
              <a:gdLst>
                <a:gd name="T0" fmla="*/ 0 w 1202"/>
                <a:gd name="T1" fmla="*/ 295 h 295"/>
                <a:gd name="T2" fmla="*/ 544 w 1202"/>
                <a:gd name="T3" fmla="*/ 159 h 295"/>
                <a:gd name="T4" fmla="*/ 907 w 1202"/>
                <a:gd name="T5" fmla="*/ 0 h 295"/>
                <a:gd name="T6" fmla="*/ 1202 w 1202"/>
                <a:gd name="T7" fmla="*/ 46 h 295"/>
                <a:gd name="T8" fmla="*/ 0 60000 65536"/>
                <a:gd name="T9" fmla="*/ 0 60000 65536"/>
                <a:gd name="T10" fmla="*/ 0 60000 65536"/>
                <a:gd name="T11" fmla="*/ 0 60000 65536"/>
                <a:gd name="T12" fmla="*/ 0 w 1202"/>
                <a:gd name="T13" fmla="*/ 0 h 295"/>
                <a:gd name="T14" fmla="*/ 1202 w 1202"/>
                <a:gd name="T15" fmla="*/ 295 h 295"/>
              </a:gdLst>
              <a:ahLst/>
              <a:cxnLst>
                <a:cxn ang="T8">
                  <a:pos x="T0" y="T1"/>
                </a:cxn>
                <a:cxn ang="T9">
                  <a:pos x="T2" y="T3"/>
                </a:cxn>
                <a:cxn ang="T10">
                  <a:pos x="T4" y="T5"/>
                </a:cxn>
                <a:cxn ang="T11">
                  <a:pos x="T6" y="T7"/>
                </a:cxn>
              </a:cxnLst>
              <a:rect l="T12" t="T13" r="T14" b="T15"/>
              <a:pathLst>
                <a:path w="1202" h="295">
                  <a:moveTo>
                    <a:pt x="0" y="295"/>
                  </a:moveTo>
                  <a:lnTo>
                    <a:pt x="544" y="159"/>
                  </a:lnTo>
                  <a:lnTo>
                    <a:pt x="907" y="0"/>
                  </a:lnTo>
                  <a:lnTo>
                    <a:pt x="1202" y="46"/>
                  </a:lnTo>
                </a:path>
              </a:pathLst>
            </a:cu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5" name="Freeform 58"/>
            <p:cNvSpPr>
              <a:spLocks/>
            </p:cNvSpPr>
            <p:nvPr/>
          </p:nvSpPr>
          <p:spPr bwMode="auto">
            <a:xfrm>
              <a:off x="1837" y="1752"/>
              <a:ext cx="1565" cy="1338"/>
            </a:xfrm>
            <a:custGeom>
              <a:avLst/>
              <a:gdLst>
                <a:gd name="T0" fmla="*/ 0 w 1565"/>
                <a:gd name="T1" fmla="*/ 317 h 1338"/>
                <a:gd name="T2" fmla="*/ 272 w 1565"/>
                <a:gd name="T3" fmla="*/ 113 h 1338"/>
                <a:gd name="T4" fmla="*/ 635 w 1565"/>
                <a:gd name="T5" fmla="*/ 0 h 1338"/>
                <a:gd name="T6" fmla="*/ 1134 w 1565"/>
                <a:gd name="T7" fmla="*/ 90 h 1338"/>
                <a:gd name="T8" fmla="*/ 1383 w 1565"/>
                <a:gd name="T9" fmla="*/ 295 h 1338"/>
                <a:gd name="T10" fmla="*/ 1383 w 1565"/>
                <a:gd name="T11" fmla="*/ 635 h 1338"/>
                <a:gd name="T12" fmla="*/ 1565 w 1565"/>
                <a:gd name="T13" fmla="*/ 930 h 1338"/>
                <a:gd name="T14" fmla="*/ 1179 w 1565"/>
                <a:gd name="T15" fmla="*/ 998 h 1338"/>
                <a:gd name="T16" fmla="*/ 1088 w 1565"/>
                <a:gd name="T17" fmla="*/ 1338 h 1338"/>
                <a:gd name="T18" fmla="*/ 771 w 1565"/>
                <a:gd name="T19" fmla="*/ 1247 h 13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5"/>
                <a:gd name="T31" fmla="*/ 0 h 1338"/>
                <a:gd name="T32" fmla="*/ 1565 w 1565"/>
                <a:gd name="T33" fmla="*/ 1338 h 13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5" h="1338">
                  <a:moveTo>
                    <a:pt x="0" y="317"/>
                  </a:moveTo>
                  <a:lnTo>
                    <a:pt x="272" y="113"/>
                  </a:lnTo>
                  <a:lnTo>
                    <a:pt x="635" y="0"/>
                  </a:lnTo>
                  <a:lnTo>
                    <a:pt x="1134" y="90"/>
                  </a:lnTo>
                  <a:lnTo>
                    <a:pt x="1383" y="295"/>
                  </a:lnTo>
                  <a:lnTo>
                    <a:pt x="1383" y="635"/>
                  </a:lnTo>
                  <a:lnTo>
                    <a:pt x="1565" y="930"/>
                  </a:lnTo>
                  <a:lnTo>
                    <a:pt x="1179" y="998"/>
                  </a:lnTo>
                  <a:lnTo>
                    <a:pt x="1088" y="1338"/>
                  </a:lnTo>
                  <a:lnTo>
                    <a:pt x="771" y="1247"/>
                  </a:lnTo>
                </a:path>
              </a:pathLst>
            </a:cu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6" name="Freeform 59"/>
            <p:cNvSpPr>
              <a:spLocks/>
            </p:cNvSpPr>
            <p:nvPr/>
          </p:nvSpPr>
          <p:spPr bwMode="auto">
            <a:xfrm>
              <a:off x="2472" y="2387"/>
              <a:ext cx="748" cy="181"/>
            </a:xfrm>
            <a:custGeom>
              <a:avLst/>
              <a:gdLst>
                <a:gd name="T0" fmla="*/ 0 w 748"/>
                <a:gd name="T1" fmla="*/ 181 h 181"/>
                <a:gd name="T2" fmla="*/ 363 w 748"/>
                <a:gd name="T3" fmla="*/ 181 h 181"/>
                <a:gd name="T4" fmla="*/ 499 w 748"/>
                <a:gd name="T5" fmla="*/ 0 h 181"/>
                <a:gd name="T6" fmla="*/ 748 w 748"/>
                <a:gd name="T7" fmla="*/ 0 h 181"/>
                <a:gd name="T8" fmla="*/ 0 60000 65536"/>
                <a:gd name="T9" fmla="*/ 0 60000 65536"/>
                <a:gd name="T10" fmla="*/ 0 60000 65536"/>
                <a:gd name="T11" fmla="*/ 0 60000 65536"/>
                <a:gd name="T12" fmla="*/ 0 w 748"/>
                <a:gd name="T13" fmla="*/ 0 h 181"/>
                <a:gd name="T14" fmla="*/ 748 w 748"/>
                <a:gd name="T15" fmla="*/ 181 h 181"/>
              </a:gdLst>
              <a:ahLst/>
              <a:cxnLst>
                <a:cxn ang="T8">
                  <a:pos x="T0" y="T1"/>
                </a:cxn>
                <a:cxn ang="T9">
                  <a:pos x="T2" y="T3"/>
                </a:cxn>
                <a:cxn ang="T10">
                  <a:pos x="T4" y="T5"/>
                </a:cxn>
                <a:cxn ang="T11">
                  <a:pos x="T6" y="T7"/>
                </a:cxn>
              </a:cxnLst>
              <a:rect l="T12" t="T13" r="T14" b="T15"/>
              <a:pathLst>
                <a:path w="748" h="181">
                  <a:moveTo>
                    <a:pt x="0" y="181"/>
                  </a:moveTo>
                  <a:lnTo>
                    <a:pt x="363" y="181"/>
                  </a:lnTo>
                  <a:lnTo>
                    <a:pt x="499" y="0"/>
                  </a:lnTo>
                  <a:lnTo>
                    <a:pt x="748" y="0"/>
                  </a:lnTo>
                </a:path>
              </a:pathLst>
            </a:cu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7" name="Freeform 60"/>
            <p:cNvSpPr>
              <a:spLocks/>
            </p:cNvSpPr>
            <p:nvPr/>
          </p:nvSpPr>
          <p:spPr bwMode="auto">
            <a:xfrm>
              <a:off x="2109" y="1865"/>
              <a:ext cx="794" cy="1225"/>
            </a:xfrm>
            <a:custGeom>
              <a:avLst/>
              <a:gdLst>
                <a:gd name="T0" fmla="*/ 0 w 794"/>
                <a:gd name="T1" fmla="*/ 0 h 1225"/>
                <a:gd name="T2" fmla="*/ 431 w 794"/>
                <a:gd name="T3" fmla="*/ 295 h 1225"/>
                <a:gd name="T4" fmla="*/ 726 w 794"/>
                <a:gd name="T5" fmla="*/ 703 h 1225"/>
                <a:gd name="T6" fmla="*/ 794 w 794"/>
                <a:gd name="T7" fmla="*/ 1225 h 1225"/>
                <a:gd name="T8" fmla="*/ 0 60000 65536"/>
                <a:gd name="T9" fmla="*/ 0 60000 65536"/>
                <a:gd name="T10" fmla="*/ 0 60000 65536"/>
                <a:gd name="T11" fmla="*/ 0 60000 65536"/>
                <a:gd name="T12" fmla="*/ 0 w 794"/>
                <a:gd name="T13" fmla="*/ 0 h 1225"/>
                <a:gd name="T14" fmla="*/ 794 w 794"/>
                <a:gd name="T15" fmla="*/ 1225 h 1225"/>
              </a:gdLst>
              <a:ahLst/>
              <a:cxnLst>
                <a:cxn ang="T8">
                  <a:pos x="T0" y="T1"/>
                </a:cxn>
                <a:cxn ang="T9">
                  <a:pos x="T2" y="T3"/>
                </a:cxn>
                <a:cxn ang="T10">
                  <a:pos x="T4" y="T5"/>
                </a:cxn>
                <a:cxn ang="T11">
                  <a:pos x="T6" y="T7"/>
                </a:cxn>
              </a:cxnLst>
              <a:rect l="T12" t="T13" r="T14" b="T15"/>
              <a:pathLst>
                <a:path w="794" h="1225">
                  <a:moveTo>
                    <a:pt x="0" y="0"/>
                  </a:moveTo>
                  <a:lnTo>
                    <a:pt x="431" y="295"/>
                  </a:lnTo>
                  <a:lnTo>
                    <a:pt x="726" y="703"/>
                  </a:lnTo>
                  <a:lnTo>
                    <a:pt x="794" y="1225"/>
                  </a:lnTo>
                </a:path>
              </a:pathLst>
            </a:cu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8" name="Freeform 61"/>
            <p:cNvSpPr>
              <a:spLocks/>
            </p:cNvSpPr>
            <p:nvPr/>
          </p:nvSpPr>
          <p:spPr bwMode="auto">
            <a:xfrm>
              <a:off x="2472" y="1752"/>
              <a:ext cx="544" cy="998"/>
            </a:xfrm>
            <a:custGeom>
              <a:avLst/>
              <a:gdLst>
                <a:gd name="T0" fmla="*/ 0 w 544"/>
                <a:gd name="T1" fmla="*/ 0 h 998"/>
                <a:gd name="T2" fmla="*/ 453 w 544"/>
                <a:gd name="T3" fmla="*/ 227 h 998"/>
                <a:gd name="T4" fmla="*/ 521 w 544"/>
                <a:gd name="T5" fmla="*/ 635 h 998"/>
                <a:gd name="T6" fmla="*/ 544 w 544"/>
                <a:gd name="T7" fmla="*/ 998 h 998"/>
                <a:gd name="T8" fmla="*/ 0 60000 65536"/>
                <a:gd name="T9" fmla="*/ 0 60000 65536"/>
                <a:gd name="T10" fmla="*/ 0 60000 65536"/>
                <a:gd name="T11" fmla="*/ 0 60000 65536"/>
                <a:gd name="T12" fmla="*/ 0 w 544"/>
                <a:gd name="T13" fmla="*/ 0 h 998"/>
                <a:gd name="T14" fmla="*/ 544 w 544"/>
                <a:gd name="T15" fmla="*/ 998 h 998"/>
              </a:gdLst>
              <a:ahLst/>
              <a:cxnLst>
                <a:cxn ang="T8">
                  <a:pos x="T0" y="T1"/>
                </a:cxn>
                <a:cxn ang="T9">
                  <a:pos x="T2" y="T3"/>
                </a:cxn>
                <a:cxn ang="T10">
                  <a:pos x="T4" y="T5"/>
                </a:cxn>
                <a:cxn ang="T11">
                  <a:pos x="T6" y="T7"/>
                </a:cxn>
              </a:cxnLst>
              <a:rect l="T12" t="T13" r="T14" b="T15"/>
              <a:pathLst>
                <a:path w="544" h="998">
                  <a:moveTo>
                    <a:pt x="0" y="0"/>
                  </a:moveTo>
                  <a:lnTo>
                    <a:pt x="453" y="227"/>
                  </a:lnTo>
                  <a:lnTo>
                    <a:pt x="521" y="635"/>
                  </a:lnTo>
                  <a:lnTo>
                    <a:pt x="544" y="998"/>
                  </a:lnTo>
                </a:path>
              </a:pathLst>
            </a:cu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0528" name="Text Box 16"/>
          <p:cNvSpPr txBox="1">
            <a:spLocks noChangeArrowheads="1"/>
          </p:cNvSpPr>
          <p:nvPr/>
        </p:nvSpPr>
        <p:spPr bwMode="auto">
          <a:xfrm>
            <a:off x="6187063" y="3301651"/>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p</a:t>
            </a:r>
            <a:r>
              <a:rPr lang="en-US" altLang="zh-CN" sz="2000" baseline="-25000" dirty="0">
                <a:solidFill>
                  <a:schemeClr val="bg2">
                    <a:lumMod val="50000"/>
                  </a:schemeClr>
                </a:solidFill>
                <a:latin typeface="Times New Roman" pitchFamily="18" charset="0"/>
              </a:rPr>
              <a:t>00</a:t>
            </a:r>
          </a:p>
        </p:txBody>
      </p:sp>
      <p:sp>
        <p:nvSpPr>
          <p:cNvPr id="320529" name="Text Box 17"/>
          <p:cNvSpPr txBox="1">
            <a:spLocks noChangeArrowheads="1"/>
          </p:cNvSpPr>
          <p:nvPr/>
        </p:nvSpPr>
        <p:spPr bwMode="auto">
          <a:xfrm>
            <a:off x="4715861" y="2295176"/>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p</a:t>
            </a:r>
            <a:r>
              <a:rPr lang="en-US" altLang="zh-CN" sz="2000" baseline="-25000" dirty="0">
                <a:solidFill>
                  <a:schemeClr val="bg2">
                    <a:lumMod val="50000"/>
                  </a:schemeClr>
                </a:solidFill>
                <a:latin typeface="Times New Roman" pitchFamily="18" charset="0"/>
              </a:rPr>
              <a:t>03</a:t>
            </a:r>
          </a:p>
        </p:txBody>
      </p:sp>
      <p:sp>
        <p:nvSpPr>
          <p:cNvPr id="320546" name="Text Box 34"/>
          <p:cNvSpPr txBox="1">
            <a:spLocks noChangeArrowheads="1"/>
          </p:cNvSpPr>
          <p:nvPr/>
        </p:nvSpPr>
        <p:spPr bwMode="auto">
          <a:xfrm>
            <a:off x="11128238" y="2469801"/>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Q</a:t>
            </a:r>
            <a:r>
              <a:rPr lang="en-US" altLang="zh-CN" sz="2000" baseline="-25000" dirty="0">
                <a:solidFill>
                  <a:schemeClr val="bg2">
                    <a:lumMod val="50000"/>
                  </a:schemeClr>
                </a:solidFill>
                <a:latin typeface="Times New Roman" pitchFamily="18" charset="0"/>
              </a:rPr>
              <a:t>30</a:t>
            </a:r>
          </a:p>
        </p:txBody>
      </p:sp>
      <p:sp>
        <p:nvSpPr>
          <p:cNvPr id="320547" name="Text Box 35"/>
          <p:cNvSpPr txBox="1">
            <a:spLocks noChangeArrowheads="1"/>
          </p:cNvSpPr>
          <p:nvPr/>
        </p:nvSpPr>
        <p:spPr bwMode="auto">
          <a:xfrm>
            <a:off x="9889068" y="980728"/>
            <a:ext cx="89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a:solidFill>
                  <a:schemeClr val="bg2">
                    <a:lumMod val="50000"/>
                  </a:schemeClr>
                </a:solidFill>
                <a:latin typeface="Times New Roman" pitchFamily="18" charset="0"/>
              </a:rPr>
              <a:t>Q</a:t>
            </a:r>
            <a:r>
              <a:rPr lang="en-US" altLang="zh-CN" sz="2000" baseline="-25000">
                <a:solidFill>
                  <a:schemeClr val="bg2">
                    <a:lumMod val="50000"/>
                  </a:schemeClr>
                </a:solidFill>
                <a:latin typeface="Times New Roman" pitchFamily="18" charset="0"/>
              </a:rPr>
              <a:t>33</a:t>
            </a:r>
          </a:p>
        </p:txBody>
      </p:sp>
      <p:sp>
        <p:nvSpPr>
          <p:cNvPr id="320553" name="Line 41"/>
          <p:cNvSpPr>
            <a:spLocks noChangeShapeType="1"/>
          </p:cNvSpPr>
          <p:nvPr/>
        </p:nvSpPr>
        <p:spPr bwMode="auto">
          <a:xfrm>
            <a:off x="8544984" y="2923827"/>
            <a:ext cx="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54" name="Line 42"/>
          <p:cNvSpPr>
            <a:spLocks noChangeShapeType="1"/>
          </p:cNvSpPr>
          <p:nvPr/>
        </p:nvSpPr>
        <p:spPr bwMode="auto">
          <a:xfrm>
            <a:off x="9505951" y="3176239"/>
            <a:ext cx="0" cy="1116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55" name="Line 43"/>
          <p:cNvSpPr>
            <a:spLocks noChangeShapeType="1"/>
          </p:cNvSpPr>
          <p:nvPr/>
        </p:nvSpPr>
        <p:spPr bwMode="auto">
          <a:xfrm>
            <a:off x="10130367" y="3320702"/>
            <a:ext cx="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67"/>
          <p:cNvGrpSpPr>
            <a:grpSpLocks/>
          </p:cNvGrpSpPr>
          <p:nvPr/>
        </p:nvGrpSpPr>
        <p:grpSpPr bwMode="auto">
          <a:xfrm>
            <a:off x="9505951" y="3931889"/>
            <a:ext cx="719667" cy="425450"/>
            <a:chOff x="4491" y="2636"/>
            <a:chExt cx="340" cy="268"/>
          </a:xfrm>
        </p:grpSpPr>
        <p:sp>
          <p:nvSpPr>
            <p:cNvPr id="101412" name="Text Box 47"/>
            <p:cNvSpPr txBox="1">
              <a:spLocks noChangeArrowheads="1"/>
            </p:cNvSpPr>
            <p:nvPr/>
          </p:nvSpPr>
          <p:spPr bwMode="auto">
            <a:xfrm>
              <a:off x="4513" y="2673"/>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L</a:t>
              </a:r>
              <a:r>
                <a:rPr lang="en-US" altLang="zh-CN" baseline="-25000">
                  <a:solidFill>
                    <a:schemeClr val="bg2">
                      <a:lumMod val="50000"/>
                    </a:schemeClr>
                  </a:solidFill>
                  <a:latin typeface="Times New Roman" pitchFamily="18" charset="0"/>
                </a:rPr>
                <a:t>2</a:t>
              </a:r>
            </a:p>
          </p:txBody>
        </p:sp>
        <p:sp>
          <p:nvSpPr>
            <p:cNvPr id="101413" name="Line 45"/>
            <p:cNvSpPr>
              <a:spLocks noChangeShapeType="1"/>
            </p:cNvSpPr>
            <p:nvPr/>
          </p:nvSpPr>
          <p:spPr bwMode="auto">
            <a:xfrm>
              <a:off x="4491" y="2636"/>
              <a:ext cx="317" cy="91"/>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4" name="Group 66"/>
          <p:cNvGrpSpPr>
            <a:grpSpLocks/>
          </p:cNvGrpSpPr>
          <p:nvPr/>
        </p:nvGrpSpPr>
        <p:grpSpPr bwMode="auto">
          <a:xfrm>
            <a:off x="8544985" y="3715989"/>
            <a:ext cx="960967" cy="439738"/>
            <a:chOff x="4037" y="2500"/>
            <a:chExt cx="454" cy="277"/>
          </a:xfrm>
        </p:grpSpPr>
        <p:sp>
          <p:nvSpPr>
            <p:cNvPr id="101410" name="Line 44"/>
            <p:cNvSpPr>
              <a:spLocks noChangeShapeType="1"/>
            </p:cNvSpPr>
            <p:nvPr/>
          </p:nvSpPr>
          <p:spPr bwMode="auto">
            <a:xfrm>
              <a:off x="4037" y="2500"/>
              <a:ext cx="454" cy="136"/>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1411" name="Text Box 46"/>
            <p:cNvSpPr txBox="1">
              <a:spLocks noChangeArrowheads="1"/>
            </p:cNvSpPr>
            <p:nvPr/>
          </p:nvSpPr>
          <p:spPr bwMode="auto">
            <a:xfrm>
              <a:off x="4141" y="254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L</a:t>
              </a:r>
              <a:r>
                <a:rPr lang="en-US" altLang="zh-CN" baseline="-25000" dirty="0">
                  <a:solidFill>
                    <a:schemeClr val="bg2">
                      <a:lumMod val="50000"/>
                    </a:schemeClr>
                  </a:solidFill>
                  <a:latin typeface="Times New Roman" pitchFamily="18" charset="0"/>
                </a:rPr>
                <a:t>1</a:t>
              </a:r>
            </a:p>
          </p:txBody>
        </p:sp>
      </p:grpSp>
      <p:grpSp>
        <p:nvGrpSpPr>
          <p:cNvPr id="5" name="Group 49"/>
          <p:cNvGrpSpPr>
            <a:grpSpLocks/>
          </p:cNvGrpSpPr>
          <p:nvPr/>
        </p:nvGrpSpPr>
        <p:grpSpPr bwMode="auto">
          <a:xfrm>
            <a:off x="5088467" y="1736377"/>
            <a:ext cx="4417484" cy="1763712"/>
            <a:chOff x="521" y="2092"/>
            <a:chExt cx="2087" cy="1111"/>
          </a:xfrm>
        </p:grpSpPr>
        <p:sp>
          <p:nvSpPr>
            <p:cNvPr id="101405" name="Freeform 50"/>
            <p:cNvSpPr>
              <a:spLocks/>
            </p:cNvSpPr>
            <p:nvPr/>
          </p:nvSpPr>
          <p:spPr bwMode="auto">
            <a:xfrm>
              <a:off x="521" y="2092"/>
              <a:ext cx="2087" cy="1111"/>
            </a:xfrm>
            <a:custGeom>
              <a:avLst/>
              <a:gdLst>
                <a:gd name="T0" fmla="*/ 681 w 2087"/>
                <a:gd name="T1" fmla="*/ 1111 h 1111"/>
                <a:gd name="T2" fmla="*/ 567 w 2087"/>
                <a:gd name="T3" fmla="*/ 726 h 1111"/>
                <a:gd name="T4" fmla="*/ 227 w 2087"/>
                <a:gd name="T5" fmla="*/ 567 h 1111"/>
                <a:gd name="T6" fmla="*/ 0 w 2087"/>
                <a:gd name="T7" fmla="*/ 522 h 1111"/>
                <a:gd name="T8" fmla="*/ 295 w 2087"/>
                <a:gd name="T9" fmla="*/ 272 h 1111"/>
                <a:gd name="T10" fmla="*/ 998 w 2087"/>
                <a:gd name="T11" fmla="*/ 181 h 1111"/>
                <a:gd name="T12" fmla="*/ 1316 w 2087"/>
                <a:gd name="T13" fmla="*/ 0 h 1111"/>
                <a:gd name="T14" fmla="*/ 1497 w 2087"/>
                <a:gd name="T15" fmla="*/ 181 h 1111"/>
                <a:gd name="T16" fmla="*/ 1928 w 2087"/>
                <a:gd name="T17" fmla="*/ 476 h 1111"/>
                <a:gd name="T18" fmla="*/ 2087 w 2087"/>
                <a:gd name="T19" fmla="*/ 907 h 1111"/>
                <a:gd name="T20" fmla="*/ 1633 w 2087"/>
                <a:gd name="T21" fmla="*/ 771 h 1111"/>
                <a:gd name="T22" fmla="*/ 953 w 2087"/>
                <a:gd name="T23" fmla="*/ 907 h 1111"/>
                <a:gd name="T24" fmla="*/ 681 w 2087"/>
                <a:gd name="T25" fmla="*/ 1111 h 1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7"/>
                <a:gd name="T40" fmla="*/ 0 h 1111"/>
                <a:gd name="T41" fmla="*/ 2087 w 2087"/>
                <a:gd name="T42" fmla="*/ 1111 h 1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7" h="1111">
                  <a:moveTo>
                    <a:pt x="681" y="1111"/>
                  </a:moveTo>
                  <a:lnTo>
                    <a:pt x="567" y="726"/>
                  </a:lnTo>
                  <a:lnTo>
                    <a:pt x="227" y="567"/>
                  </a:lnTo>
                  <a:lnTo>
                    <a:pt x="0" y="522"/>
                  </a:lnTo>
                  <a:lnTo>
                    <a:pt x="295" y="272"/>
                  </a:lnTo>
                  <a:lnTo>
                    <a:pt x="998" y="181"/>
                  </a:lnTo>
                  <a:lnTo>
                    <a:pt x="1316" y="0"/>
                  </a:lnTo>
                  <a:lnTo>
                    <a:pt x="1497" y="181"/>
                  </a:lnTo>
                  <a:lnTo>
                    <a:pt x="1928" y="476"/>
                  </a:lnTo>
                  <a:lnTo>
                    <a:pt x="2087" y="907"/>
                  </a:lnTo>
                  <a:lnTo>
                    <a:pt x="1633" y="771"/>
                  </a:lnTo>
                  <a:lnTo>
                    <a:pt x="953" y="907"/>
                  </a:lnTo>
                  <a:lnTo>
                    <a:pt x="681" y="1111"/>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6" name="Freeform 51"/>
            <p:cNvSpPr>
              <a:spLocks/>
            </p:cNvSpPr>
            <p:nvPr/>
          </p:nvSpPr>
          <p:spPr bwMode="auto">
            <a:xfrm>
              <a:off x="757" y="2290"/>
              <a:ext cx="1270" cy="355"/>
            </a:xfrm>
            <a:custGeom>
              <a:avLst/>
              <a:gdLst>
                <a:gd name="T0" fmla="*/ 0 w 1587"/>
                <a:gd name="T1" fmla="*/ 1 h 476"/>
                <a:gd name="T2" fmla="*/ 3 w 1587"/>
                <a:gd name="T3" fmla="*/ 1 h 476"/>
                <a:gd name="T4" fmla="*/ 9 w 1587"/>
                <a:gd name="T5" fmla="*/ 1 h 476"/>
                <a:gd name="T6" fmla="*/ 14 w 1587"/>
                <a:gd name="T7" fmla="*/ 0 h 476"/>
                <a:gd name="T8" fmla="*/ 0 60000 65536"/>
                <a:gd name="T9" fmla="*/ 0 60000 65536"/>
                <a:gd name="T10" fmla="*/ 0 60000 65536"/>
                <a:gd name="T11" fmla="*/ 0 60000 65536"/>
                <a:gd name="T12" fmla="*/ 0 w 1587"/>
                <a:gd name="T13" fmla="*/ 0 h 476"/>
                <a:gd name="T14" fmla="*/ 1587 w 1587"/>
                <a:gd name="T15" fmla="*/ 476 h 476"/>
              </a:gdLst>
              <a:ahLst/>
              <a:cxnLst>
                <a:cxn ang="T8">
                  <a:pos x="T0" y="T1"/>
                </a:cxn>
                <a:cxn ang="T9">
                  <a:pos x="T2" y="T3"/>
                </a:cxn>
                <a:cxn ang="T10">
                  <a:pos x="T4" y="T5"/>
                </a:cxn>
                <a:cxn ang="T11">
                  <a:pos x="T6" y="T7"/>
                </a:cxn>
              </a:cxnLst>
              <a:rect l="T12" t="T13" r="T14" b="T15"/>
              <a:pathLst>
                <a:path w="1587" h="476">
                  <a:moveTo>
                    <a:pt x="0" y="476"/>
                  </a:moveTo>
                  <a:lnTo>
                    <a:pt x="295" y="250"/>
                  </a:lnTo>
                  <a:lnTo>
                    <a:pt x="1020" y="182"/>
                  </a:lnTo>
                  <a:lnTo>
                    <a:pt x="1587"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7" name="Freeform 52"/>
            <p:cNvSpPr>
              <a:spLocks/>
            </p:cNvSpPr>
            <p:nvPr/>
          </p:nvSpPr>
          <p:spPr bwMode="auto">
            <a:xfrm>
              <a:off x="1102" y="2578"/>
              <a:ext cx="1361" cy="253"/>
            </a:xfrm>
            <a:custGeom>
              <a:avLst/>
              <a:gdLst>
                <a:gd name="T0" fmla="*/ 0 w 1701"/>
                <a:gd name="T1" fmla="*/ 1 h 340"/>
                <a:gd name="T2" fmla="*/ 3 w 1701"/>
                <a:gd name="T3" fmla="*/ 1 h 340"/>
                <a:gd name="T4" fmla="*/ 8 w 1701"/>
                <a:gd name="T5" fmla="*/ 1 h 340"/>
                <a:gd name="T6" fmla="*/ 15 w 1701"/>
                <a:gd name="T7" fmla="*/ 0 h 340"/>
                <a:gd name="T8" fmla="*/ 0 60000 65536"/>
                <a:gd name="T9" fmla="*/ 0 60000 65536"/>
                <a:gd name="T10" fmla="*/ 0 60000 65536"/>
                <a:gd name="T11" fmla="*/ 0 60000 65536"/>
                <a:gd name="T12" fmla="*/ 0 w 1701"/>
                <a:gd name="T13" fmla="*/ 0 h 340"/>
                <a:gd name="T14" fmla="*/ 1701 w 1701"/>
                <a:gd name="T15" fmla="*/ 340 h 340"/>
              </a:gdLst>
              <a:ahLst/>
              <a:cxnLst>
                <a:cxn ang="T8">
                  <a:pos x="T0" y="T1"/>
                </a:cxn>
                <a:cxn ang="T9">
                  <a:pos x="T2" y="T3"/>
                </a:cxn>
                <a:cxn ang="T10">
                  <a:pos x="T4" y="T5"/>
                </a:cxn>
                <a:cxn ang="T11">
                  <a:pos x="T6" y="T7"/>
                </a:cxn>
              </a:cxnLst>
              <a:rect l="T12" t="T13" r="T14" b="T15"/>
              <a:pathLst>
                <a:path w="1701" h="340">
                  <a:moveTo>
                    <a:pt x="0" y="340"/>
                  </a:moveTo>
                  <a:lnTo>
                    <a:pt x="340" y="113"/>
                  </a:lnTo>
                  <a:lnTo>
                    <a:pt x="839" y="45"/>
                  </a:lnTo>
                  <a:lnTo>
                    <a:pt x="1701"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8" name="Freeform 53"/>
            <p:cNvSpPr>
              <a:spLocks/>
            </p:cNvSpPr>
            <p:nvPr/>
          </p:nvSpPr>
          <p:spPr bwMode="auto">
            <a:xfrm>
              <a:off x="829" y="2358"/>
              <a:ext cx="654" cy="642"/>
            </a:xfrm>
            <a:custGeom>
              <a:avLst/>
              <a:gdLst>
                <a:gd name="T0" fmla="*/ 0 w 817"/>
                <a:gd name="T1" fmla="*/ 0 h 862"/>
                <a:gd name="T2" fmla="*/ 2 w 817"/>
                <a:gd name="T3" fmla="*/ 1 h 862"/>
                <a:gd name="T4" fmla="*/ 6 w 817"/>
                <a:gd name="T5" fmla="*/ 1 h 862"/>
                <a:gd name="T6" fmla="*/ 7 w 817"/>
                <a:gd name="T7" fmla="*/ 1 h 862"/>
                <a:gd name="T8" fmla="*/ 0 60000 65536"/>
                <a:gd name="T9" fmla="*/ 0 60000 65536"/>
                <a:gd name="T10" fmla="*/ 0 60000 65536"/>
                <a:gd name="T11" fmla="*/ 0 60000 65536"/>
                <a:gd name="T12" fmla="*/ 0 w 817"/>
                <a:gd name="T13" fmla="*/ 0 h 862"/>
                <a:gd name="T14" fmla="*/ 817 w 817"/>
                <a:gd name="T15" fmla="*/ 862 h 862"/>
              </a:gdLst>
              <a:ahLst/>
              <a:cxnLst>
                <a:cxn ang="T8">
                  <a:pos x="T0" y="T1"/>
                </a:cxn>
                <a:cxn ang="T9">
                  <a:pos x="T2" y="T3"/>
                </a:cxn>
                <a:cxn ang="T10">
                  <a:pos x="T4" y="T5"/>
                </a:cxn>
                <a:cxn ang="T11">
                  <a:pos x="T6" y="T7"/>
                </a:cxn>
              </a:cxnLst>
              <a:rect l="T12" t="T13" r="T14" b="T15"/>
              <a:pathLst>
                <a:path w="817" h="862">
                  <a:moveTo>
                    <a:pt x="0" y="0"/>
                  </a:moveTo>
                  <a:lnTo>
                    <a:pt x="205" y="159"/>
                  </a:lnTo>
                  <a:lnTo>
                    <a:pt x="704" y="408"/>
                  </a:lnTo>
                  <a:lnTo>
                    <a:pt x="817" y="862"/>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9" name="Freeform 54"/>
            <p:cNvSpPr>
              <a:spLocks/>
            </p:cNvSpPr>
            <p:nvPr/>
          </p:nvSpPr>
          <p:spPr bwMode="auto">
            <a:xfrm>
              <a:off x="1519" y="2273"/>
              <a:ext cx="654" cy="592"/>
            </a:xfrm>
            <a:custGeom>
              <a:avLst/>
              <a:gdLst>
                <a:gd name="T0" fmla="*/ 0 w 817"/>
                <a:gd name="T1" fmla="*/ 0 h 794"/>
                <a:gd name="T2" fmla="*/ 2 w 817"/>
                <a:gd name="T3" fmla="*/ 1 h 794"/>
                <a:gd name="T4" fmla="*/ 5 w 817"/>
                <a:gd name="T5" fmla="*/ 1 h 794"/>
                <a:gd name="T6" fmla="*/ 7 w 817"/>
                <a:gd name="T7" fmla="*/ 1 h 794"/>
                <a:gd name="T8" fmla="*/ 0 60000 65536"/>
                <a:gd name="T9" fmla="*/ 0 60000 65536"/>
                <a:gd name="T10" fmla="*/ 0 60000 65536"/>
                <a:gd name="T11" fmla="*/ 0 60000 65536"/>
                <a:gd name="T12" fmla="*/ 0 w 817"/>
                <a:gd name="T13" fmla="*/ 0 h 794"/>
                <a:gd name="T14" fmla="*/ 817 w 817"/>
                <a:gd name="T15" fmla="*/ 794 h 794"/>
              </a:gdLst>
              <a:ahLst/>
              <a:cxnLst>
                <a:cxn ang="T8">
                  <a:pos x="T0" y="T1"/>
                </a:cxn>
                <a:cxn ang="T9">
                  <a:pos x="T2" y="T3"/>
                </a:cxn>
                <a:cxn ang="T10">
                  <a:pos x="T4" y="T5"/>
                </a:cxn>
                <a:cxn ang="T11">
                  <a:pos x="T6" y="T7"/>
                </a:cxn>
              </a:cxnLst>
              <a:rect l="T12" t="T13" r="T14" b="T15"/>
              <a:pathLst>
                <a:path w="817" h="794">
                  <a:moveTo>
                    <a:pt x="0" y="0"/>
                  </a:moveTo>
                  <a:lnTo>
                    <a:pt x="46" y="205"/>
                  </a:lnTo>
                  <a:lnTo>
                    <a:pt x="522" y="454"/>
                  </a:lnTo>
                  <a:lnTo>
                    <a:pt x="817" y="79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62"/>
          <p:cNvGrpSpPr>
            <a:grpSpLocks/>
          </p:cNvGrpSpPr>
          <p:nvPr/>
        </p:nvGrpSpPr>
        <p:grpSpPr bwMode="auto">
          <a:xfrm>
            <a:off x="6961718" y="1280765"/>
            <a:ext cx="1775883" cy="708025"/>
            <a:chOff x="1406" y="1805"/>
            <a:chExt cx="839" cy="446"/>
          </a:xfrm>
        </p:grpSpPr>
        <p:sp>
          <p:nvSpPr>
            <p:cNvPr id="101403" name="Text Box 36"/>
            <p:cNvSpPr txBox="1">
              <a:spLocks noChangeArrowheads="1"/>
            </p:cNvSpPr>
            <p:nvPr/>
          </p:nvSpPr>
          <p:spPr bwMode="auto">
            <a:xfrm>
              <a:off x="1406" y="1805"/>
              <a:ext cx="83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P</a:t>
              </a:r>
              <a:r>
                <a:rPr lang="en-US" altLang="zh-CN" sz="2000" baseline="-25000" dirty="0">
                  <a:solidFill>
                    <a:schemeClr val="bg2">
                      <a:lumMod val="50000"/>
                    </a:schemeClr>
                  </a:solidFill>
                  <a:latin typeface="Times New Roman" pitchFamily="18" charset="0"/>
                </a:rPr>
                <a:t>33=</a:t>
              </a:r>
              <a:r>
                <a:rPr lang="en-US" altLang="zh-CN" i="1" dirty="0">
                  <a:solidFill>
                    <a:schemeClr val="bg2">
                      <a:lumMod val="50000"/>
                    </a:schemeClr>
                  </a:solidFill>
                  <a:latin typeface="Times New Roman" pitchFamily="18" charset="0"/>
                </a:rPr>
                <a:t>Q</a:t>
              </a:r>
              <a:r>
                <a:rPr lang="en-US" altLang="zh-CN" baseline="-25000" dirty="0">
                  <a:solidFill>
                    <a:schemeClr val="bg2">
                      <a:lumMod val="50000"/>
                    </a:schemeClr>
                  </a:solidFill>
                  <a:latin typeface="Times New Roman" pitchFamily="18" charset="0"/>
                </a:rPr>
                <a:t>03</a:t>
              </a:r>
            </a:p>
            <a:p>
              <a:pPr eaLnBrk="1" hangingPunct="1">
                <a:spcBef>
                  <a:spcPct val="50000"/>
                </a:spcBef>
              </a:pPr>
              <a:endParaRPr lang="en-US" altLang="zh-CN" sz="2000" baseline="-25000" dirty="0">
                <a:solidFill>
                  <a:schemeClr val="bg2">
                    <a:lumMod val="50000"/>
                  </a:schemeClr>
                </a:solidFill>
                <a:latin typeface="Times New Roman" pitchFamily="18" charset="0"/>
              </a:endParaRPr>
            </a:p>
          </p:txBody>
        </p:sp>
        <p:sp>
          <p:nvSpPr>
            <p:cNvPr id="101404" name="Text Box 37"/>
            <p:cNvSpPr txBox="1">
              <a:spLocks noChangeArrowheads="1"/>
            </p:cNvSpPr>
            <p:nvPr/>
          </p:nvSpPr>
          <p:spPr bwMode="auto">
            <a:xfrm>
              <a:off x="1760" y="1955"/>
              <a:ext cx="3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grpSp>
        <p:nvGrpSpPr>
          <p:cNvPr id="7" name="Group 63"/>
          <p:cNvGrpSpPr>
            <a:grpSpLocks/>
          </p:cNvGrpSpPr>
          <p:nvPr/>
        </p:nvGrpSpPr>
        <p:grpSpPr bwMode="auto">
          <a:xfrm>
            <a:off x="8737601" y="2979390"/>
            <a:ext cx="1392767" cy="941388"/>
            <a:chOff x="2245" y="2875"/>
            <a:chExt cx="658" cy="593"/>
          </a:xfrm>
        </p:grpSpPr>
        <p:sp>
          <p:nvSpPr>
            <p:cNvPr id="101401" name="Text Box 19"/>
            <p:cNvSpPr txBox="1">
              <a:spLocks noChangeArrowheads="1"/>
            </p:cNvSpPr>
            <p:nvPr/>
          </p:nvSpPr>
          <p:spPr bwMode="auto">
            <a:xfrm>
              <a:off x="2245" y="3022"/>
              <a:ext cx="65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sz="2000" i="1" dirty="0">
                  <a:solidFill>
                    <a:schemeClr val="bg2">
                      <a:lumMod val="50000"/>
                    </a:schemeClr>
                  </a:solidFill>
                  <a:latin typeface="Times New Roman" pitchFamily="18" charset="0"/>
                </a:rPr>
                <a:t>P</a:t>
              </a:r>
              <a:r>
                <a:rPr lang="en-US" altLang="zh-CN" sz="2000" baseline="-25000" dirty="0">
                  <a:solidFill>
                    <a:schemeClr val="bg2">
                      <a:lumMod val="50000"/>
                    </a:schemeClr>
                  </a:solidFill>
                  <a:latin typeface="Times New Roman" pitchFamily="18" charset="0"/>
                </a:rPr>
                <a:t>30=</a:t>
              </a:r>
              <a:r>
                <a:rPr lang="en-US" altLang="zh-CN" i="1" dirty="0">
                  <a:solidFill>
                    <a:schemeClr val="bg2">
                      <a:lumMod val="50000"/>
                    </a:schemeClr>
                  </a:solidFill>
                  <a:latin typeface="Times New Roman" pitchFamily="18" charset="0"/>
                </a:rPr>
                <a:t>Q</a:t>
              </a:r>
              <a:r>
                <a:rPr lang="en-US" altLang="zh-CN" baseline="-25000" dirty="0">
                  <a:solidFill>
                    <a:schemeClr val="bg2">
                      <a:lumMod val="50000"/>
                    </a:schemeClr>
                  </a:solidFill>
                  <a:latin typeface="Times New Roman" pitchFamily="18" charset="0"/>
                </a:rPr>
                <a:t>00</a:t>
              </a:r>
            </a:p>
            <a:p>
              <a:pPr eaLnBrk="1" hangingPunct="1">
                <a:spcBef>
                  <a:spcPct val="50000"/>
                </a:spcBef>
              </a:pPr>
              <a:endParaRPr lang="en-US" altLang="zh-CN" sz="2000" baseline="-25000" dirty="0">
                <a:solidFill>
                  <a:schemeClr val="bg2">
                    <a:lumMod val="50000"/>
                  </a:schemeClr>
                </a:solidFill>
                <a:latin typeface="Times New Roman" pitchFamily="18" charset="0"/>
              </a:endParaRPr>
            </a:p>
          </p:txBody>
        </p:sp>
        <p:sp>
          <p:nvSpPr>
            <p:cNvPr id="101402" name="Text Box 38"/>
            <p:cNvSpPr txBox="1">
              <a:spLocks noChangeArrowheads="1"/>
            </p:cNvSpPr>
            <p:nvPr/>
          </p:nvSpPr>
          <p:spPr bwMode="auto">
            <a:xfrm>
              <a:off x="2542" y="2875"/>
              <a:ext cx="3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zh-CN" altLang="en-US" dirty="0">
                  <a:solidFill>
                    <a:schemeClr val="bg2">
                      <a:lumMod val="50000"/>
                    </a:schemeClr>
                  </a:solidFill>
                  <a:sym typeface="Symbol" pitchFamily="18" charset="2"/>
                </a:rPr>
                <a:t></a:t>
              </a:r>
            </a:p>
          </p:txBody>
        </p:sp>
      </p:grpSp>
      <p:sp>
        <p:nvSpPr>
          <p:cNvPr id="320580" name="Text Box 68"/>
          <p:cNvSpPr txBox="1">
            <a:spLocks noChangeArrowheads="1"/>
          </p:cNvSpPr>
          <p:nvPr/>
        </p:nvSpPr>
        <p:spPr bwMode="auto">
          <a:xfrm>
            <a:off x="9120718" y="1483964"/>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Q</a:t>
            </a:r>
            <a:r>
              <a:rPr lang="en-US" altLang="zh-CN" i="1" baseline="-25000">
                <a:solidFill>
                  <a:schemeClr val="bg2">
                    <a:lumMod val="50000"/>
                  </a:schemeClr>
                </a:solidFill>
                <a:latin typeface="Times New Roman" pitchFamily="18" charset="0"/>
              </a:rPr>
              <a:t>12</a:t>
            </a:r>
          </a:p>
        </p:txBody>
      </p:sp>
      <p:sp>
        <p:nvSpPr>
          <p:cNvPr id="320581" name="Text Box 69"/>
          <p:cNvSpPr txBox="1">
            <a:spLocks noChangeArrowheads="1"/>
          </p:cNvSpPr>
          <p:nvPr/>
        </p:nvSpPr>
        <p:spPr bwMode="auto">
          <a:xfrm>
            <a:off x="8064501" y="1657002"/>
            <a:ext cx="67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Q</a:t>
            </a:r>
            <a:r>
              <a:rPr lang="en-US" altLang="zh-CN" i="1" baseline="-25000">
                <a:solidFill>
                  <a:schemeClr val="bg2">
                    <a:lumMod val="50000"/>
                  </a:schemeClr>
                </a:solidFill>
                <a:latin typeface="Times New Roman" pitchFamily="18" charset="0"/>
              </a:rPr>
              <a:t>02</a:t>
            </a:r>
          </a:p>
        </p:txBody>
      </p:sp>
      <p:sp>
        <p:nvSpPr>
          <p:cNvPr id="320582" name="Text Box 70"/>
          <p:cNvSpPr txBox="1">
            <a:spLocks noChangeArrowheads="1"/>
          </p:cNvSpPr>
          <p:nvPr/>
        </p:nvSpPr>
        <p:spPr bwMode="auto">
          <a:xfrm>
            <a:off x="6959601" y="2168177"/>
            <a:ext cx="67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i="1" baseline="-25000">
                <a:solidFill>
                  <a:schemeClr val="bg2">
                    <a:lumMod val="50000"/>
                  </a:schemeClr>
                </a:solidFill>
                <a:latin typeface="Times New Roman" pitchFamily="18" charset="0"/>
              </a:rPr>
              <a:t>22</a:t>
            </a:r>
          </a:p>
        </p:txBody>
      </p:sp>
      <p:grpSp>
        <p:nvGrpSpPr>
          <p:cNvPr id="8" name="Group 71"/>
          <p:cNvGrpSpPr>
            <a:grpSpLocks/>
          </p:cNvGrpSpPr>
          <p:nvPr/>
        </p:nvGrpSpPr>
        <p:grpSpPr bwMode="auto">
          <a:xfrm>
            <a:off x="7948081" y="506413"/>
            <a:ext cx="1365249" cy="700087"/>
            <a:chOff x="3278" y="296"/>
            <a:chExt cx="645" cy="441"/>
          </a:xfrm>
        </p:grpSpPr>
        <p:sp>
          <p:nvSpPr>
            <p:cNvPr id="101399" name="Line 72"/>
            <p:cNvSpPr>
              <a:spLocks noChangeShapeType="1"/>
            </p:cNvSpPr>
            <p:nvPr/>
          </p:nvSpPr>
          <p:spPr bwMode="auto">
            <a:xfrm flipV="1">
              <a:off x="3278" y="488"/>
              <a:ext cx="431" cy="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400" name="Text Box 73"/>
            <p:cNvSpPr txBox="1">
              <a:spLocks noChangeArrowheads="1"/>
            </p:cNvSpPr>
            <p:nvPr/>
          </p:nvSpPr>
          <p:spPr bwMode="auto">
            <a:xfrm>
              <a:off x="3515" y="29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t>u</a:t>
              </a:r>
            </a:p>
          </p:txBody>
        </p:sp>
      </p:grpSp>
      <p:grpSp>
        <p:nvGrpSpPr>
          <p:cNvPr id="9" name="Group 74"/>
          <p:cNvGrpSpPr>
            <a:grpSpLocks/>
          </p:cNvGrpSpPr>
          <p:nvPr/>
        </p:nvGrpSpPr>
        <p:grpSpPr bwMode="auto">
          <a:xfrm>
            <a:off x="7056968" y="404813"/>
            <a:ext cx="893233" cy="793750"/>
            <a:chOff x="2857" y="232"/>
            <a:chExt cx="422" cy="500"/>
          </a:xfrm>
        </p:grpSpPr>
        <p:sp>
          <p:nvSpPr>
            <p:cNvPr id="101397" name="Line 75"/>
            <p:cNvSpPr>
              <a:spLocks noChangeShapeType="1"/>
            </p:cNvSpPr>
            <p:nvPr/>
          </p:nvSpPr>
          <p:spPr bwMode="auto">
            <a:xfrm flipH="1" flipV="1">
              <a:off x="3052" y="391"/>
              <a:ext cx="227" cy="3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98" name="Text Box 76"/>
            <p:cNvSpPr txBox="1">
              <a:spLocks noChangeArrowheads="1"/>
            </p:cNvSpPr>
            <p:nvPr/>
          </p:nvSpPr>
          <p:spPr bwMode="auto">
            <a:xfrm>
              <a:off x="2857" y="232"/>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a:t>v</a:t>
              </a:r>
            </a:p>
          </p:txBody>
        </p:sp>
      </p:grpSp>
    </p:spTree>
    <p:extLst>
      <p:ext uri="{BB962C8B-B14F-4D97-AF65-F5344CB8AC3E}">
        <p14:creationId xmlns:p14="http://schemas.microsoft.com/office/powerpoint/2010/main" val="758587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0514">
                                            <p:txEl>
                                              <p:pRg st="0" end="0"/>
                                            </p:txEl>
                                          </p:spTgt>
                                        </p:tgtEl>
                                        <p:attrNameLst>
                                          <p:attrName>style.visibility</p:attrName>
                                        </p:attrNameLst>
                                      </p:cBhvr>
                                      <p:to>
                                        <p:strVal val="visible"/>
                                      </p:to>
                                    </p:set>
                                  </p:childTnLst>
                                </p:cTn>
                              </p:par>
                              <p:par>
                                <p:cTn id="9" presetID="22" presetClass="entr" presetSubtype="1" fill="hold" grpId="0" nodeType="withEffect">
                                  <p:stCondLst>
                                    <p:cond delay="0"/>
                                  </p:stCondLst>
                                  <p:childTnLst>
                                    <p:set>
                                      <p:cBhvr>
                                        <p:cTn id="10" dur="1" fill="hold">
                                          <p:stCondLst>
                                            <p:cond delay="0"/>
                                          </p:stCondLst>
                                        </p:cTn>
                                        <p:tgtEl>
                                          <p:spTgt spid="320514">
                                            <p:txEl>
                                              <p:pRg st="2" end="2"/>
                                            </p:txEl>
                                          </p:spTgt>
                                        </p:tgtEl>
                                        <p:attrNameLst>
                                          <p:attrName>style.visibility</p:attrName>
                                        </p:attrNameLst>
                                      </p:cBhvr>
                                      <p:to>
                                        <p:strVal val="visible"/>
                                      </p:to>
                                    </p:set>
                                    <p:animEffect transition="in" filter="wipe(up)">
                                      <p:cBhvr>
                                        <p:cTn id="11" dur="500"/>
                                        <p:tgtEl>
                                          <p:spTgt spid="320514">
                                            <p:txEl>
                                              <p:pRg st="2" end="2"/>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20514">
                                            <p:txEl>
                                              <p:pRg st="3" end="3"/>
                                            </p:txEl>
                                          </p:spTgt>
                                        </p:tgtEl>
                                        <p:attrNameLst>
                                          <p:attrName>style.visibility</p:attrName>
                                        </p:attrNameLst>
                                      </p:cBhvr>
                                      <p:to>
                                        <p:strVal val="visible"/>
                                      </p:to>
                                    </p:set>
                                    <p:animEffect transition="in" filter="wipe(up)">
                                      <p:cBhvr>
                                        <p:cTn id="14" dur="500"/>
                                        <p:tgtEl>
                                          <p:spTgt spid="320514">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05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05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05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05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20514">
                                            <p:txEl>
                                              <p:pRg st="4" end="4"/>
                                            </p:txEl>
                                          </p:spTgt>
                                        </p:tgtEl>
                                        <p:attrNameLst>
                                          <p:attrName>style.visibility</p:attrName>
                                        </p:attrNameLst>
                                      </p:cBhvr>
                                      <p:to>
                                        <p:strVal val="visible"/>
                                      </p:to>
                                    </p:set>
                                    <p:animEffect transition="in" filter="wipe(up)">
                                      <p:cBhvr>
                                        <p:cTn id="49" dur="500"/>
                                        <p:tgtEl>
                                          <p:spTgt spid="320514">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20514">
                                            <p:txEl>
                                              <p:pRg st="5" end="5"/>
                                            </p:txEl>
                                          </p:spTgt>
                                        </p:tgtEl>
                                        <p:attrNameLst>
                                          <p:attrName>style.visibility</p:attrName>
                                        </p:attrNameLst>
                                      </p:cBhvr>
                                      <p:to>
                                        <p:strVal val="visible"/>
                                      </p:to>
                                    </p:set>
                                    <p:animEffect transition="in" filter="wipe(up)">
                                      <p:cBhvr>
                                        <p:cTn id="54" dur="500"/>
                                        <p:tgtEl>
                                          <p:spTgt spid="320514">
                                            <p:txEl>
                                              <p:pRg st="5" end="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320514">
                                            <p:txEl>
                                              <p:pRg st="6" end="6"/>
                                            </p:txEl>
                                          </p:spTgt>
                                        </p:tgtEl>
                                        <p:attrNameLst>
                                          <p:attrName>style.visibility</p:attrName>
                                        </p:attrNameLst>
                                      </p:cBhvr>
                                      <p:to>
                                        <p:strVal val="visible"/>
                                      </p:to>
                                    </p:set>
                                    <p:animEffect transition="in" filter="wipe(up)">
                                      <p:cBhvr>
                                        <p:cTn id="59" dur="500"/>
                                        <p:tgtEl>
                                          <p:spTgt spid="320514">
                                            <p:txEl>
                                              <p:pRg st="6" end="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20514">
                                            <p:txEl>
                                              <p:pRg st="7" end="7"/>
                                            </p:txEl>
                                          </p:spTgt>
                                        </p:tgtEl>
                                        <p:attrNameLst>
                                          <p:attrName>style.visibility</p:attrName>
                                        </p:attrNameLst>
                                      </p:cBhvr>
                                      <p:to>
                                        <p:strVal val="visible"/>
                                      </p:to>
                                    </p:set>
                                    <p:animEffect transition="in" filter="wipe(up)">
                                      <p:cBhvr>
                                        <p:cTn id="64" dur="500"/>
                                        <p:tgtEl>
                                          <p:spTgt spid="320514">
                                            <p:txEl>
                                              <p:pRg st="7" end="7"/>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20553"/>
                                        </p:tgtEl>
                                        <p:attrNameLst>
                                          <p:attrName>style.visibility</p:attrName>
                                        </p:attrNameLst>
                                      </p:cBhvr>
                                      <p:to>
                                        <p:strVal val="visible"/>
                                      </p:to>
                                    </p:set>
                                    <p:animEffect transition="in" filter="wipe(up)">
                                      <p:cBhvr>
                                        <p:cTn id="75" dur="500"/>
                                        <p:tgtEl>
                                          <p:spTgt spid="320553"/>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20554"/>
                                        </p:tgtEl>
                                        <p:attrNameLst>
                                          <p:attrName>style.visibility</p:attrName>
                                        </p:attrNameLst>
                                      </p:cBhvr>
                                      <p:to>
                                        <p:strVal val="visible"/>
                                      </p:to>
                                    </p:set>
                                    <p:animEffect transition="in" filter="wipe(up)">
                                      <p:cBhvr>
                                        <p:cTn id="78" dur="500"/>
                                        <p:tgtEl>
                                          <p:spTgt spid="320554"/>
                                        </p:tgtEl>
                                      </p:cBhvr>
                                    </p:animEffect>
                                  </p:childTnLst>
                                </p:cTn>
                              </p:par>
                              <p:par>
                                <p:cTn id="79" presetID="16" presetClass="entr" presetSubtype="37"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barn(outVertical)">
                                      <p:cBhvr>
                                        <p:cTn id="81" dur="500"/>
                                        <p:tgtEl>
                                          <p:spTgt spid="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20555"/>
                                        </p:tgtEl>
                                        <p:attrNameLst>
                                          <p:attrName>style.visibility</p:attrName>
                                        </p:attrNameLst>
                                      </p:cBhvr>
                                      <p:to>
                                        <p:strVal val="visible"/>
                                      </p:to>
                                    </p:set>
                                    <p:animEffect transition="in" filter="wipe(up)">
                                      <p:cBhvr>
                                        <p:cTn id="84" dur="500"/>
                                        <p:tgtEl>
                                          <p:spTgt spid="320555"/>
                                        </p:tgtEl>
                                      </p:cBhvr>
                                    </p:animEffect>
                                  </p:childTnLst>
                                </p:cTn>
                              </p:par>
                              <p:par>
                                <p:cTn id="85" presetID="16" presetClass="entr" presetSubtype="37"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barn(outVertical)">
                                      <p:cBhvr>
                                        <p:cTn id="87" dur="500"/>
                                        <p:tgtEl>
                                          <p:spTgt spid="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2058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2058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20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build="p" animBg="1"/>
      <p:bldP spid="320528" grpId="0"/>
      <p:bldP spid="320529" grpId="0"/>
      <p:bldP spid="320546" grpId="0"/>
      <p:bldP spid="320547" grpId="0"/>
      <p:bldP spid="320553" grpId="0" animBg="1"/>
      <p:bldP spid="320554" grpId="0" animBg="1"/>
      <p:bldP spid="320555" grpId="0" animBg="1"/>
      <p:bldP spid="320580" grpId="0"/>
      <p:bldP spid="320581" grpId="0"/>
      <p:bldP spid="32058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sz="half" idx="1"/>
          </p:nvPr>
        </p:nvSpPr>
        <p:spPr>
          <a:xfrm>
            <a:off x="839416" y="980728"/>
            <a:ext cx="9410700" cy="5183187"/>
          </a:xfrm>
          <a:noFill/>
        </p:spPr>
        <p:txBody>
          <a:bodyPr>
            <a:normAutofit/>
          </a:bodyPr>
          <a:lstStyle/>
          <a:p>
            <a:pPr marL="179388" lvl="1" indent="-179388" hangingPunct="0">
              <a:spcBef>
                <a:spcPts val="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2.2.9 B</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样条曲面</a:t>
            </a:r>
          </a:p>
          <a:p>
            <a:pPr marL="717550" lvl="1" indent="-342900" eaLnBrk="1" hangingPunct="0">
              <a:lnSpc>
                <a:spcPct val="120000"/>
              </a:lnSpc>
              <a:spcBef>
                <a:spcPts val="2400"/>
              </a:spcBef>
              <a:buFont typeface="Wingdings" panose="05000000000000000000" pitchFamily="2" charset="2"/>
              <a:buChar char="Ø"/>
              <a:defRPr/>
            </a:pPr>
            <a:r>
              <a:rPr lang="zh-CN" altLang="en-US" sz="2600" b="1" dirty="0" smtClean="0">
                <a:solidFill>
                  <a:schemeClr val="bg2">
                    <a:lumMod val="50000"/>
                  </a:schemeClr>
                </a:solidFill>
                <a:latin typeface="微软雅黑" panose="020B0503020204020204" pitchFamily="34" charset="-122"/>
                <a:ea typeface="微软雅黑" panose="020B0503020204020204" pitchFamily="34" charset="-122"/>
              </a:rPr>
              <a:t>定义</a:t>
            </a:r>
            <a:endParaRPr lang="en-US" altLang="zh-CN" sz="2600" b="1" dirty="0">
              <a:solidFill>
                <a:schemeClr val="bg2">
                  <a:lumMod val="50000"/>
                </a:schemeClr>
              </a:solidFill>
              <a:latin typeface="微软雅黑" panose="020B0503020204020204" pitchFamily="34" charset="-122"/>
              <a:ea typeface="微软雅黑" panose="020B0503020204020204" pitchFamily="34" charset="-122"/>
            </a:endParaRPr>
          </a:p>
          <a:p>
            <a:pPr marL="1323975" lvl="1" indent="-342900" eaLnBrk="1" hangingPunct="1">
              <a:lnSpc>
                <a:spcPct val="150000"/>
              </a:lnSpc>
              <a:spcBef>
                <a:spcPct val="0"/>
              </a:spcBef>
              <a:buFont typeface="Arial" panose="020B0604020202020204" pitchFamily="34" charset="0"/>
              <a:buChar char="•"/>
            </a:pP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设</a:t>
            </a:r>
            <a:r>
              <a:rPr lang="en-US" altLang="zh-CN" sz="2400" b="1" i="1"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p</a:t>
            </a:r>
            <a:r>
              <a:rPr lang="en-US" altLang="zh-CN" sz="2400" b="1" baseline="-25000"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i,j</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1"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i</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=0,1,…,</a:t>
            </a:r>
            <a:r>
              <a:rPr lang="en-US" altLang="zh-CN" sz="24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n</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j=0,1,…,</a:t>
            </a:r>
            <a:r>
              <a:rPr lang="en-US" altLang="zh-CN" sz="24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m</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为</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n</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+1)</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24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m</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+1)</a:t>
            </a: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个空间点列，则</a:t>
            </a:r>
            <a:r>
              <a:rPr lang="en-US" altLang="zh-CN" sz="24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k </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 </a:t>
            </a:r>
            <a:r>
              <a:rPr lang="en-US" altLang="zh-CN" sz="2400" b="1" i="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l</a:t>
            </a: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sym typeface="Symbol" pitchFamily="18" charset="2"/>
              </a:rPr>
              <a:t>次</a:t>
            </a:r>
            <a:r>
              <a:rPr lang="en-US" altLang="zh-CN" sz="2400" b="1" dirty="0" smtClean="0">
                <a:solidFill>
                  <a:schemeClr val="bg2">
                    <a:lumMod val="50000"/>
                  </a:schemeClr>
                </a:solidFill>
                <a:latin typeface="微软雅黑" panose="020B0503020204020204" pitchFamily="34" charset="-122"/>
                <a:ea typeface="微软雅黑" panose="020B0503020204020204" pitchFamily="34" charset="-122"/>
              </a:rPr>
              <a:t>B</a:t>
            </a: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样条 曲面为</a:t>
            </a:r>
          </a:p>
          <a:p>
            <a:pPr marL="539750" lvl="1" indent="0" eaLnBrk="1" hangingPunct="1">
              <a:spcBef>
                <a:spcPct val="0"/>
              </a:spcBef>
            </a:pPr>
            <a:endParaRPr lang="zh-CN" altLang="en-US" sz="2400" dirty="0" smtClean="0">
              <a:latin typeface="Times New Roman" pitchFamily="18" charset="0"/>
              <a:cs typeface="Times New Roman" pitchFamily="18" charset="0"/>
            </a:endParaRPr>
          </a:p>
          <a:p>
            <a:pPr marL="539750" lvl="1" indent="0" eaLnBrk="1" hangingPunct="1">
              <a:spcBef>
                <a:spcPct val="0"/>
              </a:spcBef>
            </a:pPr>
            <a:endParaRPr lang="zh-CN" altLang="en-US" sz="2400" dirty="0" smtClean="0">
              <a:latin typeface="Times New Roman" pitchFamily="18" charset="0"/>
              <a:cs typeface="Times New Roman" pitchFamily="18" charset="0"/>
            </a:endParaRPr>
          </a:p>
          <a:p>
            <a:pPr marL="1260475" lvl="3" indent="-342900" hangingPunct="0">
              <a:lnSpc>
                <a:spcPct val="10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构造</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步骤</a:t>
            </a:r>
          </a:p>
          <a:p>
            <a:pPr marL="1885950" lvl="3" indent="-342900" hangingPunct="0">
              <a:lnSpc>
                <a:spcPct val="100000"/>
              </a:lnSpc>
              <a:spcBef>
                <a:spcPts val="1800"/>
              </a:spcBef>
              <a:buSzPct val="60000"/>
              <a:buFont typeface="Wingdings" panose="05000000000000000000" pitchFamily="2" charset="2"/>
              <a:buChar char="u"/>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向构造</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k</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 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样条曲线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a:t>
            </a:r>
          </a:p>
          <a:p>
            <a:pPr marL="1885950" lvl="3" indent="-342900" hangingPunct="0">
              <a:lnSpc>
                <a:spcPct val="100000"/>
              </a:lnSpc>
              <a:spcBef>
                <a:spcPts val="1800"/>
              </a:spcBef>
              <a:buSzPct val="60000"/>
              <a:buFont typeface="Wingdings" panose="05000000000000000000" pitchFamily="2" charset="2"/>
              <a:buChar char="u"/>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向构造</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l</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 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样条曲线，每组顶点对应</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值由</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变化，形成</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Lato Light"/>
              </a:rPr>
              <a:t>B</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sym typeface="Lato Light"/>
              </a:rPr>
              <a:t>样条曲面。</a:t>
            </a:r>
          </a:p>
          <a:p>
            <a:pPr lvl="2" eaLnBrk="1" hangingPunct="1">
              <a:spcBef>
                <a:spcPct val="0"/>
              </a:spcBef>
            </a:pPr>
            <a:endParaRPr lang="en-US" altLang="en-US" sz="2000" dirty="0" smtClean="0">
              <a:latin typeface="Times New Roman" pitchFamily="18" charset="0"/>
              <a:cs typeface="Times New Roman" pitchFamily="18" charset="0"/>
            </a:endParaRPr>
          </a:p>
          <a:p>
            <a:pPr lvl="2" eaLnBrk="1" hangingPunct="1">
              <a:spcBef>
                <a:spcPct val="0"/>
              </a:spcBef>
            </a:pPr>
            <a:endParaRPr lang="zh-CN" altLang="en-US" sz="2000" dirty="0" smtClean="0"/>
          </a:p>
          <a:p>
            <a:pPr lvl="2" eaLnBrk="1" hangingPunct="1"/>
            <a:endParaRPr lang="zh-CN" altLang="en-US" dirty="0" smtClean="0"/>
          </a:p>
          <a:p>
            <a:pPr lvl="2" eaLnBrk="1" hangingPunct="1">
              <a:buFont typeface="Wingdings" pitchFamily="2" charset="2"/>
              <a:buNone/>
            </a:pPr>
            <a:endParaRPr lang="en-US" altLang="zh-CN" dirty="0" smtClean="0"/>
          </a:p>
        </p:txBody>
      </p:sp>
      <p:graphicFrame>
        <p:nvGraphicFramePr>
          <p:cNvPr id="172035" name="Object 3"/>
          <p:cNvGraphicFramePr>
            <a:graphicFrameLocks noGrp="1" noChangeAspect="1"/>
          </p:cNvGraphicFramePr>
          <p:nvPr>
            <p:ph sz="half" idx="2"/>
            <p:extLst>
              <p:ext uri="{D42A27DB-BD31-4B8C-83A1-F6EECF244321}">
                <p14:modId xmlns:p14="http://schemas.microsoft.com/office/powerpoint/2010/main" val="1532080531"/>
              </p:ext>
            </p:extLst>
          </p:nvPr>
        </p:nvGraphicFramePr>
        <p:xfrm>
          <a:off x="3071664" y="3356992"/>
          <a:ext cx="7592484" cy="893763"/>
        </p:xfrm>
        <a:graphic>
          <a:graphicData uri="http://schemas.openxmlformats.org/presentationml/2006/ole">
            <mc:AlternateContent xmlns:mc="http://schemas.openxmlformats.org/markup-compatibility/2006">
              <mc:Choice xmlns:v="urn:schemas-microsoft-com:vml" Requires="v">
                <p:oleObj spid="_x0000_s97331" name="Equation" r:id="rId4" imgW="2832100" imgH="444500" progId="Equation.DSMT4">
                  <p:embed/>
                </p:oleObj>
              </mc:Choice>
              <mc:Fallback>
                <p:oleObj name="Equation" r:id="rId4" imgW="28321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664" y="3356992"/>
                        <a:ext cx="7592484"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3539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03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2034">
                                            <p:txEl>
                                              <p:pRg st="1" end="1"/>
                                            </p:txEl>
                                          </p:spTgt>
                                        </p:tgtEl>
                                        <p:attrNameLst>
                                          <p:attrName>style.visibility</p:attrName>
                                        </p:attrNameLst>
                                      </p:cBhvr>
                                      <p:to>
                                        <p:strVal val="visible"/>
                                      </p:to>
                                    </p:set>
                                  </p:childTnLst>
                                </p:cTn>
                              </p:par>
                              <p:par>
                                <p:cTn id="11" presetID="22" presetClass="entr" presetSubtype="8" fill="hold" grpId="0" nodeType="withEffect">
                                  <p:stCondLst>
                                    <p:cond delay="0"/>
                                  </p:stCondLst>
                                  <p:childTnLst>
                                    <p:set>
                                      <p:cBhvr>
                                        <p:cTn id="12" dur="1" fill="hold">
                                          <p:stCondLst>
                                            <p:cond delay="0"/>
                                          </p:stCondLst>
                                        </p:cTn>
                                        <p:tgtEl>
                                          <p:spTgt spid="172034">
                                            <p:txEl>
                                              <p:pRg st="2" end="2"/>
                                            </p:txEl>
                                          </p:spTgt>
                                        </p:tgtEl>
                                        <p:attrNameLst>
                                          <p:attrName>style.visibility</p:attrName>
                                        </p:attrNameLst>
                                      </p:cBhvr>
                                      <p:to>
                                        <p:strVal val="visible"/>
                                      </p:to>
                                    </p:set>
                                    <p:animEffect transition="in" filter="wipe(left)">
                                      <p:cBhvr>
                                        <p:cTn id="13" dur="500"/>
                                        <p:tgtEl>
                                          <p:spTgt spid="17203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72035"/>
                                        </p:tgtEl>
                                        <p:attrNameLst>
                                          <p:attrName>style.visibility</p:attrName>
                                        </p:attrNameLst>
                                      </p:cBhvr>
                                      <p:to>
                                        <p:strVal val="visible"/>
                                      </p:to>
                                    </p:set>
                                    <p:animEffect transition="in" filter="wipe(up)">
                                      <p:cBhvr>
                                        <p:cTn id="18" dur="500"/>
                                        <p:tgtEl>
                                          <p:spTgt spid="17203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2034">
                                            <p:txEl>
                                              <p:pRg st="5" end="5"/>
                                            </p:txEl>
                                          </p:spTgt>
                                        </p:tgtEl>
                                        <p:attrNameLst>
                                          <p:attrName>style.visibility</p:attrName>
                                        </p:attrNameLst>
                                      </p:cBhvr>
                                      <p:to>
                                        <p:strVal val="visible"/>
                                      </p:to>
                                    </p:set>
                                    <p:animEffect transition="in" filter="wipe(left)">
                                      <p:cBhvr>
                                        <p:cTn id="21" dur="500"/>
                                        <p:tgtEl>
                                          <p:spTgt spid="172034">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2034">
                                            <p:txEl>
                                              <p:pRg st="6" end="6"/>
                                            </p:txEl>
                                          </p:spTgt>
                                        </p:tgtEl>
                                        <p:attrNameLst>
                                          <p:attrName>style.visibility</p:attrName>
                                        </p:attrNameLst>
                                      </p:cBhvr>
                                      <p:to>
                                        <p:strVal val="visible"/>
                                      </p:to>
                                    </p:set>
                                    <p:animEffect transition="in" filter="wipe(left)">
                                      <p:cBhvr>
                                        <p:cTn id="24" dur="500"/>
                                        <p:tgtEl>
                                          <p:spTgt spid="172034">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2034">
                                            <p:txEl>
                                              <p:pRg st="7" end="7"/>
                                            </p:txEl>
                                          </p:spTgt>
                                        </p:tgtEl>
                                        <p:attrNameLst>
                                          <p:attrName>style.visibility</p:attrName>
                                        </p:attrNameLst>
                                      </p:cBhvr>
                                      <p:to>
                                        <p:strVal val="visible"/>
                                      </p:to>
                                    </p:set>
                                    <p:animEffect transition="in" filter="wipe(left)">
                                      <p:cBhvr>
                                        <p:cTn id="27" dur="500"/>
                                        <p:tgtEl>
                                          <p:spTgt spid="1720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9416" y="260648"/>
            <a:ext cx="10390716" cy="1462087"/>
          </a:xfrm>
        </p:spPr>
        <p:txBody>
          <a:bodyPr>
            <a:normAutofit/>
          </a:bodyPr>
          <a:lstStyle/>
          <a:p>
            <a:pPr marL="179388" lvl="1" indent="-179388" hangingPunct="0"/>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2.2.10 NURBS</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曲面</a:t>
            </a:r>
          </a:p>
        </p:txBody>
      </p:sp>
      <p:sp>
        <p:nvSpPr>
          <p:cNvPr id="318467" name="Rectangle 3"/>
          <p:cNvSpPr>
            <a:spLocks noGrp="1" noChangeArrowheads="1"/>
          </p:cNvSpPr>
          <p:nvPr>
            <p:ph type="body" sz="half" idx="1"/>
          </p:nvPr>
        </p:nvSpPr>
        <p:spPr>
          <a:xfrm>
            <a:off x="911424" y="1484784"/>
            <a:ext cx="9937751" cy="4614862"/>
          </a:xfrm>
        </p:spPr>
        <p:txBody>
          <a:bodyPr>
            <a:normAutofit fontScale="92500" lnSpcReduction="10000"/>
          </a:bodyPr>
          <a:lstStyle/>
          <a:p>
            <a:pPr marL="717550" lvl="1" indent="-342900" hangingPunct="0">
              <a:lnSpc>
                <a:spcPct val="130000"/>
              </a:lnSpc>
              <a:spcBef>
                <a:spcPts val="2400"/>
              </a:spcBef>
              <a:buFont typeface="Wingdings" panose="05000000000000000000" pitchFamily="2" charset="2"/>
              <a:buChar char="Ø"/>
              <a:defRPr/>
            </a:pPr>
            <a:r>
              <a:rPr lang="en-US" altLang="zh-CN" sz="2600" b="1" dirty="0">
                <a:solidFill>
                  <a:schemeClr val="bg2">
                    <a:lumMod val="50000"/>
                  </a:schemeClr>
                </a:solidFill>
                <a:latin typeface="微软雅黑" panose="020B0503020204020204" pitchFamily="34" charset="-122"/>
                <a:ea typeface="微软雅黑" panose="020B0503020204020204" pitchFamily="34" charset="-122"/>
              </a:rPr>
              <a:t>NURBS</a:t>
            </a:r>
            <a:r>
              <a:rPr lang="zh-CN" altLang="en-US" sz="2600" b="1" dirty="0">
                <a:solidFill>
                  <a:schemeClr val="bg2">
                    <a:lumMod val="50000"/>
                  </a:schemeClr>
                </a:solidFill>
                <a:latin typeface="微软雅黑" panose="020B0503020204020204" pitchFamily="34" charset="-122"/>
                <a:ea typeface="微软雅黑" panose="020B0503020204020204" pitchFamily="34" charset="-122"/>
              </a:rPr>
              <a:t>曲面的多项式表达</a:t>
            </a:r>
          </a:p>
          <a:p>
            <a:pPr eaLnBrk="1" hangingPunct="1"/>
            <a:endParaRPr lang="zh-CN" altLang="en-US" sz="2400" dirty="0" smtClean="0"/>
          </a:p>
          <a:p>
            <a:pPr eaLnBrk="1" hangingPunct="1"/>
            <a:endParaRPr lang="zh-CN" altLang="en-US" sz="2400" dirty="0" smtClean="0"/>
          </a:p>
          <a:p>
            <a:pPr eaLnBrk="1" hangingPunct="1">
              <a:spcBef>
                <a:spcPct val="0"/>
              </a:spcBef>
            </a:pPr>
            <a:endParaRPr lang="zh-CN" altLang="en-US" sz="2400" dirty="0" smtClean="0"/>
          </a:p>
          <a:p>
            <a:pPr marL="722313" eaLnBrk="1" hangingPunct="1">
              <a:lnSpc>
                <a:spcPct val="160000"/>
              </a:lnSpc>
              <a:spcBef>
                <a:spcPct val="35000"/>
              </a:spcBef>
              <a:buFont typeface="Wingdings" pitchFamily="2" charset="2"/>
              <a:buNone/>
            </a:pP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其中</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rPr>
              <a:t>P</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rPr>
              <a:t>ij</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是特征网格上的控制顶点， </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rPr>
              <a:t>W</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rPr>
              <a:t>ij</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是相应的权因子，</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rPr>
              <a:t>B</a:t>
            </a:r>
            <a:r>
              <a:rPr lang="en-US" altLang="zh-CN" sz="2200" b="1" baseline="-25000" dirty="0" err="1" smtClean="0">
                <a:solidFill>
                  <a:schemeClr val="bg2">
                    <a:lumMod val="50000"/>
                  </a:schemeClr>
                </a:solidFill>
                <a:latin typeface="微软雅黑" panose="020B0503020204020204" pitchFamily="34" charset="-122"/>
                <a:ea typeface="微软雅黑" panose="020B0503020204020204" pitchFamily="34" charset="-122"/>
              </a:rPr>
              <a:t>i,p</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rPr>
              <a:t>u</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和</a:t>
            </a:r>
            <a:r>
              <a:rPr lang="en-US" altLang="zh-CN" sz="2200" b="1" i="1" dirty="0" err="1" smtClean="0">
                <a:solidFill>
                  <a:schemeClr val="bg2">
                    <a:lumMod val="50000"/>
                  </a:schemeClr>
                </a:solidFill>
                <a:latin typeface="微软雅黑" panose="020B0503020204020204" pitchFamily="34" charset="-122"/>
                <a:ea typeface="微软雅黑" panose="020B0503020204020204" pitchFamily="34" charset="-122"/>
              </a:rPr>
              <a:t>B</a:t>
            </a:r>
            <a:r>
              <a:rPr lang="en-US" altLang="zh-CN" sz="2200" b="1" i="1" baseline="-25000" dirty="0" err="1" smtClean="0">
                <a:solidFill>
                  <a:schemeClr val="bg2">
                    <a:lumMod val="50000"/>
                  </a:schemeClr>
                </a:solidFill>
                <a:latin typeface="微软雅黑" panose="020B0503020204020204" pitchFamily="34" charset="-122"/>
                <a:ea typeface="微软雅黑" panose="020B0503020204020204" pitchFamily="34" charset="-122"/>
              </a:rPr>
              <a:t>i,q</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rPr>
              <a:t>v</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是</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rPr>
              <a:t>p</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阶和</a:t>
            </a:r>
            <a:r>
              <a:rPr lang="en-US" altLang="zh-CN" sz="2200" b="1" i="1" dirty="0" smtClean="0">
                <a:solidFill>
                  <a:schemeClr val="bg2">
                    <a:lumMod val="50000"/>
                  </a:schemeClr>
                </a:solidFill>
                <a:latin typeface="微软雅黑" panose="020B0503020204020204" pitchFamily="34" charset="-122"/>
                <a:ea typeface="微软雅黑" panose="020B0503020204020204" pitchFamily="34" charset="-122"/>
              </a:rPr>
              <a:t>q</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阶的</a:t>
            </a:r>
            <a:r>
              <a:rPr lang="en-US" altLang="zh-CN" sz="2200" b="1" dirty="0" smtClean="0">
                <a:solidFill>
                  <a:schemeClr val="bg2">
                    <a:lumMod val="50000"/>
                  </a:schemeClr>
                </a:solidFill>
                <a:latin typeface="微软雅黑" panose="020B0503020204020204" pitchFamily="34" charset="-122"/>
                <a:ea typeface="微软雅黑" panose="020B0503020204020204" pitchFamily="34" charset="-122"/>
              </a:rPr>
              <a:t>B</a:t>
            </a:r>
            <a:r>
              <a:rPr lang="zh-CN" altLang="en-US" sz="2200" b="1" dirty="0" smtClean="0">
                <a:solidFill>
                  <a:schemeClr val="bg2">
                    <a:lumMod val="50000"/>
                  </a:schemeClr>
                </a:solidFill>
                <a:latin typeface="微软雅黑" panose="020B0503020204020204" pitchFamily="34" charset="-122"/>
                <a:ea typeface="微软雅黑" panose="020B0503020204020204" pitchFamily="34" charset="-122"/>
              </a:rPr>
              <a:t>样条的调和函数</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构造方法</a:t>
            </a:r>
          </a:p>
          <a:p>
            <a:pPr marL="1789113" lvl="3" indent="-457200" eaLnBrk="1" hangingPunct="0">
              <a:lnSpc>
                <a:spcPct val="110000"/>
              </a:lnSpc>
              <a:spcBef>
                <a:spcPts val="1800"/>
              </a:spcBef>
              <a:buSzPct val="60000"/>
              <a:buFont typeface="Wingdings" panose="05000000000000000000" pitchFamily="2" charset="2"/>
              <a:buChar char="u"/>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构造</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k</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p>
          <a:p>
            <a:pPr marL="1789113" lvl="3" indent="-457200" eaLnBrk="1" hangingPunct="0">
              <a:lnSpc>
                <a:spcPct val="110000"/>
              </a:lnSpc>
              <a:spcBef>
                <a:spcPts val="1800"/>
              </a:spcBef>
              <a:buSzPct val="60000"/>
              <a:buFont typeface="Wingdings" panose="05000000000000000000" pitchFamily="2" charset="2"/>
              <a:buChar char="u"/>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沿</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v</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或</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向</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构造</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sym typeface="Symbol" pitchFamily="18" charset="2"/>
              </a:rPr>
              <a:t>l</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 次</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曲线，每组顶点对应</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u</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值由</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到</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变化，形成</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NURBS</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曲面。</a:t>
            </a:r>
          </a:p>
          <a:p>
            <a:pPr lvl="2" eaLnBrk="1" hangingPunct="1">
              <a:lnSpc>
                <a:spcPct val="120000"/>
              </a:lnSpc>
              <a:spcBef>
                <a:spcPct val="50000"/>
              </a:spcBef>
            </a:pPr>
            <a:endParaRPr lang="zh-CN" altLang="en-US" sz="1800" dirty="0" smtClean="0">
              <a:latin typeface="Times New Roman" pitchFamily="18" charset="0"/>
            </a:endParaRPr>
          </a:p>
          <a:p>
            <a:pPr eaLnBrk="1" hangingPunct="1"/>
            <a:endParaRPr lang="zh-CN" altLang="en-US" sz="2400" dirty="0" smtClean="0">
              <a:latin typeface="Times New Roman" pitchFamily="18" charset="0"/>
            </a:endParaRPr>
          </a:p>
        </p:txBody>
      </p:sp>
      <p:graphicFrame>
        <p:nvGraphicFramePr>
          <p:cNvPr id="318468" name="Object 4"/>
          <p:cNvGraphicFramePr>
            <a:graphicFrameLocks noGrp="1" noChangeAspect="1"/>
          </p:cNvGraphicFramePr>
          <p:nvPr>
            <p:ph sz="half" idx="2"/>
            <p:extLst>
              <p:ext uri="{D42A27DB-BD31-4B8C-83A1-F6EECF244321}">
                <p14:modId xmlns:p14="http://schemas.microsoft.com/office/powerpoint/2010/main" val="1118868040"/>
              </p:ext>
            </p:extLst>
          </p:nvPr>
        </p:nvGraphicFramePr>
        <p:xfrm>
          <a:off x="1847528" y="2132856"/>
          <a:ext cx="9889067" cy="954087"/>
        </p:xfrm>
        <a:graphic>
          <a:graphicData uri="http://schemas.openxmlformats.org/presentationml/2006/ole">
            <mc:AlternateContent xmlns:mc="http://schemas.openxmlformats.org/markup-compatibility/2006">
              <mc:Choice xmlns:v="urn:schemas-microsoft-com:vml" Requires="v">
                <p:oleObj spid="_x0000_s98355" name="Equation" r:id="rId4" imgW="3454400" imgH="444500" progId="Equation.DSMT4">
                  <p:embed/>
                </p:oleObj>
              </mc:Choice>
              <mc:Fallback>
                <p:oleObj name="Equation" r:id="rId4" imgW="34544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8" y="2132856"/>
                        <a:ext cx="9889067"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446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8467">
                                            <p:bg/>
                                          </p:spTgt>
                                        </p:tgtEl>
                                        <p:attrNameLst>
                                          <p:attrName>style.visibility</p:attrName>
                                        </p:attrNameLst>
                                      </p:cBhvr>
                                      <p:to>
                                        <p:strVal val="visible"/>
                                      </p:to>
                                    </p:set>
                                    <p:animEffect transition="in" filter="wipe(up)">
                                      <p:cBhvr>
                                        <p:cTn id="7" dur="500"/>
                                        <p:tgtEl>
                                          <p:spTgt spid="318467">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8467">
                                            <p:txEl>
                                              <p:pRg st="0" end="0"/>
                                            </p:txEl>
                                          </p:spTgt>
                                        </p:tgtEl>
                                        <p:attrNameLst>
                                          <p:attrName>style.visibility</p:attrName>
                                        </p:attrNameLst>
                                      </p:cBhvr>
                                      <p:to>
                                        <p:strVal val="visible"/>
                                      </p:to>
                                    </p:set>
                                    <p:animEffect transition="in" filter="wipe(up)">
                                      <p:cBhvr>
                                        <p:cTn id="10" dur="500"/>
                                        <p:tgtEl>
                                          <p:spTgt spid="31846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18468"/>
                                        </p:tgtEl>
                                        <p:attrNameLst>
                                          <p:attrName>style.visibility</p:attrName>
                                        </p:attrNameLst>
                                      </p:cBhvr>
                                      <p:to>
                                        <p:strVal val="visible"/>
                                      </p:to>
                                    </p:set>
                                    <p:animEffect transition="in" filter="wipe(up)">
                                      <p:cBhvr>
                                        <p:cTn id="15" dur="500"/>
                                        <p:tgtEl>
                                          <p:spTgt spid="3184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wipe(up)">
                                      <p:cBhvr>
                                        <p:cTn id="20" dur="500"/>
                                        <p:tgtEl>
                                          <p:spTgt spid="318467">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wipe(up)">
                                      <p:cBhvr>
                                        <p:cTn id="23" dur="500"/>
                                        <p:tgtEl>
                                          <p:spTgt spid="318467">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8467">
                                            <p:txEl>
                                              <p:pRg st="6" end="6"/>
                                            </p:txEl>
                                          </p:spTgt>
                                        </p:tgtEl>
                                        <p:attrNameLst>
                                          <p:attrName>style.visibility</p:attrName>
                                        </p:attrNameLst>
                                      </p:cBhvr>
                                      <p:to>
                                        <p:strVal val="visible"/>
                                      </p:to>
                                    </p:set>
                                    <p:animEffect transition="in" filter="wipe(up)">
                                      <p:cBhvr>
                                        <p:cTn id="26" dur="500"/>
                                        <p:tgtEl>
                                          <p:spTgt spid="318467">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18467">
                                            <p:txEl>
                                              <p:pRg st="7" end="7"/>
                                            </p:txEl>
                                          </p:spTgt>
                                        </p:tgtEl>
                                        <p:attrNameLst>
                                          <p:attrName>style.visibility</p:attrName>
                                        </p:attrNameLst>
                                      </p:cBhvr>
                                      <p:to>
                                        <p:strVal val="visible"/>
                                      </p:to>
                                    </p:set>
                                    <p:animEffect transition="in" filter="wipe(up)">
                                      <p:cBhvr>
                                        <p:cTn id="29" dur="500"/>
                                        <p:tgtEl>
                                          <p:spTgt spid="318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nimBg="1"/>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ppt/theme/themeOverride2.xml><?xml version="1.0" encoding="utf-8"?>
<a:themeOverride xmlns:a="http://schemas.openxmlformats.org/drawingml/2006/main">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4724</TotalTime>
  <Words>7594</Words>
  <Application>Microsoft Office PowerPoint</Application>
  <PresentationFormat>自定义</PresentationFormat>
  <Paragraphs>1460</Paragraphs>
  <Slides>112</Slides>
  <Notes>105</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112</vt:i4>
      </vt:variant>
    </vt:vector>
  </HeadingPairs>
  <TitlesOfParts>
    <vt:vector size="114" baseType="lpstr">
      <vt:lpstr>Default Theme</vt:lpstr>
      <vt:lpstr>Equation</vt:lpstr>
      <vt:lpstr>PowerPoint 演示文稿</vt:lpstr>
      <vt:lpstr>本讲内容</vt:lpstr>
      <vt:lpstr>前言</vt:lpstr>
      <vt:lpstr>前言</vt:lpstr>
      <vt:lpstr>前言</vt:lpstr>
      <vt:lpstr>前言</vt:lpstr>
      <vt:lpstr>PowerPoint 演示文稿</vt:lpstr>
      <vt:lpstr>1.1 曲线曲面参数化表示基础</vt:lpstr>
      <vt:lpstr>1.1.1 显示、隐式和参数表示</vt:lpstr>
      <vt:lpstr>PowerPoint 演示文稿</vt:lpstr>
      <vt:lpstr>1.1.1 显示、隐式和参数表示</vt:lpstr>
      <vt:lpstr>1.1.1 显示、隐式和参数表示</vt:lpstr>
      <vt:lpstr>1.1.1 显示、隐式和参数表示</vt:lpstr>
      <vt:lpstr>1.1.1 显示、隐式和参数表示</vt:lpstr>
      <vt:lpstr>1.1.1 显示、隐式和参数表示</vt:lpstr>
      <vt:lpstr>1.1.1 显示、隐式和参数表示</vt:lpstr>
      <vt:lpstr>1.1.1 显示、隐式和参数表示</vt:lpstr>
      <vt:lpstr>1.1.1 显示、隐式和参数表示</vt:lpstr>
      <vt:lpstr>1.1.1 显示、隐式和参数表示</vt:lpstr>
      <vt:lpstr>1.2 参数曲线的定义及相关基本概念</vt:lpstr>
      <vt:lpstr>1.2 参数曲线的定义及相关基本概念</vt:lpstr>
      <vt:lpstr>PowerPoint 演示文稿</vt:lpstr>
      <vt:lpstr>PowerPoint 演示文稿</vt:lpstr>
      <vt:lpstr>Normal Vector 法矢量</vt:lpstr>
      <vt:lpstr>PowerPoint 演示文稿</vt:lpstr>
      <vt:lpstr>PowerPoint 演示文稿</vt:lpstr>
      <vt:lpstr>PowerPoint 演示文稿</vt:lpstr>
      <vt:lpstr>PowerPoint 演示文稿</vt:lpstr>
      <vt:lpstr>PowerPoint 演示文稿</vt:lpstr>
      <vt:lpstr> 逼近 Approximation</vt:lpstr>
      <vt:lpstr>光顺</vt:lpstr>
      <vt:lpstr>1.3 常用参数曲线</vt:lpstr>
      <vt:lpstr>1.3.1 样条曲线的表示方式</vt:lpstr>
      <vt:lpstr>1.3.1 样条曲线的表示方式</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1.3.2 Bèzier曲线</vt:lpstr>
      <vt:lpstr>1.3.3 B样条曲线</vt:lpstr>
      <vt:lpstr>1.3.3 B样条曲线</vt:lpstr>
      <vt:lpstr>1.3.3 B样条曲线</vt:lpstr>
      <vt:lpstr>PowerPoint 演示文稿</vt:lpstr>
      <vt:lpstr>1.3.3 B样条曲线</vt:lpstr>
      <vt:lpstr>PowerPoint 演示文稿</vt:lpstr>
      <vt:lpstr>1.3.3 B样条曲线</vt:lpstr>
      <vt:lpstr>1.3.3 B样条曲线</vt:lpstr>
      <vt:lpstr>1.3.3 B样条曲线</vt:lpstr>
      <vt:lpstr>1.3.3 B样条曲线</vt:lpstr>
      <vt:lpstr>1.3.3 B样条曲线</vt:lpstr>
      <vt:lpstr>PowerPoint 演示文稿</vt:lpstr>
      <vt:lpstr>PowerPoint 演示文稿</vt:lpstr>
      <vt:lpstr>PowerPoint 演示文稿</vt:lpstr>
      <vt:lpstr>PowerPoint 演示文稿</vt:lpstr>
      <vt:lpstr>1.4 OpenGL中参数曲线的绘制</vt:lpstr>
      <vt:lpstr>1.4.1 绘制Bèzier曲线</vt:lpstr>
      <vt:lpstr>1.4.1 绘制Bèzier曲线</vt:lpstr>
      <vt:lpstr>1.4.1 绘制Bèzier曲线</vt:lpstr>
      <vt:lpstr>1.4.1 绘制Bèzier曲线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1.4.2 绘制NURBS曲线</vt:lpstr>
      <vt:lpstr>1.4.2 绘制NURBS曲线</vt:lpstr>
      <vt:lpstr>1.4.2 绘制NURBS曲线</vt:lpstr>
      <vt:lpstr>1.4.2 绘制NURBS曲线</vt:lpstr>
      <vt:lpstr> </vt:lpstr>
      <vt:lpstr>PowerPoint 演示文稿</vt:lpstr>
      <vt:lpstr>PowerPoint 演示文稿</vt:lpstr>
      <vt:lpstr>曲面的参数连续性</vt:lpstr>
      <vt:lpstr>曲面的几何连续性</vt:lpstr>
      <vt:lpstr>曲面的几何连续性</vt:lpstr>
      <vt:lpstr>PowerPoint 演示文稿</vt:lpstr>
      <vt:lpstr>PowerPoint 演示文稿</vt:lpstr>
      <vt:lpstr>PowerPoint 演示文稿</vt:lpstr>
      <vt:lpstr>2.2.5  双线性曲面 (Bilinear Surface)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2.2.10 NURBS曲面</vt:lpstr>
      <vt:lpstr>2.2.10 NURBS曲面</vt:lpstr>
      <vt:lpstr>PowerPoint 演示文稿</vt:lpstr>
      <vt:lpstr>PowerPoint 演示文稿</vt:lpstr>
      <vt:lpstr>PowerPoint 演示文稿</vt:lpstr>
      <vt:lpstr>自由曲面造型实例</vt:lpstr>
      <vt:lpstr>自由曲面造型实例</vt:lpstr>
      <vt:lpstr>自由曲面造型实例</vt:lpstr>
      <vt:lpstr>自由曲面造型实例</vt:lpstr>
      <vt:lpstr>2.3 OpenGL中参数曲面的绘制</vt:lpstr>
      <vt:lpstr>2.3 OpenGL中参数曲面的绘制</vt:lpstr>
      <vt:lpstr>2.3 OpenGL中参数曲面的绘制</vt:lpstr>
      <vt:lpstr>2.3 OpenGL中参数曲面的绘制</vt:lpstr>
      <vt:lpstr>2.3 OpenGL中参数曲面的绘制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356</cp:revision>
  <dcterms:modified xsi:type="dcterms:W3CDTF">2019-11-25T06:10:02Z</dcterms:modified>
</cp:coreProperties>
</file>