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89" r:id="rId3"/>
    <p:sldId id="366" r:id="rId4"/>
    <p:sldId id="371" r:id="rId5"/>
    <p:sldId id="372" r:id="rId6"/>
    <p:sldId id="373" r:id="rId7"/>
    <p:sldId id="374" r:id="rId8"/>
    <p:sldId id="375" r:id="rId9"/>
    <p:sldId id="376" r:id="rId10"/>
    <p:sldId id="416" r:id="rId11"/>
    <p:sldId id="377" r:id="rId12"/>
    <p:sldId id="378" r:id="rId13"/>
    <p:sldId id="379" r:id="rId14"/>
    <p:sldId id="380" r:id="rId15"/>
    <p:sldId id="381" r:id="rId16"/>
    <p:sldId id="382" r:id="rId17"/>
    <p:sldId id="383" r:id="rId18"/>
    <p:sldId id="385" r:id="rId19"/>
    <p:sldId id="386" r:id="rId20"/>
    <p:sldId id="417" r:id="rId21"/>
    <p:sldId id="397" r:id="rId22"/>
    <p:sldId id="419" r:id="rId23"/>
    <p:sldId id="420" r:id="rId24"/>
    <p:sldId id="387" r:id="rId25"/>
    <p:sldId id="388" r:id="rId26"/>
    <p:sldId id="389" r:id="rId27"/>
    <p:sldId id="390" r:id="rId28"/>
    <p:sldId id="391" r:id="rId29"/>
    <p:sldId id="392" r:id="rId30"/>
    <p:sldId id="393" r:id="rId31"/>
    <p:sldId id="394" r:id="rId32"/>
    <p:sldId id="395" r:id="rId33"/>
    <p:sldId id="396" r:id="rId34"/>
    <p:sldId id="398" r:id="rId35"/>
    <p:sldId id="399" r:id="rId36"/>
    <p:sldId id="421" r:id="rId37"/>
    <p:sldId id="400" r:id="rId38"/>
    <p:sldId id="402" r:id="rId39"/>
    <p:sldId id="403" r:id="rId40"/>
    <p:sldId id="405" r:id="rId41"/>
    <p:sldId id="406" r:id="rId42"/>
    <p:sldId id="407" r:id="rId43"/>
    <p:sldId id="408" r:id="rId44"/>
    <p:sldId id="409" r:id="rId45"/>
    <p:sldId id="410" r:id="rId46"/>
    <p:sldId id="411" r:id="rId47"/>
    <p:sldId id="412" r:id="rId48"/>
    <p:sldId id="413" r:id="rId4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000"/>
    <a:srgbClr val="FFFFFF"/>
    <a:srgbClr val="19B804"/>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76" autoAdjust="0"/>
  </p:normalViewPr>
  <p:slideViewPr>
    <p:cSldViewPr>
      <p:cViewPr varScale="1">
        <p:scale>
          <a:sx n="47" d="100"/>
          <a:sy n="47" d="100"/>
        </p:scale>
        <p:origin x="-59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charset="-122"/>
              </a:defRPr>
            </a:lvl1pPr>
            <a:lvl2pPr marL="742950" indent="-285750" eaLnBrk="0" hangingPunct="0">
              <a:defRPr i="1">
                <a:solidFill>
                  <a:schemeClr val="tx1"/>
                </a:solidFill>
                <a:latin typeface="Arial" charset="0"/>
                <a:ea typeface="宋体" charset="-122"/>
              </a:defRPr>
            </a:lvl2pPr>
            <a:lvl3pPr marL="1143000" indent="-228600" eaLnBrk="0" hangingPunct="0">
              <a:defRPr i="1">
                <a:solidFill>
                  <a:schemeClr val="tx1"/>
                </a:solidFill>
                <a:latin typeface="Arial" charset="0"/>
                <a:ea typeface="宋体" charset="-122"/>
              </a:defRPr>
            </a:lvl3pPr>
            <a:lvl4pPr marL="1600200" indent="-228600" eaLnBrk="0" hangingPunct="0">
              <a:defRPr i="1">
                <a:solidFill>
                  <a:schemeClr val="tx1"/>
                </a:solidFill>
                <a:latin typeface="Arial" charset="0"/>
                <a:ea typeface="宋体" charset="-122"/>
              </a:defRPr>
            </a:lvl4pPr>
            <a:lvl5pPr marL="2057400" indent="-228600" eaLnBrk="0" hangingPunct="0">
              <a:defRPr i="1">
                <a:solidFill>
                  <a:schemeClr val="tx1"/>
                </a:solidFill>
                <a:latin typeface="Arial" charset="0"/>
                <a:ea typeface="宋体" charset="-122"/>
              </a:defRPr>
            </a:lvl5pPr>
            <a:lvl6pPr marL="2514600" indent="-228600" algn="ctr" eaLnBrk="0" fontAlgn="base" hangingPunct="0">
              <a:spcBef>
                <a:spcPct val="0"/>
              </a:spcBef>
              <a:spcAft>
                <a:spcPct val="0"/>
              </a:spcAft>
              <a:defRPr i="1">
                <a:solidFill>
                  <a:schemeClr val="tx1"/>
                </a:solidFill>
                <a:latin typeface="Arial" charset="0"/>
                <a:ea typeface="宋体" charset="-122"/>
              </a:defRPr>
            </a:lvl6pPr>
            <a:lvl7pPr marL="2971800" indent="-228600" algn="ctr" eaLnBrk="0" fontAlgn="base" hangingPunct="0">
              <a:spcBef>
                <a:spcPct val="0"/>
              </a:spcBef>
              <a:spcAft>
                <a:spcPct val="0"/>
              </a:spcAft>
              <a:defRPr i="1">
                <a:solidFill>
                  <a:schemeClr val="tx1"/>
                </a:solidFill>
                <a:latin typeface="Arial" charset="0"/>
                <a:ea typeface="宋体" charset="-122"/>
              </a:defRPr>
            </a:lvl7pPr>
            <a:lvl8pPr marL="3429000" indent="-228600" algn="ctr" eaLnBrk="0" fontAlgn="base" hangingPunct="0">
              <a:spcBef>
                <a:spcPct val="0"/>
              </a:spcBef>
              <a:spcAft>
                <a:spcPct val="0"/>
              </a:spcAft>
              <a:defRPr i="1">
                <a:solidFill>
                  <a:schemeClr val="tx1"/>
                </a:solidFill>
                <a:latin typeface="Arial" charset="0"/>
                <a:ea typeface="宋体" charset="-122"/>
              </a:defRPr>
            </a:lvl8pPr>
            <a:lvl9pPr marL="3886200" indent="-228600" algn="ctr" eaLnBrk="0" fontAlgn="base" hangingPunct="0">
              <a:spcBef>
                <a:spcPct val="0"/>
              </a:spcBef>
              <a:spcAft>
                <a:spcPct val="0"/>
              </a:spcAft>
              <a:defRPr i="1">
                <a:solidFill>
                  <a:schemeClr val="tx1"/>
                </a:solidFill>
                <a:latin typeface="Arial" charset="0"/>
                <a:ea typeface="宋体" charset="-122"/>
              </a:defRPr>
            </a:lvl9pPr>
          </a:lstStyle>
          <a:p>
            <a:pPr eaLnBrk="1" hangingPunct="1"/>
            <a:fld id="{F010E8B3-AE30-40DF-86C4-29C5F455ACCA}" type="slidenum">
              <a:rPr lang="zh-CN" altLang="en-US" i="0" smtClean="0">
                <a:latin typeface="Times New Roman" pitchFamily="18" charset="0"/>
              </a:rPr>
              <a:pPr eaLnBrk="1" hangingPunct="1"/>
              <a:t>2</a:t>
            </a:fld>
            <a:endParaRPr lang="en-US" altLang="zh-CN" i="0" smtClean="0">
              <a:latin typeface="Times New Roman" pitchFamily="18"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E167170D-27E0-40CE-9EB6-1130F3DC0B7C}" type="slidenum">
              <a:rPr lang="zh-CN" altLang="en-US" b="0" i="0" smtClean="0">
                <a:latin typeface="Times New Roman" pitchFamily="18" charset="0"/>
              </a:rPr>
              <a:pPr eaLnBrk="1" hangingPunct="1"/>
              <a:t>12</a:t>
            </a:fld>
            <a:endParaRPr lang="en-US" altLang="zh-CN" b="0" i="0" smtClean="0">
              <a:latin typeface="Times New Roman" pitchFamily="18" charset="0"/>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89F2C0F0-D083-4CC5-9569-D2117E858E3B}" type="slidenum">
              <a:rPr lang="zh-CN" altLang="en-US" b="0" i="0" smtClean="0">
                <a:latin typeface="Times New Roman" pitchFamily="18" charset="0"/>
              </a:rPr>
              <a:pPr eaLnBrk="1" hangingPunct="1"/>
              <a:t>13</a:t>
            </a:fld>
            <a:endParaRPr lang="en-US" altLang="zh-CN" b="0" i="0" smtClean="0">
              <a:latin typeface="Times New Roman" pitchFamily="18"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ADAE39C-5830-4602-857D-FCAC0C3ADE53}" type="slidenum">
              <a:rPr lang="zh-CN" altLang="en-US" b="0" i="0" smtClean="0">
                <a:latin typeface="Times New Roman" pitchFamily="18" charset="0"/>
              </a:rPr>
              <a:pPr eaLnBrk="1" hangingPunct="1"/>
              <a:t>14</a:t>
            </a:fld>
            <a:endParaRPr lang="en-US" altLang="zh-CN" b="0" i="0" smtClean="0">
              <a:latin typeface="Times New Roman" pitchFamily="18" charset="0"/>
            </a:endParaRPr>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C1930921-33AA-461E-BCD4-ACE6104BBF07}" type="slidenum">
              <a:rPr lang="zh-CN" altLang="en-US" b="0" i="0" smtClean="0">
                <a:latin typeface="Times New Roman" pitchFamily="18" charset="0"/>
              </a:rPr>
              <a:pPr eaLnBrk="1" hangingPunct="1"/>
              <a:t>15</a:t>
            </a:fld>
            <a:endParaRPr lang="en-US" altLang="zh-CN" b="0" i="0" smtClean="0">
              <a:latin typeface="Times New Roman" pitchFamily="18" charset="0"/>
            </a:endParaRPr>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72F50A66-0778-4A5A-AC27-00C4126E9CEC}" type="slidenum">
              <a:rPr lang="zh-CN" altLang="en-US" b="0" i="0" smtClean="0">
                <a:latin typeface="Times New Roman" pitchFamily="18" charset="0"/>
              </a:rPr>
              <a:pPr eaLnBrk="1" hangingPunct="1"/>
              <a:t>16</a:t>
            </a:fld>
            <a:endParaRPr lang="en-US" altLang="zh-CN" b="0" i="0" smtClean="0">
              <a:latin typeface="Times New Roman" pitchFamily="18" charset="0"/>
            </a:endParaRPr>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6936EDE9-3276-42A5-8B1F-6F5082169875}" type="slidenum">
              <a:rPr lang="zh-CN" altLang="en-US" b="0" i="0" smtClean="0">
                <a:latin typeface="Times New Roman" pitchFamily="18" charset="0"/>
              </a:rPr>
              <a:pPr eaLnBrk="1" hangingPunct="1"/>
              <a:t>17</a:t>
            </a:fld>
            <a:endParaRPr lang="en-US" altLang="zh-CN" b="0" i="0" smtClean="0">
              <a:latin typeface="Times New Roman" pitchFamily="18" charset="0"/>
            </a:endParaRPr>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6C4DE194-8481-4E0A-A4A2-8AEA898A6E32}" type="slidenum">
              <a:rPr lang="zh-CN" altLang="en-US" b="0" i="0" smtClean="0">
                <a:latin typeface="Times New Roman" pitchFamily="18" charset="0"/>
              </a:rPr>
              <a:pPr eaLnBrk="1" hangingPunct="1"/>
              <a:t>18</a:t>
            </a:fld>
            <a:endParaRPr lang="en-US" altLang="zh-CN" b="0" i="0" smtClean="0">
              <a:latin typeface="Times New Roman" pitchFamily="18" charset="0"/>
            </a:endParaRPr>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01568D95-5B42-4295-B057-6B6A76BE7693}" type="slidenum">
              <a:rPr lang="zh-CN" altLang="en-US" b="0" i="0" smtClean="0">
                <a:latin typeface="Times New Roman" pitchFamily="18" charset="0"/>
              </a:rPr>
              <a:pPr eaLnBrk="1" hangingPunct="1"/>
              <a:t>19</a:t>
            </a:fld>
            <a:endParaRPr lang="en-US" altLang="zh-CN" b="0" i="0" smtClean="0">
              <a:latin typeface="Times New Roman" pitchFamily="18" charset="0"/>
            </a:endParaRPr>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01568D95-5B42-4295-B057-6B6A76BE7693}" type="slidenum">
              <a:rPr lang="zh-CN" altLang="en-US" b="0" i="0" smtClean="0">
                <a:latin typeface="Times New Roman" pitchFamily="18" charset="0"/>
              </a:rPr>
              <a:pPr eaLnBrk="1" hangingPunct="1"/>
              <a:t>20</a:t>
            </a:fld>
            <a:endParaRPr lang="en-US" altLang="zh-CN" b="0" i="0" smtClean="0">
              <a:latin typeface="Times New Roman" pitchFamily="18" charset="0"/>
            </a:endParaRPr>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83221AA-068E-4CDC-8612-9AC1C94BDABC}" type="slidenum">
              <a:rPr lang="zh-CN" altLang="en-US" b="0" i="0" smtClean="0">
                <a:latin typeface="Times New Roman" pitchFamily="18" charset="0"/>
              </a:rPr>
              <a:pPr eaLnBrk="1" hangingPunct="1"/>
              <a:t>22</a:t>
            </a:fld>
            <a:endParaRPr lang="en-US" altLang="zh-CN" b="0" i="0" smtClean="0">
              <a:latin typeface="Times New Roman" pitchFamily="18" charset="0"/>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顺序执行程序的方式叫</a:t>
            </a:r>
            <a:r>
              <a:rPr lang="zh-CN" altLang="en-US" dirty="0" smtClean="0">
                <a:latin typeface="Arial" charset="0"/>
                <a:ea typeface="宋体" charset="-122"/>
              </a:rPr>
              <a:t>“</a:t>
            </a:r>
            <a:r>
              <a:rPr lang="zh-CN" altLang="en-US" dirty="0" smtClean="0">
                <a:ea typeface="宋体" charset="-122"/>
              </a:rPr>
              <a:t>立即方式</a:t>
            </a:r>
            <a:r>
              <a:rPr lang="zh-CN" altLang="en-US" dirty="0" smtClean="0">
                <a:latin typeface="Arial" charset="0"/>
                <a:ea typeface="宋体" charset="-122"/>
              </a:rPr>
              <a:t>”</a:t>
            </a:r>
            <a:r>
              <a:rPr lang="zh-CN" altLang="en-US" dirty="0" smtClean="0">
                <a:ea typeface="宋体" charset="-122"/>
              </a:rPr>
              <a:t>。</a:t>
            </a:r>
          </a:p>
          <a:p>
            <a:pPr eaLnBrk="1" hangingPunct="1"/>
            <a:r>
              <a:rPr lang="zh-CN" altLang="en-US" dirty="0" smtClean="0">
                <a:ea typeface="宋体" charset="-122"/>
              </a:rPr>
              <a:t>对频繁调用重复操作的程序，立即方式的效率不高。</a:t>
            </a:r>
            <a:endParaRPr lang="en-US" altLang="zh-CN" dirty="0" smtClean="0">
              <a:ea typeface="宋体" charset="-122"/>
            </a:endParaRPr>
          </a:p>
          <a:p>
            <a:pPr eaLnBrk="1" hangingPunct="1"/>
            <a:r>
              <a:rPr lang="en-US" altLang="zh-CN" dirty="0" smtClean="0">
                <a:ea typeface="宋体" charset="-122"/>
              </a:rPr>
              <a:t>OpenGL3.0</a:t>
            </a:r>
            <a:r>
              <a:rPr lang="zh-CN" altLang="en-US" dirty="0" smtClean="0">
                <a:ea typeface="宋体" charset="-122"/>
              </a:rPr>
              <a:t>版本已经全面放弃显示列表，使用</a:t>
            </a:r>
            <a:r>
              <a:rPr lang="en-US" altLang="zh-CN" dirty="0" smtClean="0">
                <a:ea typeface="宋体" charset="-122"/>
              </a:rPr>
              <a:t>VAO</a:t>
            </a:r>
            <a:r>
              <a:rPr lang="zh-CN" altLang="en-US" dirty="0" smtClean="0">
                <a:ea typeface="宋体" charset="-122"/>
              </a:rPr>
              <a:t>和</a:t>
            </a:r>
            <a:r>
              <a:rPr lang="en-US" altLang="zh-CN" dirty="0" smtClean="0">
                <a:ea typeface="宋体" charset="-122"/>
              </a:rPr>
              <a:t>VBO</a:t>
            </a:r>
            <a:r>
              <a:rPr lang="zh-CN" altLang="en-US" dirty="0" smtClean="0">
                <a:ea typeface="宋体" charset="-122"/>
              </a:rPr>
              <a:t>了</a:t>
            </a:r>
            <a:endParaRPr lang="en-US" altLang="zh-CN" dirty="0" smtClean="0">
              <a:ea typeface="宋体" charset="-122"/>
            </a:endParaRPr>
          </a:p>
          <a:p>
            <a:r>
              <a:rPr lang="en-US" altLang="zh-CN" dirty="0" smtClean="0"/>
              <a:t>VAO(vertex Array Object)</a:t>
            </a:r>
            <a:r>
              <a:rPr lang="zh-CN" altLang="en-US" dirty="0" smtClean="0"/>
              <a:t>：顶点数组对象</a:t>
            </a:r>
          </a:p>
          <a:p>
            <a:r>
              <a:rPr lang="en-US" altLang="zh-CN" dirty="0" smtClean="0"/>
              <a:t>VBO(vertex Buffer Object)</a:t>
            </a:r>
            <a:r>
              <a:rPr lang="zh-CN" altLang="en-US" dirty="0" smtClean="0"/>
              <a:t>：顶点缓冲对象</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28C306F-6D6C-40EE-B33D-D24F9F49AE47}" type="slidenum">
              <a:rPr lang="zh-CN" altLang="en-US" b="0" i="0" smtClean="0">
                <a:latin typeface="Times New Roman" pitchFamily="18" charset="0"/>
              </a:rPr>
              <a:pPr eaLnBrk="1" hangingPunct="1"/>
              <a:t>4</a:t>
            </a:fld>
            <a:endParaRPr lang="en-US" altLang="zh-CN" b="0" i="0" smtClean="0">
              <a:latin typeface="Times New Roman" pitchFamily="18" charset="0"/>
            </a:endParaRPr>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83221AA-068E-4CDC-8612-9AC1C94BDABC}" type="slidenum">
              <a:rPr lang="zh-CN" altLang="en-US" b="0" i="0" smtClean="0">
                <a:latin typeface="Times New Roman" pitchFamily="18" charset="0"/>
              </a:rPr>
              <a:pPr eaLnBrk="1" hangingPunct="1"/>
              <a:t>23</a:t>
            </a:fld>
            <a:endParaRPr lang="en-US" altLang="zh-CN" b="0" i="0" smtClean="0">
              <a:latin typeface="Times New Roman" pitchFamily="18" charset="0"/>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顺序执行程序的方式叫</a:t>
            </a:r>
            <a:r>
              <a:rPr lang="zh-CN" altLang="en-US" dirty="0" smtClean="0">
                <a:latin typeface="Arial" charset="0"/>
                <a:ea typeface="宋体" charset="-122"/>
              </a:rPr>
              <a:t>“</a:t>
            </a:r>
            <a:r>
              <a:rPr lang="zh-CN" altLang="en-US" dirty="0" smtClean="0">
                <a:ea typeface="宋体" charset="-122"/>
              </a:rPr>
              <a:t>立即方式</a:t>
            </a:r>
            <a:r>
              <a:rPr lang="zh-CN" altLang="en-US" dirty="0" smtClean="0">
                <a:latin typeface="Arial" charset="0"/>
                <a:ea typeface="宋体" charset="-122"/>
              </a:rPr>
              <a:t>”</a:t>
            </a:r>
            <a:r>
              <a:rPr lang="zh-CN" altLang="en-US" dirty="0" smtClean="0">
                <a:ea typeface="宋体" charset="-122"/>
              </a:rPr>
              <a:t>。</a:t>
            </a:r>
          </a:p>
          <a:p>
            <a:pPr eaLnBrk="1" hangingPunct="1"/>
            <a:r>
              <a:rPr lang="zh-CN" altLang="en-US" dirty="0" smtClean="0">
                <a:ea typeface="宋体" charset="-122"/>
              </a:rPr>
              <a:t>对频繁调用重复操作的程序，立即方式的效率不高。</a:t>
            </a:r>
            <a:endParaRPr lang="en-US" altLang="zh-CN" dirty="0" smtClean="0">
              <a:ea typeface="宋体" charset="-122"/>
            </a:endParaRPr>
          </a:p>
          <a:p>
            <a:pPr eaLnBrk="1" hangingPunct="1"/>
            <a:r>
              <a:rPr lang="en-US" altLang="zh-CN" dirty="0" smtClean="0">
                <a:ea typeface="宋体" charset="-122"/>
              </a:rPr>
              <a:t>OpenGL3.0</a:t>
            </a:r>
            <a:r>
              <a:rPr lang="zh-CN" altLang="en-US" dirty="0" smtClean="0">
                <a:ea typeface="宋体" charset="-122"/>
              </a:rPr>
              <a:t>版本已经全面放弃显示列表，使用</a:t>
            </a:r>
            <a:r>
              <a:rPr lang="en-US" altLang="zh-CN" dirty="0" smtClean="0">
                <a:ea typeface="宋体" charset="-122"/>
              </a:rPr>
              <a:t>VAO</a:t>
            </a:r>
            <a:r>
              <a:rPr lang="zh-CN" altLang="en-US" dirty="0" smtClean="0">
                <a:ea typeface="宋体" charset="-122"/>
              </a:rPr>
              <a:t>和</a:t>
            </a:r>
            <a:r>
              <a:rPr lang="en-US" altLang="zh-CN" dirty="0" smtClean="0">
                <a:ea typeface="宋体" charset="-122"/>
              </a:rPr>
              <a:t>VBO</a:t>
            </a:r>
            <a:r>
              <a:rPr lang="zh-CN" altLang="en-US" dirty="0" smtClean="0">
                <a:ea typeface="宋体" charset="-122"/>
              </a:rPr>
              <a:t>了</a:t>
            </a:r>
            <a:endParaRPr lang="en-US" altLang="zh-CN" dirty="0" smtClean="0">
              <a:ea typeface="宋体" charset="-122"/>
            </a:endParaRPr>
          </a:p>
          <a:p>
            <a:r>
              <a:rPr lang="en-US" altLang="zh-CN" dirty="0" smtClean="0"/>
              <a:t>VAO(vertex Array Object)</a:t>
            </a:r>
            <a:r>
              <a:rPr lang="zh-CN" altLang="en-US" dirty="0" smtClean="0"/>
              <a:t>：顶点数组对象</a:t>
            </a:r>
          </a:p>
          <a:p>
            <a:r>
              <a:rPr lang="en-US" altLang="zh-CN" dirty="0" smtClean="0"/>
              <a:t>VBO(vertex Buffer Object)</a:t>
            </a:r>
            <a:r>
              <a:rPr lang="zh-CN" altLang="en-US" dirty="0" smtClean="0"/>
              <a:t>：顶点缓冲对象</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49E3F8CE-84DC-4943-960F-82216F4AF483}" type="slidenum">
              <a:rPr lang="zh-CN" altLang="en-US" b="0" i="0" smtClean="0">
                <a:latin typeface="Times New Roman" pitchFamily="18" charset="0"/>
              </a:rPr>
              <a:pPr eaLnBrk="1" hangingPunct="1"/>
              <a:t>24</a:t>
            </a:fld>
            <a:endParaRPr lang="en-US" altLang="zh-CN" b="0" i="0" smtClean="0">
              <a:latin typeface="Times New Roman" pitchFamily="18" charset="0"/>
            </a:endParaRPr>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7D23A11E-516A-4C9D-AC71-530E9D6760AC}" type="slidenum">
              <a:rPr lang="zh-CN" altLang="en-US" b="0" i="0" smtClean="0">
                <a:latin typeface="Times New Roman" pitchFamily="18" charset="0"/>
              </a:rPr>
              <a:pPr eaLnBrk="1" hangingPunct="1"/>
              <a:t>25</a:t>
            </a:fld>
            <a:endParaRPr lang="en-US" altLang="zh-CN" b="0" i="0" smtClean="0">
              <a:latin typeface="Times New Roman" pitchFamily="18" charset="0"/>
            </a:endParaRPr>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7F59CD68-2B6C-4598-8A7B-53F75FDF8B16}" type="slidenum">
              <a:rPr lang="zh-CN" altLang="en-US" b="0" i="0" smtClean="0">
                <a:latin typeface="Times New Roman" pitchFamily="18" charset="0"/>
              </a:rPr>
              <a:pPr eaLnBrk="1" hangingPunct="1"/>
              <a:t>26</a:t>
            </a:fld>
            <a:endParaRPr lang="en-US" altLang="zh-CN" b="0" i="0" smtClean="0">
              <a:latin typeface="Times New Roman" pitchFamily="18" charset="0"/>
            </a:endParaRPr>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BDCCD5A8-55A1-4725-B5AA-07C323D19E27}" type="slidenum">
              <a:rPr lang="zh-CN" altLang="en-US" b="0" i="0" smtClean="0">
                <a:latin typeface="Times New Roman" pitchFamily="18" charset="0"/>
              </a:rPr>
              <a:pPr eaLnBrk="1" hangingPunct="1"/>
              <a:t>27</a:t>
            </a:fld>
            <a:endParaRPr lang="en-US" altLang="zh-CN" b="0" i="0" smtClean="0">
              <a:latin typeface="Times New Roman" pitchFamily="18" charset="0"/>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FCBA56E0-0BD5-4E69-8D13-FF0318C3BD00}" type="slidenum">
              <a:rPr lang="zh-CN" altLang="en-US" b="0" i="0" smtClean="0">
                <a:latin typeface="Times New Roman" pitchFamily="18" charset="0"/>
              </a:rPr>
              <a:pPr eaLnBrk="1" hangingPunct="1"/>
              <a:t>28</a:t>
            </a:fld>
            <a:endParaRPr lang="en-US" altLang="zh-CN" b="0" i="0" smtClean="0">
              <a:latin typeface="Times New Roman" pitchFamily="18" charset="0"/>
            </a:endParaRPr>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83221AA-068E-4CDC-8612-9AC1C94BDABC}" type="slidenum">
              <a:rPr lang="zh-CN" altLang="en-US" b="0" i="0" smtClean="0">
                <a:latin typeface="Times New Roman" pitchFamily="18" charset="0"/>
              </a:rPr>
              <a:pPr eaLnBrk="1" hangingPunct="1"/>
              <a:t>29</a:t>
            </a:fld>
            <a:endParaRPr lang="en-US" altLang="zh-CN" b="0" i="0" smtClean="0">
              <a:latin typeface="Times New Roman" pitchFamily="18" charset="0"/>
            </a:endParaRPr>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顺序执行程序的方式叫</a:t>
            </a:r>
            <a:r>
              <a:rPr lang="zh-CN" altLang="en-US" dirty="0" smtClean="0">
                <a:latin typeface="Arial" charset="0"/>
                <a:ea typeface="宋体" charset="-122"/>
              </a:rPr>
              <a:t>“</a:t>
            </a:r>
            <a:r>
              <a:rPr lang="zh-CN" altLang="en-US" dirty="0" smtClean="0">
                <a:ea typeface="宋体" charset="-122"/>
              </a:rPr>
              <a:t>立即方式</a:t>
            </a:r>
            <a:r>
              <a:rPr lang="zh-CN" altLang="en-US" dirty="0" smtClean="0">
                <a:latin typeface="Arial" charset="0"/>
                <a:ea typeface="宋体" charset="-122"/>
              </a:rPr>
              <a:t>”</a:t>
            </a:r>
            <a:r>
              <a:rPr lang="zh-CN" altLang="en-US" dirty="0" smtClean="0">
                <a:ea typeface="宋体" charset="-122"/>
              </a:rPr>
              <a:t>。</a:t>
            </a:r>
          </a:p>
          <a:p>
            <a:pPr eaLnBrk="1" hangingPunct="1"/>
            <a:r>
              <a:rPr lang="zh-CN" altLang="en-US" dirty="0" smtClean="0">
                <a:ea typeface="宋体" charset="-122"/>
              </a:rPr>
              <a:t>对频繁调用重复操作的程序，立即方式的效率不高。</a:t>
            </a:r>
            <a:endParaRPr lang="en-US" altLang="zh-CN" dirty="0" smtClean="0">
              <a:ea typeface="宋体" charset="-122"/>
            </a:endParaRPr>
          </a:p>
          <a:p>
            <a:pPr eaLnBrk="1" hangingPunct="1"/>
            <a:r>
              <a:rPr lang="en-US" altLang="zh-CN" dirty="0" smtClean="0">
                <a:ea typeface="宋体" charset="-122"/>
              </a:rPr>
              <a:t>OpenGL3.0</a:t>
            </a:r>
            <a:r>
              <a:rPr lang="zh-CN" altLang="en-US" dirty="0" smtClean="0">
                <a:ea typeface="宋体" charset="-122"/>
              </a:rPr>
              <a:t>版本已经全面放弃显示列表，使用</a:t>
            </a:r>
            <a:r>
              <a:rPr lang="en-US" altLang="zh-CN" dirty="0" smtClean="0">
                <a:ea typeface="宋体" charset="-122"/>
              </a:rPr>
              <a:t>VAO</a:t>
            </a:r>
            <a:r>
              <a:rPr lang="zh-CN" altLang="en-US" dirty="0" smtClean="0">
                <a:ea typeface="宋体" charset="-122"/>
              </a:rPr>
              <a:t>和</a:t>
            </a:r>
            <a:r>
              <a:rPr lang="en-US" altLang="zh-CN" dirty="0" smtClean="0">
                <a:ea typeface="宋体" charset="-122"/>
              </a:rPr>
              <a:t>VBO</a:t>
            </a:r>
            <a:r>
              <a:rPr lang="zh-CN" altLang="en-US" dirty="0" smtClean="0">
                <a:ea typeface="宋体" charset="-122"/>
              </a:rPr>
              <a:t>了</a:t>
            </a:r>
            <a:endParaRPr lang="en-US" altLang="zh-CN" dirty="0" smtClean="0">
              <a:ea typeface="宋体" charset="-122"/>
            </a:endParaRPr>
          </a:p>
          <a:p>
            <a:r>
              <a:rPr lang="en-US" altLang="zh-CN" dirty="0" smtClean="0"/>
              <a:t>VAO(vertex Array Object)</a:t>
            </a:r>
            <a:r>
              <a:rPr lang="zh-CN" altLang="en-US" dirty="0" smtClean="0"/>
              <a:t>：顶点数组对象</a:t>
            </a:r>
          </a:p>
          <a:p>
            <a:r>
              <a:rPr lang="en-US" altLang="zh-CN" dirty="0" smtClean="0"/>
              <a:t>VBO(vertex Buffer Object)</a:t>
            </a:r>
            <a:r>
              <a:rPr lang="zh-CN" altLang="en-US" dirty="0" smtClean="0"/>
              <a:t>：顶点缓冲对象</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2957852-7F12-4F54-A352-EF444221B904}" type="slidenum">
              <a:rPr lang="zh-CN" altLang="en-US" b="0" i="0" smtClean="0">
                <a:latin typeface="Times New Roman" pitchFamily="18" charset="0"/>
              </a:rPr>
              <a:pPr eaLnBrk="1" hangingPunct="1"/>
              <a:t>30</a:t>
            </a:fld>
            <a:endParaRPr lang="en-US" altLang="zh-CN" b="0" i="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ED8977F9-15A1-4BF6-A7F1-32F36AAD1086}" type="slidenum">
              <a:rPr lang="zh-CN" altLang="en-US" b="0" i="0" smtClean="0">
                <a:latin typeface="Times New Roman" pitchFamily="18" charset="0"/>
              </a:rPr>
              <a:pPr eaLnBrk="1" hangingPunct="1"/>
              <a:t>31</a:t>
            </a:fld>
            <a:endParaRPr lang="en-US" altLang="zh-CN" b="0" i="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zh-CN" sz="1000" smtClean="0">
                <a:solidFill>
                  <a:srgbClr val="663300"/>
                </a:solidFill>
                <a:ea typeface="宋体" charset="-122"/>
              </a:rPr>
              <a:t>GL_COMPILE    </a:t>
            </a:r>
            <a:r>
              <a:rPr lang="zh-CN" altLang="en-US" sz="1000" smtClean="0">
                <a:solidFill>
                  <a:srgbClr val="663300"/>
                </a:solidFill>
                <a:ea typeface="宋体" charset="-122"/>
              </a:rPr>
              <a:t>只执行编译，以备以后调用</a:t>
            </a:r>
          </a:p>
          <a:p>
            <a:pPr lvl="2" eaLnBrk="1" hangingPunct="1"/>
            <a:r>
              <a:rPr lang="en-US" altLang="zh-CN" sz="1000" smtClean="0">
                <a:solidFill>
                  <a:srgbClr val="663300"/>
                </a:solidFill>
                <a:ea typeface="宋体" charset="-122"/>
              </a:rPr>
              <a:t>GL_COMPILE_AND_EXECUTE   </a:t>
            </a:r>
            <a:r>
              <a:rPr lang="zh-CN" altLang="en-US" sz="1000" smtClean="0">
                <a:solidFill>
                  <a:srgbClr val="663300"/>
                </a:solidFill>
                <a:ea typeface="宋体" charset="-122"/>
              </a:rPr>
              <a:t>编译并执行一次</a:t>
            </a:r>
            <a:endParaRPr lang="zh-CN" altLang="en-US" smtClean="0">
              <a:ea typeface="宋体" charset="-122"/>
            </a:endParaRPr>
          </a:p>
          <a:p>
            <a:pPr eaLnBrk="1" hangingPunct="1"/>
            <a:endParaRPr lang="zh-CN" altLang="en-US"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C1544F0A-6E55-4AE1-8ECE-AC188E16D81D}" type="slidenum">
              <a:rPr lang="zh-CN" altLang="en-US" b="0" i="0" smtClean="0">
                <a:latin typeface="Times New Roman" pitchFamily="18" charset="0"/>
              </a:rPr>
              <a:pPr eaLnBrk="1" hangingPunct="1"/>
              <a:t>32</a:t>
            </a:fld>
            <a:endParaRPr lang="en-US" altLang="zh-CN" b="0" i="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CFBAC033-1922-4AF2-85BC-80E819431CF6}" type="slidenum">
              <a:rPr lang="zh-CN" altLang="en-US" b="0" i="0" smtClean="0">
                <a:latin typeface="Times New Roman" pitchFamily="18" charset="0"/>
              </a:rPr>
              <a:pPr eaLnBrk="1" hangingPunct="1"/>
              <a:t>5</a:t>
            </a:fld>
            <a:endParaRPr lang="en-US" altLang="zh-CN" b="0" i="0" smtClean="0">
              <a:latin typeface="Times New Roman" pitchFamily="18" charset="0"/>
            </a:endParaRPr>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9BF23DD-7C86-42D5-8E22-F6459ED80B18}" type="slidenum">
              <a:rPr lang="zh-CN" altLang="en-US" b="0" i="0" smtClean="0">
                <a:latin typeface="Times New Roman" pitchFamily="18" charset="0"/>
              </a:rPr>
              <a:pPr eaLnBrk="1" hangingPunct="1"/>
              <a:t>33</a:t>
            </a:fld>
            <a:endParaRPr lang="en-US" altLang="zh-CN" b="0" i="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26C99BBB-D864-4D87-8863-161D2BEB7C4A}" type="slidenum">
              <a:rPr lang="en-US" altLang="zh-CN" b="0" smtClean="0"/>
              <a:pPr eaLnBrk="1" hangingPunct="1"/>
              <a:t>35</a:t>
            </a:fld>
            <a:endParaRPr lang="en-US" altLang="zh-CN" b="0" smtClean="0"/>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26C99BBB-D864-4D87-8863-161D2BEB7C4A}" type="slidenum">
              <a:rPr lang="en-US" altLang="zh-CN" b="0" smtClean="0"/>
              <a:pPr eaLnBrk="1" hangingPunct="1"/>
              <a:t>36</a:t>
            </a:fld>
            <a:endParaRPr lang="en-US" altLang="zh-CN" b="0" smtClean="0"/>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F884FE7C-3583-4783-9A7E-6A4362EDE47E}" type="slidenum">
              <a:rPr lang="en-US" altLang="zh-CN" b="0" smtClean="0"/>
              <a:pPr eaLnBrk="1" hangingPunct="1"/>
              <a:t>37</a:t>
            </a:fld>
            <a:endParaRPr lang="en-US" altLang="zh-CN" b="0" smtClean="0"/>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可见面判别算法大多采用排序和连续性的方法提高算法速。</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97719033-1D82-447E-A65B-16F943208CDD}" type="slidenum">
              <a:rPr lang="en-US" altLang="zh-CN" b="0" smtClean="0"/>
              <a:pPr eaLnBrk="1" hangingPunct="1"/>
              <a:t>38</a:t>
            </a:fld>
            <a:endParaRPr lang="en-US" altLang="zh-CN" b="0" smtClean="0"/>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F84568B4-D4E1-432C-AE83-541EF5C54D3C}" type="slidenum">
              <a:rPr lang="en-US" altLang="zh-CN" b="0" smtClean="0"/>
              <a:pPr eaLnBrk="1" hangingPunct="1"/>
              <a:t>39</a:t>
            </a:fld>
            <a:endParaRPr lang="en-US" altLang="zh-CN" b="0" smtClean="0"/>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属于物空间算法</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86184AA3-EBBD-405D-8204-1AB181DB757E}" type="slidenum">
              <a:rPr lang="en-US" altLang="zh-CN" b="0" smtClean="0"/>
              <a:pPr eaLnBrk="1" hangingPunct="1"/>
              <a:t>40</a:t>
            </a:fld>
            <a:endParaRPr lang="en-US" altLang="zh-CN" b="0" smtClean="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属于像空间算法</a:t>
            </a:r>
          </a:p>
          <a:p>
            <a:pPr eaLnBrk="1" hangingPunct="1"/>
            <a:r>
              <a:rPr lang="zh-CN" altLang="en-US" dirty="0" smtClean="0">
                <a:ea typeface="宋体" charset="-122"/>
              </a:rPr>
              <a:t>此时观察坐标系已经被转换成右手系了。</a:t>
            </a:r>
          </a:p>
          <a:p>
            <a:pPr eaLnBrk="1" hangingPunct="1"/>
            <a:r>
              <a:rPr lang="zh-CN" altLang="en-US" dirty="0" smtClean="0">
                <a:ea typeface="宋体" charset="-122"/>
              </a:rPr>
              <a:t>因为通常都是沿观察坐标系的</a:t>
            </a:r>
            <a:r>
              <a:rPr lang="en-US" altLang="zh-CN" dirty="0" smtClean="0">
                <a:ea typeface="宋体" charset="-122"/>
              </a:rPr>
              <a:t>z</a:t>
            </a:r>
            <a:r>
              <a:rPr lang="zh-CN" altLang="en-US" dirty="0" smtClean="0">
                <a:ea typeface="宋体" charset="-122"/>
              </a:rPr>
              <a:t>轴方向计算物体到观察平面的深度，因此也称</a:t>
            </a:r>
            <a:r>
              <a:rPr lang="en-US" altLang="zh-CN" dirty="0" smtClean="0">
                <a:ea typeface="宋体" charset="-122"/>
              </a:rPr>
              <a:t>z</a:t>
            </a:r>
            <a:r>
              <a:rPr lang="zh-CN" altLang="en-US" dirty="0" smtClean="0">
                <a:ea typeface="宋体" charset="-122"/>
              </a:rPr>
              <a:t>缓冲器（</a:t>
            </a:r>
            <a:r>
              <a:rPr lang="en-US" altLang="zh-CN" dirty="0" smtClean="0">
                <a:ea typeface="宋体" charset="-122"/>
              </a:rPr>
              <a:t>z-buffer</a:t>
            </a:r>
            <a:r>
              <a:rPr lang="zh-CN" altLang="en-US" dirty="0" smtClean="0">
                <a:ea typeface="宋体" charset="-122"/>
              </a:rPr>
              <a:t>）算法</a:t>
            </a:r>
          </a:p>
          <a:p>
            <a:pPr eaLnBrk="1" hangingPunct="1"/>
            <a:r>
              <a:rPr lang="zh-CN" altLang="en-US" dirty="0" smtClean="0">
                <a:ea typeface="宋体" charset="-122"/>
              </a:rPr>
              <a:t>图中</a:t>
            </a:r>
            <a:r>
              <a:rPr lang="en-US" altLang="zh-CN" dirty="0" smtClean="0">
                <a:ea typeface="宋体" charset="-122"/>
              </a:rPr>
              <a:t>S1</a:t>
            </a:r>
            <a:r>
              <a:rPr lang="zh-CN" altLang="en-US" dirty="0" smtClean="0">
                <a:ea typeface="宋体" charset="-122"/>
              </a:rPr>
              <a:t>面的</a:t>
            </a:r>
            <a:r>
              <a:rPr lang="zh-CN" altLang="en-US" dirty="0" smtClean="0">
                <a:ea typeface="宋体" charset="-122"/>
              </a:rPr>
              <a:t>深度值最大，</a:t>
            </a:r>
            <a:r>
              <a:rPr lang="zh-CN" altLang="en-US" dirty="0" smtClean="0">
                <a:ea typeface="宋体" charset="-122"/>
              </a:rPr>
              <a:t>因此</a:t>
            </a:r>
            <a:r>
              <a:rPr lang="en-US" altLang="zh-CN" dirty="0" smtClean="0">
                <a:ea typeface="宋体" charset="-122"/>
              </a:rPr>
              <a:t>S1</a:t>
            </a:r>
            <a:r>
              <a:rPr lang="zh-CN" altLang="en-US" dirty="0" smtClean="0">
                <a:ea typeface="宋体" charset="-122"/>
              </a:rPr>
              <a:t>在该位置可见</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D188C90A-669E-4286-A37C-234FDCF428E2}" type="slidenum">
              <a:rPr lang="en-US" altLang="zh-CN" b="0" smtClean="0"/>
              <a:pPr eaLnBrk="1" hangingPunct="1"/>
              <a:t>41</a:t>
            </a:fld>
            <a:endParaRPr lang="en-US" altLang="zh-CN" b="0" smtClean="0"/>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a:p>
            <a:pPr eaLnBrk="1" hangingPunct="1"/>
            <a:r>
              <a:rPr lang="zh-CN" altLang="en-US" smtClean="0">
                <a:ea typeface="宋体" charset="-122"/>
              </a:rPr>
              <a:t>因为通常都是沿观察坐标系的</a:t>
            </a:r>
            <a:r>
              <a:rPr lang="en-US" altLang="zh-CN" smtClean="0">
                <a:ea typeface="宋体" charset="-122"/>
              </a:rPr>
              <a:t>z</a:t>
            </a:r>
            <a:r>
              <a:rPr lang="zh-CN" altLang="en-US" smtClean="0">
                <a:ea typeface="宋体" charset="-122"/>
              </a:rPr>
              <a:t>轴方向计算物体到观察平面的深度，因此也称</a:t>
            </a:r>
            <a:r>
              <a:rPr lang="en-US" altLang="zh-CN" smtClean="0">
                <a:ea typeface="宋体" charset="-122"/>
              </a:rPr>
              <a:t>z</a:t>
            </a:r>
            <a:r>
              <a:rPr lang="zh-CN" altLang="en-US" smtClean="0">
                <a:ea typeface="宋体" charset="-122"/>
              </a:rPr>
              <a:t>缓冲器（</a:t>
            </a:r>
            <a:r>
              <a:rPr lang="en-US" altLang="zh-CN" smtClean="0">
                <a:ea typeface="宋体" charset="-122"/>
              </a:rPr>
              <a:t>z-buffer</a:t>
            </a:r>
            <a:r>
              <a:rPr lang="zh-CN" altLang="en-US" smtClean="0">
                <a:ea typeface="宋体" charset="-122"/>
              </a:rPr>
              <a:t>）算法</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A22F27EB-B021-47BF-9B18-96481FD812B7}" type="slidenum">
              <a:rPr lang="en-US" altLang="zh-CN" b="0" smtClean="0"/>
              <a:pPr eaLnBrk="1" hangingPunct="1"/>
              <a:t>42</a:t>
            </a:fld>
            <a:endParaRPr lang="en-US" altLang="zh-CN" b="0" smtClean="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D53000AB-784B-4A1B-9C58-F3596DFDE072}" type="slidenum">
              <a:rPr lang="en-US" altLang="zh-CN" b="0" smtClean="0"/>
              <a:pPr eaLnBrk="1" hangingPunct="1"/>
              <a:t>43</a:t>
            </a:fld>
            <a:endParaRPr lang="en-US" altLang="zh-CN" b="0" smtClean="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3C41CC85-7736-4BEA-BA2A-501674F132AC}" type="slidenum">
              <a:rPr lang="zh-CN" altLang="en-US" b="0" i="0" smtClean="0">
                <a:latin typeface="Times New Roman" pitchFamily="18" charset="0"/>
              </a:rPr>
              <a:pPr eaLnBrk="1" hangingPunct="1"/>
              <a:t>6</a:t>
            </a:fld>
            <a:endParaRPr lang="en-US" altLang="zh-CN" b="0" i="0" smtClean="0">
              <a:latin typeface="Times New Roman" pitchFamily="18" charset="0"/>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B12D6675-1F2C-439A-BE03-93A82E444F0C}" type="slidenum">
              <a:rPr lang="en-US" altLang="zh-CN" b="0" smtClean="0"/>
              <a:pPr eaLnBrk="1" hangingPunct="1"/>
              <a:t>44</a:t>
            </a:fld>
            <a:endParaRPr lang="en-US" altLang="zh-CN" b="0" smtClean="0"/>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12E52729-CF5C-4A95-8FB0-98F88D5F85EB}" type="slidenum">
              <a:rPr lang="en-US" altLang="zh-CN" b="0" smtClean="0"/>
              <a:pPr eaLnBrk="1" hangingPunct="1"/>
              <a:t>45</a:t>
            </a:fld>
            <a:endParaRPr lang="en-US" altLang="zh-CN" b="0" smtClean="0"/>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0652598E-EADD-4831-8BC9-BD98013842EB}" type="slidenum">
              <a:rPr lang="en-US" altLang="zh-CN" b="0" smtClean="0"/>
              <a:pPr eaLnBrk="1" hangingPunct="1"/>
              <a:t>46</a:t>
            </a:fld>
            <a:endParaRPr lang="en-US" altLang="zh-CN" b="0" smtClean="0"/>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FF73CE76-E3AF-41B7-9414-D160C5E61809}" type="slidenum">
              <a:rPr lang="en-US" altLang="zh-CN" b="0" smtClean="0"/>
              <a:pPr eaLnBrk="1" hangingPunct="1"/>
              <a:t>47</a:t>
            </a:fld>
            <a:endParaRPr lang="en-US" altLang="zh-CN" b="0" smtClean="0"/>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fld id="{6EB19BB2-E88C-4F3C-9B26-79E79C8A8F10}" type="slidenum">
              <a:rPr lang="en-US" altLang="zh-CN" b="0" smtClean="0"/>
              <a:pPr eaLnBrk="1" hangingPunct="1"/>
              <a:t>48</a:t>
            </a:fld>
            <a:endParaRPr lang="en-US" altLang="zh-CN" b="0" smtClean="0"/>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属于像空间算法</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D66D8E1D-6874-4971-8524-885D0B3A01F9}" type="slidenum">
              <a:rPr lang="zh-CN" altLang="en-US" b="0" i="0" smtClean="0">
                <a:latin typeface="Times New Roman" pitchFamily="18" charset="0"/>
              </a:rPr>
              <a:pPr eaLnBrk="1" hangingPunct="1"/>
              <a:t>7</a:t>
            </a:fld>
            <a:endParaRPr lang="en-US" altLang="zh-CN" b="0" i="0" smtClean="0">
              <a:latin typeface="Times New Roman" pitchFamily="18" charset="0"/>
            </a:endParaRPr>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246FC6D0-49C9-4049-BEBB-3AD6131E800D}" type="slidenum">
              <a:rPr lang="zh-CN" altLang="en-US" b="0" i="0" smtClean="0">
                <a:latin typeface="Times New Roman" pitchFamily="18" charset="0"/>
              </a:rPr>
              <a:pPr eaLnBrk="1" hangingPunct="1"/>
              <a:t>8</a:t>
            </a:fld>
            <a:endParaRPr lang="en-US" altLang="zh-CN" b="0" i="0" smtClean="0">
              <a:latin typeface="Times New Roman" pitchFamily="18" charset="0"/>
            </a:endParaRPr>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交点排序方式：</a:t>
            </a:r>
          </a:p>
          <a:p>
            <a:pPr eaLnBrk="1" hangingPunct="1"/>
            <a:r>
              <a:rPr lang="zh-CN" altLang="en-US" smtClean="0">
                <a:ea typeface="宋体" charset="-122"/>
              </a:rPr>
              <a:t>按扫描线以及交点</a:t>
            </a:r>
            <a:r>
              <a:rPr lang="en-US" altLang="zh-CN" smtClean="0">
                <a:ea typeface="宋体" charset="-122"/>
              </a:rPr>
              <a:t>x</a:t>
            </a:r>
            <a:r>
              <a:rPr lang="zh-CN" altLang="en-US" smtClean="0">
                <a:ea typeface="宋体" charset="-122"/>
              </a:rPr>
              <a:t>坐标递增的顺序进行排序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4AD358A3-1B1B-433B-8B33-329E0D78E805}" type="slidenum">
              <a:rPr lang="zh-CN" altLang="en-US" b="0" i="0" smtClean="0">
                <a:latin typeface="Times New Roman" pitchFamily="18" charset="0"/>
              </a:rPr>
              <a:pPr eaLnBrk="1" hangingPunct="1"/>
              <a:t>9</a:t>
            </a:fld>
            <a:endParaRPr lang="en-US" altLang="zh-CN" b="0" i="0" smtClean="0">
              <a:latin typeface="Times New Roman" pitchFamily="18" charset="0"/>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3" indent="0" defTabSz="91440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缺点是对各种表的维护和排序的开销大</a:t>
            </a:r>
          </a:p>
          <a:p>
            <a:pPr eaLnBrk="1" hangingPunct="1"/>
            <a:endParaRPr lang="zh-CN" altLang="en-US" dirty="0"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eaLnBrk="1" hangingPunct="1"/>
            <a:fld id="{FBAE3273-77AC-468A-8FCB-658A7E2E4363}" type="slidenum">
              <a:rPr lang="zh-CN" altLang="en-US" i="0" smtClean="0">
                <a:latin typeface="Times New Roman" pitchFamily="18" charset="0"/>
              </a:rPr>
              <a:pPr eaLnBrk="1" hangingPunct="1"/>
              <a:t>10</a:t>
            </a:fld>
            <a:endParaRPr lang="en-US" altLang="zh-CN" i="0" smtClean="0">
              <a:latin typeface="Times New Roman" pitchFamily="18" charset="0"/>
            </a:endParaRPr>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fld id="{CC7EEAFA-E048-4418-8924-8534739E63D5}" type="slidenum">
              <a:rPr lang="zh-CN" altLang="en-US" b="0" i="0" smtClean="0">
                <a:latin typeface="Times New Roman" pitchFamily="18" charset="0"/>
              </a:rPr>
              <a:pPr eaLnBrk="1" hangingPunct="1"/>
              <a:t>11</a:t>
            </a:fld>
            <a:endParaRPr lang="en-US" altLang="zh-CN" b="0" i="0" smtClean="0">
              <a:latin typeface="Times New Roman" pitchFamily="18" charset="0"/>
            </a:endParaRPr>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ma14="http://schemas.microsoft.com/office/mac/drawingml/2011/main" xmlns=""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ma14="http://schemas.microsoft.com/office/mac/drawingml/2011/main" xmlns=""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xfrm>
            <a:off x="8414437" y="6217851"/>
            <a:ext cx="323163" cy="276999"/>
          </a:xfrm>
          <a:ln/>
        </p:spPr>
        <p:txBody>
          <a:bodyPr/>
          <a:lstStyle>
            <a:lvl1pPr>
              <a:defRPr/>
            </a:lvl1pPr>
          </a:lstStyle>
          <a:p>
            <a:pPr>
              <a:defRPr/>
            </a:pPr>
            <a:fld id="{3F2FCF92-C1C4-4470-97DB-AAE5C6F8CD7E}" type="slidenum">
              <a:rPr lang="zh-CN" altLang="en-US"/>
              <a:pPr>
                <a:defRPr/>
              </a:pPr>
              <a:t>‹#›</a:t>
            </a:fld>
            <a:endParaRPr lang="en-US" altLang="zh-CN"/>
          </a:p>
        </p:txBody>
      </p:sp>
      <p:sp>
        <p:nvSpPr>
          <p:cNvPr id="4" name="Rectangle 16"/>
          <p:cNvSpPr>
            <a:spLocks noGrp="1" noChangeArrowheads="1"/>
          </p:cNvSpPr>
          <p:nvPr>
            <p:ph type="dt" sz="half" idx="12"/>
          </p:nvPr>
        </p:nvSpPr>
        <p:spPr>
          <a:xfrm>
            <a:off x="609600" y="6245225"/>
            <a:ext cx="2844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80360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68E62791-AE25-42FA-8C17-A032C52001FB}" type="slidenum">
              <a:rPr lang="en-US" altLang="zh-CN"/>
              <a:pPr>
                <a:defRPr/>
              </a:pPr>
              <a:t>‹#›</a:t>
            </a:fld>
            <a:endParaRPr lang="en-US" altLang="zh-CN"/>
          </a:p>
        </p:txBody>
      </p:sp>
    </p:spTree>
    <p:extLst>
      <p:ext uri="{BB962C8B-B14F-4D97-AF65-F5344CB8AC3E}">
        <p14:creationId xmlns:p14="http://schemas.microsoft.com/office/powerpoint/2010/main" val="1004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xfrm>
            <a:off x="1549400" y="6243638"/>
            <a:ext cx="2540000" cy="457200"/>
          </a:xfrm>
          <a:prstGeom prst="rect">
            <a:avLst/>
          </a:prstGeom>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xfrm>
            <a:off x="4876800" y="6243638"/>
            <a:ext cx="3860800" cy="457200"/>
          </a:xfrm>
          <a:prstGeom prst="rect">
            <a:avLst/>
          </a:prstGeom>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xfrm>
            <a:off x="8414437" y="6217851"/>
            <a:ext cx="323163" cy="276999"/>
          </a:xfrm>
          <a:ln/>
        </p:spPr>
        <p:txBody>
          <a:bodyPr/>
          <a:lstStyle>
            <a:lvl1pPr>
              <a:defRPr/>
            </a:lvl1pPr>
          </a:lstStyle>
          <a:p>
            <a:pPr>
              <a:defRPr/>
            </a:pPr>
            <a:fld id="{518BC9E5-7175-4E6B-B16E-04277CD0AB8B}" type="slidenum">
              <a:rPr lang="en-US" altLang="zh-CN"/>
              <a:pPr>
                <a:defRPr/>
              </a:pPr>
              <a:t>‹#›</a:t>
            </a:fld>
            <a:endParaRPr lang="en-US" altLang="zh-CN"/>
          </a:p>
        </p:txBody>
      </p:sp>
    </p:spTree>
    <p:extLst>
      <p:ext uri="{BB962C8B-B14F-4D97-AF65-F5344CB8AC3E}">
        <p14:creationId xmlns:p14="http://schemas.microsoft.com/office/powerpoint/2010/main" val="70888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8">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7" r:id="rId4"/>
    <p:sldLayoutId id="2147483660" r:id="rId5"/>
    <p:sldLayoutId id="2147483661" r:id="rId6"/>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course.ccs.neu.edu/cs4300old/s10/HW4/img/ccwrgb.png" TargetMode="External"/><Relationship Id="rId3" Type="http://schemas.openxmlformats.org/officeDocument/2006/relationships/notesSlide" Target="../notesSlides/notesSlide18.xml"/><Relationship Id="rId7"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displaylist.exe"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1343472" y="2492896"/>
            <a:ext cx="9721080"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    第二章 光栅化技术</a:t>
            </a:r>
            <a:endParaRPr lang="en-US" altLang="zh-CN" sz="4400" b="1" dirty="0" smtClean="0">
              <a:solidFill>
                <a:schemeClr val="accent5">
                  <a:lumMod val="50000"/>
                </a:schemeClr>
              </a:solidFill>
              <a:latin typeface="楷体_GB2312" pitchFamily="49" charset="-122"/>
              <a:ea typeface="楷体_GB2312" pitchFamily="49" charset="-122"/>
            </a:endParaRPr>
          </a:p>
          <a:p>
            <a:pPr>
              <a:defRPr/>
            </a:pPr>
            <a:endParaRPr lang="en-US" altLang="zh-CN" sz="32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2</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）多边形颜色填充与可见面判别</a:t>
            </a:r>
            <a:endParaRPr lang="en-US" altLang="zh-CN" sz="2000" b="1" dirty="0" smtClean="0">
              <a:solidFill>
                <a:srgbClr val="FFCC99"/>
              </a:solidFill>
              <a:latin typeface="楷体_GB2312" pitchFamily="49" charset="-122"/>
              <a:ea typeface="楷体_GB2312" pitchFamily="49"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xEl>
                                              <p:pRg st="5" end="5"/>
                                            </p:txEl>
                                          </p:spTgt>
                                        </p:tgtEl>
                                        <p:attrNameLst>
                                          <p:attrName>style.visibility</p:attrName>
                                        </p:attrNameLst>
                                      </p:cBhvr>
                                      <p:to>
                                        <p:strVal val="visible"/>
                                      </p:to>
                                    </p:set>
                                    <p:animEffect transition="in" filter="fade">
                                      <p:cBhvr>
                                        <p:cTn id="14" dur="500"/>
                                        <p:tgtEl>
                                          <p:spTgt spid="10">
                                            <p:txEl>
                                              <p:pRg st="5" end="5"/>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fade">
                                      <p:cBhvr>
                                        <p:cTn id="18"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116" y="230351"/>
            <a:ext cx="5017996"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marL="1260475" lvl="3" indent="-342900" defTabSz="914216" eaLnBrk="1">
              <a:lnSpc>
                <a:spcPct val="110000"/>
              </a:lnSpc>
              <a:spcBef>
                <a:spcPts val="1800"/>
              </a:spcBef>
              <a:buFont typeface="Arial" panose="020B0604020202020204" pitchFamily="34" charset="0"/>
              <a:buChar char="•"/>
              <a:defRPr/>
            </a:pPr>
            <a:r>
              <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活化边</a:t>
            </a:r>
            <a:r>
              <a:rPr lang="zh-CN" altLang="en-US" sz="2200" b="1" i="0"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表</a:t>
            </a:r>
            <a:r>
              <a:rPr lang="zh-CN" altLang="en-US" sz="2200" b="1" i="0"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的使用</a:t>
            </a:r>
            <a:endParaRPr lang="zh-CN" altLang="en-US" sz="2200" b="1"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p:txBody>
      </p:sp>
      <p:sp>
        <p:nvSpPr>
          <p:cNvPr id="209923" name="Text Box 3"/>
          <p:cNvSpPr txBox="1">
            <a:spLocks noChangeArrowheads="1"/>
          </p:cNvSpPr>
          <p:nvPr/>
        </p:nvSpPr>
        <p:spPr bwMode="auto">
          <a:xfrm>
            <a:off x="766234" y="9572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zh-CN" altLang="en-US" sz="1600" b="1" i="0" dirty="0">
                <a:solidFill>
                  <a:schemeClr val="bg2">
                    <a:lumMod val="50000"/>
                  </a:schemeClr>
                </a:solidFill>
              </a:rPr>
              <a:t>扫描线</a:t>
            </a:r>
          </a:p>
        </p:txBody>
      </p:sp>
      <p:grpSp>
        <p:nvGrpSpPr>
          <p:cNvPr id="2" name="Group 4"/>
          <p:cNvGrpSpPr>
            <a:grpSpLocks/>
          </p:cNvGrpSpPr>
          <p:nvPr/>
        </p:nvGrpSpPr>
        <p:grpSpPr bwMode="auto">
          <a:xfrm>
            <a:off x="958850" y="1460500"/>
            <a:ext cx="2207684" cy="376238"/>
            <a:chOff x="204" y="1117"/>
            <a:chExt cx="1043" cy="237"/>
          </a:xfrm>
        </p:grpSpPr>
        <p:sp>
          <p:nvSpPr>
            <p:cNvPr id="80986" name="Text Box 5"/>
            <p:cNvSpPr txBox="1">
              <a:spLocks noChangeArrowheads="1"/>
            </p:cNvSpPr>
            <p:nvPr/>
          </p:nvSpPr>
          <p:spPr bwMode="auto">
            <a:xfrm>
              <a:off x="204" y="1117"/>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1</a:t>
              </a:r>
            </a:p>
          </p:txBody>
        </p:sp>
        <p:sp>
          <p:nvSpPr>
            <p:cNvPr id="80987" name="Text Box 6"/>
            <p:cNvSpPr txBox="1">
              <a:spLocks noChangeArrowheads="1"/>
            </p:cNvSpPr>
            <p:nvPr/>
          </p:nvSpPr>
          <p:spPr bwMode="auto">
            <a:xfrm>
              <a:off x="612" y="1117"/>
              <a:ext cx="635"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eaLnBrk="1" hangingPunct="1">
                <a:spcBef>
                  <a:spcPct val="50000"/>
                </a:spcBef>
              </a:pPr>
              <a:endParaRPr lang="zh-CN" altLang="en-US" b="1" i="0">
                <a:solidFill>
                  <a:schemeClr val="bg2">
                    <a:lumMod val="50000"/>
                  </a:schemeClr>
                </a:solidFill>
              </a:endParaRPr>
            </a:p>
          </p:txBody>
        </p:sp>
      </p:grpSp>
      <p:grpSp>
        <p:nvGrpSpPr>
          <p:cNvPr id="3" name="Group 7"/>
          <p:cNvGrpSpPr>
            <a:grpSpLocks/>
          </p:cNvGrpSpPr>
          <p:nvPr/>
        </p:nvGrpSpPr>
        <p:grpSpPr bwMode="auto">
          <a:xfrm>
            <a:off x="958849" y="2036763"/>
            <a:ext cx="6047317" cy="360362"/>
            <a:chOff x="204" y="1480"/>
            <a:chExt cx="2857" cy="227"/>
          </a:xfrm>
        </p:grpSpPr>
        <p:sp>
          <p:nvSpPr>
            <p:cNvPr id="80978" name="Text Box 8"/>
            <p:cNvSpPr txBox="1">
              <a:spLocks noChangeArrowheads="1"/>
            </p:cNvSpPr>
            <p:nvPr/>
          </p:nvSpPr>
          <p:spPr bwMode="auto">
            <a:xfrm>
              <a:off x="204" y="1495"/>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2</a:t>
              </a:r>
            </a:p>
          </p:txBody>
        </p:sp>
        <p:sp>
          <p:nvSpPr>
            <p:cNvPr id="80979" name="Text Box 9"/>
            <p:cNvSpPr txBox="1">
              <a:spLocks noChangeArrowheads="1"/>
            </p:cNvSpPr>
            <p:nvPr/>
          </p:nvSpPr>
          <p:spPr bwMode="auto">
            <a:xfrm>
              <a:off x="612" y="1482"/>
              <a:ext cx="1134"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BA</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BA</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smtClean="0">
                  <a:solidFill>
                    <a:schemeClr val="bg2">
                      <a:lumMod val="50000"/>
                    </a:schemeClr>
                  </a:solidFill>
                  <a:latin typeface="Times New Roman" pitchFamily="18" charset="0"/>
                  <a:sym typeface="Symbol" pitchFamily="18" charset="2"/>
                </a:rPr>
                <a:t></a:t>
              </a:r>
              <a:r>
                <a:rPr lang="en-US" altLang="zh-CN" b="1" i="0" dirty="0" err="1">
                  <a:solidFill>
                    <a:schemeClr val="bg2">
                      <a:lumMod val="50000"/>
                    </a:schemeClr>
                  </a:solidFill>
                  <a:latin typeface="Times New Roman" pitchFamily="18" charset="0"/>
                  <a:sym typeface="Symbol" pitchFamily="18" charset="2"/>
                </a:rPr>
                <a:t>y</a:t>
              </a:r>
              <a:r>
                <a:rPr lang="en-US" altLang="zh-CN" b="1" i="0" baseline="-25000" dirty="0" err="1">
                  <a:solidFill>
                    <a:schemeClr val="bg2">
                      <a:lumMod val="50000"/>
                    </a:schemeClr>
                  </a:solidFill>
                  <a:latin typeface="Times New Roman" pitchFamily="18" charset="0"/>
                  <a:sym typeface="Symbol" pitchFamily="18" charset="2"/>
                </a:rPr>
                <a:t>BA</a:t>
              </a:r>
              <a:endParaRPr lang="en-US" altLang="zh-CN" b="1" i="0" baseline="-25000" dirty="0">
                <a:solidFill>
                  <a:schemeClr val="bg2">
                    <a:lumMod val="50000"/>
                  </a:schemeClr>
                </a:solidFill>
                <a:latin typeface="Times New Roman" pitchFamily="18" charset="0"/>
                <a:sym typeface="Symbol" pitchFamily="18" charset="2"/>
              </a:endParaRPr>
            </a:p>
          </p:txBody>
        </p:sp>
        <p:sp>
          <p:nvSpPr>
            <p:cNvPr id="80980" name="Line 10"/>
            <p:cNvSpPr>
              <a:spLocks noChangeShapeType="1"/>
            </p:cNvSpPr>
            <p:nvPr/>
          </p:nvSpPr>
          <p:spPr bwMode="auto">
            <a:xfrm>
              <a:off x="930" y="148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81" name="Line 11"/>
            <p:cNvSpPr>
              <a:spLocks noChangeShapeType="1"/>
            </p:cNvSpPr>
            <p:nvPr/>
          </p:nvSpPr>
          <p:spPr bwMode="auto">
            <a:xfrm>
              <a:off x="1338" y="148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82" name="Line 12"/>
            <p:cNvSpPr>
              <a:spLocks noChangeShapeType="1"/>
            </p:cNvSpPr>
            <p:nvPr/>
          </p:nvSpPr>
          <p:spPr bwMode="auto">
            <a:xfrm>
              <a:off x="1746" y="1593"/>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83" name="Text Box 13"/>
            <p:cNvSpPr txBox="1">
              <a:spLocks noChangeArrowheads="1"/>
            </p:cNvSpPr>
            <p:nvPr/>
          </p:nvSpPr>
          <p:spPr bwMode="auto">
            <a:xfrm>
              <a:off x="1927" y="1481"/>
              <a:ext cx="1134"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BC</a:t>
              </a:r>
              <a:r>
                <a:rPr lang="en-US" altLang="zh-CN" b="1" i="0" baseline="-25000" dirty="0" smtClean="0">
                  <a:solidFill>
                    <a:schemeClr val="bg2">
                      <a:lumMod val="50000"/>
                    </a:schemeClr>
                  </a:solidFill>
                  <a:latin typeface="Times New Roman" pitchFamily="18" charset="0"/>
                </a:rPr>
                <a:t>         </a:t>
              </a:r>
              <a:r>
                <a:rPr lang="en-US" altLang="zh-CN" b="1" i="0" dirty="0" smtClean="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BC</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a:t>
              </a:r>
              <a:r>
                <a:rPr lang="en-US" altLang="zh-CN" b="1" i="0" dirty="0" err="1">
                  <a:solidFill>
                    <a:schemeClr val="bg2">
                      <a:lumMod val="50000"/>
                    </a:schemeClr>
                  </a:solidFill>
                  <a:latin typeface="Times New Roman" pitchFamily="18" charset="0"/>
                  <a:sym typeface="Symbol" pitchFamily="18" charset="2"/>
                </a:rPr>
                <a:t>y</a:t>
              </a:r>
              <a:r>
                <a:rPr lang="en-US" altLang="zh-CN" b="1" i="0" baseline="-25000" dirty="0" err="1">
                  <a:solidFill>
                    <a:schemeClr val="bg2">
                      <a:lumMod val="50000"/>
                    </a:schemeClr>
                  </a:solidFill>
                  <a:latin typeface="Times New Roman" pitchFamily="18" charset="0"/>
                  <a:sym typeface="Symbol" pitchFamily="18" charset="2"/>
                </a:rPr>
                <a:t>BC</a:t>
              </a:r>
              <a:endParaRPr lang="en-US" altLang="zh-CN" b="1" i="0" baseline="-25000" dirty="0">
                <a:solidFill>
                  <a:schemeClr val="bg2">
                    <a:lumMod val="50000"/>
                  </a:schemeClr>
                </a:solidFill>
                <a:latin typeface="Times New Roman" pitchFamily="18" charset="0"/>
                <a:sym typeface="Symbol" pitchFamily="18" charset="2"/>
              </a:endParaRPr>
            </a:p>
          </p:txBody>
        </p:sp>
        <p:sp>
          <p:nvSpPr>
            <p:cNvPr id="80984" name="Line 14"/>
            <p:cNvSpPr>
              <a:spLocks noChangeShapeType="1"/>
            </p:cNvSpPr>
            <p:nvPr/>
          </p:nvSpPr>
          <p:spPr bwMode="auto">
            <a:xfrm>
              <a:off x="2245" y="148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85" name="Line 15"/>
            <p:cNvSpPr>
              <a:spLocks noChangeShapeType="1"/>
            </p:cNvSpPr>
            <p:nvPr/>
          </p:nvSpPr>
          <p:spPr bwMode="auto">
            <a:xfrm>
              <a:off x="2653" y="148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4" name="Group 16"/>
          <p:cNvGrpSpPr>
            <a:grpSpLocks/>
          </p:cNvGrpSpPr>
          <p:nvPr/>
        </p:nvGrpSpPr>
        <p:grpSpPr bwMode="auto">
          <a:xfrm>
            <a:off x="958850" y="2660650"/>
            <a:ext cx="8371417" cy="400050"/>
            <a:chOff x="204" y="1873"/>
            <a:chExt cx="3955" cy="252"/>
          </a:xfrm>
        </p:grpSpPr>
        <p:sp>
          <p:nvSpPr>
            <p:cNvPr id="80969" name="Text Box 17"/>
            <p:cNvSpPr txBox="1">
              <a:spLocks noChangeArrowheads="1"/>
            </p:cNvSpPr>
            <p:nvPr/>
          </p:nvSpPr>
          <p:spPr bwMode="auto">
            <a:xfrm>
              <a:off x="204" y="187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3</a:t>
              </a:r>
            </a:p>
          </p:txBody>
        </p:sp>
        <p:sp>
          <p:nvSpPr>
            <p:cNvPr id="80970" name="Text Box 18"/>
            <p:cNvSpPr txBox="1">
              <a:spLocks noChangeArrowheads="1"/>
            </p:cNvSpPr>
            <p:nvPr/>
          </p:nvSpPr>
          <p:spPr bwMode="auto">
            <a:xfrm>
              <a:off x="612" y="1899"/>
              <a:ext cx="1678"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BA</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BA</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smtClean="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BA</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BA</a:t>
              </a:r>
              <a:r>
                <a:rPr lang="en-US" altLang="zh-CN" b="1" i="0" dirty="0">
                  <a:solidFill>
                    <a:schemeClr val="bg2">
                      <a:lumMod val="50000"/>
                    </a:schemeClr>
                  </a:solidFill>
                  <a:latin typeface="Times New Roman" pitchFamily="18" charset="0"/>
                  <a:sym typeface="Symbol" pitchFamily="18" charset="2"/>
                </a:rPr>
                <a:t>-1</a:t>
              </a:r>
            </a:p>
          </p:txBody>
        </p:sp>
        <p:sp>
          <p:nvSpPr>
            <p:cNvPr id="80971" name="Line 19"/>
            <p:cNvSpPr>
              <a:spLocks noChangeShapeType="1"/>
            </p:cNvSpPr>
            <p:nvPr/>
          </p:nvSpPr>
          <p:spPr bwMode="auto">
            <a:xfrm>
              <a:off x="1701" y="18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72" name="Line 20"/>
            <p:cNvSpPr>
              <a:spLocks noChangeShapeType="1"/>
            </p:cNvSpPr>
            <p:nvPr/>
          </p:nvSpPr>
          <p:spPr bwMode="auto">
            <a:xfrm>
              <a:off x="1338" y="18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73" name="Line 21"/>
            <p:cNvSpPr>
              <a:spLocks noChangeShapeType="1"/>
            </p:cNvSpPr>
            <p:nvPr/>
          </p:nvSpPr>
          <p:spPr bwMode="auto">
            <a:xfrm>
              <a:off x="2290" y="201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74" name="Group 22"/>
            <p:cNvGrpSpPr>
              <a:grpSpLocks/>
            </p:cNvGrpSpPr>
            <p:nvPr/>
          </p:nvGrpSpPr>
          <p:grpSpPr bwMode="auto">
            <a:xfrm>
              <a:off x="2481" y="1896"/>
              <a:ext cx="1678" cy="229"/>
              <a:chOff x="3061" y="2748"/>
              <a:chExt cx="1678" cy="229"/>
            </a:xfrm>
          </p:grpSpPr>
          <p:sp>
            <p:nvSpPr>
              <p:cNvPr id="80975" name="Text Box 23"/>
              <p:cNvSpPr txBox="1">
                <a:spLocks noChangeArrowheads="1"/>
              </p:cNvSpPr>
              <p:nvPr/>
            </p:nvSpPr>
            <p:spPr bwMode="auto">
              <a:xfrm>
                <a:off x="3061" y="2750"/>
                <a:ext cx="1678"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BC</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BC</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BC</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BC</a:t>
                </a:r>
                <a:r>
                  <a:rPr lang="en-US" altLang="zh-CN" b="1" i="0" dirty="0">
                    <a:solidFill>
                      <a:schemeClr val="bg2">
                        <a:lumMod val="50000"/>
                      </a:schemeClr>
                    </a:solidFill>
                    <a:latin typeface="Times New Roman" pitchFamily="18" charset="0"/>
                    <a:sym typeface="Symbol" pitchFamily="18" charset="2"/>
                  </a:rPr>
                  <a:t>-1</a:t>
                </a:r>
              </a:p>
            </p:txBody>
          </p:sp>
          <p:sp>
            <p:nvSpPr>
              <p:cNvPr id="80976" name="Line 24"/>
              <p:cNvSpPr>
                <a:spLocks noChangeShapeType="1"/>
              </p:cNvSpPr>
              <p:nvPr/>
            </p:nvSpPr>
            <p:spPr bwMode="auto">
              <a:xfrm>
                <a:off x="4150" y="275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77" name="Line 25"/>
              <p:cNvSpPr>
                <a:spLocks noChangeShapeType="1"/>
              </p:cNvSpPr>
              <p:nvPr/>
            </p:nvSpPr>
            <p:spPr bwMode="auto">
              <a:xfrm>
                <a:off x="3787" y="2748"/>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grpSp>
        <p:nvGrpSpPr>
          <p:cNvPr id="6" name="Group 26"/>
          <p:cNvGrpSpPr>
            <a:grpSpLocks/>
          </p:cNvGrpSpPr>
          <p:nvPr/>
        </p:nvGrpSpPr>
        <p:grpSpPr bwMode="auto">
          <a:xfrm>
            <a:off x="958850" y="3260723"/>
            <a:ext cx="10369551" cy="396875"/>
            <a:chOff x="204" y="2251"/>
            <a:chExt cx="4899" cy="250"/>
          </a:xfrm>
        </p:grpSpPr>
        <p:sp>
          <p:nvSpPr>
            <p:cNvPr id="80955" name="Text Box 27"/>
            <p:cNvSpPr txBox="1">
              <a:spLocks noChangeArrowheads="1"/>
            </p:cNvSpPr>
            <p:nvPr/>
          </p:nvSpPr>
          <p:spPr bwMode="auto">
            <a:xfrm>
              <a:off x="204" y="225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4</a:t>
              </a:r>
            </a:p>
          </p:txBody>
        </p:sp>
        <p:grpSp>
          <p:nvGrpSpPr>
            <p:cNvPr id="80956" name="Group 28"/>
            <p:cNvGrpSpPr>
              <a:grpSpLocks/>
            </p:cNvGrpSpPr>
            <p:nvPr/>
          </p:nvGrpSpPr>
          <p:grpSpPr bwMode="auto">
            <a:xfrm>
              <a:off x="612" y="2294"/>
              <a:ext cx="1588" cy="207"/>
              <a:chOff x="612" y="2294"/>
              <a:chExt cx="1588" cy="207"/>
            </a:xfrm>
          </p:grpSpPr>
          <p:sp>
            <p:nvSpPr>
              <p:cNvPr id="80966" name="Text Box 29"/>
              <p:cNvSpPr txBox="1">
                <a:spLocks noChangeArrowheads="1"/>
              </p:cNvSpPr>
              <p:nvPr/>
            </p:nvSpPr>
            <p:spPr bwMode="auto">
              <a:xfrm>
                <a:off x="612" y="2296"/>
                <a:ext cx="158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BA</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rPr>
                  <a:t>+2</a:t>
                </a:r>
                <a:r>
                  <a:rPr lang="en-US" altLang="zh-CN" sz="1600" b="1" i="0" dirty="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BA</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smtClean="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BA</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smtClean="0">
                    <a:solidFill>
                      <a:schemeClr val="bg2">
                        <a:lumMod val="50000"/>
                      </a:schemeClr>
                    </a:solidFill>
                    <a:latin typeface="Times New Roman" pitchFamily="18" charset="0"/>
                    <a:sym typeface="Symbol" pitchFamily="18" charset="2"/>
                  </a:rPr>
                  <a:t></a:t>
                </a:r>
                <a:r>
                  <a:rPr lang="en-US" altLang="zh-CN" sz="1600" b="1" i="0" dirty="0">
                    <a:solidFill>
                      <a:schemeClr val="bg2">
                        <a:lumMod val="50000"/>
                      </a:schemeClr>
                    </a:solidFill>
                    <a:latin typeface="Times New Roman" pitchFamily="18" charset="0"/>
                    <a:sym typeface="Symbol" pitchFamily="18" charset="2"/>
                  </a:rPr>
                  <a:t>y</a:t>
                </a:r>
                <a:r>
                  <a:rPr lang="en-US" altLang="zh-CN" sz="1600" b="1" i="0" baseline="-25000" dirty="0">
                    <a:solidFill>
                      <a:schemeClr val="bg2">
                        <a:lumMod val="50000"/>
                      </a:schemeClr>
                    </a:solidFill>
                    <a:latin typeface="Times New Roman" pitchFamily="18" charset="0"/>
                    <a:sym typeface="Symbol" pitchFamily="18" charset="2"/>
                  </a:rPr>
                  <a:t>BA</a:t>
                </a:r>
                <a:r>
                  <a:rPr lang="en-US" altLang="zh-CN" sz="1600" b="1" i="0" dirty="0">
                    <a:solidFill>
                      <a:schemeClr val="bg2">
                        <a:lumMod val="50000"/>
                      </a:schemeClr>
                    </a:solidFill>
                    <a:latin typeface="Times New Roman" pitchFamily="18" charset="0"/>
                    <a:sym typeface="Symbol" pitchFamily="18" charset="2"/>
                  </a:rPr>
                  <a:t>-2</a:t>
                </a:r>
              </a:p>
            </p:txBody>
          </p:sp>
          <p:sp>
            <p:nvSpPr>
              <p:cNvPr id="80967" name="Line 30"/>
              <p:cNvSpPr>
                <a:spLocks noChangeShapeType="1"/>
              </p:cNvSpPr>
              <p:nvPr/>
            </p:nvSpPr>
            <p:spPr bwMode="auto">
              <a:xfrm>
                <a:off x="1701" y="2294"/>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68" name="Line 31"/>
              <p:cNvSpPr>
                <a:spLocks noChangeShapeType="1"/>
              </p:cNvSpPr>
              <p:nvPr/>
            </p:nvSpPr>
            <p:spPr bwMode="auto">
              <a:xfrm>
                <a:off x="1338" y="2294"/>
                <a:ext cx="0" cy="2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80957" name="Line 32"/>
            <p:cNvSpPr>
              <a:spLocks noChangeShapeType="1"/>
            </p:cNvSpPr>
            <p:nvPr/>
          </p:nvSpPr>
          <p:spPr bwMode="auto">
            <a:xfrm>
              <a:off x="2200" y="2407"/>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58" name="Text Box 33"/>
            <p:cNvSpPr txBox="1">
              <a:spLocks noChangeArrowheads="1"/>
            </p:cNvSpPr>
            <p:nvPr/>
          </p:nvSpPr>
          <p:spPr bwMode="auto">
            <a:xfrm>
              <a:off x="2381" y="2295"/>
              <a:ext cx="1497" cy="201"/>
            </a:xfrm>
            <a:prstGeom prst="rect">
              <a:avLst/>
            </a:prstGeom>
            <a:noFill/>
            <a:ln w="9525">
              <a:solidFill>
                <a:srgbClr val="0343F9"/>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BC</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rPr>
                <a:t>+</a:t>
              </a:r>
              <a:r>
                <a:rPr lang="en-US" altLang="zh-CN" sz="1600" b="1" i="0" dirty="0">
                  <a:solidFill>
                    <a:schemeClr val="bg2">
                      <a:lumMod val="50000"/>
                    </a:schemeClr>
                  </a:solidFill>
                  <a:latin typeface="Times New Roman" pitchFamily="18" charset="0"/>
                  <a:sym typeface="Symbol" pitchFamily="18" charset="2"/>
                </a:rPr>
                <a:t> 2</a:t>
              </a:r>
              <a:r>
                <a:rPr lang="en-US" altLang="zh-CN" sz="1600" b="1" i="0" dirty="0">
                  <a:solidFill>
                    <a:schemeClr val="bg2">
                      <a:lumMod val="50000"/>
                    </a:schemeClr>
                  </a:solidFill>
                  <a:latin typeface="Times New Roman" pitchFamily="18" charset="0"/>
                </a:rPr>
                <a:t>x</a:t>
              </a:r>
              <a:r>
                <a:rPr lang="en-US" altLang="zh-CN" sz="1600" b="1" i="0" baseline="-25000" dirty="0">
                  <a:solidFill>
                    <a:schemeClr val="bg2">
                      <a:lumMod val="50000"/>
                    </a:schemeClr>
                  </a:solidFill>
                  <a:latin typeface="Times New Roman" pitchFamily="18" charset="0"/>
                </a:rPr>
                <a:t>BC   </a:t>
              </a:r>
              <a:r>
                <a:rPr lang="en-US" altLang="zh-CN" sz="1600" b="1" i="0" baseline="-25000" dirty="0" smtClean="0">
                  <a:solidFill>
                    <a:schemeClr val="bg2">
                      <a:lumMod val="50000"/>
                    </a:schemeClr>
                  </a:solidFill>
                  <a:latin typeface="Times New Roman" pitchFamily="18" charset="0"/>
                </a:rPr>
                <a:t>     </a:t>
              </a:r>
              <a:r>
                <a:rPr lang="en-US" altLang="zh-CN" sz="1600" b="1" i="0" dirty="0" smtClean="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BC</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y</a:t>
              </a:r>
              <a:r>
                <a:rPr lang="en-US" altLang="zh-CN" sz="1600" b="1" i="0" baseline="-25000" dirty="0">
                  <a:solidFill>
                    <a:schemeClr val="bg2">
                      <a:lumMod val="50000"/>
                    </a:schemeClr>
                  </a:solidFill>
                  <a:latin typeface="Times New Roman" pitchFamily="18" charset="0"/>
                  <a:sym typeface="Symbol" pitchFamily="18" charset="2"/>
                </a:rPr>
                <a:t>BC</a:t>
              </a:r>
              <a:r>
                <a:rPr lang="en-US" altLang="zh-CN" sz="1600" b="1" i="0" dirty="0">
                  <a:solidFill>
                    <a:schemeClr val="bg2">
                      <a:lumMod val="50000"/>
                    </a:schemeClr>
                  </a:solidFill>
                  <a:latin typeface="Times New Roman" pitchFamily="18" charset="0"/>
                  <a:sym typeface="Symbol" pitchFamily="18" charset="2"/>
                </a:rPr>
                <a:t>-2</a:t>
              </a:r>
            </a:p>
          </p:txBody>
        </p:sp>
        <p:sp>
          <p:nvSpPr>
            <p:cNvPr id="80959" name="Line 34"/>
            <p:cNvSpPr>
              <a:spLocks noChangeShapeType="1"/>
            </p:cNvSpPr>
            <p:nvPr/>
          </p:nvSpPr>
          <p:spPr bwMode="auto">
            <a:xfrm>
              <a:off x="3433" y="2295"/>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60" name="Line 35"/>
            <p:cNvSpPr>
              <a:spLocks noChangeShapeType="1"/>
            </p:cNvSpPr>
            <p:nvPr/>
          </p:nvSpPr>
          <p:spPr bwMode="auto">
            <a:xfrm>
              <a:off x="3079" y="2293"/>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61" name="Line 36"/>
            <p:cNvSpPr>
              <a:spLocks noChangeShapeType="1"/>
            </p:cNvSpPr>
            <p:nvPr/>
          </p:nvSpPr>
          <p:spPr bwMode="auto">
            <a:xfrm>
              <a:off x="3878" y="2387"/>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62" name="Group 37"/>
            <p:cNvGrpSpPr>
              <a:grpSpLocks/>
            </p:cNvGrpSpPr>
            <p:nvPr/>
          </p:nvGrpSpPr>
          <p:grpSpPr bwMode="auto">
            <a:xfrm>
              <a:off x="4073" y="2287"/>
              <a:ext cx="1030" cy="207"/>
              <a:chOff x="4073" y="2287"/>
              <a:chExt cx="1030" cy="207"/>
            </a:xfrm>
          </p:grpSpPr>
          <p:sp>
            <p:nvSpPr>
              <p:cNvPr id="80963" name="Text Box 38"/>
              <p:cNvSpPr txBox="1">
                <a:spLocks noChangeArrowheads="1"/>
              </p:cNvSpPr>
              <p:nvPr/>
            </p:nvSpPr>
            <p:spPr bwMode="auto">
              <a:xfrm>
                <a:off x="4073" y="2289"/>
                <a:ext cx="1030"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CD</a:t>
                </a:r>
                <a:r>
                  <a:rPr lang="en-US" altLang="zh-CN" sz="1600" b="1" i="0" baseline="-25000" dirty="0" smtClean="0">
                    <a:solidFill>
                      <a:schemeClr val="bg2">
                        <a:lumMod val="50000"/>
                      </a:schemeClr>
                    </a:solidFill>
                    <a:latin typeface="Times New Roman" pitchFamily="18" charset="0"/>
                  </a:rPr>
                  <a:t>      </a:t>
                </a:r>
                <a:r>
                  <a:rPr lang="en-US" altLang="zh-CN" sz="1600" b="1" i="0" dirty="0" smtClean="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CD</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a:t>
                </a:r>
                <a:r>
                  <a:rPr lang="en-US" altLang="zh-CN" sz="1600" b="1" i="0" dirty="0" err="1">
                    <a:solidFill>
                      <a:schemeClr val="bg2">
                        <a:lumMod val="50000"/>
                      </a:schemeClr>
                    </a:solidFill>
                    <a:latin typeface="Times New Roman" pitchFamily="18" charset="0"/>
                    <a:sym typeface="Symbol" pitchFamily="18" charset="2"/>
                  </a:rPr>
                  <a:t>y</a:t>
                </a:r>
                <a:r>
                  <a:rPr lang="en-US" altLang="zh-CN" sz="1600" b="1" i="0" baseline="-25000" dirty="0" err="1">
                    <a:solidFill>
                      <a:schemeClr val="bg2">
                        <a:lumMod val="50000"/>
                      </a:schemeClr>
                    </a:solidFill>
                    <a:latin typeface="Times New Roman" pitchFamily="18" charset="0"/>
                    <a:sym typeface="Symbol" pitchFamily="18" charset="2"/>
                  </a:rPr>
                  <a:t>CD</a:t>
                </a:r>
                <a:endParaRPr lang="en-US" altLang="zh-CN" sz="1600" b="1" i="0" dirty="0">
                  <a:solidFill>
                    <a:schemeClr val="bg2">
                      <a:lumMod val="50000"/>
                    </a:schemeClr>
                  </a:solidFill>
                  <a:latin typeface="Times New Roman" pitchFamily="18" charset="0"/>
                  <a:sym typeface="Symbol" pitchFamily="18" charset="2"/>
                </a:endParaRPr>
              </a:p>
            </p:txBody>
          </p:sp>
          <p:sp>
            <p:nvSpPr>
              <p:cNvPr id="80964" name="Line 39"/>
              <p:cNvSpPr>
                <a:spLocks noChangeShapeType="1"/>
              </p:cNvSpPr>
              <p:nvPr/>
            </p:nvSpPr>
            <p:spPr bwMode="auto">
              <a:xfrm>
                <a:off x="4694" y="2289"/>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65" name="Line 40"/>
              <p:cNvSpPr>
                <a:spLocks noChangeShapeType="1"/>
              </p:cNvSpPr>
              <p:nvPr/>
            </p:nvSpPr>
            <p:spPr bwMode="auto">
              <a:xfrm>
                <a:off x="4331" y="2287"/>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grpSp>
        <p:nvGrpSpPr>
          <p:cNvPr id="9" name="Group 41"/>
          <p:cNvGrpSpPr>
            <a:grpSpLocks/>
          </p:cNvGrpSpPr>
          <p:nvPr/>
        </p:nvGrpSpPr>
        <p:grpSpPr bwMode="auto">
          <a:xfrm>
            <a:off x="958850" y="3860800"/>
            <a:ext cx="8564033" cy="406400"/>
            <a:chOff x="204" y="2629"/>
            <a:chExt cx="4046" cy="256"/>
          </a:xfrm>
        </p:grpSpPr>
        <p:sp>
          <p:nvSpPr>
            <p:cNvPr id="80946" name="Text Box 42"/>
            <p:cNvSpPr txBox="1">
              <a:spLocks noChangeArrowheads="1"/>
            </p:cNvSpPr>
            <p:nvPr/>
          </p:nvSpPr>
          <p:spPr bwMode="auto">
            <a:xfrm>
              <a:off x="204" y="2629"/>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5</a:t>
              </a:r>
            </a:p>
          </p:txBody>
        </p:sp>
        <p:sp>
          <p:nvSpPr>
            <p:cNvPr id="80947" name="Text Box 43"/>
            <p:cNvSpPr txBox="1">
              <a:spLocks noChangeArrowheads="1"/>
            </p:cNvSpPr>
            <p:nvPr/>
          </p:nvSpPr>
          <p:spPr bwMode="auto">
            <a:xfrm>
              <a:off x="612" y="2659"/>
              <a:ext cx="1769"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BA</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+3</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BA</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smtClean="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BA</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BA</a:t>
              </a:r>
              <a:r>
                <a:rPr lang="en-US" altLang="zh-CN" b="1" i="0" dirty="0">
                  <a:solidFill>
                    <a:schemeClr val="bg2">
                      <a:lumMod val="50000"/>
                    </a:schemeClr>
                  </a:solidFill>
                  <a:latin typeface="Times New Roman" pitchFamily="18" charset="0"/>
                  <a:sym typeface="Symbol" pitchFamily="18" charset="2"/>
                </a:rPr>
                <a:t>-3</a:t>
              </a:r>
            </a:p>
          </p:txBody>
        </p:sp>
        <p:sp>
          <p:nvSpPr>
            <p:cNvPr id="80948" name="Line 44"/>
            <p:cNvSpPr>
              <a:spLocks noChangeShapeType="1"/>
            </p:cNvSpPr>
            <p:nvPr/>
          </p:nvSpPr>
          <p:spPr bwMode="auto">
            <a:xfrm>
              <a:off x="1837" y="265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49" name="Line 45"/>
            <p:cNvSpPr>
              <a:spLocks noChangeShapeType="1"/>
            </p:cNvSpPr>
            <p:nvPr/>
          </p:nvSpPr>
          <p:spPr bwMode="auto">
            <a:xfrm>
              <a:off x="1383" y="265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50" name="Line 46"/>
            <p:cNvSpPr>
              <a:spLocks noChangeShapeType="1"/>
            </p:cNvSpPr>
            <p:nvPr/>
          </p:nvSpPr>
          <p:spPr bwMode="auto">
            <a:xfrm>
              <a:off x="2381" y="2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51" name="Group 47"/>
            <p:cNvGrpSpPr>
              <a:grpSpLocks/>
            </p:cNvGrpSpPr>
            <p:nvPr/>
          </p:nvGrpSpPr>
          <p:grpSpPr bwMode="auto">
            <a:xfrm>
              <a:off x="2572" y="2656"/>
              <a:ext cx="1678" cy="229"/>
              <a:chOff x="2572" y="2656"/>
              <a:chExt cx="1678" cy="229"/>
            </a:xfrm>
          </p:grpSpPr>
          <p:sp>
            <p:nvSpPr>
              <p:cNvPr id="80952" name="Text Box 48"/>
              <p:cNvSpPr txBox="1">
                <a:spLocks noChangeArrowheads="1"/>
              </p:cNvSpPr>
              <p:nvPr/>
            </p:nvSpPr>
            <p:spPr bwMode="auto">
              <a:xfrm>
                <a:off x="2572" y="2658"/>
                <a:ext cx="1678"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CD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CD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CD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CD</a:t>
                </a:r>
                <a:r>
                  <a:rPr lang="en-US" altLang="zh-CN" b="1" i="0" dirty="0">
                    <a:solidFill>
                      <a:schemeClr val="bg2">
                        <a:lumMod val="50000"/>
                      </a:schemeClr>
                    </a:solidFill>
                    <a:latin typeface="Times New Roman" pitchFamily="18" charset="0"/>
                    <a:sym typeface="Symbol" pitchFamily="18" charset="2"/>
                  </a:rPr>
                  <a:t>-1</a:t>
                </a:r>
              </a:p>
            </p:txBody>
          </p:sp>
          <p:sp>
            <p:nvSpPr>
              <p:cNvPr id="80953" name="Line 49"/>
              <p:cNvSpPr>
                <a:spLocks noChangeShapeType="1"/>
              </p:cNvSpPr>
              <p:nvPr/>
            </p:nvSpPr>
            <p:spPr bwMode="auto">
              <a:xfrm>
                <a:off x="3696" y="2658"/>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54" name="Line 50"/>
              <p:cNvSpPr>
                <a:spLocks noChangeShapeType="1"/>
              </p:cNvSpPr>
              <p:nvPr/>
            </p:nvSpPr>
            <p:spPr bwMode="auto">
              <a:xfrm>
                <a:off x="3298" y="265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grpSp>
        <p:nvGrpSpPr>
          <p:cNvPr id="11" name="Group 51"/>
          <p:cNvGrpSpPr>
            <a:grpSpLocks/>
          </p:cNvGrpSpPr>
          <p:nvPr/>
        </p:nvGrpSpPr>
        <p:grpSpPr bwMode="auto">
          <a:xfrm>
            <a:off x="958849" y="4460876"/>
            <a:ext cx="10532533" cy="352425"/>
            <a:chOff x="204" y="3007"/>
            <a:chExt cx="4976" cy="222"/>
          </a:xfrm>
        </p:grpSpPr>
        <p:sp>
          <p:nvSpPr>
            <p:cNvPr id="80933" name="Text Box 52"/>
            <p:cNvSpPr txBox="1">
              <a:spLocks noChangeArrowheads="1"/>
            </p:cNvSpPr>
            <p:nvPr/>
          </p:nvSpPr>
          <p:spPr bwMode="auto">
            <a:xfrm>
              <a:off x="204" y="3007"/>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6</a:t>
              </a:r>
            </a:p>
          </p:txBody>
        </p:sp>
        <p:sp>
          <p:nvSpPr>
            <p:cNvPr id="80934" name="Text Box 53"/>
            <p:cNvSpPr txBox="1">
              <a:spLocks noChangeArrowheads="1"/>
            </p:cNvSpPr>
            <p:nvPr/>
          </p:nvSpPr>
          <p:spPr bwMode="auto">
            <a:xfrm>
              <a:off x="612" y="3022"/>
              <a:ext cx="1588" cy="205"/>
            </a:xfrm>
            <a:prstGeom prst="rect">
              <a:avLst/>
            </a:prstGeom>
            <a:noFill/>
            <a:ln w="9525">
              <a:solidFill>
                <a:srgbClr val="0343F9"/>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BA</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rPr>
                <a:t>+4</a:t>
              </a:r>
              <a:r>
                <a:rPr lang="en-US" altLang="zh-CN" sz="1600" b="1" i="0" dirty="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BA</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smtClean="0">
                  <a:solidFill>
                    <a:schemeClr val="bg2">
                      <a:lumMod val="50000"/>
                    </a:schemeClr>
                  </a:solidFill>
                  <a:latin typeface="Times New Roman" pitchFamily="18" charset="0"/>
                  <a:sym typeface="Symbol" pitchFamily="18" charset="2"/>
                </a:rPr>
                <a:t> </a:t>
              </a:r>
              <a:r>
                <a:rPr lang="en-US" altLang="zh-CN" sz="1600" b="1" i="0" dirty="0" err="1" smtClean="0">
                  <a:solidFill>
                    <a:schemeClr val="bg2">
                      <a:lumMod val="50000"/>
                    </a:schemeClr>
                  </a:solidFill>
                  <a:latin typeface="Times New Roman" pitchFamily="18" charset="0"/>
                </a:rPr>
                <a:t>Xba</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y</a:t>
              </a:r>
              <a:r>
                <a:rPr lang="en-US" altLang="zh-CN" sz="1600" b="1" i="0" baseline="-25000" dirty="0">
                  <a:solidFill>
                    <a:schemeClr val="bg2">
                      <a:lumMod val="50000"/>
                    </a:schemeClr>
                  </a:solidFill>
                  <a:latin typeface="Times New Roman" pitchFamily="18" charset="0"/>
                  <a:sym typeface="Symbol" pitchFamily="18" charset="2"/>
                </a:rPr>
                <a:t>BA</a:t>
              </a:r>
              <a:r>
                <a:rPr lang="en-US" altLang="zh-CN" sz="1600" b="1" i="0" dirty="0">
                  <a:solidFill>
                    <a:schemeClr val="bg2">
                      <a:lumMod val="50000"/>
                    </a:schemeClr>
                  </a:solidFill>
                  <a:latin typeface="Times New Roman" pitchFamily="18" charset="0"/>
                  <a:sym typeface="Symbol" pitchFamily="18" charset="2"/>
                </a:rPr>
                <a:t>-4</a:t>
              </a:r>
            </a:p>
          </p:txBody>
        </p:sp>
        <p:sp>
          <p:nvSpPr>
            <p:cNvPr id="80935" name="Line 54"/>
            <p:cNvSpPr>
              <a:spLocks noChangeShapeType="1"/>
            </p:cNvSpPr>
            <p:nvPr/>
          </p:nvSpPr>
          <p:spPr bwMode="auto">
            <a:xfrm>
              <a:off x="1720" y="3020"/>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36" name="Line 55"/>
            <p:cNvSpPr>
              <a:spLocks noChangeShapeType="1"/>
            </p:cNvSpPr>
            <p:nvPr/>
          </p:nvSpPr>
          <p:spPr bwMode="auto">
            <a:xfrm>
              <a:off x="1329" y="3020"/>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37" name="Line 56"/>
            <p:cNvSpPr>
              <a:spLocks noChangeShapeType="1"/>
            </p:cNvSpPr>
            <p:nvPr/>
          </p:nvSpPr>
          <p:spPr bwMode="auto">
            <a:xfrm>
              <a:off x="2191" y="3133"/>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38" name="Text Box 57"/>
            <p:cNvSpPr txBox="1">
              <a:spLocks noChangeArrowheads="1"/>
            </p:cNvSpPr>
            <p:nvPr/>
          </p:nvSpPr>
          <p:spPr bwMode="auto">
            <a:xfrm>
              <a:off x="2381" y="3021"/>
              <a:ext cx="1578"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CD</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rPr>
                <a:t>+2</a:t>
              </a:r>
              <a:r>
                <a:rPr lang="en-US" altLang="zh-CN" sz="1600" b="1" i="0" dirty="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CD</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CD</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y</a:t>
              </a:r>
              <a:r>
                <a:rPr lang="en-US" altLang="zh-CN" sz="1600" b="1" i="0" baseline="-25000" dirty="0">
                  <a:solidFill>
                    <a:schemeClr val="bg2">
                      <a:lumMod val="50000"/>
                    </a:schemeClr>
                  </a:solidFill>
                  <a:latin typeface="Times New Roman" pitchFamily="18" charset="0"/>
                  <a:sym typeface="Symbol" pitchFamily="18" charset="2"/>
                </a:rPr>
                <a:t>CD</a:t>
              </a:r>
              <a:r>
                <a:rPr lang="en-US" altLang="zh-CN" sz="1600" b="1" i="0" dirty="0">
                  <a:solidFill>
                    <a:schemeClr val="bg2">
                      <a:lumMod val="50000"/>
                    </a:schemeClr>
                  </a:solidFill>
                  <a:latin typeface="Times New Roman" pitchFamily="18" charset="0"/>
                  <a:sym typeface="Symbol" pitchFamily="18" charset="2"/>
                </a:rPr>
                <a:t>-2</a:t>
              </a:r>
            </a:p>
          </p:txBody>
        </p:sp>
        <p:sp>
          <p:nvSpPr>
            <p:cNvPr id="80939" name="Line 58"/>
            <p:cNvSpPr>
              <a:spLocks noChangeShapeType="1"/>
            </p:cNvSpPr>
            <p:nvPr/>
          </p:nvSpPr>
          <p:spPr bwMode="auto">
            <a:xfrm>
              <a:off x="3479" y="3021"/>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40" name="Line 59"/>
            <p:cNvSpPr>
              <a:spLocks noChangeShapeType="1"/>
            </p:cNvSpPr>
            <p:nvPr/>
          </p:nvSpPr>
          <p:spPr bwMode="auto">
            <a:xfrm>
              <a:off x="3098" y="3019"/>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41" name="Line 60"/>
            <p:cNvSpPr>
              <a:spLocks noChangeShapeType="1"/>
            </p:cNvSpPr>
            <p:nvPr/>
          </p:nvSpPr>
          <p:spPr bwMode="auto">
            <a:xfrm>
              <a:off x="3955" y="3122"/>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42" name="Group 61"/>
            <p:cNvGrpSpPr>
              <a:grpSpLocks/>
            </p:cNvGrpSpPr>
            <p:nvPr/>
          </p:nvGrpSpPr>
          <p:grpSpPr bwMode="auto">
            <a:xfrm>
              <a:off x="4150" y="3022"/>
              <a:ext cx="1030" cy="207"/>
              <a:chOff x="4073" y="2287"/>
              <a:chExt cx="1030" cy="207"/>
            </a:xfrm>
          </p:grpSpPr>
          <p:sp>
            <p:nvSpPr>
              <p:cNvPr id="80943" name="Text Box 62"/>
              <p:cNvSpPr txBox="1">
                <a:spLocks noChangeArrowheads="1"/>
              </p:cNvSpPr>
              <p:nvPr/>
            </p:nvSpPr>
            <p:spPr bwMode="auto">
              <a:xfrm>
                <a:off x="4073" y="2289"/>
                <a:ext cx="1030" cy="2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  </a:t>
                </a:r>
                <a:r>
                  <a:rPr lang="en-US" altLang="zh-CN" sz="1600" b="1" i="0" dirty="0" err="1" smtClean="0">
                    <a:solidFill>
                      <a:schemeClr val="bg2">
                        <a:lumMod val="50000"/>
                      </a:schemeClr>
                    </a:solidFill>
                    <a:latin typeface="Times New Roman" pitchFamily="18" charset="0"/>
                  </a:rPr>
                  <a:t>x</a:t>
                </a:r>
                <a:r>
                  <a:rPr lang="en-US" altLang="zh-CN" sz="1600" b="1" i="0" baseline="-25000" dirty="0" err="1" smtClean="0">
                    <a:solidFill>
                      <a:schemeClr val="bg2">
                        <a:lumMod val="50000"/>
                      </a:schemeClr>
                    </a:solidFill>
                    <a:latin typeface="Times New Roman" pitchFamily="18" charset="0"/>
                  </a:rPr>
                  <a:t>AD</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 </a:t>
                </a:r>
                <a:r>
                  <a:rPr lang="en-US" altLang="zh-CN" sz="1600" b="1" i="0" dirty="0" err="1">
                    <a:solidFill>
                      <a:schemeClr val="bg2">
                        <a:lumMod val="50000"/>
                      </a:schemeClr>
                    </a:solidFill>
                    <a:latin typeface="Times New Roman" pitchFamily="18" charset="0"/>
                  </a:rPr>
                  <a:t>x</a:t>
                </a:r>
                <a:r>
                  <a:rPr lang="en-US" altLang="zh-CN" sz="1600" b="1" i="0" baseline="-25000" dirty="0" err="1">
                    <a:solidFill>
                      <a:schemeClr val="bg2">
                        <a:lumMod val="50000"/>
                      </a:schemeClr>
                    </a:solidFill>
                    <a:latin typeface="Times New Roman" pitchFamily="18" charset="0"/>
                  </a:rPr>
                  <a:t>AD</a:t>
                </a:r>
                <a:r>
                  <a:rPr lang="en-US" altLang="zh-CN" sz="1600" b="1" i="0" baseline="-25000" dirty="0">
                    <a:solidFill>
                      <a:schemeClr val="bg2">
                        <a:lumMod val="50000"/>
                      </a:schemeClr>
                    </a:solidFill>
                    <a:latin typeface="Times New Roman" pitchFamily="18" charset="0"/>
                  </a:rPr>
                  <a:t>   </a:t>
                </a:r>
                <a:r>
                  <a:rPr lang="en-US" altLang="zh-CN" sz="1600" b="1" i="0" baseline="-25000" dirty="0" smtClean="0">
                    <a:solidFill>
                      <a:schemeClr val="bg2">
                        <a:lumMod val="50000"/>
                      </a:schemeClr>
                    </a:solidFill>
                    <a:latin typeface="Times New Roman" pitchFamily="18" charset="0"/>
                  </a:rPr>
                  <a:t>       </a:t>
                </a:r>
                <a:r>
                  <a:rPr lang="en-US" altLang="zh-CN" sz="1600" b="1" i="0" dirty="0">
                    <a:solidFill>
                      <a:schemeClr val="bg2">
                        <a:lumMod val="50000"/>
                      </a:schemeClr>
                    </a:solidFill>
                    <a:latin typeface="Times New Roman" pitchFamily="18" charset="0"/>
                    <a:sym typeface="Symbol" pitchFamily="18" charset="2"/>
                  </a:rPr>
                  <a:t></a:t>
                </a:r>
                <a:r>
                  <a:rPr lang="en-US" altLang="zh-CN" sz="1600" b="1" i="0" dirty="0" err="1">
                    <a:solidFill>
                      <a:schemeClr val="bg2">
                        <a:lumMod val="50000"/>
                      </a:schemeClr>
                    </a:solidFill>
                    <a:latin typeface="Times New Roman" pitchFamily="18" charset="0"/>
                    <a:sym typeface="Symbol" pitchFamily="18" charset="2"/>
                  </a:rPr>
                  <a:t>y</a:t>
                </a:r>
                <a:r>
                  <a:rPr lang="en-US" altLang="zh-CN" sz="1600" b="1" i="0" baseline="-25000" dirty="0" err="1">
                    <a:solidFill>
                      <a:schemeClr val="bg2">
                        <a:lumMod val="50000"/>
                      </a:schemeClr>
                    </a:solidFill>
                    <a:latin typeface="Times New Roman" pitchFamily="18" charset="0"/>
                    <a:sym typeface="Symbol" pitchFamily="18" charset="2"/>
                  </a:rPr>
                  <a:t>AD</a:t>
                </a:r>
                <a:endParaRPr lang="en-US" altLang="zh-CN" sz="1600" b="1" i="0" dirty="0">
                  <a:solidFill>
                    <a:schemeClr val="bg2">
                      <a:lumMod val="50000"/>
                    </a:schemeClr>
                  </a:solidFill>
                  <a:latin typeface="Times New Roman" pitchFamily="18" charset="0"/>
                  <a:sym typeface="Symbol" pitchFamily="18" charset="2"/>
                </a:endParaRPr>
              </a:p>
            </p:txBody>
          </p:sp>
          <p:sp>
            <p:nvSpPr>
              <p:cNvPr id="80944" name="Line 63"/>
              <p:cNvSpPr>
                <a:spLocks noChangeShapeType="1"/>
              </p:cNvSpPr>
              <p:nvPr/>
            </p:nvSpPr>
            <p:spPr bwMode="auto">
              <a:xfrm>
                <a:off x="4694" y="2289"/>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45" name="Line 64"/>
              <p:cNvSpPr>
                <a:spLocks noChangeShapeType="1"/>
              </p:cNvSpPr>
              <p:nvPr/>
            </p:nvSpPr>
            <p:spPr bwMode="auto">
              <a:xfrm>
                <a:off x="4331" y="2287"/>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grpSp>
        <p:nvGrpSpPr>
          <p:cNvPr id="13" name="Group 65"/>
          <p:cNvGrpSpPr>
            <a:grpSpLocks/>
          </p:cNvGrpSpPr>
          <p:nvPr/>
        </p:nvGrpSpPr>
        <p:grpSpPr bwMode="auto">
          <a:xfrm>
            <a:off x="958849" y="5046663"/>
            <a:ext cx="8542867" cy="417512"/>
            <a:chOff x="204" y="3376"/>
            <a:chExt cx="4036" cy="263"/>
          </a:xfrm>
        </p:grpSpPr>
        <p:sp>
          <p:nvSpPr>
            <p:cNvPr id="80924" name="Text Box 66"/>
            <p:cNvSpPr txBox="1">
              <a:spLocks noChangeArrowheads="1"/>
            </p:cNvSpPr>
            <p:nvPr/>
          </p:nvSpPr>
          <p:spPr bwMode="auto">
            <a:xfrm>
              <a:off x="204" y="3385"/>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7</a:t>
              </a:r>
            </a:p>
          </p:txBody>
        </p:sp>
        <p:sp>
          <p:nvSpPr>
            <p:cNvPr id="80925" name="Text Box 67"/>
            <p:cNvSpPr txBox="1">
              <a:spLocks noChangeArrowheads="1"/>
            </p:cNvSpPr>
            <p:nvPr/>
          </p:nvSpPr>
          <p:spPr bwMode="auto">
            <a:xfrm>
              <a:off x="612" y="3385"/>
              <a:ext cx="1769"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CD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+3</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CD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smtClean="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CD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CD</a:t>
              </a:r>
              <a:r>
                <a:rPr lang="en-US" altLang="zh-CN" b="1" i="0" dirty="0">
                  <a:solidFill>
                    <a:schemeClr val="bg2">
                      <a:lumMod val="50000"/>
                    </a:schemeClr>
                  </a:solidFill>
                  <a:latin typeface="Times New Roman" pitchFamily="18" charset="0"/>
                  <a:sym typeface="Symbol" pitchFamily="18" charset="2"/>
                </a:rPr>
                <a:t>-3</a:t>
              </a:r>
            </a:p>
          </p:txBody>
        </p:sp>
        <p:sp>
          <p:nvSpPr>
            <p:cNvPr id="80926" name="Line 68"/>
            <p:cNvSpPr>
              <a:spLocks noChangeShapeType="1"/>
            </p:cNvSpPr>
            <p:nvPr/>
          </p:nvSpPr>
          <p:spPr bwMode="auto">
            <a:xfrm>
              <a:off x="1818" y="337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27" name="Line 69"/>
            <p:cNvSpPr>
              <a:spLocks noChangeShapeType="1"/>
            </p:cNvSpPr>
            <p:nvPr/>
          </p:nvSpPr>
          <p:spPr bwMode="auto">
            <a:xfrm>
              <a:off x="1401" y="3383"/>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28" name="Group 70"/>
            <p:cNvGrpSpPr>
              <a:grpSpLocks/>
            </p:cNvGrpSpPr>
            <p:nvPr/>
          </p:nvGrpSpPr>
          <p:grpSpPr bwMode="auto">
            <a:xfrm>
              <a:off x="2562" y="3410"/>
              <a:ext cx="1678" cy="229"/>
              <a:chOff x="2744" y="3385"/>
              <a:chExt cx="1678" cy="229"/>
            </a:xfrm>
          </p:grpSpPr>
          <p:sp>
            <p:nvSpPr>
              <p:cNvPr id="80930" name="Text Box 71"/>
              <p:cNvSpPr txBox="1">
                <a:spLocks noChangeArrowheads="1"/>
              </p:cNvSpPr>
              <p:nvPr/>
            </p:nvSpPr>
            <p:spPr bwMode="auto">
              <a:xfrm>
                <a:off x="2744" y="3387"/>
                <a:ext cx="1678"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AD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a:t>
                </a:r>
                <a:r>
                  <a:rPr lang="en-US" altLang="zh-CN" b="1" i="0" dirty="0">
                    <a:solidFill>
                      <a:schemeClr val="bg2">
                        <a:lumMod val="50000"/>
                      </a:schemeClr>
                    </a:solidFill>
                    <a:latin typeface="Times New Roman" pitchFamily="18" charset="0"/>
                    <a:sym typeface="Symbol" pitchFamily="18" charset="2"/>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AD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AD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AD</a:t>
                </a:r>
                <a:r>
                  <a:rPr lang="en-US" altLang="zh-CN" b="1" i="0" dirty="0">
                    <a:solidFill>
                      <a:schemeClr val="bg2">
                        <a:lumMod val="50000"/>
                      </a:schemeClr>
                    </a:solidFill>
                    <a:latin typeface="Times New Roman" pitchFamily="18" charset="0"/>
                    <a:sym typeface="Symbol" pitchFamily="18" charset="2"/>
                  </a:rPr>
                  <a:t>-1</a:t>
                </a:r>
              </a:p>
            </p:txBody>
          </p:sp>
          <p:sp>
            <p:nvSpPr>
              <p:cNvPr id="80931" name="Line 72"/>
              <p:cNvSpPr>
                <a:spLocks noChangeShapeType="1"/>
              </p:cNvSpPr>
              <p:nvPr/>
            </p:nvSpPr>
            <p:spPr bwMode="auto">
              <a:xfrm>
                <a:off x="3923" y="338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32" name="Line 73"/>
              <p:cNvSpPr>
                <a:spLocks noChangeShapeType="1"/>
              </p:cNvSpPr>
              <p:nvPr/>
            </p:nvSpPr>
            <p:spPr bwMode="auto">
              <a:xfrm>
                <a:off x="3470" y="338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80929" name="Line 74"/>
            <p:cNvSpPr>
              <a:spLocks noChangeShapeType="1"/>
            </p:cNvSpPr>
            <p:nvPr/>
          </p:nvSpPr>
          <p:spPr bwMode="auto">
            <a:xfrm>
              <a:off x="2381" y="35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15" name="Group 75"/>
          <p:cNvGrpSpPr>
            <a:grpSpLocks/>
          </p:cNvGrpSpPr>
          <p:nvPr/>
        </p:nvGrpSpPr>
        <p:grpSpPr bwMode="auto">
          <a:xfrm>
            <a:off x="958849" y="5661025"/>
            <a:ext cx="8832851" cy="450850"/>
            <a:chOff x="204" y="3763"/>
            <a:chExt cx="4173" cy="284"/>
          </a:xfrm>
        </p:grpSpPr>
        <p:sp>
          <p:nvSpPr>
            <p:cNvPr id="80915" name="Text Box 76"/>
            <p:cNvSpPr txBox="1">
              <a:spLocks noChangeArrowheads="1"/>
            </p:cNvSpPr>
            <p:nvPr/>
          </p:nvSpPr>
          <p:spPr bwMode="auto">
            <a:xfrm>
              <a:off x="204" y="376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8</a:t>
              </a:r>
            </a:p>
          </p:txBody>
        </p:sp>
        <p:sp>
          <p:nvSpPr>
            <p:cNvPr id="80916" name="Text Box 77"/>
            <p:cNvSpPr txBox="1">
              <a:spLocks noChangeArrowheads="1"/>
            </p:cNvSpPr>
            <p:nvPr/>
          </p:nvSpPr>
          <p:spPr bwMode="auto">
            <a:xfrm>
              <a:off x="612" y="3793"/>
              <a:ext cx="1769"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CD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+4</a:t>
              </a:r>
              <a:r>
                <a:rPr lang="en-US" altLang="zh-CN" b="1" i="0" dirty="0">
                  <a:solidFill>
                    <a:schemeClr val="bg2">
                      <a:lumMod val="50000"/>
                    </a:schemeClr>
                  </a:solidFill>
                  <a:latin typeface="Times New Roman" pitchFamily="18" charset="0"/>
                  <a:sym typeface="Symbol" pitchFamily="18" charset="2"/>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CD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CD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CD</a:t>
              </a:r>
              <a:r>
                <a:rPr lang="en-US" altLang="zh-CN" b="1" i="0" dirty="0">
                  <a:solidFill>
                    <a:schemeClr val="bg2">
                      <a:lumMod val="50000"/>
                    </a:schemeClr>
                  </a:solidFill>
                  <a:latin typeface="Times New Roman" pitchFamily="18" charset="0"/>
                  <a:sym typeface="Symbol" pitchFamily="18" charset="2"/>
                </a:rPr>
                <a:t>-4</a:t>
              </a:r>
            </a:p>
          </p:txBody>
        </p:sp>
        <p:sp>
          <p:nvSpPr>
            <p:cNvPr id="80917" name="Line 78"/>
            <p:cNvSpPr>
              <a:spLocks noChangeShapeType="1"/>
            </p:cNvSpPr>
            <p:nvPr/>
          </p:nvSpPr>
          <p:spPr bwMode="auto">
            <a:xfrm>
              <a:off x="1818" y="3784"/>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18" name="Line 79"/>
            <p:cNvSpPr>
              <a:spLocks noChangeShapeType="1"/>
            </p:cNvSpPr>
            <p:nvPr/>
          </p:nvSpPr>
          <p:spPr bwMode="auto">
            <a:xfrm>
              <a:off x="1401" y="379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80919" name="Group 80"/>
            <p:cNvGrpSpPr>
              <a:grpSpLocks/>
            </p:cNvGrpSpPr>
            <p:nvPr/>
          </p:nvGrpSpPr>
          <p:grpSpPr bwMode="auto">
            <a:xfrm>
              <a:off x="2562" y="3818"/>
              <a:ext cx="1815" cy="229"/>
              <a:chOff x="2744" y="3385"/>
              <a:chExt cx="1678" cy="229"/>
            </a:xfrm>
          </p:grpSpPr>
          <p:sp>
            <p:nvSpPr>
              <p:cNvPr id="80921" name="Text Box 81"/>
              <p:cNvSpPr txBox="1">
                <a:spLocks noChangeArrowheads="1"/>
              </p:cNvSpPr>
              <p:nvPr/>
            </p:nvSpPr>
            <p:spPr bwMode="auto">
              <a:xfrm>
                <a:off x="2744" y="3387"/>
                <a:ext cx="1678" cy="2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72000">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smtClean="0">
                    <a:solidFill>
                      <a:schemeClr val="bg2">
                        <a:lumMod val="50000"/>
                      </a:schemeClr>
                    </a:solidFill>
                    <a:latin typeface="Times New Roman" pitchFamily="18" charset="0"/>
                  </a:rPr>
                  <a:t>   </a:t>
                </a:r>
                <a:r>
                  <a:rPr lang="en-US" altLang="zh-CN" b="1" i="0" dirty="0" err="1" smtClean="0">
                    <a:solidFill>
                      <a:schemeClr val="bg2">
                        <a:lumMod val="50000"/>
                      </a:schemeClr>
                    </a:solidFill>
                    <a:latin typeface="Times New Roman" pitchFamily="18" charset="0"/>
                  </a:rPr>
                  <a:t>x</a:t>
                </a:r>
                <a:r>
                  <a:rPr lang="en-US" altLang="zh-CN" b="1" i="0" baseline="-25000" dirty="0" err="1" smtClean="0">
                    <a:solidFill>
                      <a:schemeClr val="bg2">
                        <a:lumMod val="50000"/>
                      </a:schemeClr>
                    </a:solidFill>
                    <a:latin typeface="Times New Roman" pitchFamily="18" charset="0"/>
                  </a:rPr>
                  <a:t>AD</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rPr>
                  <a:t>+2</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AD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 </a:t>
                </a:r>
                <a:r>
                  <a:rPr lang="en-US" altLang="zh-CN" b="1" i="0" dirty="0" err="1">
                    <a:solidFill>
                      <a:schemeClr val="bg2">
                        <a:lumMod val="50000"/>
                      </a:schemeClr>
                    </a:solidFill>
                    <a:latin typeface="Times New Roman" pitchFamily="18" charset="0"/>
                  </a:rPr>
                  <a:t>x</a:t>
                </a:r>
                <a:r>
                  <a:rPr lang="en-US" altLang="zh-CN" b="1" i="0" baseline="-25000" dirty="0" err="1">
                    <a:solidFill>
                      <a:schemeClr val="bg2">
                        <a:lumMod val="50000"/>
                      </a:schemeClr>
                    </a:solidFill>
                    <a:latin typeface="Times New Roman" pitchFamily="18" charset="0"/>
                  </a:rPr>
                  <a:t>AD</a:t>
                </a:r>
                <a:r>
                  <a:rPr lang="en-US" altLang="zh-CN" b="1" i="0" baseline="-25000" dirty="0">
                    <a:solidFill>
                      <a:schemeClr val="bg2">
                        <a:lumMod val="50000"/>
                      </a:schemeClr>
                    </a:solidFill>
                    <a:latin typeface="Times New Roman" pitchFamily="18" charset="0"/>
                  </a:rPr>
                  <a:t> </a:t>
                </a:r>
                <a:r>
                  <a:rPr lang="en-US" altLang="zh-CN" b="1" i="0" baseline="-25000" dirty="0" smtClean="0">
                    <a:solidFill>
                      <a:schemeClr val="bg2">
                        <a:lumMod val="50000"/>
                      </a:schemeClr>
                    </a:solidFill>
                    <a:latin typeface="Times New Roman" pitchFamily="18" charset="0"/>
                  </a:rPr>
                  <a:t>           </a:t>
                </a:r>
                <a:r>
                  <a:rPr lang="en-US" altLang="zh-CN" b="1" i="0" dirty="0">
                    <a:solidFill>
                      <a:schemeClr val="bg2">
                        <a:lumMod val="50000"/>
                      </a:schemeClr>
                    </a:solidFill>
                    <a:latin typeface="Times New Roman" pitchFamily="18" charset="0"/>
                    <a:sym typeface="Symbol" pitchFamily="18" charset="2"/>
                  </a:rPr>
                  <a:t>y</a:t>
                </a:r>
                <a:r>
                  <a:rPr lang="en-US" altLang="zh-CN" b="1" i="0" baseline="-25000" dirty="0">
                    <a:solidFill>
                      <a:schemeClr val="bg2">
                        <a:lumMod val="50000"/>
                      </a:schemeClr>
                    </a:solidFill>
                    <a:latin typeface="Times New Roman" pitchFamily="18" charset="0"/>
                    <a:sym typeface="Symbol" pitchFamily="18" charset="2"/>
                  </a:rPr>
                  <a:t>AD</a:t>
                </a:r>
                <a:r>
                  <a:rPr lang="en-US" altLang="zh-CN" b="1" i="0" dirty="0">
                    <a:solidFill>
                      <a:schemeClr val="bg2">
                        <a:lumMod val="50000"/>
                      </a:schemeClr>
                    </a:solidFill>
                    <a:latin typeface="Times New Roman" pitchFamily="18" charset="0"/>
                    <a:sym typeface="Symbol" pitchFamily="18" charset="2"/>
                  </a:rPr>
                  <a:t>-2</a:t>
                </a:r>
              </a:p>
            </p:txBody>
          </p:sp>
          <p:sp>
            <p:nvSpPr>
              <p:cNvPr id="80922" name="Line 82"/>
              <p:cNvSpPr>
                <a:spLocks noChangeShapeType="1"/>
              </p:cNvSpPr>
              <p:nvPr/>
            </p:nvSpPr>
            <p:spPr bwMode="auto">
              <a:xfrm>
                <a:off x="3923" y="338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0923" name="Line 83"/>
              <p:cNvSpPr>
                <a:spLocks noChangeShapeType="1"/>
              </p:cNvSpPr>
              <p:nvPr/>
            </p:nvSpPr>
            <p:spPr bwMode="auto">
              <a:xfrm>
                <a:off x="3470" y="3385"/>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80920" name="Line 84"/>
            <p:cNvSpPr>
              <a:spLocks noChangeShapeType="1"/>
            </p:cNvSpPr>
            <p:nvPr/>
          </p:nvSpPr>
          <p:spPr bwMode="auto">
            <a:xfrm>
              <a:off x="2381" y="3929"/>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210005" name="Rectangle 85"/>
          <p:cNvSpPr>
            <a:spLocks noChangeArrowheads="1"/>
          </p:cNvSpPr>
          <p:nvPr/>
        </p:nvSpPr>
        <p:spPr bwMode="auto">
          <a:xfrm>
            <a:off x="5566834" y="3317876"/>
            <a:ext cx="3168649" cy="360363"/>
          </a:xfrm>
          <a:prstGeom prst="rect">
            <a:avLst/>
          </a:prstGeom>
          <a:noFill/>
          <a:ln w="57150">
            <a:solidFill>
              <a:srgbClr val="F02F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006" name="Rectangle 86"/>
          <p:cNvSpPr>
            <a:spLocks noChangeArrowheads="1"/>
          </p:cNvSpPr>
          <p:nvPr/>
        </p:nvSpPr>
        <p:spPr bwMode="auto">
          <a:xfrm>
            <a:off x="1822449" y="4470401"/>
            <a:ext cx="3361267" cy="360363"/>
          </a:xfrm>
          <a:prstGeom prst="rect">
            <a:avLst/>
          </a:prstGeom>
          <a:noFill/>
          <a:ln w="57150">
            <a:solidFill>
              <a:srgbClr val="F02F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007" name="Rectangle 87"/>
          <p:cNvSpPr>
            <a:spLocks noChangeArrowheads="1"/>
          </p:cNvSpPr>
          <p:nvPr/>
        </p:nvSpPr>
        <p:spPr bwMode="auto">
          <a:xfrm>
            <a:off x="1822449" y="5708651"/>
            <a:ext cx="3744384" cy="360363"/>
          </a:xfrm>
          <a:prstGeom prst="rect">
            <a:avLst/>
          </a:prstGeom>
          <a:noFill/>
          <a:ln w="57150">
            <a:solidFill>
              <a:srgbClr val="F02F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008" name="Rectangle 88"/>
          <p:cNvSpPr>
            <a:spLocks noChangeArrowheads="1"/>
          </p:cNvSpPr>
          <p:nvPr/>
        </p:nvSpPr>
        <p:spPr bwMode="auto">
          <a:xfrm>
            <a:off x="5949950" y="5708650"/>
            <a:ext cx="3841751" cy="395288"/>
          </a:xfrm>
          <a:prstGeom prst="rect">
            <a:avLst/>
          </a:prstGeom>
          <a:noFill/>
          <a:ln w="57150">
            <a:solidFill>
              <a:srgbClr val="F02F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7" name="Group 89"/>
          <p:cNvGrpSpPr>
            <a:grpSpLocks/>
          </p:cNvGrpSpPr>
          <p:nvPr/>
        </p:nvGrpSpPr>
        <p:grpSpPr bwMode="auto">
          <a:xfrm>
            <a:off x="958849" y="6237288"/>
            <a:ext cx="2302933" cy="379412"/>
            <a:chOff x="204" y="4035"/>
            <a:chExt cx="1088" cy="239"/>
          </a:xfrm>
        </p:grpSpPr>
        <p:sp>
          <p:nvSpPr>
            <p:cNvPr id="80913" name="Text Box 90"/>
            <p:cNvSpPr txBox="1">
              <a:spLocks noChangeArrowheads="1"/>
            </p:cNvSpPr>
            <p:nvPr/>
          </p:nvSpPr>
          <p:spPr bwMode="auto">
            <a:xfrm>
              <a:off x="204" y="4035"/>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9</a:t>
              </a:r>
            </a:p>
          </p:txBody>
        </p:sp>
        <p:sp>
          <p:nvSpPr>
            <p:cNvPr id="80914" name="Rectangle 91"/>
            <p:cNvSpPr>
              <a:spLocks noChangeArrowheads="1"/>
            </p:cNvSpPr>
            <p:nvPr/>
          </p:nvSpPr>
          <p:spPr bwMode="auto">
            <a:xfrm>
              <a:off x="612" y="4047"/>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2">
                    <a:lumMod val="50000"/>
                  </a:schemeClr>
                </a:solidFill>
              </a:endParaRPr>
            </a:p>
          </p:txBody>
        </p:sp>
      </p:grpSp>
      <p:grpSp>
        <p:nvGrpSpPr>
          <p:cNvPr id="5" name="组合 4"/>
          <p:cNvGrpSpPr/>
          <p:nvPr/>
        </p:nvGrpSpPr>
        <p:grpSpPr>
          <a:xfrm>
            <a:off x="8876686" y="260598"/>
            <a:ext cx="2398647" cy="1955552"/>
            <a:chOff x="8529106" y="146773"/>
            <a:chExt cx="4127501" cy="3275591"/>
          </a:xfrm>
        </p:grpSpPr>
        <p:grpSp>
          <p:nvGrpSpPr>
            <p:cNvPr id="92" name="Group 2"/>
            <p:cNvGrpSpPr>
              <a:grpSpLocks/>
            </p:cNvGrpSpPr>
            <p:nvPr/>
          </p:nvGrpSpPr>
          <p:grpSpPr bwMode="auto">
            <a:xfrm>
              <a:off x="8529106" y="1980335"/>
              <a:ext cx="3742267" cy="336550"/>
              <a:chOff x="295" y="3067"/>
              <a:chExt cx="1768" cy="212"/>
            </a:xfrm>
          </p:grpSpPr>
          <p:sp>
            <p:nvSpPr>
              <p:cNvPr id="93" name="Line 3"/>
              <p:cNvSpPr>
                <a:spLocks noChangeShapeType="1"/>
              </p:cNvSpPr>
              <p:nvPr/>
            </p:nvSpPr>
            <p:spPr bwMode="auto">
              <a:xfrm>
                <a:off x="566" y="3173"/>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94" name="Text Box 4"/>
              <p:cNvSpPr txBox="1">
                <a:spLocks noChangeArrowheads="1"/>
              </p:cNvSpPr>
              <p:nvPr/>
            </p:nvSpPr>
            <p:spPr bwMode="auto">
              <a:xfrm>
                <a:off x="295" y="3067"/>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6</a:t>
                </a:r>
              </a:p>
            </p:txBody>
          </p:sp>
        </p:grpSp>
        <p:grpSp>
          <p:nvGrpSpPr>
            <p:cNvPr id="95" name="Group 21"/>
            <p:cNvGrpSpPr>
              <a:grpSpLocks/>
            </p:cNvGrpSpPr>
            <p:nvPr/>
          </p:nvGrpSpPr>
          <p:grpSpPr bwMode="auto">
            <a:xfrm>
              <a:off x="8529106" y="1259610"/>
              <a:ext cx="3742267" cy="336550"/>
              <a:chOff x="295" y="2613"/>
              <a:chExt cx="1768" cy="212"/>
            </a:xfrm>
          </p:grpSpPr>
          <p:sp>
            <p:nvSpPr>
              <p:cNvPr id="96" name="Line 22"/>
              <p:cNvSpPr>
                <a:spLocks noChangeShapeType="1"/>
              </p:cNvSpPr>
              <p:nvPr/>
            </p:nvSpPr>
            <p:spPr bwMode="auto">
              <a:xfrm>
                <a:off x="566" y="272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97" name="Text Box 23"/>
              <p:cNvSpPr txBox="1">
                <a:spLocks noChangeArrowheads="1"/>
              </p:cNvSpPr>
              <p:nvPr/>
            </p:nvSpPr>
            <p:spPr bwMode="auto">
              <a:xfrm>
                <a:off x="295" y="261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4</a:t>
                </a:r>
              </a:p>
            </p:txBody>
          </p:sp>
        </p:grpSp>
        <p:grpSp>
          <p:nvGrpSpPr>
            <p:cNvPr id="98" name="Group 24"/>
            <p:cNvGrpSpPr>
              <a:grpSpLocks/>
            </p:cNvGrpSpPr>
            <p:nvPr/>
          </p:nvGrpSpPr>
          <p:grpSpPr bwMode="auto">
            <a:xfrm>
              <a:off x="8529106" y="538885"/>
              <a:ext cx="3742267" cy="336550"/>
              <a:chOff x="295" y="2159"/>
              <a:chExt cx="1768" cy="212"/>
            </a:xfrm>
          </p:grpSpPr>
          <p:sp>
            <p:nvSpPr>
              <p:cNvPr id="99" name="Line 25"/>
              <p:cNvSpPr>
                <a:spLocks noChangeShapeType="1"/>
              </p:cNvSpPr>
              <p:nvPr/>
            </p:nvSpPr>
            <p:spPr bwMode="auto">
              <a:xfrm>
                <a:off x="566" y="226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0" name="Text Box 26"/>
              <p:cNvSpPr txBox="1">
                <a:spLocks noChangeArrowheads="1"/>
              </p:cNvSpPr>
              <p:nvPr/>
            </p:nvSpPr>
            <p:spPr bwMode="auto">
              <a:xfrm>
                <a:off x="295" y="2159"/>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2</a:t>
                </a:r>
              </a:p>
            </p:txBody>
          </p:sp>
        </p:grpSp>
        <p:grpSp>
          <p:nvGrpSpPr>
            <p:cNvPr id="101" name="Group 7"/>
            <p:cNvGrpSpPr>
              <a:grpSpLocks/>
            </p:cNvGrpSpPr>
            <p:nvPr/>
          </p:nvGrpSpPr>
          <p:grpSpPr bwMode="auto">
            <a:xfrm>
              <a:off x="8950324" y="146773"/>
              <a:ext cx="3706283" cy="2779713"/>
              <a:chOff x="539" y="1916"/>
              <a:chExt cx="1751" cy="1751"/>
            </a:xfrm>
          </p:grpSpPr>
          <p:sp>
            <p:nvSpPr>
              <p:cNvPr id="102" name="Text Box 13"/>
              <p:cNvSpPr txBox="1">
                <a:spLocks noChangeArrowheads="1"/>
              </p:cNvSpPr>
              <p:nvPr/>
            </p:nvSpPr>
            <p:spPr bwMode="auto">
              <a:xfrm>
                <a:off x="953" y="191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a:solidFill>
                      <a:srgbClr val="009900"/>
                    </a:solidFill>
                    <a:latin typeface="Times New Roman" pitchFamily="18" charset="0"/>
                  </a:rPr>
                  <a:t>B</a:t>
                </a:r>
              </a:p>
            </p:txBody>
          </p:sp>
          <p:sp>
            <p:nvSpPr>
              <p:cNvPr id="103" name="Text Box 15"/>
              <p:cNvSpPr txBox="1">
                <a:spLocks noChangeArrowheads="1"/>
              </p:cNvSpPr>
              <p:nvPr/>
            </p:nvSpPr>
            <p:spPr bwMode="auto">
              <a:xfrm>
                <a:off x="1882" y="247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a:solidFill>
                      <a:srgbClr val="009900"/>
                    </a:solidFill>
                    <a:latin typeface="Times New Roman" pitchFamily="18" charset="0"/>
                  </a:rPr>
                  <a:t>C</a:t>
                </a:r>
              </a:p>
            </p:txBody>
          </p:sp>
          <p:sp>
            <p:nvSpPr>
              <p:cNvPr id="104" name="Text Box 16"/>
              <p:cNvSpPr txBox="1">
                <a:spLocks noChangeArrowheads="1"/>
              </p:cNvSpPr>
              <p:nvPr/>
            </p:nvSpPr>
            <p:spPr bwMode="auto">
              <a:xfrm>
                <a:off x="1541" y="3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a:solidFill>
                      <a:srgbClr val="009900"/>
                    </a:solidFill>
                    <a:latin typeface="Times New Roman" pitchFamily="18" charset="0"/>
                  </a:rPr>
                  <a:t>D</a:t>
                </a:r>
              </a:p>
            </p:txBody>
          </p:sp>
          <p:sp>
            <p:nvSpPr>
              <p:cNvPr id="105" name="Text Box 14"/>
              <p:cNvSpPr txBox="1">
                <a:spLocks noChangeArrowheads="1"/>
              </p:cNvSpPr>
              <p:nvPr/>
            </p:nvSpPr>
            <p:spPr bwMode="auto">
              <a:xfrm>
                <a:off x="539" y="298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a:solidFill>
                      <a:srgbClr val="009900"/>
                    </a:solidFill>
                    <a:latin typeface="Times New Roman" pitchFamily="18" charset="0"/>
                  </a:rPr>
                  <a:t>A</a:t>
                </a:r>
              </a:p>
            </p:txBody>
          </p:sp>
          <p:sp>
            <p:nvSpPr>
              <p:cNvPr id="106" name="Rectangle 8"/>
              <p:cNvSpPr>
                <a:spLocks noChangeArrowheads="1"/>
              </p:cNvSpPr>
              <p:nvPr/>
            </p:nvSpPr>
            <p:spPr bwMode="auto">
              <a:xfrm rot="2008512">
                <a:off x="944" y="2401"/>
                <a:ext cx="808" cy="1079"/>
              </a:xfrm>
              <a:prstGeom prst="rect">
                <a:avLst/>
              </a:prstGeom>
              <a:noFill/>
              <a:ln w="9525">
                <a:solidFill>
                  <a:srgbClr val="0343F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solidFill>
                    <a:srgbClr val="0343F9"/>
                  </a:solidFill>
                </a:endParaRPr>
              </a:p>
            </p:txBody>
          </p:sp>
          <p:sp>
            <p:nvSpPr>
              <p:cNvPr id="107" name="Oval 9"/>
              <p:cNvSpPr>
                <a:spLocks noChangeArrowheads="1"/>
              </p:cNvSpPr>
              <p:nvPr/>
            </p:nvSpPr>
            <p:spPr bwMode="auto">
              <a:xfrm flipV="1">
                <a:off x="770" y="3060"/>
                <a:ext cx="34" cy="45"/>
              </a:xfrm>
              <a:prstGeom prst="ellipse">
                <a:avLst/>
              </a:prstGeom>
              <a:solidFill>
                <a:schemeClr val="tx1"/>
              </a:solidFill>
              <a:ln w="9525">
                <a:solidFill>
                  <a:srgbClr val="0343F9"/>
                </a:solidFill>
                <a:round/>
                <a:headEnd/>
                <a:tailEnd/>
              </a:ln>
            </p:spPr>
            <p:txBody>
              <a:bodyPr wrap="none" anchor="ctr"/>
              <a:lstStyle/>
              <a:p>
                <a:endParaRPr lang="zh-CN" altLang="en-US"/>
              </a:p>
            </p:txBody>
          </p:sp>
        </p:grpSp>
        <p:grpSp>
          <p:nvGrpSpPr>
            <p:cNvPr id="108" name="Group 36"/>
            <p:cNvGrpSpPr>
              <a:grpSpLocks/>
            </p:cNvGrpSpPr>
            <p:nvPr/>
          </p:nvGrpSpPr>
          <p:grpSpPr bwMode="auto">
            <a:xfrm>
              <a:off x="8529106" y="2701060"/>
              <a:ext cx="3742267" cy="336550"/>
              <a:chOff x="295" y="3521"/>
              <a:chExt cx="1768" cy="212"/>
            </a:xfrm>
          </p:grpSpPr>
          <p:sp>
            <p:nvSpPr>
              <p:cNvPr id="109" name="Line 37"/>
              <p:cNvSpPr>
                <a:spLocks noChangeShapeType="1"/>
              </p:cNvSpPr>
              <p:nvPr/>
            </p:nvSpPr>
            <p:spPr bwMode="auto">
              <a:xfrm>
                <a:off x="566" y="362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0" name="Text Box 38"/>
              <p:cNvSpPr txBox="1">
                <a:spLocks noChangeArrowheads="1"/>
              </p:cNvSpPr>
              <p:nvPr/>
            </p:nvSpPr>
            <p:spPr bwMode="auto">
              <a:xfrm>
                <a:off x="295" y="352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a:solidFill>
                      <a:schemeClr val="bg2">
                        <a:lumMod val="50000"/>
                      </a:schemeClr>
                    </a:solidFill>
                    <a:latin typeface="Times New Roman" pitchFamily="18" charset="0"/>
                  </a:rPr>
                  <a:t>8</a:t>
                </a:r>
              </a:p>
            </p:txBody>
          </p:sp>
        </p:grpSp>
        <p:grpSp>
          <p:nvGrpSpPr>
            <p:cNvPr id="112" name="Group 18"/>
            <p:cNvGrpSpPr>
              <a:grpSpLocks/>
            </p:cNvGrpSpPr>
            <p:nvPr/>
          </p:nvGrpSpPr>
          <p:grpSpPr bwMode="auto">
            <a:xfrm>
              <a:off x="8529106" y="180110"/>
              <a:ext cx="3744384" cy="336550"/>
              <a:chOff x="295" y="1933"/>
              <a:chExt cx="1769" cy="212"/>
            </a:xfrm>
          </p:grpSpPr>
          <p:sp>
            <p:nvSpPr>
              <p:cNvPr id="113" name="Line 19"/>
              <p:cNvSpPr>
                <a:spLocks noChangeShapeType="1"/>
              </p:cNvSpPr>
              <p:nvPr/>
            </p:nvSpPr>
            <p:spPr bwMode="auto">
              <a:xfrm>
                <a:off x="567" y="204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4" name="Text Box 20"/>
              <p:cNvSpPr txBox="1">
                <a:spLocks noChangeArrowheads="1"/>
              </p:cNvSpPr>
              <p:nvPr/>
            </p:nvSpPr>
            <p:spPr bwMode="auto">
              <a:xfrm>
                <a:off x="295" y="193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1</a:t>
                </a:r>
              </a:p>
            </p:txBody>
          </p:sp>
        </p:grpSp>
        <p:grpSp>
          <p:nvGrpSpPr>
            <p:cNvPr id="115" name="Group 27"/>
            <p:cNvGrpSpPr>
              <a:grpSpLocks/>
            </p:cNvGrpSpPr>
            <p:nvPr/>
          </p:nvGrpSpPr>
          <p:grpSpPr bwMode="auto">
            <a:xfrm>
              <a:off x="8529106" y="1619973"/>
              <a:ext cx="3742267" cy="336550"/>
              <a:chOff x="295" y="2840"/>
              <a:chExt cx="1768" cy="212"/>
            </a:xfrm>
          </p:grpSpPr>
          <p:sp>
            <p:nvSpPr>
              <p:cNvPr id="116" name="Line 28"/>
              <p:cNvSpPr>
                <a:spLocks noChangeShapeType="1"/>
              </p:cNvSpPr>
              <p:nvPr/>
            </p:nvSpPr>
            <p:spPr bwMode="auto">
              <a:xfrm>
                <a:off x="566" y="294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7" name="Text Box 29"/>
              <p:cNvSpPr txBox="1">
                <a:spLocks noChangeArrowheads="1"/>
              </p:cNvSpPr>
              <p:nvPr/>
            </p:nvSpPr>
            <p:spPr bwMode="auto">
              <a:xfrm>
                <a:off x="295" y="2840"/>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5</a:t>
                </a:r>
              </a:p>
            </p:txBody>
          </p:sp>
        </p:grpSp>
        <p:grpSp>
          <p:nvGrpSpPr>
            <p:cNvPr id="118" name="Group 30"/>
            <p:cNvGrpSpPr>
              <a:grpSpLocks/>
            </p:cNvGrpSpPr>
            <p:nvPr/>
          </p:nvGrpSpPr>
          <p:grpSpPr bwMode="auto">
            <a:xfrm>
              <a:off x="8529106" y="899248"/>
              <a:ext cx="3744384" cy="336550"/>
              <a:chOff x="295" y="2386"/>
              <a:chExt cx="1769" cy="212"/>
            </a:xfrm>
          </p:grpSpPr>
          <p:sp>
            <p:nvSpPr>
              <p:cNvPr id="119" name="Line 31"/>
              <p:cNvSpPr>
                <a:spLocks noChangeShapeType="1"/>
              </p:cNvSpPr>
              <p:nvPr/>
            </p:nvSpPr>
            <p:spPr bwMode="auto">
              <a:xfrm>
                <a:off x="567" y="2493"/>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0" name="Text Box 32"/>
              <p:cNvSpPr txBox="1">
                <a:spLocks noChangeArrowheads="1"/>
              </p:cNvSpPr>
              <p:nvPr/>
            </p:nvSpPr>
            <p:spPr bwMode="auto">
              <a:xfrm>
                <a:off x="295" y="2386"/>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3</a:t>
                </a:r>
              </a:p>
            </p:txBody>
          </p:sp>
        </p:grpSp>
        <p:grpSp>
          <p:nvGrpSpPr>
            <p:cNvPr id="121" name="Group 33"/>
            <p:cNvGrpSpPr>
              <a:grpSpLocks/>
            </p:cNvGrpSpPr>
            <p:nvPr/>
          </p:nvGrpSpPr>
          <p:grpSpPr bwMode="auto">
            <a:xfrm>
              <a:off x="8529106" y="2340698"/>
              <a:ext cx="3744384" cy="336550"/>
              <a:chOff x="295" y="3294"/>
              <a:chExt cx="1769" cy="212"/>
            </a:xfrm>
          </p:grpSpPr>
          <p:sp>
            <p:nvSpPr>
              <p:cNvPr id="122" name="Line 34"/>
              <p:cNvSpPr>
                <a:spLocks noChangeShapeType="1"/>
              </p:cNvSpPr>
              <p:nvPr/>
            </p:nvSpPr>
            <p:spPr bwMode="auto">
              <a:xfrm>
                <a:off x="567" y="340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 name="Text Box 35"/>
              <p:cNvSpPr txBox="1">
                <a:spLocks noChangeArrowheads="1"/>
              </p:cNvSpPr>
              <p:nvPr/>
            </p:nvSpPr>
            <p:spPr bwMode="auto">
              <a:xfrm>
                <a:off x="295" y="3294"/>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7</a:t>
                </a:r>
              </a:p>
            </p:txBody>
          </p:sp>
        </p:grpSp>
        <p:sp>
          <p:nvSpPr>
            <p:cNvPr id="124" name="Oval 9"/>
            <p:cNvSpPr>
              <a:spLocks noChangeArrowheads="1"/>
            </p:cNvSpPr>
            <p:nvPr/>
          </p:nvSpPr>
          <p:spPr bwMode="auto">
            <a:xfrm flipV="1">
              <a:off x="10386794" y="549138"/>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125" name="Oval 9"/>
            <p:cNvSpPr>
              <a:spLocks noChangeArrowheads="1"/>
            </p:cNvSpPr>
            <p:nvPr/>
          </p:nvSpPr>
          <p:spPr bwMode="auto">
            <a:xfrm flipV="1">
              <a:off x="11801126" y="1503714"/>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126" name="Oval 9"/>
            <p:cNvSpPr>
              <a:spLocks noChangeArrowheads="1"/>
            </p:cNvSpPr>
            <p:nvPr/>
          </p:nvSpPr>
          <p:spPr bwMode="auto">
            <a:xfrm flipV="1">
              <a:off x="10855786" y="2925972"/>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grpSp>
          <p:nvGrpSpPr>
            <p:cNvPr id="127" name="Group 36"/>
            <p:cNvGrpSpPr>
              <a:grpSpLocks/>
            </p:cNvGrpSpPr>
            <p:nvPr/>
          </p:nvGrpSpPr>
          <p:grpSpPr bwMode="auto">
            <a:xfrm>
              <a:off x="8533171" y="3085814"/>
              <a:ext cx="3742267" cy="336550"/>
              <a:chOff x="295" y="3521"/>
              <a:chExt cx="1768" cy="212"/>
            </a:xfrm>
          </p:grpSpPr>
          <p:sp>
            <p:nvSpPr>
              <p:cNvPr id="128" name="Line 37"/>
              <p:cNvSpPr>
                <a:spLocks noChangeShapeType="1"/>
              </p:cNvSpPr>
              <p:nvPr/>
            </p:nvSpPr>
            <p:spPr bwMode="auto">
              <a:xfrm>
                <a:off x="566" y="362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9" name="Text Box 38"/>
              <p:cNvSpPr txBox="1">
                <a:spLocks noChangeArrowheads="1"/>
              </p:cNvSpPr>
              <p:nvPr/>
            </p:nvSpPr>
            <p:spPr bwMode="auto">
              <a:xfrm>
                <a:off x="295" y="352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9</a:t>
                </a:r>
                <a:endParaRPr lang="en-US" altLang="zh-CN" sz="1600" b="1" i="0" dirty="0">
                  <a:solidFill>
                    <a:schemeClr val="bg2">
                      <a:lumMod val="50000"/>
                    </a:schemeClr>
                  </a:solidFill>
                  <a:latin typeface="Times New Roman" pitchFamily="18" charset="0"/>
                </a:endParaRPr>
              </a:p>
            </p:txBody>
          </p:sp>
        </p:grpSp>
      </p:grpSp>
    </p:spTree>
    <p:extLst>
      <p:ext uri="{BB962C8B-B14F-4D97-AF65-F5344CB8AC3E}">
        <p14:creationId xmlns:p14="http://schemas.microsoft.com/office/powerpoint/2010/main" val="2002282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00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000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00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000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P spid="210005" grpId="0" animBg="1"/>
      <p:bldP spid="210006" grpId="0" animBg="1"/>
      <p:bldP spid="210007" grpId="0" animBg="1"/>
      <p:bldP spid="2100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body" idx="1"/>
          </p:nvPr>
        </p:nvSpPr>
        <p:spPr>
          <a:xfrm>
            <a:off x="609600" y="728664"/>
            <a:ext cx="10972800" cy="2124075"/>
          </a:xfrm>
          <a:noFill/>
        </p:spPr>
        <p:txBody>
          <a:bodyPr>
            <a:normAutofit fontScale="92500" lnSpcReduction="10000"/>
          </a:bodyPr>
          <a:lstStyle/>
          <a:p>
            <a:pPr lvl="1" indent="0" hangingPunct="0">
              <a:lnSpc>
                <a:spcPct val="100000"/>
              </a:lnSpc>
              <a:spcBef>
                <a:spcPts val="600"/>
              </a:spcBef>
              <a:defRPr/>
            </a:pPr>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1.4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边</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填充算法</a:t>
            </a:r>
          </a:p>
          <a:p>
            <a:pPr marL="717550" lvl="1" indent="-342900" eaLnBrk="1" hangingPunct="0">
              <a:lnSpc>
                <a:spcPct val="120000"/>
              </a:lnSpc>
              <a:spcBef>
                <a:spcPts val="1800"/>
              </a:spcBef>
              <a:buFont typeface="Wingdings" panose="05000000000000000000" pitchFamily="2" charset="2"/>
              <a:buChar char="Ø"/>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算法</a:t>
            </a:r>
            <a:r>
              <a:rPr lang="zh-CN" altLang="en-US" sz="2600" b="1" dirty="0" smtClean="0">
                <a:solidFill>
                  <a:schemeClr val="accent6">
                    <a:lumMod val="50000"/>
                  </a:schemeClr>
                </a:solidFill>
                <a:latin typeface="微软雅黑" panose="020B0503020204020204" pitchFamily="34" charset="-122"/>
                <a:ea typeface="微软雅黑" panose="020B0503020204020204" pitchFamily="34" charset="-122"/>
              </a:rPr>
              <a:t>思想</a:t>
            </a:r>
            <a:endParaRPr lang="en-US" altLang="zh-CN" sz="26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20000"/>
              </a:lnSpc>
              <a:spcBef>
                <a:spcPts val="600"/>
              </a:spcBef>
              <a:buFont typeface="Arial" panose="020B0604020202020204" pitchFamily="34" charset="0"/>
              <a:buChar char="•"/>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对每一条与多边形相交的扫描线，设交点为</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x</a:t>
            </a:r>
            <a:r>
              <a:rPr lang="en-US" altLang="zh-CN" sz="2600" b="1" baseline="-25000" dirty="0" err="1">
                <a:solidFill>
                  <a:schemeClr val="accent6">
                    <a:lumMod val="50000"/>
                  </a:schemeClr>
                </a:solidFill>
                <a:latin typeface="微软雅黑" panose="020B0503020204020204" pitchFamily="34" charset="-122"/>
                <a:ea typeface="微软雅黑" panose="020B0503020204020204" pitchFamily="34" charset="-122"/>
              </a:rPr>
              <a:t>i</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,y</a:t>
            </a:r>
            <a:r>
              <a:rPr lang="en-US" altLang="zh-CN" sz="2600" b="1" baseline="-25000" dirty="0" err="1">
                <a:solidFill>
                  <a:schemeClr val="accent6">
                    <a:lumMod val="50000"/>
                  </a:schemeClr>
                </a:solidFill>
                <a:latin typeface="微软雅黑" panose="020B0503020204020204" pitchFamily="34" charset="-122"/>
                <a:ea typeface="微软雅黑" panose="020B0503020204020204" pitchFamily="34" charset="-122"/>
              </a:rPr>
              <a:t>i</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，将</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x+1/2&gt;x</a:t>
            </a:r>
            <a:r>
              <a:rPr lang="en-US" altLang="zh-CN" sz="2600" b="1" baseline="-25000" dirty="0">
                <a:solidFill>
                  <a:schemeClr val="accent6">
                    <a:lumMod val="50000"/>
                  </a:schemeClr>
                </a:solidFill>
                <a:latin typeface="微软雅黑" panose="020B0503020204020204" pitchFamily="34" charset="-122"/>
                <a:ea typeface="微软雅黑" panose="020B0503020204020204" pitchFamily="34" charset="-122"/>
              </a:rPr>
              <a:t>i</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的全部像素</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600"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sz="2600" b="1" baseline="-25000" dirty="0" err="1">
                <a:solidFill>
                  <a:schemeClr val="accent6">
                    <a:lumMod val="50000"/>
                  </a:schemeClr>
                </a:solidFill>
                <a:latin typeface="微软雅黑" panose="020B0503020204020204" pitchFamily="34" charset="-122"/>
                <a:ea typeface="微软雅黑" panose="020B0503020204020204" pitchFamily="34" charset="-122"/>
              </a:rPr>
              <a:t>i</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取补。</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291" name="Text Box 6"/>
          <p:cNvSpPr txBox="1">
            <a:spLocks noChangeArrowheads="1"/>
          </p:cNvSpPr>
          <p:nvPr/>
        </p:nvSpPr>
        <p:spPr bwMode="auto">
          <a:xfrm>
            <a:off x="5615517" y="5749926"/>
            <a:ext cx="5088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zh-CN" altLang="en-US" b="0" i="0">
                <a:solidFill>
                  <a:schemeClr val="bg2">
                    <a:lumMod val="50000"/>
                  </a:schemeClr>
                </a:solidFill>
                <a:latin typeface="Times New Roman" pitchFamily="18" charset="0"/>
              </a:rPr>
              <a:t> </a:t>
            </a:r>
            <a:r>
              <a:rPr lang="en-US" altLang="zh-CN" b="0" i="0">
                <a:solidFill>
                  <a:schemeClr val="bg2">
                    <a:lumMod val="50000"/>
                  </a:schemeClr>
                </a:solidFill>
                <a:latin typeface="Times New Roman" pitchFamily="18" charset="0"/>
              </a:rPr>
              <a:t>0         2         4         6         8        10</a:t>
            </a:r>
          </a:p>
        </p:txBody>
      </p:sp>
      <p:sp>
        <p:nvSpPr>
          <p:cNvPr id="12292" name="Freeform 9"/>
          <p:cNvSpPr>
            <a:spLocks/>
          </p:cNvSpPr>
          <p:nvPr/>
        </p:nvSpPr>
        <p:spPr bwMode="auto">
          <a:xfrm>
            <a:off x="6326718" y="3582989"/>
            <a:ext cx="2950633" cy="1868487"/>
          </a:xfrm>
          <a:custGeom>
            <a:avLst/>
            <a:gdLst>
              <a:gd name="T0" fmla="*/ 0 w 1587"/>
              <a:gd name="T1" fmla="*/ 2147483647 h 1361"/>
              <a:gd name="T2" fmla="*/ 0 w 1587"/>
              <a:gd name="T3" fmla="*/ 0 h 1361"/>
              <a:gd name="T4" fmla="*/ 2147483647 w 1587"/>
              <a:gd name="T5" fmla="*/ 2147483647 h 1361"/>
              <a:gd name="T6" fmla="*/ 2147483647 w 1587"/>
              <a:gd name="T7" fmla="*/ 2147483647 h 1361"/>
              <a:gd name="T8" fmla="*/ 2147483647 w 1587"/>
              <a:gd name="T9" fmla="*/ 2147483647 h 1361"/>
              <a:gd name="T10" fmla="*/ 0 w 1587"/>
              <a:gd name="T11" fmla="*/ 2147483647 h 1361"/>
              <a:gd name="T12" fmla="*/ 0 60000 65536"/>
              <a:gd name="T13" fmla="*/ 0 60000 65536"/>
              <a:gd name="T14" fmla="*/ 0 60000 65536"/>
              <a:gd name="T15" fmla="*/ 0 60000 65536"/>
              <a:gd name="T16" fmla="*/ 0 60000 65536"/>
              <a:gd name="T17" fmla="*/ 0 60000 65536"/>
              <a:gd name="T18" fmla="*/ 0 w 1587"/>
              <a:gd name="T19" fmla="*/ 0 h 1361"/>
              <a:gd name="T20" fmla="*/ 1587 w 1587"/>
              <a:gd name="T21" fmla="*/ 1361 h 1361"/>
            </a:gdLst>
            <a:ahLst/>
            <a:cxnLst>
              <a:cxn ang="T12">
                <a:pos x="T0" y="T1"/>
              </a:cxn>
              <a:cxn ang="T13">
                <a:pos x="T2" y="T3"/>
              </a:cxn>
              <a:cxn ang="T14">
                <a:pos x="T4" y="T5"/>
              </a:cxn>
              <a:cxn ang="T15">
                <a:pos x="T6" y="T7"/>
              </a:cxn>
              <a:cxn ang="T16">
                <a:pos x="T8" y="T9"/>
              </a:cxn>
              <a:cxn ang="T17">
                <a:pos x="T10" y="T11"/>
              </a:cxn>
            </a:cxnLst>
            <a:rect l="T18" t="T19" r="T20" b="T21"/>
            <a:pathLst>
              <a:path w="1587" h="1361">
                <a:moveTo>
                  <a:pt x="0" y="1361"/>
                </a:moveTo>
                <a:lnTo>
                  <a:pt x="0" y="0"/>
                </a:lnTo>
                <a:lnTo>
                  <a:pt x="907" y="907"/>
                </a:lnTo>
                <a:lnTo>
                  <a:pt x="1587" y="204"/>
                </a:lnTo>
                <a:lnTo>
                  <a:pt x="1587" y="1361"/>
                </a:lnTo>
                <a:lnTo>
                  <a:pt x="0" y="1361"/>
                </a:lnTo>
                <a:close/>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12293" name="Line 10"/>
          <p:cNvSpPr>
            <a:spLocks noChangeShapeType="1"/>
          </p:cNvSpPr>
          <p:nvPr/>
        </p:nvSpPr>
        <p:spPr bwMode="auto">
          <a:xfrm>
            <a:off x="5903385" y="326231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4" name="Line 11"/>
          <p:cNvSpPr>
            <a:spLocks noChangeShapeType="1"/>
          </p:cNvSpPr>
          <p:nvPr/>
        </p:nvSpPr>
        <p:spPr bwMode="auto">
          <a:xfrm>
            <a:off x="5903385" y="357346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5" name="Line 12"/>
          <p:cNvSpPr>
            <a:spLocks noChangeShapeType="1"/>
          </p:cNvSpPr>
          <p:nvPr/>
        </p:nvSpPr>
        <p:spPr bwMode="auto">
          <a:xfrm>
            <a:off x="5903385" y="388302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6" name="Line 13"/>
          <p:cNvSpPr>
            <a:spLocks noChangeShapeType="1"/>
          </p:cNvSpPr>
          <p:nvPr/>
        </p:nvSpPr>
        <p:spPr bwMode="auto">
          <a:xfrm>
            <a:off x="5903385" y="419576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7" name="Line 14"/>
          <p:cNvSpPr>
            <a:spLocks noChangeShapeType="1"/>
          </p:cNvSpPr>
          <p:nvPr/>
        </p:nvSpPr>
        <p:spPr bwMode="auto">
          <a:xfrm>
            <a:off x="5903385" y="450691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8" name="Line 15"/>
          <p:cNvSpPr>
            <a:spLocks noChangeShapeType="1"/>
          </p:cNvSpPr>
          <p:nvPr/>
        </p:nvSpPr>
        <p:spPr bwMode="auto">
          <a:xfrm>
            <a:off x="5903385" y="481647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299" name="Line 16"/>
          <p:cNvSpPr>
            <a:spLocks noChangeShapeType="1"/>
          </p:cNvSpPr>
          <p:nvPr/>
        </p:nvSpPr>
        <p:spPr bwMode="auto">
          <a:xfrm>
            <a:off x="5903385" y="512762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0" name="Line 17"/>
          <p:cNvSpPr>
            <a:spLocks noChangeShapeType="1"/>
          </p:cNvSpPr>
          <p:nvPr/>
        </p:nvSpPr>
        <p:spPr bwMode="auto">
          <a:xfrm>
            <a:off x="5903385" y="544036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1" name="Line 18"/>
          <p:cNvSpPr>
            <a:spLocks noChangeShapeType="1"/>
          </p:cNvSpPr>
          <p:nvPr/>
        </p:nvSpPr>
        <p:spPr bwMode="auto">
          <a:xfrm>
            <a:off x="5903384" y="5751513"/>
            <a:ext cx="484928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2" name="Line 19"/>
          <p:cNvSpPr>
            <a:spLocks noChangeShapeType="1"/>
          </p:cNvSpPr>
          <p:nvPr/>
        </p:nvSpPr>
        <p:spPr bwMode="auto">
          <a:xfrm flipV="1">
            <a:off x="5903384" y="2762251"/>
            <a:ext cx="0" cy="298926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3" name="Line 20"/>
          <p:cNvSpPr>
            <a:spLocks noChangeShapeType="1"/>
          </p:cNvSpPr>
          <p:nvPr/>
        </p:nvSpPr>
        <p:spPr bwMode="auto">
          <a:xfrm flipV="1">
            <a:off x="6324600"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4" name="Line 21"/>
          <p:cNvSpPr>
            <a:spLocks noChangeShapeType="1"/>
          </p:cNvSpPr>
          <p:nvPr/>
        </p:nvSpPr>
        <p:spPr bwMode="auto">
          <a:xfrm flipV="1">
            <a:off x="6745817"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5" name="Line 22"/>
          <p:cNvSpPr>
            <a:spLocks noChangeShapeType="1"/>
          </p:cNvSpPr>
          <p:nvPr/>
        </p:nvSpPr>
        <p:spPr bwMode="auto">
          <a:xfrm flipV="1">
            <a:off x="7167033"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6" name="Line 23"/>
          <p:cNvSpPr>
            <a:spLocks noChangeShapeType="1"/>
          </p:cNvSpPr>
          <p:nvPr/>
        </p:nvSpPr>
        <p:spPr bwMode="auto">
          <a:xfrm flipV="1">
            <a:off x="7588251"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7" name="Line 24"/>
          <p:cNvSpPr>
            <a:spLocks noChangeShapeType="1"/>
          </p:cNvSpPr>
          <p:nvPr/>
        </p:nvSpPr>
        <p:spPr bwMode="auto">
          <a:xfrm flipV="1">
            <a:off x="8011584"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8" name="Line 25"/>
          <p:cNvSpPr>
            <a:spLocks noChangeShapeType="1"/>
          </p:cNvSpPr>
          <p:nvPr/>
        </p:nvSpPr>
        <p:spPr bwMode="auto">
          <a:xfrm flipV="1">
            <a:off x="8430684"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09" name="Line 26"/>
          <p:cNvSpPr>
            <a:spLocks noChangeShapeType="1"/>
          </p:cNvSpPr>
          <p:nvPr/>
        </p:nvSpPr>
        <p:spPr bwMode="auto">
          <a:xfrm flipV="1">
            <a:off x="8854017"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10" name="Line 27"/>
          <p:cNvSpPr>
            <a:spLocks noChangeShapeType="1"/>
          </p:cNvSpPr>
          <p:nvPr/>
        </p:nvSpPr>
        <p:spPr bwMode="auto">
          <a:xfrm flipV="1">
            <a:off x="9273117"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11" name="Line 28"/>
          <p:cNvSpPr>
            <a:spLocks noChangeShapeType="1"/>
          </p:cNvSpPr>
          <p:nvPr/>
        </p:nvSpPr>
        <p:spPr bwMode="auto">
          <a:xfrm flipV="1">
            <a:off x="9696451" y="326231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12" name="Line 29"/>
          <p:cNvSpPr>
            <a:spLocks noChangeShapeType="1"/>
          </p:cNvSpPr>
          <p:nvPr/>
        </p:nvSpPr>
        <p:spPr bwMode="auto">
          <a:xfrm flipV="1">
            <a:off x="10117667" y="3260725"/>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12313" name="Group 30"/>
          <p:cNvGrpSpPr>
            <a:grpSpLocks/>
          </p:cNvGrpSpPr>
          <p:nvPr/>
        </p:nvGrpSpPr>
        <p:grpSpPr bwMode="auto">
          <a:xfrm>
            <a:off x="5490634" y="3122614"/>
            <a:ext cx="673100" cy="2808287"/>
            <a:chOff x="2880" y="2047"/>
            <a:chExt cx="318" cy="1769"/>
          </a:xfrm>
        </p:grpSpPr>
        <p:sp>
          <p:nvSpPr>
            <p:cNvPr id="12378" name="Text Box 31"/>
            <p:cNvSpPr txBox="1">
              <a:spLocks noChangeArrowheads="1"/>
            </p:cNvSpPr>
            <p:nvPr/>
          </p:nvSpPr>
          <p:spPr bwMode="auto">
            <a:xfrm>
              <a:off x="2880" y="35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0</a:t>
              </a:r>
            </a:p>
          </p:txBody>
        </p:sp>
        <p:sp>
          <p:nvSpPr>
            <p:cNvPr id="12379" name="Text Box 32"/>
            <p:cNvSpPr txBox="1">
              <a:spLocks noChangeArrowheads="1"/>
            </p:cNvSpPr>
            <p:nvPr/>
          </p:nvSpPr>
          <p:spPr bwMode="auto">
            <a:xfrm>
              <a:off x="2880" y="3200"/>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2</a:t>
              </a:r>
            </a:p>
          </p:txBody>
        </p:sp>
        <p:sp>
          <p:nvSpPr>
            <p:cNvPr id="12380" name="Text Box 33"/>
            <p:cNvSpPr txBox="1">
              <a:spLocks noChangeArrowheads="1"/>
            </p:cNvSpPr>
            <p:nvPr/>
          </p:nvSpPr>
          <p:spPr bwMode="auto">
            <a:xfrm>
              <a:off x="2880" y="281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4</a:t>
              </a:r>
            </a:p>
          </p:txBody>
        </p:sp>
        <p:sp>
          <p:nvSpPr>
            <p:cNvPr id="12381" name="Text Box 34"/>
            <p:cNvSpPr txBox="1">
              <a:spLocks noChangeArrowheads="1"/>
            </p:cNvSpPr>
            <p:nvPr/>
          </p:nvSpPr>
          <p:spPr bwMode="auto">
            <a:xfrm>
              <a:off x="2880" y="243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6</a:t>
              </a:r>
            </a:p>
          </p:txBody>
        </p:sp>
        <p:sp>
          <p:nvSpPr>
            <p:cNvPr id="12382" name="Text Box 35"/>
            <p:cNvSpPr txBox="1">
              <a:spLocks noChangeArrowheads="1"/>
            </p:cNvSpPr>
            <p:nvPr/>
          </p:nvSpPr>
          <p:spPr bwMode="auto">
            <a:xfrm>
              <a:off x="2880" y="204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8</a:t>
              </a:r>
            </a:p>
          </p:txBody>
        </p:sp>
      </p:grpSp>
      <p:sp>
        <p:nvSpPr>
          <p:cNvPr id="124964" name="Freeform 36"/>
          <p:cNvSpPr>
            <a:spLocks/>
          </p:cNvSpPr>
          <p:nvPr/>
        </p:nvSpPr>
        <p:spPr bwMode="auto">
          <a:xfrm>
            <a:off x="1583268" y="3500439"/>
            <a:ext cx="2950633" cy="1868487"/>
          </a:xfrm>
          <a:custGeom>
            <a:avLst/>
            <a:gdLst>
              <a:gd name="T0" fmla="*/ 0 w 1587"/>
              <a:gd name="T1" fmla="*/ 2147483647 h 1361"/>
              <a:gd name="T2" fmla="*/ 0 w 1587"/>
              <a:gd name="T3" fmla="*/ 0 h 1361"/>
              <a:gd name="T4" fmla="*/ 2147483647 w 1587"/>
              <a:gd name="T5" fmla="*/ 2147483647 h 1361"/>
              <a:gd name="T6" fmla="*/ 2147483647 w 1587"/>
              <a:gd name="T7" fmla="*/ 2147483647 h 1361"/>
              <a:gd name="T8" fmla="*/ 2147483647 w 1587"/>
              <a:gd name="T9" fmla="*/ 2147483647 h 1361"/>
              <a:gd name="T10" fmla="*/ 0 w 1587"/>
              <a:gd name="T11" fmla="*/ 2147483647 h 1361"/>
              <a:gd name="T12" fmla="*/ 0 60000 65536"/>
              <a:gd name="T13" fmla="*/ 0 60000 65536"/>
              <a:gd name="T14" fmla="*/ 0 60000 65536"/>
              <a:gd name="T15" fmla="*/ 0 60000 65536"/>
              <a:gd name="T16" fmla="*/ 0 60000 65536"/>
              <a:gd name="T17" fmla="*/ 0 60000 65536"/>
              <a:gd name="T18" fmla="*/ 0 w 1587"/>
              <a:gd name="T19" fmla="*/ 0 h 1361"/>
              <a:gd name="T20" fmla="*/ 1587 w 1587"/>
              <a:gd name="T21" fmla="*/ 1361 h 1361"/>
            </a:gdLst>
            <a:ahLst/>
            <a:cxnLst>
              <a:cxn ang="T12">
                <a:pos x="T0" y="T1"/>
              </a:cxn>
              <a:cxn ang="T13">
                <a:pos x="T2" y="T3"/>
              </a:cxn>
              <a:cxn ang="T14">
                <a:pos x="T4" y="T5"/>
              </a:cxn>
              <a:cxn ang="T15">
                <a:pos x="T6" y="T7"/>
              </a:cxn>
              <a:cxn ang="T16">
                <a:pos x="T8" y="T9"/>
              </a:cxn>
              <a:cxn ang="T17">
                <a:pos x="T10" y="T11"/>
              </a:cxn>
            </a:cxnLst>
            <a:rect l="T18" t="T19" r="T20" b="T21"/>
            <a:pathLst>
              <a:path w="1587" h="1361">
                <a:moveTo>
                  <a:pt x="0" y="1361"/>
                </a:moveTo>
                <a:lnTo>
                  <a:pt x="0" y="0"/>
                </a:lnTo>
                <a:lnTo>
                  <a:pt x="907" y="907"/>
                </a:lnTo>
                <a:lnTo>
                  <a:pt x="1587" y="204"/>
                </a:lnTo>
                <a:lnTo>
                  <a:pt x="1587" y="1361"/>
                </a:lnTo>
                <a:lnTo>
                  <a:pt x="0" y="1361"/>
                </a:lnTo>
                <a:close/>
              </a:path>
            </a:pathLst>
          </a:custGeom>
          <a:solidFill>
            <a:schemeClr val="accent1"/>
          </a:solidFill>
          <a:ln w="38100" cmpd="sng">
            <a:solidFill>
              <a:schemeClr val="tx1"/>
            </a:solidFill>
            <a:round/>
            <a:headEnd/>
            <a:tailEnd/>
          </a:ln>
        </p:spPr>
        <p:txBody>
          <a:bodyPr/>
          <a:lstStyle/>
          <a:p>
            <a:endParaRPr lang="zh-CN" altLang="en-US"/>
          </a:p>
        </p:txBody>
      </p:sp>
      <p:sp>
        <p:nvSpPr>
          <p:cNvPr id="125260" name="Line 332"/>
          <p:cNvSpPr>
            <a:spLocks noChangeShapeType="1"/>
          </p:cNvSpPr>
          <p:nvPr/>
        </p:nvSpPr>
        <p:spPr bwMode="auto">
          <a:xfrm>
            <a:off x="9264651" y="3860801"/>
            <a:ext cx="0" cy="1584325"/>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5261" name="Line 333"/>
          <p:cNvSpPr>
            <a:spLocks noChangeShapeType="1"/>
          </p:cNvSpPr>
          <p:nvPr/>
        </p:nvSpPr>
        <p:spPr bwMode="auto">
          <a:xfrm flipH="1">
            <a:off x="8015818" y="3860800"/>
            <a:ext cx="1248833" cy="973138"/>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5262" name="Line 334"/>
          <p:cNvSpPr>
            <a:spLocks noChangeShapeType="1"/>
          </p:cNvSpPr>
          <p:nvPr/>
        </p:nvSpPr>
        <p:spPr bwMode="auto">
          <a:xfrm flipH="1" flipV="1">
            <a:off x="6288617" y="3573464"/>
            <a:ext cx="1727200" cy="1260475"/>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5263" name="Line 335"/>
          <p:cNvSpPr>
            <a:spLocks noChangeShapeType="1"/>
          </p:cNvSpPr>
          <p:nvPr/>
        </p:nvSpPr>
        <p:spPr bwMode="auto">
          <a:xfrm>
            <a:off x="6307667" y="3573463"/>
            <a:ext cx="0" cy="1871662"/>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3" name="Group 337"/>
          <p:cNvGrpSpPr>
            <a:grpSpLocks/>
          </p:cNvGrpSpPr>
          <p:nvPr/>
        </p:nvGrpSpPr>
        <p:grpSpPr bwMode="auto">
          <a:xfrm>
            <a:off x="9287632" y="3888242"/>
            <a:ext cx="855133" cy="947737"/>
            <a:chOff x="2426" y="1956"/>
            <a:chExt cx="383" cy="575"/>
          </a:xfrm>
        </p:grpSpPr>
        <p:sp>
          <p:nvSpPr>
            <p:cNvPr id="12372" name="Rectangle 338"/>
            <p:cNvSpPr>
              <a:spLocks noChangeAspect="1" noChangeArrowheads="1"/>
            </p:cNvSpPr>
            <p:nvPr/>
          </p:nvSpPr>
          <p:spPr bwMode="auto">
            <a:xfrm>
              <a:off x="2426" y="1956"/>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3" name="Rectangle 339"/>
            <p:cNvSpPr>
              <a:spLocks noChangeAspect="1" noChangeArrowheads="1"/>
            </p:cNvSpPr>
            <p:nvPr/>
          </p:nvSpPr>
          <p:spPr bwMode="auto">
            <a:xfrm>
              <a:off x="2616" y="1956"/>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4" name="Rectangle 340"/>
            <p:cNvSpPr>
              <a:spLocks noChangeAspect="1" noChangeArrowheads="1"/>
            </p:cNvSpPr>
            <p:nvPr/>
          </p:nvSpPr>
          <p:spPr bwMode="auto">
            <a:xfrm>
              <a:off x="2616" y="2152"/>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5" name="Rectangle 341"/>
            <p:cNvSpPr>
              <a:spLocks noChangeAspect="1" noChangeArrowheads="1"/>
            </p:cNvSpPr>
            <p:nvPr/>
          </p:nvSpPr>
          <p:spPr bwMode="auto">
            <a:xfrm>
              <a:off x="2616" y="2338"/>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6" name="Rectangle 342"/>
            <p:cNvSpPr>
              <a:spLocks noChangeAspect="1" noChangeArrowheads="1"/>
            </p:cNvSpPr>
            <p:nvPr/>
          </p:nvSpPr>
          <p:spPr bwMode="auto">
            <a:xfrm>
              <a:off x="2426" y="2152"/>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7" name="Rectangle 343"/>
            <p:cNvSpPr>
              <a:spLocks noChangeAspect="1" noChangeArrowheads="1"/>
            </p:cNvSpPr>
            <p:nvPr/>
          </p:nvSpPr>
          <p:spPr bwMode="auto">
            <a:xfrm>
              <a:off x="2426" y="2338"/>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4" name="Group 344"/>
          <p:cNvGrpSpPr>
            <a:grpSpLocks/>
          </p:cNvGrpSpPr>
          <p:nvPr/>
        </p:nvGrpSpPr>
        <p:grpSpPr bwMode="auto">
          <a:xfrm>
            <a:off x="9284909" y="4831898"/>
            <a:ext cx="856800" cy="639763"/>
            <a:chOff x="2699" y="1389"/>
            <a:chExt cx="384" cy="388"/>
          </a:xfrm>
        </p:grpSpPr>
        <p:sp>
          <p:nvSpPr>
            <p:cNvPr id="12368" name="Rectangle 345"/>
            <p:cNvSpPr>
              <a:spLocks noChangeAspect="1" noChangeArrowheads="1"/>
            </p:cNvSpPr>
            <p:nvPr/>
          </p:nvSpPr>
          <p:spPr bwMode="auto">
            <a:xfrm>
              <a:off x="2699" y="1584"/>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9" name="Rectangle 346"/>
            <p:cNvSpPr>
              <a:spLocks noChangeAspect="1" noChangeArrowheads="1"/>
            </p:cNvSpPr>
            <p:nvPr/>
          </p:nvSpPr>
          <p:spPr bwMode="auto">
            <a:xfrm>
              <a:off x="2890" y="1584"/>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0" name="Rectangle 347"/>
            <p:cNvSpPr>
              <a:spLocks noChangeAspect="1" noChangeArrowheads="1"/>
            </p:cNvSpPr>
            <p:nvPr/>
          </p:nvSpPr>
          <p:spPr bwMode="auto">
            <a:xfrm>
              <a:off x="2890" y="1390"/>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71" name="Rectangle 348"/>
            <p:cNvSpPr>
              <a:spLocks noChangeAspect="1" noChangeArrowheads="1"/>
            </p:cNvSpPr>
            <p:nvPr/>
          </p:nvSpPr>
          <p:spPr bwMode="auto">
            <a:xfrm>
              <a:off x="2699" y="1389"/>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5" name="Group 349"/>
          <p:cNvGrpSpPr>
            <a:grpSpLocks/>
          </p:cNvGrpSpPr>
          <p:nvPr/>
        </p:nvGrpSpPr>
        <p:grpSpPr bwMode="auto">
          <a:xfrm>
            <a:off x="6688971" y="3584575"/>
            <a:ext cx="3456516" cy="1385888"/>
            <a:chOff x="317" y="1647"/>
            <a:chExt cx="1587" cy="774"/>
          </a:xfrm>
        </p:grpSpPr>
        <p:sp>
          <p:nvSpPr>
            <p:cNvPr id="12351" name="Rectangle 350"/>
            <p:cNvSpPr>
              <a:spLocks noChangeAspect="1" noChangeArrowheads="1"/>
            </p:cNvSpPr>
            <p:nvPr/>
          </p:nvSpPr>
          <p:spPr bwMode="auto">
            <a:xfrm>
              <a:off x="317" y="1647"/>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2" name="Rectangle 351"/>
            <p:cNvSpPr>
              <a:spLocks noChangeAspect="1" noChangeArrowheads="1"/>
            </p:cNvSpPr>
            <p:nvPr/>
          </p:nvSpPr>
          <p:spPr bwMode="auto">
            <a:xfrm>
              <a:off x="515" y="1647"/>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3" name="Rectangle 352"/>
            <p:cNvSpPr>
              <a:spLocks noChangeAspect="1" noChangeArrowheads="1"/>
            </p:cNvSpPr>
            <p:nvPr/>
          </p:nvSpPr>
          <p:spPr bwMode="auto">
            <a:xfrm>
              <a:off x="713" y="1647"/>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4" name="Rectangle 353"/>
            <p:cNvSpPr>
              <a:spLocks noChangeAspect="1" noChangeArrowheads="1"/>
            </p:cNvSpPr>
            <p:nvPr/>
          </p:nvSpPr>
          <p:spPr bwMode="auto">
            <a:xfrm>
              <a:off x="915" y="1647"/>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5" name="Rectangle 354"/>
            <p:cNvSpPr>
              <a:spLocks noChangeAspect="1" noChangeArrowheads="1"/>
            </p:cNvSpPr>
            <p:nvPr/>
          </p:nvSpPr>
          <p:spPr bwMode="auto">
            <a:xfrm>
              <a:off x="1113" y="1647"/>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6" name="Rectangle 355"/>
            <p:cNvSpPr>
              <a:spLocks noChangeAspect="1" noChangeArrowheads="1"/>
            </p:cNvSpPr>
            <p:nvPr/>
          </p:nvSpPr>
          <p:spPr bwMode="auto">
            <a:xfrm>
              <a:off x="1315" y="1647"/>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7" name="Rectangle 356"/>
            <p:cNvSpPr>
              <a:spLocks noChangeAspect="1" noChangeArrowheads="1"/>
            </p:cNvSpPr>
            <p:nvPr/>
          </p:nvSpPr>
          <p:spPr bwMode="auto">
            <a:xfrm>
              <a:off x="1509" y="1647"/>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8" name="Rectangle 357"/>
            <p:cNvSpPr>
              <a:spLocks noChangeAspect="1" noChangeArrowheads="1"/>
            </p:cNvSpPr>
            <p:nvPr/>
          </p:nvSpPr>
          <p:spPr bwMode="auto">
            <a:xfrm>
              <a:off x="1708" y="1647"/>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9" name="Rectangle 358"/>
            <p:cNvSpPr>
              <a:spLocks noChangeAspect="1" noChangeArrowheads="1"/>
            </p:cNvSpPr>
            <p:nvPr/>
          </p:nvSpPr>
          <p:spPr bwMode="auto">
            <a:xfrm>
              <a:off x="518" y="1843"/>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0" name="Rectangle 359"/>
            <p:cNvSpPr>
              <a:spLocks noChangeAspect="1" noChangeArrowheads="1"/>
            </p:cNvSpPr>
            <p:nvPr/>
          </p:nvSpPr>
          <p:spPr bwMode="auto">
            <a:xfrm>
              <a:off x="716" y="1843"/>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1" name="Rectangle 360"/>
            <p:cNvSpPr>
              <a:spLocks noChangeAspect="1" noChangeArrowheads="1"/>
            </p:cNvSpPr>
            <p:nvPr/>
          </p:nvSpPr>
          <p:spPr bwMode="auto">
            <a:xfrm>
              <a:off x="918" y="1843"/>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2" name="Rectangle 361"/>
            <p:cNvSpPr>
              <a:spLocks noChangeAspect="1" noChangeArrowheads="1"/>
            </p:cNvSpPr>
            <p:nvPr/>
          </p:nvSpPr>
          <p:spPr bwMode="auto">
            <a:xfrm>
              <a:off x="1119" y="1843"/>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3" name="Rectangle 362"/>
            <p:cNvSpPr>
              <a:spLocks noChangeAspect="1" noChangeArrowheads="1"/>
            </p:cNvSpPr>
            <p:nvPr/>
          </p:nvSpPr>
          <p:spPr bwMode="auto">
            <a:xfrm>
              <a:off x="716" y="2024"/>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4" name="Rectangle 363"/>
            <p:cNvSpPr>
              <a:spLocks noChangeAspect="1" noChangeArrowheads="1"/>
            </p:cNvSpPr>
            <p:nvPr/>
          </p:nvSpPr>
          <p:spPr bwMode="auto">
            <a:xfrm>
              <a:off x="918" y="2024"/>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5" name="Rectangle 364"/>
            <p:cNvSpPr>
              <a:spLocks noChangeAspect="1" noChangeArrowheads="1"/>
            </p:cNvSpPr>
            <p:nvPr/>
          </p:nvSpPr>
          <p:spPr bwMode="auto">
            <a:xfrm>
              <a:off x="1115" y="2029"/>
              <a:ext cx="197"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6" name="Rectangle 365"/>
            <p:cNvSpPr>
              <a:spLocks noChangeAspect="1" noChangeArrowheads="1"/>
            </p:cNvSpPr>
            <p:nvPr/>
          </p:nvSpPr>
          <p:spPr bwMode="auto">
            <a:xfrm>
              <a:off x="1321" y="1828"/>
              <a:ext cx="196"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67" name="Rectangle 366"/>
            <p:cNvSpPr>
              <a:spLocks noChangeAspect="1" noChangeArrowheads="1"/>
            </p:cNvSpPr>
            <p:nvPr/>
          </p:nvSpPr>
          <p:spPr bwMode="auto">
            <a:xfrm>
              <a:off x="917" y="2216"/>
              <a:ext cx="208" cy="205"/>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6" name="Group 367"/>
          <p:cNvGrpSpPr>
            <a:grpSpLocks/>
          </p:cNvGrpSpPr>
          <p:nvPr/>
        </p:nvGrpSpPr>
        <p:grpSpPr bwMode="auto">
          <a:xfrm>
            <a:off x="6297085" y="3562578"/>
            <a:ext cx="3033183" cy="1908175"/>
            <a:chOff x="319" y="1844"/>
            <a:chExt cx="1433" cy="1157"/>
          </a:xfrm>
        </p:grpSpPr>
        <p:sp>
          <p:nvSpPr>
            <p:cNvPr id="12327" name="Rectangle 368"/>
            <p:cNvSpPr>
              <a:spLocks noChangeAspect="1" noChangeArrowheads="1"/>
            </p:cNvSpPr>
            <p:nvPr/>
          </p:nvSpPr>
          <p:spPr bwMode="auto">
            <a:xfrm>
              <a:off x="930" y="2422"/>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28" name="Rectangle 369"/>
            <p:cNvSpPr>
              <a:spLocks noChangeAspect="1" noChangeArrowheads="1"/>
            </p:cNvSpPr>
            <p:nvPr/>
          </p:nvSpPr>
          <p:spPr bwMode="auto">
            <a:xfrm>
              <a:off x="319" y="1844"/>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29" name="Rectangle 370"/>
            <p:cNvSpPr>
              <a:spLocks noChangeAspect="1" noChangeArrowheads="1"/>
            </p:cNvSpPr>
            <p:nvPr/>
          </p:nvSpPr>
          <p:spPr bwMode="auto">
            <a:xfrm>
              <a:off x="319" y="2039"/>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0" name="Rectangle 371"/>
            <p:cNvSpPr>
              <a:spLocks noChangeAspect="1" noChangeArrowheads="1"/>
            </p:cNvSpPr>
            <p:nvPr/>
          </p:nvSpPr>
          <p:spPr bwMode="auto">
            <a:xfrm>
              <a:off x="511" y="2030"/>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1" name="Rectangle 372"/>
            <p:cNvSpPr>
              <a:spLocks noChangeAspect="1" noChangeArrowheads="1"/>
            </p:cNvSpPr>
            <p:nvPr/>
          </p:nvSpPr>
          <p:spPr bwMode="auto">
            <a:xfrm>
              <a:off x="319" y="2229"/>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2" name="Rectangle 373"/>
            <p:cNvSpPr>
              <a:spLocks noChangeAspect="1" noChangeArrowheads="1"/>
            </p:cNvSpPr>
            <p:nvPr/>
          </p:nvSpPr>
          <p:spPr bwMode="auto">
            <a:xfrm>
              <a:off x="319" y="2427"/>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3" name="Rectangle 374"/>
            <p:cNvSpPr>
              <a:spLocks noChangeAspect="1" noChangeArrowheads="1"/>
            </p:cNvSpPr>
            <p:nvPr/>
          </p:nvSpPr>
          <p:spPr bwMode="auto">
            <a:xfrm>
              <a:off x="319"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4" name="Rectangle 375"/>
            <p:cNvSpPr>
              <a:spLocks noChangeAspect="1" noChangeArrowheads="1"/>
            </p:cNvSpPr>
            <p:nvPr/>
          </p:nvSpPr>
          <p:spPr bwMode="auto">
            <a:xfrm>
              <a:off x="319"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5" name="Rectangle 376"/>
            <p:cNvSpPr>
              <a:spLocks noChangeAspect="1" noChangeArrowheads="1"/>
            </p:cNvSpPr>
            <p:nvPr/>
          </p:nvSpPr>
          <p:spPr bwMode="auto">
            <a:xfrm>
              <a:off x="714" y="2224"/>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6" name="Rectangle 377"/>
            <p:cNvSpPr>
              <a:spLocks noChangeAspect="1" noChangeArrowheads="1"/>
            </p:cNvSpPr>
            <p:nvPr/>
          </p:nvSpPr>
          <p:spPr bwMode="auto">
            <a:xfrm>
              <a:off x="510" y="2229"/>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7" name="Rectangle 378"/>
            <p:cNvSpPr>
              <a:spLocks noChangeAspect="1" noChangeArrowheads="1"/>
            </p:cNvSpPr>
            <p:nvPr/>
          </p:nvSpPr>
          <p:spPr bwMode="auto">
            <a:xfrm>
              <a:off x="519" y="2427"/>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8" name="Rectangle 379"/>
            <p:cNvSpPr>
              <a:spLocks noChangeAspect="1" noChangeArrowheads="1"/>
            </p:cNvSpPr>
            <p:nvPr/>
          </p:nvSpPr>
          <p:spPr bwMode="auto">
            <a:xfrm>
              <a:off x="519"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39" name="Rectangle 380"/>
            <p:cNvSpPr>
              <a:spLocks noChangeAspect="1" noChangeArrowheads="1"/>
            </p:cNvSpPr>
            <p:nvPr/>
          </p:nvSpPr>
          <p:spPr bwMode="auto">
            <a:xfrm>
              <a:off x="519"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0" name="Rectangle 381"/>
            <p:cNvSpPr>
              <a:spLocks noChangeAspect="1" noChangeArrowheads="1"/>
            </p:cNvSpPr>
            <p:nvPr/>
          </p:nvSpPr>
          <p:spPr bwMode="auto">
            <a:xfrm>
              <a:off x="933"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1" name="Rectangle 382"/>
            <p:cNvSpPr>
              <a:spLocks noChangeAspect="1" noChangeArrowheads="1"/>
            </p:cNvSpPr>
            <p:nvPr/>
          </p:nvSpPr>
          <p:spPr bwMode="auto">
            <a:xfrm>
              <a:off x="933"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2" name="Rectangle 383"/>
            <p:cNvSpPr>
              <a:spLocks noChangeAspect="1" noChangeArrowheads="1"/>
            </p:cNvSpPr>
            <p:nvPr/>
          </p:nvSpPr>
          <p:spPr bwMode="auto">
            <a:xfrm>
              <a:off x="1133"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3" name="Rectangle 384"/>
            <p:cNvSpPr>
              <a:spLocks noChangeAspect="1" noChangeArrowheads="1"/>
            </p:cNvSpPr>
            <p:nvPr/>
          </p:nvSpPr>
          <p:spPr bwMode="auto">
            <a:xfrm>
              <a:off x="1133"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4" name="Rectangle 385"/>
            <p:cNvSpPr>
              <a:spLocks noChangeAspect="1" noChangeArrowheads="1"/>
            </p:cNvSpPr>
            <p:nvPr/>
          </p:nvSpPr>
          <p:spPr bwMode="auto">
            <a:xfrm>
              <a:off x="1339" y="2613"/>
              <a:ext cx="204"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5" name="Rectangle 386"/>
            <p:cNvSpPr>
              <a:spLocks noChangeAspect="1" noChangeArrowheads="1"/>
            </p:cNvSpPr>
            <p:nvPr/>
          </p:nvSpPr>
          <p:spPr bwMode="auto">
            <a:xfrm>
              <a:off x="1549"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6" name="Rectangle 387"/>
            <p:cNvSpPr>
              <a:spLocks noChangeAspect="1" noChangeArrowheads="1"/>
            </p:cNvSpPr>
            <p:nvPr/>
          </p:nvSpPr>
          <p:spPr bwMode="auto">
            <a:xfrm>
              <a:off x="1549"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7" name="Rectangle 388"/>
            <p:cNvSpPr>
              <a:spLocks noChangeAspect="1" noChangeArrowheads="1"/>
            </p:cNvSpPr>
            <p:nvPr/>
          </p:nvSpPr>
          <p:spPr bwMode="auto">
            <a:xfrm>
              <a:off x="1341" y="2808"/>
              <a:ext cx="204"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8" name="Rectangle 389"/>
            <p:cNvSpPr>
              <a:spLocks noChangeAspect="1" noChangeArrowheads="1"/>
            </p:cNvSpPr>
            <p:nvPr/>
          </p:nvSpPr>
          <p:spPr bwMode="auto">
            <a:xfrm>
              <a:off x="723" y="2422"/>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49" name="Rectangle 390"/>
            <p:cNvSpPr>
              <a:spLocks noChangeAspect="1" noChangeArrowheads="1"/>
            </p:cNvSpPr>
            <p:nvPr/>
          </p:nvSpPr>
          <p:spPr bwMode="auto">
            <a:xfrm>
              <a:off x="725" y="2613"/>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50" name="Rectangle 391"/>
            <p:cNvSpPr>
              <a:spLocks noChangeAspect="1" noChangeArrowheads="1"/>
            </p:cNvSpPr>
            <p:nvPr/>
          </p:nvSpPr>
          <p:spPr bwMode="auto">
            <a:xfrm>
              <a:off x="725" y="2808"/>
              <a:ext cx="20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7" name="Group 392"/>
          <p:cNvGrpSpPr>
            <a:grpSpLocks/>
          </p:cNvGrpSpPr>
          <p:nvPr/>
        </p:nvGrpSpPr>
        <p:grpSpPr bwMode="auto">
          <a:xfrm>
            <a:off x="8405284" y="4232276"/>
            <a:ext cx="878416" cy="644525"/>
            <a:chOff x="3521" y="2416"/>
            <a:chExt cx="391" cy="391"/>
          </a:xfrm>
        </p:grpSpPr>
        <p:sp>
          <p:nvSpPr>
            <p:cNvPr id="12324" name="Rectangle 393"/>
            <p:cNvSpPr>
              <a:spLocks noChangeAspect="1" noChangeArrowheads="1"/>
            </p:cNvSpPr>
            <p:nvPr/>
          </p:nvSpPr>
          <p:spPr bwMode="auto">
            <a:xfrm>
              <a:off x="3521" y="2614"/>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25" name="Rectangle 394"/>
            <p:cNvSpPr>
              <a:spLocks noChangeAspect="1" noChangeArrowheads="1"/>
            </p:cNvSpPr>
            <p:nvPr/>
          </p:nvSpPr>
          <p:spPr bwMode="auto">
            <a:xfrm>
              <a:off x="3719" y="2416"/>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26" name="Rectangle 395"/>
            <p:cNvSpPr>
              <a:spLocks noChangeAspect="1" noChangeArrowheads="1"/>
            </p:cNvSpPr>
            <p:nvPr/>
          </p:nvSpPr>
          <p:spPr bwMode="auto">
            <a:xfrm>
              <a:off x="3719" y="2614"/>
              <a:ext cx="193" cy="193"/>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spTree>
    <p:extLst>
      <p:ext uri="{BB962C8B-B14F-4D97-AF65-F5344CB8AC3E}">
        <p14:creationId xmlns:p14="http://schemas.microsoft.com/office/powerpoint/2010/main" val="15232089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9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2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2526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2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526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526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5262"/>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526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5"/>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5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uiExpand="1" build="p"/>
      <p:bldP spid="124964" grpId="0" animBg="1"/>
      <p:bldP spid="125260" grpId="0" animBg="1"/>
      <p:bldP spid="125260" grpId="1" animBg="1"/>
      <p:bldP spid="125261" grpId="0" animBg="1"/>
      <p:bldP spid="125261" grpId="1" animBg="1"/>
      <p:bldP spid="125262" grpId="0" animBg="1"/>
      <p:bldP spid="125262" grpId="1" animBg="1"/>
      <p:bldP spid="125263" grpId="0" animBg="1"/>
      <p:bldP spid="1252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609600" y="1027114"/>
            <a:ext cx="10972800" cy="5138737"/>
          </a:xfrm>
        </p:spPr>
        <p:txBody>
          <a:bodyPr/>
          <a:lstStyle/>
          <a:p>
            <a:pPr marL="717550" lvl="1" indent="-342900" hangingPunct="0">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边填充算法的优缺点</a:t>
            </a:r>
          </a:p>
          <a:p>
            <a:pPr marL="1260475" lvl="3" indent="-342900" hangingPunct="0">
              <a:lnSpc>
                <a:spcPct val="11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优点</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978025" lvl="3" indent="-342900" hangingPunct="0">
              <a:lnSpc>
                <a:spcPct val="110000"/>
              </a:lnSpc>
              <a:spcBef>
                <a:spcPts val="18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可以按任意顺序处理多边形的边</a:t>
            </a:r>
          </a:p>
          <a:p>
            <a:pPr marL="1260475" lvl="3" indent="-342900" eaLnBrk="1" hangingPunct="0">
              <a:lnSpc>
                <a:spcPct val="11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缺点</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a:p>
            <a:pPr marL="1978025" lvl="3" indent="-342900" eaLnBrk="1" hangingPunct="0">
              <a:lnSpc>
                <a:spcPct val="110000"/>
              </a:lnSpc>
              <a:spcBef>
                <a:spcPts val="1800"/>
              </a:spcBef>
              <a:buFont typeface="Wingdings" panose="05000000000000000000" pitchFamily="2" charset="2"/>
              <a:buChar char="n"/>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同一像素会被多次访问，降低了算法速度</a:t>
            </a:r>
          </a:p>
          <a:p>
            <a:pPr marL="717550" lvl="1" indent="-342900" eaLnBrk="1" hangingPunct="0">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引入栅栏</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(fence)</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可使像素的访问次数减少</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栅栏填充算法</a:t>
            </a:r>
          </a:p>
          <a:p>
            <a:pPr lvl="3" eaLnBrk="1" hangingPunct="1"/>
            <a:endParaRPr lang="en-US" altLang="zh-CN" sz="2400" dirty="0" smtClean="0">
              <a:latin typeface="Times New Roman" pitchFamily="18" charset="0"/>
            </a:endParaRPr>
          </a:p>
          <a:p>
            <a:pPr lvl="3" eaLnBrk="1" hangingPunct="1"/>
            <a:endParaRPr lang="zh-CN" altLang="en-US" sz="2400" dirty="0" smtClean="0">
              <a:latin typeface="Times New Roman" pitchFamily="18" charset="0"/>
            </a:endParaRPr>
          </a:p>
        </p:txBody>
      </p:sp>
    </p:spTree>
    <p:extLst>
      <p:ext uri="{BB962C8B-B14F-4D97-AF65-F5344CB8AC3E}">
        <p14:creationId xmlns:p14="http://schemas.microsoft.com/office/powerpoint/2010/main" val="1776584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wipe(up)">
                                      <p:cBhvr>
                                        <p:cTn id="7" dur="500"/>
                                        <p:tgtEl>
                                          <p:spTgt spid="130051">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0051">
                                            <p:txEl>
                                              <p:pRg st="2" end="2"/>
                                            </p:txEl>
                                          </p:spTgt>
                                        </p:tgtEl>
                                        <p:attrNameLst>
                                          <p:attrName>style.visibility</p:attrName>
                                        </p:attrNameLst>
                                      </p:cBhvr>
                                      <p:to>
                                        <p:strVal val="visible"/>
                                      </p:to>
                                    </p:set>
                                    <p:animEffect transition="in" filter="wipe(up)">
                                      <p:cBhvr>
                                        <p:cTn id="10" dur="500"/>
                                        <p:tgtEl>
                                          <p:spTgt spid="1300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0051">
                                            <p:txEl>
                                              <p:pRg st="3" end="3"/>
                                            </p:txEl>
                                          </p:spTgt>
                                        </p:tgtEl>
                                        <p:attrNameLst>
                                          <p:attrName>style.visibility</p:attrName>
                                        </p:attrNameLst>
                                      </p:cBhvr>
                                      <p:to>
                                        <p:strVal val="visible"/>
                                      </p:to>
                                    </p:set>
                                    <p:animEffect transition="in" filter="wipe(up)">
                                      <p:cBhvr>
                                        <p:cTn id="15" dur="500"/>
                                        <p:tgtEl>
                                          <p:spTgt spid="130051">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0051">
                                            <p:txEl>
                                              <p:pRg st="4" end="4"/>
                                            </p:txEl>
                                          </p:spTgt>
                                        </p:tgtEl>
                                        <p:attrNameLst>
                                          <p:attrName>style.visibility</p:attrName>
                                        </p:attrNameLst>
                                      </p:cBhvr>
                                      <p:to>
                                        <p:strVal val="visible"/>
                                      </p:to>
                                    </p:set>
                                    <p:animEffect transition="in" filter="wipe(up)">
                                      <p:cBhvr>
                                        <p:cTn id="18" dur="500"/>
                                        <p:tgtEl>
                                          <p:spTgt spid="13005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0051">
                                            <p:txEl>
                                              <p:pRg st="5" end="5"/>
                                            </p:txEl>
                                          </p:spTgt>
                                        </p:tgtEl>
                                        <p:attrNameLst>
                                          <p:attrName>style.visibility</p:attrName>
                                        </p:attrNameLst>
                                      </p:cBhvr>
                                      <p:to>
                                        <p:strVal val="visible"/>
                                      </p:to>
                                    </p:set>
                                    <p:animEffect transition="in" filter="wipe(up)">
                                      <p:cBhvr>
                                        <p:cTn id="23" dur="500"/>
                                        <p:tgtEl>
                                          <p:spTgt spid="130051">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30051">
                                            <p:txEl>
                                              <p:pRg st="6" end="6"/>
                                            </p:txEl>
                                          </p:spTgt>
                                        </p:tgtEl>
                                        <p:attrNameLst>
                                          <p:attrName>style.visibility</p:attrName>
                                        </p:attrNameLst>
                                      </p:cBhvr>
                                      <p:to>
                                        <p:strVal val="visible"/>
                                      </p:to>
                                    </p:set>
                                    <p:animEffect transition="in" filter="wipe(up)">
                                      <p:cBhvr>
                                        <p:cTn id="26"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09600" y="728664"/>
            <a:ext cx="10972800" cy="2124075"/>
          </a:xfrm>
          <a:noFill/>
        </p:spPr>
        <p:txBody>
          <a:bodyPr/>
          <a:lstStyle/>
          <a:p>
            <a:pPr eaLnBrk="1" hangingPunct="1"/>
            <a:endParaRPr lang="zh-CN" altLang="en-US" dirty="0" smtClean="0"/>
          </a:p>
          <a:p>
            <a:pPr marL="717550" lvl="1" indent="-342900" eaLnBrk="1" hangingPunct="0">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栅栏填充算法</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4339" name="Text Box 3"/>
          <p:cNvSpPr txBox="1">
            <a:spLocks noChangeArrowheads="1"/>
          </p:cNvSpPr>
          <p:nvPr/>
        </p:nvSpPr>
        <p:spPr bwMode="auto">
          <a:xfrm>
            <a:off x="5615517" y="5426076"/>
            <a:ext cx="5088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zh-CN" altLang="en-US" b="0" i="0">
                <a:solidFill>
                  <a:schemeClr val="bg2">
                    <a:lumMod val="50000"/>
                  </a:schemeClr>
                </a:solidFill>
                <a:latin typeface="Times New Roman" pitchFamily="18" charset="0"/>
              </a:rPr>
              <a:t> </a:t>
            </a:r>
            <a:r>
              <a:rPr lang="en-US" altLang="zh-CN" b="0" i="0">
                <a:solidFill>
                  <a:schemeClr val="bg2">
                    <a:lumMod val="50000"/>
                  </a:schemeClr>
                </a:solidFill>
                <a:latin typeface="Times New Roman" pitchFamily="18" charset="0"/>
              </a:rPr>
              <a:t>0         2         4         6         8        10</a:t>
            </a:r>
          </a:p>
        </p:txBody>
      </p:sp>
      <p:sp>
        <p:nvSpPr>
          <p:cNvPr id="14340" name="Freeform 4"/>
          <p:cNvSpPr>
            <a:spLocks/>
          </p:cNvSpPr>
          <p:nvPr/>
        </p:nvSpPr>
        <p:spPr bwMode="auto">
          <a:xfrm>
            <a:off x="6326718" y="3259139"/>
            <a:ext cx="2950633" cy="1868487"/>
          </a:xfrm>
          <a:custGeom>
            <a:avLst/>
            <a:gdLst>
              <a:gd name="T0" fmla="*/ 0 w 1587"/>
              <a:gd name="T1" fmla="*/ 2147483647 h 1361"/>
              <a:gd name="T2" fmla="*/ 0 w 1587"/>
              <a:gd name="T3" fmla="*/ 0 h 1361"/>
              <a:gd name="T4" fmla="*/ 2147483647 w 1587"/>
              <a:gd name="T5" fmla="*/ 2147483647 h 1361"/>
              <a:gd name="T6" fmla="*/ 2147483647 w 1587"/>
              <a:gd name="T7" fmla="*/ 2147483647 h 1361"/>
              <a:gd name="T8" fmla="*/ 2147483647 w 1587"/>
              <a:gd name="T9" fmla="*/ 2147483647 h 1361"/>
              <a:gd name="T10" fmla="*/ 0 w 1587"/>
              <a:gd name="T11" fmla="*/ 2147483647 h 1361"/>
              <a:gd name="T12" fmla="*/ 0 60000 65536"/>
              <a:gd name="T13" fmla="*/ 0 60000 65536"/>
              <a:gd name="T14" fmla="*/ 0 60000 65536"/>
              <a:gd name="T15" fmla="*/ 0 60000 65536"/>
              <a:gd name="T16" fmla="*/ 0 60000 65536"/>
              <a:gd name="T17" fmla="*/ 0 60000 65536"/>
              <a:gd name="T18" fmla="*/ 0 w 1587"/>
              <a:gd name="T19" fmla="*/ 0 h 1361"/>
              <a:gd name="T20" fmla="*/ 1587 w 1587"/>
              <a:gd name="T21" fmla="*/ 1361 h 1361"/>
            </a:gdLst>
            <a:ahLst/>
            <a:cxnLst>
              <a:cxn ang="T12">
                <a:pos x="T0" y="T1"/>
              </a:cxn>
              <a:cxn ang="T13">
                <a:pos x="T2" y="T3"/>
              </a:cxn>
              <a:cxn ang="T14">
                <a:pos x="T4" y="T5"/>
              </a:cxn>
              <a:cxn ang="T15">
                <a:pos x="T6" y="T7"/>
              </a:cxn>
              <a:cxn ang="T16">
                <a:pos x="T8" y="T9"/>
              </a:cxn>
              <a:cxn ang="T17">
                <a:pos x="T10" y="T11"/>
              </a:cxn>
            </a:cxnLst>
            <a:rect l="T18" t="T19" r="T20" b="T21"/>
            <a:pathLst>
              <a:path w="1587" h="1361">
                <a:moveTo>
                  <a:pt x="0" y="1361"/>
                </a:moveTo>
                <a:lnTo>
                  <a:pt x="0" y="0"/>
                </a:lnTo>
                <a:lnTo>
                  <a:pt x="907" y="907"/>
                </a:lnTo>
                <a:lnTo>
                  <a:pt x="1587" y="204"/>
                </a:lnTo>
                <a:lnTo>
                  <a:pt x="1587" y="1361"/>
                </a:lnTo>
                <a:lnTo>
                  <a:pt x="0" y="1361"/>
                </a:lnTo>
                <a:close/>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lumMod val="50000"/>
                </a:schemeClr>
              </a:solidFill>
            </a:endParaRPr>
          </a:p>
        </p:txBody>
      </p:sp>
      <p:sp>
        <p:nvSpPr>
          <p:cNvPr id="14341" name="Line 5"/>
          <p:cNvSpPr>
            <a:spLocks noChangeShapeType="1"/>
          </p:cNvSpPr>
          <p:nvPr/>
        </p:nvSpPr>
        <p:spPr bwMode="auto">
          <a:xfrm>
            <a:off x="5903385" y="293846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2" name="Line 6"/>
          <p:cNvSpPr>
            <a:spLocks noChangeShapeType="1"/>
          </p:cNvSpPr>
          <p:nvPr/>
        </p:nvSpPr>
        <p:spPr bwMode="auto">
          <a:xfrm>
            <a:off x="5903385" y="324961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3" name="Line 7"/>
          <p:cNvSpPr>
            <a:spLocks noChangeShapeType="1"/>
          </p:cNvSpPr>
          <p:nvPr/>
        </p:nvSpPr>
        <p:spPr bwMode="auto">
          <a:xfrm>
            <a:off x="5903385" y="355917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4" name="Line 8"/>
          <p:cNvSpPr>
            <a:spLocks noChangeShapeType="1"/>
          </p:cNvSpPr>
          <p:nvPr/>
        </p:nvSpPr>
        <p:spPr bwMode="auto">
          <a:xfrm>
            <a:off x="5903385" y="387191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5" name="Line 9"/>
          <p:cNvSpPr>
            <a:spLocks noChangeShapeType="1"/>
          </p:cNvSpPr>
          <p:nvPr/>
        </p:nvSpPr>
        <p:spPr bwMode="auto">
          <a:xfrm>
            <a:off x="5903385" y="418306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6" name="Line 10"/>
          <p:cNvSpPr>
            <a:spLocks noChangeShapeType="1"/>
          </p:cNvSpPr>
          <p:nvPr/>
        </p:nvSpPr>
        <p:spPr bwMode="auto">
          <a:xfrm>
            <a:off x="5903385" y="449262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7" name="Line 11"/>
          <p:cNvSpPr>
            <a:spLocks noChangeShapeType="1"/>
          </p:cNvSpPr>
          <p:nvPr/>
        </p:nvSpPr>
        <p:spPr bwMode="auto">
          <a:xfrm>
            <a:off x="5903385" y="4803775"/>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8" name="Line 12"/>
          <p:cNvSpPr>
            <a:spLocks noChangeShapeType="1"/>
          </p:cNvSpPr>
          <p:nvPr/>
        </p:nvSpPr>
        <p:spPr bwMode="auto">
          <a:xfrm>
            <a:off x="5903385" y="5116513"/>
            <a:ext cx="4218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49" name="Line 13"/>
          <p:cNvSpPr>
            <a:spLocks noChangeShapeType="1"/>
          </p:cNvSpPr>
          <p:nvPr/>
        </p:nvSpPr>
        <p:spPr bwMode="auto">
          <a:xfrm>
            <a:off x="5903384" y="5427663"/>
            <a:ext cx="484928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0" name="Line 14"/>
          <p:cNvSpPr>
            <a:spLocks noChangeShapeType="1"/>
          </p:cNvSpPr>
          <p:nvPr/>
        </p:nvSpPr>
        <p:spPr bwMode="auto">
          <a:xfrm flipV="1">
            <a:off x="5903384" y="2438401"/>
            <a:ext cx="0" cy="2989263"/>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1" name="Line 15"/>
          <p:cNvSpPr>
            <a:spLocks noChangeShapeType="1"/>
          </p:cNvSpPr>
          <p:nvPr/>
        </p:nvSpPr>
        <p:spPr bwMode="auto">
          <a:xfrm flipV="1">
            <a:off x="6324600"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2" name="Line 16"/>
          <p:cNvSpPr>
            <a:spLocks noChangeShapeType="1"/>
          </p:cNvSpPr>
          <p:nvPr/>
        </p:nvSpPr>
        <p:spPr bwMode="auto">
          <a:xfrm flipV="1">
            <a:off x="6745817"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3" name="Line 17"/>
          <p:cNvSpPr>
            <a:spLocks noChangeShapeType="1"/>
          </p:cNvSpPr>
          <p:nvPr/>
        </p:nvSpPr>
        <p:spPr bwMode="auto">
          <a:xfrm flipV="1">
            <a:off x="7167033"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4" name="Line 18"/>
          <p:cNvSpPr>
            <a:spLocks noChangeShapeType="1"/>
          </p:cNvSpPr>
          <p:nvPr/>
        </p:nvSpPr>
        <p:spPr bwMode="auto">
          <a:xfrm flipV="1">
            <a:off x="7588251"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5" name="Line 19"/>
          <p:cNvSpPr>
            <a:spLocks noChangeShapeType="1"/>
          </p:cNvSpPr>
          <p:nvPr/>
        </p:nvSpPr>
        <p:spPr bwMode="auto">
          <a:xfrm flipV="1">
            <a:off x="8011584"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6" name="Line 20"/>
          <p:cNvSpPr>
            <a:spLocks noChangeShapeType="1"/>
          </p:cNvSpPr>
          <p:nvPr/>
        </p:nvSpPr>
        <p:spPr bwMode="auto">
          <a:xfrm flipV="1">
            <a:off x="8430684"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7" name="Line 21"/>
          <p:cNvSpPr>
            <a:spLocks noChangeShapeType="1"/>
          </p:cNvSpPr>
          <p:nvPr/>
        </p:nvSpPr>
        <p:spPr bwMode="auto">
          <a:xfrm flipV="1">
            <a:off x="8854017"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8" name="Line 22"/>
          <p:cNvSpPr>
            <a:spLocks noChangeShapeType="1"/>
          </p:cNvSpPr>
          <p:nvPr/>
        </p:nvSpPr>
        <p:spPr bwMode="auto">
          <a:xfrm flipV="1">
            <a:off x="9273117"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59" name="Line 23"/>
          <p:cNvSpPr>
            <a:spLocks noChangeShapeType="1"/>
          </p:cNvSpPr>
          <p:nvPr/>
        </p:nvSpPr>
        <p:spPr bwMode="auto">
          <a:xfrm flipV="1">
            <a:off x="9696451" y="2938463"/>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4360" name="Line 24"/>
          <p:cNvSpPr>
            <a:spLocks noChangeShapeType="1"/>
          </p:cNvSpPr>
          <p:nvPr/>
        </p:nvSpPr>
        <p:spPr bwMode="auto">
          <a:xfrm flipV="1">
            <a:off x="10117667" y="2936875"/>
            <a:ext cx="0" cy="248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14361" name="Group 25"/>
          <p:cNvGrpSpPr>
            <a:grpSpLocks/>
          </p:cNvGrpSpPr>
          <p:nvPr/>
        </p:nvGrpSpPr>
        <p:grpSpPr bwMode="auto">
          <a:xfrm>
            <a:off x="5490634" y="2798764"/>
            <a:ext cx="673100" cy="2808287"/>
            <a:chOff x="2880" y="2047"/>
            <a:chExt cx="318" cy="1769"/>
          </a:xfrm>
        </p:grpSpPr>
        <p:sp>
          <p:nvSpPr>
            <p:cNvPr id="14412" name="Text Box 26"/>
            <p:cNvSpPr txBox="1">
              <a:spLocks noChangeArrowheads="1"/>
            </p:cNvSpPr>
            <p:nvPr/>
          </p:nvSpPr>
          <p:spPr bwMode="auto">
            <a:xfrm>
              <a:off x="2880" y="35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0</a:t>
              </a:r>
            </a:p>
          </p:txBody>
        </p:sp>
        <p:sp>
          <p:nvSpPr>
            <p:cNvPr id="14413" name="Text Box 27"/>
            <p:cNvSpPr txBox="1">
              <a:spLocks noChangeArrowheads="1"/>
            </p:cNvSpPr>
            <p:nvPr/>
          </p:nvSpPr>
          <p:spPr bwMode="auto">
            <a:xfrm>
              <a:off x="2880" y="3200"/>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2</a:t>
              </a:r>
            </a:p>
          </p:txBody>
        </p:sp>
        <p:sp>
          <p:nvSpPr>
            <p:cNvPr id="14414" name="Text Box 28"/>
            <p:cNvSpPr txBox="1">
              <a:spLocks noChangeArrowheads="1"/>
            </p:cNvSpPr>
            <p:nvPr/>
          </p:nvSpPr>
          <p:spPr bwMode="auto">
            <a:xfrm>
              <a:off x="2880" y="281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4</a:t>
              </a:r>
            </a:p>
          </p:txBody>
        </p:sp>
        <p:sp>
          <p:nvSpPr>
            <p:cNvPr id="14415" name="Text Box 29"/>
            <p:cNvSpPr txBox="1">
              <a:spLocks noChangeArrowheads="1"/>
            </p:cNvSpPr>
            <p:nvPr/>
          </p:nvSpPr>
          <p:spPr bwMode="auto">
            <a:xfrm>
              <a:off x="2880" y="243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6</a:t>
              </a:r>
            </a:p>
          </p:txBody>
        </p:sp>
        <p:sp>
          <p:nvSpPr>
            <p:cNvPr id="14416" name="Text Box 30"/>
            <p:cNvSpPr txBox="1">
              <a:spLocks noChangeArrowheads="1"/>
            </p:cNvSpPr>
            <p:nvPr/>
          </p:nvSpPr>
          <p:spPr bwMode="auto">
            <a:xfrm>
              <a:off x="2880" y="204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8</a:t>
              </a:r>
            </a:p>
          </p:txBody>
        </p:sp>
      </p:grpSp>
      <p:sp>
        <p:nvSpPr>
          <p:cNvPr id="281631" name="Freeform 31"/>
          <p:cNvSpPr>
            <a:spLocks/>
          </p:cNvSpPr>
          <p:nvPr/>
        </p:nvSpPr>
        <p:spPr bwMode="auto">
          <a:xfrm>
            <a:off x="1583268" y="3176589"/>
            <a:ext cx="2950633" cy="1868487"/>
          </a:xfrm>
          <a:custGeom>
            <a:avLst/>
            <a:gdLst>
              <a:gd name="T0" fmla="*/ 0 w 1587"/>
              <a:gd name="T1" fmla="*/ 2147483647 h 1361"/>
              <a:gd name="T2" fmla="*/ 0 w 1587"/>
              <a:gd name="T3" fmla="*/ 0 h 1361"/>
              <a:gd name="T4" fmla="*/ 2147483647 w 1587"/>
              <a:gd name="T5" fmla="*/ 2147483647 h 1361"/>
              <a:gd name="T6" fmla="*/ 2147483647 w 1587"/>
              <a:gd name="T7" fmla="*/ 2147483647 h 1361"/>
              <a:gd name="T8" fmla="*/ 2147483647 w 1587"/>
              <a:gd name="T9" fmla="*/ 2147483647 h 1361"/>
              <a:gd name="T10" fmla="*/ 0 w 1587"/>
              <a:gd name="T11" fmla="*/ 2147483647 h 1361"/>
              <a:gd name="T12" fmla="*/ 0 60000 65536"/>
              <a:gd name="T13" fmla="*/ 0 60000 65536"/>
              <a:gd name="T14" fmla="*/ 0 60000 65536"/>
              <a:gd name="T15" fmla="*/ 0 60000 65536"/>
              <a:gd name="T16" fmla="*/ 0 60000 65536"/>
              <a:gd name="T17" fmla="*/ 0 60000 65536"/>
              <a:gd name="T18" fmla="*/ 0 w 1587"/>
              <a:gd name="T19" fmla="*/ 0 h 1361"/>
              <a:gd name="T20" fmla="*/ 1587 w 1587"/>
              <a:gd name="T21" fmla="*/ 1361 h 1361"/>
            </a:gdLst>
            <a:ahLst/>
            <a:cxnLst>
              <a:cxn ang="T12">
                <a:pos x="T0" y="T1"/>
              </a:cxn>
              <a:cxn ang="T13">
                <a:pos x="T2" y="T3"/>
              </a:cxn>
              <a:cxn ang="T14">
                <a:pos x="T4" y="T5"/>
              </a:cxn>
              <a:cxn ang="T15">
                <a:pos x="T6" y="T7"/>
              </a:cxn>
              <a:cxn ang="T16">
                <a:pos x="T8" y="T9"/>
              </a:cxn>
              <a:cxn ang="T17">
                <a:pos x="T10" y="T11"/>
              </a:cxn>
            </a:cxnLst>
            <a:rect l="T18" t="T19" r="T20" b="T21"/>
            <a:pathLst>
              <a:path w="1587" h="1361">
                <a:moveTo>
                  <a:pt x="0" y="1361"/>
                </a:moveTo>
                <a:lnTo>
                  <a:pt x="0" y="0"/>
                </a:lnTo>
                <a:lnTo>
                  <a:pt x="907" y="907"/>
                </a:lnTo>
                <a:lnTo>
                  <a:pt x="1587" y="204"/>
                </a:lnTo>
                <a:lnTo>
                  <a:pt x="1587" y="1361"/>
                </a:lnTo>
                <a:lnTo>
                  <a:pt x="0" y="1361"/>
                </a:lnTo>
                <a:close/>
              </a:path>
            </a:pathLst>
          </a:custGeom>
          <a:solidFill>
            <a:schemeClr val="accent1"/>
          </a:solidFill>
          <a:ln w="38100" cmpd="sng">
            <a:solidFill>
              <a:schemeClr val="tx1"/>
            </a:solidFill>
            <a:round/>
            <a:headEnd/>
            <a:tailEnd/>
          </a:ln>
        </p:spPr>
        <p:txBody>
          <a:bodyPr/>
          <a:lstStyle/>
          <a:p>
            <a:endParaRPr lang="zh-CN" altLang="en-US"/>
          </a:p>
        </p:txBody>
      </p:sp>
      <p:sp>
        <p:nvSpPr>
          <p:cNvPr id="281632" name="Line 32"/>
          <p:cNvSpPr>
            <a:spLocks noChangeShapeType="1"/>
          </p:cNvSpPr>
          <p:nvPr/>
        </p:nvSpPr>
        <p:spPr bwMode="auto">
          <a:xfrm>
            <a:off x="9264651" y="3536951"/>
            <a:ext cx="0" cy="1584325"/>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81633" name="Line 33"/>
          <p:cNvSpPr>
            <a:spLocks noChangeShapeType="1"/>
          </p:cNvSpPr>
          <p:nvPr/>
        </p:nvSpPr>
        <p:spPr bwMode="auto">
          <a:xfrm flipH="1" flipV="1">
            <a:off x="6288617" y="3249614"/>
            <a:ext cx="1727200" cy="1260475"/>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81634" name="Line 34"/>
          <p:cNvSpPr>
            <a:spLocks noChangeShapeType="1"/>
          </p:cNvSpPr>
          <p:nvPr/>
        </p:nvSpPr>
        <p:spPr bwMode="auto">
          <a:xfrm>
            <a:off x="6307667" y="3249613"/>
            <a:ext cx="0" cy="1871662"/>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3" name="Group 35"/>
          <p:cNvGrpSpPr>
            <a:grpSpLocks/>
          </p:cNvGrpSpPr>
          <p:nvPr/>
        </p:nvGrpSpPr>
        <p:grpSpPr bwMode="auto">
          <a:xfrm>
            <a:off x="6720417" y="3249613"/>
            <a:ext cx="1303867" cy="1020762"/>
            <a:chOff x="3107" y="913"/>
            <a:chExt cx="616" cy="643"/>
          </a:xfrm>
        </p:grpSpPr>
        <p:sp>
          <p:nvSpPr>
            <p:cNvPr id="14406" name="Rectangle 36"/>
            <p:cNvSpPr>
              <a:spLocks noChangeAspect="1" noChangeArrowheads="1"/>
            </p:cNvSpPr>
            <p:nvPr/>
          </p:nvSpPr>
          <p:spPr bwMode="auto">
            <a:xfrm>
              <a:off x="3107" y="913"/>
              <a:ext cx="202"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7" name="Rectangle 37"/>
            <p:cNvSpPr>
              <a:spLocks noChangeAspect="1" noChangeArrowheads="1"/>
            </p:cNvSpPr>
            <p:nvPr/>
          </p:nvSpPr>
          <p:spPr bwMode="auto">
            <a:xfrm>
              <a:off x="3310" y="913"/>
              <a:ext cx="203"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8" name="Rectangle 38"/>
            <p:cNvSpPr>
              <a:spLocks noChangeAspect="1" noChangeArrowheads="1"/>
            </p:cNvSpPr>
            <p:nvPr/>
          </p:nvSpPr>
          <p:spPr bwMode="auto">
            <a:xfrm>
              <a:off x="3521" y="913"/>
              <a:ext cx="202"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9" name="Rectangle 39"/>
            <p:cNvSpPr>
              <a:spLocks noChangeAspect="1" noChangeArrowheads="1"/>
            </p:cNvSpPr>
            <p:nvPr/>
          </p:nvSpPr>
          <p:spPr bwMode="auto">
            <a:xfrm>
              <a:off x="3314" y="1134"/>
              <a:ext cx="201"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10" name="Rectangle 40"/>
            <p:cNvSpPr>
              <a:spLocks noChangeAspect="1" noChangeArrowheads="1"/>
            </p:cNvSpPr>
            <p:nvPr/>
          </p:nvSpPr>
          <p:spPr bwMode="auto">
            <a:xfrm>
              <a:off x="3521" y="1134"/>
              <a:ext cx="202"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11" name="Rectangle 41"/>
            <p:cNvSpPr>
              <a:spLocks noChangeAspect="1" noChangeArrowheads="1"/>
            </p:cNvSpPr>
            <p:nvPr/>
          </p:nvSpPr>
          <p:spPr bwMode="auto">
            <a:xfrm>
              <a:off x="3521" y="1338"/>
              <a:ext cx="202" cy="21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4" name="Group 42"/>
          <p:cNvGrpSpPr>
            <a:grpSpLocks/>
          </p:cNvGrpSpPr>
          <p:nvPr/>
        </p:nvGrpSpPr>
        <p:grpSpPr bwMode="auto">
          <a:xfrm>
            <a:off x="6288618" y="3249614"/>
            <a:ext cx="1729316" cy="1908175"/>
            <a:chOff x="317" y="799"/>
            <a:chExt cx="817" cy="1202"/>
          </a:xfrm>
        </p:grpSpPr>
        <p:sp>
          <p:nvSpPr>
            <p:cNvPr id="14388" name="Rectangle 43"/>
            <p:cNvSpPr>
              <a:spLocks noChangeAspect="1" noChangeArrowheads="1"/>
            </p:cNvSpPr>
            <p:nvPr/>
          </p:nvSpPr>
          <p:spPr bwMode="auto">
            <a:xfrm>
              <a:off x="928" y="1399"/>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9" name="Rectangle 44"/>
            <p:cNvSpPr>
              <a:spLocks noChangeAspect="1" noChangeArrowheads="1"/>
            </p:cNvSpPr>
            <p:nvPr/>
          </p:nvSpPr>
          <p:spPr bwMode="auto">
            <a:xfrm>
              <a:off x="317" y="799"/>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0" name="Rectangle 45"/>
            <p:cNvSpPr>
              <a:spLocks noChangeAspect="1" noChangeArrowheads="1"/>
            </p:cNvSpPr>
            <p:nvPr/>
          </p:nvSpPr>
          <p:spPr bwMode="auto">
            <a:xfrm>
              <a:off x="317" y="1002"/>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1" name="Rectangle 46"/>
            <p:cNvSpPr>
              <a:spLocks noChangeAspect="1" noChangeArrowheads="1"/>
            </p:cNvSpPr>
            <p:nvPr/>
          </p:nvSpPr>
          <p:spPr bwMode="auto">
            <a:xfrm>
              <a:off x="509" y="992"/>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2" name="Rectangle 47"/>
            <p:cNvSpPr>
              <a:spLocks noChangeAspect="1" noChangeArrowheads="1"/>
            </p:cNvSpPr>
            <p:nvPr/>
          </p:nvSpPr>
          <p:spPr bwMode="auto">
            <a:xfrm>
              <a:off x="317" y="1199"/>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3" name="Rectangle 48"/>
            <p:cNvSpPr>
              <a:spLocks noChangeAspect="1" noChangeArrowheads="1"/>
            </p:cNvSpPr>
            <p:nvPr/>
          </p:nvSpPr>
          <p:spPr bwMode="auto">
            <a:xfrm>
              <a:off x="317" y="1405"/>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4" name="Rectangle 49"/>
            <p:cNvSpPr>
              <a:spLocks noChangeAspect="1" noChangeArrowheads="1"/>
            </p:cNvSpPr>
            <p:nvPr/>
          </p:nvSpPr>
          <p:spPr bwMode="auto">
            <a:xfrm>
              <a:off x="317" y="1598"/>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5" name="Rectangle 50"/>
            <p:cNvSpPr>
              <a:spLocks noChangeAspect="1" noChangeArrowheads="1"/>
            </p:cNvSpPr>
            <p:nvPr/>
          </p:nvSpPr>
          <p:spPr bwMode="auto">
            <a:xfrm>
              <a:off x="317" y="1800"/>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6" name="Rectangle 51"/>
            <p:cNvSpPr>
              <a:spLocks noChangeAspect="1" noChangeArrowheads="1"/>
            </p:cNvSpPr>
            <p:nvPr/>
          </p:nvSpPr>
          <p:spPr bwMode="auto">
            <a:xfrm>
              <a:off x="712" y="1194"/>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7" name="Rectangle 52"/>
            <p:cNvSpPr>
              <a:spLocks noChangeAspect="1" noChangeArrowheads="1"/>
            </p:cNvSpPr>
            <p:nvPr/>
          </p:nvSpPr>
          <p:spPr bwMode="auto">
            <a:xfrm>
              <a:off x="508" y="1199"/>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8" name="Rectangle 53"/>
            <p:cNvSpPr>
              <a:spLocks noChangeAspect="1" noChangeArrowheads="1"/>
            </p:cNvSpPr>
            <p:nvPr/>
          </p:nvSpPr>
          <p:spPr bwMode="auto">
            <a:xfrm>
              <a:off x="517" y="1405"/>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99" name="Rectangle 54"/>
            <p:cNvSpPr>
              <a:spLocks noChangeAspect="1" noChangeArrowheads="1"/>
            </p:cNvSpPr>
            <p:nvPr/>
          </p:nvSpPr>
          <p:spPr bwMode="auto">
            <a:xfrm>
              <a:off x="517" y="1598"/>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0" name="Rectangle 55"/>
            <p:cNvSpPr>
              <a:spLocks noChangeAspect="1" noChangeArrowheads="1"/>
            </p:cNvSpPr>
            <p:nvPr/>
          </p:nvSpPr>
          <p:spPr bwMode="auto">
            <a:xfrm>
              <a:off x="517" y="1800"/>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1" name="Rectangle 56"/>
            <p:cNvSpPr>
              <a:spLocks noChangeAspect="1" noChangeArrowheads="1"/>
            </p:cNvSpPr>
            <p:nvPr/>
          </p:nvSpPr>
          <p:spPr bwMode="auto">
            <a:xfrm>
              <a:off x="931" y="1598"/>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2" name="Rectangle 57"/>
            <p:cNvSpPr>
              <a:spLocks noChangeAspect="1" noChangeArrowheads="1"/>
            </p:cNvSpPr>
            <p:nvPr/>
          </p:nvSpPr>
          <p:spPr bwMode="auto">
            <a:xfrm>
              <a:off x="931" y="1800"/>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3" name="Rectangle 58"/>
            <p:cNvSpPr>
              <a:spLocks noChangeAspect="1" noChangeArrowheads="1"/>
            </p:cNvSpPr>
            <p:nvPr/>
          </p:nvSpPr>
          <p:spPr bwMode="auto">
            <a:xfrm>
              <a:off x="721" y="1399"/>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4" name="Rectangle 59"/>
            <p:cNvSpPr>
              <a:spLocks noChangeAspect="1" noChangeArrowheads="1"/>
            </p:cNvSpPr>
            <p:nvPr/>
          </p:nvSpPr>
          <p:spPr bwMode="auto">
            <a:xfrm>
              <a:off x="723" y="1598"/>
              <a:ext cx="203"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405" name="Rectangle 60"/>
            <p:cNvSpPr>
              <a:spLocks noChangeAspect="1" noChangeArrowheads="1"/>
            </p:cNvSpPr>
            <p:nvPr/>
          </p:nvSpPr>
          <p:spPr bwMode="auto">
            <a:xfrm>
              <a:off x="723" y="1800"/>
              <a:ext cx="203"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sp>
        <p:nvSpPr>
          <p:cNvPr id="281661" name="Line 61"/>
          <p:cNvSpPr>
            <a:spLocks noChangeShapeType="1"/>
          </p:cNvSpPr>
          <p:nvPr/>
        </p:nvSpPr>
        <p:spPr bwMode="auto">
          <a:xfrm>
            <a:off x="7996767" y="1952625"/>
            <a:ext cx="0" cy="40687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62"/>
          <p:cNvGrpSpPr>
            <a:grpSpLocks/>
          </p:cNvGrpSpPr>
          <p:nvPr/>
        </p:nvGrpSpPr>
        <p:grpSpPr bwMode="auto">
          <a:xfrm>
            <a:off x="8015818" y="3536950"/>
            <a:ext cx="1286933" cy="947738"/>
            <a:chOff x="3787" y="2432"/>
            <a:chExt cx="608" cy="597"/>
          </a:xfrm>
        </p:grpSpPr>
        <p:sp>
          <p:nvSpPr>
            <p:cNvPr id="14382" name="Rectangle 63"/>
            <p:cNvSpPr>
              <a:spLocks noChangeAspect="1" noChangeArrowheads="1"/>
            </p:cNvSpPr>
            <p:nvPr/>
          </p:nvSpPr>
          <p:spPr bwMode="auto">
            <a:xfrm>
              <a:off x="3787" y="2432"/>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3" name="Rectangle 64"/>
            <p:cNvSpPr>
              <a:spLocks noChangeAspect="1" noChangeArrowheads="1"/>
            </p:cNvSpPr>
            <p:nvPr/>
          </p:nvSpPr>
          <p:spPr bwMode="auto">
            <a:xfrm>
              <a:off x="3987" y="2432"/>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4" name="Rectangle 65"/>
            <p:cNvSpPr>
              <a:spLocks noChangeAspect="1" noChangeArrowheads="1"/>
            </p:cNvSpPr>
            <p:nvPr/>
          </p:nvSpPr>
          <p:spPr bwMode="auto">
            <a:xfrm>
              <a:off x="3987" y="2635"/>
              <a:ext cx="204"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5" name="Rectangle 66"/>
            <p:cNvSpPr>
              <a:spLocks noChangeAspect="1" noChangeArrowheads="1"/>
            </p:cNvSpPr>
            <p:nvPr/>
          </p:nvSpPr>
          <p:spPr bwMode="auto">
            <a:xfrm>
              <a:off x="3787" y="2635"/>
              <a:ext cx="204"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6" name="Rectangle 67"/>
            <p:cNvSpPr>
              <a:spLocks noChangeAspect="1" noChangeArrowheads="1"/>
            </p:cNvSpPr>
            <p:nvPr/>
          </p:nvSpPr>
          <p:spPr bwMode="auto">
            <a:xfrm>
              <a:off x="3787" y="2829"/>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7" name="Rectangle 68"/>
            <p:cNvSpPr>
              <a:spLocks noChangeAspect="1" noChangeArrowheads="1"/>
            </p:cNvSpPr>
            <p:nvPr/>
          </p:nvSpPr>
          <p:spPr bwMode="auto">
            <a:xfrm>
              <a:off x="4191" y="2432"/>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nvGrpSpPr>
          <p:cNvPr id="6" name="Group 69"/>
          <p:cNvGrpSpPr>
            <a:grpSpLocks/>
          </p:cNvGrpSpPr>
          <p:nvPr/>
        </p:nvGrpSpPr>
        <p:grpSpPr bwMode="auto">
          <a:xfrm>
            <a:off x="8015818" y="3859213"/>
            <a:ext cx="1297516" cy="1282700"/>
            <a:chOff x="3787" y="2635"/>
            <a:chExt cx="613" cy="808"/>
          </a:xfrm>
        </p:grpSpPr>
        <p:sp>
          <p:nvSpPr>
            <p:cNvPr id="14372" name="Rectangle 70"/>
            <p:cNvSpPr>
              <a:spLocks noChangeAspect="1" noChangeArrowheads="1"/>
            </p:cNvSpPr>
            <p:nvPr/>
          </p:nvSpPr>
          <p:spPr bwMode="auto">
            <a:xfrm>
              <a:off x="3987" y="2829"/>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73" name="Rectangle 71"/>
            <p:cNvSpPr>
              <a:spLocks noChangeAspect="1" noChangeArrowheads="1"/>
            </p:cNvSpPr>
            <p:nvPr/>
          </p:nvSpPr>
          <p:spPr bwMode="auto">
            <a:xfrm>
              <a:off x="4191" y="2635"/>
              <a:ext cx="204" cy="20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nvGrpSpPr>
            <p:cNvPr id="14374" name="Group 72"/>
            <p:cNvGrpSpPr>
              <a:grpSpLocks/>
            </p:cNvGrpSpPr>
            <p:nvPr/>
          </p:nvGrpSpPr>
          <p:grpSpPr bwMode="auto">
            <a:xfrm>
              <a:off x="3787" y="2829"/>
              <a:ext cx="613" cy="614"/>
              <a:chOff x="3787" y="2829"/>
              <a:chExt cx="613" cy="614"/>
            </a:xfrm>
          </p:grpSpPr>
          <p:sp>
            <p:nvSpPr>
              <p:cNvPr id="14375" name="Rectangle 73"/>
              <p:cNvSpPr>
                <a:spLocks noChangeAspect="1" noChangeArrowheads="1"/>
              </p:cNvSpPr>
              <p:nvPr/>
            </p:nvSpPr>
            <p:spPr bwMode="auto">
              <a:xfrm>
                <a:off x="3787" y="3232"/>
                <a:ext cx="204" cy="21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76" name="Rectangle 74"/>
              <p:cNvSpPr>
                <a:spLocks noChangeAspect="1" noChangeArrowheads="1"/>
              </p:cNvSpPr>
              <p:nvPr/>
            </p:nvSpPr>
            <p:spPr bwMode="auto">
              <a:xfrm>
                <a:off x="3992" y="3232"/>
                <a:ext cx="204" cy="21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77" name="Rectangle 75"/>
              <p:cNvSpPr>
                <a:spLocks noChangeAspect="1" noChangeArrowheads="1"/>
              </p:cNvSpPr>
              <p:nvPr/>
            </p:nvSpPr>
            <p:spPr bwMode="auto">
              <a:xfrm>
                <a:off x="3992" y="3028"/>
                <a:ext cx="204" cy="212"/>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78" name="Rectangle 76"/>
              <p:cNvSpPr>
                <a:spLocks noChangeAspect="1" noChangeArrowheads="1"/>
              </p:cNvSpPr>
              <p:nvPr/>
            </p:nvSpPr>
            <p:spPr bwMode="auto">
              <a:xfrm>
                <a:off x="3787" y="3036"/>
                <a:ext cx="197" cy="204"/>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79" name="Rectangle 77"/>
              <p:cNvSpPr>
                <a:spLocks noChangeAspect="1" noChangeArrowheads="1"/>
              </p:cNvSpPr>
              <p:nvPr/>
            </p:nvSpPr>
            <p:spPr bwMode="auto">
              <a:xfrm>
                <a:off x="4191" y="2829"/>
                <a:ext cx="204" cy="200"/>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0" name="Rectangle 78"/>
              <p:cNvSpPr>
                <a:spLocks noChangeAspect="1" noChangeArrowheads="1"/>
              </p:cNvSpPr>
              <p:nvPr/>
            </p:nvSpPr>
            <p:spPr bwMode="auto">
              <a:xfrm>
                <a:off x="4196" y="3232"/>
                <a:ext cx="204" cy="211"/>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4381" name="Rectangle 79"/>
              <p:cNvSpPr>
                <a:spLocks noChangeAspect="1" noChangeArrowheads="1"/>
              </p:cNvSpPr>
              <p:nvPr/>
            </p:nvSpPr>
            <p:spPr bwMode="auto">
              <a:xfrm>
                <a:off x="4196" y="3028"/>
                <a:ext cx="204" cy="212"/>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grpSp>
      </p:grpSp>
      <p:sp>
        <p:nvSpPr>
          <p:cNvPr id="281680" name="Line 80"/>
          <p:cNvSpPr>
            <a:spLocks noChangeShapeType="1"/>
          </p:cNvSpPr>
          <p:nvPr/>
        </p:nvSpPr>
        <p:spPr bwMode="auto">
          <a:xfrm flipH="1">
            <a:off x="8015818" y="3536950"/>
            <a:ext cx="1248833" cy="973138"/>
          </a:xfrm>
          <a:prstGeom prst="line">
            <a:avLst/>
          </a:prstGeom>
          <a:noFill/>
          <a:ln w="57150">
            <a:solidFill>
              <a:srgbClr val="FF996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Tree>
    <p:extLst>
      <p:ext uri="{BB962C8B-B14F-4D97-AF65-F5344CB8AC3E}">
        <p14:creationId xmlns:p14="http://schemas.microsoft.com/office/powerpoint/2010/main" val="17237360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1661"/>
                                        </p:tgtEl>
                                        <p:attrNameLst>
                                          <p:attrName>style.visibility</p:attrName>
                                        </p:attrNameLst>
                                      </p:cBhvr>
                                      <p:to>
                                        <p:strVal val="visible"/>
                                      </p:to>
                                    </p:set>
                                    <p:animEffect transition="in" filter="wipe(up)">
                                      <p:cBhvr>
                                        <p:cTn id="11" dur="500"/>
                                        <p:tgtEl>
                                          <p:spTgt spid="281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163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168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8163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163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 presetClass="exit" presetSubtype="0" fill="hold" nodeType="withEffect">
                                  <p:stCondLst>
                                    <p:cond delay="0"/>
                                  </p:stCondLst>
                                  <p:childTnLst>
                                    <p:set>
                                      <p:cBhvr>
                                        <p:cTn id="51" dur="1" fill="hold">
                                          <p:stCondLst>
                                            <p:cond delay="0"/>
                                          </p:stCondLst>
                                        </p:cTn>
                                        <p:tgtEl>
                                          <p:spTgt spid="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nodeType="click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1" grpId="0" animBg="1"/>
      <p:bldP spid="281632" grpId="0" animBg="1"/>
      <p:bldP spid="281633" grpId="0" animBg="1"/>
      <p:bldP spid="281634" grpId="0" animBg="1"/>
      <p:bldP spid="281661" grpId="0" animBg="1"/>
      <p:bldP spid="2816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95400" y="1052512"/>
            <a:ext cx="10972800" cy="49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0" defTabSz="914216">
              <a:spcBef>
                <a:spcPts val="600"/>
              </a:spcBef>
              <a:defRPr/>
            </a:pPr>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1.5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边标志算法</a:t>
            </a:r>
          </a:p>
          <a:p>
            <a:pPr marL="717550" lvl="1" indent="-342900" defTabSz="914216">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算法</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思想</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a:p>
            <a:pPr marL="1260475" lvl="3" indent="-342900" defTabSz="914216">
              <a:lnSpc>
                <a:spcPct val="150000"/>
              </a:lnSpc>
              <a:spcBef>
                <a:spcPts val="1800"/>
              </a:spcBef>
              <a:buFont typeface="Arial" panose="020B0604020202020204" pitchFamily="34" charset="0"/>
              <a:buChar char="•"/>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沿多边形边勾画轮廓线，在每条扫描线上建立各区段的边界像素对；填充这些边界像素之间的所有像素。</a:t>
            </a:r>
          </a:p>
          <a:p>
            <a:pPr marL="717550" lvl="1" indent="-342900" defTabSz="914216">
              <a:lnSpc>
                <a:spcPct val="120000"/>
              </a:lnSpc>
              <a:spcBef>
                <a:spcPts val="18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优点</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a:p>
            <a:pPr marL="1260475" lvl="3" indent="-342900" defTabSz="914216">
              <a:lnSpc>
                <a:spcPct val="150000"/>
              </a:lnSpc>
              <a:spcBef>
                <a:spcPts val="1800"/>
              </a:spcBef>
              <a:buFont typeface="Arial" panose="020B0604020202020204" pitchFamily="34" charset="0"/>
              <a:buChar char="•"/>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每次只需访问像素点一次，更适于硬件实现。比有序边表法快一两个数量级。</a:t>
            </a:r>
          </a:p>
          <a:p>
            <a:pPr marL="742950" lvl="1" indent="-285750" algn="l">
              <a:spcBef>
                <a:spcPct val="20000"/>
              </a:spcBef>
              <a:buClr>
                <a:schemeClr val="accent2"/>
              </a:buClr>
              <a:buSzPct val="80000"/>
              <a:buFont typeface="Wingdings" pitchFamily="2" charset="2"/>
              <a:buChar char="¨"/>
            </a:pPr>
            <a:endParaRPr lang="zh-CN" altLang="en-US" sz="2800" i="0" dirty="0"/>
          </a:p>
        </p:txBody>
      </p:sp>
    </p:spTree>
    <p:extLst>
      <p:ext uri="{BB962C8B-B14F-4D97-AF65-F5344CB8AC3E}">
        <p14:creationId xmlns:p14="http://schemas.microsoft.com/office/powerpoint/2010/main" val="2361234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624417" y="728664"/>
            <a:ext cx="1097280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0" defTabSz="914216">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1.6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种子填充算法</a:t>
            </a:r>
          </a:p>
          <a:p>
            <a:pPr marL="717550" lvl="1" indent="-342900" defTabSz="914216">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首先指定一个已知在多边形上或内部的</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像素</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endParaRPr>
          </a:p>
          <a:p>
            <a:pPr marL="717550" lvl="1" indent="-342900" defTabSz="914216">
              <a:lnSpc>
                <a:spcPct val="120000"/>
              </a:lnSpc>
              <a:spcBef>
                <a:spcPts val="18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rPr>
              <a:t>根据</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这个种子像素，搜索其他所有在多边形内部的点</a:t>
            </a:r>
          </a:p>
          <a:p>
            <a:pPr marL="717550" lvl="1" indent="-342900" defTabSz="914216">
              <a:lnSpc>
                <a:spcPct val="120000"/>
              </a:lnSpc>
              <a:spcBef>
                <a:spcPts val="1800"/>
              </a:spcBef>
              <a:buFont typeface="Wingdings" panose="05000000000000000000" pitchFamily="2" charset="2"/>
              <a:buChar char="Ø"/>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4</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连通和</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8</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rPr>
              <a:t>连通</a:t>
            </a:r>
          </a:p>
        </p:txBody>
      </p:sp>
      <p:sp>
        <p:nvSpPr>
          <p:cNvPr id="126979" name="Rectangle 3"/>
          <p:cNvSpPr>
            <a:spLocks noChangeArrowheads="1"/>
          </p:cNvSpPr>
          <p:nvPr/>
        </p:nvSpPr>
        <p:spPr bwMode="auto">
          <a:xfrm>
            <a:off x="2256367"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0" name="Rectangle 4"/>
          <p:cNvSpPr>
            <a:spLocks noChangeArrowheads="1"/>
          </p:cNvSpPr>
          <p:nvPr/>
        </p:nvSpPr>
        <p:spPr bwMode="auto">
          <a:xfrm>
            <a:off x="2688167"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1" name="Rectangle 5"/>
          <p:cNvSpPr>
            <a:spLocks noChangeArrowheads="1"/>
          </p:cNvSpPr>
          <p:nvPr/>
        </p:nvSpPr>
        <p:spPr bwMode="auto">
          <a:xfrm>
            <a:off x="2256367" y="47069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2" name="Rectangle 6"/>
          <p:cNvSpPr>
            <a:spLocks noChangeArrowheads="1"/>
          </p:cNvSpPr>
          <p:nvPr/>
        </p:nvSpPr>
        <p:spPr bwMode="auto">
          <a:xfrm>
            <a:off x="1824567"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3" name="Rectangle 7"/>
          <p:cNvSpPr>
            <a:spLocks noChangeArrowheads="1"/>
          </p:cNvSpPr>
          <p:nvPr/>
        </p:nvSpPr>
        <p:spPr bwMode="auto">
          <a:xfrm>
            <a:off x="2256367" y="40592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4" name="Rectangle 8"/>
          <p:cNvSpPr>
            <a:spLocks noChangeArrowheads="1"/>
          </p:cNvSpPr>
          <p:nvPr/>
        </p:nvSpPr>
        <p:spPr bwMode="auto">
          <a:xfrm>
            <a:off x="4754033"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5" name="Rectangle 9"/>
          <p:cNvSpPr>
            <a:spLocks noChangeArrowheads="1"/>
          </p:cNvSpPr>
          <p:nvPr/>
        </p:nvSpPr>
        <p:spPr bwMode="auto">
          <a:xfrm>
            <a:off x="5185833"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6" name="Rectangle 10"/>
          <p:cNvSpPr>
            <a:spLocks noChangeArrowheads="1"/>
          </p:cNvSpPr>
          <p:nvPr/>
        </p:nvSpPr>
        <p:spPr bwMode="auto">
          <a:xfrm>
            <a:off x="4754033" y="47005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7" name="Rectangle 11"/>
          <p:cNvSpPr>
            <a:spLocks noChangeArrowheads="1"/>
          </p:cNvSpPr>
          <p:nvPr/>
        </p:nvSpPr>
        <p:spPr bwMode="auto">
          <a:xfrm>
            <a:off x="4320117" y="43830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8" name="Rectangle 12"/>
          <p:cNvSpPr>
            <a:spLocks noChangeArrowheads="1"/>
          </p:cNvSpPr>
          <p:nvPr/>
        </p:nvSpPr>
        <p:spPr bwMode="auto">
          <a:xfrm>
            <a:off x="4754033" y="40592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89" name="Rectangle 13"/>
          <p:cNvSpPr>
            <a:spLocks noChangeArrowheads="1"/>
          </p:cNvSpPr>
          <p:nvPr/>
        </p:nvSpPr>
        <p:spPr bwMode="auto">
          <a:xfrm>
            <a:off x="5185833" y="47005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90" name="Rectangle 14"/>
          <p:cNvSpPr>
            <a:spLocks noChangeArrowheads="1"/>
          </p:cNvSpPr>
          <p:nvPr/>
        </p:nvSpPr>
        <p:spPr bwMode="auto">
          <a:xfrm>
            <a:off x="4320117" y="47005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91" name="Rectangle 15"/>
          <p:cNvSpPr>
            <a:spLocks noChangeArrowheads="1"/>
          </p:cNvSpPr>
          <p:nvPr/>
        </p:nvSpPr>
        <p:spPr bwMode="auto">
          <a:xfrm>
            <a:off x="5185833" y="40592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6992" name="Rectangle 16"/>
          <p:cNvSpPr>
            <a:spLocks noChangeArrowheads="1"/>
          </p:cNvSpPr>
          <p:nvPr/>
        </p:nvSpPr>
        <p:spPr bwMode="auto">
          <a:xfrm>
            <a:off x="4320117" y="40592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75"/>
          <p:cNvGrpSpPr>
            <a:grpSpLocks/>
          </p:cNvGrpSpPr>
          <p:nvPr/>
        </p:nvGrpSpPr>
        <p:grpSpPr bwMode="auto">
          <a:xfrm>
            <a:off x="7198784" y="3841751"/>
            <a:ext cx="3877733" cy="1941513"/>
            <a:chOff x="2977" y="2207"/>
            <a:chExt cx="1832" cy="1223"/>
          </a:xfrm>
        </p:grpSpPr>
        <p:sp>
          <p:nvSpPr>
            <p:cNvPr id="16423" name="Rectangle 76"/>
            <p:cNvSpPr>
              <a:spLocks noChangeArrowheads="1"/>
            </p:cNvSpPr>
            <p:nvPr/>
          </p:nvSpPr>
          <p:spPr bwMode="auto">
            <a:xfrm>
              <a:off x="4195" y="220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4" name="Rectangle 77"/>
            <p:cNvSpPr>
              <a:spLocks noChangeArrowheads="1"/>
            </p:cNvSpPr>
            <p:nvPr/>
          </p:nvSpPr>
          <p:spPr bwMode="auto">
            <a:xfrm>
              <a:off x="3991" y="220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5" name="Rectangle 78"/>
            <p:cNvSpPr>
              <a:spLocks noChangeArrowheads="1"/>
            </p:cNvSpPr>
            <p:nvPr/>
          </p:nvSpPr>
          <p:spPr bwMode="auto">
            <a:xfrm>
              <a:off x="3787" y="241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6" name="Rectangle 79"/>
            <p:cNvSpPr>
              <a:spLocks noChangeArrowheads="1"/>
            </p:cNvSpPr>
            <p:nvPr/>
          </p:nvSpPr>
          <p:spPr bwMode="auto">
            <a:xfrm>
              <a:off x="4400" y="220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7" name="Rectangle 80"/>
            <p:cNvSpPr>
              <a:spLocks noChangeArrowheads="1"/>
            </p:cNvSpPr>
            <p:nvPr/>
          </p:nvSpPr>
          <p:spPr bwMode="auto">
            <a:xfrm>
              <a:off x="3787" y="220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8" name="Rectangle 81"/>
            <p:cNvSpPr>
              <a:spLocks noChangeArrowheads="1"/>
            </p:cNvSpPr>
            <p:nvPr/>
          </p:nvSpPr>
          <p:spPr bwMode="auto">
            <a:xfrm>
              <a:off x="3379" y="26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9" name="Rectangle 82"/>
            <p:cNvSpPr>
              <a:spLocks noChangeArrowheads="1"/>
            </p:cNvSpPr>
            <p:nvPr/>
          </p:nvSpPr>
          <p:spPr bwMode="auto">
            <a:xfrm>
              <a:off x="3175" y="26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0" name="Rectangle 83"/>
            <p:cNvSpPr>
              <a:spLocks noChangeArrowheads="1"/>
            </p:cNvSpPr>
            <p:nvPr/>
          </p:nvSpPr>
          <p:spPr bwMode="auto">
            <a:xfrm>
              <a:off x="3787" y="26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1" name="Rectangle 84"/>
            <p:cNvSpPr>
              <a:spLocks noChangeArrowheads="1"/>
            </p:cNvSpPr>
            <p:nvPr/>
          </p:nvSpPr>
          <p:spPr bwMode="auto">
            <a:xfrm>
              <a:off x="3584" y="26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2" name="Rectangle 85"/>
            <p:cNvSpPr>
              <a:spLocks noChangeArrowheads="1"/>
            </p:cNvSpPr>
            <p:nvPr/>
          </p:nvSpPr>
          <p:spPr bwMode="auto">
            <a:xfrm>
              <a:off x="2977" y="26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3" name="Rectangle 86"/>
            <p:cNvSpPr>
              <a:spLocks noChangeArrowheads="1"/>
            </p:cNvSpPr>
            <p:nvPr/>
          </p:nvSpPr>
          <p:spPr bwMode="auto">
            <a:xfrm>
              <a:off x="3184"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4" name="Rectangle 87"/>
            <p:cNvSpPr>
              <a:spLocks noChangeArrowheads="1"/>
            </p:cNvSpPr>
            <p:nvPr/>
          </p:nvSpPr>
          <p:spPr bwMode="auto">
            <a:xfrm>
              <a:off x="2977" y="3023"/>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5" name="Rectangle 88"/>
            <p:cNvSpPr>
              <a:spLocks noChangeArrowheads="1"/>
            </p:cNvSpPr>
            <p:nvPr/>
          </p:nvSpPr>
          <p:spPr bwMode="auto">
            <a:xfrm>
              <a:off x="2977" y="2819"/>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6" name="Rectangle 89"/>
            <p:cNvSpPr>
              <a:spLocks noChangeArrowheads="1"/>
            </p:cNvSpPr>
            <p:nvPr/>
          </p:nvSpPr>
          <p:spPr bwMode="auto">
            <a:xfrm>
              <a:off x="2977"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7" name="Rectangle 90"/>
            <p:cNvSpPr>
              <a:spLocks noChangeArrowheads="1"/>
            </p:cNvSpPr>
            <p:nvPr/>
          </p:nvSpPr>
          <p:spPr bwMode="auto">
            <a:xfrm>
              <a:off x="3998" y="3020"/>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8" name="Rectangle 91"/>
            <p:cNvSpPr>
              <a:spLocks noChangeArrowheads="1"/>
            </p:cNvSpPr>
            <p:nvPr/>
          </p:nvSpPr>
          <p:spPr bwMode="auto">
            <a:xfrm>
              <a:off x="3590"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39" name="Rectangle 92"/>
            <p:cNvSpPr>
              <a:spLocks noChangeArrowheads="1"/>
            </p:cNvSpPr>
            <p:nvPr/>
          </p:nvSpPr>
          <p:spPr bwMode="auto">
            <a:xfrm>
              <a:off x="3386"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0" name="Rectangle 93"/>
            <p:cNvSpPr>
              <a:spLocks noChangeArrowheads="1"/>
            </p:cNvSpPr>
            <p:nvPr/>
          </p:nvSpPr>
          <p:spPr bwMode="auto">
            <a:xfrm>
              <a:off x="3998"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1" name="Rectangle 94"/>
            <p:cNvSpPr>
              <a:spLocks noChangeArrowheads="1"/>
            </p:cNvSpPr>
            <p:nvPr/>
          </p:nvSpPr>
          <p:spPr bwMode="auto">
            <a:xfrm>
              <a:off x="3795" y="322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2" name="Rectangle 95"/>
            <p:cNvSpPr>
              <a:spLocks noChangeArrowheads="1"/>
            </p:cNvSpPr>
            <p:nvPr/>
          </p:nvSpPr>
          <p:spPr bwMode="auto">
            <a:xfrm>
              <a:off x="3999" y="281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3" name="Rectangle 96"/>
            <p:cNvSpPr>
              <a:spLocks noChangeArrowheads="1"/>
            </p:cNvSpPr>
            <p:nvPr/>
          </p:nvSpPr>
          <p:spPr bwMode="auto">
            <a:xfrm>
              <a:off x="4407" y="281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4" name="Rectangle 97"/>
            <p:cNvSpPr>
              <a:spLocks noChangeArrowheads="1"/>
            </p:cNvSpPr>
            <p:nvPr/>
          </p:nvSpPr>
          <p:spPr bwMode="auto">
            <a:xfrm>
              <a:off x="4203" y="281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5" name="Rectangle 98"/>
            <p:cNvSpPr>
              <a:spLocks noChangeArrowheads="1"/>
            </p:cNvSpPr>
            <p:nvPr/>
          </p:nvSpPr>
          <p:spPr bwMode="auto">
            <a:xfrm>
              <a:off x="4605" y="2615"/>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6" name="Rectangle 99"/>
            <p:cNvSpPr>
              <a:spLocks noChangeArrowheads="1"/>
            </p:cNvSpPr>
            <p:nvPr/>
          </p:nvSpPr>
          <p:spPr bwMode="auto">
            <a:xfrm>
              <a:off x="4605" y="2816"/>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7" name="Rectangle 100"/>
            <p:cNvSpPr>
              <a:spLocks noChangeArrowheads="1"/>
            </p:cNvSpPr>
            <p:nvPr/>
          </p:nvSpPr>
          <p:spPr bwMode="auto">
            <a:xfrm>
              <a:off x="4605" y="220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48" name="Rectangle 101"/>
            <p:cNvSpPr>
              <a:spLocks noChangeArrowheads="1"/>
            </p:cNvSpPr>
            <p:nvPr/>
          </p:nvSpPr>
          <p:spPr bwMode="auto">
            <a:xfrm>
              <a:off x="4605" y="241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7078" name="Rectangle 102"/>
          <p:cNvSpPr>
            <a:spLocks noChangeArrowheads="1"/>
          </p:cNvSpPr>
          <p:nvPr/>
        </p:nvSpPr>
        <p:spPr bwMode="auto">
          <a:xfrm>
            <a:off x="8062384" y="513238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 name="Group 103"/>
          <p:cNvGrpSpPr>
            <a:grpSpLocks/>
          </p:cNvGrpSpPr>
          <p:nvPr/>
        </p:nvGrpSpPr>
        <p:grpSpPr bwMode="auto">
          <a:xfrm>
            <a:off x="7632700" y="4814888"/>
            <a:ext cx="1727200" cy="647700"/>
            <a:chOff x="3606" y="2727"/>
            <a:chExt cx="816" cy="408"/>
          </a:xfrm>
        </p:grpSpPr>
        <p:sp>
          <p:nvSpPr>
            <p:cNvPr id="16416" name="Rectangle 104"/>
            <p:cNvSpPr>
              <a:spLocks noChangeArrowheads="1"/>
            </p:cNvSpPr>
            <p:nvPr/>
          </p:nvSpPr>
          <p:spPr bwMode="auto">
            <a:xfrm>
              <a:off x="3810" y="272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7" name="Rectangle 105"/>
            <p:cNvSpPr>
              <a:spLocks noChangeArrowheads="1"/>
            </p:cNvSpPr>
            <p:nvPr/>
          </p:nvSpPr>
          <p:spPr bwMode="auto">
            <a:xfrm>
              <a:off x="3606" y="293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8" name="Rectangle 106"/>
            <p:cNvSpPr>
              <a:spLocks noChangeArrowheads="1"/>
            </p:cNvSpPr>
            <p:nvPr/>
          </p:nvSpPr>
          <p:spPr bwMode="auto">
            <a:xfrm>
              <a:off x="3606" y="272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9" name="Rectangle 107"/>
            <p:cNvSpPr>
              <a:spLocks noChangeArrowheads="1"/>
            </p:cNvSpPr>
            <p:nvPr/>
          </p:nvSpPr>
          <p:spPr bwMode="auto">
            <a:xfrm>
              <a:off x="4014" y="293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0" name="Rectangle 108"/>
            <p:cNvSpPr>
              <a:spLocks noChangeArrowheads="1"/>
            </p:cNvSpPr>
            <p:nvPr/>
          </p:nvSpPr>
          <p:spPr bwMode="auto">
            <a:xfrm>
              <a:off x="4014" y="272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1" name="Rectangle 109"/>
            <p:cNvSpPr>
              <a:spLocks noChangeArrowheads="1"/>
            </p:cNvSpPr>
            <p:nvPr/>
          </p:nvSpPr>
          <p:spPr bwMode="auto">
            <a:xfrm>
              <a:off x="4218" y="293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22" name="Rectangle 110"/>
            <p:cNvSpPr>
              <a:spLocks noChangeArrowheads="1"/>
            </p:cNvSpPr>
            <p:nvPr/>
          </p:nvSpPr>
          <p:spPr bwMode="auto">
            <a:xfrm>
              <a:off x="4218" y="272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7087" name="Rectangle 111"/>
          <p:cNvSpPr>
            <a:spLocks noChangeArrowheads="1"/>
          </p:cNvSpPr>
          <p:nvPr/>
        </p:nvSpPr>
        <p:spPr bwMode="auto">
          <a:xfrm>
            <a:off x="9347200" y="4491038"/>
            <a:ext cx="431800" cy="323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 name="Group 112"/>
          <p:cNvGrpSpPr>
            <a:grpSpLocks/>
          </p:cNvGrpSpPr>
          <p:nvPr/>
        </p:nvGrpSpPr>
        <p:grpSpPr bwMode="auto">
          <a:xfrm>
            <a:off x="9347201" y="4164013"/>
            <a:ext cx="1299633" cy="650875"/>
            <a:chOff x="4416" y="2317"/>
            <a:chExt cx="614" cy="410"/>
          </a:xfrm>
        </p:grpSpPr>
        <p:sp>
          <p:nvSpPr>
            <p:cNvPr id="16411" name="Rectangle 113"/>
            <p:cNvSpPr>
              <a:spLocks noChangeArrowheads="1"/>
            </p:cNvSpPr>
            <p:nvPr/>
          </p:nvSpPr>
          <p:spPr bwMode="auto">
            <a:xfrm>
              <a:off x="4416" y="23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2" name="Rectangle 114"/>
            <p:cNvSpPr>
              <a:spLocks noChangeArrowheads="1"/>
            </p:cNvSpPr>
            <p:nvPr/>
          </p:nvSpPr>
          <p:spPr bwMode="auto">
            <a:xfrm>
              <a:off x="4620" y="23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3" name="Rectangle 115"/>
            <p:cNvSpPr>
              <a:spLocks noChangeArrowheads="1"/>
            </p:cNvSpPr>
            <p:nvPr/>
          </p:nvSpPr>
          <p:spPr bwMode="auto">
            <a:xfrm>
              <a:off x="4620" y="2521"/>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4" name="Rectangle 116"/>
            <p:cNvSpPr>
              <a:spLocks noChangeArrowheads="1"/>
            </p:cNvSpPr>
            <p:nvPr/>
          </p:nvSpPr>
          <p:spPr bwMode="auto">
            <a:xfrm>
              <a:off x="4824" y="2317"/>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15" name="Rectangle 117"/>
            <p:cNvSpPr>
              <a:spLocks noChangeArrowheads="1"/>
            </p:cNvSpPr>
            <p:nvPr/>
          </p:nvSpPr>
          <p:spPr bwMode="auto">
            <a:xfrm>
              <a:off x="4826" y="2523"/>
              <a:ext cx="204" cy="2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7094" name="AutoShape 118"/>
          <p:cNvSpPr>
            <a:spLocks noChangeArrowheads="1"/>
          </p:cNvSpPr>
          <p:nvPr/>
        </p:nvSpPr>
        <p:spPr bwMode="auto">
          <a:xfrm rot="-7849535">
            <a:off x="9349053" y="4837907"/>
            <a:ext cx="792163" cy="673100"/>
          </a:xfrm>
          <a:prstGeom prst="notchedRightArrow">
            <a:avLst>
              <a:gd name="adj1" fmla="val 50000"/>
              <a:gd name="adj2" fmla="val 39230"/>
            </a:avLst>
          </a:prstGeom>
          <a:solidFill>
            <a:srgbClr val="FF7C80"/>
          </a:solidFill>
          <a:ln w="9525">
            <a:solidFill>
              <a:schemeClr val="tx1"/>
            </a:solidFill>
            <a:miter lim="800000"/>
            <a:headEnd/>
            <a:tailEnd/>
          </a:ln>
        </p:spPr>
        <p:txBody>
          <a:bodyPr wrap="none" anchor="ctr"/>
          <a:lstStyle/>
          <a:p>
            <a:endParaRPr lang="zh-CN" altLang="en-US"/>
          </a:p>
        </p:txBody>
      </p:sp>
      <p:sp>
        <p:nvSpPr>
          <p:cNvPr id="127095" name="Text Box 119"/>
          <p:cNvSpPr txBox="1">
            <a:spLocks noChangeArrowheads="1"/>
          </p:cNvSpPr>
          <p:nvPr/>
        </p:nvSpPr>
        <p:spPr bwMode="auto">
          <a:xfrm>
            <a:off x="1344084" y="5276851"/>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ctr" eaLnBrk="1" hangingPunct="1">
              <a:spcBef>
                <a:spcPct val="50000"/>
              </a:spcBef>
            </a:pPr>
            <a:r>
              <a:rPr lang="en-US" altLang="zh-CN" i="0" dirty="0">
                <a:solidFill>
                  <a:schemeClr val="bg2">
                    <a:lumMod val="50000"/>
                  </a:schemeClr>
                </a:solidFill>
              </a:rPr>
              <a:t>4</a:t>
            </a:r>
            <a:r>
              <a:rPr lang="zh-CN" altLang="en-US" i="0" dirty="0">
                <a:solidFill>
                  <a:schemeClr val="bg2">
                    <a:lumMod val="50000"/>
                  </a:schemeClr>
                </a:solidFill>
              </a:rPr>
              <a:t>连通域</a:t>
            </a:r>
          </a:p>
        </p:txBody>
      </p:sp>
      <p:sp>
        <p:nvSpPr>
          <p:cNvPr id="127096" name="Text Box 120"/>
          <p:cNvSpPr txBox="1">
            <a:spLocks noChangeArrowheads="1"/>
          </p:cNvSpPr>
          <p:nvPr/>
        </p:nvSpPr>
        <p:spPr bwMode="auto">
          <a:xfrm>
            <a:off x="3934884" y="5276851"/>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ctr" eaLnBrk="1" hangingPunct="1">
              <a:spcBef>
                <a:spcPct val="50000"/>
              </a:spcBef>
            </a:pPr>
            <a:r>
              <a:rPr lang="en-US" altLang="zh-CN" i="0" dirty="0">
                <a:solidFill>
                  <a:schemeClr val="bg2">
                    <a:lumMod val="50000"/>
                  </a:schemeClr>
                </a:solidFill>
              </a:rPr>
              <a:t>8</a:t>
            </a:r>
            <a:r>
              <a:rPr lang="zh-CN" altLang="en-US" i="0" dirty="0">
                <a:solidFill>
                  <a:schemeClr val="bg2">
                    <a:lumMod val="50000"/>
                  </a:schemeClr>
                </a:solidFill>
              </a:rPr>
              <a:t>连通域</a:t>
            </a:r>
          </a:p>
        </p:txBody>
      </p:sp>
      <p:sp>
        <p:nvSpPr>
          <p:cNvPr id="127097" name="Text Box 121"/>
          <p:cNvSpPr txBox="1">
            <a:spLocks noChangeArrowheads="1"/>
          </p:cNvSpPr>
          <p:nvPr/>
        </p:nvSpPr>
        <p:spPr bwMode="auto">
          <a:xfrm>
            <a:off x="7200900" y="5967413"/>
            <a:ext cx="215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i="0" dirty="0">
                <a:solidFill>
                  <a:schemeClr val="bg2">
                    <a:lumMod val="50000"/>
                  </a:schemeClr>
                </a:solidFill>
              </a:rPr>
              <a:t>4</a:t>
            </a:r>
            <a:r>
              <a:rPr lang="zh-CN" altLang="en-US" i="0" dirty="0">
                <a:solidFill>
                  <a:schemeClr val="bg2">
                    <a:lumMod val="50000"/>
                  </a:schemeClr>
                </a:solidFill>
              </a:rPr>
              <a:t>连通填充</a:t>
            </a:r>
          </a:p>
        </p:txBody>
      </p:sp>
      <p:sp>
        <p:nvSpPr>
          <p:cNvPr id="127098" name="Text Box 122"/>
          <p:cNvSpPr txBox="1">
            <a:spLocks noChangeArrowheads="1"/>
          </p:cNvSpPr>
          <p:nvPr/>
        </p:nvSpPr>
        <p:spPr bwMode="auto">
          <a:xfrm>
            <a:off x="7203014" y="5967413"/>
            <a:ext cx="215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i="0" dirty="0">
                <a:solidFill>
                  <a:schemeClr val="bg2">
                    <a:lumMod val="50000"/>
                  </a:schemeClr>
                </a:solidFill>
              </a:rPr>
              <a:t>8</a:t>
            </a:r>
            <a:r>
              <a:rPr lang="zh-CN" altLang="en-US" i="0" dirty="0">
                <a:solidFill>
                  <a:schemeClr val="bg2">
                    <a:lumMod val="50000"/>
                  </a:schemeClr>
                </a:solidFill>
              </a:rPr>
              <a:t>连通填充</a:t>
            </a:r>
          </a:p>
        </p:txBody>
      </p:sp>
    </p:spTree>
    <p:extLst>
      <p:ext uri="{BB962C8B-B14F-4D97-AF65-F5344CB8AC3E}">
        <p14:creationId xmlns:p14="http://schemas.microsoft.com/office/powerpoint/2010/main" val="723075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6978"/>
                                        </p:tgtEl>
                                        <p:attrNameLst>
                                          <p:attrName>style.visibility</p:attrName>
                                        </p:attrNameLst>
                                      </p:cBhvr>
                                      <p:to>
                                        <p:strVal val="visible"/>
                                      </p:to>
                                    </p:set>
                                    <p:animEffect transition="in" filter="wipe(up)">
                                      <p:cBhvr>
                                        <p:cTn id="19" dur="500"/>
                                        <p:tgtEl>
                                          <p:spTgt spid="1269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697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698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698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698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698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709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698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699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698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699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2698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2698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2698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2699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2698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2709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2709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707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1" presetClass="entr" presetSubtype="0" fill="hold" grpId="0" nodeType="clickEffect">
                                  <p:stCondLst>
                                    <p:cond delay="0"/>
                                  </p:stCondLst>
                                  <p:childTnLst>
                                    <p:set>
                                      <p:cBhvr>
                                        <p:cTn id="89" dur="3000">
                                          <p:stCondLst>
                                            <p:cond delay="0"/>
                                          </p:stCondLst>
                                        </p:cTn>
                                        <p:tgtEl>
                                          <p:spTgt spid="127094"/>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127097"/>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27098"/>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7087"/>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animBg="1"/>
      <p:bldP spid="126980" grpId="0" animBg="1"/>
      <p:bldP spid="126981" grpId="0" animBg="1"/>
      <p:bldP spid="126982" grpId="0" animBg="1"/>
      <p:bldP spid="126983" grpId="0" animBg="1"/>
      <p:bldP spid="126984" grpId="0" animBg="1"/>
      <p:bldP spid="126985" grpId="0" animBg="1"/>
      <p:bldP spid="126986" grpId="0" animBg="1"/>
      <p:bldP spid="126987" grpId="0" animBg="1"/>
      <p:bldP spid="126988" grpId="0" animBg="1"/>
      <p:bldP spid="126989" grpId="0" animBg="1"/>
      <p:bldP spid="126990" grpId="0" animBg="1"/>
      <p:bldP spid="126991" grpId="0" animBg="1"/>
      <p:bldP spid="126992" grpId="0" animBg="1"/>
      <p:bldP spid="127078" grpId="0" animBg="1"/>
      <p:bldP spid="127087" grpId="0" animBg="1"/>
      <p:bldP spid="127094" grpId="0" animBg="1"/>
      <p:bldP spid="127095" grpId="0"/>
      <p:bldP spid="127096" grpId="0"/>
      <p:bldP spid="127097" grpId="0"/>
      <p:bldP spid="127097" grpId="1"/>
      <p:bldP spid="1270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lvl="1" eaLnBrk="1" hangingPunct="0">
              <a:lnSpc>
                <a:spcPct val="100000"/>
              </a:lnSpc>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sym typeface="Lato Light"/>
              </a:rPr>
              <a:t>1.6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sym typeface="Lato Light"/>
              </a:rPr>
              <a:t>种子填充算法</a:t>
            </a:r>
          </a:p>
        </p:txBody>
      </p:sp>
      <p:sp>
        <p:nvSpPr>
          <p:cNvPr id="17411" name="Rectangle 3"/>
          <p:cNvSpPr>
            <a:spLocks noGrp="1" noChangeArrowheads="1"/>
          </p:cNvSpPr>
          <p:nvPr>
            <p:ph type="body" idx="1"/>
          </p:nvPr>
        </p:nvSpPr>
        <p:spPr/>
        <p:txBody>
          <a:bodyPr/>
          <a:lstStyle/>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简单的种子填充</a:t>
            </a:r>
          </a:p>
          <a:p>
            <a:pPr marL="1260475" lvl="3" indent="-342900" eaLnBrk="1" hangingPunct="0">
              <a:lnSpc>
                <a:spcPct val="110000"/>
              </a:lnSpc>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栈顶像素出栈；</a:t>
            </a:r>
          </a:p>
          <a:p>
            <a:pPr marL="1260475" lvl="3" indent="-342900" eaLnBrk="1" hangingPunct="0">
              <a:lnSpc>
                <a:spcPct val="110000"/>
              </a:lnSpc>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将出栈像素设置为多边形的颜色；</a:t>
            </a:r>
          </a:p>
          <a:p>
            <a:pPr marL="1260475" lvl="3" indent="-342900" eaLnBrk="1" hangingPunct="0">
              <a:lnSpc>
                <a:spcPct val="110000"/>
              </a:lnSpc>
              <a:spcBef>
                <a:spcPts val="18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Lato Light"/>
              </a:rPr>
              <a:t>按左、上、右、下的顺序检查与出栈像素相邻的四个像素，若其中一个像素不在边界，且未置成多边形色，就把该像素入栈</a:t>
            </a:r>
          </a:p>
        </p:txBody>
      </p:sp>
    </p:spTree>
    <p:extLst>
      <p:ext uri="{BB962C8B-B14F-4D97-AF65-F5344CB8AC3E}">
        <p14:creationId xmlns:p14="http://schemas.microsoft.com/office/powerpoint/2010/main" val="203586089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65413" y="332656"/>
            <a:ext cx="10515164" cy="1325563"/>
          </a:xfrm>
        </p:spPr>
        <p:txBody>
          <a:bodyPr>
            <a:normAutofit/>
          </a:bodyPr>
          <a:lstStyle/>
          <a:p>
            <a:pPr lvl="1" hangingPunct="0">
              <a:lnSpc>
                <a:spcPct val="100000"/>
              </a:lnSpc>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种子填充算法</a:t>
            </a:r>
          </a:p>
        </p:txBody>
      </p:sp>
      <p:sp>
        <p:nvSpPr>
          <p:cNvPr id="18435" name="Rectangle 3"/>
          <p:cNvSpPr>
            <a:spLocks noGrp="1" noChangeArrowheads="1"/>
          </p:cNvSpPr>
          <p:nvPr>
            <p:ph type="body" idx="1"/>
          </p:nvPr>
        </p:nvSpPr>
        <p:spPr>
          <a:xfrm>
            <a:off x="609600" y="1981200"/>
            <a:ext cx="10972800" cy="788988"/>
          </a:xfrm>
        </p:spPr>
        <p:txBody>
          <a:bodyPr>
            <a:normAutofit/>
          </a:bodyPr>
          <a:lstStyle/>
          <a:p>
            <a:pPr marL="717550" lvl="1" indent="-342900" hangingPunct="0">
              <a:lnSpc>
                <a:spcPct val="120000"/>
              </a:lnSpc>
              <a:spcBef>
                <a:spcPts val="18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简单的种子填充</a:t>
            </a:r>
          </a:p>
        </p:txBody>
      </p:sp>
      <p:sp>
        <p:nvSpPr>
          <p:cNvPr id="226308" name="Oval 4"/>
          <p:cNvSpPr>
            <a:spLocks noChangeArrowheads="1"/>
          </p:cNvSpPr>
          <p:nvPr/>
        </p:nvSpPr>
        <p:spPr bwMode="auto">
          <a:xfrm>
            <a:off x="6541036" y="2020284"/>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09" name="Oval 5"/>
          <p:cNvSpPr>
            <a:spLocks noChangeArrowheads="1"/>
          </p:cNvSpPr>
          <p:nvPr/>
        </p:nvSpPr>
        <p:spPr bwMode="auto">
          <a:xfrm>
            <a:off x="7480835" y="2020284"/>
            <a:ext cx="908051"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0" name="Oval 6"/>
          <p:cNvSpPr>
            <a:spLocks noChangeArrowheads="1"/>
          </p:cNvSpPr>
          <p:nvPr/>
        </p:nvSpPr>
        <p:spPr bwMode="auto">
          <a:xfrm>
            <a:off x="5632987" y="2725133"/>
            <a:ext cx="908049" cy="6810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1" name="Oval 7"/>
          <p:cNvSpPr>
            <a:spLocks noChangeArrowheads="1"/>
          </p:cNvSpPr>
          <p:nvPr/>
        </p:nvSpPr>
        <p:spPr bwMode="auto">
          <a:xfrm>
            <a:off x="8378302" y="2702908"/>
            <a:ext cx="910167" cy="6810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2" name="Oval 8"/>
          <p:cNvSpPr>
            <a:spLocks noChangeArrowheads="1"/>
          </p:cNvSpPr>
          <p:nvPr/>
        </p:nvSpPr>
        <p:spPr bwMode="auto">
          <a:xfrm>
            <a:off x="4722820" y="3463322"/>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3" name="Oval 9"/>
          <p:cNvSpPr>
            <a:spLocks noChangeArrowheads="1"/>
          </p:cNvSpPr>
          <p:nvPr/>
        </p:nvSpPr>
        <p:spPr bwMode="auto">
          <a:xfrm>
            <a:off x="9290587" y="3383947"/>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4" name="Oval 10"/>
          <p:cNvSpPr>
            <a:spLocks noChangeArrowheads="1"/>
          </p:cNvSpPr>
          <p:nvPr/>
        </p:nvSpPr>
        <p:spPr bwMode="auto">
          <a:xfrm>
            <a:off x="5688020" y="4112608"/>
            <a:ext cx="908049" cy="6810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5" name="Oval 11"/>
          <p:cNvSpPr>
            <a:spLocks noChangeArrowheads="1"/>
          </p:cNvSpPr>
          <p:nvPr/>
        </p:nvSpPr>
        <p:spPr bwMode="auto">
          <a:xfrm>
            <a:off x="6604536" y="4795234"/>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6" name="Oval 12"/>
          <p:cNvSpPr>
            <a:spLocks noChangeArrowheads="1"/>
          </p:cNvSpPr>
          <p:nvPr/>
        </p:nvSpPr>
        <p:spPr bwMode="auto">
          <a:xfrm>
            <a:off x="9341387" y="4123722"/>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7" name="Oval 13"/>
          <p:cNvSpPr>
            <a:spLocks noChangeArrowheads="1"/>
          </p:cNvSpPr>
          <p:nvPr/>
        </p:nvSpPr>
        <p:spPr bwMode="auto">
          <a:xfrm>
            <a:off x="8460853" y="4780947"/>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8" name="Oval 14"/>
          <p:cNvSpPr>
            <a:spLocks noChangeArrowheads="1"/>
          </p:cNvSpPr>
          <p:nvPr/>
        </p:nvSpPr>
        <p:spPr bwMode="auto">
          <a:xfrm>
            <a:off x="7533754" y="4795234"/>
            <a:ext cx="908049"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19" name="Oval 15"/>
          <p:cNvSpPr>
            <a:spLocks noChangeArrowheads="1"/>
          </p:cNvSpPr>
          <p:nvPr/>
        </p:nvSpPr>
        <p:spPr bwMode="auto">
          <a:xfrm>
            <a:off x="6549503" y="2741008"/>
            <a:ext cx="910167" cy="6810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0" name="Oval 16"/>
          <p:cNvSpPr>
            <a:spLocks noChangeArrowheads="1"/>
          </p:cNvSpPr>
          <p:nvPr/>
        </p:nvSpPr>
        <p:spPr bwMode="auto">
          <a:xfrm>
            <a:off x="7459669" y="2741008"/>
            <a:ext cx="910167" cy="6810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1" name="Oval 17"/>
          <p:cNvSpPr>
            <a:spLocks noChangeArrowheads="1"/>
          </p:cNvSpPr>
          <p:nvPr/>
        </p:nvSpPr>
        <p:spPr bwMode="auto">
          <a:xfrm>
            <a:off x="5683787" y="3428397"/>
            <a:ext cx="910167" cy="681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2" name="Oval 18"/>
          <p:cNvSpPr>
            <a:spLocks noChangeArrowheads="1"/>
          </p:cNvSpPr>
          <p:nvPr/>
        </p:nvSpPr>
        <p:spPr bwMode="auto">
          <a:xfrm>
            <a:off x="6585487" y="3425222"/>
            <a:ext cx="910167" cy="681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3" name="Oval 19"/>
          <p:cNvSpPr>
            <a:spLocks noChangeArrowheads="1"/>
          </p:cNvSpPr>
          <p:nvPr/>
        </p:nvSpPr>
        <p:spPr bwMode="auto">
          <a:xfrm>
            <a:off x="8393120" y="3388708"/>
            <a:ext cx="910167" cy="6810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4" name="Oval 20"/>
          <p:cNvSpPr>
            <a:spLocks noChangeArrowheads="1"/>
          </p:cNvSpPr>
          <p:nvPr/>
        </p:nvSpPr>
        <p:spPr bwMode="auto">
          <a:xfrm>
            <a:off x="6598187" y="4104672"/>
            <a:ext cx="910167" cy="681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5" name="Oval 21"/>
          <p:cNvSpPr>
            <a:spLocks noChangeArrowheads="1"/>
          </p:cNvSpPr>
          <p:nvPr/>
        </p:nvSpPr>
        <p:spPr bwMode="auto">
          <a:xfrm>
            <a:off x="7537987" y="4109433"/>
            <a:ext cx="910167" cy="6810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6" name="Oval 22"/>
          <p:cNvSpPr>
            <a:spLocks noChangeArrowheads="1"/>
          </p:cNvSpPr>
          <p:nvPr/>
        </p:nvSpPr>
        <p:spPr bwMode="auto">
          <a:xfrm>
            <a:off x="8439687" y="4076097"/>
            <a:ext cx="910167" cy="681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7" name="Oval 23"/>
          <p:cNvSpPr>
            <a:spLocks noChangeArrowheads="1"/>
          </p:cNvSpPr>
          <p:nvPr/>
        </p:nvSpPr>
        <p:spPr bwMode="auto">
          <a:xfrm>
            <a:off x="7497769" y="3425222"/>
            <a:ext cx="910167" cy="6810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328" name="Text Box 24"/>
          <p:cNvSpPr txBox="1">
            <a:spLocks noChangeArrowheads="1"/>
          </p:cNvSpPr>
          <p:nvPr/>
        </p:nvSpPr>
        <p:spPr bwMode="auto">
          <a:xfrm>
            <a:off x="7652286" y="3604609"/>
            <a:ext cx="6244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latin typeface="Tahoma" pitchFamily="34" charset="0"/>
              </a:rPr>
              <a:t>S1</a:t>
            </a:r>
          </a:p>
        </p:txBody>
      </p:sp>
      <p:sp>
        <p:nvSpPr>
          <p:cNvPr id="226329" name="Oval 25"/>
          <p:cNvSpPr>
            <a:spLocks noChangeArrowheads="1"/>
          </p:cNvSpPr>
          <p:nvPr/>
        </p:nvSpPr>
        <p:spPr bwMode="auto">
          <a:xfrm>
            <a:off x="7470253" y="2741008"/>
            <a:ext cx="910167" cy="681038"/>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0" name="Oval 26"/>
          <p:cNvSpPr>
            <a:spLocks noChangeArrowheads="1"/>
          </p:cNvSpPr>
          <p:nvPr/>
        </p:nvSpPr>
        <p:spPr bwMode="auto">
          <a:xfrm>
            <a:off x="6596069" y="3425222"/>
            <a:ext cx="910167" cy="681037"/>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1" name="Oval 27"/>
          <p:cNvSpPr>
            <a:spLocks noChangeArrowheads="1"/>
          </p:cNvSpPr>
          <p:nvPr/>
        </p:nvSpPr>
        <p:spPr bwMode="auto">
          <a:xfrm>
            <a:off x="8403702" y="3388708"/>
            <a:ext cx="910167" cy="681038"/>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2" name="Oval 28"/>
          <p:cNvSpPr>
            <a:spLocks noChangeArrowheads="1"/>
          </p:cNvSpPr>
          <p:nvPr/>
        </p:nvSpPr>
        <p:spPr bwMode="auto">
          <a:xfrm>
            <a:off x="7548569" y="4109433"/>
            <a:ext cx="910167" cy="681038"/>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3" name="Oval 29"/>
          <p:cNvSpPr>
            <a:spLocks noChangeArrowheads="1"/>
          </p:cNvSpPr>
          <p:nvPr/>
        </p:nvSpPr>
        <p:spPr bwMode="auto">
          <a:xfrm>
            <a:off x="7497769" y="3425222"/>
            <a:ext cx="910167" cy="6810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34" name="Oval 30"/>
          <p:cNvSpPr>
            <a:spLocks noChangeArrowheads="1"/>
          </p:cNvSpPr>
          <p:nvPr/>
        </p:nvSpPr>
        <p:spPr bwMode="auto">
          <a:xfrm>
            <a:off x="6601052" y="4112608"/>
            <a:ext cx="910167" cy="681038"/>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5" name="Oval 31"/>
          <p:cNvSpPr>
            <a:spLocks noChangeArrowheads="1"/>
          </p:cNvSpPr>
          <p:nvPr/>
        </p:nvSpPr>
        <p:spPr bwMode="auto">
          <a:xfrm>
            <a:off x="8422753" y="4076097"/>
            <a:ext cx="910167" cy="681037"/>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36" name="Oval 32"/>
          <p:cNvSpPr>
            <a:spLocks noChangeArrowheads="1"/>
          </p:cNvSpPr>
          <p:nvPr/>
        </p:nvSpPr>
        <p:spPr bwMode="auto">
          <a:xfrm>
            <a:off x="7546453" y="4109434"/>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37" name="Oval 33"/>
          <p:cNvSpPr>
            <a:spLocks noChangeArrowheads="1"/>
          </p:cNvSpPr>
          <p:nvPr/>
        </p:nvSpPr>
        <p:spPr bwMode="auto">
          <a:xfrm>
            <a:off x="8429103" y="4072922"/>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38" name="Oval 34"/>
          <p:cNvSpPr>
            <a:spLocks noChangeArrowheads="1"/>
          </p:cNvSpPr>
          <p:nvPr/>
        </p:nvSpPr>
        <p:spPr bwMode="auto">
          <a:xfrm>
            <a:off x="8410053" y="3388709"/>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39" name="Oval 35"/>
          <p:cNvSpPr>
            <a:spLocks noChangeArrowheads="1"/>
          </p:cNvSpPr>
          <p:nvPr/>
        </p:nvSpPr>
        <p:spPr bwMode="auto">
          <a:xfrm>
            <a:off x="6601400" y="4104244"/>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40" name="Oval 36"/>
          <p:cNvSpPr>
            <a:spLocks noChangeArrowheads="1"/>
          </p:cNvSpPr>
          <p:nvPr/>
        </p:nvSpPr>
        <p:spPr bwMode="auto">
          <a:xfrm>
            <a:off x="6596069" y="3425222"/>
            <a:ext cx="910167" cy="6826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41" name="Oval 37"/>
          <p:cNvSpPr>
            <a:spLocks noChangeArrowheads="1"/>
          </p:cNvSpPr>
          <p:nvPr/>
        </p:nvSpPr>
        <p:spPr bwMode="auto">
          <a:xfrm>
            <a:off x="5683787" y="3425222"/>
            <a:ext cx="910167" cy="681037"/>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42" name="Oval 38"/>
          <p:cNvSpPr>
            <a:spLocks noChangeArrowheads="1"/>
          </p:cNvSpPr>
          <p:nvPr/>
        </p:nvSpPr>
        <p:spPr bwMode="auto">
          <a:xfrm>
            <a:off x="6547387" y="2741008"/>
            <a:ext cx="910167" cy="681038"/>
          </a:xfrm>
          <a:prstGeom prst="ellipse">
            <a:avLst/>
          </a:prstGeom>
          <a:gradFill rotWithShape="1">
            <a:gsLst>
              <a:gs pos="0">
                <a:srgbClr val="FF3399">
                  <a:alpha val="45000"/>
                </a:srgbClr>
              </a:gs>
              <a:gs pos="100000">
                <a:srgbClr val="761847">
                  <a:alpha val="45000"/>
                </a:srgbClr>
              </a:gs>
            </a:gsLst>
            <a:lin ang="5400000" scaled="1"/>
          </a:gradFill>
          <a:ln w="9525">
            <a:solidFill>
              <a:schemeClr val="tx1"/>
            </a:solidFill>
            <a:round/>
            <a:headEnd/>
            <a:tailEnd/>
          </a:ln>
        </p:spPr>
        <p:txBody>
          <a:bodyPr wrap="none" anchor="ctr"/>
          <a:lstStyle/>
          <a:p>
            <a:endParaRPr lang="zh-CN" altLang="en-US"/>
          </a:p>
        </p:txBody>
      </p:sp>
      <p:sp>
        <p:nvSpPr>
          <p:cNvPr id="226343" name="Oval 39"/>
          <p:cNvSpPr>
            <a:spLocks noChangeArrowheads="1"/>
          </p:cNvSpPr>
          <p:nvPr/>
        </p:nvSpPr>
        <p:spPr bwMode="auto">
          <a:xfrm>
            <a:off x="6547387" y="2741008"/>
            <a:ext cx="910167" cy="6810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44" name="Oval 40"/>
          <p:cNvSpPr>
            <a:spLocks noChangeArrowheads="1"/>
          </p:cNvSpPr>
          <p:nvPr/>
        </p:nvSpPr>
        <p:spPr bwMode="auto">
          <a:xfrm>
            <a:off x="7478720" y="2741008"/>
            <a:ext cx="910167" cy="6810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6345" name="Oval 41"/>
          <p:cNvSpPr>
            <a:spLocks noChangeArrowheads="1"/>
          </p:cNvSpPr>
          <p:nvPr/>
        </p:nvSpPr>
        <p:spPr bwMode="auto">
          <a:xfrm>
            <a:off x="5683787" y="3425222"/>
            <a:ext cx="910167" cy="6810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 name="TextBox 1"/>
          <p:cNvSpPr txBox="1"/>
          <p:nvPr/>
        </p:nvSpPr>
        <p:spPr>
          <a:xfrm>
            <a:off x="623392" y="5877272"/>
            <a:ext cx="5832648" cy="13419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260475" lvl="3" indent="-342900" defTabSz="914216">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缺点：种子重复入栈，算法效率低</a:t>
            </a:r>
          </a:p>
          <a:p>
            <a:pPr lvl="1" eaLnBrk="1" hangingPunct="1"/>
            <a:endParaRPr lang="zh-CN" altLang="en-US" sz="2400" dirty="0"/>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7F7F7F"/>
              </a:solidFill>
              <a:effectLst/>
              <a:uFillTx/>
              <a:latin typeface="Lato Light"/>
              <a:ea typeface="Lato Light"/>
              <a:cs typeface="Lato Light"/>
              <a:sym typeface="Lato Light"/>
            </a:endParaRPr>
          </a:p>
        </p:txBody>
      </p:sp>
    </p:spTree>
    <p:extLst>
      <p:ext uri="{BB962C8B-B14F-4D97-AF65-F5344CB8AC3E}">
        <p14:creationId xmlns:p14="http://schemas.microsoft.com/office/powerpoint/2010/main" val="32539205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226308"/>
                                        </p:tgtEl>
                                        <p:attrNameLst>
                                          <p:attrName>style.visibility</p:attrName>
                                        </p:attrNameLst>
                                      </p:cBhvr>
                                      <p:to>
                                        <p:strVal val="visible"/>
                                      </p:to>
                                    </p:set>
                                  </p:childTnLst>
                                </p:cTn>
                              </p:par>
                            </p:childTnLst>
                          </p:cTn>
                        </p:par>
                        <p:par>
                          <p:cTn id="10" fill="hold" nodeType="afterGroup">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226310"/>
                                        </p:tgtEl>
                                        <p:attrNameLst>
                                          <p:attrName>style.visibility</p:attrName>
                                        </p:attrNameLst>
                                      </p:cBhvr>
                                      <p:to>
                                        <p:strVal val="visible"/>
                                      </p:to>
                                    </p:set>
                                  </p:childTnLst>
                                </p:cTn>
                              </p:par>
                            </p:childTnLst>
                          </p:cTn>
                        </p:par>
                        <p:par>
                          <p:cTn id="13" fill="hold" nodeType="afterGroup">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226312"/>
                                        </p:tgtEl>
                                        <p:attrNameLst>
                                          <p:attrName>style.visibility</p:attrName>
                                        </p:attrNameLst>
                                      </p:cBhvr>
                                      <p:to>
                                        <p:strVal val="visible"/>
                                      </p:to>
                                    </p:set>
                                  </p:childTnLst>
                                </p:cTn>
                              </p:par>
                            </p:childTnLst>
                          </p:cTn>
                        </p:par>
                        <p:par>
                          <p:cTn id="16" fill="hold" nodeType="afterGroup">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226314"/>
                                        </p:tgtEl>
                                        <p:attrNameLst>
                                          <p:attrName>style.visibility</p:attrName>
                                        </p:attrNameLst>
                                      </p:cBhvr>
                                      <p:to>
                                        <p:strVal val="visible"/>
                                      </p:to>
                                    </p:set>
                                  </p:childTnLst>
                                </p:cTn>
                              </p:par>
                            </p:childTnLst>
                          </p:cTn>
                        </p:par>
                        <p:par>
                          <p:cTn id="19" fill="hold" nodeType="afterGroup">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226315"/>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226318"/>
                                        </p:tgtEl>
                                        <p:attrNameLst>
                                          <p:attrName>style.visibility</p:attrName>
                                        </p:attrNameLst>
                                      </p:cBhvr>
                                      <p:to>
                                        <p:strVal val="visible"/>
                                      </p:to>
                                    </p:set>
                                  </p:childTnLst>
                                </p:cTn>
                              </p:par>
                            </p:childTnLst>
                          </p:cTn>
                        </p:par>
                        <p:par>
                          <p:cTn id="25" fill="hold" nodeType="afterGroup">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226317"/>
                                        </p:tgtEl>
                                        <p:attrNameLst>
                                          <p:attrName>style.visibility</p:attrName>
                                        </p:attrNameLst>
                                      </p:cBhvr>
                                      <p:to>
                                        <p:strVal val="visible"/>
                                      </p:to>
                                    </p:set>
                                  </p:childTnLst>
                                </p:cTn>
                              </p:par>
                            </p:childTnLst>
                          </p:cTn>
                        </p:par>
                        <p:par>
                          <p:cTn id="28" fill="hold" nodeType="afterGroup">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226316"/>
                                        </p:tgtEl>
                                        <p:attrNameLst>
                                          <p:attrName>style.visibility</p:attrName>
                                        </p:attrNameLst>
                                      </p:cBhvr>
                                      <p:to>
                                        <p:strVal val="visible"/>
                                      </p:to>
                                    </p:set>
                                  </p:childTnLst>
                                </p:cTn>
                              </p:par>
                            </p:childTnLst>
                          </p:cTn>
                        </p:par>
                        <p:par>
                          <p:cTn id="31" fill="hold" nodeType="afterGroup">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226313"/>
                                        </p:tgtEl>
                                        <p:attrNameLst>
                                          <p:attrName>style.visibility</p:attrName>
                                        </p:attrNameLst>
                                      </p:cBhvr>
                                      <p:to>
                                        <p:strVal val="visible"/>
                                      </p:to>
                                    </p:set>
                                  </p:childTnLst>
                                </p:cTn>
                              </p:par>
                            </p:childTnLst>
                          </p:cTn>
                        </p:par>
                        <p:par>
                          <p:cTn id="34" fill="hold" nodeType="afterGroup">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226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6319"/>
                                        </p:tgtEl>
                                        <p:attrNameLst>
                                          <p:attrName>style.visibility</p:attrName>
                                        </p:attrNameLst>
                                      </p:cBhvr>
                                      <p:to>
                                        <p:strVal val="visible"/>
                                      </p:to>
                                    </p:set>
                                    <p:animEffect transition="in" filter="fade">
                                      <p:cBhvr>
                                        <p:cTn id="41" dur="500"/>
                                        <p:tgtEl>
                                          <p:spTgt spid="2263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6320"/>
                                        </p:tgtEl>
                                        <p:attrNameLst>
                                          <p:attrName>style.visibility</p:attrName>
                                        </p:attrNameLst>
                                      </p:cBhvr>
                                      <p:to>
                                        <p:strVal val="visible"/>
                                      </p:to>
                                    </p:set>
                                    <p:animEffect transition="in" filter="fade">
                                      <p:cBhvr>
                                        <p:cTn id="44" dur="500"/>
                                        <p:tgtEl>
                                          <p:spTgt spid="2263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6321"/>
                                        </p:tgtEl>
                                        <p:attrNameLst>
                                          <p:attrName>style.visibility</p:attrName>
                                        </p:attrNameLst>
                                      </p:cBhvr>
                                      <p:to>
                                        <p:strVal val="visible"/>
                                      </p:to>
                                    </p:set>
                                    <p:animEffect transition="in" filter="fade">
                                      <p:cBhvr>
                                        <p:cTn id="47" dur="500"/>
                                        <p:tgtEl>
                                          <p:spTgt spid="2263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6322"/>
                                        </p:tgtEl>
                                        <p:attrNameLst>
                                          <p:attrName>style.visibility</p:attrName>
                                        </p:attrNameLst>
                                      </p:cBhvr>
                                      <p:to>
                                        <p:strVal val="visible"/>
                                      </p:to>
                                    </p:set>
                                    <p:animEffect transition="in" filter="fade">
                                      <p:cBhvr>
                                        <p:cTn id="50" dur="500"/>
                                        <p:tgtEl>
                                          <p:spTgt spid="2263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6323"/>
                                        </p:tgtEl>
                                        <p:attrNameLst>
                                          <p:attrName>style.visibility</p:attrName>
                                        </p:attrNameLst>
                                      </p:cBhvr>
                                      <p:to>
                                        <p:strVal val="visible"/>
                                      </p:to>
                                    </p:set>
                                    <p:animEffect transition="in" filter="fade">
                                      <p:cBhvr>
                                        <p:cTn id="53" dur="500"/>
                                        <p:tgtEl>
                                          <p:spTgt spid="2263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6325"/>
                                        </p:tgtEl>
                                        <p:attrNameLst>
                                          <p:attrName>style.visibility</p:attrName>
                                        </p:attrNameLst>
                                      </p:cBhvr>
                                      <p:to>
                                        <p:strVal val="visible"/>
                                      </p:to>
                                    </p:set>
                                    <p:animEffect transition="in" filter="fade">
                                      <p:cBhvr>
                                        <p:cTn id="56" dur="500"/>
                                        <p:tgtEl>
                                          <p:spTgt spid="2263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6324"/>
                                        </p:tgtEl>
                                        <p:attrNameLst>
                                          <p:attrName>style.visibility</p:attrName>
                                        </p:attrNameLst>
                                      </p:cBhvr>
                                      <p:to>
                                        <p:strVal val="visible"/>
                                      </p:to>
                                    </p:set>
                                    <p:animEffect transition="in" filter="fade">
                                      <p:cBhvr>
                                        <p:cTn id="59" dur="500"/>
                                        <p:tgtEl>
                                          <p:spTgt spid="2263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6326"/>
                                        </p:tgtEl>
                                        <p:attrNameLst>
                                          <p:attrName>style.visibility</p:attrName>
                                        </p:attrNameLst>
                                      </p:cBhvr>
                                      <p:to>
                                        <p:strVal val="visible"/>
                                      </p:to>
                                    </p:set>
                                    <p:animEffect transition="in" filter="fade">
                                      <p:cBhvr>
                                        <p:cTn id="62" dur="500"/>
                                        <p:tgtEl>
                                          <p:spTgt spid="2263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6327"/>
                                        </p:tgtEl>
                                        <p:attrNameLst>
                                          <p:attrName>style.visibility</p:attrName>
                                        </p:attrNameLst>
                                      </p:cBhvr>
                                      <p:to>
                                        <p:strVal val="visible"/>
                                      </p:to>
                                    </p:set>
                                    <p:animEffect transition="in" filter="fade">
                                      <p:cBhvr>
                                        <p:cTn id="65" dur="500"/>
                                        <p:tgtEl>
                                          <p:spTgt spid="2263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6328"/>
                                        </p:tgtEl>
                                        <p:attrNameLst>
                                          <p:attrName>style.visibility</p:attrName>
                                        </p:attrNameLst>
                                      </p:cBhvr>
                                      <p:to>
                                        <p:strVal val="visible"/>
                                      </p:to>
                                    </p:set>
                                  </p:childTnLst>
                                </p:cTn>
                              </p:par>
                              <p:par>
                                <p:cTn id="70" presetID="10" presetClass="entr" presetSubtype="0" fill="hold" grpId="0" nodeType="withEffect">
                                  <p:stCondLst>
                                    <p:cond delay="0"/>
                                  </p:stCondLst>
                                  <p:childTnLst>
                                    <p:set>
                                      <p:cBhvr>
                                        <p:cTn id="71" dur="1" fill="hold">
                                          <p:stCondLst>
                                            <p:cond delay="0"/>
                                          </p:stCondLst>
                                        </p:cTn>
                                        <p:tgtEl>
                                          <p:spTgt spid="226333"/>
                                        </p:tgtEl>
                                        <p:attrNameLst>
                                          <p:attrName>style.visibility</p:attrName>
                                        </p:attrNameLst>
                                      </p:cBhvr>
                                      <p:to>
                                        <p:strVal val="visible"/>
                                      </p:to>
                                    </p:set>
                                    <p:animEffect transition="in" filter="fade">
                                      <p:cBhvr>
                                        <p:cTn id="72" dur="500"/>
                                        <p:tgtEl>
                                          <p:spTgt spid="2263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226333"/>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633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6329"/>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633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633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226332"/>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22633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2633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2633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6335"/>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22633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26331"/>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22633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226334"/>
                                        </p:tgtEl>
                                        <p:attrNameLst>
                                          <p:attrName>style.visibility</p:attrName>
                                        </p:attrNameLst>
                                      </p:cBhvr>
                                      <p:to>
                                        <p:strVal val="hidden"/>
                                      </p:to>
                                    </p:set>
                                  </p:childTnLst>
                                </p:cTn>
                              </p:par>
                            </p:childTnLst>
                          </p:cTn>
                        </p:par>
                        <p:par>
                          <p:cTn id="123" fill="hold" nodeType="afterGroup">
                            <p:stCondLst>
                              <p:cond delay="0"/>
                            </p:stCondLst>
                            <p:childTnLst>
                              <p:par>
                                <p:cTn id="124" presetID="1" presetClass="entr" presetSubtype="0" fill="hold" grpId="0" nodeType="afterEffect">
                                  <p:stCondLst>
                                    <p:cond delay="200"/>
                                  </p:stCondLst>
                                  <p:childTnLst>
                                    <p:set>
                                      <p:cBhvr>
                                        <p:cTn id="125" dur="1" fill="hold">
                                          <p:stCondLst>
                                            <p:cond delay="0"/>
                                          </p:stCondLst>
                                        </p:cTn>
                                        <p:tgtEl>
                                          <p:spTgt spid="226339"/>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226330"/>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226340"/>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26341"/>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226342"/>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26342"/>
                                        </p:tgtEl>
                                        <p:attrNameLst>
                                          <p:attrName>style.visibility</p:attrName>
                                        </p:attrNameLst>
                                      </p:cBhvr>
                                      <p:to>
                                        <p:strVal val="hidden"/>
                                      </p:to>
                                    </p:set>
                                  </p:childTnLst>
                                </p:cTn>
                              </p:par>
                            </p:childTnLst>
                          </p:cTn>
                        </p:par>
                        <p:par>
                          <p:cTn id="144" fill="hold" nodeType="afterGroup">
                            <p:stCondLst>
                              <p:cond delay="0"/>
                            </p:stCondLst>
                            <p:childTnLst>
                              <p:par>
                                <p:cTn id="145" presetID="1" presetClass="entr" presetSubtype="0" fill="hold" grpId="0" nodeType="afterEffect">
                                  <p:stCondLst>
                                    <p:cond delay="200"/>
                                  </p:stCondLst>
                                  <p:childTnLst>
                                    <p:set>
                                      <p:cBhvr>
                                        <p:cTn id="146" dur="1" fill="hold">
                                          <p:stCondLst>
                                            <p:cond delay="0"/>
                                          </p:stCondLst>
                                        </p:cTn>
                                        <p:tgtEl>
                                          <p:spTgt spid="22634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226329"/>
                                        </p:tgtEl>
                                        <p:attrNameLst>
                                          <p:attrName>style.visibility</p:attrName>
                                        </p:attrNameLst>
                                      </p:cBhvr>
                                      <p:to>
                                        <p:strVal val="hidden"/>
                                      </p:to>
                                    </p:set>
                                  </p:childTnLst>
                                </p:cTn>
                              </p:par>
                            </p:childTnLst>
                          </p:cTn>
                        </p:par>
                        <p:par>
                          <p:cTn id="151" fill="hold" nodeType="afterGroup">
                            <p:stCondLst>
                              <p:cond delay="0"/>
                            </p:stCondLst>
                            <p:childTnLst>
                              <p:par>
                                <p:cTn id="152" presetID="1" presetClass="entr" presetSubtype="0" fill="hold" grpId="0" nodeType="afterEffect">
                                  <p:stCondLst>
                                    <p:cond delay="200"/>
                                  </p:stCondLst>
                                  <p:childTnLst>
                                    <p:set>
                                      <p:cBhvr>
                                        <p:cTn id="153" dur="1" fill="hold">
                                          <p:stCondLst>
                                            <p:cond delay="0"/>
                                          </p:stCondLst>
                                        </p:cTn>
                                        <p:tgtEl>
                                          <p:spTgt spid="226344"/>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226341"/>
                                        </p:tgtEl>
                                        <p:attrNameLst>
                                          <p:attrName>style.visibility</p:attrName>
                                        </p:attrNameLst>
                                      </p:cBhvr>
                                      <p:to>
                                        <p:strVal val="hidden"/>
                                      </p:to>
                                    </p:set>
                                  </p:childTnLst>
                                </p:cTn>
                              </p:par>
                            </p:childTnLst>
                          </p:cTn>
                        </p:par>
                        <p:par>
                          <p:cTn id="158" fill="hold" nodeType="afterGroup">
                            <p:stCondLst>
                              <p:cond delay="0"/>
                            </p:stCondLst>
                            <p:childTnLst>
                              <p:par>
                                <p:cTn id="159" presetID="1" presetClass="entr" presetSubtype="0" fill="hold" grpId="0" nodeType="afterEffect">
                                  <p:stCondLst>
                                    <p:cond delay="200"/>
                                  </p:stCondLst>
                                  <p:childTnLst>
                                    <p:set>
                                      <p:cBhvr>
                                        <p:cTn id="160" dur="1" fill="hold">
                                          <p:stCondLst>
                                            <p:cond delay="0"/>
                                          </p:stCondLst>
                                        </p:cTn>
                                        <p:tgtEl>
                                          <p:spTgt spid="22634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nimBg="1"/>
      <p:bldP spid="226309" grpId="0" animBg="1"/>
      <p:bldP spid="226310" grpId="0" animBg="1"/>
      <p:bldP spid="226311" grpId="0" animBg="1"/>
      <p:bldP spid="226312" grpId="0" animBg="1"/>
      <p:bldP spid="226313" grpId="0" animBg="1"/>
      <p:bldP spid="226314" grpId="0" animBg="1"/>
      <p:bldP spid="226315" grpId="0" animBg="1"/>
      <p:bldP spid="226316" grpId="0" animBg="1"/>
      <p:bldP spid="226317" grpId="0" animBg="1"/>
      <p:bldP spid="226318" grpId="0" animBg="1"/>
      <p:bldP spid="226319" grpId="0" animBg="1"/>
      <p:bldP spid="226320" grpId="0" animBg="1"/>
      <p:bldP spid="226321" grpId="0" animBg="1"/>
      <p:bldP spid="226322" grpId="0" animBg="1"/>
      <p:bldP spid="226323" grpId="0" animBg="1"/>
      <p:bldP spid="226324" grpId="0" animBg="1"/>
      <p:bldP spid="226325" grpId="0" animBg="1"/>
      <p:bldP spid="226326" grpId="0" animBg="1"/>
      <p:bldP spid="226327" grpId="0" animBg="1"/>
      <p:bldP spid="226328" grpId="0"/>
      <p:bldP spid="226329" grpId="0" animBg="1"/>
      <p:bldP spid="226329" grpId="1" animBg="1"/>
      <p:bldP spid="226330" grpId="0" animBg="1"/>
      <p:bldP spid="226330" grpId="1" animBg="1"/>
      <p:bldP spid="226331" grpId="0" animBg="1"/>
      <p:bldP spid="226331" grpId="1" animBg="1"/>
      <p:bldP spid="226332" grpId="0" animBg="1"/>
      <p:bldP spid="226332" grpId="1" animBg="1"/>
      <p:bldP spid="226333" grpId="0" animBg="1"/>
      <p:bldP spid="226333" grpId="1" animBg="1"/>
      <p:bldP spid="226334" grpId="0" animBg="1"/>
      <p:bldP spid="226334" grpId="1" animBg="1"/>
      <p:bldP spid="226335" grpId="0" animBg="1"/>
      <p:bldP spid="226335" grpId="1" animBg="1"/>
      <p:bldP spid="226336" grpId="0" animBg="1"/>
      <p:bldP spid="226337" grpId="0" animBg="1"/>
      <p:bldP spid="226338" grpId="0" animBg="1"/>
      <p:bldP spid="226339" grpId="0" animBg="1"/>
      <p:bldP spid="226340" grpId="0" animBg="1"/>
      <p:bldP spid="226341" grpId="0" animBg="1"/>
      <p:bldP spid="226341" grpId="1" animBg="1"/>
      <p:bldP spid="226342" grpId="0" animBg="1"/>
      <p:bldP spid="226342" grpId="1" animBg="1"/>
      <p:bldP spid="226343" grpId="0" animBg="1"/>
      <p:bldP spid="226344" grpId="0" animBg="1"/>
      <p:bldP spid="226345"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lvl="1" eaLnBrk="1" hangingPunct="0">
              <a:lnSpc>
                <a:spcPct val="100000"/>
              </a:lnSpc>
              <a:spcBef>
                <a:spcPts val="600"/>
              </a:spcBef>
              <a:defRPr/>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种子填充算法</a:t>
            </a:r>
          </a:p>
        </p:txBody>
      </p:sp>
      <p:sp>
        <p:nvSpPr>
          <p:cNvPr id="20483" name="Rectangle 3"/>
          <p:cNvSpPr>
            <a:spLocks noGrp="1" noChangeArrowheads="1"/>
          </p:cNvSpPr>
          <p:nvPr>
            <p:ph type="body" idx="1"/>
          </p:nvPr>
        </p:nvSpPr>
        <p:spPr>
          <a:xfrm>
            <a:off x="911424" y="1916832"/>
            <a:ext cx="10972800" cy="3271838"/>
          </a:xfrm>
        </p:spPr>
        <p:txBody>
          <a:bodyPr/>
          <a:lstStyle/>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扫描线种子填充</a:t>
            </a:r>
          </a:p>
          <a:p>
            <a:pPr lvl="1" eaLnBrk="1" hangingPunct="1"/>
            <a:endParaRPr lang="zh-CN" altLang="en-US" dirty="0" smtClean="0"/>
          </a:p>
          <a:p>
            <a:pPr lvl="1" eaLnBrk="1" hangingPunct="1"/>
            <a:endParaRPr lang="zh-CN" altLang="en-US" dirty="0" smtClean="0"/>
          </a:p>
          <a:p>
            <a:pPr eaLnBrk="1" hangingPunct="1"/>
            <a:endParaRPr lang="zh-CN" altLang="en-US" dirty="0" smtClean="0"/>
          </a:p>
        </p:txBody>
      </p:sp>
      <p:sp>
        <p:nvSpPr>
          <p:cNvPr id="228356" name="Oval 4"/>
          <p:cNvSpPr>
            <a:spLocks noChangeArrowheads="1"/>
          </p:cNvSpPr>
          <p:nvPr/>
        </p:nvSpPr>
        <p:spPr bwMode="auto">
          <a:xfrm>
            <a:off x="2544234" y="2960689"/>
            <a:ext cx="6432551" cy="280828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28357" name="Rectangle 5"/>
          <p:cNvSpPr>
            <a:spLocks noChangeArrowheads="1"/>
          </p:cNvSpPr>
          <p:nvPr/>
        </p:nvSpPr>
        <p:spPr bwMode="auto">
          <a:xfrm>
            <a:off x="6096000" y="4257675"/>
            <a:ext cx="95251" cy="71438"/>
          </a:xfrm>
          <a:prstGeom prst="rect">
            <a:avLst/>
          </a:prstGeom>
          <a:solidFill>
            <a:schemeClr val="accent1"/>
          </a:solidFill>
          <a:ln w="9525">
            <a:solidFill>
              <a:srgbClr val="00E4A8"/>
            </a:solidFill>
            <a:miter lim="800000"/>
            <a:headEnd/>
            <a:tailEnd/>
          </a:ln>
        </p:spPr>
        <p:txBody>
          <a:bodyPr wrap="none" anchor="ctr"/>
          <a:lstStyle/>
          <a:p>
            <a:endParaRPr lang="zh-CN" altLang="en-US"/>
          </a:p>
        </p:txBody>
      </p:sp>
      <p:sp>
        <p:nvSpPr>
          <p:cNvPr id="228358" name="Line 6"/>
          <p:cNvSpPr>
            <a:spLocks noChangeShapeType="1"/>
          </p:cNvSpPr>
          <p:nvPr/>
        </p:nvSpPr>
        <p:spPr bwMode="auto">
          <a:xfrm flipH="1">
            <a:off x="2544234" y="4292600"/>
            <a:ext cx="3560233" cy="0"/>
          </a:xfrm>
          <a:prstGeom prst="line">
            <a:avLst/>
          </a:prstGeom>
          <a:noFill/>
          <a:ln w="76200">
            <a:solidFill>
              <a:srgbClr val="00E4A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359" name="Line 7"/>
          <p:cNvSpPr>
            <a:spLocks noChangeShapeType="1"/>
          </p:cNvSpPr>
          <p:nvPr/>
        </p:nvSpPr>
        <p:spPr bwMode="auto">
          <a:xfrm flipH="1">
            <a:off x="6144685" y="4292600"/>
            <a:ext cx="2832100" cy="0"/>
          </a:xfrm>
          <a:prstGeom prst="line">
            <a:avLst/>
          </a:prstGeom>
          <a:noFill/>
          <a:ln w="76200">
            <a:solidFill>
              <a:srgbClr val="00E4A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360" name="Text Box 8"/>
          <p:cNvSpPr txBox="1">
            <a:spLocks noChangeArrowheads="1"/>
          </p:cNvSpPr>
          <p:nvPr/>
        </p:nvSpPr>
        <p:spPr bwMode="auto">
          <a:xfrm>
            <a:off x="1968501" y="4184650"/>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sz="2400" b="0" dirty="0">
                <a:solidFill>
                  <a:schemeClr val="bg2">
                    <a:lumMod val="50000"/>
                  </a:schemeClr>
                </a:solidFill>
                <a:latin typeface="Times New Roman" pitchFamily="18" charset="0"/>
              </a:rPr>
              <a:t>x</a:t>
            </a:r>
            <a:r>
              <a:rPr lang="en-US" altLang="zh-CN" sz="2400" b="0" baseline="-25000" dirty="0">
                <a:solidFill>
                  <a:schemeClr val="bg2">
                    <a:lumMod val="50000"/>
                  </a:schemeClr>
                </a:solidFill>
                <a:latin typeface="Times New Roman" pitchFamily="18" charset="0"/>
              </a:rPr>
              <a:t>l</a:t>
            </a:r>
          </a:p>
        </p:txBody>
      </p:sp>
      <p:sp>
        <p:nvSpPr>
          <p:cNvPr id="228361" name="Text Box 9"/>
          <p:cNvSpPr txBox="1">
            <a:spLocks noChangeArrowheads="1"/>
          </p:cNvSpPr>
          <p:nvPr/>
        </p:nvSpPr>
        <p:spPr bwMode="auto">
          <a:xfrm>
            <a:off x="8928101" y="4221163"/>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sz="2400" b="0">
                <a:solidFill>
                  <a:schemeClr val="bg2">
                    <a:lumMod val="50000"/>
                  </a:schemeClr>
                </a:solidFill>
                <a:latin typeface="Times New Roman" pitchFamily="18" charset="0"/>
              </a:rPr>
              <a:t>x</a:t>
            </a:r>
            <a:r>
              <a:rPr lang="en-US" altLang="zh-CN" sz="2400" b="0" baseline="-25000">
                <a:solidFill>
                  <a:schemeClr val="bg2">
                    <a:lumMod val="50000"/>
                  </a:schemeClr>
                </a:solidFill>
                <a:latin typeface="Times New Roman" pitchFamily="18" charset="0"/>
              </a:rPr>
              <a:t>r</a:t>
            </a:r>
          </a:p>
        </p:txBody>
      </p:sp>
      <p:sp>
        <p:nvSpPr>
          <p:cNvPr id="228362" name="AutoShape 10"/>
          <p:cNvSpPr>
            <a:spLocks noChangeArrowheads="1"/>
          </p:cNvSpPr>
          <p:nvPr/>
        </p:nvSpPr>
        <p:spPr bwMode="auto">
          <a:xfrm>
            <a:off x="2015067" y="3897313"/>
            <a:ext cx="190500" cy="360362"/>
          </a:xfrm>
          <a:prstGeom prst="upArrow">
            <a:avLst>
              <a:gd name="adj1" fmla="val 50000"/>
              <a:gd name="adj2" fmla="val 63055"/>
            </a:avLst>
          </a:prstGeom>
          <a:solidFill>
            <a:srgbClr val="FF9966"/>
          </a:solidFill>
          <a:ln w="9525">
            <a:solidFill>
              <a:srgbClr val="CC6600"/>
            </a:solidFill>
            <a:miter lim="800000"/>
            <a:headEnd/>
            <a:tailEnd/>
          </a:ln>
        </p:spPr>
        <p:txBody>
          <a:bodyPr vert="eaVert" wrap="none" anchor="ctr"/>
          <a:lstStyle/>
          <a:p>
            <a:endParaRPr lang="zh-CN" altLang="en-US"/>
          </a:p>
        </p:txBody>
      </p:sp>
      <p:sp>
        <p:nvSpPr>
          <p:cNvPr id="228363" name="AutoShape 11"/>
          <p:cNvSpPr>
            <a:spLocks noChangeArrowheads="1"/>
          </p:cNvSpPr>
          <p:nvPr/>
        </p:nvSpPr>
        <p:spPr bwMode="auto">
          <a:xfrm flipV="1">
            <a:off x="2015067" y="4652963"/>
            <a:ext cx="190500" cy="360362"/>
          </a:xfrm>
          <a:prstGeom prst="upArrow">
            <a:avLst>
              <a:gd name="adj1" fmla="val 50000"/>
              <a:gd name="adj2" fmla="val 63055"/>
            </a:avLst>
          </a:prstGeom>
          <a:solidFill>
            <a:srgbClr val="FF9966"/>
          </a:solidFill>
          <a:ln w="9525">
            <a:solidFill>
              <a:srgbClr val="CC6600"/>
            </a:solidFill>
            <a:miter lim="800000"/>
            <a:headEnd/>
            <a:tailEnd/>
          </a:ln>
        </p:spPr>
        <p:txBody>
          <a:bodyPr vert="eaVert" wrap="none" anchor="ctr"/>
          <a:lstStyle/>
          <a:p>
            <a:endParaRPr lang="zh-CN" altLang="en-US"/>
          </a:p>
        </p:txBody>
      </p:sp>
      <p:sp>
        <p:nvSpPr>
          <p:cNvPr id="228364" name="Rectangle 12"/>
          <p:cNvSpPr>
            <a:spLocks noChangeArrowheads="1"/>
          </p:cNvSpPr>
          <p:nvPr/>
        </p:nvSpPr>
        <p:spPr bwMode="auto">
          <a:xfrm>
            <a:off x="2590800" y="4156075"/>
            <a:ext cx="95251" cy="71438"/>
          </a:xfrm>
          <a:prstGeom prst="rect">
            <a:avLst/>
          </a:prstGeom>
          <a:solidFill>
            <a:schemeClr val="accent1"/>
          </a:solidFill>
          <a:ln w="9525">
            <a:solidFill>
              <a:srgbClr val="00E4A8"/>
            </a:solidFill>
            <a:miter lim="800000"/>
            <a:headEnd/>
            <a:tailEnd/>
          </a:ln>
        </p:spPr>
        <p:txBody>
          <a:bodyPr wrap="none" anchor="ctr"/>
          <a:lstStyle/>
          <a:p>
            <a:endParaRPr lang="zh-CN" altLang="en-US"/>
          </a:p>
        </p:txBody>
      </p:sp>
      <p:sp>
        <p:nvSpPr>
          <p:cNvPr id="228365" name="Line 13"/>
          <p:cNvSpPr>
            <a:spLocks noChangeShapeType="1"/>
          </p:cNvSpPr>
          <p:nvPr/>
        </p:nvSpPr>
        <p:spPr bwMode="auto">
          <a:xfrm>
            <a:off x="2688168" y="4198938"/>
            <a:ext cx="6288617" cy="0"/>
          </a:xfrm>
          <a:prstGeom prst="line">
            <a:avLst/>
          </a:prstGeom>
          <a:noFill/>
          <a:ln w="76200">
            <a:solidFill>
              <a:srgbClr val="00E4A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366" name="Line 14"/>
          <p:cNvSpPr>
            <a:spLocks noChangeShapeType="1"/>
          </p:cNvSpPr>
          <p:nvPr/>
        </p:nvSpPr>
        <p:spPr bwMode="auto">
          <a:xfrm>
            <a:off x="2620434" y="4098925"/>
            <a:ext cx="6288617" cy="0"/>
          </a:xfrm>
          <a:prstGeom prst="line">
            <a:avLst/>
          </a:prstGeom>
          <a:noFill/>
          <a:ln w="76200">
            <a:solidFill>
              <a:srgbClr val="00E4A8"/>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493999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fade">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835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28358"/>
                                        </p:tgtEl>
                                        <p:attrNameLst>
                                          <p:attrName>style.visibility</p:attrName>
                                        </p:attrNameLst>
                                      </p:cBhvr>
                                      <p:to>
                                        <p:strVal val="visible"/>
                                      </p:to>
                                    </p:set>
                                    <p:animEffect transition="in" filter="wipe(right)">
                                      <p:cBhvr>
                                        <p:cTn id="16" dur="500"/>
                                        <p:tgtEl>
                                          <p:spTgt spid="2283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8359"/>
                                        </p:tgtEl>
                                        <p:attrNameLst>
                                          <p:attrName>style.visibility</p:attrName>
                                        </p:attrNameLst>
                                      </p:cBhvr>
                                      <p:to>
                                        <p:strVal val="visible"/>
                                      </p:to>
                                    </p:set>
                                    <p:animEffect transition="in" filter="wipe(left)">
                                      <p:cBhvr>
                                        <p:cTn id="21" dur="500"/>
                                        <p:tgtEl>
                                          <p:spTgt spid="2283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83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836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8363"/>
                                        </p:tgtEl>
                                        <p:attrNameLst>
                                          <p:attrName>style.visibility</p:attrName>
                                        </p:attrNameLst>
                                      </p:cBhvr>
                                      <p:to>
                                        <p:strVal val="visible"/>
                                      </p:to>
                                    </p:set>
                                    <p:animEffect transition="in" filter="wipe(up)">
                                      <p:cBhvr>
                                        <p:cTn id="32" dur="500"/>
                                        <p:tgtEl>
                                          <p:spTgt spid="22836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28362"/>
                                        </p:tgtEl>
                                        <p:attrNameLst>
                                          <p:attrName>style.visibility</p:attrName>
                                        </p:attrNameLst>
                                      </p:cBhvr>
                                      <p:to>
                                        <p:strVal val="visible"/>
                                      </p:to>
                                    </p:set>
                                    <p:animEffect transition="in" filter="wipe(down)">
                                      <p:cBhvr>
                                        <p:cTn id="35" dur="500"/>
                                        <p:tgtEl>
                                          <p:spTgt spid="2283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83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8365"/>
                                        </p:tgtEl>
                                        <p:attrNameLst>
                                          <p:attrName>style.visibility</p:attrName>
                                        </p:attrNameLst>
                                      </p:cBhvr>
                                      <p:to>
                                        <p:strVal val="visible"/>
                                      </p:to>
                                    </p:set>
                                    <p:animEffect transition="in" filter="wipe(left)">
                                      <p:cBhvr>
                                        <p:cTn id="44" dur="500"/>
                                        <p:tgtEl>
                                          <p:spTgt spid="22836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28366"/>
                                        </p:tgtEl>
                                        <p:attrNameLst>
                                          <p:attrName>style.visibility</p:attrName>
                                        </p:attrNameLst>
                                      </p:cBhvr>
                                      <p:to>
                                        <p:strVal val="visible"/>
                                      </p:to>
                                    </p:set>
                                    <p:animEffect transition="in" filter="wipe(left)">
                                      <p:cBhvr>
                                        <p:cTn id="49" dur="500"/>
                                        <p:tgtEl>
                                          <p:spTgt spid="228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nimBg="1"/>
      <p:bldP spid="228357" grpId="0" animBg="1"/>
      <p:bldP spid="228358" grpId="0" animBg="1"/>
      <p:bldP spid="228359" grpId="0" animBg="1"/>
      <p:bldP spid="228360" grpId="0"/>
      <p:bldP spid="228361" grpId="0"/>
      <p:bldP spid="228362" grpId="0" animBg="1"/>
      <p:bldP spid="228363" grpId="0" animBg="1"/>
      <p:bldP spid="228364" grpId="0" animBg="1"/>
      <p:bldP spid="228365" grpId="0" animBg="1"/>
      <p:bldP spid="2283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609600" y="549276"/>
            <a:ext cx="10972800" cy="5318125"/>
          </a:xfrm>
        </p:spPr>
        <p:txBody>
          <a:bodyPr/>
          <a:lstStyle/>
          <a:p>
            <a:pPr eaLnBrk="1" hangingPunct="1"/>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1.7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泛滥填充算法</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(flood-fill algorithm)</a:t>
            </a:r>
          </a:p>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对非单一颜色边界定义的区域进行填充或重新涂色；</a:t>
            </a:r>
          </a:p>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通过替换指定的内部颜色，不必搜索边界颜色值；</a:t>
            </a:r>
          </a:p>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从指定的内部点</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x,y</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开始，将期望的颜色值赋给所有当前为指定颜色值的像素；</a:t>
            </a:r>
          </a:p>
          <a:p>
            <a:pPr marL="717550" lvl="1" indent="-342900"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可用</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4</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连通或</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8</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连通方法搜索要绘制的像素。</a:t>
            </a:r>
          </a:p>
        </p:txBody>
      </p:sp>
    </p:spTree>
    <p:extLst>
      <p:ext uri="{BB962C8B-B14F-4D97-AF65-F5344CB8AC3E}">
        <p14:creationId xmlns:p14="http://schemas.microsoft.com/office/powerpoint/2010/main" val="17676018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up)">
                                      <p:cBhvr>
                                        <p:cTn id="7" dur="500"/>
                                        <p:tgtEl>
                                          <p:spTgt spid="1392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wipe(up)">
                                      <p:cBhvr>
                                        <p:cTn id="10" dur="500"/>
                                        <p:tgtEl>
                                          <p:spTgt spid="1392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wipe(up)">
                                      <p:cBhvr>
                                        <p:cTn id="13" dur="500"/>
                                        <p:tgtEl>
                                          <p:spTgt spid="13926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wipe(up)">
                                      <p:cBhvr>
                                        <p:cTn id="16" dur="500"/>
                                        <p:tgtEl>
                                          <p:spTgt spid="13926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9267">
                                            <p:txEl>
                                              <p:pRg st="4" end="4"/>
                                            </p:txEl>
                                          </p:spTgt>
                                        </p:tgtEl>
                                        <p:attrNameLst>
                                          <p:attrName>style.visibility</p:attrName>
                                        </p:attrNameLst>
                                      </p:cBhvr>
                                      <p:to>
                                        <p:strVal val="visible"/>
                                      </p:to>
                                    </p:set>
                                    <p:animEffect transition="in" filter="wipe(up)">
                                      <p:cBhvr>
                                        <p:cTn id="19" dur="500"/>
                                        <p:tgtEl>
                                          <p:spTgt spid="139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188913"/>
            <a:ext cx="10972800" cy="1371600"/>
          </a:xfrm>
        </p:spPr>
        <p:txBody>
          <a:bodyPr>
            <a:normAutofit/>
          </a:bodyPr>
          <a:lstStyle/>
          <a:p>
            <a:pPr lvl="1" eaLnBrk="1" hangingPunct="1">
              <a:spcBef>
                <a:spcPts val="3000"/>
              </a:spcBef>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本讲内容</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609600" y="1340768"/>
            <a:ext cx="11150600" cy="4956175"/>
          </a:xfrm>
        </p:spPr>
        <p:txBody>
          <a:bodyPr>
            <a:normAutofit/>
          </a:bodyPr>
          <a:lstStyle/>
          <a:p>
            <a:pPr marL="342900" indent="-342900">
              <a:lnSpc>
                <a:spcPct val="150000"/>
              </a:lnSpc>
              <a:buFont typeface="Wingdings" panose="05000000000000000000" pitchFamily="2" charset="2"/>
              <a:buChar char="n"/>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rPr>
              <a:t>多边形颜色填充</a:t>
            </a:r>
            <a:endParaRPr lang="en-US" altLang="zh-CN" b="1" dirty="0" smtClean="0">
              <a:solidFill>
                <a:schemeClr val="accent5">
                  <a:lumMod val="50000"/>
                </a:schemeClr>
              </a:solidFill>
              <a:latin typeface="微软雅黑" panose="020B0503020204020204" pitchFamily="34" charset="-122"/>
              <a:ea typeface="微软雅黑" panose="020B0503020204020204" pitchFamily="34" charset="-122"/>
            </a:endParaRPr>
          </a:p>
          <a:p>
            <a:pPr marL="990600" indent="-457200">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rPr>
              <a:t>多边形</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填充算法</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marL="990600" indent="-457200" eaLnBrk="1" hangingPunct="1">
              <a:lnSpc>
                <a:spcPct val="150000"/>
              </a:lnSpc>
              <a:buFont typeface="Wingdings" panose="05000000000000000000" pitchFamily="2" charset="2"/>
              <a:buChar char="Ø"/>
              <a:defRPr/>
            </a:pPr>
            <a:r>
              <a:rPr lang="en-US" altLang="zh-CN" b="1" dirty="0">
                <a:solidFill>
                  <a:schemeClr val="accent5">
                    <a:lumMod val="50000"/>
                  </a:schemeClr>
                </a:solidFill>
                <a:latin typeface="微软雅黑" panose="020B0503020204020204" pitchFamily="34" charset="-122"/>
                <a:ea typeface="微软雅黑" panose="020B0503020204020204" pitchFamily="34" charset="-122"/>
              </a:rPr>
              <a:t>OpenGL</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实现</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defRPr/>
            </a:pPr>
            <a:r>
              <a:rPr lang="zh-CN" altLang="en-US" b="1" dirty="0">
                <a:solidFill>
                  <a:schemeClr val="accent5">
                    <a:lumMod val="50000"/>
                  </a:schemeClr>
                </a:solidFill>
                <a:latin typeface="微软雅黑" panose="020B0503020204020204" pitchFamily="34" charset="-122"/>
                <a:ea typeface="微软雅黑" panose="020B0503020204020204" pitchFamily="34" charset="-122"/>
              </a:rPr>
              <a:t>可见面判别算法</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marL="990600" indent="-457200">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rPr>
              <a:t>物空间</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算法</a:t>
            </a:r>
            <a:endParaRPr lang="en-US" altLang="zh-CN" b="1" dirty="0">
              <a:solidFill>
                <a:schemeClr val="accent5">
                  <a:lumMod val="50000"/>
                </a:schemeClr>
              </a:solidFill>
              <a:latin typeface="微软雅黑" panose="020B0503020204020204" pitchFamily="34" charset="-122"/>
              <a:ea typeface="微软雅黑" panose="020B0503020204020204" pitchFamily="34" charset="-122"/>
            </a:endParaRPr>
          </a:p>
          <a:p>
            <a:pPr marL="990600" indent="-457200">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rPr>
              <a:t>像</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空间算法</a:t>
            </a:r>
          </a:p>
          <a:p>
            <a:pPr marL="990600" indent="-457200" eaLnBrk="1" hangingPunct="1">
              <a:lnSpc>
                <a:spcPct val="150000"/>
              </a:lnSpc>
              <a:buFont typeface="Arial" panose="020B0604020202020204" pitchFamily="34" charset="0"/>
              <a:buChar char="•"/>
              <a:defRPr/>
            </a:pPr>
            <a:endParaRPr lang="zh-CN" altLang="en-US" b="1" dirty="0">
              <a:solidFill>
                <a:schemeClr val="accent5">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50484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bg/>
                                          </p:spTgt>
                                        </p:tgtEl>
                                        <p:attrNameLst>
                                          <p:attrName>style.visibility</p:attrName>
                                        </p:attrNameLst>
                                      </p:cBhvr>
                                      <p:to>
                                        <p:strVal val="visible"/>
                                      </p:to>
                                    </p:set>
                                    <p:animEffect transition="in" filter="wipe(up)">
                                      <p:cBhvr>
                                        <p:cTn id="7" dur="500"/>
                                        <p:tgtEl>
                                          <p:spTgt spid="1843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wipe(up)">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wipe(up)">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wipe(up)">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wipe(up)">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435">
                                            <p:txEl>
                                              <p:pRg st="4" end="4"/>
                                            </p:txEl>
                                          </p:spTgt>
                                        </p:tgtEl>
                                        <p:attrNameLst>
                                          <p:attrName>style.visibility</p:attrName>
                                        </p:attrNameLst>
                                      </p:cBhvr>
                                      <p:to>
                                        <p:strVal val="visible"/>
                                      </p:to>
                                    </p:set>
                                    <p:animEffect transition="in" filter="wipe(up)">
                                      <p:cBhvr>
                                        <p:cTn id="32" dur="500"/>
                                        <p:tgtEl>
                                          <p:spTgt spid="18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Effect transition="in" filter="wipe(up)">
                                      <p:cBhvr>
                                        <p:cTn id="37"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609600" y="549276"/>
            <a:ext cx="10972800" cy="5318125"/>
          </a:xfrm>
        </p:spPr>
        <p:txBody>
          <a:bodyPr/>
          <a:lstStyle/>
          <a:p>
            <a:pPr eaLnBrk="1" hangingPunct="1"/>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1.8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渐变</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填充算法</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18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确定三角形顶点颜色（</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C</a:t>
            </a:r>
            <a:r>
              <a:rPr lang="en-US" altLang="zh-CN" sz="2200" b="1" baseline="-25000" dirty="0" smtClean="0">
                <a:solidFill>
                  <a:schemeClr val="accent6">
                    <a:lumMod val="50000"/>
                  </a:schemeClr>
                </a:solidFill>
                <a:latin typeface="微软雅黑" panose="020B0503020204020204" pitchFamily="34" charset="-122"/>
                <a:ea typeface="微软雅黑" panose="020B0503020204020204" pitchFamily="34" charset="-122"/>
              </a:rPr>
              <a:t>1</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,C</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rPr>
              <a:t>2</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,C</a:t>
            </a:r>
            <a:r>
              <a:rPr lang="en-US" altLang="zh-CN" sz="2200" b="1" baseline="-25000" dirty="0">
                <a:solidFill>
                  <a:schemeClr val="accent6">
                    <a:lumMod val="50000"/>
                  </a:schemeClr>
                </a:solidFill>
                <a:latin typeface="微软雅黑" panose="020B0503020204020204" pitchFamily="34" charset="-122"/>
                <a:ea typeface="微软雅黑" panose="020B0503020204020204" pitchFamily="34" charset="-122"/>
              </a:rPr>
              <a:t>3</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a:t>
            </a:r>
          </a:p>
          <a:p>
            <a:pPr marL="717550" lvl="1" indent="-342900" hangingPunct="0">
              <a:lnSpc>
                <a:spcPct val="120000"/>
              </a:lnSpc>
              <a:spcBef>
                <a:spcPts val="18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空间四边形（或多边形）要三角剖分成三角形</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保证空间共面</a:t>
            </a:r>
            <a:r>
              <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rPr>
              <a:t>)</a:t>
            </a:r>
          </a:p>
          <a:p>
            <a:pPr marL="717550" lvl="1" indent="-342900" hangingPunct="0">
              <a:lnSpc>
                <a:spcPct val="120000"/>
              </a:lnSpc>
              <a:spcBef>
                <a:spcPts val="1800"/>
              </a:spcBef>
              <a:buFont typeface="Wingdings" panose="05000000000000000000" pitchFamily="2" charset="2"/>
              <a:buChar char="Ø"/>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采用双线性插值计算三角形内部像素颜色</a:t>
            </a: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1800"/>
              </a:spcBef>
              <a:buFont typeface="Wingdings" panose="05000000000000000000" pitchFamily="2" charset="2"/>
              <a:buChar char="Ø"/>
              <a:defRPr/>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717550" lvl="1" indent="-342900" hangingPunct="0">
              <a:lnSpc>
                <a:spcPct val="120000"/>
              </a:lnSpc>
              <a:spcBef>
                <a:spcPts val="1800"/>
              </a:spcBef>
              <a:buFont typeface="Wingdings" panose="05000000000000000000" pitchFamily="2" charset="2"/>
              <a:buChar char="Ø"/>
              <a:defRPr/>
            </a:pP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 name="Line 19"/>
          <p:cNvSpPr>
            <a:spLocks noChangeShapeType="1"/>
          </p:cNvSpPr>
          <p:nvPr/>
        </p:nvSpPr>
        <p:spPr bwMode="auto">
          <a:xfrm flipV="1">
            <a:off x="7874000" y="3284539"/>
            <a:ext cx="0" cy="1908175"/>
          </a:xfrm>
          <a:prstGeom prst="line">
            <a:avLst/>
          </a:prstGeom>
          <a:noFill/>
          <a:ln w="952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 name="Line 20"/>
          <p:cNvSpPr>
            <a:spLocks noChangeShapeType="1"/>
          </p:cNvSpPr>
          <p:nvPr/>
        </p:nvSpPr>
        <p:spPr bwMode="auto">
          <a:xfrm>
            <a:off x="7874000" y="5192713"/>
            <a:ext cx="3073400" cy="0"/>
          </a:xfrm>
          <a:prstGeom prst="line">
            <a:avLst/>
          </a:prstGeom>
          <a:noFill/>
          <a:ln w="952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 name="Freeform 21"/>
          <p:cNvSpPr>
            <a:spLocks/>
          </p:cNvSpPr>
          <p:nvPr/>
        </p:nvSpPr>
        <p:spPr bwMode="auto">
          <a:xfrm>
            <a:off x="8259234" y="3500439"/>
            <a:ext cx="2495551" cy="1260475"/>
          </a:xfrm>
          <a:custGeom>
            <a:avLst/>
            <a:gdLst>
              <a:gd name="T0" fmla="*/ 0 w 1179"/>
              <a:gd name="T1" fmla="*/ 2147483647 h 794"/>
              <a:gd name="T2" fmla="*/ 2147483647 w 1179"/>
              <a:gd name="T3" fmla="*/ 2147483647 h 794"/>
              <a:gd name="T4" fmla="*/ 2147483647 w 1179"/>
              <a:gd name="T5" fmla="*/ 0 h 794"/>
              <a:gd name="T6" fmla="*/ 0 w 1179"/>
              <a:gd name="T7" fmla="*/ 2147483647 h 794"/>
              <a:gd name="T8" fmla="*/ 0 60000 65536"/>
              <a:gd name="T9" fmla="*/ 0 60000 65536"/>
              <a:gd name="T10" fmla="*/ 0 60000 65536"/>
              <a:gd name="T11" fmla="*/ 0 60000 65536"/>
              <a:gd name="T12" fmla="*/ 0 w 1179"/>
              <a:gd name="T13" fmla="*/ 0 h 794"/>
              <a:gd name="T14" fmla="*/ 1179 w 1179"/>
              <a:gd name="T15" fmla="*/ 794 h 794"/>
            </a:gdLst>
            <a:ahLst/>
            <a:cxnLst>
              <a:cxn ang="T8">
                <a:pos x="T0" y="T1"/>
              </a:cxn>
              <a:cxn ang="T9">
                <a:pos x="T2" y="T3"/>
              </a:cxn>
              <a:cxn ang="T10">
                <a:pos x="T4" y="T5"/>
              </a:cxn>
              <a:cxn ang="T11">
                <a:pos x="T6" y="T7"/>
              </a:cxn>
            </a:cxnLst>
            <a:rect l="T12" t="T13" r="T14" b="T15"/>
            <a:pathLst>
              <a:path w="1179" h="794">
                <a:moveTo>
                  <a:pt x="0" y="318"/>
                </a:moveTo>
                <a:lnTo>
                  <a:pt x="589" y="794"/>
                </a:lnTo>
                <a:lnTo>
                  <a:pt x="1179" y="0"/>
                </a:lnTo>
                <a:lnTo>
                  <a:pt x="0" y="318"/>
                </a:lnTo>
                <a:close/>
              </a:path>
            </a:pathLst>
          </a:custGeom>
          <a:noFill/>
          <a:ln w="9525" cap="flat" cmpd="sng">
            <a:solidFill>
              <a:srgbClr val="E8500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Line 31"/>
          <p:cNvSpPr>
            <a:spLocks noChangeShapeType="1"/>
          </p:cNvSpPr>
          <p:nvPr/>
        </p:nvSpPr>
        <p:spPr bwMode="auto">
          <a:xfrm>
            <a:off x="8259233" y="4005263"/>
            <a:ext cx="1295400" cy="79216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32"/>
          <p:cNvSpPr>
            <a:spLocks noChangeShapeType="1"/>
          </p:cNvSpPr>
          <p:nvPr/>
        </p:nvSpPr>
        <p:spPr bwMode="auto">
          <a:xfrm flipV="1">
            <a:off x="8305800" y="3500439"/>
            <a:ext cx="2448984" cy="504825"/>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33"/>
          <p:cNvSpPr>
            <a:spLocks noChangeShapeType="1"/>
          </p:cNvSpPr>
          <p:nvPr/>
        </p:nvSpPr>
        <p:spPr bwMode="auto">
          <a:xfrm flipH="1">
            <a:off x="9505952" y="3522663"/>
            <a:ext cx="1248833" cy="1260475"/>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56"/>
          <p:cNvGrpSpPr>
            <a:grpSpLocks/>
          </p:cNvGrpSpPr>
          <p:nvPr/>
        </p:nvGrpSpPr>
        <p:grpSpPr bwMode="auto">
          <a:xfrm>
            <a:off x="9218030" y="4581525"/>
            <a:ext cx="984245" cy="539750"/>
            <a:chOff x="4286" y="2115"/>
            <a:chExt cx="465" cy="340"/>
          </a:xfrm>
        </p:grpSpPr>
        <p:sp>
          <p:nvSpPr>
            <p:cNvPr id="10" name="Text Box 27"/>
            <p:cNvSpPr txBox="1">
              <a:spLocks noChangeArrowheads="1"/>
            </p:cNvSpPr>
            <p:nvPr/>
          </p:nvSpPr>
          <p:spPr bwMode="auto">
            <a:xfrm>
              <a:off x="4366" y="2115"/>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rgbClr val="3333CC"/>
                  </a:solidFill>
                  <a:sym typeface="Symbol" pitchFamily="18" charset="2"/>
                </a:rPr>
                <a:t></a:t>
              </a:r>
            </a:p>
          </p:txBody>
        </p:sp>
        <p:sp>
          <p:nvSpPr>
            <p:cNvPr id="11" name="Text Box 34"/>
            <p:cNvSpPr txBox="1">
              <a:spLocks noChangeArrowheads="1"/>
            </p:cNvSpPr>
            <p:nvPr/>
          </p:nvSpPr>
          <p:spPr bwMode="auto">
            <a:xfrm>
              <a:off x="4286" y="2205"/>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2</a:t>
              </a:r>
            </a:p>
          </p:txBody>
        </p:sp>
      </p:grpSp>
      <p:grpSp>
        <p:nvGrpSpPr>
          <p:cNvPr id="12" name="Group 57"/>
          <p:cNvGrpSpPr>
            <a:grpSpLocks/>
          </p:cNvGrpSpPr>
          <p:nvPr/>
        </p:nvGrpSpPr>
        <p:grpSpPr bwMode="auto">
          <a:xfrm>
            <a:off x="8053155" y="3622457"/>
            <a:ext cx="912283" cy="561975"/>
            <a:chOff x="3614" y="1515"/>
            <a:chExt cx="431" cy="354"/>
          </a:xfrm>
        </p:grpSpPr>
        <p:sp>
          <p:nvSpPr>
            <p:cNvPr id="13" name="Text Box 29"/>
            <p:cNvSpPr txBox="1">
              <a:spLocks noChangeArrowheads="1"/>
            </p:cNvSpPr>
            <p:nvPr/>
          </p:nvSpPr>
          <p:spPr bwMode="auto">
            <a:xfrm>
              <a:off x="3660" y="1638"/>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rgbClr val="3333CC"/>
                  </a:solidFill>
                  <a:sym typeface="Symbol" pitchFamily="18" charset="2"/>
                </a:rPr>
                <a:t></a:t>
              </a:r>
            </a:p>
          </p:txBody>
        </p:sp>
        <p:sp>
          <p:nvSpPr>
            <p:cNvPr id="14" name="Text Box 35"/>
            <p:cNvSpPr txBox="1">
              <a:spLocks noChangeArrowheads="1"/>
            </p:cNvSpPr>
            <p:nvPr/>
          </p:nvSpPr>
          <p:spPr bwMode="auto">
            <a:xfrm>
              <a:off x="3614" y="1515"/>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dirty="0">
                  <a:latin typeface="Times New Roman" pitchFamily="18" charset="0"/>
                </a:rPr>
                <a:t>1</a:t>
              </a:r>
            </a:p>
          </p:txBody>
        </p:sp>
      </p:grpSp>
      <p:grpSp>
        <p:nvGrpSpPr>
          <p:cNvPr id="15" name="Group 58"/>
          <p:cNvGrpSpPr>
            <a:grpSpLocks/>
          </p:cNvGrpSpPr>
          <p:nvPr/>
        </p:nvGrpSpPr>
        <p:grpSpPr bwMode="auto">
          <a:xfrm>
            <a:off x="10630880" y="3105149"/>
            <a:ext cx="865716" cy="571500"/>
            <a:chOff x="4807" y="1185"/>
            <a:chExt cx="409" cy="360"/>
          </a:xfrm>
        </p:grpSpPr>
        <p:sp>
          <p:nvSpPr>
            <p:cNvPr id="16" name="Text Box 28"/>
            <p:cNvSpPr txBox="1">
              <a:spLocks noChangeArrowheads="1"/>
            </p:cNvSpPr>
            <p:nvPr/>
          </p:nvSpPr>
          <p:spPr bwMode="auto">
            <a:xfrm>
              <a:off x="4807" y="1314"/>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rgbClr val="3333CC"/>
                  </a:solidFill>
                  <a:sym typeface="Symbol" pitchFamily="18" charset="2"/>
                </a:rPr>
                <a:t></a:t>
              </a:r>
            </a:p>
          </p:txBody>
        </p:sp>
        <p:sp>
          <p:nvSpPr>
            <p:cNvPr id="17" name="Text Box 36"/>
            <p:cNvSpPr txBox="1">
              <a:spLocks noChangeArrowheads="1"/>
            </p:cNvSpPr>
            <p:nvPr/>
          </p:nvSpPr>
          <p:spPr bwMode="auto">
            <a:xfrm>
              <a:off x="4876" y="1185"/>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3</a:t>
              </a:r>
            </a:p>
          </p:txBody>
        </p:sp>
      </p:grpSp>
      <p:grpSp>
        <p:nvGrpSpPr>
          <p:cNvPr id="18" name="Group 60"/>
          <p:cNvGrpSpPr>
            <a:grpSpLocks/>
          </p:cNvGrpSpPr>
          <p:nvPr/>
        </p:nvGrpSpPr>
        <p:grpSpPr bwMode="auto">
          <a:xfrm>
            <a:off x="8114704" y="4117068"/>
            <a:ext cx="4318000" cy="541338"/>
            <a:chOff x="3651" y="1829"/>
            <a:chExt cx="2040" cy="341"/>
          </a:xfrm>
        </p:grpSpPr>
        <p:grpSp>
          <p:nvGrpSpPr>
            <p:cNvPr id="19" name="Group 55"/>
            <p:cNvGrpSpPr>
              <a:grpSpLocks/>
            </p:cNvGrpSpPr>
            <p:nvPr/>
          </p:nvGrpSpPr>
          <p:grpSpPr bwMode="auto">
            <a:xfrm>
              <a:off x="3651" y="1833"/>
              <a:ext cx="2040" cy="212"/>
              <a:chOff x="3651" y="1842"/>
              <a:chExt cx="2040" cy="212"/>
            </a:xfrm>
          </p:grpSpPr>
          <p:sp>
            <p:nvSpPr>
              <p:cNvPr id="26" name="Line 22"/>
              <p:cNvSpPr>
                <a:spLocks noChangeShapeType="1"/>
              </p:cNvSpPr>
              <p:nvPr/>
            </p:nvSpPr>
            <p:spPr bwMode="auto">
              <a:xfrm>
                <a:off x="3651" y="1956"/>
                <a:ext cx="1542" cy="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54"/>
              <p:cNvSpPr txBox="1">
                <a:spLocks noChangeArrowheads="1"/>
              </p:cNvSpPr>
              <p:nvPr/>
            </p:nvSpPr>
            <p:spPr bwMode="auto">
              <a:xfrm>
                <a:off x="5147" y="1842"/>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600" dirty="0">
                    <a:solidFill>
                      <a:schemeClr val="bg2">
                        <a:lumMod val="50000"/>
                      </a:schemeClr>
                    </a:solidFill>
                  </a:rPr>
                  <a:t>扫描线</a:t>
                </a:r>
              </a:p>
            </p:txBody>
          </p:sp>
        </p:grpSp>
        <p:grpSp>
          <p:nvGrpSpPr>
            <p:cNvPr id="20" name="Group 39"/>
            <p:cNvGrpSpPr>
              <a:grpSpLocks/>
            </p:cNvGrpSpPr>
            <p:nvPr/>
          </p:nvGrpSpPr>
          <p:grpSpPr bwMode="auto">
            <a:xfrm>
              <a:off x="3792" y="1829"/>
              <a:ext cx="471" cy="328"/>
              <a:chOff x="3801" y="1838"/>
              <a:chExt cx="471" cy="328"/>
            </a:xfrm>
          </p:grpSpPr>
          <p:sp>
            <p:nvSpPr>
              <p:cNvPr id="24" name="Text Box 37"/>
              <p:cNvSpPr txBox="1">
                <a:spLocks noChangeArrowheads="1"/>
              </p:cNvSpPr>
              <p:nvPr/>
            </p:nvSpPr>
            <p:spPr bwMode="auto">
              <a:xfrm>
                <a:off x="3801" y="1916"/>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4</a:t>
                </a:r>
              </a:p>
            </p:txBody>
          </p:sp>
          <p:sp>
            <p:nvSpPr>
              <p:cNvPr id="25" name="Text Box 38"/>
              <p:cNvSpPr txBox="1">
                <a:spLocks noChangeArrowheads="1"/>
              </p:cNvSpPr>
              <p:nvPr/>
            </p:nvSpPr>
            <p:spPr bwMode="auto">
              <a:xfrm>
                <a:off x="3887" y="1838"/>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rgbClr val="3333CC"/>
                    </a:solidFill>
                    <a:sym typeface="Symbol" pitchFamily="18" charset="2"/>
                  </a:rPr>
                  <a:t></a:t>
                </a:r>
              </a:p>
            </p:txBody>
          </p:sp>
        </p:grpSp>
        <p:grpSp>
          <p:nvGrpSpPr>
            <p:cNvPr id="21" name="Group 52"/>
            <p:cNvGrpSpPr>
              <a:grpSpLocks/>
            </p:cNvGrpSpPr>
            <p:nvPr/>
          </p:nvGrpSpPr>
          <p:grpSpPr bwMode="auto">
            <a:xfrm>
              <a:off x="4455" y="1829"/>
              <a:ext cx="453" cy="341"/>
              <a:chOff x="4446" y="1838"/>
              <a:chExt cx="453" cy="341"/>
            </a:xfrm>
          </p:grpSpPr>
          <p:sp>
            <p:nvSpPr>
              <p:cNvPr id="22" name="Text Box 42"/>
              <p:cNvSpPr txBox="1">
                <a:spLocks noChangeArrowheads="1"/>
              </p:cNvSpPr>
              <p:nvPr/>
            </p:nvSpPr>
            <p:spPr bwMode="auto">
              <a:xfrm>
                <a:off x="4446" y="1929"/>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a:latin typeface="Times New Roman" pitchFamily="18" charset="0"/>
                  </a:rPr>
                  <a:t>5</a:t>
                </a:r>
              </a:p>
            </p:txBody>
          </p:sp>
          <p:sp>
            <p:nvSpPr>
              <p:cNvPr id="23" name="Text Box 43"/>
              <p:cNvSpPr txBox="1">
                <a:spLocks noChangeArrowheads="1"/>
              </p:cNvSpPr>
              <p:nvPr/>
            </p:nvSpPr>
            <p:spPr bwMode="auto">
              <a:xfrm>
                <a:off x="4450" y="1838"/>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solidFill>
                      <a:srgbClr val="3333CC"/>
                    </a:solidFill>
                    <a:sym typeface="Symbol" pitchFamily="18" charset="2"/>
                  </a:rPr>
                  <a:t></a:t>
                </a:r>
              </a:p>
            </p:txBody>
          </p:sp>
        </p:grpSp>
      </p:grpSp>
      <p:grpSp>
        <p:nvGrpSpPr>
          <p:cNvPr id="28" name="Group 53"/>
          <p:cNvGrpSpPr>
            <a:grpSpLocks/>
          </p:cNvGrpSpPr>
          <p:nvPr/>
        </p:nvGrpSpPr>
        <p:grpSpPr bwMode="auto">
          <a:xfrm>
            <a:off x="9084734" y="3975098"/>
            <a:ext cx="814917" cy="508000"/>
            <a:chOff x="4223" y="1742"/>
            <a:chExt cx="385" cy="320"/>
          </a:xfrm>
        </p:grpSpPr>
        <p:sp>
          <p:nvSpPr>
            <p:cNvPr id="29" name="Text Box 50"/>
            <p:cNvSpPr txBox="1">
              <a:spLocks noChangeArrowheads="1"/>
            </p:cNvSpPr>
            <p:nvPr/>
          </p:nvSpPr>
          <p:spPr bwMode="auto">
            <a:xfrm>
              <a:off x="4223" y="1831"/>
              <a:ext cx="3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dirty="0">
                  <a:solidFill>
                    <a:srgbClr val="3333CC"/>
                  </a:solidFill>
                  <a:sym typeface="Symbol" pitchFamily="18" charset="2"/>
                </a:rPr>
                <a:t></a:t>
              </a:r>
            </a:p>
          </p:txBody>
        </p:sp>
        <p:sp>
          <p:nvSpPr>
            <p:cNvPr id="30" name="Text Box 51"/>
            <p:cNvSpPr txBox="1">
              <a:spLocks noChangeArrowheads="1"/>
            </p:cNvSpPr>
            <p:nvPr/>
          </p:nvSpPr>
          <p:spPr bwMode="auto">
            <a:xfrm>
              <a:off x="4241" y="174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b="1" i="1">
                  <a:latin typeface="Times New Roman" pitchFamily="18" charset="0"/>
                </a:rPr>
                <a:t>P</a:t>
              </a:r>
            </a:p>
          </p:txBody>
        </p:sp>
      </p:grpSp>
      <p:sp>
        <p:nvSpPr>
          <p:cNvPr id="2" name="矩形 1"/>
          <p:cNvSpPr/>
          <p:nvPr/>
        </p:nvSpPr>
        <p:spPr>
          <a:xfrm>
            <a:off x="1487488" y="3031628"/>
            <a:ext cx="5832648" cy="2308324"/>
          </a:xfrm>
          <a:prstGeom prst="rect">
            <a:avLst/>
          </a:prstGeom>
        </p:spPr>
        <p:txBody>
          <a:bodyPr wrap="square">
            <a:spAutoFit/>
          </a:bodyPr>
          <a:lstStyle/>
          <a:p>
            <a:pPr marL="457200" lvl="1" indent="-457200" eaLnBrk="1" hangingPunct="1">
              <a:buFont typeface="+mj-lt"/>
              <a:buAutoNum type="arabicPeriod"/>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边界</a:t>
            </a:r>
            <a:r>
              <a:rPr lang="zh-CN" altLang="en-US" sz="2400" b="1" dirty="0" smtClean="0">
                <a:solidFill>
                  <a:schemeClr val="bg2">
                    <a:lumMod val="50000"/>
                  </a:schemeClr>
                </a:solidFill>
                <a:latin typeface="微软雅黑" panose="020B0503020204020204" pitchFamily="34" charset="-122"/>
                <a:ea typeface="微软雅黑" panose="020B0503020204020204" pitchFamily="34" charset="-122"/>
              </a:rPr>
              <a:t>插值</a:t>
            </a:r>
            <a:endParaRPr lang="en-US" altLang="zh-CN" sz="2400" b="1" dirty="0" smtClean="0">
              <a:solidFill>
                <a:schemeClr val="bg2">
                  <a:lumMod val="50000"/>
                </a:schemeClr>
              </a:solidFill>
              <a:latin typeface="微软雅黑" panose="020B0503020204020204" pitchFamily="34" charset="-122"/>
              <a:ea typeface="微软雅黑" panose="020B0503020204020204" pitchFamily="34" charset="-122"/>
            </a:endParaRPr>
          </a:p>
          <a:p>
            <a:pPr marL="457200" lvl="1" indent="-457200" eaLnBrk="1" hangingPunct="1">
              <a:buFont typeface="+mj-lt"/>
              <a:buAutoNum type="arabicPeriod"/>
            </a:pPr>
            <a:endParaRPr lang="en-US" altLang="zh-CN" sz="2400" b="1" dirty="0">
              <a:solidFill>
                <a:schemeClr val="bg2">
                  <a:lumMod val="50000"/>
                </a:schemeClr>
              </a:solidFill>
              <a:latin typeface="微软雅黑" panose="020B0503020204020204" pitchFamily="34" charset="-122"/>
              <a:ea typeface="微软雅黑" panose="020B0503020204020204" pitchFamily="34" charset="-122"/>
            </a:endParaRPr>
          </a:p>
          <a:p>
            <a:pPr marL="457200" lvl="1" indent="-457200" eaLnBrk="1" hangingPunct="1">
              <a:buFont typeface="+mj-lt"/>
              <a:buAutoNum type="arabicPeriod"/>
            </a:pPr>
            <a:endParaRPr lang="en-US" altLang="zh-CN" sz="2400" b="1" dirty="0" smtClean="0">
              <a:solidFill>
                <a:schemeClr val="bg2">
                  <a:lumMod val="50000"/>
                </a:schemeClr>
              </a:solidFill>
              <a:latin typeface="微软雅黑" panose="020B0503020204020204" pitchFamily="34" charset="-122"/>
              <a:ea typeface="微软雅黑" panose="020B0503020204020204" pitchFamily="34" charset="-122"/>
            </a:endParaRPr>
          </a:p>
          <a:p>
            <a:pPr marL="457200" lvl="1" indent="-457200" eaLnBrk="1" hangingPunct="1">
              <a:buFont typeface="+mj-lt"/>
              <a:buAutoNum type="arabicPeriod"/>
            </a:pPr>
            <a:endParaRPr lang="en-US" altLang="zh-CN" sz="2400" b="1" dirty="0">
              <a:solidFill>
                <a:schemeClr val="bg2">
                  <a:lumMod val="50000"/>
                </a:schemeClr>
              </a:solidFill>
              <a:latin typeface="微软雅黑" panose="020B0503020204020204" pitchFamily="34" charset="-122"/>
              <a:ea typeface="微软雅黑" panose="020B0503020204020204" pitchFamily="34" charset="-122"/>
            </a:endParaRPr>
          </a:p>
          <a:p>
            <a:pPr marL="457200" lvl="1" indent="-457200" eaLnBrk="1" hangingPunct="1">
              <a:buFont typeface="+mj-lt"/>
              <a:buAutoNum type="arabicPeriod"/>
            </a:pPr>
            <a:endParaRPr lang="en-US" altLang="zh-CN" sz="2400" b="1" dirty="0" smtClean="0">
              <a:solidFill>
                <a:schemeClr val="bg2">
                  <a:lumMod val="50000"/>
                </a:schemeClr>
              </a:solidFill>
              <a:latin typeface="微软雅黑" panose="020B0503020204020204" pitchFamily="34" charset="-122"/>
              <a:ea typeface="微软雅黑" panose="020B0503020204020204" pitchFamily="34" charset="-122"/>
            </a:endParaRPr>
          </a:p>
          <a:p>
            <a:pPr marL="457200" lvl="1" indent="-457200" hangingPunct="1">
              <a:buFont typeface="+mj-lt"/>
              <a:buAutoNum type="arabicPeriod"/>
            </a:pP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内点插值</a:t>
            </a:r>
          </a:p>
        </p:txBody>
      </p:sp>
      <p:graphicFrame>
        <p:nvGraphicFramePr>
          <p:cNvPr id="31" name="对象 30"/>
          <p:cNvGraphicFramePr>
            <a:graphicFrameLocks noChangeAspect="1"/>
          </p:cNvGraphicFramePr>
          <p:nvPr>
            <p:extLst>
              <p:ext uri="{D42A27DB-BD31-4B8C-83A1-F6EECF244321}">
                <p14:modId xmlns:p14="http://schemas.microsoft.com/office/powerpoint/2010/main" val="3587813178"/>
              </p:ext>
            </p:extLst>
          </p:nvPr>
        </p:nvGraphicFramePr>
        <p:xfrm>
          <a:off x="1835150" y="3605213"/>
          <a:ext cx="5211763" cy="998537"/>
        </p:xfrm>
        <a:graphic>
          <a:graphicData uri="http://schemas.openxmlformats.org/presentationml/2006/ole">
            <mc:AlternateContent xmlns:mc="http://schemas.openxmlformats.org/markup-compatibility/2006">
              <mc:Choice xmlns:v="urn:schemas-microsoft-com:vml" Requires="v">
                <p:oleObj spid="_x0000_s3148" name="Equation" r:id="rId4" imgW="1688760" imgH="431640" progId="Equation.DSMT4">
                  <p:embed/>
                </p:oleObj>
              </mc:Choice>
              <mc:Fallback>
                <p:oleObj name="Equation" r:id="rId4" imgW="1688760" imgH="431640" progId="Equation.DSMT4">
                  <p:embed/>
                  <p:pic>
                    <p:nvPicPr>
                      <p:cNvPr id="0" name="Object 61"/>
                      <p:cNvPicPr>
                        <a:picLocks noChangeAspect="1" noChangeArrowheads="1"/>
                      </p:cNvPicPr>
                      <p:nvPr/>
                    </p:nvPicPr>
                    <p:blipFill>
                      <a:blip r:embed="rId5"/>
                      <a:srcRect/>
                      <a:stretch>
                        <a:fillRect/>
                      </a:stretch>
                    </p:blipFill>
                    <p:spPr bwMode="auto">
                      <a:xfrm>
                        <a:off x="1835150" y="3605213"/>
                        <a:ext cx="5211763"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4" name="对象 139263"/>
          <p:cNvGraphicFramePr>
            <a:graphicFrameLocks noChangeAspect="1"/>
          </p:cNvGraphicFramePr>
          <p:nvPr>
            <p:extLst>
              <p:ext uri="{D42A27DB-BD31-4B8C-83A1-F6EECF244321}">
                <p14:modId xmlns:p14="http://schemas.microsoft.com/office/powerpoint/2010/main" val="2449753520"/>
              </p:ext>
            </p:extLst>
          </p:nvPr>
        </p:nvGraphicFramePr>
        <p:xfrm>
          <a:off x="1831975" y="5516563"/>
          <a:ext cx="5145088" cy="1028700"/>
        </p:xfrm>
        <a:graphic>
          <a:graphicData uri="http://schemas.openxmlformats.org/presentationml/2006/ole">
            <mc:AlternateContent xmlns:mc="http://schemas.openxmlformats.org/markup-compatibility/2006">
              <mc:Choice xmlns:v="urn:schemas-microsoft-com:vml" Requires="v">
                <p:oleObj spid="_x0000_s3149" name="Equation" r:id="rId6" imgW="1714320" imgH="457200" progId="Equation.DSMT4">
                  <p:embed/>
                </p:oleObj>
              </mc:Choice>
              <mc:Fallback>
                <p:oleObj name="Equation" r:id="rId6" imgW="1714320" imgH="457200" progId="Equation.DSMT4">
                  <p:embed/>
                  <p:pic>
                    <p:nvPicPr>
                      <p:cNvPr id="0" name="Object 62"/>
                      <p:cNvPicPr>
                        <a:picLocks noChangeAspect="1" noChangeArrowheads="1"/>
                      </p:cNvPicPr>
                      <p:nvPr/>
                    </p:nvPicPr>
                    <p:blipFill>
                      <a:blip r:embed="rId7"/>
                      <a:srcRect/>
                      <a:stretch>
                        <a:fillRect/>
                      </a:stretch>
                    </p:blipFill>
                    <p:spPr bwMode="auto">
                      <a:xfrm>
                        <a:off x="1831975" y="5516563"/>
                        <a:ext cx="51450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5" name="TextBox 139264"/>
          <p:cNvSpPr txBox="1"/>
          <p:nvPr/>
        </p:nvSpPr>
        <p:spPr>
          <a:xfrm>
            <a:off x="7489629" y="6150116"/>
            <a:ext cx="4176463"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1" indent="0"/>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可</a:t>
            </a:r>
            <a:r>
              <a:rPr lang="zh-CN" altLang="en-US" sz="2000" b="1" dirty="0" smtClean="0">
                <a:solidFill>
                  <a:schemeClr val="bg2">
                    <a:lumMod val="50000"/>
                  </a:schemeClr>
                </a:solidFill>
                <a:latin typeface="微软雅黑" panose="020B0503020204020204" pitchFamily="34" charset="-122"/>
                <a:ea typeface="微软雅黑" panose="020B0503020204020204" pitchFamily="34" charset="-122"/>
              </a:rPr>
              <a:t>采用</a:t>
            </a:r>
            <a:r>
              <a:rPr lang="zh-CN" altLang="en-US" sz="2000" b="1" dirty="0">
                <a:solidFill>
                  <a:schemeClr val="bg2">
                    <a:lumMod val="50000"/>
                  </a:schemeClr>
                </a:solidFill>
                <a:latin typeface="微软雅黑" panose="020B0503020204020204" pitchFamily="34" charset="-122"/>
                <a:ea typeface="微软雅黑" panose="020B0503020204020204" pitchFamily="34" charset="-122"/>
              </a:rPr>
              <a:t>增量算法提高算法速度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2000" b="1" i="0" u="none" strike="noStrike" cap="none" spc="0" normalizeH="0" baseline="0" dirty="0">
              <a:ln>
                <a:noFill/>
              </a:ln>
              <a:solidFill>
                <a:schemeClr val="bg2">
                  <a:lumMod val="50000"/>
                </a:schemeClr>
              </a:solidFill>
              <a:effectLst/>
              <a:uFillTx/>
              <a:latin typeface="微软雅黑" panose="020B0503020204020204" pitchFamily="34" charset="-122"/>
              <a:ea typeface="微软雅黑" panose="020B0503020204020204" pitchFamily="34" charset="-122"/>
              <a:sym typeface="Lato Light"/>
            </a:endParaRPr>
          </a:p>
        </p:txBody>
      </p:sp>
      <p:sp>
        <p:nvSpPr>
          <p:cNvPr id="139266" name="TextBox 139265"/>
          <p:cNvSpPr txBox="1"/>
          <p:nvPr/>
        </p:nvSpPr>
        <p:spPr>
          <a:xfrm>
            <a:off x="7936848" y="3834545"/>
            <a:ext cx="6211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C00000"/>
                </a:solidFill>
                <a:effectLst/>
                <a:uFillTx/>
                <a:latin typeface="Elephant" panose="02020904090505020303" pitchFamily="18" charset="0"/>
                <a:sym typeface="Lato Light"/>
              </a:rPr>
              <a:t>C</a:t>
            </a:r>
            <a:r>
              <a:rPr kumimoji="0" lang="en-US" altLang="zh-CN" sz="1800" b="0" i="0" u="none" strike="noStrike" cap="none" spc="0" normalizeH="0" baseline="-25000" dirty="0" smtClean="0">
                <a:ln>
                  <a:noFill/>
                </a:ln>
                <a:solidFill>
                  <a:srgbClr val="C00000"/>
                </a:solidFill>
                <a:effectLst/>
                <a:uFillTx/>
                <a:latin typeface="Elephant" panose="02020904090505020303" pitchFamily="18" charset="0"/>
                <a:sym typeface="Lato Light"/>
              </a:rPr>
              <a:t>1</a:t>
            </a:r>
            <a:endParaRPr kumimoji="0" lang="zh-CN" altLang="en-US" sz="1800" b="0" i="0" u="none" strike="noStrike" cap="none" spc="0" normalizeH="0" baseline="-25000" dirty="0">
              <a:ln>
                <a:noFill/>
              </a:ln>
              <a:solidFill>
                <a:srgbClr val="C00000"/>
              </a:solidFill>
              <a:effectLst/>
              <a:uFillTx/>
              <a:latin typeface="Elephant" panose="02020904090505020303" pitchFamily="18" charset="0"/>
              <a:sym typeface="Lato Light"/>
            </a:endParaRPr>
          </a:p>
        </p:txBody>
      </p:sp>
      <p:sp>
        <p:nvSpPr>
          <p:cNvPr id="36" name="TextBox 35"/>
          <p:cNvSpPr txBox="1"/>
          <p:nvPr/>
        </p:nvSpPr>
        <p:spPr>
          <a:xfrm>
            <a:off x="9505938" y="4724400"/>
            <a:ext cx="6211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C5202"/>
                </a:solidFill>
                <a:effectLst/>
                <a:uFillTx/>
                <a:latin typeface="Elephant" panose="02020904090505020303" pitchFamily="18" charset="0"/>
                <a:sym typeface="Lato Light"/>
              </a:rPr>
              <a:t>C</a:t>
            </a:r>
            <a:r>
              <a:rPr kumimoji="0" lang="en-US" altLang="zh-CN" sz="1800" b="0" i="0" u="none" strike="noStrike" cap="none" spc="0" normalizeH="0" baseline="-25000" dirty="0" smtClean="0">
                <a:ln>
                  <a:noFill/>
                </a:ln>
                <a:solidFill>
                  <a:srgbClr val="0C5202"/>
                </a:solidFill>
                <a:effectLst/>
                <a:uFillTx/>
                <a:latin typeface="Elephant" panose="02020904090505020303" pitchFamily="18" charset="0"/>
                <a:sym typeface="Lato Light"/>
              </a:rPr>
              <a:t>2</a:t>
            </a:r>
            <a:endParaRPr kumimoji="0" lang="zh-CN" altLang="en-US" sz="1800" b="0" i="0" u="none" strike="noStrike" cap="none" spc="0" normalizeH="0" baseline="-25000" dirty="0">
              <a:ln>
                <a:noFill/>
              </a:ln>
              <a:solidFill>
                <a:srgbClr val="0C5202"/>
              </a:solidFill>
              <a:effectLst/>
              <a:uFillTx/>
              <a:latin typeface="Elephant" panose="02020904090505020303" pitchFamily="18" charset="0"/>
              <a:sym typeface="Lato Light"/>
            </a:endParaRPr>
          </a:p>
        </p:txBody>
      </p:sp>
      <p:sp>
        <p:nvSpPr>
          <p:cNvPr id="37" name="TextBox 36"/>
          <p:cNvSpPr txBox="1"/>
          <p:nvPr/>
        </p:nvSpPr>
        <p:spPr>
          <a:xfrm>
            <a:off x="10826197" y="3383521"/>
            <a:ext cx="6211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70C0"/>
                </a:solidFill>
                <a:effectLst/>
                <a:uFillTx/>
                <a:latin typeface="Elephant" panose="02020904090505020303" pitchFamily="18" charset="0"/>
                <a:sym typeface="Lato Light"/>
              </a:rPr>
              <a:t>C</a:t>
            </a:r>
            <a:r>
              <a:rPr lang="en-US" altLang="zh-CN" baseline="-25000" dirty="0">
                <a:solidFill>
                  <a:srgbClr val="0070C0"/>
                </a:solidFill>
                <a:latin typeface="Elephant" panose="02020904090505020303" pitchFamily="18" charset="0"/>
              </a:rPr>
              <a:t>3</a:t>
            </a:r>
            <a:endParaRPr kumimoji="0" lang="zh-CN" altLang="en-US" sz="1800" b="0" i="0" u="none" strike="noStrike" cap="none" spc="0" normalizeH="0" baseline="-25000" dirty="0">
              <a:ln>
                <a:noFill/>
              </a:ln>
              <a:solidFill>
                <a:srgbClr val="0070C0"/>
              </a:solidFill>
              <a:effectLst/>
              <a:uFillTx/>
              <a:latin typeface="Elephant" panose="02020904090505020303" pitchFamily="18" charset="0"/>
              <a:sym typeface="Lato Light"/>
            </a:endParaRPr>
          </a:p>
        </p:txBody>
      </p:sp>
      <p:pic>
        <p:nvPicPr>
          <p:cNvPr id="38" name="图片 37" descr="https://course.ccs.neu.edu/cs4300old/s10/HW4/img/ccwrgb.png">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9372004" y="0"/>
            <a:ext cx="2496831" cy="1959970"/>
          </a:xfrm>
          <a:prstGeom prst="rect">
            <a:avLst/>
          </a:prstGeom>
          <a:noFill/>
          <a:ln>
            <a:noFill/>
          </a:ln>
        </p:spPr>
      </p:pic>
    </p:spTree>
    <p:extLst>
      <p:ext uri="{BB962C8B-B14F-4D97-AF65-F5344CB8AC3E}">
        <p14:creationId xmlns:p14="http://schemas.microsoft.com/office/powerpoint/2010/main" val="40063286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926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392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9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uiExpand="1" build="p"/>
      <p:bldP spid="3" grpId="0" animBg="1"/>
      <p:bldP spid="4" grpId="0" animBg="1"/>
      <p:bldP spid="5" grpId="0" animBg="1"/>
      <p:bldP spid="6" grpId="0" animBg="1"/>
      <p:bldP spid="7" grpId="0" animBg="1"/>
      <p:bldP spid="8" grpId="0" animBg="1"/>
      <p:bldP spid="139265" grpId="0"/>
      <p:bldP spid="139266" grpId="0"/>
      <p:bldP spid="36"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474163" y="3789040"/>
            <a:ext cx="3392914"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lang="en-US" altLang="zh-CN" sz="3200" b="1" dirty="0" smtClean="0">
                <a:solidFill>
                  <a:srgbClr val="404040"/>
                </a:solidFill>
              </a:rPr>
              <a:t>OpenGL</a:t>
            </a:r>
            <a:r>
              <a:rPr lang="zh-CN" altLang="en-US" sz="3200" b="1" dirty="0" smtClean="0">
                <a:solidFill>
                  <a:srgbClr val="404040"/>
                </a:solidFill>
              </a:rPr>
              <a:t>多边形填充</a:t>
            </a:r>
            <a:endParaRPr sz="3200" b="1" dirty="0">
              <a:solidFill>
                <a:srgbClr val="404040"/>
              </a:solidFill>
            </a:endParaRPr>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altLang="zh-CN" dirty="0" smtClean="0"/>
                <a:t>2</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4263164619"/>
      </p:ext>
    </p:extLst>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09600" y="1881189"/>
            <a:ext cx="11294533" cy="4471987"/>
          </a:xfrm>
        </p:spPr>
        <p:txBody>
          <a:bodyPr/>
          <a:lstStyle/>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立即模式</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设置或读入顶点数据</a:t>
            </a:r>
            <a:endParaRPr lang="en-US" altLang="zh-CN" b="1" dirty="0" smtClean="0">
              <a:solidFill>
                <a:schemeClr val="bg2">
                  <a:lumMod val="50000"/>
                </a:schemeClr>
              </a:solidFill>
              <a:latin typeface="Times New Roman" pitchFamily="18" charset="0"/>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调用</a:t>
            </a:r>
            <a:r>
              <a:rPr lang="en-US" altLang="zh-CN" b="1" dirty="0" err="1" smtClean="0">
                <a:solidFill>
                  <a:schemeClr val="bg2">
                    <a:lumMod val="50000"/>
                  </a:schemeClr>
                </a:solidFill>
                <a:latin typeface="Times New Roman" pitchFamily="18" charset="0"/>
              </a:rPr>
              <a:t>glVertex</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函数创建顶点</a:t>
            </a:r>
            <a:endParaRPr lang="en-US" altLang="zh-CN" b="1" dirty="0" smtClean="0">
              <a:solidFill>
                <a:schemeClr val="bg2">
                  <a:lumMod val="50000"/>
                </a:schemeClr>
              </a:solidFill>
              <a:latin typeface="Times New Roman" pitchFamily="18" charset="0"/>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调用</a:t>
            </a:r>
            <a:r>
              <a:rPr lang="en-US" altLang="zh-CN" b="1" dirty="0" err="1" smtClean="0">
                <a:solidFill>
                  <a:schemeClr val="bg2">
                    <a:lumMod val="50000"/>
                  </a:schemeClr>
                </a:solidFill>
                <a:latin typeface="Times New Roman" pitchFamily="18" charset="0"/>
              </a:rPr>
              <a:t>glNormal</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函数为顶点设置法矢量，</a:t>
            </a:r>
            <a:r>
              <a:rPr lang="en-US" altLang="zh-CN" b="1" dirty="0" err="1" smtClean="0">
                <a:solidFill>
                  <a:schemeClr val="bg2">
                    <a:lumMod val="50000"/>
                  </a:schemeClr>
                </a:solidFill>
                <a:latin typeface="Times New Roman" pitchFamily="18" charset="0"/>
              </a:rPr>
              <a:t>glColor</a:t>
            </a:r>
            <a:r>
              <a:rPr lang="zh-CN" altLang="en-US" b="1" dirty="0" smtClean="0">
                <a:solidFill>
                  <a:schemeClr val="bg2">
                    <a:lumMod val="50000"/>
                  </a:schemeClr>
                </a:solidFill>
                <a:latin typeface="Times New Roman" pitchFamily="18" charset="0"/>
              </a:rPr>
              <a:t>*</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函数为顶点设置颜色</a:t>
            </a:r>
            <a:endParaRPr lang="en-US" altLang="zh-CN" b="1" dirty="0" smtClean="0">
              <a:solidFill>
                <a:schemeClr val="bg2">
                  <a:lumMod val="50000"/>
                </a:schemeClr>
              </a:solidFill>
              <a:latin typeface="Times New Roman" pitchFamily="18" charset="0"/>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对图形对象需要重复操作的程序，立即模式的效率不高</a:t>
            </a:r>
            <a:endParaRPr lang="zh-CN" altLang="en-US" b="1" dirty="0">
              <a:solidFill>
                <a:schemeClr val="bg2">
                  <a:lumMod val="50000"/>
                </a:schemeClr>
              </a:solidFill>
              <a:latin typeface="Times New Roman" pitchFamily="18" charset="0"/>
            </a:endParaRPr>
          </a:p>
        </p:txBody>
      </p:sp>
      <p:sp>
        <p:nvSpPr>
          <p:cNvPr id="212995" name="Rectangle 3"/>
          <p:cNvSpPr>
            <a:spLocks noGrp="1" noChangeArrowheads="1"/>
          </p:cNvSpPr>
          <p:nvPr>
            <p:ph type="title"/>
          </p:nvPr>
        </p:nvSpPr>
        <p:spPr>
          <a:noFill/>
        </p:spPr>
        <p:txBody>
          <a:bodyPr>
            <a:normAutofit/>
          </a:bodyPr>
          <a:lstStyle/>
          <a:p>
            <a:pPr eaLnBrk="1" hangingPunct="1">
              <a:spcBef>
                <a:spcPts val="100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2.1  OpenGL</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多边形顶点创建</a:t>
            </a:r>
            <a:endParaRPr lang="zh-CN" altLang="en-US"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95439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left)">
                                      <p:cBhvr>
                                        <p:cTn id="7" dur="5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2994">
                                            <p:txEl>
                                              <p:pRg st="0" end="0"/>
                                            </p:txEl>
                                          </p:spTgt>
                                        </p:tgtEl>
                                        <p:attrNameLst>
                                          <p:attrName>style.visibility</p:attrName>
                                        </p:attrNameLst>
                                      </p:cBhvr>
                                      <p:to>
                                        <p:strVal val="visible"/>
                                      </p:to>
                                    </p:set>
                                    <p:animEffect transition="in" filter="wipe(up)">
                                      <p:cBhvr>
                                        <p:cTn id="12" dur="500"/>
                                        <p:tgtEl>
                                          <p:spTgt spid="2129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299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299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29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uiExpand="1" build="p"/>
      <p:bldP spid="21299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09600" y="1881189"/>
            <a:ext cx="11294533" cy="4471987"/>
          </a:xfrm>
        </p:spPr>
        <p:txBody>
          <a:bodyPr>
            <a:normAutofit lnSpcReduction="10000"/>
          </a:bodyPr>
          <a:lstStyle/>
          <a:p>
            <a:pPr marL="627063" lvl="1" indent="-342900">
              <a:spcBef>
                <a:spcPts val="1800"/>
              </a:spcBef>
              <a:buFont typeface="Wingdings" panose="05000000000000000000" pitchFamily="2" charset="2"/>
              <a:buChar char="Ø"/>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OpenGL 3.0</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版本之后采用显卡缓存</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VBO</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和</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VAO</a:t>
            </a:r>
          </a:p>
          <a:p>
            <a:pPr marL="627063" lvl="2" indent="-342900">
              <a:spcBef>
                <a:spcPts val="1800"/>
              </a:spcBef>
              <a:buFont typeface="Wingdings" panose="05000000000000000000" pitchFamily="2" charset="2"/>
              <a:buChar char="Ø"/>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VBO(vertex </a:t>
            </a:r>
            <a:r>
              <a:rPr lang="en-US" altLang="zh-CN" b="1" dirty="0">
                <a:solidFill>
                  <a:schemeClr val="bg2">
                    <a:lumMod val="50000"/>
                  </a:schemeClr>
                </a:solidFill>
                <a:latin typeface="微软雅黑" panose="020B0503020204020204" pitchFamily="34" charset="-122"/>
                <a:ea typeface="微软雅黑" panose="020B0503020204020204" pitchFamily="34" charset="-122"/>
              </a:rPr>
              <a:t>Buffer Object)</a:t>
            </a:r>
            <a:r>
              <a:rPr lang="zh-CN" altLang="en-US" b="1" dirty="0">
                <a:solidFill>
                  <a:schemeClr val="bg2">
                    <a:lumMod val="50000"/>
                  </a:schemeClr>
                </a:solidFill>
                <a:latin typeface="微软雅黑" panose="020B0503020204020204" pitchFamily="34" charset="-122"/>
                <a:ea typeface="微软雅黑" panose="020B0503020204020204" pitchFamily="34" charset="-122"/>
              </a:rPr>
              <a:t>：顶点缓冲对象</a:t>
            </a:r>
            <a:endParaRPr lang="en-US" altLang="zh-CN" b="1" dirty="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是显卡</a:t>
            </a:r>
            <a:r>
              <a:rPr lang="en-US" altLang="zh-CN" b="1" dirty="0">
                <a:solidFill>
                  <a:schemeClr val="bg2">
                    <a:lumMod val="50000"/>
                  </a:schemeClr>
                </a:solidFill>
                <a:latin typeface="Times New Roman" pitchFamily="18" charset="0"/>
              </a:rPr>
              <a:t>Graphics Card</a:t>
            </a:r>
            <a:r>
              <a:rPr lang="zh-CN" altLang="en-US" b="1" dirty="0" smtClean="0">
                <a:solidFill>
                  <a:schemeClr val="bg2">
                    <a:lumMod val="50000"/>
                  </a:schemeClr>
                </a:solidFill>
                <a:latin typeface="Times New Roman" pitchFamily="18" charset="0"/>
              </a:rPr>
              <a:t>中</a:t>
            </a:r>
            <a:r>
              <a:rPr lang="zh-CN" altLang="en-US" b="1" dirty="0">
                <a:solidFill>
                  <a:schemeClr val="bg2">
                    <a:lumMod val="50000"/>
                  </a:schemeClr>
                </a:solidFill>
                <a:latin typeface="Times New Roman" pitchFamily="18" charset="0"/>
              </a:rPr>
              <a:t>的一个内存缓冲区，用来保存顶点</a:t>
            </a:r>
            <a:r>
              <a:rPr lang="zh-CN" altLang="en-US" b="1" dirty="0" smtClean="0">
                <a:solidFill>
                  <a:schemeClr val="bg2">
                    <a:lumMod val="50000"/>
                  </a:schemeClr>
                </a:solidFill>
                <a:latin typeface="Times New Roman" pitchFamily="18" charset="0"/>
              </a:rPr>
              <a:t>信息（</a:t>
            </a:r>
            <a:r>
              <a:rPr lang="en-US" altLang="zh-CN" b="1" dirty="0" err="1" smtClean="0">
                <a:solidFill>
                  <a:schemeClr val="bg2">
                    <a:lumMod val="50000"/>
                  </a:schemeClr>
                </a:solidFill>
                <a:latin typeface="Times New Roman" pitchFamily="18" charset="0"/>
              </a:rPr>
              <a:t>xyzw</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颜色</a:t>
            </a:r>
            <a:r>
              <a:rPr lang="zh-CN" altLang="en-US" b="1" dirty="0" smtClean="0">
                <a:solidFill>
                  <a:schemeClr val="bg2">
                    <a:lumMod val="50000"/>
                  </a:schemeClr>
                </a:solidFill>
                <a:latin typeface="Times New Roman" pitchFamily="18" charset="0"/>
              </a:rPr>
              <a:t>信息</a:t>
            </a:r>
            <a:r>
              <a:rPr lang="en-US" altLang="zh-CN" b="1" dirty="0" smtClean="0">
                <a:solidFill>
                  <a:schemeClr val="bg2">
                    <a:lumMod val="50000"/>
                  </a:schemeClr>
                </a:solidFill>
                <a:latin typeface="Times New Roman" pitchFamily="18" charset="0"/>
              </a:rPr>
              <a:t>(</a:t>
            </a:r>
            <a:r>
              <a:rPr lang="en-US" altLang="zh-CN" b="1" dirty="0" err="1" smtClean="0">
                <a:solidFill>
                  <a:schemeClr val="bg2">
                    <a:lumMod val="50000"/>
                  </a:schemeClr>
                </a:solidFill>
                <a:latin typeface="Times New Roman" pitchFamily="18" charset="0"/>
              </a:rPr>
              <a:t>rgba</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法线</a:t>
            </a:r>
            <a:r>
              <a:rPr lang="zh-CN" altLang="en-US" b="1" dirty="0" smtClean="0">
                <a:solidFill>
                  <a:schemeClr val="bg2">
                    <a:lumMod val="50000"/>
                  </a:schemeClr>
                </a:solidFill>
                <a:latin typeface="Times New Roman" pitchFamily="18" charset="0"/>
              </a:rPr>
              <a:t>信息</a:t>
            </a:r>
            <a:r>
              <a:rPr lang="en-US" altLang="zh-CN" b="1" dirty="0" smtClean="0">
                <a:solidFill>
                  <a:schemeClr val="bg2">
                    <a:lumMod val="50000"/>
                  </a:schemeClr>
                </a:solidFill>
                <a:latin typeface="Times New Roman" pitchFamily="18" charset="0"/>
              </a:rPr>
              <a:t>(</a:t>
            </a:r>
            <a:r>
              <a:rPr lang="en-US" altLang="zh-CN" b="1" dirty="0" err="1" smtClean="0">
                <a:solidFill>
                  <a:schemeClr val="bg2">
                    <a:lumMod val="50000"/>
                  </a:schemeClr>
                </a:solidFill>
                <a:latin typeface="Times New Roman" pitchFamily="18" charset="0"/>
              </a:rPr>
              <a:t>nx,ny,nz</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纹理坐标</a:t>
            </a:r>
            <a:r>
              <a:rPr lang="zh-CN" altLang="en-US" b="1" dirty="0" smtClean="0">
                <a:solidFill>
                  <a:schemeClr val="bg2">
                    <a:lumMod val="50000"/>
                  </a:schemeClr>
                </a:solidFill>
                <a:latin typeface="Times New Roman" pitchFamily="18" charset="0"/>
              </a:rPr>
              <a:t>信息</a:t>
            </a:r>
            <a:r>
              <a:rPr lang="en-US" altLang="zh-CN" b="1" dirty="0" smtClean="0">
                <a:solidFill>
                  <a:schemeClr val="bg2">
                    <a:lumMod val="50000"/>
                  </a:schemeClr>
                </a:solidFill>
                <a:latin typeface="Times New Roman" pitchFamily="18" charset="0"/>
              </a:rPr>
              <a:t>(</a:t>
            </a:r>
            <a:r>
              <a:rPr lang="en-US" altLang="zh-CN" b="1" dirty="0" err="1" smtClean="0">
                <a:solidFill>
                  <a:schemeClr val="bg2">
                    <a:lumMod val="50000"/>
                  </a:schemeClr>
                </a:solidFill>
                <a:latin typeface="Times New Roman" pitchFamily="18" charset="0"/>
              </a:rPr>
              <a:t>strq</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和</a:t>
            </a:r>
            <a:r>
              <a:rPr lang="zh-CN" altLang="en-US" b="1" dirty="0">
                <a:solidFill>
                  <a:schemeClr val="bg2">
                    <a:lumMod val="50000"/>
                  </a:schemeClr>
                </a:solidFill>
                <a:latin typeface="Times New Roman" pitchFamily="18" charset="0"/>
              </a:rPr>
              <a:t>索引信息等等</a:t>
            </a:r>
          </a:p>
          <a:p>
            <a:pPr marL="627063" lvl="1" indent="-342900">
              <a:spcBef>
                <a:spcPts val="1800"/>
              </a:spcBef>
              <a:buFont typeface="Wingdings" panose="05000000000000000000" pitchFamily="2" charset="2"/>
              <a:buChar char="Ø"/>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VAO(vertex </a:t>
            </a:r>
            <a:r>
              <a:rPr lang="en-US" altLang="zh-CN" b="1" dirty="0">
                <a:solidFill>
                  <a:schemeClr val="bg2">
                    <a:lumMod val="50000"/>
                  </a:schemeClr>
                </a:solidFill>
                <a:latin typeface="微软雅黑" panose="020B0503020204020204" pitchFamily="34" charset="-122"/>
                <a:ea typeface="微软雅黑" panose="020B0503020204020204" pitchFamily="34" charset="-122"/>
              </a:rPr>
              <a:t>Array Object)</a:t>
            </a:r>
            <a:r>
              <a:rPr lang="zh-CN" altLang="en-US" b="1" dirty="0">
                <a:solidFill>
                  <a:schemeClr val="bg2">
                    <a:lumMod val="50000"/>
                  </a:schemeClr>
                </a:solidFill>
                <a:latin typeface="微软雅黑" panose="020B0503020204020204" pitchFamily="34" charset="-122"/>
                <a:ea typeface="微软雅黑" panose="020B0503020204020204" pitchFamily="34" charset="-122"/>
              </a:rPr>
              <a:t>：顶点数组</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对象</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spcBef>
                <a:spcPts val="1800"/>
              </a:spcBef>
              <a:buFont typeface="Arial" panose="020B0604020202020204" pitchFamily="34" charset="0"/>
              <a:buChar char="•"/>
            </a:pPr>
            <a:r>
              <a:rPr lang="en-US" altLang="zh-CN" b="1" dirty="0">
                <a:solidFill>
                  <a:schemeClr val="bg2">
                    <a:lumMod val="50000"/>
                  </a:schemeClr>
                </a:solidFill>
                <a:latin typeface="Times New Roman" pitchFamily="18" charset="0"/>
              </a:rPr>
              <a:t>VAO</a:t>
            </a:r>
            <a:r>
              <a:rPr lang="zh-CN" altLang="en-US" b="1" dirty="0">
                <a:solidFill>
                  <a:schemeClr val="bg2">
                    <a:lumMod val="50000"/>
                  </a:schemeClr>
                </a:solidFill>
                <a:latin typeface="Times New Roman" pitchFamily="18" charset="0"/>
              </a:rPr>
              <a:t>是一个对象，其中包含一个或者更多的</a:t>
            </a:r>
            <a:r>
              <a:rPr lang="en-US" altLang="zh-CN" b="1" dirty="0">
                <a:solidFill>
                  <a:schemeClr val="bg2">
                    <a:lumMod val="50000"/>
                  </a:schemeClr>
                </a:solidFill>
                <a:latin typeface="Times New Roman" pitchFamily="18" charset="0"/>
              </a:rPr>
              <a:t>Vertex Buffer Objects</a:t>
            </a:r>
          </a:p>
          <a:p>
            <a:pPr marL="887413" lvl="1" indent="-342900">
              <a:spcBef>
                <a:spcPts val="1800"/>
              </a:spcBef>
              <a:buFont typeface="Arial" panose="020B0604020202020204" pitchFamily="34" charset="0"/>
              <a:buChar char="•"/>
            </a:pPr>
            <a:r>
              <a:rPr lang="en-US" altLang="zh-CN" b="1" dirty="0">
                <a:solidFill>
                  <a:schemeClr val="bg2">
                    <a:lumMod val="50000"/>
                  </a:schemeClr>
                </a:solidFill>
                <a:latin typeface="Times New Roman" pitchFamily="18" charset="0"/>
              </a:rPr>
              <a:t>VAO</a:t>
            </a:r>
            <a:r>
              <a:rPr lang="zh-CN" altLang="en-US" b="1" dirty="0" smtClean="0">
                <a:solidFill>
                  <a:schemeClr val="bg2">
                    <a:lumMod val="50000"/>
                  </a:schemeClr>
                </a:solidFill>
                <a:latin typeface="Times New Roman" pitchFamily="18" charset="0"/>
              </a:rPr>
              <a:t>在</a:t>
            </a:r>
            <a:r>
              <a:rPr lang="zh-CN" altLang="en-US" b="1" dirty="0">
                <a:solidFill>
                  <a:schemeClr val="bg2">
                    <a:lumMod val="50000"/>
                  </a:schemeClr>
                </a:solidFill>
                <a:latin typeface="Times New Roman" pitchFamily="18" charset="0"/>
              </a:rPr>
              <a:t>显</a:t>
            </a:r>
            <a:r>
              <a:rPr lang="zh-CN" altLang="en-US" b="1" dirty="0" smtClean="0">
                <a:solidFill>
                  <a:schemeClr val="bg2">
                    <a:lumMod val="50000"/>
                  </a:schemeClr>
                </a:solidFill>
                <a:latin typeface="Times New Roman" pitchFamily="18" charset="0"/>
              </a:rPr>
              <a:t>存中线性的</a:t>
            </a:r>
            <a:r>
              <a:rPr lang="zh-CN" altLang="en-US" b="1" dirty="0">
                <a:solidFill>
                  <a:schemeClr val="bg2">
                    <a:lumMod val="50000"/>
                  </a:schemeClr>
                </a:solidFill>
                <a:latin typeface="Times New Roman" pitchFamily="18" charset="0"/>
              </a:rPr>
              <a:t>存储几个对象信息，替代了以前</a:t>
            </a:r>
            <a:r>
              <a:rPr lang="zh-CN" altLang="en-US" b="1" dirty="0" smtClean="0">
                <a:solidFill>
                  <a:schemeClr val="bg2">
                    <a:lumMod val="50000"/>
                  </a:schemeClr>
                </a:solidFill>
                <a:latin typeface="Times New Roman" pitchFamily="18" charset="0"/>
              </a:rPr>
              <a:t>发送需要</a:t>
            </a:r>
            <a:r>
              <a:rPr lang="zh-CN" altLang="en-US" b="1" dirty="0">
                <a:solidFill>
                  <a:schemeClr val="bg2">
                    <a:lumMod val="50000"/>
                  </a:schemeClr>
                </a:solidFill>
                <a:latin typeface="Times New Roman" pitchFamily="18" charset="0"/>
              </a:rPr>
              <a:t>的数据</a:t>
            </a:r>
            <a:r>
              <a:rPr lang="zh-CN" altLang="en-US" b="1" dirty="0" smtClean="0">
                <a:solidFill>
                  <a:schemeClr val="bg2">
                    <a:lumMod val="50000"/>
                  </a:schemeClr>
                </a:solidFill>
                <a:latin typeface="Times New Roman" pitchFamily="18" charset="0"/>
              </a:rPr>
              <a:t>到显卡，</a:t>
            </a:r>
            <a:r>
              <a:rPr lang="zh-CN" altLang="en-US" b="1" dirty="0">
                <a:solidFill>
                  <a:schemeClr val="bg2">
                    <a:lumMod val="50000"/>
                  </a:schemeClr>
                </a:solidFill>
                <a:latin typeface="Times New Roman" pitchFamily="18" charset="0"/>
              </a:rPr>
              <a:t>这也</a:t>
            </a:r>
            <a:r>
              <a:rPr lang="zh-CN" altLang="en-US" b="1" dirty="0" smtClean="0">
                <a:solidFill>
                  <a:schemeClr val="bg2">
                    <a:lumMod val="50000"/>
                  </a:schemeClr>
                </a:solidFill>
                <a:latin typeface="Times New Roman" pitchFamily="18" charset="0"/>
              </a:rPr>
              <a:t>是非“立即模式”情况</a:t>
            </a:r>
            <a:r>
              <a:rPr lang="zh-CN" altLang="en-US" b="1" dirty="0">
                <a:solidFill>
                  <a:schemeClr val="bg2">
                    <a:lumMod val="50000"/>
                  </a:schemeClr>
                </a:solidFill>
                <a:latin typeface="Times New Roman" pitchFamily="18" charset="0"/>
              </a:rPr>
              <a:t>下工作的</a:t>
            </a:r>
            <a:r>
              <a:rPr lang="zh-CN" altLang="en-US" b="1" dirty="0" smtClean="0">
                <a:solidFill>
                  <a:schemeClr val="bg2">
                    <a:lumMod val="50000"/>
                  </a:schemeClr>
                </a:solidFill>
                <a:latin typeface="Times New Roman" pitchFamily="18" charset="0"/>
              </a:rPr>
              <a:t>方法</a:t>
            </a:r>
            <a:endParaRPr lang="en-US" altLang="zh-CN" b="1" dirty="0" smtClean="0">
              <a:solidFill>
                <a:schemeClr val="bg2">
                  <a:lumMod val="50000"/>
                </a:schemeClr>
              </a:solidFill>
              <a:latin typeface="Times New Roman" pitchFamily="18" charset="0"/>
            </a:endParaRPr>
          </a:p>
          <a:p>
            <a:pPr marL="887413" lvl="1" indent="-342900">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应用程序</a:t>
            </a:r>
            <a:r>
              <a:rPr lang="zh-CN" altLang="en-US" b="1" dirty="0">
                <a:solidFill>
                  <a:schemeClr val="bg2">
                    <a:lumMod val="50000"/>
                  </a:schemeClr>
                </a:solidFill>
                <a:latin typeface="Times New Roman" pitchFamily="18" charset="0"/>
              </a:rPr>
              <a:t>不需要传输数据</a:t>
            </a:r>
            <a:r>
              <a:rPr lang="zh-CN" altLang="en-US" b="1" dirty="0" smtClean="0">
                <a:solidFill>
                  <a:schemeClr val="bg2">
                    <a:lumMod val="50000"/>
                  </a:schemeClr>
                </a:solidFill>
                <a:latin typeface="Times New Roman" pitchFamily="18" charset="0"/>
              </a:rPr>
              <a:t>到显卡而</a:t>
            </a:r>
            <a:r>
              <a:rPr lang="zh-CN" altLang="en-US" b="1" dirty="0">
                <a:solidFill>
                  <a:schemeClr val="bg2">
                    <a:lumMod val="50000"/>
                  </a:schemeClr>
                </a:solidFill>
                <a:latin typeface="Times New Roman" pitchFamily="18" charset="0"/>
              </a:rPr>
              <a:t>得到较高的</a:t>
            </a:r>
            <a:r>
              <a:rPr lang="zh-CN" altLang="en-US" b="1" dirty="0" smtClean="0">
                <a:solidFill>
                  <a:schemeClr val="bg2">
                    <a:lumMod val="50000"/>
                  </a:schemeClr>
                </a:solidFill>
                <a:latin typeface="Times New Roman" pitchFamily="18" charset="0"/>
              </a:rPr>
              <a:t>性能</a:t>
            </a:r>
            <a:endParaRPr lang="en-US" altLang="zh-CN" b="1" dirty="0">
              <a:solidFill>
                <a:schemeClr val="bg2">
                  <a:lumMod val="50000"/>
                </a:schemeClr>
              </a:solidFill>
              <a:latin typeface="Times New Roman" pitchFamily="18" charset="0"/>
            </a:endParaRPr>
          </a:p>
          <a:p>
            <a:pPr marL="627063" lvl="1" indent="-342900">
              <a:spcBef>
                <a:spcPts val="1800"/>
              </a:spcBef>
              <a:buFont typeface="Wingdings" panose="05000000000000000000" pitchFamily="2" charset="2"/>
              <a:buChar char="Ø"/>
            </a:pPr>
            <a:endParaRPr lang="en-US" altLang="zh-CN" b="1" dirty="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endParaRPr lang="en-US" altLang="zh-CN" b="1" dirty="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spcBef>
                <a:spcPts val="1800"/>
              </a:spcBef>
              <a:buFont typeface="Arial" panose="020B0604020202020204" pitchFamily="34" charset="0"/>
              <a:buChar char="•"/>
            </a:pPr>
            <a:endParaRPr lang="zh-CN" altLang="en-US" b="1" dirty="0" smtClean="0">
              <a:solidFill>
                <a:schemeClr val="bg2">
                  <a:lumMod val="50000"/>
                </a:schemeClr>
              </a:solidFill>
              <a:latin typeface="Times New Roman" pitchFamily="18" charset="0"/>
            </a:endParaRPr>
          </a:p>
        </p:txBody>
      </p:sp>
      <p:sp>
        <p:nvSpPr>
          <p:cNvPr id="212995" name="Rectangle 3"/>
          <p:cNvSpPr>
            <a:spLocks noGrp="1" noChangeArrowheads="1"/>
          </p:cNvSpPr>
          <p:nvPr>
            <p:ph type="title"/>
          </p:nvPr>
        </p:nvSpPr>
        <p:spPr>
          <a:noFill/>
        </p:spPr>
        <p:txBody>
          <a:bodyPr>
            <a:normAutofit/>
          </a:bodyPr>
          <a:lstStyle/>
          <a:p>
            <a:pPr eaLnBrk="1" hangingPunct="1">
              <a:spcBef>
                <a:spcPts val="100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2.1  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多边形顶点生成</a:t>
            </a:r>
          </a:p>
        </p:txBody>
      </p:sp>
    </p:spTree>
    <p:extLst>
      <p:ext uri="{BB962C8B-B14F-4D97-AF65-F5344CB8AC3E}">
        <p14:creationId xmlns:p14="http://schemas.microsoft.com/office/powerpoint/2010/main" val="3710453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left)">
                                      <p:cBhvr>
                                        <p:cTn id="7" dur="5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2994">
                                            <p:txEl>
                                              <p:pRg st="0" end="0"/>
                                            </p:txEl>
                                          </p:spTgt>
                                        </p:tgtEl>
                                        <p:attrNameLst>
                                          <p:attrName>style.visibility</p:attrName>
                                        </p:attrNameLst>
                                      </p:cBhvr>
                                      <p:to>
                                        <p:strVal val="visible"/>
                                      </p:to>
                                    </p:set>
                                    <p:animEffect transition="in" filter="wipe(up)">
                                      <p:cBhvr>
                                        <p:cTn id="12" dur="500"/>
                                        <p:tgtEl>
                                          <p:spTgt spid="2129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2994">
                                            <p:txEl>
                                              <p:pRg st="1" end="1"/>
                                            </p:txEl>
                                          </p:spTgt>
                                        </p:tgtEl>
                                        <p:attrNameLst>
                                          <p:attrName>style.visibility</p:attrName>
                                        </p:attrNameLst>
                                      </p:cBhvr>
                                      <p:to>
                                        <p:strVal val="visible"/>
                                      </p:to>
                                    </p:set>
                                    <p:animEffect transition="in" filter="wipe(up)">
                                      <p:cBhvr>
                                        <p:cTn id="17" dur="500"/>
                                        <p:tgtEl>
                                          <p:spTgt spid="212994">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12994">
                                            <p:txEl>
                                              <p:pRg st="2" end="2"/>
                                            </p:txEl>
                                          </p:spTgt>
                                        </p:tgtEl>
                                        <p:attrNameLst>
                                          <p:attrName>style.visibility</p:attrName>
                                        </p:attrNameLst>
                                      </p:cBhvr>
                                      <p:to>
                                        <p:strVal val="visible"/>
                                      </p:to>
                                    </p:set>
                                    <p:animEffect transition="in" filter="wipe(up)">
                                      <p:cBhvr>
                                        <p:cTn id="20" dur="500"/>
                                        <p:tgtEl>
                                          <p:spTgt spid="2129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2994">
                                            <p:txEl>
                                              <p:pRg st="3" end="3"/>
                                            </p:txEl>
                                          </p:spTgt>
                                        </p:tgtEl>
                                        <p:attrNameLst>
                                          <p:attrName>style.visibility</p:attrName>
                                        </p:attrNameLst>
                                      </p:cBhvr>
                                      <p:to>
                                        <p:strVal val="visible"/>
                                      </p:to>
                                    </p:set>
                                    <p:animEffect transition="in" filter="wipe(up)">
                                      <p:cBhvr>
                                        <p:cTn id="25" dur="500"/>
                                        <p:tgtEl>
                                          <p:spTgt spid="2129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12994">
                                            <p:txEl>
                                              <p:pRg st="4" end="4"/>
                                            </p:txEl>
                                          </p:spTgt>
                                        </p:tgtEl>
                                        <p:attrNameLst>
                                          <p:attrName>style.visibility</p:attrName>
                                        </p:attrNameLst>
                                      </p:cBhvr>
                                      <p:to>
                                        <p:strVal val="visible"/>
                                      </p:to>
                                    </p:set>
                                    <p:animEffect transition="in" filter="wipe(up)">
                                      <p:cBhvr>
                                        <p:cTn id="30" dur="500"/>
                                        <p:tgtEl>
                                          <p:spTgt spid="2129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12994">
                                            <p:txEl>
                                              <p:pRg st="5" end="5"/>
                                            </p:txEl>
                                          </p:spTgt>
                                        </p:tgtEl>
                                        <p:attrNameLst>
                                          <p:attrName>style.visibility</p:attrName>
                                        </p:attrNameLst>
                                      </p:cBhvr>
                                      <p:to>
                                        <p:strVal val="visible"/>
                                      </p:to>
                                    </p:set>
                                    <p:animEffect transition="in" filter="wipe(up)">
                                      <p:cBhvr>
                                        <p:cTn id="35" dur="500"/>
                                        <p:tgtEl>
                                          <p:spTgt spid="2129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2994">
                                            <p:txEl>
                                              <p:pRg st="6" end="6"/>
                                            </p:txEl>
                                          </p:spTgt>
                                        </p:tgtEl>
                                        <p:attrNameLst>
                                          <p:attrName>style.visibility</p:attrName>
                                        </p:attrNameLst>
                                      </p:cBhvr>
                                      <p:to>
                                        <p:strVal val="visible"/>
                                      </p:to>
                                    </p:set>
                                    <p:animEffect transition="in" filter="wipe(up)">
                                      <p:cBhvr>
                                        <p:cTn id="40" dur="500"/>
                                        <p:tgtEl>
                                          <p:spTgt spid="212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uiExpand="1" build="p"/>
      <p:bldP spid="2129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575733" y="873126"/>
            <a:ext cx="10972800" cy="5102225"/>
          </a:xfrm>
        </p:spPr>
        <p:txBody>
          <a:bodyPr/>
          <a:lstStyle/>
          <a:p>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2.2 </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OpenGL</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中多边形的填充</a:t>
            </a:r>
          </a:p>
          <a:p>
            <a:pPr marL="627063" lvl="1" indent="-342900" eaLnBrk="1" hangingPunct="1">
              <a:lnSpc>
                <a:spcPct val="90000"/>
              </a:lnSpc>
              <a:spcBef>
                <a:spcPts val="24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指定填充颜色  </a:t>
            </a:r>
            <a:r>
              <a:rPr lang="en-US" altLang="zh-CN" b="1" dirty="0" err="1" smtClean="0">
                <a:solidFill>
                  <a:srgbClr val="19B804"/>
                </a:solidFill>
                <a:latin typeface="微软雅黑" panose="020B0503020204020204" pitchFamily="34" charset="-122"/>
                <a:ea typeface="微软雅黑" panose="020B0503020204020204" pitchFamily="34" charset="-122"/>
              </a:rPr>
              <a:t>glColor</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指定颜色</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的着色处理</a:t>
            </a:r>
            <a:r>
              <a:rPr lang="zh-CN" altLang="en-US" b="1" dirty="0">
                <a:solidFill>
                  <a:schemeClr val="bg2">
                    <a:lumMod val="50000"/>
                  </a:schemeClr>
                </a:solidFill>
                <a:latin typeface="微软雅黑" panose="020B0503020204020204" pitchFamily="34" charset="-122"/>
                <a:ea typeface="微软雅黑" panose="020B0503020204020204" pitchFamily="34" charset="-122"/>
              </a:rPr>
              <a:t>模式</a:t>
            </a:r>
          </a:p>
          <a:p>
            <a:pPr marL="271463" lvl="1" indent="455613" eaLnBrk="1" hangingPunct="1">
              <a:lnSpc>
                <a:spcPct val="90000"/>
              </a:lnSpc>
              <a:spcBef>
                <a:spcPct val="50000"/>
              </a:spcBef>
              <a:buFont typeface="Wingdings" pitchFamily="2" charset="2"/>
              <a:buNone/>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  void </a:t>
            </a:r>
            <a:r>
              <a:rPr lang="en-US" altLang="zh-CN" b="1" dirty="0" err="1">
                <a:solidFill>
                  <a:srgbClr val="19B804"/>
                </a:solidFill>
                <a:latin typeface="微软雅黑" panose="020B0503020204020204" pitchFamily="34" charset="-122"/>
                <a:ea typeface="微软雅黑" panose="020B0503020204020204" pitchFamily="34" charset="-122"/>
              </a:rPr>
              <a:t>glShadeModel</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b="1" dirty="0" err="1" smtClean="0">
                <a:solidFill>
                  <a:schemeClr val="bg2">
                    <a:lumMod val="50000"/>
                  </a:schemeClr>
                </a:solidFill>
                <a:latin typeface="微软雅黑" panose="020B0503020204020204" pitchFamily="34" charset="-122"/>
                <a:ea typeface="微软雅黑" panose="020B0503020204020204" pitchFamily="34" charset="-122"/>
              </a:rPr>
              <a:t>GLenum</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mode</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p>
          <a:p>
            <a:pPr marL="271463" lvl="1" indent="455613" eaLnBrk="1" hangingPunct="1">
              <a:lnSpc>
                <a:spcPct val="90000"/>
              </a:lnSpc>
              <a:spcBef>
                <a:spcPct val="50000"/>
              </a:spcBef>
              <a:buFont typeface="Wingdings" pitchFamily="2" charset="2"/>
              <a:buNone/>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有两种</a:t>
            </a:r>
            <a:r>
              <a:rPr lang="en-US" altLang="zh-CN" b="1" i="1" dirty="0" smtClean="0">
                <a:solidFill>
                  <a:schemeClr val="bg2">
                    <a:lumMod val="50000"/>
                  </a:schemeClr>
                </a:solidFill>
                <a:latin typeface="微软雅黑" panose="020B0503020204020204" pitchFamily="34" charset="-122"/>
                <a:ea typeface="微软雅黑" panose="020B0503020204020204" pitchFamily="34" charset="-122"/>
              </a:rPr>
              <a:t>mode</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 ：</a:t>
            </a:r>
          </a:p>
          <a:p>
            <a:pPr marL="892175" lvl="1" indent="-165100" eaLnBrk="1" hangingPunct="1">
              <a:lnSpc>
                <a:spcPct val="90000"/>
              </a:lnSpc>
              <a:spcBef>
                <a:spcPct val="50000"/>
              </a:spcBef>
              <a:buFont typeface="Wingdings" pitchFamily="2" charset="2"/>
              <a:buNone/>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b="1" dirty="0" smtClean="0">
                <a:solidFill>
                  <a:srgbClr val="C00000"/>
                </a:solidFill>
                <a:latin typeface="微软雅黑" panose="020B0503020204020204" pitchFamily="34" charset="-122"/>
                <a:ea typeface="微软雅黑" panose="020B0503020204020204" pitchFamily="34" charset="-122"/>
              </a:rPr>
              <a:t>GL_SMOOTH</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缺省值</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顶点之间的像素的颜色值按照各个顶点的颜色进行插值计算得到；</a:t>
            </a:r>
          </a:p>
          <a:p>
            <a:pPr marL="271463" lvl="1" indent="455613" eaLnBrk="1" hangingPunct="1">
              <a:lnSpc>
                <a:spcPct val="90000"/>
              </a:lnSpc>
              <a:spcBef>
                <a:spcPct val="50000"/>
              </a:spcBef>
              <a:buFont typeface="Wingdings" pitchFamily="2" charset="2"/>
              <a:buNone/>
            </a:pP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rPr>
              <a:t>GL_FLAT</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选取一个顶点的颜色值赋给区域内的所有像素</a:t>
            </a:r>
          </a:p>
        </p:txBody>
      </p:sp>
    </p:spTree>
    <p:extLst>
      <p:ext uri="{BB962C8B-B14F-4D97-AF65-F5344CB8AC3E}">
        <p14:creationId xmlns:p14="http://schemas.microsoft.com/office/powerpoint/2010/main" val="1547471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609600" y="512763"/>
            <a:ext cx="10972800" cy="6273800"/>
          </a:xfrm>
        </p:spPr>
        <p:txBody>
          <a:bodyPr/>
          <a:lstStyle/>
          <a:p>
            <a:pPr marL="627063" lvl="1" indent="-342900" eaLnBrk="1" hangingPunct="1">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指定多边形的绘制方式</a:t>
            </a:r>
          </a:p>
          <a:p>
            <a:pPr lvl="1" eaLnBrk="1" hangingPunct="1">
              <a:spcBef>
                <a:spcPts val="2400"/>
              </a:spcBef>
              <a:spcAft>
                <a:spcPts val="2400"/>
              </a:spcAft>
              <a:buFont typeface="Wingdings" pitchFamily="2" charset="2"/>
              <a:buNone/>
            </a:pPr>
            <a:r>
              <a:rPr lang="en-US" altLang="zh-CN" dirty="0" smtClean="0">
                <a:latin typeface="Times New Roman" pitchFamily="18" charset="0"/>
              </a:rPr>
              <a:t>      </a:t>
            </a:r>
            <a:r>
              <a:rPr lang="en-US" altLang="zh-CN" b="1" dirty="0" smtClean="0">
                <a:solidFill>
                  <a:schemeClr val="bg2">
                    <a:lumMod val="50000"/>
                  </a:schemeClr>
                </a:solidFill>
                <a:latin typeface="Times New Roman" pitchFamily="18" charset="0"/>
              </a:rPr>
              <a:t>Void </a:t>
            </a:r>
            <a:r>
              <a:rPr lang="en-US" altLang="zh-CN" b="1" dirty="0" err="1" smtClean="0">
                <a:solidFill>
                  <a:srgbClr val="19B804"/>
                </a:solidFill>
                <a:latin typeface="Times New Roman" pitchFamily="18" charset="0"/>
              </a:rPr>
              <a:t>glPolygonMode</a:t>
            </a:r>
            <a:r>
              <a:rPr lang="en-US" altLang="zh-CN" b="1" dirty="0" smtClean="0">
                <a:solidFill>
                  <a:schemeClr val="bg2">
                    <a:lumMod val="50000"/>
                  </a:schemeClr>
                </a:solidFill>
                <a:latin typeface="Times New Roman" pitchFamily="18" charset="0"/>
              </a:rPr>
              <a:t>(</a:t>
            </a:r>
            <a:r>
              <a:rPr lang="en-US" altLang="zh-CN" b="1" dirty="0" err="1" smtClean="0">
                <a:solidFill>
                  <a:schemeClr val="bg2">
                    <a:lumMod val="50000"/>
                  </a:schemeClr>
                </a:solidFill>
                <a:latin typeface="Times New Roman" pitchFamily="18" charset="0"/>
              </a:rPr>
              <a:t>GLenum</a:t>
            </a:r>
            <a:r>
              <a:rPr lang="en-US" altLang="zh-CN"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face</a:t>
            </a:r>
            <a:r>
              <a:rPr lang="en-US" altLang="zh-CN" b="1" dirty="0" smtClean="0">
                <a:solidFill>
                  <a:schemeClr val="bg2">
                    <a:lumMod val="50000"/>
                  </a:schemeClr>
                </a:solidFill>
                <a:latin typeface="Times New Roman" pitchFamily="18" charset="0"/>
              </a:rPr>
              <a:t>, </a:t>
            </a:r>
            <a:r>
              <a:rPr lang="en-US" altLang="zh-CN" b="1" dirty="0" err="1" smtClean="0">
                <a:solidFill>
                  <a:schemeClr val="bg2">
                    <a:lumMod val="50000"/>
                  </a:schemeClr>
                </a:solidFill>
                <a:latin typeface="Times New Roman" pitchFamily="18" charset="0"/>
              </a:rPr>
              <a:t>GLenum</a:t>
            </a:r>
            <a:r>
              <a:rPr lang="en-US" altLang="zh-CN" b="1" dirty="0" smtClean="0">
                <a:solidFill>
                  <a:schemeClr val="bg2">
                    <a:lumMod val="50000"/>
                  </a:schemeClr>
                </a:solidFill>
                <a:latin typeface="Times New Roman" pitchFamily="18" charset="0"/>
              </a:rPr>
              <a:t> </a:t>
            </a:r>
            <a:r>
              <a:rPr lang="en-US" altLang="zh-CN" b="1" i="1" dirty="0" smtClean="0">
                <a:solidFill>
                  <a:schemeClr val="bg2">
                    <a:lumMod val="50000"/>
                  </a:schemeClr>
                </a:solidFill>
                <a:latin typeface="Times New Roman" pitchFamily="18" charset="0"/>
              </a:rPr>
              <a:t>mode</a:t>
            </a:r>
            <a:r>
              <a:rPr lang="en-US" altLang="zh-CN" b="1" dirty="0" smtClean="0">
                <a:solidFill>
                  <a:schemeClr val="bg2">
                    <a:lumMod val="50000"/>
                  </a:schemeClr>
                </a:solidFill>
                <a:latin typeface="Times New Roman" pitchFamily="18" charset="0"/>
              </a:rPr>
              <a:t>)</a:t>
            </a:r>
          </a:p>
          <a:p>
            <a:pPr marL="887413" lvl="1" indent="-342900" eaLnBrk="1" hangingPunct="1">
              <a:buFont typeface="Arial" panose="020B0604020202020204" pitchFamily="34" charset="0"/>
              <a:buChar char="•"/>
            </a:pPr>
            <a:r>
              <a:rPr lang="zh-CN" altLang="en-US" b="1" dirty="0" smtClean="0">
                <a:solidFill>
                  <a:schemeClr val="bg2">
                    <a:lumMod val="50000"/>
                  </a:schemeClr>
                </a:solidFill>
                <a:latin typeface="Times New Roman" pitchFamily="18" charset="0"/>
              </a:rPr>
              <a:t>该函数控制多边形正面和反面的绘制方式。</a:t>
            </a: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变量</a:t>
            </a:r>
            <a:r>
              <a:rPr lang="en-US" altLang="zh-CN" b="1" dirty="0">
                <a:solidFill>
                  <a:schemeClr val="bg2">
                    <a:lumMod val="50000"/>
                  </a:schemeClr>
                </a:solidFill>
                <a:latin typeface="Times New Roman" pitchFamily="18" charset="0"/>
              </a:rPr>
              <a:t>face</a:t>
            </a:r>
            <a:r>
              <a:rPr lang="zh-CN" altLang="en-US" b="1" dirty="0">
                <a:solidFill>
                  <a:schemeClr val="bg2">
                    <a:lumMod val="50000"/>
                  </a:schemeClr>
                </a:solidFill>
                <a:latin typeface="Times New Roman" pitchFamily="18" charset="0"/>
              </a:rPr>
              <a:t>可以为</a:t>
            </a:r>
          </a:p>
          <a:p>
            <a:pPr lvl="2" indent="1349375" eaLnBrk="1" hangingPunct="1"/>
            <a:r>
              <a:rPr lang="en-US" altLang="zh-CN" b="1" dirty="0" smtClean="0">
                <a:solidFill>
                  <a:schemeClr val="bg2">
                    <a:lumMod val="50000"/>
                  </a:schemeClr>
                </a:solidFill>
                <a:latin typeface="Times New Roman" pitchFamily="18" charset="0"/>
              </a:rPr>
              <a:t>GL_FRONT </a:t>
            </a:r>
          </a:p>
          <a:p>
            <a:pPr lvl="2" indent="1349375" eaLnBrk="1" hangingPunct="1"/>
            <a:r>
              <a:rPr lang="en-US" altLang="zh-CN" b="1" dirty="0" smtClean="0">
                <a:solidFill>
                  <a:schemeClr val="bg2">
                    <a:lumMod val="50000"/>
                  </a:schemeClr>
                </a:solidFill>
                <a:latin typeface="Times New Roman" pitchFamily="18" charset="0"/>
              </a:rPr>
              <a:t>GL_BACK</a:t>
            </a:r>
          </a:p>
          <a:p>
            <a:pPr lvl="2" indent="1349375" eaLnBrk="1" hangingPunct="1"/>
            <a:r>
              <a:rPr lang="en-US" altLang="zh-CN" b="1" dirty="0" smtClean="0">
                <a:solidFill>
                  <a:schemeClr val="bg2">
                    <a:lumMod val="50000"/>
                  </a:schemeClr>
                </a:solidFill>
                <a:latin typeface="Times New Roman" pitchFamily="18" charset="0"/>
              </a:rPr>
              <a:t>GL_FRONT_AND_BACK</a:t>
            </a:r>
          </a:p>
          <a:p>
            <a:pPr marL="887413" lvl="1" indent="-342900" eaLnBrk="1" hangingPunct="1">
              <a:buFont typeface="Arial" panose="020B0604020202020204" pitchFamily="34" charset="0"/>
              <a:buChar char="•"/>
            </a:pPr>
            <a:r>
              <a:rPr lang="zh-CN" altLang="en-US" b="1" dirty="0">
                <a:solidFill>
                  <a:schemeClr val="bg2">
                    <a:lumMod val="50000"/>
                  </a:schemeClr>
                </a:solidFill>
                <a:latin typeface="Times New Roman" pitchFamily="18" charset="0"/>
              </a:rPr>
              <a:t>变量</a:t>
            </a:r>
            <a:r>
              <a:rPr lang="en-US" altLang="zh-CN" b="1" dirty="0">
                <a:solidFill>
                  <a:schemeClr val="bg2">
                    <a:lumMod val="50000"/>
                  </a:schemeClr>
                </a:solidFill>
                <a:latin typeface="Times New Roman" pitchFamily="18" charset="0"/>
              </a:rPr>
              <a:t>mode</a:t>
            </a:r>
            <a:r>
              <a:rPr lang="zh-CN" altLang="en-US" b="1" dirty="0">
                <a:solidFill>
                  <a:schemeClr val="bg2">
                    <a:lumMod val="50000"/>
                  </a:schemeClr>
                </a:solidFill>
                <a:latin typeface="Times New Roman" pitchFamily="18" charset="0"/>
              </a:rPr>
              <a:t>指定了各个面的绘制方式，可选值为</a:t>
            </a:r>
          </a:p>
          <a:p>
            <a:pPr lvl="2" indent="1349375"/>
            <a:r>
              <a:rPr lang="en-US" altLang="zh-CN" b="1" dirty="0">
                <a:solidFill>
                  <a:schemeClr val="bg2">
                    <a:lumMod val="50000"/>
                  </a:schemeClr>
                </a:solidFill>
                <a:latin typeface="Times New Roman" pitchFamily="18" charset="0"/>
              </a:rPr>
              <a:t>GL_POINT  </a:t>
            </a:r>
            <a:r>
              <a:rPr lang="zh-CN" altLang="en-US" b="1" dirty="0">
                <a:solidFill>
                  <a:schemeClr val="bg2">
                    <a:lumMod val="50000"/>
                  </a:schemeClr>
                </a:solidFill>
                <a:latin typeface="Times New Roman" pitchFamily="18" charset="0"/>
              </a:rPr>
              <a:t>点模式</a:t>
            </a:r>
          </a:p>
          <a:p>
            <a:pPr lvl="2" indent="1349375"/>
            <a:r>
              <a:rPr lang="en-US" altLang="zh-CN" b="1" dirty="0">
                <a:solidFill>
                  <a:schemeClr val="bg2">
                    <a:lumMod val="50000"/>
                  </a:schemeClr>
                </a:solidFill>
                <a:latin typeface="Times New Roman" pitchFamily="18" charset="0"/>
              </a:rPr>
              <a:t>GL_LINE    </a:t>
            </a:r>
            <a:r>
              <a:rPr lang="zh-CN" altLang="en-US" b="1" dirty="0">
                <a:solidFill>
                  <a:schemeClr val="bg2">
                    <a:lumMod val="50000"/>
                  </a:schemeClr>
                </a:solidFill>
                <a:latin typeface="Times New Roman" pitchFamily="18" charset="0"/>
              </a:rPr>
              <a:t>线框模式</a:t>
            </a:r>
          </a:p>
          <a:p>
            <a:pPr lvl="2" indent="1349375"/>
            <a:r>
              <a:rPr lang="en-US" altLang="zh-CN" b="1" dirty="0">
                <a:solidFill>
                  <a:schemeClr val="bg2">
                    <a:lumMod val="50000"/>
                  </a:schemeClr>
                </a:solidFill>
                <a:latin typeface="Times New Roman" pitchFamily="18" charset="0"/>
              </a:rPr>
              <a:t>GL_FILL    </a:t>
            </a:r>
            <a:r>
              <a:rPr lang="zh-CN" altLang="en-US" b="1" dirty="0">
                <a:solidFill>
                  <a:schemeClr val="bg2">
                    <a:lumMod val="50000"/>
                  </a:schemeClr>
                </a:solidFill>
                <a:latin typeface="Times New Roman" pitchFamily="18" charset="0"/>
              </a:rPr>
              <a:t>实填充模式</a:t>
            </a:r>
          </a:p>
        </p:txBody>
      </p:sp>
    </p:spTree>
    <p:extLst>
      <p:ext uri="{BB962C8B-B14F-4D97-AF65-F5344CB8AC3E}">
        <p14:creationId xmlns:p14="http://schemas.microsoft.com/office/powerpoint/2010/main" val="2326747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09600" y="512763"/>
            <a:ext cx="10972800" cy="6273800"/>
          </a:xfrm>
        </p:spPr>
        <p:txBody>
          <a:bodyPr/>
          <a:lstStyle/>
          <a:p>
            <a:pPr marL="627063" lvl="1" indent="-342900">
              <a:spcBef>
                <a:spcPts val="1800"/>
              </a:spcBef>
              <a:buFont typeface="Wingdings" panose="05000000000000000000" pitchFamily="2" charset="2"/>
              <a:buChar char="Ø"/>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多边形的正反面</a:t>
            </a:r>
          </a:p>
          <a:p>
            <a:pPr marL="887413" lvl="1" indent="-342900">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缺省时，把多边形的顶点在屏幕上以逆时针方向排列的一面称为正面。也可调用</a:t>
            </a:r>
            <a:r>
              <a:rPr lang="en-US" altLang="zh-CN" b="1" dirty="0" err="1">
                <a:solidFill>
                  <a:srgbClr val="19B804"/>
                </a:solidFill>
                <a:latin typeface="Times New Roman" pitchFamily="18" charset="0"/>
              </a:rPr>
              <a:t>glFrontFace</a:t>
            </a:r>
            <a:r>
              <a:rPr lang="en-US" altLang="zh-CN" b="1" dirty="0">
                <a:solidFill>
                  <a:schemeClr val="bg2">
                    <a:lumMod val="50000"/>
                  </a:schemeClr>
                </a:solidFill>
                <a:latin typeface="Times New Roman" pitchFamily="18" charset="0"/>
              </a:rPr>
              <a:t>(GL_CCW)</a:t>
            </a:r>
            <a:r>
              <a:rPr lang="zh-CN" altLang="en-US" b="1" dirty="0">
                <a:solidFill>
                  <a:schemeClr val="bg2">
                    <a:lumMod val="50000"/>
                  </a:schemeClr>
                </a:solidFill>
                <a:latin typeface="Times New Roman" pitchFamily="18" charset="0"/>
              </a:rPr>
              <a:t>专门指定</a:t>
            </a:r>
          </a:p>
          <a:p>
            <a:pPr marL="887413" lvl="1" indent="-342900">
              <a:buFont typeface="Arial" panose="020B0604020202020204" pitchFamily="34" charset="0"/>
              <a:buChar char="•"/>
            </a:pPr>
            <a:endParaRPr lang="zh-CN" altLang="en-US" b="1" dirty="0">
              <a:solidFill>
                <a:schemeClr val="bg2">
                  <a:lumMod val="50000"/>
                </a:schemeClr>
              </a:solidFill>
              <a:latin typeface="Times New Roman" pitchFamily="18" charset="0"/>
            </a:endParaRP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可调用</a:t>
            </a:r>
            <a:r>
              <a:rPr lang="en-US" altLang="zh-CN" b="1" dirty="0" err="1">
                <a:solidFill>
                  <a:srgbClr val="19B804"/>
                </a:solidFill>
                <a:latin typeface="Times New Roman" pitchFamily="18" charset="0"/>
              </a:rPr>
              <a:t>glFrontFace</a:t>
            </a:r>
            <a:r>
              <a:rPr lang="en-US" altLang="zh-CN" b="1" dirty="0">
                <a:solidFill>
                  <a:schemeClr val="bg2">
                    <a:lumMod val="50000"/>
                  </a:schemeClr>
                </a:solidFill>
                <a:latin typeface="Times New Roman" pitchFamily="18" charset="0"/>
              </a:rPr>
              <a:t>(GL_CW)</a:t>
            </a:r>
            <a:r>
              <a:rPr lang="zh-CN" altLang="en-US" b="1" dirty="0">
                <a:solidFill>
                  <a:schemeClr val="bg2">
                    <a:lumMod val="50000"/>
                  </a:schemeClr>
                </a:solidFill>
                <a:latin typeface="Times New Roman" pitchFamily="18" charset="0"/>
              </a:rPr>
              <a:t>，将多边形的顶点在屏幕上以顺时针方向排列的一面定义为正面。</a:t>
            </a:r>
          </a:p>
        </p:txBody>
      </p:sp>
    </p:spTree>
    <p:extLst>
      <p:ext uri="{BB962C8B-B14F-4D97-AF65-F5344CB8AC3E}">
        <p14:creationId xmlns:p14="http://schemas.microsoft.com/office/powerpoint/2010/main" val="30723102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body" idx="1"/>
          </p:nvPr>
        </p:nvSpPr>
        <p:spPr>
          <a:xfrm>
            <a:off x="609600" y="620714"/>
            <a:ext cx="10972800" cy="5246687"/>
          </a:xfrm>
          <a:noFill/>
        </p:spPr>
        <p:txBody>
          <a:bodyPr/>
          <a:lstStyle/>
          <a:p>
            <a:pPr marL="627063" lvl="1" indent="-342900" eaLnBrk="1" hangingPunct="1">
              <a:spcBef>
                <a:spcPts val="2400"/>
              </a:spcBef>
              <a:spcAft>
                <a:spcPts val="1200"/>
              </a:spcAft>
              <a:buFont typeface="Wingdings" panose="05000000000000000000" pitchFamily="2" charset="2"/>
              <a:buChar char="Ø"/>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点划</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多边形填充</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绘制内部被图案填充的多边形</a:t>
            </a: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使用</a:t>
            </a:r>
            <a:r>
              <a:rPr lang="en-US" altLang="zh-CN" b="1" dirty="0" err="1">
                <a:solidFill>
                  <a:schemeClr val="bg2">
                    <a:lumMod val="50000"/>
                  </a:schemeClr>
                </a:solidFill>
                <a:latin typeface="Times New Roman" pitchFamily="18" charset="0"/>
              </a:rPr>
              <a:t>glPolygonStipple</a:t>
            </a:r>
            <a:r>
              <a:rPr lang="en-US" altLang="zh-CN" b="1" dirty="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函数定义填充图案</a:t>
            </a:r>
          </a:p>
          <a:p>
            <a:pPr lvl="3" eaLnBrk="1" hangingPunct="1">
              <a:spcBef>
                <a:spcPct val="50000"/>
              </a:spcBef>
              <a:buFont typeface="Wingdings" pitchFamily="2" charset="2"/>
              <a:buNone/>
            </a:pPr>
            <a:r>
              <a:rPr lang="en-US" altLang="zh-CN" sz="2400" b="1" dirty="0" smtClean="0">
                <a:solidFill>
                  <a:schemeClr val="bg2">
                    <a:lumMod val="50000"/>
                  </a:schemeClr>
                </a:solidFill>
                <a:latin typeface="Times New Roman" pitchFamily="18" charset="0"/>
              </a:rPr>
              <a:t>Void </a:t>
            </a:r>
            <a:r>
              <a:rPr lang="en-US" altLang="zh-CN" sz="2400" b="1" dirty="0" err="1" smtClean="0">
                <a:solidFill>
                  <a:srgbClr val="19B804"/>
                </a:solidFill>
                <a:latin typeface="Times New Roman" pitchFamily="18" charset="0"/>
              </a:rPr>
              <a:t>glPolygonStipple</a:t>
            </a:r>
            <a:r>
              <a:rPr lang="en-US" altLang="zh-CN" sz="2400" b="1" dirty="0" smtClean="0">
                <a:solidFill>
                  <a:srgbClr val="19B804"/>
                </a:solidFill>
                <a:latin typeface="Times New Roman" pitchFamily="18" charset="0"/>
              </a:rPr>
              <a:t> </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const</a:t>
            </a:r>
            <a:r>
              <a:rPr lang="en-US" altLang="zh-CN" sz="2400" b="1" dirty="0" smtClean="0">
                <a:solidFill>
                  <a:schemeClr val="bg2">
                    <a:lumMod val="50000"/>
                  </a:schemeClr>
                </a:solidFill>
                <a:latin typeface="Times New Roman" pitchFamily="18" charset="0"/>
              </a:rPr>
              <a:t> </a:t>
            </a:r>
            <a:r>
              <a:rPr lang="en-US" altLang="zh-CN" sz="2400" b="1" dirty="0" err="1" smtClean="0">
                <a:solidFill>
                  <a:schemeClr val="bg2">
                    <a:lumMod val="50000"/>
                  </a:schemeClr>
                </a:solidFill>
                <a:latin typeface="Times New Roman" pitchFamily="18" charset="0"/>
              </a:rPr>
              <a:t>GLubyte</a:t>
            </a:r>
            <a:r>
              <a:rPr lang="en-US" altLang="zh-CN" sz="2400" b="1" dirty="0" smtClean="0">
                <a:solidFill>
                  <a:schemeClr val="bg2">
                    <a:lumMod val="50000"/>
                  </a:schemeClr>
                </a:solidFill>
                <a:latin typeface="Times New Roman" pitchFamily="18" charset="0"/>
              </a:rPr>
              <a:t> *</a:t>
            </a:r>
            <a:r>
              <a:rPr lang="en-US" altLang="zh-CN" sz="2400" b="1" i="1" dirty="0" smtClean="0">
                <a:solidFill>
                  <a:schemeClr val="bg2">
                    <a:lumMod val="50000"/>
                  </a:schemeClr>
                </a:solidFill>
                <a:latin typeface="Times New Roman" pitchFamily="18" charset="0"/>
              </a:rPr>
              <a:t>mask</a:t>
            </a:r>
            <a:r>
              <a:rPr lang="en-US" altLang="zh-CN" sz="2400" b="1" dirty="0" smtClean="0">
                <a:solidFill>
                  <a:schemeClr val="bg2">
                    <a:lumMod val="50000"/>
                  </a:schemeClr>
                </a:solidFill>
                <a:latin typeface="Times New Roman" pitchFamily="18" charset="0"/>
              </a:rPr>
              <a:t>);</a:t>
            </a:r>
          </a:p>
          <a:p>
            <a:pPr lvl="3" eaLnBrk="1" hangingPunct="1">
              <a:spcBef>
                <a:spcPct val="50000"/>
              </a:spcBef>
              <a:buFont typeface="Wingdings" pitchFamily="2" charset="2"/>
              <a:buNone/>
            </a:pPr>
            <a:r>
              <a:rPr lang="en-US" altLang="zh-CN" sz="2400" b="1" i="1" dirty="0" smtClean="0">
                <a:solidFill>
                  <a:schemeClr val="bg2">
                    <a:lumMod val="50000"/>
                  </a:schemeClr>
                </a:solidFill>
                <a:latin typeface="Times New Roman" pitchFamily="18" charset="0"/>
              </a:rPr>
              <a:t>Mask</a:t>
            </a:r>
            <a:r>
              <a:rPr lang="zh-CN" altLang="en-US" sz="2400" b="1" dirty="0" smtClean="0">
                <a:solidFill>
                  <a:schemeClr val="bg2">
                    <a:lumMod val="50000"/>
                  </a:schemeClr>
                </a:solidFill>
                <a:latin typeface="Times New Roman" pitchFamily="18" charset="0"/>
              </a:rPr>
              <a:t>为一个</a:t>
            </a:r>
            <a:r>
              <a:rPr lang="en-US" altLang="zh-CN" sz="2400" b="1" dirty="0" smtClean="0">
                <a:solidFill>
                  <a:schemeClr val="bg2">
                    <a:lumMod val="50000"/>
                  </a:schemeClr>
                </a:solidFill>
                <a:latin typeface="Times New Roman" pitchFamily="18" charset="0"/>
              </a:rPr>
              <a:t>32</a:t>
            </a:r>
            <a:r>
              <a:rPr lang="en-US" altLang="zh-CN" sz="2400" b="1" dirty="0" smtClean="0">
                <a:solidFill>
                  <a:schemeClr val="bg2">
                    <a:lumMod val="50000"/>
                  </a:schemeClr>
                </a:solidFill>
                <a:latin typeface="Times New Roman" pitchFamily="18" charset="0"/>
                <a:sym typeface="Symbol" pitchFamily="18" charset="2"/>
              </a:rPr>
              <a:t>32</a:t>
            </a:r>
            <a:r>
              <a:rPr lang="zh-CN" altLang="en-US" sz="2400" b="1" dirty="0" smtClean="0">
                <a:solidFill>
                  <a:schemeClr val="bg2">
                    <a:lumMod val="50000"/>
                  </a:schemeClr>
                </a:solidFill>
                <a:latin typeface="Times New Roman" pitchFamily="18" charset="0"/>
                <a:sym typeface="Symbol" pitchFamily="18" charset="2"/>
              </a:rPr>
              <a:t>位图的指针</a:t>
            </a:r>
          </a:p>
          <a:p>
            <a:pPr marL="887413" lvl="1" indent="-342900" eaLnBrk="1" hangingPunct="1">
              <a:buFont typeface="Arial" panose="020B0604020202020204" pitchFamily="34" charset="0"/>
              <a:buChar char="•"/>
            </a:pPr>
            <a:r>
              <a:rPr lang="zh-CN" altLang="en-US" b="1" dirty="0">
                <a:solidFill>
                  <a:schemeClr val="bg2">
                    <a:lumMod val="50000"/>
                  </a:schemeClr>
                </a:solidFill>
                <a:latin typeface="Times New Roman" pitchFamily="18" charset="0"/>
              </a:rPr>
              <a:t>激活点划多边形填充方式</a:t>
            </a:r>
          </a:p>
          <a:p>
            <a:pPr lvl="2" eaLnBrk="1" hangingPunct="1">
              <a:spcBef>
                <a:spcPct val="50000"/>
              </a:spcBef>
              <a:buFont typeface="Wingdings" pitchFamily="2" charset="2"/>
              <a:buNone/>
            </a:pPr>
            <a:r>
              <a:rPr lang="en-US" altLang="zh-CN" b="1" dirty="0" smtClean="0">
                <a:latin typeface="Times New Roman" pitchFamily="18" charset="0"/>
              </a:rPr>
              <a:t>      </a:t>
            </a:r>
            <a:r>
              <a:rPr lang="en-US" altLang="zh-CN" b="1" dirty="0" smtClean="0">
                <a:solidFill>
                  <a:srgbClr val="009900"/>
                </a:solidFill>
                <a:latin typeface="Times New Roman" pitchFamily="18" charset="0"/>
              </a:rPr>
              <a:t> </a:t>
            </a:r>
            <a:r>
              <a:rPr lang="en-US" altLang="zh-CN" b="1" dirty="0" err="1" smtClean="0">
                <a:solidFill>
                  <a:srgbClr val="009900"/>
                </a:solidFill>
                <a:latin typeface="Times New Roman" pitchFamily="18" charset="0"/>
              </a:rPr>
              <a:t>glEnable</a:t>
            </a:r>
            <a:r>
              <a:rPr lang="en-US" altLang="zh-CN" b="1" dirty="0" smtClean="0">
                <a:solidFill>
                  <a:srgbClr val="009900"/>
                </a:solidFill>
                <a:latin typeface="Times New Roman" pitchFamily="18" charset="0"/>
              </a:rPr>
              <a:t> </a:t>
            </a:r>
            <a:r>
              <a:rPr lang="en-US" altLang="zh-CN" b="1" dirty="0" smtClean="0">
                <a:solidFill>
                  <a:schemeClr val="bg2">
                    <a:lumMod val="50000"/>
                  </a:schemeClr>
                </a:solidFill>
                <a:latin typeface="Times New Roman" pitchFamily="18" charset="0"/>
              </a:rPr>
              <a:t>(GL_POLYGON_STIPPLE)</a:t>
            </a: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关闭点划方式</a:t>
            </a:r>
          </a:p>
          <a:p>
            <a:pPr lvl="2" eaLnBrk="1" hangingPunct="1">
              <a:spcBef>
                <a:spcPct val="50000"/>
              </a:spcBef>
              <a:buFont typeface="Wingdings" pitchFamily="2" charset="2"/>
              <a:buNone/>
            </a:pPr>
            <a:r>
              <a:rPr lang="en-US" altLang="zh-CN" b="0" dirty="0" smtClean="0">
                <a:solidFill>
                  <a:srgbClr val="009900"/>
                </a:solidFill>
                <a:latin typeface="Times New Roman" pitchFamily="18" charset="0"/>
              </a:rPr>
              <a:t>       </a:t>
            </a:r>
            <a:r>
              <a:rPr lang="en-US" altLang="zh-CN" b="1" dirty="0" err="1" smtClean="0">
                <a:solidFill>
                  <a:srgbClr val="009900"/>
                </a:solidFill>
                <a:latin typeface="Times New Roman" pitchFamily="18" charset="0"/>
              </a:rPr>
              <a:t>glDisable</a:t>
            </a:r>
            <a:r>
              <a:rPr lang="en-US" altLang="zh-CN" b="1" dirty="0" smtClean="0">
                <a:solidFill>
                  <a:srgbClr val="009900"/>
                </a:solidFill>
                <a:latin typeface="Times New Roman" pitchFamily="18" charset="0"/>
              </a:rPr>
              <a:t> </a:t>
            </a:r>
            <a:r>
              <a:rPr lang="en-US" altLang="zh-CN" b="1" dirty="0" smtClean="0">
                <a:solidFill>
                  <a:schemeClr val="bg2">
                    <a:lumMod val="50000"/>
                  </a:schemeClr>
                </a:solidFill>
                <a:latin typeface="Times New Roman" pitchFamily="18" charset="0"/>
              </a:rPr>
              <a:t>(</a:t>
            </a:r>
            <a:r>
              <a:rPr lang="en-US" altLang="zh-CN" b="1" dirty="0">
                <a:solidFill>
                  <a:schemeClr val="bg2">
                    <a:lumMod val="50000"/>
                  </a:schemeClr>
                </a:solidFill>
                <a:latin typeface="Times New Roman" pitchFamily="18" charset="0"/>
              </a:rPr>
              <a:t>GL_POLYGON_STIPPLE)</a:t>
            </a:r>
          </a:p>
          <a:p>
            <a:pPr lvl="3" eaLnBrk="1" hangingPunct="1">
              <a:spcBef>
                <a:spcPct val="50000"/>
              </a:spcBef>
            </a:pPr>
            <a:endParaRPr lang="zh-CN" altLang="en-US" sz="2400" dirty="0" smtClean="0">
              <a:latin typeface="Times New Roman" pitchFamily="18" charset="0"/>
            </a:endParaRPr>
          </a:p>
        </p:txBody>
      </p:sp>
    </p:spTree>
    <p:extLst>
      <p:ext uri="{BB962C8B-B14F-4D97-AF65-F5344CB8AC3E}">
        <p14:creationId xmlns:p14="http://schemas.microsoft.com/office/powerpoint/2010/main" val="31600317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4"/>
          <p:cNvSpPr>
            <a:spLocks noChangeArrowheads="1"/>
          </p:cNvSpPr>
          <p:nvPr/>
        </p:nvSpPr>
        <p:spPr bwMode="auto">
          <a:xfrm>
            <a:off x="1991544" y="980728"/>
            <a:ext cx="8921749" cy="5877272"/>
          </a:xfrm>
          <a:prstGeom prst="foldedCorner">
            <a:avLst>
              <a:gd name="adj" fmla="val 12500"/>
            </a:avLst>
          </a:prstGeom>
          <a:solidFill>
            <a:schemeClr val="accent1"/>
          </a:solidFill>
          <a:ln w="9525">
            <a:solidFill>
              <a:schemeClr val="tx1"/>
            </a:solidFill>
            <a:round/>
            <a:headEnd/>
            <a:tailEnd/>
          </a:ln>
        </p:spPr>
        <p:txBody>
          <a:bodyPr wrap="none" anchor="ctr"/>
          <a:lstStyle/>
          <a:p>
            <a:endParaRPr lang="zh-CN" altLang="en-US"/>
          </a:p>
        </p:txBody>
      </p:sp>
      <p:sp>
        <p:nvSpPr>
          <p:cNvPr id="26627" name="Rectangle 3"/>
          <p:cNvSpPr>
            <a:spLocks noGrp="1" noChangeArrowheads="1"/>
          </p:cNvSpPr>
          <p:nvPr>
            <p:ph type="body" idx="1"/>
          </p:nvPr>
        </p:nvSpPr>
        <p:spPr>
          <a:xfrm>
            <a:off x="624417" y="332656"/>
            <a:ext cx="11567583" cy="6840538"/>
          </a:xfrm>
        </p:spPr>
        <p:txBody>
          <a:bodyPr>
            <a:normAutofit lnSpcReduction="10000"/>
          </a:bodyPr>
          <a:lstStyle/>
          <a:p>
            <a:pPr marL="627063" lvl="1" indent="-342900">
              <a:spcBef>
                <a:spcPts val="2400"/>
              </a:spcBef>
              <a:spcAft>
                <a:spcPts val="1200"/>
              </a:spcAft>
              <a:buFont typeface="Wingdings" panose="05000000000000000000" pitchFamily="2" charset="2"/>
              <a:buChar char="Ø"/>
            </a:pP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填充多边形应用</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实例</a:t>
            </a:r>
            <a:endParaRPr lang="en-US" altLang="zh-CN" sz="28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spcBef>
                <a:spcPts val="1800"/>
              </a:spcBef>
              <a:buFont typeface="Wingdings" pitchFamily="2" charset="2"/>
              <a:buNone/>
            </a:pPr>
            <a:r>
              <a:rPr lang="en-US" altLang="zh-CN" dirty="0" smtClean="0">
                <a:solidFill>
                  <a:schemeClr val="bg1"/>
                </a:solidFill>
              </a:rPr>
              <a:t>           </a:t>
            </a:r>
            <a:r>
              <a:rPr lang="en-US" altLang="zh-CN" sz="2000" b="1" dirty="0" smtClean="0">
                <a:solidFill>
                  <a:schemeClr val="bg1"/>
                </a:solidFill>
              </a:rPr>
              <a:t>void display(void)</a:t>
            </a:r>
          </a:p>
          <a:p>
            <a:pPr eaLnBrk="1" hangingPunct="1">
              <a:buFont typeface="Wingdings" pitchFamily="2" charset="2"/>
              <a:buNone/>
            </a:pPr>
            <a:r>
              <a:rPr lang="en-US" altLang="zh-CN" sz="2000" b="1" dirty="0" smtClean="0">
                <a:solidFill>
                  <a:schemeClr val="bg1"/>
                </a:solidFill>
              </a:rPr>
              <a:t>                  {</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GLubyte</a:t>
            </a:r>
            <a:r>
              <a:rPr lang="en-US" altLang="zh-CN" sz="2000" b="1" dirty="0" smtClean="0">
                <a:solidFill>
                  <a:schemeClr val="bg1"/>
                </a:solidFill>
              </a:rPr>
              <a:t> pattern[]={….}</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glClear</a:t>
            </a:r>
            <a:r>
              <a:rPr lang="en-US" altLang="zh-CN" sz="2000" b="1" dirty="0" smtClean="0">
                <a:solidFill>
                  <a:schemeClr val="bg1"/>
                </a:solidFill>
              </a:rPr>
              <a:t>(GL_COLOR_BUFFER_BIT);</a:t>
            </a:r>
          </a:p>
          <a:p>
            <a:pPr eaLnBrk="1" hangingPunct="1">
              <a:buFont typeface="Wingdings" pitchFamily="2" charset="2"/>
              <a:buNone/>
            </a:pPr>
            <a:r>
              <a:rPr lang="en-US" altLang="zh-CN" sz="2000" b="1" dirty="0" smtClean="0">
                <a:solidFill>
                  <a:schemeClr val="bg1"/>
                </a:solidFill>
              </a:rPr>
              <a:t>                         glColor3f(0.0f,0.0f,0.2f);</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glPolygonMode</a:t>
            </a:r>
            <a:r>
              <a:rPr lang="en-US" altLang="zh-CN" sz="2000" b="1" dirty="0" smtClean="0">
                <a:solidFill>
                  <a:schemeClr val="bg1"/>
                </a:solidFill>
              </a:rPr>
              <a:t>(GL_FRONT_AND_BACK,GL_FILL);</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glEnable</a:t>
            </a:r>
            <a:r>
              <a:rPr lang="en-US" altLang="zh-CN" sz="2000" b="1" dirty="0" smtClean="0">
                <a:solidFill>
                  <a:schemeClr val="bg1"/>
                </a:solidFill>
              </a:rPr>
              <a:t>(GL_POLYGON_STIPPLE);</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glPolygonStipple</a:t>
            </a:r>
            <a:r>
              <a:rPr lang="en-US" altLang="zh-CN" sz="2000" b="1" dirty="0" smtClean="0">
                <a:solidFill>
                  <a:schemeClr val="bg1"/>
                </a:solidFill>
              </a:rPr>
              <a:t>(pattern);</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glBegin</a:t>
            </a:r>
            <a:r>
              <a:rPr lang="en-US" altLang="zh-CN" sz="2000" b="1" dirty="0" smtClean="0">
                <a:solidFill>
                  <a:schemeClr val="bg1"/>
                </a:solidFill>
              </a:rPr>
              <a:t>(GL_POLYGON);</a:t>
            </a:r>
          </a:p>
          <a:p>
            <a:pPr eaLnBrk="1" hangingPunct="1">
              <a:buFont typeface="Wingdings" pitchFamily="2" charset="2"/>
              <a:buNone/>
            </a:pPr>
            <a:r>
              <a:rPr lang="en-US" altLang="zh-CN" sz="2000" b="1" dirty="0" smtClean="0">
                <a:solidFill>
                  <a:schemeClr val="bg1"/>
                </a:solidFill>
              </a:rPr>
              <a:t>                                       glVertex2f(100.0f,50.0f);</a:t>
            </a:r>
          </a:p>
          <a:p>
            <a:pPr eaLnBrk="1" hangingPunct="1">
              <a:buFont typeface="Wingdings" pitchFamily="2" charset="2"/>
              <a:buNone/>
            </a:pPr>
            <a:r>
              <a:rPr lang="en-US" altLang="zh-CN" sz="2000" b="1" dirty="0" smtClean="0">
                <a:solidFill>
                  <a:schemeClr val="bg1"/>
                </a:solidFill>
              </a:rPr>
              <a:t>                                        …</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glEnd</a:t>
            </a:r>
            <a:r>
              <a:rPr lang="en-US" altLang="zh-CN" sz="2000" b="1" dirty="0" smtClean="0">
                <a:solidFill>
                  <a:schemeClr val="bg1"/>
                </a:solidFill>
              </a:rPr>
              <a:t>()</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glDisable</a:t>
            </a:r>
            <a:r>
              <a:rPr lang="en-US" altLang="zh-CN" sz="2000" b="1" dirty="0" smtClean="0">
                <a:solidFill>
                  <a:schemeClr val="bg1"/>
                </a:solidFill>
              </a:rPr>
              <a:t>(GL_POLYGON_STIPPLE);</a:t>
            </a:r>
          </a:p>
          <a:p>
            <a:pPr eaLnBrk="1" hangingPunct="1">
              <a:buFont typeface="Wingdings" pitchFamily="2" charset="2"/>
              <a:buNone/>
            </a:pPr>
            <a:r>
              <a:rPr lang="en-US" altLang="zh-CN" sz="2000" b="1" dirty="0" smtClean="0">
                <a:solidFill>
                  <a:schemeClr val="bg1"/>
                </a:solidFill>
              </a:rPr>
              <a:t>                          </a:t>
            </a:r>
            <a:r>
              <a:rPr lang="en-US" altLang="zh-CN" sz="2000" b="1" dirty="0" err="1" smtClean="0">
                <a:solidFill>
                  <a:schemeClr val="bg1"/>
                </a:solidFill>
              </a:rPr>
              <a:t>glFlush</a:t>
            </a:r>
            <a:r>
              <a:rPr lang="en-US" altLang="zh-CN" sz="2000" b="1" dirty="0" smtClean="0">
                <a:solidFill>
                  <a:schemeClr val="bg1"/>
                </a:solidFill>
              </a:rPr>
              <a:t>();</a:t>
            </a:r>
          </a:p>
          <a:p>
            <a:pPr eaLnBrk="1" hangingPunct="1">
              <a:buFont typeface="Wingdings" pitchFamily="2" charset="2"/>
              <a:buNone/>
            </a:pPr>
            <a:r>
              <a:rPr lang="en-US" altLang="zh-CN" sz="2000" dirty="0" smtClean="0"/>
              <a:t>                     }</a:t>
            </a:r>
          </a:p>
        </p:txBody>
      </p:sp>
    </p:spTree>
    <p:extLst>
      <p:ext uri="{BB962C8B-B14F-4D97-AF65-F5344CB8AC3E}">
        <p14:creationId xmlns:p14="http://schemas.microsoft.com/office/powerpoint/2010/main" val="272791010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09600" y="1881189"/>
            <a:ext cx="11294533" cy="4471987"/>
          </a:xfrm>
        </p:spPr>
        <p:txBody>
          <a:bodyPr/>
          <a:lstStyle/>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显示列表</a:t>
            </a:r>
            <a:r>
              <a:rPr lang="en-US" altLang="zh-CN" b="1" dirty="0" err="1" smtClean="0">
                <a:solidFill>
                  <a:schemeClr val="bg2">
                    <a:lumMod val="50000"/>
                  </a:schemeClr>
                </a:solidFill>
                <a:latin typeface="微软雅黑" panose="020B0503020204020204" pitchFamily="34" charset="-122"/>
                <a:ea typeface="微软雅黑" panose="020B0503020204020204" pitchFamily="34" charset="-122"/>
              </a:rPr>
              <a:t>DisplayList</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是一组实现存储起来，以备事后执行的</a:t>
            </a:r>
            <a:r>
              <a:rPr lang="en-US" altLang="zh-CN" b="1" dirty="0">
                <a:solidFill>
                  <a:schemeClr val="bg2">
                    <a:lumMod val="50000"/>
                  </a:schemeClr>
                </a:solidFill>
                <a:latin typeface="Times New Roman" pitchFamily="18" charset="0"/>
              </a:rPr>
              <a:t>OpenGL</a:t>
            </a:r>
            <a:r>
              <a:rPr lang="zh-CN" altLang="en-US" b="1" dirty="0">
                <a:solidFill>
                  <a:schemeClr val="bg2">
                    <a:lumMod val="50000"/>
                  </a:schemeClr>
                </a:solidFill>
                <a:latin typeface="Times New Roman" pitchFamily="18" charset="0"/>
              </a:rPr>
              <a:t>命令；</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把需要反复绘制的命令存储在显示列表中，在需要的时候调用该列表；</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是一个命令缓存；</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提高程序的执行效率；</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简化程序设计的流程；</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可以创建多个显示列表备用；</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列表中的内容一旦建立，便无法再更改。</a:t>
            </a:r>
          </a:p>
        </p:txBody>
      </p:sp>
      <p:sp>
        <p:nvSpPr>
          <p:cNvPr id="212995" name="Rectangle 3"/>
          <p:cNvSpPr>
            <a:spLocks noGrp="1" noChangeArrowheads="1"/>
          </p:cNvSpPr>
          <p:nvPr>
            <p:ph type="title"/>
          </p:nvPr>
        </p:nvSpPr>
        <p:spPr>
          <a:noFill/>
        </p:spPr>
        <p:txBody>
          <a:bodyPr>
            <a:normAutofit/>
          </a:bodyPr>
          <a:lstStyle/>
          <a:p>
            <a:pPr eaLnBrk="1" hangingPunct="1">
              <a:spcBef>
                <a:spcPts val="100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2.2  OpenGL3.0</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以前版本使用</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显示列表</a:t>
            </a:r>
          </a:p>
        </p:txBody>
      </p:sp>
    </p:spTree>
    <p:extLst>
      <p:ext uri="{BB962C8B-B14F-4D97-AF65-F5344CB8AC3E}">
        <p14:creationId xmlns:p14="http://schemas.microsoft.com/office/powerpoint/2010/main" val="1720524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left)">
                                      <p:cBhvr>
                                        <p:cTn id="7" dur="5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2994">
                                            <p:txEl>
                                              <p:pRg st="0" end="0"/>
                                            </p:txEl>
                                          </p:spTgt>
                                        </p:tgtEl>
                                        <p:attrNameLst>
                                          <p:attrName>style.visibility</p:attrName>
                                        </p:attrNameLst>
                                      </p:cBhvr>
                                      <p:to>
                                        <p:strVal val="visible"/>
                                      </p:to>
                                    </p:set>
                                    <p:animEffect transition="in" filter="wipe(up)">
                                      <p:cBhvr>
                                        <p:cTn id="12" dur="500"/>
                                        <p:tgtEl>
                                          <p:spTgt spid="212994">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12994">
                                            <p:txEl>
                                              <p:pRg st="1" end="1"/>
                                            </p:txEl>
                                          </p:spTgt>
                                        </p:tgtEl>
                                        <p:attrNameLst>
                                          <p:attrName>style.visibility</p:attrName>
                                        </p:attrNameLst>
                                      </p:cBhvr>
                                      <p:to>
                                        <p:strVal val="visible"/>
                                      </p:to>
                                    </p:set>
                                    <p:animEffect transition="in" filter="wipe(up)">
                                      <p:cBhvr>
                                        <p:cTn id="15" dur="500"/>
                                        <p:tgtEl>
                                          <p:spTgt spid="212994">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2994">
                                            <p:txEl>
                                              <p:pRg st="2" end="2"/>
                                            </p:txEl>
                                          </p:spTgt>
                                        </p:tgtEl>
                                        <p:attrNameLst>
                                          <p:attrName>style.visibility</p:attrName>
                                        </p:attrNameLst>
                                      </p:cBhvr>
                                      <p:to>
                                        <p:strVal val="visible"/>
                                      </p:to>
                                    </p:set>
                                    <p:animEffect transition="in" filter="wipe(up)">
                                      <p:cBhvr>
                                        <p:cTn id="18" dur="500"/>
                                        <p:tgtEl>
                                          <p:spTgt spid="212994">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12994">
                                            <p:txEl>
                                              <p:pRg st="3" end="3"/>
                                            </p:txEl>
                                          </p:spTgt>
                                        </p:tgtEl>
                                        <p:attrNameLst>
                                          <p:attrName>style.visibility</p:attrName>
                                        </p:attrNameLst>
                                      </p:cBhvr>
                                      <p:to>
                                        <p:strVal val="visible"/>
                                      </p:to>
                                    </p:set>
                                    <p:animEffect transition="in" filter="wipe(up)">
                                      <p:cBhvr>
                                        <p:cTn id="21" dur="500"/>
                                        <p:tgtEl>
                                          <p:spTgt spid="212994">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12994">
                                            <p:txEl>
                                              <p:pRg st="4" end="4"/>
                                            </p:txEl>
                                          </p:spTgt>
                                        </p:tgtEl>
                                        <p:attrNameLst>
                                          <p:attrName>style.visibility</p:attrName>
                                        </p:attrNameLst>
                                      </p:cBhvr>
                                      <p:to>
                                        <p:strVal val="visible"/>
                                      </p:to>
                                    </p:set>
                                    <p:animEffect transition="in" filter="wipe(up)">
                                      <p:cBhvr>
                                        <p:cTn id="24" dur="500"/>
                                        <p:tgtEl>
                                          <p:spTgt spid="212994">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2994">
                                            <p:txEl>
                                              <p:pRg st="5" end="5"/>
                                            </p:txEl>
                                          </p:spTgt>
                                        </p:tgtEl>
                                        <p:attrNameLst>
                                          <p:attrName>style.visibility</p:attrName>
                                        </p:attrNameLst>
                                      </p:cBhvr>
                                      <p:to>
                                        <p:strVal val="visible"/>
                                      </p:to>
                                    </p:set>
                                    <p:animEffect transition="in" filter="wipe(up)">
                                      <p:cBhvr>
                                        <p:cTn id="27" dur="500"/>
                                        <p:tgtEl>
                                          <p:spTgt spid="212994">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2994">
                                            <p:txEl>
                                              <p:pRg st="6" end="6"/>
                                            </p:txEl>
                                          </p:spTgt>
                                        </p:tgtEl>
                                        <p:attrNameLst>
                                          <p:attrName>style.visibility</p:attrName>
                                        </p:attrNameLst>
                                      </p:cBhvr>
                                      <p:to>
                                        <p:strVal val="visible"/>
                                      </p:to>
                                    </p:set>
                                    <p:animEffect transition="in" filter="wipe(up)">
                                      <p:cBhvr>
                                        <p:cTn id="30" dur="500"/>
                                        <p:tgtEl>
                                          <p:spTgt spid="212994">
                                            <p:txEl>
                                              <p:pRg st="6" end="6"/>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12994">
                                            <p:txEl>
                                              <p:pRg st="7" end="7"/>
                                            </p:txEl>
                                          </p:spTgt>
                                        </p:tgtEl>
                                        <p:attrNameLst>
                                          <p:attrName>style.visibility</p:attrName>
                                        </p:attrNameLst>
                                      </p:cBhvr>
                                      <p:to>
                                        <p:strVal val="visible"/>
                                      </p:to>
                                    </p:set>
                                    <p:animEffect transition="in" filter="wipe(up)">
                                      <p:cBhvr>
                                        <p:cTn id="33" dur="500"/>
                                        <p:tgtEl>
                                          <p:spTgt spid="2129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uiExpand="1" build="p"/>
      <p:bldP spid="2129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688162" y="3789040"/>
            <a:ext cx="2964912"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a:t>多边形填充算法</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dirty="0" smtClean="0"/>
                <a:t>1</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4286089532"/>
      </p:ext>
    </p:extLst>
  </p:cSld>
  <p:clrMapOvr>
    <a:masterClrMapping/>
  </p:clrMapOvr>
  <p:transition spd="slow" advClick="0" advTm="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09600" y="620714"/>
            <a:ext cx="11582400" cy="6200775"/>
          </a:xfrm>
        </p:spPr>
        <p:txBody>
          <a:bodyPr/>
          <a:lstStyle/>
          <a:p>
            <a:pPr eaLnBrk="1" hangingPunct="1">
              <a:lnSpc>
                <a:spcPct val="90000"/>
              </a:lnSpc>
            </a:pPr>
            <a:r>
              <a:rPr lang="en-US" altLang="zh-CN" sz="2800" dirty="0" smtClean="0"/>
              <a:t>1.2.2 </a:t>
            </a:r>
            <a:r>
              <a:rPr lang="zh-CN" altLang="en-US" sz="2800" dirty="0" smtClean="0"/>
              <a:t>最值得使用显示列表的操作</a:t>
            </a:r>
          </a:p>
          <a:p>
            <a:pPr lvl="1" eaLnBrk="1" hangingPunct="1">
              <a:lnSpc>
                <a:spcPct val="90000"/>
              </a:lnSpc>
              <a:spcBef>
                <a:spcPct val="45000"/>
              </a:spcBef>
            </a:pPr>
            <a:r>
              <a:rPr lang="zh-CN" altLang="en-US" sz="2400" dirty="0" smtClean="0">
                <a:solidFill>
                  <a:schemeClr val="bg2"/>
                </a:solidFill>
              </a:rPr>
              <a:t>矩阵操作</a:t>
            </a:r>
          </a:p>
          <a:p>
            <a:pPr lvl="2" eaLnBrk="1" hangingPunct="1">
              <a:lnSpc>
                <a:spcPct val="90000"/>
              </a:lnSpc>
              <a:spcBef>
                <a:spcPct val="45000"/>
              </a:spcBef>
            </a:pPr>
            <a:r>
              <a:rPr lang="zh-CN" altLang="en-US" dirty="0" smtClean="0"/>
              <a:t>可将复杂的矩阵运算的最后结果存储起来，提高程</a:t>
            </a:r>
          </a:p>
          <a:p>
            <a:pPr lvl="2" eaLnBrk="1" hangingPunct="1">
              <a:lnSpc>
                <a:spcPct val="90000"/>
              </a:lnSpc>
              <a:spcBef>
                <a:spcPct val="45000"/>
              </a:spcBef>
              <a:buFont typeface="Wingdings" pitchFamily="2" charset="2"/>
              <a:buNone/>
            </a:pPr>
            <a:r>
              <a:rPr lang="zh-CN" altLang="en-US" dirty="0" smtClean="0"/>
              <a:t>   序的执行速度；</a:t>
            </a:r>
          </a:p>
          <a:p>
            <a:pPr lvl="1" eaLnBrk="1" hangingPunct="1">
              <a:lnSpc>
                <a:spcPct val="90000"/>
              </a:lnSpc>
              <a:spcBef>
                <a:spcPct val="45000"/>
              </a:spcBef>
            </a:pPr>
            <a:r>
              <a:rPr lang="zh-CN" altLang="en-US" sz="2400" dirty="0" smtClean="0">
                <a:solidFill>
                  <a:schemeClr val="bg2"/>
                </a:solidFill>
              </a:rPr>
              <a:t>光栅化位图和图像</a:t>
            </a:r>
          </a:p>
          <a:p>
            <a:pPr lvl="2" eaLnBrk="1" hangingPunct="1">
              <a:lnSpc>
                <a:spcPct val="90000"/>
              </a:lnSpc>
              <a:spcBef>
                <a:spcPct val="45000"/>
              </a:spcBef>
            </a:pPr>
            <a:r>
              <a:rPr lang="zh-CN" altLang="en-US" dirty="0" smtClean="0"/>
              <a:t>在编译显示列表时，</a:t>
            </a:r>
            <a:r>
              <a:rPr lang="en-US" altLang="zh-CN" dirty="0" smtClean="0"/>
              <a:t>OpenGL</a:t>
            </a:r>
            <a:r>
              <a:rPr lang="zh-CN" altLang="en-US" dirty="0" smtClean="0"/>
              <a:t>将数据转化为硬件支</a:t>
            </a:r>
          </a:p>
          <a:p>
            <a:pPr lvl="2" eaLnBrk="1" hangingPunct="1">
              <a:lnSpc>
                <a:spcPct val="90000"/>
              </a:lnSpc>
              <a:spcBef>
                <a:spcPct val="45000"/>
              </a:spcBef>
              <a:buFont typeface="Wingdings" pitchFamily="2" charset="2"/>
              <a:buNone/>
            </a:pPr>
            <a:r>
              <a:rPr lang="zh-CN" altLang="en-US" dirty="0" smtClean="0"/>
              <a:t>   持的格式存储；</a:t>
            </a:r>
          </a:p>
          <a:p>
            <a:pPr lvl="1" eaLnBrk="1" hangingPunct="1">
              <a:lnSpc>
                <a:spcPct val="90000"/>
              </a:lnSpc>
              <a:spcBef>
                <a:spcPct val="45000"/>
              </a:spcBef>
            </a:pPr>
            <a:r>
              <a:rPr lang="zh-CN" altLang="en-US" sz="2400" dirty="0" smtClean="0">
                <a:solidFill>
                  <a:schemeClr val="bg2"/>
                </a:solidFill>
              </a:rPr>
              <a:t>材质属性和光照模型</a:t>
            </a:r>
          </a:p>
          <a:p>
            <a:pPr lvl="2" eaLnBrk="1" hangingPunct="1">
              <a:lnSpc>
                <a:spcPct val="90000"/>
              </a:lnSpc>
              <a:spcBef>
                <a:spcPct val="45000"/>
              </a:spcBef>
            </a:pPr>
            <a:r>
              <a:rPr lang="zh-CN" altLang="en-US" dirty="0" smtClean="0"/>
              <a:t>在绘制过程中，材质属性会频繁地变化</a:t>
            </a:r>
          </a:p>
          <a:p>
            <a:pPr lvl="1" eaLnBrk="1" hangingPunct="1">
              <a:lnSpc>
                <a:spcPct val="90000"/>
              </a:lnSpc>
              <a:spcBef>
                <a:spcPct val="45000"/>
              </a:spcBef>
            </a:pPr>
            <a:r>
              <a:rPr lang="zh-CN" altLang="en-US" sz="2400" dirty="0" smtClean="0">
                <a:solidFill>
                  <a:schemeClr val="bg2"/>
                </a:solidFill>
              </a:rPr>
              <a:t>纹理映射</a:t>
            </a:r>
          </a:p>
          <a:p>
            <a:pPr lvl="2" eaLnBrk="1" hangingPunct="1">
              <a:lnSpc>
                <a:spcPct val="90000"/>
              </a:lnSpc>
              <a:spcBef>
                <a:spcPct val="45000"/>
              </a:spcBef>
            </a:pPr>
            <a:r>
              <a:rPr lang="zh-CN" altLang="en-US" dirty="0" smtClean="0"/>
              <a:t>在显示列表中将纹理映射的数据转换和计算事先完成</a:t>
            </a:r>
          </a:p>
          <a:p>
            <a:pPr lvl="1" eaLnBrk="1" hangingPunct="1">
              <a:lnSpc>
                <a:spcPct val="90000"/>
              </a:lnSpc>
              <a:spcBef>
                <a:spcPct val="45000"/>
              </a:spcBef>
            </a:pPr>
            <a:r>
              <a:rPr lang="zh-CN" altLang="en-US" sz="2400" dirty="0" smtClean="0">
                <a:solidFill>
                  <a:schemeClr val="bg2"/>
                </a:solidFill>
              </a:rPr>
              <a:t>用点划图填充多边形</a:t>
            </a:r>
          </a:p>
        </p:txBody>
      </p:sp>
    </p:spTree>
    <p:extLst>
      <p:ext uri="{BB962C8B-B14F-4D97-AF65-F5344CB8AC3E}">
        <p14:creationId xmlns:p14="http://schemas.microsoft.com/office/powerpoint/2010/main" val="359521218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624417" y="836614"/>
            <a:ext cx="10972800" cy="5940425"/>
          </a:xfrm>
        </p:spPr>
        <p:txBody>
          <a:bodyPr/>
          <a:lstStyle/>
          <a:p>
            <a:pPr eaLnBrk="1" hangingPunct="1"/>
            <a:r>
              <a:rPr lang="en-US" altLang="zh-CN" sz="2800" smtClean="0"/>
              <a:t>1.2.3 </a:t>
            </a:r>
            <a:r>
              <a:rPr lang="zh-CN" altLang="en-US" sz="2800" smtClean="0"/>
              <a:t>创建和执行显示列表</a:t>
            </a:r>
          </a:p>
          <a:p>
            <a:pPr lvl="1" eaLnBrk="1" hangingPunct="1">
              <a:spcBef>
                <a:spcPct val="45000"/>
              </a:spcBef>
            </a:pPr>
            <a:r>
              <a:rPr lang="zh-CN" altLang="en-US" sz="2400" smtClean="0"/>
              <a:t>创建显示列表：调用</a:t>
            </a:r>
            <a:r>
              <a:rPr lang="en-US" altLang="zh-CN" sz="2400" smtClean="0">
                <a:solidFill>
                  <a:srgbClr val="009900"/>
                </a:solidFill>
                <a:latin typeface="Times New Roman" pitchFamily="18" charset="0"/>
              </a:rPr>
              <a:t>glNewList</a:t>
            </a:r>
            <a:r>
              <a:rPr lang="en-US" altLang="zh-CN" sz="2400" smtClean="0">
                <a:latin typeface="Times New Roman" pitchFamily="18" charset="0"/>
              </a:rPr>
              <a:t>()</a:t>
            </a:r>
            <a:r>
              <a:rPr lang="zh-CN" altLang="en-US" sz="2400" smtClean="0">
                <a:latin typeface="Times New Roman" pitchFamily="18" charset="0"/>
              </a:rPr>
              <a:t>和</a:t>
            </a:r>
            <a:r>
              <a:rPr lang="en-US" altLang="zh-CN" sz="2400" smtClean="0">
                <a:solidFill>
                  <a:srgbClr val="009900"/>
                </a:solidFill>
                <a:latin typeface="Times New Roman" pitchFamily="18" charset="0"/>
              </a:rPr>
              <a:t>glEndList</a:t>
            </a:r>
            <a:r>
              <a:rPr lang="en-US" altLang="zh-CN" sz="2400" smtClean="0">
                <a:latin typeface="Times New Roman" pitchFamily="18" charset="0"/>
              </a:rPr>
              <a:t>()</a:t>
            </a:r>
            <a:r>
              <a:rPr lang="zh-CN" altLang="en-US" sz="2400" smtClean="0"/>
              <a:t>函数</a:t>
            </a:r>
          </a:p>
          <a:p>
            <a:pPr lvl="2" eaLnBrk="1" hangingPunct="1">
              <a:spcBef>
                <a:spcPct val="45000"/>
              </a:spcBef>
              <a:buFont typeface="Wingdings" pitchFamily="2" charset="2"/>
              <a:buNone/>
            </a:pPr>
            <a:r>
              <a:rPr lang="en-US" altLang="zh-CN" b="0" smtClean="0">
                <a:solidFill>
                  <a:schemeClr val="tx2"/>
                </a:solidFill>
                <a:latin typeface="Times New Roman" pitchFamily="18" charset="0"/>
              </a:rPr>
              <a:t>void</a:t>
            </a:r>
            <a:r>
              <a:rPr lang="en-US" altLang="zh-CN" b="0" smtClean="0">
                <a:solidFill>
                  <a:srgbClr val="009900"/>
                </a:solidFill>
                <a:latin typeface="Times New Roman" pitchFamily="18" charset="0"/>
              </a:rPr>
              <a:t> </a:t>
            </a:r>
            <a:r>
              <a:rPr lang="en-US" altLang="zh-CN" smtClean="0">
                <a:solidFill>
                  <a:srgbClr val="009900"/>
                </a:solidFill>
                <a:latin typeface="Times New Roman" pitchFamily="18" charset="0"/>
              </a:rPr>
              <a:t>glNewList</a:t>
            </a:r>
            <a:r>
              <a:rPr lang="en-US" altLang="zh-CN" smtClean="0">
                <a:latin typeface="Times New Roman" pitchFamily="18" charset="0"/>
              </a:rPr>
              <a:t>(GLuint </a:t>
            </a:r>
            <a:r>
              <a:rPr lang="en-US" altLang="zh-CN" i="1" smtClean="0">
                <a:latin typeface="Times New Roman" pitchFamily="18" charset="0"/>
              </a:rPr>
              <a:t>list</a:t>
            </a:r>
            <a:r>
              <a:rPr lang="en-US" altLang="zh-CN" smtClean="0">
                <a:latin typeface="Times New Roman" pitchFamily="18" charset="0"/>
              </a:rPr>
              <a:t>, GLenum </a:t>
            </a:r>
            <a:r>
              <a:rPr lang="en-US" altLang="zh-CN" i="1" smtClean="0">
                <a:latin typeface="Times New Roman" pitchFamily="18" charset="0"/>
              </a:rPr>
              <a:t>mode</a:t>
            </a:r>
            <a:r>
              <a:rPr lang="en-US" altLang="zh-CN" smtClean="0">
                <a:latin typeface="Times New Roman" pitchFamily="18" charset="0"/>
              </a:rPr>
              <a:t>)</a:t>
            </a:r>
          </a:p>
          <a:p>
            <a:pPr lvl="2" eaLnBrk="1" hangingPunct="1">
              <a:spcBef>
                <a:spcPct val="45000"/>
              </a:spcBef>
              <a:buFont typeface="Wingdings" pitchFamily="2" charset="2"/>
              <a:buNone/>
            </a:pPr>
            <a:r>
              <a:rPr lang="en-US" altLang="zh-CN" i="1" smtClean="0">
                <a:latin typeface="Times New Roman" pitchFamily="18" charset="0"/>
              </a:rPr>
              <a:t>list  </a:t>
            </a:r>
            <a:r>
              <a:rPr lang="zh-CN" altLang="en-US" smtClean="0">
                <a:latin typeface="Times New Roman" pitchFamily="18" charset="0"/>
              </a:rPr>
              <a:t>该显示列表的索引；</a:t>
            </a:r>
          </a:p>
          <a:p>
            <a:pPr lvl="2" eaLnBrk="1" hangingPunct="1">
              <a:spcBef>
                <a:spcPct val="45000"/>
              </a:spcBef>
              <a:buFont typeface="Wingdings" pitchFamily="2" charset="2"/>
              <a:buNone/>
            </a:pPr>
            <a:r>
              <a:rPr lang="en-US" altLang="zh-CN" i="1" smtClean="0">
                <a:latin typeface="Times New Roman" pitchFamily="18" charset="0"/>
              </a:rPr>
              <a:t>mode</a:t>
            </a:r>
            <a:r>
              <a:rPr lang="en-US" altLang="zh-CN" smtClean="0">
                <a:latin typeface="Times New Roman" pitchFamily="18" charset="0"/>
              </a:rPr>
              <a:t>  </a:t>
            </a:r>
            <a:r>
              <a:rPr lang="zh-CN" altLang="en-US" smtClean="0">
                <a:latin typeface="Times New Roman" pitchFamily="18" charset="0"/>
              </a:rPr>
              <a:t>指定显示列表的执行模式</a:t>
            </a:r>
          </a:p>
          <a:p>
            <a:pPr lvl="2" eaLnBrk="1" hangingPunct="1">
              <a:spcBef>
                <a:spcPct val="45000"/>
              </a:spcBef>
              <a:buFont typeface="Wingdings" pitchFamily="2" charset="2"/>
              <a:buNone/>
            </a:pPr>
            <a:r>
              <a:rPr lang="zh-CN" altLang="en-US" smtClean="0">
                <a:latin typeface="Times New Roman" pitchFamily="18" charset="0"/>
              </a:rPr>
              <a:t>   </a:t>
            </a:r>
            <a:r>
              <a:rPr lang="en-US" altLang="zh-CN" smtClean="0">
                <a:solidFill>
                  <a:srgbClr val="663300"/>
                </a:solidFill>
                <a:latin typeface="Times New Roman" pitchFamily="18" charset="0"/>
              </a:rPr>
              <a:t>GL_COMPILE                                            GL_COMPILE_AND_EXECUTE</a:t>
            </a:r>
            <a:endParaRPr lang="zh-CN" altLang="en-US" smtClean="0"/>
          </a:p>
          <a:p>
            <a:pPr lvl="1" eaLnBrk="1" hangingPunct="1">
              <a:spcBef>
                <a:spcPct val="45000"/>
              </a:spcBef>
            </a:pPr>
            <a:r>
              <a:rPr lang="zh-CN" altLang="en-US" sz="2400" smtClean="0"/>
              <a:t>执行显示列表：调用</a:t>
            </a:r>
            <a:r>
              <a:rPr lang="en-US" altLang="zh-CN" sz="2400" smtClean="0">
                <a:solidFill>
                  <a:srgbClr val="009900"/>
                </a:solidFill>
                <a:latin typeface="Times New Roman" pitchFamily="18" charset="0"/>
              </a:rPr>
              <a:t>glCallList</a:t>
            </a:r>
            <a:r>
              <a:rPr lang="en-US" altLang="zh-CN" sz="2400" smtClean="0">
                <a:latin typeface="Times New Roman" pitchFamily="18" charset="0"/>
              </a:rPr>
              <a:t>()</a:t>
            </a:r>
            <a:r>
              <a:rPr lang="zh-CN" altLang="en-US" sz="2400" smtClean="0"/>
              <a:t>函数</a:t>
            </a:r>
          </a:p>
          <a:p>
            <a:pPr lvl="2" eaLnBrk="1" hangingPunct="1">
              <a:spcBef>
                <a:spcPct val="45000"/>
              </a:spcBef>
              <a:buFont typeface="Wingdings" pitchFamily="2" charset="2"/>
              <a:buNone/>
            </a:pPr>
            <a:r>
              <a:rPr lang="en-US" altLang="zh-CN" smtClean="0">
                <a:latin typeface="Times New Roman" pitchFamily="18" charset="0"/>
              </a:rPr>
              <a:t>void </a:t>
            </a:r>
            <a:r>
              <a:rPr lang="en-US" altLang="zh-CN" smtClean="0">
                <a:solidFill>
                  <a:srgbClr val="009900"/>
                </a:solidFill>
                <a:latin typeface="Times New Roman" pitchFamily="18" charset="0"/>
              </a:rPr>
              <a:t>glCallList</a:t>
            </a:r>
            <a:r>
              <a:rPr lang="en-US" altLang="zh-CN" smtClean="0">
                <a:latin typeface="Times New Roman" pitchFamily="18" charset="0"/>
              </a:rPr>
              <a:t>(GLuint </a:t>
            </a:r>
            <a:r>
              <a:rPr lang="en-US" altLang="zh-CN" i="1" smtClean="0">
                <a:latin typeface="Times New Roman" pitchFamily="18" charset="0"/>
              </a:rPr>
              <a:t>list</a:t>
            </a:r>
            <a:r>
              <a:rPr lang="en-US" altLang="zh-CN" smtClean="0">
                <a:latin typeface="Times New Roman" pitchFamily="18" charset="0"/>
              </a:rPr>
              <a:t>)</a:t>
            </a:r>
          </a:p>
          <a:p>
            <a:pPr lvl="2" eaLnBrk="1" hangingPunct="1">
              <a:spcBef>
                <a:spcPct val="45000"/>
              </a:spcBef>
            </a:pPr>
            <a:endParaRPr lang="en-US" altLang="zh-CN" smtClean="0">
              <a:latin typeface="Times New Roman" pitchFamily="18" charset="0"/>
            </a:endParaRPr>
          </a:p>
          <a:p>
            <a:pPr lvl="1" eaLnBrk="1" hangingPunct="1">
              <a:spcBef>
                <a:spcPct val="45000"/>
              </a:spcBef>
              <a:buFont typeface="Wingdings" pitchFamily="2" charset="2"/>
              <a:buNone/>
            </a:pPr>
            <a:r>
              <a:rPr lang="en-US" altLang="zh-CN" sz="2400" smtClean="0"/>
              <a:t>       </a:t>
            </a:r>
          </a:p>
        </p:txBody>
      </p:sp>
    </p:spTree>
    <p:extLst>
      <p:ext uri="{BB962C8B-B14F-4D97-AF65-F5344CB8AC3E}">
        <p14:creationId xmlns:p14="http://schemas.microsoft.com/office/powerpoint/2010/main" val="5501926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66">
                                            <p:txEl>
                                              <p:pRg st="0" end="0"/>
                                            </p:txEl>
                                          </p:spTgt>
                                        </p:tgtEl>
                                        <p:attrNameLst>
                                          <p:attrName>style.visibility</p:attrName>
                                        </p:attrNameLst>
                                      </p:cBhvr>
                                      <p:to>
                                        <p:strVal val="visible"/>
                                      </p:to>
                                    </p:set>
                                    <p:animEffect transition="in" filter="wipe(up)">
                                      <p:cBhvr>
                                        <p:cTn id="7" dur="500"/>
                                        <p:tgtEl>
                                          <p:spTgt spid="216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6066">
                                            <p:txEl>
                                              <p:pRg st="1" end="1"/>
                                            </p:txEl>
                                          </p:spTgt>
                                        </p:tgtEl>
                                        <p:attrNameLst>
                                          <p:attrName>style.visibility</p:attrName>
                                        </p:attrNameLst>
                                      </p:cBhvr>
                                      <p:to>
                                        <p:strVal val="visible"/>
                                      </p:to>
                                    </p:set>
                                    <p:animEffect transition="in" filter="wipe(up)">
                                      <p:cBhvr>
                                        <p:cTn id="12" dur="500"/>
                                        <p:tgtEl>
                                          <p:spTgt spid="2160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6066">
                                            <p:txEl>
                                              <p:pRg st="2" end="2"/>
                                            </p:txEl>
                                          </p:spTgt>
                                        </p:tgtEl>
                                        <p:attrNameLst>
                                          <p:attrName>style.visibility</p:attrName>
                                        </p:attrNameLst>
                                      </p:cBhvr>
                                      <p:to>
                                        <p:strVal val="visible"/>
                                      </p:to>
                                    </p:set>
                                    <p:animEffect transition="in" filter="wipe(up)">
                                      <p:cBhvr>
                                        <p:cTn id="17" dur="500"/>
                                        <p:tgtEl>
                                          <p:spTgt spid="2160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6066">
                                            <p:txEl>
                                              <p:pRg st="3" end="3"/>
                                            </p:txEl>
                                          </p:spTgt>
                                        </p:tgtEl>
                                        <p:attrNameLst>
                                          <p:attrName>style.visibility</p:attrName>
                                        </p:attrNameLst>
                                      </p:cBhvr>
                                      <p:to>
                                        <p:strVal val="visible"/>
                                      </p:to>
                                    </p:set>
                                    <p:animEffect transition="in" filter="wipe(up)">
                                      <p:cBhvr>
                                        <p:cTn id="22" dur="500"/>
                                        <p:tgtEl>
                                          <p:spTgt spid="2160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6066">
                                            <p:txEl>
                                              <p:pRg st="4" end="4"/>
                                            </p:txEl>
                                          </p:spTgt>
                                        </p:tgtEl>
                                        <p:attrNameLst>
                                          <p:attrName>style.visibility</p:attrName>
                                        </p:attrNameLst>
                                      </p:cBhvr>
                                      <p:to>
                                        <p:strVal val="visible"/>
                                      </p:to>
                                    </p:set>
                                    <p:animEffect transition="in" filter="wipe(up)">
                                      <p:cBhvr>
                                        <p:cTn id="27" dur="500"/>
                                        <p:tgtEl>
                                          <p:spTgt spid="216066">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6066">
                                            <p:txEl>
                                              <p:pRg st="5" end="5"/>
                                            </p:txEl>
                                          </p:spTgt>
                                        </p:tgtEl>
                                        <p:attrNameLst>
                                          <p:attrName>style.visibility</p:attrName>
                                        </p:attrNameLst>
                                      </p:cBhvr>
                                      <p:to>
                                        <p:strVal val="visible"/>
                                      </p:to>
                                    </p:set>
                                    <p:animEffect transition="in" filter="wipe(up)">
                                      <p:cBhvr>
                                        <p:cTn id="30" dur="500"/>
                                        <p:tgtEl>
                                          <p:spTgt spid="216066">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16066">
                                            <p:txEl>
                                              <p:pRg st="6" end="6"/>
                                            </p:txEl>
                                          </p:spTgt>
                                        </p:tgtEl>
                                        <p:attrNameLst>
                                          <p:attrName>style.visibility</p:attrName>
                                        </p:attrNameLst>
                                      </p:cBhvr>
                                      <p:to>
                                        <p:strVal val="visible"/>
                                      </p:to>
                                    </p:set>
                                    <p:animEffect transition="in" filter="wipe(up)">
                                      <p:cBhvr>
                                        <p:cTn id="35" dur="500"/>
                                        <p:tgtEl>
                                          <p:spTgt spid="216066">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16066">
                                            <p:txEl>
                                              <p:pRg st="7" end="7"/>
                                            </p:txEl>
                                          </p:spTgt>
                                        </p:tgtEl>
                                        <p:attrNameLst>
                                          <p:attrName>style.visibility</p:attrName>
                                        </p:attrNameLst>
                                      </p:cBhvr>
                                      <p:to>
                                        <p:strVal val="visible"/>
                                      </p:to>
                                    </p:set>
                                    <p:animEffect transition="in" filter="wipe(up)">
                                      <p:cBhvr>
                                        <p:cTn id="38" dur="500"/>
                                        <p:tgtEl>
                                          <p:spTgt spid="216066">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16066">
                                            <p:txEl>
                                              <p:pRg st="9" end="9"/>
                                            </p:txEl>
                                          </p:spTgt>
                                        </p:tgtEl>
                                        <p:attrNameLst>
                                          <p:attrName>style.visibility</p:attrName>
                                        </p:attrNameLst>
                                      </p:cBhvr>
                                      <p:to>
                                        <p:strVal val="visible"/>
                                      </p:to>
                                    </p:set>
                                    <p:animEffect transition="in" filter="wipe(up)">
                                      <p:cBhvr>
                                        <p:cTn id="41" dur="500"/>
                                        <p:tgtEl>
                                          <p:spTgt spid="2160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478367" y="620714"/>
            <a:ext cx="11474451" cy="5246687"/>
          </a:xfrm>
        </p:spPr>
        <p:txBody>
          <a:bodyPr/>
          <a:lstStyle/>
          <a:p>
            <a:pPr eaLnBrk="1" hangingPunct="1"/>
            <a:r>
              <a:rPr lang="en-US" altLang="zh-CN" sz="2800" smtClean="0"/>
              <a:t>1.2.4 </a:t>
            </a:r>
            <a:r>
              <a:rPr lang="zh-CN" altLang="en-US" sz="2800" smtClean="0"/>
              <a:t>管理显示列表</a:t>
            </a:r>
          </a:p>
          <a:p>
            <a:pPr lvl="1" eaLnBrk="1" hangingPunct="1"/>
            <a:r>
              <a:rPr lang="zh-CN" altLang="en-US" sz="2400" smtClean="0"/>
              <a:t>调用</a:t>
            </a:r>
            <a:r>
              <a:rPr lang="en-US" altLang="zh-CN" sz="2400" smtClean="0">
                <a:solidFill>
                  <a:srgbClr val="009900"/>
                </a:solidFill>
                <a:latin typeface="Times New Roman" pitchFamily="18" charset="0"/>
              </a:rPr>
              <a:t>glGenLists</a:t>
            </a:r>
            <a:r>
              <a:rPr lang="en-US" altLang="zh-CN" sz="2400" smtClean="0">
                <a:latin typeface="Times New Roman" pitchFamily="18" charset="0"/>
              </a:rPr>
              <a:t>()</a:t>
            </a:r>
            <a:r>
              <a:rPr lang="zh-CN" altLang="en-US" sz="2400" smtClean="0"/>
              <a:t>函数生成一个或多个没有使用过的显示列表的索引</a:t>
            </a:r>
          </a:p>
          <a:p>
            <a:pPr lvl="2" eaLnBrk="1" hangingPunct="1">
              <a:buFont typeface="Wingdings" pitchFamily="2" charset="2"/>
              <a:buNone/>
            </a:pPr>
            <a:r>
              <a:rPr lang="en-US" altLang="zh-CN" smtClean="0">
                <a:latin typeface="Times New Roman" pitchFamily="18" charset="0"/>
              </a:rPr>
              <a:t>GLuint </a:t>
            </a:r>
            <a:r>
              <a:rPr lang="en-US" altLang="zh-CN" smtClean="0">
                <a:solidFill>
                  <a:srgbClr val="009900"/>
                </a:solidFill>
                <a:latin typeface="Times New Roman" pitchFamily="18" charset="0"/>
              </a:rPr>
              <a:t>glGenLists</a:t>
            </a:r>
            <a:r>
              <a:rPr lang="en-US" altLang="zh-CN" smtClean="0">
                <a:latin typeface="Times New Roman" pitchFamily="18" charset="0"/>
              </a:rPr>
              <a:t>(GLsizei </a:t>
            </a:r>
            <a:r>
              <a:rPr lang="en-US" altLang="zh-CN" i="1" smtClean="0">
                <a:latin typeface="Times New Roman" pitchFamily="18" charset="0"/>
              </a:rPr>
              <a:t>range</a:t>
            </a:r>
            <a:r>
              <a:rPr lang="en-US" altLang="zh-CN" smtClean="0">
                <a:latin typeface="Times New Roman" pitchFamily="18" charset="0"/>
              </a:rPr>
              <a:t>);</a:t>
            </a:r>
          </a:p>
          <a:p>
            <a:pPr lvl="2" eaLnBrk="1" hangingPunct="1">
              <a:buFont typeface="Wingdings" pitchFamily="2" charset="2"/>
              <a:buNone/>
            </a:pPr>
            <a:r>
              <a:rPr lang="en-US" altLang="zh-CN" i="1" smtClean="0">
                <a:latin typeface="Times New Roman" pitchFamily="18" charset="0"/>
              </a:rPr>
              <a:t>    range</a:t>
            </a:r>
            <a:r>
              <a:rPr lang="en-US" altLang="zh-CN" smtClean="0">
                <a:latin typeface="Times New Roman" pitchFamily="18" charset="0"/>
              </a:rPr>
              <a:t> </a:t>
            </a:r>
            <a:r>
              <a:rPr lang="zh-CN" altLang="en-US" smtClean="0">
                <a:latin typeface="Times New Roman" pitchFamily="18" charset="0"/>
              </a:rPr>
              <a:t>是该函数分配的与先前列表索引相邻的</a:t>
            </a:r>
            <a:r>
              <a:rPr lang="en-US" altLang="zh-CN" i="1" smtClean="0">
                <a:latin typeface="Times New Roman" pitchFamily="18" charset="0"/>
              </a:rPr>
              <a:t>range</a:t>
            </a:r>
            <a:r>
              <a:rPr lang="zh-CN" altLang="en-US" smtClean="0">
                <a:latin typeface="Times New Roman" pitchFamily="18" charset="0"/>
              </a:rPr>
              <a:t>个未被使用的索引</a:t>
            </a:r>
          </a:p>
          <a:p>
            <a:pPr lvl="1" eaLnBrk="1" hangingPunct="1"/>
            <a:r>
              <a:rPr lang="zh-CN" altLang="en-US" sz="2400" smtClean="0"/>
              <a:t>调用</a:t>
            </a:r>
            <a:r>
              <a:rPr lang="en-US" altLang="zh-CN" sz="2400" smtClean="0">
                <a:solidFill>
                  <a:srgbClr val="009900"/>
                </a:solidFill>
                <a:latin typeface="Times New Roman" pitchFamily="18" charset="0"/>
              </a:rPr>
              <a:t>glIsLists</a:t>
            </a:r>
            <a:r>
              <a:rPr lang="en-US" altLang="zh-CN" sz="2400" smtClean="0">
                <a:latin typeface="Times New Roman" pitchFamily="18" charset="0"/>
              </a:rPr>
              <a:t>()</a:t>
            </a:r>
            <a:r>
              <a:rPr lang="zh-CN" altLang="en-US" sz="2400" smtClean="0"/>
              <a:t>函数确定是否指定的显示列表已经被使用</a:t>
            </a:r>
          </a:p>
          <a:p>
            <a:pPr lvl="2" eaLnBrk="1" hangingPunct="1">
              <a:buFont typeface="Wingdings" pitchFamily="2" charset="2"/>
              <a:buNone/>
            </a:pPr>
            <a:r>
              <a:rPr lang="en-US" altLang="zh-CN" smtClean="0">
                <a:latin typeface="Times New Roman" pitchFamily="18" charset="0"/>
              </a:rPr>
              <a:t>GLboolen </a:t>
            </a:r>
            <a:r>
              <a:rPr lang="en-US" altLang="zh-CN" smtClean="0">
                <a:solidFill>
                  <a:srgbClr val="009900"/>
                </a:solidFill>
                <a:latin typeface="Times New Roman" pitchFamily="18" charset="0"/>
              </a:rPr>
              <a:t>glIsLists</a:t>
            </a:r>
            <a:r>
              <a:rPr lang="en-US" altLang="zh-CN" smtClean="0">
                <a:latin typeface="Times New Roman" pitchFamily="18" charset="0"/>
              </a:rPr>
              <a:t>(GLuint </a:t>
            </a:r>
            <a:r>
              <a:rPr lang="en-US" altLang="zh-CN" i="1" smtClean="0">
                <a:latin typeface="Times New Roman" pitchFamily="18" charset="0"/>
              </a:rPr>
              <a:t>list</a:t>
            </a:r>
            <a:r>
              <a:rPr lang="en-US" altLang="zh-CN" smtClean="0">
                <a:latin typeface="Times New Roman" pitchFamily="18" charset="0"/>
              </a:rPr>
              <a:t>);</a:t>
            </a:r>
            <a:endParaRPr lang="zh-CN" altLang="en-US" sz="2000" smtClean="0"/>
          </a:p>
          <a:p>
            <a:pPr lvl="1" eaLnBrk="1" hangingPunct="1"/>
            <a:r>
              <a:rPr lang="zh-CN" altLang="en-US" sz="2400" smtClean="0"/>
              <a:t>删除显示列表</a:t>
            </a:r>
          </a:p>
          <a:p>
            <a:pPr lvl="2" eaLnBrk="1" hangingPunct="1">
              <a:buFont typeface="Wingdings" pitchFamily="2" charset="2"/>
              <a:buNone/>
            </a:pPr>
            <a:r>
              <a:rPr lang="en-US" altLang="zh-CN" smtClean="0">
                <a:latin typeface="Times New Roman" pitchFamily="18" charset="0"/>
              </a:rPr>
              <a:t>void  </a:t>
            </a:r>
            <a:r>
              <a:rPr lang="en-US" altLang="zh-CN" smtClean="0">
                <a:solidFill>
                  <a:srgbClr val="009900"/>
                </a:solidFill>
                <a:latin typeface="Times New Roman" pitchFamily="18" charset="0"/>
              </a:rPr>
              <a:t>glDeleteLists</a:t>
            </a:r>
            <a:r>
              <a:rPr lang="en-US" altLang="zh-CN" smtClean="0">
                <a:latin typeface="Times New Roman" pitchFamily="18" charset="0"/>
              </a:rPr>
              <a:t>(GLuint</a:t>
            </a:r>
            <a:r>
              <a:rPr lang="en-US" altLang="zh-CN" i="1" smtClean="0">
                <a:latin typeface="Times New Roman" pitchFamily="18" charset="0"/>
              </a:rPr>
              <a:t> list</a:t>
            </a:r>
            <a:r>
              <a:rPr lang="en-US" altLang="zh-CN" smtClean="0">
                <a:latin typeface="Times New Roman" pitchFamily="18" charset="0"/>
              </a:rPr>
              <a:t>, GLsizei </a:t>
            </a:r>
            <a:r>
              <a:rPr lang="en-US" altLang="zh-CN" i="1" smtClean="0">
                <a:latin typeface="Times New Roman" pitchFamily="18" charset="0"/>
              </a:rPr>
              <a:t>range</a:t>
            </a:r>
            <a:r>
              <a:rPr lang="en-US" altLang="zh-CN" smtClean="0">
                <a:latin typeface="Times New Roman" pitchFamily="18" charset="0"/>
              </a:rPr>
              <a:t>);</a:t>
            </a:r>
          </a:p>
          <a:p>
            <a:pPr lvl="2" eaLnBrk="1" hangingPunct="1">
              <a:buFont typeface="Wingdings" pitchFamily="2" charset="2"/>
              <a:buNone/>
            </a:pPr>
            <a:r>
              <a:rPr lang="zh-CN" altLang="en-US" smtClean="0">
                <a:latin typeface="Times New Roman" pitchFamily="18" charset="0"/>
              </a:rPr>
              <a:t>删除从列表</a:t>
            </a:r>
            <a:r>
              <a:rPr lang="en-US" altLang="zh-CN" i="1" smtClean="0">
                <a:latin typeface="Times New Roman" pitchFamily="18" charset="0"/>
              </a:rPr>
              <a:t>list</a:t>
            </a:r>
            <a:r>
              <a:rPr lang="zh-CN" altLang="en-US" smtClean="0">
                <a:latin typeface="Times New Roman" pitchFamily="18" charset="0"/>
              </a:rPr>
              <a:t>开始的</a:t>
            </a:r>
            <a:r>
              <a:rPr lang="en-US" altLang="zh-CN" i="1" smtClean="0">
                <a:latin typeface="Times New Roman" pitchFamily="18" charset="0"/>
              </a:rPr>
              <a:t>range</a:t>
            </a:r>
            <a:r>
              <a:rPr lang="zh-CN" altLang="en-US" smtClean="0">
                <a:latin typeface="Times New Roman" pitchFamily="18" charset="0"/>
              </a:rPr>
              <a:t>个显示列表</a:t>
            </a:r>
          </a:p>
        </p:txBody>
      </p:sp>
    </p:spTree>
    <p:extLst>
      <p:ext uri="{BB962C8B-B14F-4D97-AF65-F5344CB8AC3E}">
        <p14:creationId xmlns:p14="http://schemas.microsoft.com/office/powerpoint/2010/main" val="361947378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609600" y="620714"/>
            <a:ext cx="10972800" cy="6237287"/>
          </a:xfrm>
        </p:spPr>
        <p:txBody>
          <a:bodyPr>
            <a:normAutofit fontScale="92500" lnSpcReduction="20000"/>
          </a:bodyPr>
          <a:lstStyle/>
          <a:p>
            <a:pPr eaLnBrk="1" hangingPunct="1">
              <a:lnSpc>
                <a:spcPct val="90000"/>
              </a:lnSpc>
            </a:pPr>
            <a:r>
              <a:rPr lang="en-US" altLang="zh-CN" sz="2400" smtClean="0"/>
              <a:t>1.2.5  </a:t>
            </a:r>
            <a:r>
              <a:rPr lang="zh-CN" altLang="en-US" sz="2400" smtClean="0"/>
              <a:t>显示列表应用实例</a:t>
            </a:r>
          </a:p>
          <a:p>
            <a:pPr lvl="1" eaLnBrk="1" hangingPunct="1">
              <a:lnSpc>
                <a:spcPct val="90000"/>
              </a:lnSpc>
              <a:buFont typeface="Wingdings" pitchFamily="2" charset="2"/>
              <a:buNone/>
            </a:pPr>
            <a:r>
              <a:rPr lang="en-US" altLang="zh-CN" sz="2000" smtClean="0">
                <a:latin typeface="Times New Roman" pitchFamily="18" charset="0"/>
              </a:rPr>
              <a:t>void myinit(void)</a:t>
            </a:r>
          </a:p>
          <a:p>
            <a:pPr lvl="1" eaLnBrk="1" hangingPunct="1">
              <a:lnSpc>
                <a:spcPct val="90000"/>
              </a:lnSpc>
              <a:buFont typeface="Wingdings" pitchFamily="2" charset="2"/>
              <a:buNone/>
            </a:pPr>
            <a:r>
              <a:rPr lang="en-US" altLang="zh-CN" sz="2000" smtClean="0">
                <a:latin typeface="Times New Roman" pitchFamily="18" charset="0"/>
              </a:rPr>
              <a:t>{</a:t>
            </a:r>
          </a:p>
          <a:p>
            <a:pPr lvl="3" eaLnBrk="1" hangingPunct="1">
              <a:lnSpc>
                <a:spcPct val="90000"/>
              </a:lnSpc>
              <a:buFont typeface="Wingdings" pitchFamily="2" charset="2"/>
              <a:buNone/>
            </a:pPr>
            <a:r>
              <a:rPr lang="en-US" altLang="zh-CN" smtClean="0">
                <a:latin typeface="Times New Roman" pitchFamily="18" charset="0"/>
              </a:rPr>
              <a:t>……</a:t>
            </a:r>
          </a:p>
          <a:p>
            <a:pPr lvl="3" eaLnBrk="1" hangingPunct="1">
              <a:lnSpc>
                <a:spcPct val="90000"/>
              </a:lnSpc>
              <a:buFont typeface="Wingdings" pitchFamily="2" charset="2"/>
              <a:buNone/>
            </a:pPr>
            <a:r>
              <a:rPr lang="en-US" altLang="zh-CN" smtClean="0">
                <a:latin typeface="Times New Roman" pitchFamily="18" charset="0"/>
              </a:rPr>
              <a:t>glNewList(</a:t>
            </a:r>
            <a:r>
              <a:rPr lang="en-US" altLang="zh-CN" b="0" smtClean="0">
                <a:solidFill>
                  <a:srgbClr val="009900"/>
                </a:solidFill>
                <a:latin typeface="Times New Roman" pitchFamily="18" charset="0"/>
              </a:rPr>
              <a:t>list1</a:t>
            </a:r>
            <a:r>
              <a:rPr lang="en-US" altLang="zh-CN" smtClean="0">
                <a:latin typeface="Times New Roman" pitchFamily="18" charset="0"/>
              </a:rPr>
              <a:t>,GL_COMPILE);</a:t>
            </a:r>
          </a:p>
          <a:p>
            <a:pPr lvl="3" eaLnBrk="1" hangingPunct="1">
              <a:lnSpc>
                <a:spcPct val="90000"/>
              </a:lnSpc>
              <a:buFont typeface="Wingdings" pitchFamily="2" charset="2"/>
              <a:buNone/>
            </a:pPr>
            <a:r>
              <a:rPr lang="en-US" altLang="zh-CN" smtClean="0">
                <a:latin typeface="Times New Roman" pitchFamily="18" charset="0"/>
              </a:rPr>
              <a:t>       glutSolidTorus(0.3,0.6,20.0,20.0);</a:t>
            </a:r>
          </a:p>
          <a:p>
            <a:pPr lvl="3" eaLnBrk="1" hangingPunct="1">
              <a:lnSpc>
                <a:spcPct val="90000"/>
              </a:lnSpc>
              <a:buFont typeface="Wingdings" pitchFamily="2" charset="2"/>
              <a:buNone/>
            </a:pPr>
            <a:r>
              <a:rPr lang="en-US" altLang="zh-CN" smtClean="0">
                <a:latin typeface="Times New Roman" pitchFamily="18" charset="0"/>
              </a:rPr>
              <a:t>       glTranslatef(2.0,0.0,0.0);</a:t>
            </a:r>
          </a:p>
          <a:p>
            <a:pPr lvl="3" eaLnBrk="1" hangingPunct="1">
              <a:lnSpc>
                <a:spcPct val="90000"/>
              </a:lnSpc>
              <a:buFont typeface="Wingdings" pitchFamily="2" charset="2"/>
              <a:buNone/>
            </a:pPr>
            <a:r>
              <a:rPr lang="en-US" altLang="zh-CN" smtClean="0">
                <a:latin typeface="Times New Roman" pitchFamily="18" charset="0"/>
              </a:rPr>
              <a:t>glEndList();</a:t>
            </a:r>
          </a:p>
          <a:p>
            <a:pPr lvl="3" eaLnBrk="1" hangingPunct="1">
              <a:lnSpc>
                <a:spcPct val="90000"/>
              </a:lnSpc>
              <a:buFont typeface="Wingdings" pitchFamily="2" charset="2"/>
              <a:buNone/>
            </a:pPr>
            <a:r>
              <a:rPr lang="en-US" altLang="zh-CN" smtClean="0">
                <a:latin typeface="Times New Roman" pitchFamily="18" charset="0"/>
              </a:rPr>
              <a:t>…..</a:t>
            </a:r>
          </a:p>
          <a:p>
            <a:pPr lvl="1" eaLnBrk="1" hangingPunct="1">
              <a:lnSpc>
                <a:spcPct val="90000"/>
              </a:lnSpc>
              <a:buFont typeface="Wingdings" pitchFamily="2" charset="2"/>
              <a:buNone/>
            </a:pPr>
            <a:r>
              <a:rPr lang="en-US" altLang="zh-CN" sz="2000" smtClean="0">
                <a:latin typeface="Times New Roman" pitchFamily="18" charset="0"/>
              </a:rPr>
              <a:t>}</a:t>
            </a:r>
          </a:p>
          <a:p>
            <a:pPr lvl="1" eaLnBrk="1" hangingPunct="1">
              <a:lnSpc>
                <a:spcPct val="90000"/>
              </a:lnSpc>
              <a:buFont typeface="Wingdings" pitchFamily="2" charset="2"/>
              <a:buNone/>
            </a:pPr>
            <a:r>
              <a:rPr lang="en-US" altLang="zh-CN" sz="2000" smtClean="0">
                <a:latin typeface="Times New Roman" pitchFamily="18" charset="0"/>
              </a:rPr>
              <a:t>void display(void)</a:t>
            </a:r>
          </a:p>
          <a:p>
            <a:pPr lvl="1" eaLnBrk="1" hangingPunct="1">
              <a:lnSpc>
                <a:spcPct val="90000"/>
              </a:lnSpc>
              <a:buFont typeface="Wingdings" pitchFamily="2" charset="2"/>
              <a:buNone/>
            </a:pPr>
            <a:r>
              <a:rPr lang="en-US" altLang="zh-CN" sz="2000" smtClean="0">
                <a:latin typeface="Times New Roman" pitchFamily="18" charset="0"/>
              </a:rPr>
              <a:t>{</a:t>
            </a:r>
          </a:p>
          <a:p>
            <a:pPr lvl="3" eaLnBrk="1" hangingPunct="1">
              <a:lnSpc>
                <a:spcPct val="90000"/>
              </a:lnSpc>
              <a:buFont typeface="Wingdings" pitchFamily="2" charset="2"/>
              <a:buNone/>
            </a:pPr>
            <a:r>
              <a:rPr lang="en-US" altLang="zh-CN" smtClean="0">
                <a:latin typeface="Times New Roman" pitchFamily="18" charset="0"/>
              </a:rPr>
              <a:t>GLuint i;</a:t>
            </a:r>
          </a:p>
          <a:p>
            <a:pPr lvl="3" eaLnBrk="1" hangingPunct="1">
              <a:lnSpc>
                <a:spcPct val="90000"/>
              </a:lnSpc>
              <a:buFont typeface="Wingdings" pitchFamily="2" charset="2"/>
              <a:buNone/>
            </a:pPr>
            <a:r>
              <a:rPr lang="en-US" altLang="zh-CN" smtClean="0">
                <a:latin typeface="Times New Roman" pitchFamily="18" charset="0"/>
              </a:rPr>
              <a:t>for(i=0;i&lt;6;i++)    </a:t>
            </a:r>
          </a:p>
          <a:p>
            <a:pPr lvl="3" eaLnBrk="1" hangingPunct="1">
              <a:lnSpc>
                <a:spcPct val="90000"/>
              </a:lnSpc>
              <a:buFont typeface="Wingdings" pitchFamily="2" charset="2"/>
              <a:buNone/>
            </a:pPr>
            <a:r>
              <a:rPr lang="en-US" altLang="zh-CN" smtClean="0">
                <a:latin typeface="Times New Roman" pitchFamily="18" charset="0"/>
              </a:rPr>
              <a:t>      glCallList(</a:t>
            </a:r>
            <a:r>
              <a:rPr lang="en-US" altLang="zh-CN" b="0" smtClean="0">
                <a:solidFill>
                  <a:srgbClr val="009900"/>
                </a:solidFill>
                <a:latin typeface="Times New Roman" pitchFamily="18" charset="0"/>
              </a:rPr>
              <a:t>list1</a:t>
            </a:r>
            <a:r>
              <a:rPr lang="en-US" altLang="zh-CN" smtClean="0">
                <a:latin typeface="Times New Roman" pitchFamily="18" charset="0"/>
              </a:rPr>
              <a:t>); </a:t>
            </a:r>
          </a:p>
          <a:p>
            <a:pPr lvl="3" eaLnBrk="1" hangingPunct="1">
              <a:lnSpc>
                <a:spcPct val="90000"/>
              </a:lnSpc>
              <a:buFont typeface="Wingdings" pitchFamily="2" charset="2"/>
              <a:buNone/>
            </a:pPr>
            <a:r>
              <a:rPr lang="en-US" altLang="zh-CN" smtClean="0">
                <a:latin typeface="Times New Roman" pitchFamily="18" charset="0"/>
              </a:rPr>
              <a:t>glFlush();</a:t>
            </a:r>
          </a:p>
          <a:p>
            <a:pPr lvl="1" eaLnBrk="1" hangingPunct="1">
              <a:lnSpc>
                <a:spcPct val="90000"/>
              </a:lnSpc>
              <a:buFont typeface="Wingdings" pitchFamily="2" charset="2"/>
              <a:buNone/>
            </a:pPr>
            <a:r>
              <a:rPr lang="en-US" altLang="zh-CN" sz="2000" smtClean="0">
                <a:latin typeface="Times New Roman" pitchFamily="18" charset="0"/>
              </a:rPr>
              <a:t>}</a:t>
            </a:r>
          </a:p>
          <a:p>
            <a:pPr lvl="1" eaLnBrk="1" hangingPunct="1">
              <a:lnSpc>
                <a:spcPct val="90000"/>
              </a:lnSpc>
              <a:buFont typeface="Wingdings" pitchFamily="2" charset="2"/>
              <a:buNone/>
            </a:pPr>
            <a:endParaRPr lang="en-US" altLang="zh-CN" sz="2000" smtClean="0">
              <a:latin typeface="Times New Roman" pitchFamily="18" charset="0"/>
            </a:endParaRPr>
          </a:p>
          <a:p>
            <a:pPr eaLnBrk="1" hangingPunct="1">
              <a:lnSpc>
                <a:spcPct val="90000"/>
              </a:lnSpc>
            </a:pPr>
            <a:endParaRPr lang="zh-CN" altLang="en-US" sz="2000" smtClean="0">
              <a:latin typeface="Times New Roman" pitchFamily="18" charset="0"/>
            </a:endParaRPr>
          </a:p>
        </p:txBody>
      </p:sp>
      <p:sp>
        <p:nvSpPr>
          <p:cNvPr id="219139" name="Text Box 3"/>
          <p:cNvSpPr txBox="1">
            <a:spLocks noChangeArrowheads="1"/>
          </p:cNvSpPr>
          <p:nvPr/>
        </p:nvSpPr>
        <p:spPr bwMode="auto">
          <a:xfrm>
            <a:off x="6623051" y="4760913"/>
            <a:ext cx="40809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a:solidFill>
                  <a:srgbClr val="CC3300"/>
                </a:solidFill>
                <a:hlinkClick r:id="rId3" action="ppaction://hlinkfile"/>
              </a:rPr>
              <a:t>displaylist.exe</a:t>
            </a:r>
            <a:endParaRPr lang="en-US" altLang="zh-CN" sz="2400">
              <a:solidFill>
                <a:srgbClr val="CC3300"/>
              </a:solidFill>
            </a:endParaRPr>
          </a:p>
        </p:txBody>
      </p:sp>
    </p:spTree>
    <p:extLst>
      <p:ext uri="{BB962C8B-B14F-4D97-AF65-F5344CB8AC3E}">
        <p14:creationId xmlns:p14="http://schemas.microsoft.com/office/powerpoint/2010/main" val="39191269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9138">
                                            <p:txEl>
                                              <p:pRg st="0" end="0"/>
                                            </p:txEl>
                                          </p:spTgt>
                                        </p:tgtEl>
                                        <p:attrNameLst>
                                          <p:attrName>style.visibility</p:attrName>
                                        </p:attrNameLst>
                                      </p:cBhvr>
                                      <p:to>
                                        <p:strVal val="visible"/>
                                      </p:to>
                                    </p:set>
                                    <p:animEffect transition="in" filter="wipe(up)">
                                      <p:cBhvr>
                                        <p:cTn id="7" dur="500"/>
                                        <p:tgtEl>
                                          <p:spTgt spid="219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9138">
                                            <p:txEl>
                                              <p:pRg st="1" end="1"/>
                                            </p:txEl>
                                          </p:spTgt>
                                        </p:tgtEl>
                                        <p:attrNameLst>
                                          <p:attrName>style.visibility</p:attrName>
                                        </p:attrNameLst>
                                      </p:cBhvr>
                                      <p:to>
                                        <p:strVal val="visible"/>
                                      </p:to>
                                    </p:set>
                                    <p:animEffect transition="in" filter="wipe(up)">
                                      <p:cBhvr>
                                        <p:cTn id="12" dur="500"/>
                                        <p:tgtEl>
                                          <p:spTgt spid="219138">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19138">
                                            <p:txEl>
                                              <p:pRg st="2" end="2"/>
                                            </p:txEl>
                                          </p:spTgt>
                                        </p:tgtEl>
                                        <p:attrNameLst>
                                          <p:attrName>style.visibility</p:attrName>
                                        </p:attrNameLst>
                                      </p:cBhvr>
                                      <p:to>
                                        <p:strVal val="visible"/>
                                      </p:to>
                                    </p:set>
                                    <p:animEffect transition="in" filter="wipe(up)">
                                      <p:cBhvr>
                                        <p:cTn id="15" dur="500"/>
                                        <p:tgtEl>
                                          <p:spTgt spid="219138">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9138">
                                            <p:txEl>
                                              <p:pRg st="3" end="3"/>
                                            </p:txEl>
                                          </p:spTgt>
                                        </p:tgtEl>
                                        <p:attrNameLst>
                                          <p:attrName>style.visibility</p:attrName>
                                        </p:attrNameLst>
                                      </p:cBhvr>
                                      <p:to>
                                        <p:strVal val="visible"/>
                                      </p:to>
                                    </p:set>
                                    <p:animEffect transition="in" filter="wipe(up)">
                                      <p:cBhvr>
                                        <p:cTn id="18" dur="500"/>
                                        <p:tgtEl>
                                          <p:spTgt spid="219138">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19138">
                                            <p:txEl>
                                              <p:pRg st="4" end="4"/>
                                            </p:txEl>
                                          </p:spTgt>
                                        </p:tgtEl>
                                        <p:attrNameLst>
                                          <p:attrName>style.visibility</p:attrName>
                                        </p:attrNameLst>
                                      </p:cBhvr>
                                      <p:to>
                                        <p:strVal val="visible"/>
                                      </p:to>
                                    </p:set>
                                    <p:animEffect transition="in" filter="wipe(up)">
                                      <p:cBhvr>
                                        <p:cTn id="21" dur="500"/>
                                        <p:tgtEl>
                                          <p:spTgt spid="219138">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19138">
                                            <p:txEl>
                                              <p:pRg st="5" end="5"/>
                                            </p:txEl>
                                          </p:spTgt>
                                        </p:tgtEl>
                                        <p:attrNameLst>
                                          <p:attrName>style.visibility</p:attrName>
                                        </p:attrNameLst>
                                      </p:cBhvr>
                                      <p:to>
                                        <p:strVal val="visible"/>
                                      </p:to>
                                    </p:set>
                                    <p:animEffect transition="in" filter="wipe(up)">
                                      <p:cBhvr>
                                        <p:cTn id="24" dur="500"/>
                                        <p:tgtEl>
                                          <p:spTgt spid="219138">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9138">
                                            <p:txEl>
                                              <p:pRg st="6" end="6"/>
                                            </p:txEl>
                                          </p:spTgt>
                                        </p:tgtEl>
                                        <p:attrNameLst>
                                          <p:attrName>style.visibility</p:attrName>
                                        </p:attrNameLst>
                                      </p:cBhvr>
                                      <p:to>
                                        <p:strVal val="visible"/>
                                      </p:to>
                                    </p:set>
                                    <p:animEffect transition="in" filter="wipe(up)">
                                      <p:cBhvr>
                                        <p:cTn id="27" dur="500"/>
                                        <p:tgtEl>
                                          <p:spTgt spid="219138">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9138">
                                            <p:txEl>
                                              <p:pRg st="7" end="7"/>
                                            </p:txEl>
                                          </p:spTgt>
                                        </p:tgtEl>
                                        <p:attrNameLst>
                                          <p:attrName>style.visibility</p:attrName>
                                        </p:attrNameLst>
                                      </p:cBhvr>
                                      <p:to>
                                        <p:strVal val="visible"/>
                                      </p:to>
                                    </p:set>
                                    <p:animEffect transition="in" filter="wipe(up)">
                                      <p:cBhvr>
                                        <p:cTn id="30" dur="500"/>
                                        <p:tgtEl>
                                          <p:spTgt spid="219138">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19138">
                                            <p:txEl>
                                              <p:pRg st="8" end="8"/>
                                            </p:txEl>
                                          </p:spTgt>
                                        </p:tgtEl>
                                        <p:attrNameLst>
                                          <p:attrName>style.visibility</p:attrName>
                                        </p:attrNameLst>
                                      </p:cBhvr>
                                      <p:to>
                                        <p:strVal val="visible"/>
                                      </p:to>
                                    </p:set>
                                    <p:animEffect transition="in" filter="wipe(up)">
                                      <p:cBhvr>
                                        <p:cTn id="33" dur="500"/>
                                        <p:tgtEl>
                                          <p:spTgt spid="219138">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19138">
                                            <p:txEl>
                                              <p:pRg st="9" end="9"/>
                                            </p:txEl>
                                          </p:spTgt>
                                        </p:tgtEl>
                                        <p:attrNameLst>
                                          <p:attrName>style.visibility</p:attrName>
                                        </p:attrNameLst>
                                      </p:cBhvr>
                                      <p:to>
                                        <p:strVal val="visible"/>
                                      </p:to>
                                    </p:set>
                                    <p:animEffect transition="in" filter="wipe(up)">
                                      <p:cBhvr>
                                        <p:cTn id="36" dur="500"/>
                                        <p:tgtEl>
                                          <p:spTgt spid="219138">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19138">
                                            <p:txEl>
                                              <p:pRg st="10" end="10"/>
                                            </p:txEl>
                                          </p:spTgt>
                                        </p:tgtEl>
                                        <p:attrNameLst>
                                          <p:attrName>style.visibility</p:attrName>
                                        </p:attrNameLst>
                                      </p:cBhvr>
                                      <p:to>
                                        <p:strVal val="visible"/>
                                      </p:to>
                                    </p:set>
                                    <p:animEffect transition="in" filter="wipe(up)">
                                      <p:cBhvr>
                                        <p:cTn id="41" dur="500"/>
                                        <p:tgtEl>
                                          <p:spTgt spid="219138">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9138">
                                            <p:txEl>
                                              <p:pRg st="11" end="11"/>
                                            </p:txEl>
                                          </p:spTgt>
                                        </p:tgtEl>
                                        <p:attrNameLst>
                                          <p:attrName>style.visibility</p:attrName>
                                        </p:attrNameLst>
                                      </p:cBhvr>
                                      <p:to>
                                        <p:strVal val="visible"/>
                                      </p:to>
                                    </p:set>
                                    <p:animEffect transition="in" filter="wipe(up)">
                                      <p:cBhvr>
                                        <p:cTn id="44" dur="500"/>
                                        <p:tgtEl>
                                          <p:spTgt spid="219138">
                                            <p:txEl>
                                              <p:pRg st="11" end="1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19138">
                                            <p:txEl>
                                              <p:pRg st="12" end="12"/>
                                            </p:txEl>
                                          </p:spTgt>
                                        </p:tgtEl>
                                        <p:attrNameLst>
                                          <p:attrName>style.visibility</p:attrName>
                                        </p:attrNameLst>
                                      </p:cBhvr>
                                      <p:to>
                                        <p:strVal val="visible"/>
                                      </p:to>
                                    </p:set>
                                    <p:animEffect transition="in" filter="wipe(up)">
                                      <p:cBhvr>
                                        <p:cTn id="47" dur="500"/>
                                        <p:tgtEl>
                                          <p:spTgt spid="219138">
                                            <p:txEl>
                                              <p:pRg st="12" end="12"/>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19138">
                                            <p:txEl>
                                              <p:pRg st="13" end="13"/>
                                            </p:txEl>
                                          </p:spTgt>
                                        </p:tgtEl>
                                        <p:attrNameLst>
                                          <p:attrName>style.visibility</p:attrName>
                                        </p:attrNameLst>
                                      </p:cBhvr>
                                      <p:to>
                                        <p:strVal val="visible"/>
                                      </p:to>
                                    </p:set>
                                    <p:animEffect transition="in" filter="wipe(up)">
                                      <p:cBhvr>
                                        <p:cTn id="50" dur="500"/>
                                        <p:tgtEl>
                                          <p:spTgt spid="219138">
                                            <p:txEl>
                                              <p:pRg st="13" end="13"/>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19138">
                                            <p:txEl>
                                              <p:pRg st="14" end="14"/>
                                            </p:txEl>
                                          </p:spTgt>
                                        </p:tgtEl>
                                        <p:attrNameLst>
                                          <p:attrName>style.visibility</p:attrName>
                                        </p:attrNameLst>
                                      </p:cBhvr>
                                      <p:to>
                                        <p:strVal val="visible"/>
                                      </p:to>
                                    </p:set>
                                    <p:animEffect transition="in" filter="wipe(up)">
                                      <p:cBhvr>
                                        <p:cTn id="53" dur="500"/>
                                        <p:tgtEl>
                                          <p:spTgt spid="219138">
                                            <p:txEl>
                                              <p:pRg st="14" end="14"/>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9138">
                                            <p:txEl>
                                              <p:pRg st="15" end="15"/>
                                            </p:txEl>
                                          </p:spTgt>
                                        </p:tgtEl>
                                        <p:attrNameLst>
                                          <p:attrName>style.visibility</p:attrName>
                                        </p:attrNameLst>
                                      </p:cBhvr>
                                      <p:to>
                                        <p:strVal val="visible"/>
                                      </p:to>
                                    </p:set>
                                    <p:animEffect transition="in" filter="wipe(up)">
                                      <p:cBhvr>
                                        <p:cTn id="56" dur="500"/>
                                        <p:tgtEl>
                                          <p:spTgt spid="219138">
                                            <p:txEl>
                                              <p:pRg st="15" end="15"/>
                                            </p:txEl>
                                          </p:spTgt>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19138">
                                            <p:txEl>
                                              <p:pRg st="16" end="16"/>
                                            </p:txEl>
                                          </p:spTgt>
                                        </p:tgtEl>
                                        <p:attrNameLst>
                                          <p:attrName>style.visibility</p:attrName>
                                        </p:attrNameLst>
                                      </p:cBhvr>
                                      <p:to>
                                        <p:strVal val="visible"/>
                                      </p:to>
                                    </p:set>
                                    <p:animEffect transition="in" filter="wipe(up)">
                                      <p:cBhvr>
                                        <p:cTn id="59" dur="500"/>
                                        <p:tgtEl>
                                          <p:spTgt spid="219138">
                                            <p:txEl>
                                              <p:pRg st="16" end="1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19139"/>
                                        </p:tgtEl>
                                        <p:attrNameLst>
                                          <p:attrName>style.visibility</p:attrName>
                                        </p:attrNameLst>
                                      </p:cBhvr>
                                      <p:to>
                                        <p:strVal val="visible"/>
                                      </p:to>
                                    </p:set>
                                  </p:childTnLst>
                                </p:cTn>
                              </p:par>
                              <p:par>
                                <p:cTn id="64" presetID="6" presetClass="emph" presetSubtype="0" fill="hold" grpId="1" nodeType="withEffect">
                                  <p:stCondLst>
                                    <p:cond delay="0"/>
                                  </p:stCondLst>
                                  <p:childTnLst>
                                    <p:animScale>
                                      <p:cBhvr>
                                        <p:cTn id="65" dur="500" fill="hold"/>
                                        <p:tgtEl>
                                          <p:spTgt spid="21913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p:bldP spid="219139" grpId="0"/>
      <p:bldP spid="21913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613945" y="3789040"/>
            <a:ext cx="2976134" cy="58477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a:solidFill>
                  <a:srgbClr val="404040"/>
                </a:solidFill>
              </a:defRPr>
            </a:lvl1pPr>
          </a:lstStyle>
          <a:p>
            <a:r>
              <a:rPr lang="zh-CN" altLang="en-US" sz="3200" b="1" dirty="0">
                <a:ea typeface="宋体" charset="-122"/>
              </a:rPr>
              <a:t>可</a:t>
            </a:r>
            <a:r>
              <a:rPr lang="zh-CN" altLang="en-US" sz="3200" b="1" dirty="0" smtClean="0">
                <a:ea typeface="宋体" charset="-122"/>
              </a:rPr>
              <a:t>见面判别算法</a:t>
            </a:r>
            <a:endParaRPr sz="3200" b="1" dirty="0"/>
          </a:p>
        </p:txBody>
      </p:sp>
      <p:grpSp>
        <p:nvGrpSpPr>
          <p:cNvPr id="154" name="Group 15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2" cy="1714897"/>
            <a:chOff x="0" y="0"/>
            <a:chExt cx="1989280" cy="1714895"/>
          </a:xfrm>
        </p:grpSpPr>
        <p:sp>
          <p:nvSpPr>
            <p:cNvPr id="152" name="Shape 152"/>
            <p:cNvSpPr/>
            <p:nvPr/>
          </p:nvSpPr>
          <p:spPr>
            <a:xfrm>
              <a:off x="0" y="0"/>
              <a:ext cx="1989280"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153" name="Shape 153"/>
            <p:cNvSpPr/>
            <p:nvPr/>
          </p:nvSpPr>
          <p:spPr>
            <a:xfrm>
              <a:off x="308680" y="257285"/>
              <a:ext cx="1371919"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rPr dirty="0" smtClean="0"/>
                <a:t>0</a:t>
              </a:r>
              <a:r>
                <a:rPr lang="en-US" dirty="0" smtClean="0"/>
                <a:t>3</a:t>
              </a:r>
              <a:endParaRPr dirty="0"/>
            </a:p>
          </p:txBody>
        </p:sp>
      </p:grpSp>
      <p:grpSp>
        <p:nvGrpSpPr>
          <p:cNvPr id="160" name="Group 160"/>
          <p:cNvGrpSpPr/>
          <p:nvPr/>
        </p:nvGrpSpPr>
        <p:grpSpPr>
          <a:xfrm>
            <a:off x="0" y="-1664916"/>
            <a:ext cx="12192000" cy="1320801"/>
            <a:chOff x="0" y="0"/>
            <a:chExt cx="12192000" cy="1320800"/>
          </a:xfrm>
        </p:grpSpPr>
        <p:sp>
          <p:nvSpPr>
            <p:cNvPr id="155" name="Shape 15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56" name="Shape 156"/>
            <p:cNvSpPr/>
            <p:nvPr/>
          </p:nvSpPr>
          <p:spPr>
            <a:xfrm>
              <a:off x="541420"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57" name="Shape 15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8" name="Shape 158"/>
            <p:cNvSpPr/>
            <p:nvPr/>
          </p:nvSpPr>
          <p:spPr>
            <a:xfrm>
              <a:off x="5454567" y="172118"/>
              <a:ext cx="6096001" cy="1043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59" name="Shape 15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spTree>
    <p:extLst>
      <p:ext uri="{BB962C8B-B14F-4D97-AF65-F5344CB8AC3E}">
        <p14:creationId xmlns:p14="http://schemas.microsoft.com/office/powerpoint/2010/main" val="2600997589"/>
      </p:ext>
    </p:extLst>
  </p:cSld>
  <p:clrMapOvr>
    <a:masterClrMapping/>
  </p:clrMapOvr>
  <p:transition spd="slow" advClick="0" advTm="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spcBef>
                <a:spcPts val="100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可见面判别的目的</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和算法分类</a:t>
            </a:r>
          </a:p>
        </p:txBody>
      </p:sp>
      <p:sp>
        <p:nvSpPr>
          <p:cNvPr id="6147" name="Rectangle 3"/>
          <p:cNvSpPr>
            <a:spLocks noGrp="1" noChangeArrowheads="1"/>
          </p:cNvSpPr>
          <p:nvPr>
            <p:ph type="body" idx="1"/>
          </p:nvPr>
        </p:nvSpPr>
        <p:spPr>
          <a:xfrm>
            <a:off x="877097" y="1935164"/>
            <a:ext cx="9558867" cy="4543425"/>
          </a:xfrm>
        </p:spPr>
        <p:txBody>
          <a:bodyPr/>
          <a:lstStyle/>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图形的二义性</a:t>
            </a: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由于投影变换，将</a:t>
            </a:r>
            <a:r>
              <a:rPr lang="en-US" altLang="zh-CN" b="1" dirty="0">
                <a:solidFill>
                  <a:schemeClr val="bg2">
                    <a:lumMod val="50000"/>
                  </a:schemeClr>
                </a:solidFill>
                <a:latin typeface="Times New Roman" pitchFamily="18" charset="0"/>
              </a:rPr>
              <a:t>3D</a:t>
            </a:r>
            <a:r>
              <a:rPr lang="zh-CN" altLang="en-US" b="1" dirty="0">
                <a:solidFill>
                  <a:schemeClr val="bg2">
                    <a:lumMod val="50000"/>
                  </a:schemeClr>
                </a:solidFill>
                <a:latin typeface="Times New Roman" pitchFamily="18" charset="0"/>
              </a:rPr>
              <a:t>图形转换到</a:t>
            </a:r>
            <a:r>
              <a:rPr lang="en-US" altLang="zh-CN" b="1" dirty="0">
                <a:solidFill>
                  <a:schemeClr val="bg2">
                    <a:lumMod val="50000"/>
                  </a:schemeClr>
                </a:solidFill>
                <a:latin typeface="Times New Roman" pitchFamily="18" charset="0"/>
              </a:rPr>
              <a:t>2D</a:t>
            </a:r>
            <a:r>
              <a:rPr lang="zh-CN" altLang="en-US" b="1" dirty="0">
                <a:solidFill>
                  <a:schemeClr val="bg2">
                    <a:lumMod val="50000"/>
                  </a:schemeClr>
                </a:solidFill>
                <a:latin typeface="Times New Roman" pitchFamily="18" charset="0"/>
              </a:rPr>
              <a:t>显示，失去了深度信息，导致图形的二义性；</a:t>
            </a:r>
          </a:p>
          <a:p>
            <a:pPr marL="627063" lvl="1" indent="-342900" eaLnBrk="1" hangingPunct="1">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复杂场景</a:t>
            </a:r>
          </a:p>
          <a:p>
            <a:pPr marL="887413" lvl="1" indent="-342900">
              <a:spcBef>
                <a:spcPts val="1800"/>
              </a:spcBef>
              <a:buFont typeface="Arial" panose="020B0604020202020204" pitchFamily="34" charset="0"/>
              <a:buChar char="•"/>
            </a:pPr>
            <a:r>
              <a:rPr lang="en-US" altLang="zh-CN" b="1" dirty="0">
                <a:solidFill>
                  <a:schemeClr val="bg2">
                    <a:lumMod val="50000"/>
                  </a:schemeClr>
                </a:solidFill>
                <a:latin typeface="Times New Roman" pitchFamily="18" charset="0"/>
              </a:rPr>
              <a:t>3D</a:t>
            </a:r>
            <a:r>
              <a:rPr lang="zh-CN" altLang="en-US" b="1" dirty="0">
                <a:solidFill>
                  <a:schemeClr val="bg2">
                    <a:lumMod val="50000"/>
                  </a:schemeClr>
                </a:solidFill>
                <a:latin typeface="Times New Roman" pitchFamily="18" charset="0"/>
              </a:rPr>
              <a:t>物体本身的遮挡；</a:t>
            </a:r>
          </a:p>
          <a:p>
            <a:pPr marL="887413" lvl="1" indent="-342900">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复杂场景中物体相互之间的遮挡；</a:t>
            </a: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可见面判别算法（</a:t>
            </a:r>
            <a:r>
              <a:rPr lang="en-US" altLang="zh-CN" b="1" dirty="0">
                <a:solidFill>
                  <a:schemeClr val="bg2">
                    <a:lumMod val="50000"/>
                  </a:schemeClr>
                </a:solidFill>
                <a:latin typeface="微软雅黑" panose="020B0503020204020204" pitchFamily="34" charset="-122"/>
                <a:ea typeface="微软雅黑" panose="020B0503020204020204" pitchFamily="34" charset="-122"/>
              </a:rPr>
              <a:t>Visible-surface detection</a:t>
            </a:r>
            <a:r>
              <a:rPr lang="zh-CN" altLang="en-US" b="1" dirty="0">
                <a:solidFill>
                  <a:schemeClr val="bg2">
                    <a:lumMod val="50000"/>
                  </a:schemeClr>
                </a:solidFill>
                <a:latin typeface="微软雅黑" panose="020B0503020204020204" pitchFamily="34" charset="-122"/>
                <a:ea typeface="微软雅黑" panose="020B0503020204020204" pitchFamily="34" charset="-122"/>
              </a:rPr>
              <a:t>，</a:t>
            </a:r>
            <a:r>
              <a:rPr lang="en-US" altLang="zh-CN" b="1" dirty="0">
                <a:solidFill>
                  <a:schemeClr val="bg2">
                    <a:lumMod val="50000"/>
                  </a:schemeClr>
                </a:solidFill>
                <a:latin typeface="微软雅黑" panose="020B0503020204020204" pitchFamily="34" charset="-122"/>
                <a:ea typeface="微软雅黑" panose="020B0503020204020204" pitchFamily="34" charset="-122"/>
              </a:rPr>
              <a:t>Culling</a:t>
            </a:r>
            <a:r>
              <a:rPr lang="zh-CN" altLang="en-US" b="1" dirty="0">
                <a:solidFill>
                  <a:schemeClr val="bg2">
                    <a:lumMod val="50000"/>
                  </a:schemeClr>
                </a:solidFill>
                <a:latin typeface="微软雅黑" panose="020B0503020204020204" pitchFamily="34" charset="-122"/>
                <a:ea typeface="微软雅黑" panose="020B0503020204020204" pitchFamily="34" charset="-122"/>
              </a:rPr>
              <a:t>）</a:t>
            </a:r>
          </a:p>
          <a:p>
            <a:pPr marL="887413" lvl="1" indent="-342900" eaLnBrk="1" hangingPunct="1">
              <a:spcBef>
                <a:spcPts val="1800"/>
              </a:spcBef>
              <a:buFont typeface="Arial" panose="020B0604020202020204" pitchFamily="34" charset="0"/>
              <a:buChar char="•"/>
            </a:pPr>
            <a:r>
              <a:rPr lang="zh-CN" altLang="en-US" b="1" dirty="0" smtClean="0">
                <a:solidFill>
                  <a:schemeClr val="bg2">
                    <a:lumMod val="50000"/>
                  </a:schemeClr>
                </a:solidFill>
                <a:latin typeface="Times New Roman" pitchFamily="18" charset="0"/>
              </a:rPr>
              <a:t>在</a:t>
            </a:r>
            <a:r>
              <a:rPr lang="zh-CN" altLang="en-US" b="1" dirty="0">
                <a:solidFill>
                  <a:schemeClr val="bg2">
                    <a:lumMod val="50000"/>
                  </a:schemeClr>
                </a:solidFill>
                <a:latin typeface="Times New Roman" pitchFamily="18" charset="0"/>
              </a:rPr>
              <a:t>绘制时消除场景中不可见的线和面，获得真实感的绘制。</a:t>
            </a:r>
          </a:p>
        </p:txBody>
      </p:sp>
      <p:sp>
        <p:nvSpPr>
          <p:cNvPr id="6148" name="AutoShape 4"/>
          <p:cNvSpPr>
            <a:spLocks noChangeArrowheads="1"/>
          </p:cNvSpPr>
          <p:nvPr/>
        </p:nvSpPr>
        <p:spPr bwMode="auto">
          <a:xfrm>
            <a:off x="9601201" y="3284538"/>
            <a:ext cx="1680633" cy="1260475"/>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6149" name="AutoShape 5"/>
          <p:cNvSpPr>
            <a:spLocks noChangeArrowheads="1"/>
          </p:cNvSpPr>
          <p:nvPr/>
        </p:nvSpPr>
        <p:spPr bwMode="auto">
          <a:xfrm rot="16200000" flipH="1">
            <a:off x="9811280" y="3074459"/>
            <a:ext cx="1260475" cy="1680633"/>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9601201" y="836614"/>
            <a:ext cx="1680633" cy="1260475"/>
            <a:chOff x="340" y="2409"/>
            <a:chExt cx="794" cy="794"/>
          </a:xfrm>
        </p:grpSpPr>
        <p:sp>
          <p:nvSpPr>
            <p:cNvPr id="4103" name="AutoShape 7"/>
            <p:cNvSpPr>
              <a:spLocks noChangeArrowheads="1"/>
            </p:cNvSpPr>
            <p:nvPr/>
          </p:nvSpPr>
          <p:spPr bwMode="auto">
            <a:xfrm>
              <a:off x="340" y="2409"/>
              <a:ext cx="794" cy="794"/>
            </a:xfrm>
            <a:prstGeom prst="cube">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 name="Line 8"/>
            <p:cNvSpPr>
              <a:spLocks noChangeShapeType="1"/>
            </p:cNvSpPr>
            <p:nvPr/>
          </p:nvSpPr>
          <p:spPr bwMode="auto">
            <a:xfrm>
              <a:off x="544" y="2409"/>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Line 9"/>
            <p:cNvSpPr>
              <a:spLocks noChangeShapeType="1"/>
            </p:cNvSpPr>
            <p:nvPr/>
          </p:nvSpPr>
          <p:spPr bwMode="auto">
            <a:xfrm flipH="1">
              <a:off x="544" y="2999"/>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Line 10"/>
            <p:cNvSpPr>
              <a:spLocks noChangeShapeType="1"/>
            </p:cNvSpPr>
            <p:nvPr/>
          </p:nvSpPr>
          <p:spPr bwMode="auto">
            <a:xfrm flipH="1">
              <a:off x="340" y="2999"/>
              <a:ext cx="204"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124761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up)">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up)">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147">
                                            <p:txEl>
                                              <p:pRg st="2" end="2"/>
                                            </p:txEl>
                                          </p:spTgt>
                                        </p:tgtEl>
                                        <p:attrNameLst>
                                          <p:attrName>style.visibility</p:attrName>
                                        </p:attrNameLst>
                                      </p:cBhvr>
                                      <p:to>
                                        <p:strVal val="visible"/>
                                      </p:to>
                                    </p:set>
                                    <p:animEffect transition="in" filter="wipe(up)">
                                      <p:cBhvr>
                                        <p:cTn id="29" dur="500"/>
                                        <p:tgtEl>
                                          <p:spTgt spid="614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147">
                                            <p:txEl>
                                              <p:pRg st="3" end="3"/>
                                            </p:txEl>
                                          </p:spTgt>
                                        </p:tgtEl>
                                        <p:attrNameLst>
                                          <p:attrName>style.visibility</p:attrName>
                                        </p:attrNameLst>
                                      </p:cBhvr>
                                      <p:to>
                                        <p:strVal val="visible"/>
                                      </p:to>
                                    </p:set>
                                    <p:animEffect transition="in" filter="wipe(up)">
                                      <p:cBhvr>
                                        <p:cTn id="34" dur="500"/>
                                        <p:tgtEl>
                                          <p:spTgt spid="614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147">
                                            <p:txEl>
                                              <p:pRg st="4" end="4"/>
                                            </p:txEl>
                                          </p:spTgt>
                                        </p:tgtEl>
                                        <p:attrNameLst>
                                          <p:attrName>style.visibility</p:attrName>
                                        </p:attrNameLst>
                                      </p:cBhvr>
                                      <p:to>
                                        <p:strVal val="visible"/>
                                      </p:to>
                                    </p:set>
                                    <p:animEffect transition="in" filter="wipe(up)">
                                      <p:cBhvr>
                                        <p:cTn id="39" dur="500"/>
                                        <p:tgtEl>
                                          <p:spTgt spid="614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147">
                                            <p:txEl>
                                              <p:pRg st="5" end="5"/>
                                            </p:txEl>
                                          </p:spTgt>
                                        </p:tgtEl>
                                        <p:attrNameLst>
                                          <p:attrName>style.visibility</p:attrName>
                                        </p:attrNameLst>
                                      </p:cBhvr>
                                      <p:to>
                                        <p:strVal val="visible"/>
                                      </p:to>
                                    </p:set>
                                    <p:animEffect transition="in" filter="wipe(up)">
                                      <p:cBhvr>
                                        <p:cTn id="44" dur="500"/>
                                        <p:tgtEl>
                                          <p:spTgt spid="6147">
                                            <p:txEl>
                                              <p:pRg st="5" end="5"/>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147">
                                            <p:txEl>
                                              <p:pRg st="6" end="6"/>
                                            </p:txEl>
                                          </p:spTgt>
                                        </p:tgtEl>
                                        <p:attrNameLst>
                                          <p:attrName>style.visibility</p:attrName>
                                        </p:attrNameLst>
                                      </p:cBhvr>
                                      <p:to>
                                        <p:strVal val="visible"/>
                                      </p:to>
                                    </p:set>
                                    <p:animEffect transition="in" filter="wipe(up)">
                                      <p:cBhvr>
                                        <p:cTn id="4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6148" grpId="0" uiExpand="1" animBg="1"/>
      <p:bldP spid="6149" grpId="0" uiExpan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spcBef>
                <a:spcPts val="100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可见面判别的目的</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和算法分类</a:t>
            </a:r>
          </a:p>
        </p:txBody>
      </p:sp>
      <p:sp>
        <p:nvSpPr>
          <p:cNvPr id="6147" name="Rectangle 3"/>
          <p:cNvSpPr>
            <a:spLocks noGrp="1" noChangeArrowheads="1"/>
          </p:cNvSpPr>
          <p:nvPr>
            <p:ph type="body" idx="1"/>
          </p:nvPr>
        </p:nvSpPr>
        <p:spPr>
          <a:xfrm>
            <a:off x="877097" y="1935164"/>
            <a:ext cx="9558867" cy="4543425"/>
          </a:xfrm>
        </p:spPr>
        <p:txBody>
          <a:bodyPr/>
          <a:lstStyle/>
          <a:p>
            <a:pPr marL="627063" lvl="1" indent="-342900">
              <a:spcBef>
                <a:spcPts val="1800"/>
              </a:spcBef>
              <a:buFont typeface="Wingdings" panose="05000000000000000000" pitchFamily="2" charset="2"/>
              <a:buChar char="Ø"/>
            </a:pP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396" y="1594055"/>
            <a:ext cx="3888432" cy="4356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636" y="1594055"/>
            <a:ext cx="3776382" cy="4225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58396" y="5950339"/>
            <a:ext cx="41044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b="1" dirty="0" smtClean="0">
                <a:solidFill>
                  <a:schemeClr val="bg2">
                    <a:lumMod val="50000"/>
                  </a:schemeClr>
                </a:solidFill>
              </a:rPr>
              <a:t>未进行可见面判别的模型绘制结果</a:t>
            </a:r>
            <a:endParaRPr lang="en-US" altLang="zh-CN" b="1" dirty="0" smtClean="0">
              <a:solidFill>
                <a:schemeClr val="bg2">
                  <a:lumMod val="50000"/>
                </a:schemeClr>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1" i="0" u="none" strike="noStrike" cap="none" spc="0" normalizeH="0" baseline="0" dirty="0" smtClean="0">
                <a:ln>
                  <a:noFill/>
                </a:ln>
                <a:solidFill>
                  <a:schemeClr val="bg2">
                    <a:lumMod val="50000"/>
                  </a:schemeClr>
                </a:solidFill>
                <a:effectLst/>
                <a:uFillTx/>
                <a:sym typeface="Lato Light"/>
              </a:rPr>
              <a:t>前后自遮挡关系不正确</a:t>
            </a:r>
            <a:endParaRPr kumimoji="0" lang="zh-CN" altLang="en-US" sz="1800" b="1" i="0" u="none" strike="noStrike" cap="none" spc="0" normalizeH="0" baseline="0" dirty="0">
              <a:ln>
                <a:noFill/>
              </a:ln>
              <a:solidFill>
                <a:schemeClr val="bg2">
                  <a:lumMod val="50000"/>
                </a:schemeClr>
              </a:solidFill>
              <a:effectLst/>
              <a:uFillTx/>
              <a:sym typeface="Lato Light"/>
            </a:endParaRPr>
          </a:p>
        </p:txBody>
      </p:sp>
      <p:sp>
        <p:nvSpPr>
          <p:cNvPr id="14" name="TextBox 13"/>
          <p:cNvSpPr txBox="1"/>
          <p:nvPr/>
        </p:nvSpPr>
        <p:spPr>
          <a:xfrm>
            <a:off x="7123609" y="5990217"/>
            <a:ext cx="41044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b="1" dirty="0" smtClean="0">
                <a:solidFill>
                  <a:schemeClr val="bg2">
                    <a:lumMod val="50000"/>
                  </a:schemeClr>
                </a:solidFill>
              </a:rPr>
              <a:t>进行了可见面判别的模型绘制结果</a:t>
            </a:r>
            <a:endParaRPr lang="en-US" altLang="zh-CN" b="1" dirty="0" smtClean="0">
              <a:solidFill>
                <a:schemeClr val="bg2">
                  <a:lumMod val="50000"/>
                </a:schemeClr>
              </a:solidFill>
            </a:endParaRPr>
          </a:p>
        </p:txBody>
      </p:sp>
    </p:spTree>
    <p:extLst>
      <p:ext uri="{BB962C8B-B14F-4D97-AF65-F5344CB8AC3E}">
        <p14:creationId xmlns:p14="http://schemas.microsoft.com/office/powerpoint/2010/main" val="28687082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up)">
                                      <p:cBhvr>
                                        <p:cTn id="7" dur="500"/>
                                        <p:tgtEl>
                                          <p:spTgt spid="6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spcBef>
                <a:spcPts val="1000"/>
              </a:spcBef>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3.1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可见面判别的目的和算法分类</a:t>
            </a:r>
          </a:p>
        </p:txBody>
      </p:sp>
      <p:sp>
        <p:nvSpPr>
          <p:cNvPr id="8195" name="Rectangle 3"/>
          <p:cNvSpPr>
            <a:spLocks noGrp="1" noChangeArrowheads="1"/>
          </p:cNvSpPr>
          <p:nvPr>
            <p:ph type="body" idx="1"/>
          </p:nvPr>
        </p:nvSpPr>
        <p:spPr/>
        <p:txBody>
          <a:bodyPr/>
          <a:lstStyle/>
          <a:p>
            <a:pPr marL="627063" lvl="1" indent="-342900" eaLnBrk="1" hangingPunct="1">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可见面判别算法分类</a:t>
            </a:r>
          </a:p>
          <a:p>
            <a:pPr marL="887413" lvl="1" indent="-342900">
              <a:lnSpc>
                <a:spcPct val="150000"/>
              </a:lnSpc>
              <a:spcBef>
                <a:spcPts val="1800"/>
              </a:spcBef>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物空间算法</a:t>
            </a:r>
            <a:r>
              <a:rPr lang="zh-CN" altLang="en-US" b="1" dirty="0">
                <a:solidFill>
                  <a:schemeClr val="bg2">
                    <a:lumMod val="50000"/>
                  </a:schemeClr>
                </a:solidFill>
                <a:latin typeface="微软雅黑" panose="020B0503020204020204" pitchFamily="34" charset="-122"/>
                <a:ea typeface="微软雅黑" panose="020B0503020204020204" pitchFamily="34" charset="-122"/>
              </a:rPr>
              <a:t>：直接对物体几何模型进行处理，将场景中的各个物体和物体上的各个组成部件进行比较，进行判别；</a:t>
            </a:r>
          </a:p>
          <a:p>
            <a:pPr marL="887413" lvl="1" indent="-342900">
              <a:lnSpc>
                <a:spcPct val="150000"/>
              </a:lnSpc>
              <a:spcBef>
                <a:spcPts val="1800"/>
              </a:spcBef>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像空间算法</a:t>
            </a:r>
            <a:r>
              <a:rPr lang="zh-CN" altLang="en-US" b="1" dirty="0">
                <a:solidFill>
                  <a:schemeClr val="bg2">
                    <a:lumMod val="50000"/>
                  </a:schemeClr>
                </a:solidFill>
                <a:latin typeface="微软雅黑" panose="020B0503020204020204" pitchFamily="34" charset="-122"/>
                <a:ea typeface="微软雅黑" panose="020B0503020204020204" pitchFamily="34" charset="-122"/>
              </a:rPr>
              <a:t>：对物体投影图像进行处理，在投影平面上逐点判断各个像素点所对应的可见面</a:t>
            </a:r>
          </a:p>
          <a:p>
            <a:pPr lvl="2" eaLnBrk="1" hangingPunct="1">
              <a:spcBef>
                <a:spcPct val="40000"/>
              </a:spcBef>
            </a:pPr>
            <a:endParaRPr lang="en-US" altLang="zh-CN" dirty="0" smtClean="0">
              <a:ea typeface="宋体" charset="-122"/>
            </a:endParaRPr>
          </a:p>
        </p:txBody>
      </p:sp>
    </p:spTree>
    <p:extLst>
      <p:ext uri="{BB962C8B-B14F-4D97-AF65-F5344CB8AC3E}">
        <p14:creationId xmlns:p14="http://schemas.microsoft.com/office/powerpoint/2010/main" val="2358695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5">
                                            <p:bg/>
                                          </p:spTgt>
                                        </p:tgtEl>
                                        <p:attrNameLst>
                                          <p:attrName>style.visibility</p:attrName>
                                        </p:attrNameLst>
                                      </p:cBhvr>
                                      <p:to>
                                        <p:strVal val="visible"/>
                                      </p:to>
                                    </p:set>
                                    <p:animEffect transition="in" filter="wipe(up)">
                                      <p:cBhvr>
                                        <p:cTn id="7" dur="500"/>
                                        <p:tgtEl>
                                          <p:spTgt spid="819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ipe(up)">
                                      <p:cBhvr>
                                        <p:cTn id="12" dur="500"/>
                                        <p:tgtEl>
                                          <p:spTgt spid="8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wipe(up)">
                                      <p:cBhvr>
                                        <p:cTn id="17" dur="500"/>
                                        <p:tgtEl>
                                          <p:spTgt spid="8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wipe(up)">
                                      <p:cBhvr>
                                        <p:cTn id="22"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p:txBody>
          <a:bodyPr/>
          <a:lstStyle/>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物空间算法</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类似</a:t>
            </a:r>
            <a:r>
              <a:rPr lang="zh-CN" altLang="en-US" b="1" dirty="0">
                <a:solidFill>
                  <a:schemeClr val="bg2">
                    <a:lumMod val="50000"/>
                  </a:schemeClr>
                </a:solidFill>
                <a:latin typeface="微软雅黑" panose="020B0503020204020204" pitchFamily="34" charset="-122"/>
                <a:ea typeface="微软雅黑" panose="020B0503020204020204" pitchFamily="34" charset="-122"/>
              </a:rPr>
              <a:t>油画的作画</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过程</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先将屏幕置为背景色，在把物体的各个面按与视点的距离</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排序</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先绘制远景，再绘制中景，最后绘制</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近景</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优点是简单，单易于</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实现</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缺点</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只能处理互不相交的面</a:t>
            </a: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深度优先级可能出错</a:t>
            </a:r>
          </a:p>
          <a:p>
            <a:pPr eaLnBrk="1" hangingPunct="1"/>
            <a:endParaRPr lang="en-US" altLang="zh-CN" sz="2800" dirty="0" smtClean="0">
              <a:ea typeface="宋体" charset="-122"/>
            </a:endParaRPr>
          </a:p>
        </p:txBody>
      </p:sp>
      <p:grpSp>
        <p:nvGrpSpPr>
          <p:cNvPr id="2" name="Group 3"/>
          <p:cNvGrpSpPr>
            <a:grpSpLocks/>
          </p:cNvGrpSpPr>
          <p:nvPr/>
        </p:nvGrpSpPr>
        <p:grpSpPr bwMode="auto">
          <a:xfrm>
            <a:off x="7573434" y="4092575"/>
            <a:ext cx="478367" cy="1481138"/>
            <a:chOff x="4145" y="2632"/>
            <a:chExt cx="226" cy="933"/>
          </a:xfrm>
        </p:grpSpPr>
        <p:sp>
          <p:nvSpPr>
            <p:cNvPr id="6170" name="Line 4"/>
            <p:cNvSpPr>
              <a:spLocks noChangeShapeType="1"/>
            </p:cNvSpPr>
            <p:nvPr/>
          </p:nvSpPr>
          <p:spPr bwMode="auto">
            <a:xfrm flipV="1">
              <a:off x="4309" y="2636"/>
              <a:ext cx="0" cy="9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1" name="Text Box 5"/>
            <p:cNvSpPr txBox="1">
              <a:spLocks noChangeArrowheads="1"/>
            </p:cNvSpPr>
            <p:nvPr/>
          </p:nvSpPr>
          <p:spPr bwMode="auto">
            <a:xfrm>
              <a:off x="4145" y="2632"/>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latin typeface="Times New Roman" pitchFamily="18" charset="0"/>
                </a:rPr>
                <a:t>z</a:t>
              </a:r>
            </a:p>
          </p:txBody>
        </p:sp>
      </p:grpSp>
      <p:grpSp>
        <p:nvGrpSpPr>
          <p:cNvPr id="3" name="Group 6"/>
          <p:cNvGrpSpPr>
            <a:grpSpLocks/>
          </p:cNvGrpSpPr>
          <p:nvPr/>
        </p:nvGrpSpPr>
        <p:grpSpPr bwMode="auto">
          <a:xfrm>
            <a:off x="6815667" y="5575301"/>
            <a:ext cx="1104900" cy="906463"/>
            <a:chOff x="3787" y="3566"/>
            <a:chExt cx="522" cy="571"/>
          </a:xfrm>
        </p:grpSpPr>
        <p:sp>
          <p:nvSpPr>
            <p:cNvPr id="6168" name="Line 7"/>
            <p:cNvSpPr>
              <a:spLocks noChangeShapeType="1"/>
            </p:cNvSpPr>
            <p:nvPr/>
          </p:nvSpPr>
          <p:spPr bwMode="auto">
            <a:xfrm flipH="1">
              <a:off x="3787" y="3566"/>
              <a:ext cx="522"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9" name="Text Box 8"/>
            <p:cNvSpPr txBox="1">
              <a:spLocks noChangeArrowheads="1"/>
            </p:cNvSpPr>
            <p:nvPr/>
          </p:nvSpPr>
          <p:spPr bwMode="auto">
            <a:xfrm>
              <a:off x="3901" y="390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latin typeface="Times New Roman" pitchFamily="18" charset="0"/>
                </a:rPr>
                <a:t>x</a:t>
              </a:r>
            </a:p>
          </p:txBody>
        </p:sp>
      </p:grpSp>
      <p:grpSp>
        <p:nvGrpSpPr>
          <p:cNvPr id="4" name="Group 9"/>
          <p:cNvGrpSpPr>
            <a:grpSpLocks/>
          </p:cNvGrpSpPr>
          <p:nvPr/>
        </p:nvGrpSpPr>
        <p:grpSpPr bwMode="auto">
          <a:xfrm>
            <a:off x="7920567" y="5540376"/>
            <a:ext cx="2389717" cy="366713"/>
            <a:chOff x="4309" y="3544"/>
            <a:chExt cx="1129" cy="231"/>
          </a:xfrm>
        </p:grpSpPr>
        <p:sp>
          <p:nvSpPr>
            <p:cNvPr id="6166" name="Line 10"/>
            <p:cNvSpPr>
              <a:spLocks noChangeShapeType="1"/>
            </p:cNvSpPr>
            <p:nvPr/>
          </p:nvSpPr>
          <p:spPr bwMode="auto">
            <a:xfrm>
              <a:off x="4309" y="3570"/>
              <a:ext cx="10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7" name="Text Box 11"/>
            <p:cNvSpPr txBox="1">
              <a:spLocks noChangeArrowheads="1"/>
            </p:cNvSpPr>
            <p:nvPr/>
          </p:nvSpPr>
          <p:spPr bwMode="auto">
            <a:xfrm>
              <a:off x="5212" y="3544"/>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latin typeface="Times New Roman" pitchFamily="18" charset="0"/>
                </a:rPr>
                <a:t>y</a:t>
              </a:r>
            </a:p>
          </p:txBody>
        </p:sp>
      </p:grpSp>
      <p:sp>
        <p:nvSpPr>
          <p:cNvPr id="6150" name="Rectangle 12"/>
          <p:cNvSpPr>
            <a:spLocks noGrp="1" noChangeArrowheads="1"/>
          </p:cNvSpPr>
          <p:nvPr>
            <p:ph type="title"/>
          </p:nvPr>
        </p:nvSpPr>
        <p:spPr/>
        <p:txBody>
          <a:bodyPr>
            <a:normAutofit/>
          </a:bodyPr>
          <a:lstStyle/>
          <a:p>
            <a:pPr>
              <a:spcBef>
                <a:spcPts val="100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3.2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画家</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a:t>
            </a:r>
          </a:p>
        </p:txBody>
      </p:sp>
      <p:grpSp>
        <p:nvGrpSpPr>
          <p:cNvPr id="5" name="Group 13"/>
          <p:cNvGrpSpPr>
            <a:grpSpLocks/>
          </p:cNvGrpSpPr>
          <p:nvPr/>
        </p:nvGrpSpPr>
        <p:grpSpPr bwMode="auto">
          <a:xfrm>
            <a:off x="7488767" y="4638676"/>
            <a:ext cx="1727200" cy="1260475"/>
            <a:chOff x="476" y="2999"/>
            <a:chExt cx="816" cy="794"/>
          </a:xfrm>
        </p:grpSpPr>
        <p:sp>
          <p:nvSpPr>
            <p:cNvPr id="6162" name="AutoShape 14"/>
            <p:cNvSpPr>
              <a:spLocks noChangeArrowheads="1"/>
            </p:cNvSpPr>
            <p:nvPr/>
          </p:nvSpPr>
          <p:spPr bwMode="auto">
            <a:xfrm>
              <a:off x="476" y="2999"/>
              <a:ext cx="816" cy="794"/>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6163" name="Line 15"/>
            <p:cNvSpPr>
              <a:spLocks noChangeShapeType="1"/>
            </p:cNvSpPr>
            <p:nvPr/>
          </p:nvSpPr>
          <p:spPr bwMode="auto">
            <a:xfrm>
              <a:off x="680" y="2999"/>
              <a:ext cx="0" cy="5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16"/>
            <p:cNvSpPr>
              <a:spLocks noChangeShapeType="1"/>
            </p:cNvSpPr>
            <p:nvPr/>
          </p:nvSpPr>
          <p:spPr bwMode="auto">
            <a:xfrm flipH="1">
              <a:off x="680" y="3584"/>
              <a:ext cx="6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17"/>
            <p:cNvSpPr>
              <a:spLocks noChangeShapeType="1"/>
            </p:cNvSpPr>
            <p:nvPr/>
          </p:nvSpPr>
          <p:spPr bwMode="auto">
            <a:xfrm flipV="1">
              <a:off x="476" y="3589"/>
              <a:ext cx="204" cy="2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8" name="Text Box 18"/>
          <p:cNvSpPr txBox="1">
            <a:spLocks noChangeArrowheads="1"/>
          </p:cNvSpPr>
          <p:nvPr/>
        </p:nvSpPr>
        <p:spPr bwMode="auto">
          <a:xfrm>
            <a:off x="7249584" y="5827713"/>
            <a:ext cx="6244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59" name="Text Box 19"/>
          <p:cNvSpPr txBox="1">
            <a:spLocks noChangeArrowheads="1"/>
          </p:cNvSpPr>
          <p:nvPr/>
        </p:nvSpPr>
        <p:spPr bwMode="auto">
          <a:xfrm>
            <a:off x="8506885" y="5848351"/>
            <a:ext cx="62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0" name="Text Box 20"/>
          <p:cNvSpPr txBox="1">
            <a:spLocks noChangeArrowheads="1"/>
          </p:cNvSpPr>
          <p:nvPr/>
        </p:nvSpPr>
        <p:spPr bwMode="auto">
          <a:xfrm>
            <a:off x="7162800" y="4697413"/>
            <a:ext cx="5270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1" name="Text Box 21"/>
          <p:cNvSpPr txBox="1">
            <a:spLocks noChangeArrowheads="1"/>
          </p:cNvSpPr>
          <p:nvPr/>
        </p:nvSpPr>
        <p:spPr bwMode="auto">
          <a:xfrm>
            <a:off x="8496300" y="469741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2" name="Text Box 22"/>
          <p:cNvSpPr txBox="1">
            <a:spLocks noChangeArrowheads="1"/>
          </p:cNvSpPr>
          <p:nvPr/>
        </p:nvSpPr>
        <p:spPr bwMode="auto">
          <a:xfrm>
            <a:off x="7766051" y="5294313"/>
            <a:ext cx="624416"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3" name="Text Box 23"/>
          <p:cNvSpPr txBox="1">
            <a:spLocks noChangeArrowheads="1"/>
          </p:cNvSpPr>
          <p:nvPr/>
        </p:nvSpPr>
        <p:spPr bwMode="auto">
          <a:xfrm>
            <a:off x="9074151" y="5302251"/>
            <a:ext cx="5757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4" name="Text Box 24"/>
          <p:cNvSpPr txBox="1">
            <a:spLocks noChangeArrowheads="1"/>
          </p:cNvSpPr>
          <p:nvPr/>
        </p:nvSpPr>
        <p:spPr bwMode="auto">
          <a:xfrm>
            <a:off x="9072034" y="4386263"/>
            <a:ext cx="5757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5" name="Text Box 25"/>
          <p:cNvSpPr txBox="1">
            <a:spLocks noChangeArrowheads="1"/>
          </p:cNvSpPr>
          <p:nvPr/>
        </p:nvSpPr>
        <p:spPr bwMode="auto">
          <a:xfrm>
            <a:off x="7776633" y="4365626"/>
            <a:ext cx="5778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rgbClr val="800000"/>
                </a:solidFill>
                <a:latin typeface="Tahoma" pitchFamily="34" charset="0"/>
                <a:sym typeface="Wingdings 2" pitchFamily="18" charset="2"/>
              </a:rPr>
              <a:t></a:t>
            </a:r>
          </a:p>
        </p:txBody>
      </p:sp>
      <p:sp>
        <p:nvSpPr>
          <p:cNvPr id="10266" name="Text Box 26"/>
          <p:cNvSpPr txBox="1">
            <a:spLocks noChangeArrowheads="1"/>
          </p:cNvSpPr>
          <p:nvPr/>
        </p:nvSpPr>
        <p:spPr bwMode="auto">
          <a:xfrm>
            <a:off x="10367434" y="4041775"/>
            <a:ext cx="1248833"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lnSpc>
                <a:spcPct val="80000"/>
              </a:lnSpc>
              <a:spcAft>
                <a:spcPct val="20000"/>
              </a:spcAft>
            </a:pPr>
            <a:r>
              <a:rPr lang="en-US" altLang="zh-CN" sz="1200" b="0">
                <a:latin typeface="Tahoma" pitchFamily="34" charset="0"/>
              </a:rPr>
              <a:t>8</a:t>
            </a:r>
          </a:p>
          <a:p>
            <a:pPr eaLnBrk="1" hangingPunct="1">
              <a:lnSpc>
                <a:spcPct val="80000"/>
              </a:lnSpc>
              <a:spcBef>
                <a:spcPct val="20000"/>
              </a:spcBef>
            </a:pPr>
            <a:r>
              <a:rPr lang="en-US" altLang="zh-CN" sz="1200" b="0">
                <a:latin typeface="Tahoma" pitchFamily="34" charset="0"/>
              </a:rPr>
              <a:t>1  0  0</a:t>
            </a:r>
          </a:p>
          <a:p>
            <a:pPr eaLnBrk="1" hangingPunct="1">
              <a:lnSpc>
                <a:spcPct val="80000"/>
              </a:lnSpc>
            </a:pPr>
            <a:r>
              <a:rPr lang="en-US" altLang="zh-CN" sz="1200" b="0">
                <a:latin typeface="Tahoma" pitchFamily="34" charset="0"/>
              </a:rPr>
              <a:t>1  1  0</a:t>
            </a:r>
          </a:p>
          <a:p>
            <a:pPr eaLnBrk="1" hangingPunct="1">
              <a:lnSpc>
                <a:spcPct val="80000"/>
              </a:lnSpc>
            </a:pPr>
            <a:r>
              <a:rPr lang="en-US" altLang="zh-CN" sz="1200" b="0">
                <a:latin typeface="Tahoma" pitchFamily="34" charset="0"/>
              </a:rPr>
              <a:t>1  1  1</a:t>
            </a:r>
          </a:p>
          <a:p>
            <a:pPr eaLnBrk="1" hangingPunct="1">
              <a:lnSpc>
                <a:spcPct val="80000"/>
              </a:lnSpc>
            </a:pPr>
            <a:r>
              <a:rPr lang="en-US" altLang="zh-CN" sz="1200" b="0">
                <a:latin typeface="Tahoma" pitchFamily="34" charset="0"/>
              </a:rPr>
              <a:t>1  0  1</a:t>
            </a:r>
          </a:p>
          <a:p>
            <a:pPr eaLnBrk="1" hangingPunct="1">
              <a:lnSpc>
                <a:spcPct val="80000"/>
              </a:lnSpc>
            </a:pPr>
            <a:r>
              <a:rPr lang="en-US" altLang="zh-CN" sz="1200" b="0">
                <a:latin typeface="Tahoma" pitchFamily="34" charset="0"/>
              </a:rPr>
              <a:t>0  0  0</a:t>
            </a:r>
          </a:p>
          <a:p>
            <a:pPr eaLnBrk="1" hangingPunct="1">
              <a:lnSpc>
                <a:spcPct val="80000"/>
              </a:lnSpc>
            </a:pPr>
            <a:r>
              <a:rPr lang="en-US" altLang="zh-CN" sz="1200" b="0">
                <a:latin typeface="Tahoma" pitchFamily="34" charset="0"/>
              </a:rPr>
              <a:t>0  1  0</a:t>
            </a:r>
          </a:p>
          <a:p>
            <a:pPr eaLnBrk="1" hangingPunct="1">
              <a:lnSpc>
                <a:spcPct val="80000"/>
              </a:lnSpc>
            </a:pPr>
            <a:r>
              <a:rPr lang="en-US" altLang="zh-CN" sz="1200" b="0">
                <a:latin typeface="Tahoma" pitchFamily="34" charset="0"/>
              </a:rPr>
              <a:t>0  1  1</a:t>
            </a:r>
          </a:p>
          <a:p>
            <a:pPr eaLnBrk="1" hangingPunct="1">
              <a:lnSpc>
                <a:spcPct val="80000"/>
              </a:lnSpc>
            </a:pPr>
            <a:r>
              <a:rPr lang="en-US" altLang="zh-CN" sz="1200" b="0">
                <a:latin typeface="Tahoma" pitchFamily="34" charset="0"/>
              </a:rPr>
              <a:t>0  0  1</a:t>
            </a:r>
          </a:p>
          <a:p>
            <a:pPr eaLnBrk="1" hangingPunct="1">
              <a:lnSpc>
                <a:spcPct val="80000"/>
              </a:lnSpc>
            </a:pPr>
            <a:endParaRPr lang="en-US" altLang="zh-CN" sz="1200" b="0">
              <a:latin typeface="Tahoma" pitchFamily="34" charset="0"/>
            </a:endParaRPr>
          </a:p>
          <a:p>
            <a:pPr eaLnBrk="1" hangingPunct="1">
              <a:lnSpc>
                <a:spcPct val="80000"/>
              </a:lnSpc>
            </a:pPr>
            <a:endParaRPr lang="en-US" altLang="zh-CN" sz="1200" b="0">
              <a:latin typeface="Tahoma" pitchFamily="34" charset="0"/>
            </a:endParaRPr>
          </a:p>
        </p:txBody>
      </p:sp>
      <p:sp>
        <p:nvSpPr>
          <p:cNvPr id="10267" name="Text Box 27"/>
          <p:cNvSpPr txBox="1">
            <a:spLocks noChangeArrowheads="1"/>
          </p:cNvSpPr>
          <p:nvPr/>
        </p:nvSpPr>
        <p:spPr bwMode="auto">
          <a:xfrm>
            <a:off x="10386485" y="5595938"/>
            <a:ext cx="124883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lnSpc>
                <a:spcPct val="80000"/>
              </a:lnSpc>
              <a:spcAft>
                <a:spcPct val="20000"/>
              </a:spcAft>
            </a:pPr>
            <a:r>
              <a:rPr lang="en-US" altLang="zh-CN" sz="1200" b="0">
                <a:latin typeface="Tahoma" pitchFamily="34" charset="0"/>
              </a:rPr>
              <a:t>6</a:t>
            </a:r>
          </a:p>
          <a:p>
            <a:pPr eaLnBrk="1" hangingPunct="1">
              <a:lnSpc>
                <a:spcPct val="80000"/>
              </a:lnSpc>
              <a:spcBef>
                <a:spcPct val="20000"/>
              </a:spcBef>
            </a:pPr>
            <a:r>
              <a:rPr lang="en-US" altLang="zh-CN" sz="1200" b="0">
                <a:latin typeface="Tahoma" pitchFamily="34" charset="0"/>
              </a:rPr>
              <a:t>1  2  3  4</a:t>
            </a:r>
          </a:p>
          <a:p>
            <a:pPr eaLnBrk="1" hangingPunct="1">
              <a:lnSpc>
                <a:spcPct val="80000"/>
              </a:lnSpc>
            </a:pPr>
            <a:r>
              <a:rPr lang="en-US" altLang="zh-CN" sz="1200" b="0">
                <a:latin typeface="Tahoma" pitchFamily="34" charset="0"/>
              </a:rPr>
              <a:t>2  6  7  3</a:t>
            </a:r>
          </a:p>
          <a:p>
            <a:pPr eaLnBrk="1" hangingPunct="1">
              <a:lnSpc>
                <a:spcPct val="80000"/>
              </a:lnSpc>
            </a:pPr>
            <a:r>
              <a:rPr lang="en-US" altLang="zh-CN" sz="1200" b="0">
                <a:latin typeface="Tahoma" pitchFamily="34" charset="0"/>
              </a:rPr>
              <a:t>6  5  8  7</a:t>
            </a:r>
          </a:p>
          <a:p>
            <a:pPr eaLnBrk="1" hangingPunct="1">
              <a:lnSpc>
                <a:spcPct val="80000"/>
              </a:lnSpc>
            </a:pPr>
            <a:r>
              <a:rPr lang="en-US" altLang="zh-CN" sz="1200" b="0">
                <a:latin typeface="Tahoma" pitchFamily="34" charset="0"/>
              </a:rPr>
              <a:t>5  1  4  8</a:t>
            </a:r>
          </a:p>
          <a:p>
            <a:pPr eaLnBrk="1" hangingPunct="1">
              <a:lnSpc>
                <a:spcPct val="80000"/>
              </a:lnSpc>
            </a:pPr>
            <a:r>
              <a:rPr lang="en-US" altLang="zh-CN" sz="1200" b="0">
                <a:latin typeface="Tahoma" pitchFamily="34" charset="0"/>
              </a:rPr>
              <a:t>4  3  7  8</a:t>
            </a:r>
          </a:p>
          <a:p>
            <a:pPr eaLnBrk="1" hangingPunct="1">
              <a:lnSpc>
                <a:spcPct val="80000"/>
              </a:lnSpc>
            </a:pPr>
            <a:r>
              <a:rPr lang="en-US" altLang="zh-CN" sz="1200" b="0">
                <a:latin typeface="Tahoma" pitchFamily="34" charset="0"/>
              </a:rPr>
              <a:t>5  6  2  1</a:t>
            </a:r>
          </a:p>
          <a:p>
            <a:pPr eaLnBrk="1" hangingPunct="1">
              <a:lnSpc>
                <a:spcPct val="80000"/>
              </a:lnSpc>
            </a:pPr>
            <a:endParaRPr lang="en-US" altLang="zh-CN" sz="1200" b="0">
              <a:latin typeface="Tahoma" pitchFamily="34" charset="0"/>
            </a:endParaRPr>
          </a:p>
        </p:txBody>
      </p:sp>
    </p:spTree>
    <p:extLst>
      <p:ext uri="{BB962C8B-B14F-4D97-AF65-F5344CB8AC3E}">
        <p14:creationId xmlns:p14="http://schemas.microsoft.com/office/powerpoint/2010/main" val="16913321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up)">
                                      <p:cBhvr>
                                        <p:cTn id="7" dur="500"/>
                                        <p:tgtEl>
                                          <p:spTgt spid="1024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animEffect transition="in" filter="wipe(up)">
                                      <p:cBhvr>
                                        <p:cTn id="10" dur="500"/>
                                        <p:tgtEl>
                                          <p:spTgt spid="1024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Effect transition="in" filter="wipe(up)">
                                      <p:cBhvr>
                                        <p:cTn id="13" dur="500"/>
                                        <p:tgtEl>
                                          <p:spTgt spid="1024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242">
                                            <p:txEl>
                                              <p:pRg st="3" end="3"/>
                                            </p:txEl>
                                          </p:spTgt>
                                        </p:tgtEl>
                                        <p:attrNameLst>
                                          <p:attrName>style.visibility</p:attrName>
                                        </p:attrNameLst>
                                      </p:cBhvr>
                                      <p:to>
                                        <p:strVal val="visible"/>
                                      </p:to>
                                    </p:set>
                                    <p:animEffect transition="in" filter="wipe(up)">
                                      <p:cBhvr>
                                        <p:cTn id="16" dur="500"/>
                                        <p:tgtEl>
                                          <p:spTgt spid="1024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par>
                                <p:cTn id="22" presetID="22"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2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5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25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26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26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26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26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26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26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0266"/>
                                        </p:tgtEl>
                                        <p:attrNameLst>
                                          <p:attrName>style.visibility</p:attrName>
                                        </p:attrNameLst>
                                      </p:cBhvr>
                                      <p:to>
                                        <p:strVal val="visible"/>
                                      </p:to>
                                    </p:set>
                                    <p:animEffect transition="in" filter="wipe(up)">
                                      <p:cBhvr>
                                        <p:cTn id="68" dur="500"/>
                                        <p:tgtEl>
                                          <p:spTgt spid="1026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0267"/>
                                        </p:tgtEl>
                                        <p:attrNameLst>
                                          <p:attrName>style.visibility</p:attrName>
                                        </p:attrNameLst>
                                      </p:cBhvr>
                                      <p:to>
                                        <p:strVal val="visible"/>
                                      </p:to>
                                    </p:set>
                                    <p:animEffect transition="in" filter="wipe(up)">
                                      <p:cBhvr>
                                        <p:cTn id="73" dur="500"/>
                                        <p:tgtEl>
                                          <p:spTgt spid="10267"/>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0242">
                                            <p:txEl>
                                              <p:pRg st="4" end="4"/>
                                            </p:txEl>
                                          </p:spTgt>
                                        </p:tgtEl>
                                        <p:attrNameLst>
                                          <p:attrName>style.visibility</p:attrName>
                                        </p:attrNameLst>
                                      </p:cBhvr>
                                      <p:to>
                                        <p:strVal val="visible"/>
                                      </p:to>
                                    </p:set>
                                    <p:animEffect transition="in" filter="wipe(up)">
                                      <p:cBhvr>
                                        <p:cTn id="76" dur="500"/>
                                        <p:tgtEl>
                                          <p:spTgt spid="10242">
                                            <p:txEl>
                                              <p:pRg st="4" end="4"/>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0242">
                                            <p:txEl>
                                              <p:pRg st="5" end="5"/>
                                            </p:txEl>
                                          </p:spTgt>
                                        </p:tgtEl>
                                        <p:attrNameLst>
                                          <p:attrName>style.visibility</p:attrName>
                                        </p:attrNameLst>
                                      </p:cBhvr>
                                      <p:to>
                                        <p:strVal val="visible"/>
                                      </p:to>
                                    </p:set>
                                    <p:animEffect transition="in" filter="wipe(up)">
                                      <p:cBhvr>
                                        <p:cTn id="79" dur="500"/>
                                        <p:tgtEl>
                                          <p:spTgt spid="10242">
                                            <p:txEl>
                                              <p:pRg st="5" end="5"/>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0242">
                                            <p:txEl>
                                              <p:pRg st="6" end="6"/>
                                            </p:txEl>
                                          </p:spTgt>
                                        </p:tgtEl>
                                        <p:attrNameLst>
                                          <p:attrName>style.visibility</p:attrName>
                                        </p:attrNameLst>
                                      </p:cBhvr>
                                      <p:to>
                                        <p:strVal val="visible"/>
                                      </p:to>
                                    </p:set>
                                    <p:animEffect transition="in" filter="wipe(up)">
                                      <p:cBhvr>
                                        <p:cTn id="82" dur="500"/>
                                        <p:tgtEl>
                                          <p:spTgt spid="10242">
                                            <p:txEl>
                                              <p:pRg st="6" end="6"/>
                                            </p:txEl>
                                          </p:spTgt>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0242">
                                            <p:txEl>
                                              <p:pRg st="7" end="7"/>
                                            </p:txEl>
                                          </p:spTgt>
                                        </p:tgtEl>
                                        <p:attrNameLst>
                                          <p:attrName>style.visibility</p:attrName>
                                        </p:attrNameLst>
                                      </p:cBhvr>
                                      <p:to>
                                        <p:strVal val="visible"/>
                                      </p:to>
                                    </p:set>
                                    <p:animEffect transition="in" filter="wipe(up)">
                                      <p:cBhvr>
                                        <p:cTn id="85" dur="500"/>
                                        <p:tgtEl>
                                          <p:spTgt spid="10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10258" grpId="0"/>
      <p:bldP spid="10259" grpId="0"/>
      <p:bldP spid="10260" grpId="0"/>
      <p:bldP spid="10261" grpId="0"/>
      <p:bldP spid="10262" grpId="0"/>
      <p:bldP spid="10263" grpId="0"/>
      <p:bldP spid="10264" grpId="0"/>
      <p:bldP spid="10265" grpId="0"/>
      <p:bldP spid="10266" grpId="0"/>
      <p:bldP spid="1026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5068" y="188640"/>
            <a:ext cx="10390716" cy="1462087"/>
          </a:xfrm>
        </p:spPr>
        <p:txBody>
          <a:bodyPr>
            <a:normAutofit/>
          </a:bodyPr>
          <a:lstStyle/>
          <a:p>
            <a:pPr eaLnBrk="1" hangingPunct="1">
              <a:spcBef>
                <a:spcPts val="1000"/>
              </a:spcBef>
            </a:pP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3.3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后</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向面判别算法</a:t>
            </a:r>
          </a:p>
        </p:txBody>
      </p:sp>
      <p:sp>
        <p:nvSpPr>
          <p:cNvPr id="12291" name="Rectangle 3"/>
          <p:cNvSpPr>
            <a:spLocks noGrp="1" noChangeArrowheads="1"/>
          </p:cNvSpPr>
          <p:nvPr>
            <p:ph type="body" sz="half" idx="1"/>
          </p:nvPr>
        </p:nvSpPr>
        <p:spPr>
          <a:xfrm>
            <a:off x="647907" y="1412776"/>
            <a:ext cx="11640781" cy="4716562"/>
          </a:xfrm>
        </p:spPr>
        <p:txBody>
          <a:bodyPr/>
          <a:lstStyle/>
          <a:p>
            <a:pPr marL="627063" lvl="1" indent="-342900" eaLnBrk="1" hangingPunct="1">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物空间算法</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627063" lvl="1" indent="-342900" eaLnBrk="1" hangingPunct="1">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设</a:t>
            </a:r>
            <a:r>
              <a:rPr lang="en-US" altLang="zh-CN" b="1" dirty="0">
                <a:solidFill>
                  <a:schemeClr val="bg2">
                    <a:lumMod val="50000"/>
                  </a:schemeClr>
                </a:solidFill>
                <a:latin typeface="微软雅黑" panose="020B0503020204020204" pitchFamily="34" charset="-122"/>
                <a:ea typeface="微软雅黑" panose="020B0503020204020204" pitchFamily="34" charset="-122"/>
              </a:rPr>
              <a:t>V</a:t>
            </a:r>
            <a:r>
              <a:rPr lang="zh-CN" altLang="en-US" b="1" dirty="0">
                <a:solidFill>
                  <a:schemeClr val="bg2">
                    <a:lumMod val="50000"/>
                  </a:schemeClr>
                </a:solidFill>
                <a:latin typeface="微软雅黑" panose="020B0503020204020204" pitchFamily="34" charset="-122"/>
                <a:ea typeface="微软雅黑" panose="020B0503020204020204" pitchFamily="34" charset="-122"/>
              </a:rPr>
              <a:t>为观察方向，多边形面法矢为</a:t>
            </a:r>
            <a:r>
              <a:rPr lang="en-US" altLang="zh-CN" b="1" dirty="0">
                <a:solidFill>
                  <a:schemeClr val="bg2">
                    <a:lumMod val="50000"/>
                  </a:schemeClr>
                </a:solidFill>
                <a:latin typeface="微软雅黑" panose="020B0503020204020204" pitchFamily="34" charset="-122"/>
                <a:ea typeface="微软雅黑" panose="020B0503020204020204" pitchFamily="34" charset="-122"/>
              </a:rPr>
              <a:t>N(</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xn,yn,zn</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zh-CN" altLang="en-US" b="1" dirty="0">
                <a:solidFill>
                  <a:schemeClr val="bg2">
                    <a:lumMod val="50000"/>
                  </a:schemeClr>
                </a:solidFill>
                <a:latin typeface="微软雅黑" panose="020B0503020204020204" pitchFamily="34" charset="-122"/>
                <a:ea typeface="微软雅黑" panose="020B0503020204020204" pitchFamily="34" charset="-122"/>
              </a:rPr>
              <a:t>，</a:t>
            </a:r>
          </a:p>
          <a:p>
            <a:pPr lvl="2" eaLnBrk="1" hangingPunct="1">
              <a:spcBef>
                <a:spcPct val="40000"/>
              </a:spcBef>
              <a:buFontTx/>
              <a:buNone/>
            </a:pPr>
            <a:r>
              <a:rPr lang="zh-CN" altLang="en-US" b="1" dirty="0" smtClean="0">
                <a:solidFill>
                  <a:schemeClr val="bg2">
                    <a:lumMod val="50000"/>
                  </a:schemeClr>
                </a:solidFill>
                <a:latin typeface="Times New Roman" pitchFamily="18" charset="0"/>
                <a:ea typeface="宋体" charset="-122"/>
              </a:rPr>
              <a:t>    若 </a:t>
            </a:r>
            <a:r>
              <a:rPr lang="zh-CN" altLang="en-US" b="1" i="1" dirty="0" smtClean="0">
                <a:solidFill>
                  <a:schemeClr val="bg2">
                    <a:lumMod val="50000"/>
                  </a:schemeClr>
                </a:solidFill>
                <a:latin typeface="Times New Roman" pitchFamily="18" charset="0"/>
                <a:ea typeface="宋体" charset="-122"/>
              </a:rPr>
              <a:t>   </a:t>
            </a:r>
            <a:r>
              <a:rPr lang="en-US" altLang="zh-CN" b="1" i="1" dirty="0" smtClean="0">
                <a:solidFill>
                  <a:schemeClr val="bg2">
                    <a:lumMod val="50000"/>
                  </a:schemeClr>
                </a:solidFill>
                <a:latin typeface="Times New Roman" pitchFamily="18" charset="0"/>
                <a:ea typeface="宋体" charset="-122"/>
              </a:rPr>
              <a:t>V</a:t>
            </a:r>
            <a:r>
              <a:rPr lang="en-US" altLang="zh-CN" b="1" dirty="0" smtClean="0">
                <a:solidFill>
                  <a:schemeClr val="bg2">
                    <a:lumMod val="50000"/>
                  </a:schemeClr>
                </a:solidFill>
                <a:latin typeface="Times New Roman" pitchFamily="18" charset="0"/>
                <a:ea typeface="宋体" charset="-122"/>
                <a:sym typeface="Symbol" pitchFamily="18" charset="2"/>
              </a:rPr>
              <a:t></a:t>
            </a:r>
            <a:r>
              <a:rPr lang="en-US" altLang="zh-CN" b="1" i="1" dirty="0" smtClean="0">
                <a:solidFill>
                  <a:schemeClr val="bg2">
                    <a:lumMod val="50000"/>
                  </a:schemeClr>
                </a:solidFill>
                <a:latin typeface="Times New Roman" pitchFamily="18" charset="0"/>
                <a:ea typeface="宋体" charset="-122"/>
                <a:cs typeface="Times New Roman" pitchFamily="18" charset="0"/>
                <a:sym typeface="Symbol" pitchFamily="18" charset="2"/>
              </a:rPr>
              <a:t>N</a:t>
            </a:r>
            <a:r>
              <a:rPr lang="en-US" altLang="zh-CN" b="1" dirty="0" smtClean="0">
                <a:solidFill>
                  <a:schemeClr val="bg2">
                    <a:lumMod val="50000"/>
                  </a:schemeClr>
                </a:solidFill>
                <a:latin typeface="Times New Roman" pitchFamily="18" charset="0"/>
                <a:ea typeface="宋体" charset="-122"/>
                <a:cs typeface="Times New Roman" pitchFamily="18" charset="0"/>
                <a:sym typeface="Symbol" pitchFamily="18" charset="2"/>
              </a:rPr>
              <a:t>&gt;0</a:t>
            </a:r>
          </a:p>
          <a:p>
            <a:pPr lvl="2" eaLnBrk="1" hangingPunct="1">
              <a:spcBef>
                <a:spcPct val="40000"/>
              </a:spcBef>
              <a:buFontTx/>
              <a:buNone/>
            </a:pPr>
            <a:r>
              <a:rPr lang="en-US" altLang="zh-CN" b="1" dirty="0" smtClean="0">
                <a:solidFill>
                  <a:schemeClr val="bg2">
                    <a:lumMod val="50000"/>
                  </a:schemeClr>
                </a:solidFill>
                <a:latin typeface="Times New Roman" pitchFamily="18" charset="0"/>
                <a:ea typeface="宋体" charset="-122"/>
              </a:rPr>
              <a:t>    </a:t>
            </a:r>
            <a:r>
              <a:rPr lang="zh-CN" altLang="en-US" b="1" dirty="0" smtClean="0">
                <a:solidFill>
                  <a:schemeClr val="bg2">
                    <a:lumMod val="50000"/>
                  </a:schemeClr>
                </a:solidFill>
                <a:latin typeface="Times New Roman" pitchFamily="18" charset="0"/>
                <a:ea typeface="宋体" charset="-122"/>
              </a:rPr>
              <a:t>表示该面为后向面，应该隐藏，不做显示。</a:t>
            </a: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若观察方向</a:t>
            </a:r>
            <a:r>
              <a:rPr lang="en-US" altLang="zh-CN" b="1" dirty="0">
                <a:solidFill>
                  <a:schemeClr val="bg2">
                    <a:lumMod val="50000"/>
                  </a:schemeClr>
                </a:solidFill>
                <a:latin typeface="微软雅黑" panose="020B0503020204020204" pitchFamily="34" charset="-122"/>
                <a:ea typeface="微软雅黑" panose="020B0503020204020204" pitchFamily="34" charset="-122"/>
              </a:rPr>
              <a:t>V</a:t>
            </a:r>
            <a:r>
              <a:rPr lang="zh-CN" altLang="en-US" b="1" dirty="0">
                <a:solidFill>
                  <a:schemeClr val="bg2">
                    <a:lumMod val="50000"/>
                  </a:schemeClr>
                </a:solidFill>
                <a:latin typeface="微软雅黑" panose="020B0503020204020204" pitchFamily="34" charset="-122"/>
                <a:ea typeface="微软雅黑" panose="020B0503020204020204" pitchFamily="34" charset="-122"/>
              </a:rPr>
              <a:t>平行于观察坐标系的</a:t>
            </a:r>
            <a:r>
              <a:rPr lang="en-US" altLang="zh-CN" b="1" dirty="0">
                <a:solidFill>
                  <a:schemeClr val="bg2">
                    <a:lumMod val="50000"/>
                  </a:schemeClr>
                </a:solidFill>
                <a:latin typeface="微软雅黑" panose="020B0503020204020204" pitchFamily="34" charset="-122"/>
                <a:ea typeface="微软雅黑" panose="020B0503020204020204" pitchFamily="34" charset="-122"/>
              </a:rPr>
              <a:t>z</a:t>
            </a:r>
            <a:r>
              <a:rPr lang="zh-CN" altLang="en-US" b="1" dirty="0">
                <a:solidFill>
                  <a:schemeClr val="bg2">
                    <a:lumMod val="50000"/>
                  </a:schemeClr>
                </a:solidFill>
                <a:latin typeface="微软雅黑" panose="020B0503020204020204" pitchFamily="34" charset="-122"/>
                <a:ea typeface="微软雅黑" panose="020B0503020204020204" pitchFamily="34" charset="-122"/>
              </a:rPr>
              <a:t>轴，则只用判断面法矢</a:t>
            </a:r>
            <a:r>
              <a:rPr lang="en-US" altLang="zh-CN" b="1" dirty="0">
                <a:solidFill>
                  <a:schemeClr val="bg2">
                    <a:lumMod val="50000"/>
                  </a:schemeClr>
                </a:solidFill>
                <a:latin typeface="微软雅黑" panose="020B0503020204020204" pitchFamily="34" charset="-122"/>
                <a:ea typeface="微软雅黑" panose="020B0503020204020204" pitchFamily="34" charset="-122"/>
              </a:rPr>
              <a:t>N</a:t>
            </a:r>
            <a:r>
              <a:rPr lang="zh-CN" altLang="en-US" b="1" dirty="0">
                <a:solidFill>
                  <a:schemeClr val="bg2">
                    <a:lumMod val="50000"/>
                  </a:schemeClr>
                </a:solidFill>
                <a:latin typeface="微软雅黑" panose="020B0503020204020204" pitchFamily="34" charset="-122"/>
                <a:ea typeface="微软雅黑" panose="020B0503020204020204" pitchFamily="34" charset="-122"/>
              </a:rPr>
              <a:t>的</a:t>
            </a:r>
            <a:r>
              <a:rPr lang="en-US" altLang="zh-CN" b="1" dirty="0">
                <a:solidFill>
                  <a:schemeClr val="bg2">
                    <a:lumMod val="50000"/>
                  </a:schemeClr>
                </a:solidFill>
                <a:latin typeface="微软雅黑" panose="020B0503020204020204" pitchFamily="34" charset="-122"/>
                <a:ea typeface="微软雅黑" panose="020B0503020204020204" pitchFamily="34" charset="-122"/>
              </a:rPr>
              <a:t>z</a:t>
            </a:r>
            <a:r>
              <a:rPr lang="zh-CN" altLang="en-US" b="1" dirty="0">
                <a:solidFill>
                  <a:schemeClr val="bg2">
                    <a:lumMod val="50000"/>
                  </a:schemeClr>
                </a:solidFill>
                <a:latin typeface="微软雅黑" panose="020B0503020204020204" pitchFamily="34" charset="-122"/>
                <a:ea typeface="微软雅黑" panose="020B0503020204020204" pitchFamily="34" charset="-122"/>
              </a:rPr>
              <a:t>向分量</a:t>
            </a:r>
            <a:r>
              <a:rPr lang="en-US" altLang="zh-CN" b="1" dirty="0" err="1">
                <a:solidFill>
                  <a:schemeClr val="bg2">
                    <a:lumMod val="50000"/>
                  </a:schemeClr>
                </a:solidFill>
                <a:latin typeface="微软雅黑" panose="020B0503020204020204" pitchFamily="34" charset="-122"/>
                <a:ea typeface="微软雅黑" panose="020B0503020204020204" pitchFamily="34" charset="-122"/>
              </a:rPr>
              <a:t>z</a:t>
            </a:r>
            <a:r>
              <a:rPr lang="en-US" altLang="zh-CN" b="1" baseline="-25000" dirty="0" err="1">
                <a:solidFill>
                  <a:schemeClr val="bg2">
                    <a:lumMod val="50000"/>
                  </a:schemeClr>
                </a:solidFill>
                <a:latin typeface="微软雅黑" panose="020B0503020204020204" pitchFamily="34" charset="-122"/>
                <a:ea typeface="微软雅黑" panose="020B0503020204020204" pitchFamily="34" charset="-122"/>
              </a:rPr>
              <a:t>n</a:t>
            </a:r>
            <a:r>
              <a:rPr lang="zh-CN" altLang="en-US" b="1" dirty="0">
                <a:solidFill>
                  <a:schemeClr val="bg2">
                    <a:lumMod val="50000"/>
                  </a:schemeClr>
                </a:solidFill>
                <a:latin typeface="微软雅黑" panose="020B0503020204020204" pitchFamily="34" charset="-122"/>
                <a:ea typeface="微软雅黑" panose="020B0503020204020204" pitchFamily="34" charset="-122"/>
              </a:rPr>
              <a:t>的符号</a:t>
            </a:r>
          </a:p>
          <a:p>
            <a:pPr lvl="2" eaLnBrk="1" hangingPunct="1">
              <a:spcBef>
                <a:spcPct val="40000"/>
              </a:spcBef>
              <a:buFontTx/>
              <a:buNone/>
            </a:pPr>
            <a:r>
              <a:rPr lang="zh-CN" altLang="en-US" b="1" dirty="0" smtClean="0">
                <a:solidFill>
                  <a:schemeClr val="bg2">
                    <a:lumMod val="50000"/>
                  </a:schemeClr>
                </a:solidFill>
                <a:latin typeface="Times New Roman" pitchFamily="18" charset="0"/>
                <a:ea typeface="宋体" charset="-122"/>
              </a:rPr>
              <a:t>                                   若     </a:t>
            </a:r>
            <a:r>
              <a:rPr lang="en-US" altLang="zh-CN" sz="2800" b="1" i="1" dirty="0" smtClean="0">
                <a:solidFill>
                  <a:schemeClr val="bg2">
                    <a:lumMod val="50000"/>
                  </a:schemeClr>
                </a:solidFill>
                <a:latin typeface="Times New Roman" pitchFamily="18" charset="0"/>
                <a:ea typeface="宋体" charset="-122"/>
              </a:rPr>
              <a:t>z</a:t>
            </a:r>
            <a:r>
              <a:rPr lang="en-US" altLang="zh-CN" sz="2800" b="1" baseline="-25000" dirty="0" smtClean="0">
                <a:solidFill>
                  <a:schemeClr val="bg2">
                    <a:lumMod val="50000"/>
                  </a:schemeClr>
                </a:solidFill>
                <a:latin typeface="Times New Roman" pitchFamily="18" charset="0"/>
                <a:ea typeface="宋体" charset="-122"/>
              </a:rPr>
              <a:t>n</a:t>
            </a:r>
            <a:r>
              <a:rPr lang="en-US" altLang="zh-CN" sz="2800" b="1" dirty="0" smtClean="0">
                <a:solidFill>
                  <a:schemeClr val="bg2">
                    <a:lumMod val="50000"/>
                  </a:schemeClr>
                </a:solidFill>
                <a:latin typeface="Times New Roman" pitchFamily="18" charset="0"/>
                <a:ea typeface="宋体" charset="-122"/>
                <a:sym typeface="Symbol" pitchFamily="18" charset="2"/>
              </a:rPr>
              <a:t>0</a:t>
            </a:r>
          </a:p>
          <a:p>
            <a:pPr lvl="2" eaLnBrk="1" hangingPunct="1">
              <a:spcBef>
                <a:spcPct val="40000"/>
              </a:spcBef>
              <a:buFontTx/>
              <a:buNone/>
            </a:pPr>
            <a:r>
              <a:rPr lang="en-US" altLang="zh-CN" b="1" dirty="0" smtClean="0">
                <a:solidFill>
                  <a:schemeClr val="bg2">
                    <a:lumMod val="50000"/>
                  </a:schemeClr>
                </a:solidFill>
                <a:latin typeface="Times New Roman" pitchFamily="18" charset="0"/>
                <a:ea typeface="宋体" charset="-122"/>
              </a:rPr>
              <a:t>                                  </a:t>
            </a:r>
            <a:r>
              <a:rPr lang="zh-CN" altLang="en-US" b="1" dirty="0" smtClean="0">
                <a:solidFill>
                  <a:schemeClr val="bg2">
                    <a:lumMod val="50000"/>
                  </a:schemeClr>
                </a:solidFill>
                <a:latin typeface="Times New Roman" pitchFamily="18" charset="0"/>
                <a:ea typeface="宋体" charset="-122"/>
              </a:rPr>
              <a:t>可判定表示该面为后向面。</a:t>
            </a:r>
          </a:p>
          <a:p>
            <a:pPr lvl="2" eaLnBrk="1" hangingPunct="1">
              <a:spcBef>
                <a:spcPct val="40000"/>
              </a:spcBef>
              <a:buFontTx/>
              <a:buNone/>
            </a:pPr>
            <a:r>
              <a:rPr lang="zh-CN" altLang="en-US" dirty="0" smtClean="0">
                <a:ea typeface="宋体" charset="-122"/>
              </a:rPr>
              <a:t>                           </a:t>
            </a:r>
            <a:endParaRPr lang="zh-CN" altLang="en-US" sz="2800" dirty="0" smtClean="0">
              <a:latin typeface="Times New Roman" pitchFamily="18" charset="0"/>
              <a:ea typeface="宋体" charset="-122"/>
            </a:endParaRPr>
          </a:p>
          <a:p>
            <a:pPr lvl="2" eaLnBrk="1" hangingPunct="1">
              <a:spcBef>
                <a:spcPct val="40000"/>
              </a:spcBef>
              <a:buFontTx/>
              <a:buNone/>
            </a:pPr>
            <a:endParaRPr lang="en-US" altLang="zh-CN" dirty="0" smtClean="0">
              <a:latin typeface="Times New Roman" pitchFamily="18" charset="0"/>
              <a:ea typeface="宋体" charset="-122"/>
            </a:endParaRPr>
          </a:p>
        </p:txBody>
      </p:sp>
      <p:grpSp>
        <p:nvGrpSpPr>
          <p:cNvPr id="2" name="Group 4"/>
          <p:cNvGrpSpPr>
            <a:grpSpLocks/>
          </p:cNvGrpSpPr>
          <p:nvPr/>
        </p:nvGrpSpPr>
        <p:grpSpPr bwMode="auto">
          <a:xfrm>
            <a:off x="1331384" y="4665664"/>
            <a:ext cx="2294467" cy="1908175"/>
            <a:chOff x="934" y="2614"/>
            <a:chExt cx="1084" cy="1202"/>
          </a:xfrm>
        </p:grpSpPr>
        <p:sp>
          <p:nvSpPr>
            <p:cNvPr id="7181" name="Freeform 5"/>
            <p:cNvSpPr>
              <a:spLocks/>
            </p:cNvSpPr>
            <p:nvPr/>
          </p:nvSpPr>
          <p:spPr bwMode="auto">
            <a:xfrm>
              <a:off x="1247" y="2614"/>
              <a:ext cx="771" cy="1202"/>
            </a:xfrm>
            <a:custGeom>
              <a:avLst/>
              <a:gdLst>
                <a:gd name="T0" fmla="*/ 299 w 748"/>
                <a:gd name="T1" fmla="*/ 0 h 1179"/>
                <a:gd name="T2" fmla="*/ 0 w 748"/>
                <a:gd name="T3" fmla="*/ 1323 h 1179"/>
                <a:gd name="T4" fmla="*/ 897 w 748"/>
                <a:gd name="T5" fmla="*/ 890 h 1179"/>
                <a:gd name="T6" fmla="*/ 299 w 748"/>
                <a:gd name="T7" fmla="*/ 0 h 1179"/>
                <a:gd name="T8" fmla="*/ 0 60000 65536"/>
                <a:gd name="T9" fmla="*/ 0 60000 65536"/>
                <a:gd name="T10" fmla="*/ 0 60000 65536"/>
                <a:gd name="T11" fmla="*/ 0 60000 65536"/>
                <a:gd name="T12" fmla="*/ 0 w 748"/>
                <a:gd name="T13" fmla="*/ 0 h 1179"/>
                <a:gd name="T14" fmla="*/ 748 w 748"/>
                <a:gd name="T15" fmla="*/ 1179 h 1179"/>
              </a:gdLst>
              <a:ahLst/>
              <a:cxnLst>
                <a:cxn ang="T8">
                  <a:pos x="T0" y="T1"/>
                </a:cxn>
                <a:cxn ang="T9">
                  <a:pos x="T2" y="T3"/>
                </a:cxn>
                <a:cxn ang="T10">
                  <a:pos x="T4" y="T5"/>
                </a:cxn>
                <a:cxn ang="T11">
                  <a:pos x="T6" y="T7"/>
                </a:cxn>
              </a:cxnLst>
              <a:rect l="T12" t="T13" r="T14" b="T15"/>
              <a:pathLst>
                <a:path w="748" h="1179">
                  <a:moveTo>
                    <a:pt x="249" y="0"/>
                  </a:moveTo>
                  <a:lnTo>
                    <a:pt x="0" y="1179"/>
                  </a:lnTo>
                  <a:lnTo>
                    <a:pt x="748" y="793"/>
                  </a:lnTo>
                  <a:lnTo>
                    <a:pt x="249" y="0"/>
                  </a:lnTo>
                  <a:close/>
                </a:path>
              </a:pathLst>
            </a:custGeom>
            <a:solidFill>
              <a:schemeClr val="bg1"/>
            </a:solidFill>
            <a:ln w="9525">
              <a:solidFill>
                <a:schemeClr val="tx1"/>
              </a:solidFill>
              <a:round/>
              <a:headEnd/>
              <a:tailEnd/>
            </a:ln>
          </p:spPr>
          <p:txBody>
            <a:bodyPr/>
            <a:lstStyle/>
            <a:p>
              <a:endParaRPr lang="zh-CN" altLang="en-US"/>
            </a:p>
          </p:txBody>
        </p:sp>
        <p:sp>
          <p:nvSpPr>
            <p:cNvPr id="7182" name="Freeform 6"/>
            <p:cNvSpPr>
              <a:spLocks/>
            </p:cNvSpPr>
            <p:nvPr/>
          </p:nvSpPr>
          <p:spPr bwMode="auto">
            <a:xfrm>
              <a:off x="934" y="2614"/>
              <a:ext cx="567" cy="1202"/>
            </a:xfrm>
            <a:custGeom>
              <a:avLst/>
              <a:gdLst>
                <a:gd name="T0" fmla="*/ 567 w 567"/>
                <a:gd name="T1" fmla="*/ 0 h 1202"/>
                <a:gd name="T2" fmla="*/ 0 w 567"/>
                <a:gd name="T3" fmla="*/ 748 h 1202"/>
                <a:gd name="T4" fmla="*/ 318 w 567"/>
                <a:gd name="T5" fmla="*/ 1202 h 1202"/>
                <a:gd name="T6" fmla="*/ 567 w 567"/>
                <a:gd name="T7" fmla="*/ 0 h 1202"/>
                <a:gd name="T8" fmla="*/ 0 60000 65536"/>
                <a:gd name="T9" fmla="*/ 0 60000 65536"/>
                <a:gd name="T10" fmla="*/ 0 60000 65536"/>
                <a:gd name="T11" fmla="*/ 0 60000 65536"/>
                <a:gd name="T12" fmla="*/ 0 w 567"/>
                <a:gd name="T13" fmla="*/ 0 h 1202"/>
                <a:gd name="T14" fmla="*/ 567 w 567"/>
                <a:gd name="T15" fmla="*/ 1202 h 1202"/>
              </a:gdLst>
              <a:ahLst/>
              <a:cxnLst>
                <a:cxn ang="T8">
                  <a:pos x="T0" y="T1"/>
                </a:cxn>
                <a:cxn ang="T9">
                  <a:pos x="T2" y="T3"/>
                </a:cxn>
                <a:cxn ang="T10">
                  <a:pos x="T4" y="T5"/>
                </a:cxn>
                <a:cxn ang="T11">
                  <a:pos x="T6" y="T7"/>
                </a:cxn>
              </a:cxnLst>
              <a:rect l="T12" t="T13" r="T14" b="T15"/>
              <a:pathLst>
                <a:path w="567" h="1202">
                  <a:moveTo>
                    <a:pt x="567" y="0"/>
                  </a:moveTo>
                  <a:lnTo>
                    <a:pt x="0" y="748"/>
                  </a:lnTo>
                  <a:lnTo>
                    <a:pt x="318" y="1202"/>
                  </a:lnTo>
                  <a:lnTo>
                    <a:pt x="567" y="0"/>
                  </a:lnTo>
                  <a:close/>
                </a:path>
              </a:pathLst>
            </a:custGeom>
            <a:solidFill>
              <a:schemeClr val="accent1"/>
            </a:solidFill>
            <a:ln w="9525">
              <a:solidFill>
                <a:schemeClr val="tx1"/>
              </a:solidFill>
              <a:round/>
              <a:headEnd/>
              <a:tailEnd/>
            </a:ln>
          </p:spPr>
          <p:txBody>
            <a:bodyPr/>
            <a:lstStyle/>
            <a:p>
              <a:endParaRPr lang="zh-CN" altLang="en-US"/>
            </a:p>
          </p:txBody>
        </p:sp>
      </p:grpSp>
      <p:grpSp>
        <p:nvGrpSpPr>
          <p:cNvPr id="3" name="Group 7"/>
          <p:cNvGrpSpPr>
            <a:grpSpLocks/>
          </p:cNvGrpSpPr>
          <p:nvPr/>
        </p:nvGrpSpPr>
        <p:grpSpPr bwMode="auto">
          <a:xfrm>
            <a:off x="2916767" y="5297489"/>
            <a:ext cx="1873251" cy="708025"/>
            <a:chOff x="1683" y="3012"/>
            <a:chExt cx="885" cy="446"/>
          </a:xfrm>
        </p:grpSpPr>
        <p:sp>
          <p:nvSpPr>
            <p:cNvPr id="7178" name="Text Box 8"/>
            <p:cNvSpPr txBox="1">
              <a:spLocks noChangeArrowheads="1"/>
            </p:cNvSpPr>
            <p:nvPr/>
          </p:nvSpPr>
          <p:spPr bwMode="auto">
            <a:xfrm>
              <a:off x="2328" y="322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latin typeface="Tahoma" pitchFamily="34" charset="0"/>
                  <a:sym typeface="Symbol" pitchFamily="18" charset="2"/>
                </a:rPr>
                <a:t></a:t>
              </a:r>
            </a:p>
          </p:txBody>
        </p:sp>
        <p:sp>
          <p:nvSpPr>
            <p:cNvPr id="7179" name="Line 9"/>
            <p:cNvSpPr>
              <a:spLocks noChangeShapeType="1"/>
            </p:cNvSpPr>
            <p:nvPr/>
          </p:nvSpPr>
          <p:spPr bwMode="auto">
            <a:xfrm flipH="1" flipV="1">
              <a:off x="1683" y="3135"/>
              <a:ext cx="726" cy="20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80" name="Text Box 10"/>
            <p:cNvSpPr txBox="1">
              <a:spLocks noChangeArrowheads="1"/>
            </p:cNvSpPr>
            <p:nvPr/>
          </p:nvSpPr>
          <p:spPr bwMode="auto">
            <a:xfrm>
              <a:off x="1982" y="3012"/>
              <a:ext cx="2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a:latin typeface="Times New Roman" pitchFamily="18" charset="0"/>
                </a:rPr>
                <a:t>V</a:t>
              </a:r>
            </a:p>
          </p:txBody>
        </p:sp>
      </p:grpSp>
      <p:grpSp>
        <p:nvGrpSpPr>
          <p:cNvPr id="4" name="Group 11"/>
          <p:cNvGrpSpPr>
            <a:grpSpLocks/>
          </p:cNvGrpSpPr>
          <p:nvPr/>
        </p:nvGrpSpPr>
        <p:grpSpPr bwMode="auto">
          <a:xfrm>
            <a:off x="950384" y="4694240"/>
            <a:ext cx="1054100" cy="925512"/>
            <a:chOff x="754" y="2632"/>
            <a:chExt cx="498" cy="583"/>
          </a:xfrm>
        </p:grpSpPr>
        <p:sp>
          <p:nvSpPr>
            <p:cNvPr id="7176" name="Line 12"/>
            <p:cNvSpPr>
              <a:spLocks noChangeShapeType="1"/>
            </p:cNvSpPr>
            <p:nvPr/>
          </p:nvSpPr>
          <p:spPr bwMode="auto">
            <a:xfrm flipH="1" flipV="1">
              <a:off x="911" y="2863"/>
              <a:ext cx="341" cy="352"/>
            </a:xfrm>
            <a:prstGeom prst="line">
              <a:avLst/>
            </a:prstGeom>
            <a:noFill/>
            <a:ln w="95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77" name="Text Box 13"/>
            <p:cNvSpPr txBox="1">
              <a:spLocks noChangeArrowheads="1"/>
            </p:cNvSpPr>
            <p:nvPr/>
          </p:nvSpPr>
          <p:spPr bwMode="auto">
            <a:xfrm>
              <a:off x="754" y="2632"/>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dirty="0">
                  <a:latin typeface="Times New Roman" pitchFamily="18" charset="0"/>
                </a:rPr>
                <a:t>N</a:t>
              </a:r>
            </a:p>
          </p:txBody>
        </p:sp>
      </p:grpSp>
      <p:sp>
        <p:nvSpPr>
          <p:cNvPr id="12303" name="Text Box 15"/>
          <p:cNvSpPr txBox="1">
            <a:spLocks noChangeArrowheads="1"/>
          </p:cNvSpPr>
          <p:nvPr/>
        </p:nvSpPr>
        <p:spPr bwMode="auto">
          <a:xfrm>
            <a:off x="4391296" y="5445224"/>
            <a:ext cx="825743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marL="627063" lvl="1" indent="-342900" defTabSz="914216" eaLnBrk="1" hangingPunct="1">
              <a:lnSpc>
                <a:spcPct val="90000"/>
              </a:lnSpc>
              <a:spcBef>
                <a:spcPts val="1800"/>
              </a:spcBef>
              <a:buFont typeface="Wingdings" panose="05000000000000000000" pitchFamily="2" charset="2"/>
              <a:buChar char="Ø"/>
            </a:pPr>
            <a:r>
              <a:rPr lang="en-US" altLang="zh-CN" sz="2400" dirty="0">
                <a:solidFill>
                  <a:schemeClr val="bg2">
                    <a:lumMod val="50000"/>
                  </a:schemeClr>
                </a:solidFill>
                <a:latin typeface="微软雅黑" panose="020B0503020204020204" pitchFamily="34" charset="-122"/>
                <a:ea typeface="微软雅黑" panose="020B0503020204020204" pitchFamily="34" charset="-122"/>
                <a:cs typeface="Montserrat Hairline"/>
                <a:sym typeface="Montserrat Hairline"/>
              </a:rPr>
              <a:t>   </a:t>
            </a:r>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ontserrat Hairline"/>
                <a:sym typeface="Montserrat Hairline"/>
              </a:rPr>
              <a:t>后向面消隐处理可消除场景中一半左右的隐藏面</a:t>
            </a:r>
          </a:p>
        </p:txBody>
      </p:sp>
    </p:spTree>
    <p:extLst>
      <p:ext uri="{BB962C8B-B14F-4D97-AF65-F5344CB8AC3E}">
        <p14:creationId xmlns:p14="http://schemas.microsoft.com/office/powerpoint/2010/main" val="23056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wipe(up)">
                                      <p:cBhvr>
                                        <p:cTn id="7" dur="500"/>
                                        <p:tgtEl>
                                          <p:spTgt spid="1229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up)">
                                      <p:cBhvr>
                                        <p:cTn id="12" dur="5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wipe(up)">
                                      <p:cBhvr>
                                        <p:cTn id="17" dur="500"/>
                                        <p:tgtEl>
                                          <p:spTgt spid="12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291">
                                            <p:txEl>
                                              <p:pRg st="3" end="3"/>
                                            </p:txEl>
                                          </p:spTgt>
                                        </p:tgtEl>
                                        <p:attrNameLst>
                                          <p:attrName>style.visibility</p:attrName>
                                        </p:attrNameLst>
                                      </p:cBhvr>
                                      <p:to>
                                        <p:strVal val="visible"/>
                                      </p:to>
                                    </p:set>
                                    <p:animEffect transition="in" filter="wipe(up)">
                                      <p:cBhvr>
                                        <p:cTn id="40" dur="500"/>
                                        <p:tgtEl>
                                          <p:spTgt spid="12291">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291">
                                            <p:txEl>
                                              <p:pRg st="4" end="4"/>
                                            </p:txEl>
                                          </p:spTgt>
                                        </p:tgtEl>
                                        <p:attrNameLst>
                                          <p:attrName>style.visibility</p:attrName>
                                        </p:attrNameLst>
                                      </p:cBhvr>
                                      <p:to>
                                        <p:strVal val="visible"/>
                                      </p:to>
                                    </p:set>
                                    <p:animEffect transition="in" filter="wipe(up)">
                                      <p:cBhvr>
                                        <p:cTn id="45" dur="500"/>
                                        <p:tgtEl>
                                          <p:spTgt spid="12291">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291">
                                            <p:txEl>
                                              <p:pRg st="5" end="5"/>
                                            </p:txEl>
                                          </p:spTgt>
                                        </p:tgtEl>
                                        <p:attrNameLst>
                                          <p:attrName>style.visibility</p:attrName>
                                        </p:attrNameLst>
                                      </p:cBhvr>
                                      <p:to>
                                        <p:strVal val="visible"/>
                                      </p:to>
                                    </p:set>
                                    <p:animEffect transition="in" filter="wipe(up)">
                                      <p:cBhvr>
                                        <p:cTn id="50" dur="500"/>
                                        <p:tgtEl>
                                          <p:spTgt spid="12291">
                                            <p:txEl>
                                              <p:pRg st="5" end="5"/>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2291">
                                            <p:txEl>
                                              <p:pRg st="6" end="6"/>
                                            </p:txEl>
                                          </p:spTgt>
                                        </p:tgtEl>
                                        <p:attrNameLst>
                                          <p:attrName>style.visibility</p:attrName>
                                        </p:attrNameLst>
                                      </p:cBhvr>
                                      <p:to>
                                        <p:strVal val="visible"/>
                                      </p:to>
                                    </p:set>
                                    <p:animEffect transition="in" filter="wipe(up)">
                                      <p:cBhvr>
                                        <p:cTn id="55" dur="500"/>
                                        <p:tgtEl>
                                          <p:spTgt spid="12291">
                                            <p:txEl>
                                              <p:pRg st="6" end="6"/>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2291">
                                            <p:txEl>
                                              <p:pRg st="7" end="7"/>
                                            </p:txEl>
                                          </p:spTgt>
                                        </p:tgtEl>
                                        <p:attrNameLst>
                                          <p:attrName>style.visibility</p:attrName>
                                        </p:attrNameLst>
                                      </p:cBhvr>
                                      <p:to>
                                        <p:strVal val="visible"/>
                                      </p:to>
                                    </p:set>
                                    <p:animEffect transition="in" filter="wipe(up)">
                                      <p:cBhvr>
                                        <p:cTn id="60" dur="500"/>
                                        <p:tgtEl>
                                          <p:spTgt spid="12291">
                                            <p:txEl>
                                              <p:pRg st="7" end="7"/>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2303"/>
                                        </p:tgtEl>
                                        <p:attrNameLst>
                                          <p:attrName>style.visibility</p:attrName>
                                        </p:attrNameLst>
                                      </p:cBhvr>
                                      <p:to>
                                        <p:strVal val="visible"/>
                                      </p:to>
                                    </p:set>
                                    <p:animEffect transition="in" filter="wipe(up)">
                                      <p:cBhvr>
                                        <p:cTn id="65"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animBg="1"/>
      <p:bldP spid="123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pPr marL="457200" lvl="1" indent="-457200" eaLnBrk="1" hangingPunct="0">
              <a:lnSpc>
                <a:spcPct val="100000"/>
              </a:lnSpc>
              <a:spcBef>
                <a:spcPts val="600"/>
              </a:spcBef>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1.1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多边形填充算法思路</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0835" name="Rectangle 3"/>
          <p:cNvSpPr>
            <a:spLocks noGrp="1" noChangeArrowheads="1"/>
          </p:cNvSpPr>
          <p:nvPr>
            <p:ph type="body" idx="1"/>
          </p:nvPr>
        </p:nvSpPr>
        <p:spPr>
          <a:xfrm>
            <a:off x="609600" y="1628775"/>
            <a:ext cx="10972800" cy="2520950"/>
          </a:xfrm>
        </p:spPr>
        <p:txBody>
          <a:bodyPr/>
          <a:lstStyle/>
          <a:p>
            <a:pPr marL="717550" lvl="1" indent="-342900" eaLnBrk="1" hangingPunct="0">
              <a:lnSpc>
                <a:spcPct val="120000"/>
              </a:lnSpc>
              <a:spcBef>
                <a:spcPts val="600"/>
              </a:spcBef>
              <a:buFont typeface="Wingdings" panose="05000000000000000000" pitchFamily="2" charset="2"/>
              <a:buChar char="Ø"/>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最</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低效的内部检查法：逐个检查每个像素是否位于多边形内。</a:t>
            </a:r>
          </a:p>
          <a:p>
            <a:pPr marL="717550" lvl="1" indent="-342900" eaLnBrk="1" hangingPunct="0">
              <a:lnSpc>
                <a:spcPct val="120000"/>
              </a:lnSpc>
              <a:spcBef>
                <a:spcPts val="18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利用空间连贯性：相邻像素几乎都具有相同的特性，只在多边形边与扫描线的交点处发生变化。</a:t>
            </a:r>
          </a:p>
        </p:txBody>
      </p:sp>
      <p:sp>
        <p:nvSpPr>
          <p:cNvPr id="120836" name="Line 4"/>
          <p:cNvSpPr>
            <a:spLocks noChangeShapeType="1"/>
          </p:cNvSpPr>
          <p:nvPr/>
        </p:nvSpPr>
        <p:spPr bwMode="auto">
          <a:xfrm flipV="1">
            <a:off x="6191251" y="3933826"/>
            <a:ext cx="0" cy="2555875"/>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837" name="Line 5"/>
          <p:cNvSpPr>
            <a:spLocks noChangeShapeType="1"/>
          </p:cNvSpPr>
          <p:nvPr/>
        </p:nvSpPr>
        <p:spPr bwMode="auto">
          <a:xfrm>
            <a:off x="6191251" y="6489700"/>
            <a:ext cx="4080933" cy="0"/>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0838" name="Freeform 6"/>
          <p:cNvSpPr>
            <a:spLocks/>
          </p:cNvSpPr>
          <p:nvPr/>
        </p:nvSpPr>
        <p:spPr bwMode="auto">
          <a:xfrm>
            <a:off x="6815667" y="4365626"/>
            <a:ext cx="2592917" cy="1800225"/>
          </a:xfrm>
          <a:custGeom>
            <a:avLst/>
            <a:gdLst>
              <a:gd name="T0" fmla="*/ 0 w 975"/>
              <a:gd name="T1" fmla="*/ 2147483647 h 975"/>
              <a:gd name="T2" fmla="*/ 0 w 975"/>
              <a:gd name="T3" fmla="*/ 0 h 975"/>
              <a:gd name="T4" fmla="*/ 2147483647 w 975"/>
              <a:gd name="T5" fmla="*/ 2147483647 h 975"/>
              <a:gd name="T6" fmla="*/ 2147483647 w 975"/>
              <a:gd name="T7" fmla="*/ 2147483647 h 975"/>
              <a:gd name="T8" fmla="*/ 2147483647 w 975"/>
              <a:gd name="T9" fmla="*/ 2147483647 h 975"/>
              <a:gd name="T10" fmla="*/ 0 w 975"/>
              <a:gd name="T11" fmla="*/ 2147483647 h 975"/>
              <a:gd name="T12" fmla="*/ 0 60000 65536"/>
              <a:gd name="T13" fmla="*/ 0 60000 65536"/>
              <a:gd name="T14" fmla="*/ 0 60000 65536"/>
              <a:gd name="T15" fmla="*/ 0 60000 65536"/>
              <a:gd name="T16" fmla="*/ 0 60000 65536"/>
              <a:gd name="T17" fmla="*/ 0 60000 65536"/>
              <a:gd name="T18" fmla="*/ 0 w 975"/>
              <a:gd name="T19" fmla="*/ 0 h 975"/>
              <a:gd name="T20" fmla="*/ 975 w 975"/>
              <a:gd name="T21" fmla="*/ 975 h 975"/>
            </a:gdLst>
            <a:ahLst/>
            <a:cxnLst>
              <a:cxn ang="T12">
                <a:pos x="T0" y="T1"/>
              </a:cxn>
              <a:cxn ang="T13">
                <a:pos x="T2" y="T3"/>
              </a:cxn>
              <a:cxn ang="T14">
                <a:pos x="T4" y="T5"/>
              </a:cxn>
              <a:cxn ang="T15">
                <a:pos x="T6" y="T7"/>
              </a:cxn>
              <a:cxn ang="T16">
                <a:pos x="T8" y="T9"/>
              </a:cxn>
              <a:cxn ang="T17">
                <a:pos x="T10" y="T11"/>
              </a:cxn>
            </a:cxnLst>
            <a:rect l="T18" t="T19" r="T20" b="T21"/>
            <a:pathLst>
              <a:path w="975" h="975">
                <a:moveTo>
                  <a:pt x="0" y="975"/>
                </a:moveTo>
                <a:lnTo>
                  <a:pt x="0" y="0"/>
                </a:lnTo>
                <a:lnTo>
                  <a:pt x="612" y="589"/>
                </a:lnTo>
                <a:lnTo>
                  <a:pt x="975" y="227"/>
                </a:lnTo>
                <a:lnTo>
                  <a:pt x="975" y="975"/>
                </a:lnTo>
                <a:lnTo>
                  <a:pt x="0" y="975"/>
                </a:lnTo>
                <a:close/>
              </a:path>
            </a:pathLst>
          </a:custGeom>
          <a:solidFill>
            <a:schemeClr val="accent1"/>
          </a:solidFill>
          <a:ln w="9525">
            <a:solidFill>
              <a:schemeClr val="tx1"/>
            </a:solidFill>
            <a:round/>
            <a:headEnd/>
            <a:tailEnd/>
          </a:ln>
        </p:spPr>
        <p:txBody>
          <a:bodyPr/>
          <a:lstStyle/>
          <a:p>
            <a:endParaRPr lang="zh-CN" altLang="en-US"/>
          </a:p>
        </p:txBody>
      </p:sp>
      <p:sp>
        <p:nvSpPr>
          <p:cNvPr id="120854" name="Line 22"/>
          <p:cNvSpPr>
            <a:spLocks noChangeShapeType="1"/>
          </p:cNvSpPr>
          <p:nvPr/>
        </p:nvSpPr>
        <p:spPr bwMode="auto">
          <a:xfrm>
            <a:off x="6191251" y="5097463"/>
            <a:ext cx="624416"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5" name="Line 23"/>
          <p:cNvSpPr>
            <a:spLocks noChangeShapeType="1"/>
          </p:cNvSpPr>
          <p:nvPr/>
        </p:nvSpPr>
        <p:spPr bwMode="auto">
          <a:xfrm>
            <a:off x="6815667" y="5097463"/>
            <a:ext cx="1121833"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6" name="Line 24"/>
          <p:cNvSpPr>
            <a:spLocks noChangeShapeType="1"/>
          </p:cNvSpPr>
          <p:nvPr/>
        </p:nvSpPr>
        <p:spPr bwMode="auto">
          <a:xfrm>
            <a:off x="7890934" y="5099050"/>
            <a:ext cx="1056217"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25"/>
          <p:cNvSpPr>
            <a:spLocks noChangeShapeType="1"/>
          </p:cNvSpPr>
          <p:nvPr/>
        </p:nvSpPr>
        <p:spPr bwMode="auto">
          <a:xfrm>
            <a:off x="8928101" y="5099050"/>
            <a:ext cx="480484"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26"/>
          <p:cNvSpPr>
            <a:spLocks noChangeShapeType="1"/>
          </p:cNvSpPr>
          <p:nvPr/>
        </p:nvSpPr>
        <p:spPr bwMode="auto">
          <a:xfrm>
            <a:off x="9408584" y="5099050"/>
            <a:ext cx="1056216" cy="0"/>
          </a:xfrm>
          <a:prstGeom prst="line">
            <a:avLst/>
          </a:prstGeom>
          <a:noFill/>
          <a:ln w="31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1" name="Line 9"/>
          <p:cNvSpPr>
            <a:spLocks noChangeShapeType="1"/>
          </p:cNvSpPr>
          <p:nvPr/>
        </p:nvSpPr>
        <p:spPr bwMode="auto">
          <a:xfrm>
            <a:off x="6191251" y="5102225"/>
            <a:ext cx="624416"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2" name="Line 10"/>
          <p:cNvSpPr>
            <a:spLocks noChangeShapeType="1"/>
          </p:cNvSpPr>
          <p:nvPr/>
        </p:nvSpPr>
        <p:spPr bwMode="auto">
          <a:xfrm>
            <a:off x="6815667" y="5102225"/>
            <a:ext cx="1121833"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3" name="Line 11"/>
          <p:cNvSpPr>
            <a:spLocks noChangeShapeType="1"/>
          </p:cNvSpPr>
          <p:nvPr/>
        </p:nvSpPr>
        <p:spPr bwMode="auto">
          <a:xfrm>
            <a:off x="7890934" y="5103813"/>
            <a:ext cx="1056217"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4" name="Line 12"/>
          <p:cNvSpPr>
            <a:spLocks noChangeShapeType="1"/>
          </p:cNvSpPr>
          <p:nvPr/>
        </p:nvSpPr>
        <p:spPr bwMode="auto">
          <a:xfrm>
            <a:off x="8928101" y="5103813"/>
            <a:ext cx="480484"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6" name="Line 14"/>
          <p:cNvSpPr>
            <a:spLocks noChangeShapeType="1"/>
          </p:cNvSpPr>
          <p:nvPr/>
        </p:nvSpPr>
        <p:spPr bwMode="auto">
          <a:xfrm>
            <a:off x="9408584" y="5103813"/>
            <a:ext cx="1056216"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3"/>
          <p:cNvGrpSpPr>
            <a:grpSpLocks/>
          </p:cNvGrpSpPr>
          <p:nvPr/>
        </p:nvGrpSpPr>
        <p:grpSpPr bwMode="auto">
          <a:xfrm>
            <a:off x="5664201" y="4724401"/>
            <a:ext cx="1344084" cy="366713"/>
            <a:chOff x="2676" y="2976"/>
            <a:chExt cx="635" cy="231"/>
          </a:xfrm>
        </p:grpSpPr>
        <p:sp>
          <p:nvSpPr>
            <p:cNvPr id="6166" name="Text Box 28"/>
            <p:cNvSpPr txBox="1">
              <a:spLocks noChangeArrowheads="1"/>
            </p:cNvSpPr>
            <p:nvPr/>
          </p:nvSpPr>
          <p:spPr bwMode="auto">
            <a:xfrm>
              <a:off x="2676" y="2976"/>
              <a:ext cx="2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endParaRPr lang="en-US" altLang="zh-CN" b="0" i="0" baseline="-25000">
                <a:solidFill>
                  <a:schemeClr val="bg2">
                    <a:lumMod val="50000"/>
                  </a:schemeClr>
                </a:solidFill>
                <a:latin typeface="Times New Roman" pitchFamily="18" charset="0"/>
              </a:endParaRPr>
            </a:p>
          </p:txBody>
        </p:sp>
        <p:sp>
          <p:nvSpPr>
            <p:cNvPr id="6167" name="Text Box 29"/>
            <p:cNvSpPr txBox="1">
              <a:spLocks noChangeArrowheads="1"/>
            </p:cNvSpPr>
            <p:nvPr/>
          </p:nvSpPr>
          <p:spPr bwMode="auto">
            <a:xfrm>
              <a:off x="2993" y="297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dirty="0">
                  <a:solidFill>
                    <a:schemeClr val="bg2">
                      <a:lumMod val="50000"/>
                    </a:schemeClr>
                  </a:solidFill>
                  <a:latin typeface="Times New Roman" pitchFamily="18" charset="0"/>
                </a:rPr>
                <a:t>X</a:t>
              </a:r>
              <a:r>
                <a:rPr lang="en-US" altLang="zh-CN" b="0" i="0" baseline="-25000" dirty="0">
                  <a:solidFill>
                    <a:schemeClr val="bg2">
                      <a:lumMod val="50000"/>
                    </a:schemeClr>
                  </a:solidFill>
                  <a:latin typeface="Times New Roman" pitchFamily="18" charset="0"/>
                </a:rPr>
                <a:t>1</a:t>
              </a:r>
            </a:p>
          </p:txBody>
        </p:sp>
      </p:grpSp>
      <p:sp>
        <p:nvSpPr>
          <p:cNvPr id="120862" name="Text Box 30"/>
          <p:cNvSpPr txBox="1">
            <a:spLocks noChangeArrowheads="1"/>
          </p:cNvSpPr>
          <p:nvPr/>
        </p:nvSpPr>
        <p:spPr bwMode="auto">
          <a:xfrm>
            <a:off x="7679266" y="4724401"/>
            <a:ext cx="5778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X</a:t>
            </a:r>
            <a:r>
              <a:rPr lang="en-US" altLang="zh-CN" b="0" i="0" baseline="-25000">
                <a:solidFill>
                  <a:schemeClr val="bg2">
                    <a:lumMod val="50000"/>
                  </a:schemeClr>
                </a:solidFill>
                <a:latin typeface="Times New Roman" pitchFamily="18" charset="0"/>
              </a:rPr>
              <a:t>2</a:t>
            </a:r>
          </a:p>
        </p:txBody>
      </p:sp>
      <p:sp>
        <p:nvSpPr>
          <p:cNvPr id="120863" name="Text Box 31"/>
          <p:cNvSpPr txBox="1">
            <a:spLocks noChangeArrowheads="1"/>
          </p:cNvSpPr>
          <p:nvPr/>
        </p:nvSpPr>
        <p:spPr bwMode="auto">
          <a:xfrm>
            <a:off x="8591551" y="4724401"/>
            <a:ext cx="72178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dirty="0">
                <a:solidFill>
                  <a:schemeClr val="bg2">
                    <a:lumMod val="50000"/>
                  </a:schemeClr>
                </a:solidFill>
                <a:latin typeface="Times New Roman" pitchFamily="18" charset="0"/>
              </a:rPr>
              <a:t>X</a:t>
            </a:r>
            <a:r>
              <a:rPr lang="en-US" altLang="zh-CN" b="0" i="0" baseline="-25000" dirty="0">
                <a:solidFill>
                  <a:schemeClr val="bg2">
                    <a:lumMod val="50000"/>
                  </a:schemeClr>
                </a:solidFill>
                <a:latin typeface="Times New Roman" pitchFamily="18" charset="0"/>
              </a:rPr>
              <a:t>3</a:t>
            </a:r>
          </a:p>
        </p:txBody>
      </p:sp>
      <p:sp>
        <p:nvSpPr>
          <p:cNvPr id="120864" name="Text Box 32"/>
          <p:cNvSpPr txBox="1">
            <a:spLocks noChangeArrowheads="1"/>
          </p:cNvSpPr>
          <p:nvPr/>
        </p:nvSpPr>
        <p:spPr bwMode="auto">
          <a:xfrm>
            <a:off x="9359900" y="4724401"/>
            <a:ext cx="7196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dirty="0">
                <a:solidFill>
                  <a:schemeClr val="bg2">
                    <a:lumMod val="50000"/>
                  </a:schemeClr>
                </a:solidFill>
                <a:latin typeface="Times New Roman" pitchFamily="18" charset="0"/>
              </a:rPr>
              <a:t>X</a:t>
            </a:r>
            <a:r>
              <a:rPr lang="en-US" altLang="zh-CN" b="0" i="0" baseline="-25000" dirty="0">
                <a:solidFill>
                  <a:schemeClr val="bg2">
                    <a:lumMod val="50000"/>
                  </a:schemeClr>
                </a:solidFill>
                <a:latin typeface="Times New Roman" pitchFamily="18" charset="0"/>
              </a:rPr>
              <a:t>4</a:t>
            </a:r>
          </a:p>
        </p:txBody>
      </p:sp>
      <p:sp>
        <p:nvSpPr>
          <p:cNvPr id="120867" name="Rectangle 35"/>
          <p:cNvSpPr>
            <a:spLocks noChangeArrowheads="1"/>
          </p:cNvSpPr>
          <p:nvPr/>
        </p:nvSpPr>
        <p:spPr bwMode="auto">
          <a:xfrm>
            <a:off x="609600" y="3501008"/>
            <a:ext cx="109728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7550" lvl="1" indent="-342900" defTabSz="914216">
              <a:lnSpc>
                <a:spcPct val="120000"/>
              </a:lnSpc>
              <a:spcBef>
                <a:spcPts val="600"/>
              </a:spcBef>
              <a:buFont typeface="Wingdings" panose="05000000000000000000" pitchFamily="2" charset="2"/>
              <a:buChar char="Ø"/>
              <a:defRPr/>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一般</a:t>
            </a:r>
            <a:r>
              <a:rPr lang="zh-CN" altLang="en-US" sz="24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步骤</a:t>
            </a:r>
            <a:endPar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rPr>
              <a:t>求交点</a:t>
            </a: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rPr>
              <a:t>交点排序</a:t>
            </a: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rPr>
              <a:t>交点配对</a:t>
            </a:r>
          </a:p>
          <a:p>
            <a:pPr marL="1143000" lvl="2" indent="-228600" algn="l">
              <a:spcBef>
                <a:spcPct val="20000"/>
              </a:spcBef>
              <a:buClr>
                <a:schemeClr val="bg2"/>
              </a:buClr>
              <a:buSzPct val="65000"/>
              <a:buFont typeface="Wingdings" pitchFamily="2" charset="2"/>
              <a:buChar char="n"/>
            </a:pPr>
            <a:r>
              <a:rPr lang="zh-CN" altLang="en-US" sz="2400" b="1" i="0" dirty="0">
                <a:solidFill>
                  <a:schemeClr val="bg2">
                    <a:lumMod val="50000"/>
                  </a:schemeClr>
                </a:solidFill>
              </a:rPr>
              <a:t>区间填色</a:t>
            </a:r>
          </a:p>
          <a:p>
            <a:pPr marL="742950" lvl="1" indent="-285750" algn="l">
              <a:spcBef>
                <a:spcPct val="20000"/>
              </a:spcBef>
              <a:buClr>
                <a:schemeClr val="accent2"/>
              </a:buClr>
              <a:buSzPct val="80000"/>
              <a:buFont typeface="Wingdings" pitchFamily="2" charset="2"/>
              <a:buChar char="¨"/>
            </a:pPr>
            <a:endParaRPr lang="zh-CN" altLang="en-US" sz="2400" b="1" i="0" dirty="0">
              <a:solidFill>
                <a:schemeClr val="bg2">
                  <a:lumMod val="50000"/>
                </a:schemeClr>
              </a:solidFill>
            </a:endParaRPr>
          </a:p>
        </p:txBody>
      </p:sp>
    </p:spTree>
    <p:extLst>
      <p:ext uri="{BB962C8B-B14F-4D97-AF65-F5344CB8AC3E}">
        <p14:creationId xmlns:p14="http://schemas.microsoft.com/office/powerpoint/2010/main" val="41390674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0835">
                                            <p:txEl>
                                              <p:pRg st="0" end="0"/>
                                            </p:txEl>
                                          </p:spTgt>
                                        </p:tgtEl>
                                        <p:attrNameLst>
                                          <p:attrName>style.visibility</p:attrName>
                                        </p:attrNameLst>
                                      </p:cBhvr>
                                      <p:to>
                                        <p:strVal val="visible"/>
                                      </p:to>
                                    </p:set>
                                    <p:animEffect transition="in" filter="wipe(up)">
                                      <p:cBhvr>
                                        <p:cTn id="11" dur="500"/>
                                        <p:tgtEl>
                                          <p:spTgt spid="1208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0835">
                                            <p:txEl>
                                              <p:pRg st="1" end="1"/>
                                            </p:txEl>
                                          </p:spTgt>
                                        </p:tgtEl>
                                        <p:attrNameLst>
                                          <p:attrName>style.visibility</p:attrName>
                                        </p:attrNameLst>
                                      </p:cBhvr>
                                      <p:to>
                                        <p:strVal val="visible"/>
                                      </p:to>
                                    </p:set>
                                    <p:animEffect transition="in" filter="wipe(up)">
                                      <p:cBhvr>
                                        <p:cTn id="16" dur="500"/>
                                        <p:tgtEl>
                                          <p:spTgt spid="1208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0836"/>
                                        </p:tgtEl>
                                        <p:attrNameLst>
                                          <p:attrName>style.visibility</p:attrName>
                                        </p:attrNameLst>
                                      </p:cBhvr>
                                      <p:to>
                                        <p:strVal val="visible"/>
                                      </p:to>
                                    </p:set>
                                    <p:animEffect transition="in" filter="wipe(down)">
                                      <p:cBhvr>
                                        <p:cTn id="21" dur="500"/>
                                        <p:tgtEl>
                                          <p:spTgt spid="1208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0837"/>
                                        </p:tgtEl>
                                        <p:attrNameLst>
                                          <p:attrName>style.visibility</p:attrName>
                                        </p:attrNameLst>
                                      </p:cBhvr>
                                      <p:to>
                                        <p:strVal val="visible"/>
                                      </p:to>
                                    </p:set>
                                    <p:animEffect transition="in" filter="wipe(left)">
                                      <p:cBhvr>
                                        <p:cTn id="24" dur="500"/>
                                        <p:tgtEl>
                                          <p:spTgt spid="1208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08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08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0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08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8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08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20854"/>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200"/>
                                  </p:stCondLst>
                                  <p:childTnLst>
                                    <p:set>
                                      <p:cBhvr>
                                        <p:cTn id="47" dur="1" fill="hold">
                                          <p:stCondLst>
                                            <p:cond delay="0"/>
                                          </p:stCondLst>
                                        </p:cTn>
                                        <p:tgtEl>
                                          <p:spTgt spid="2"/>
                                        </p:tgtEl>
                                        <p:attrNameLst>
                                          <p:attrName>style.visibility</p:attrName>
                                        </p:attrNameLst>
                                      </p:cBhvr>
                                      <p:to>
                                        <p:strVal val="visible"/>
                                      </p:to>
                                    </p:set>
                                  </p:childTnLst>
                                </p:cTn>
                              </p:par>
                              <p:par>
                                <p:cTn id="48" presetID="22" presetClass="entr" presetSubtype="8" fill="hold" grpId="0" nodeType="withEffect">
                                  <p:stCondLst>
                                    <p:cond delay="0"/>
                                  </p:stCondLst>
                                  <p:childTnLst>
                                    <p:set>
                                      <p:cBhvr>
                                        <p:cTn id="49" dur="1" fill="hold">
                                          <p:stCondLst>
                                            <p:cond delay="0"/>
                                          </p:stCondLst>
                                        </p:cTn>
                                        <p:tgtEl>
                                          <p:spTgt spid="120841"/>
                                        </p:tgtEl>
                                        <p:attrNameLst>
                                          <p:attrName>style.visibility</p:attrName>
                                        </p:attrNameLst>
                                      </p:cBhvr>
                                      <p:to>
                                        <p:strVal val="visible"/>
                                      </p:to>
                                    </p:set>
                                    <p:animEffect transition="in" filter="wipe(left)">
                                      <p:cBhvr>
                                        <p:cTn id="50" dur="500"/>
                                        <p:tgtEl>
                                          <p:spTgt spid="12084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2084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0855"/>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200"/>
                                  </p:stCondLst>
                                  <p:childTnLst>
                                    <p:set>
                                      <p:cBhvr>
                                        <p:cTn id="61" dur="1" fill="hold">
                                          <p:stCondLst>
                                            <p:cond delay="0"/>
                                          </p:stCondLst>
                                        </p:cTn>
                                        <p:tgtEl>
                                          <p:spTgt spid="120862"/>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120842"/>
                                        </p:tgtEl>
                                        <p:attrNameLst>
                                          <p:attrName>style.visibility</p:attrName>
                                        </p:attrNameLst>
                                      </p:cBhvr>
                                      <p:to>
                                        <p:strVal val="visible"/>
                                      </p:to>
                                    </p:set>
                                    <p:animEffect transition="in" filter="wipe(left)">
                                      <p:cBhvr>
                                        <p:cTn id="64" dur="500"/>
                                        <p:tgtEl>
                                          <p:spTgt spid="12084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20842"/>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20856"/>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200"/>
                                  </p:stCondLst>
                                  <p:childTnLst>
                                    <p:set>
                                      <p:cBhvr>
                                        <p:cTn id="75" dur="1" fill="hold">
                                          <p:stCondLst>
                                            <p:cond delay="0"/>
                                          </p:stCondLst>
                                        </p:cTn>
                                        <p:tgtEl>
                                          <p:spTgt spid="120863"/>
                                        </p:tgtEl>
                                        <p:attrNameLst>
                                          <p:attrName>style.visibility</p:attrName>
                                        </p:attrNameLst>
                                      </p:cBhvr>
                                      <p:to>
                                        <p:strVal val="visible"/>
                                      </p:to>
                                    </p:set>
                                  </p:childTnLst>
                                </p:cTn>
                              </p:par>
                              <p:par>
                                <p:cTn id="76" presetID="22" presetClass="entr" presetSubtype="8" fill="hold" grpId="0" nodeType="withEffect">
                                  <p:stCondLst>
                                    <p:cond delay="0"/>
                                  </p:stCondLst>
                                  <p:childTnLst>
                                    <p:set>
                                      <p:cBhvr>
                                        <p:cTn id="77" dur="1" fill="hold">
                                          <p:stCondLst>
                                            <p:cond delay="0"/>
                                          </p:stCondLst>
                                        </p:cTn>
                                        <p:tgtEl>
                                          <p:spTgt spid="120843"/>
                                        </p:tgtEl>
                                        <p:attrNameLst>
                                          <p:attrName>style.visibility</p:attrName>
                                        </p:attrNameLst>
                                      </p:cBhvr>
                                      <p:to>
                                        <p:strVal val="visible"/>
                                      </p:to>
                                    </p:set>
                                    <p:animEffect transition="in" filter="wipe(left)">
                                      <p:cBhvr>
                                        <p:cTn id="78" dur="500"/>
                                        <p:tgtEl>
                                          <p:spTgt spid="12084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2084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20857"/>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grpId="0" nodeType="afterEffect">
                                  <p:stCondLst>
                                    <p:cond delay="300"/>
                                  </p:stCondLst>
                                  <p:childTnLst>
                                    <p:set>
                                      <p:cBhvr>
                                        <p:cTn id="89" dur="1" fill="hold">
                                          <p:stCondLst>
                                            <p:cond delay="0"/>
                                          </p:stCondLst>
                                        </p:cTn>
                                        <p:tgtEl>
                                          <p:spTgt spid="120864"/>
                                        </p:tgtEl>
                                        <p:attrNameLst>
                                          <p:attrName>style.visibility</p:attrName>
                                        </p:attrNameLst>
                                      </p:cBhvr>
                                      <p:to>
                                        <p:strVal val="visible"/>
                                      </p:to>
                                    </p:set>
                                  </p:childTnLst>
                                </p:cTn>
                              </p:par>
                              <p:par>
                                <p:cTn id="90" presetID="22" presetClass="entr" presetSubtype="8" fill="hold" grpId="0" nodeType="withEffect">
                                  <p:stCondLst>
                                    <p:cond delay="0"/>
                                  </p:stCondLst>
                                  <p:childTnLst>
                                    <p:set>
                                      <p:cBhvr>
                                        <p:cTn id="91" dur="1" fill="hold">
                                          <p:stCondLst>
                                            <p:cond delay="0"/>
                                          </p:stCondLst>
                                        </p:cTn>
                                        <p:tgtEl>
                                          <p:spTgt spid="120844"/>
                                        </p:tgtEl>
                                        <p:attrNameLst>
                                          <p:attrName>style.visibility</p:attrName>
                                        </p:attrNameLst>
                                      </p:cBhvr>
                                      <p:to>
                                        <p:strVal val="visible"/>
                                      </p:to>
                                    </p:set>
                                    <p:animEffect transition="in" filter="wipe(left)">
                                      <p:cBhvr>
                                        <p:cTn id="92" dur="500"/>
                                        <p:tgtEl>
                                          <p:spTgt spid="12084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0844"/>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20858"/>
                                        </p:tgtEl>
                                        <p:attrNameLst>
                                          <p:attrName>style.visibility</p:attrName>
                                        </p:attrNameLst>
                                      </p:cBhvr>
                                      <p:to>
                                        <p:strVal val="hidden"/>
                                      </p:to>
                                    </p:set>
                                  </p:childTnLst>
                                </p:cTn>
                              </p:par>
                              <p:par>
                                <p:cTn id="101" presetID="22" presetClass="entr" presetSubtype="8" fill="hold" grpId="0" nodeType="withEffect">
                                  <p:stCondLst>
                                    <p:cond delay="0"/>
                                  </p:stCondLst>
                                  <p:childTnLst>
                                    <p:set>
                                      <p:cBhvr>
                                        <p:cTn id="102" dur="1" fill="hold">
                                          <p:stCondLst>
                                            <p:cond delay="0"/>
                                          </p:stCondLst>
                                        </p:cTn>
                                        <p:tgtEl>
                                          <p:spTgt spid="120846"/>
                                        </p:tgtEl>
                                        <p:attrNameLst>
                                          <p:attrName>style.visibility</p:attrName>
                                        </p:attrNameLst>
                                      </p:cBhvr>
                                      <p:to>
                                        <p:strVal val="visible"/>
                                      </p:to>
                                    </p:set>
                                    <p:animEffect transition="in" filter="wipe(left)">
                                      <p:cBhvr>
                                        <p:cTn id="103" dur="500"/>
                                        <p:tgtEl>
                                          <p:spTgt spid="12084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120846"/>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20867">
                                            <p:txEl>
                                              <p:pRg st="0" end="0"/>
                                            </p:txEl>
                                          </p:spTgt>
                                        </p:tgtEl>
                                        <p:attrNameLst>
                                          <p:attrName>style.visibility</p:attrName>
                                        </p:attrNameLst>
                                      </p:cBhvr>
                                      <p:to>
                                        <p:strVal val="visible"/>
                                      </p:to>
                                    </p:set>
                                    <p:animEffect transition="in" filter="wipe(up)">
                                      <p:cBhvr>
                                        <p:cTn id="112" dur="500"/>
                                        <p:tgtEl>
                                          <p:spTgt spid="120867">
                                            <p:txEl>
                                              <p:pRg st="0" end="0"/>
                                            </p:txEl>
                                          </p:spTgt>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120867">
                                            <p:txEl>
                                              <p:pRg st="1" end="1"/>
                                            </p:txEl>
                                          </p:spTgt>
                                        </p:tgtEl>
                                        <p:attrNameLst>
                                          <p:attrName>style.visibility</p:attrName>
                                        </p:attrNameLst>
                                      </p:cBhvr>
                                      <p:to>
                                        <p:strVal val="visible"/>
                                      </p:to>
                                    </p:set>
                                    <p:animEffect transition="in" filter="wipe(up)">
                                      <p:cBhvr>
                                        <p:cTn id="115" dur="500"/>
                                        <p:tgtEl>
                                          <p:spTgt spid="120867">
                                            <p:txEl>
                                              <p:pRg st="1" end="1"/>
                                            </p:txEl>
                                          </p:spTgt>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20867">
                                            <p:txEl>
                                              <p:pRg st="2" end="2"/>
                                            </p:txEl>
                                          </p:spTgt>
                                        </p:tgtEl>
                                        <p:attrNameLst>
                                          <p:attrName>style.visibility</p:attrName>
                                        </p:attrNameLst>
                                      </p:cBhvr>
                                      <p:to>
                                        <p:strVal val="visible"/>
                                      </p:to>
                                    </p:set>
                                    <p:animEffect transition="in" filter="wipe(up)">
                                      <p:cBhvr>
                                        <p:cTn id="120" dur="500"/>
                                        <p:tgtEl>
                                          <p:spTgt spid="120867">
                                            <p:txEl>
                                              <p:pRg st="2" end="2"/>
                                            </p:txEl>
                                          </p:spTgt>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20867">
                                            <p:txEl>
                                              <p:pRg st="3" end="3"/>
                                            </p:txEl>
                                          </p:spTgt>
                                        </p:tgtEl>
                                        <p:attrNameLst>
                                          <p:attrName>style.visibility</p:attrName>
                                        </p:attrNameLst>
                                      </p:cBhvr>
                                      <p:to>
                                        <p:strVal val="visible"/>
                                      </p:to>
                                    </p:set>
                                    <p:animEffect transition="in" filter="wipe(up)">
                                      <p:cBhvr>
                                        <p:cTn id="125" dur="500"/>
                                        <p:tgtEl>
                                          <p:spTgt spid="120867">
                                            <p:txEl>
                                              <p:pRg st="3" end="3"/>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20867">
                                            <p:txEl>
                                              <p:pRg st="4" end="4"/>
                                            </p:txEl>
                                          </p:spTgt>
                                        </p:tgtEl>
                                        <p:attrNameLst>
                                          <p:attrName>style.visibility</p:attrName>
                                        </p:attrNameLst>
                                      </p:cBhvr>
                                      <p:to>
                                        <p:strVal val="visible"/>
                                      </p:to>
                                    </p:set>
                                    <p:animEffect transition="in" filter="wipe(up)">
                                      <p:cBhvr>
                                        <p:cTn id="130" dur="500"/>
                                        <p:tgtEl>
                                          <p:spTgt spid="120867">
                                            <p:txEl>
                                              <p:pRg st="4" end="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2" nodeType="clickEffect">
                                  <p:stCondLst>
                                    <p:cond delay="0"/>
                                  </p:stCondLst>
                                  <p:childTnLst>
                                    <p:set>
                                      <p:cBhvr>
                                        <p:cTn id="134" dur="1" fill="hold">
                                          <p:stCondLst>
                                            <p:cond delay="0"/>
                                          </p:stCondLst>
                                        </p:cTn>
                                        <p:tgtEl>
                                          <p:spTgt spid="120842"/>
                                        </p:tgtEl>
                                        <p:attrNameLst>
                                          <p:attrName>style.visibility</p:attrName>
                                        </p:attrNameLst>
                                      </p:cBhvr>
                                      <p:to>
                                        <p:strVal val="visible"/>
                                      </p:to>
                                    </p:set>
                                    <p:animEffect transition="in" filter="wipe(left)">
                                      <p:cBhvr>
                                        <p:cTn id="135" dur="500"/>
                                        <p:tgtEl>
                                          <p:spTgt spid="120842"/>
                                        </p:tgtEl>
                                      </p:cBhvr>
                                    </p:animEffect>
                                  </p:childTnLst>
                                </p:cTn>
                              </p:par>
                              <p:par>
                                <p:cTn id="136" presetID="22" presetClass="entr" presetSubtype="8" fill="hold" grpId="2" nodeType="withEffect">
                                  <p:stCondLst>
                                    <p:cond delay="0"/>
                                  </p:stCondLst>
                                  <p:childTnLst>
                                    <p:set>
                                      <p:cBhvr>
                                        <p:cTn id="137" dur="1" fill="hold">
                                          <p:stCondLst>
                                            <p:cond delay="0"/>
                                          </p:stCondLst>
                                        </p:cTn>
                                        <p:tgtEl>
                                          <p:spTgt spid="120844"/>
                                        </p:tgtEl>
                                        <p:attrNameLst>
                                          <p:attrName>style.visibility</p:attrName>
                                        </p:attrNameLst>
                                      </p:cBhvr>
                                      <p:to>
                                        <p:strVal val="visible"/>
                                      </p:to>
                                    </p:set>
                                    <p:animEffect transition="in" filter="wipe(left)">
                                      <p:cBhvr>
                                        <p:cTn id="138" dur="500"/>
                                        <p:tgtEl>
                                          <p:spTgt spid="12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p:bldP spid="120835" grpId="0" uiExpand="1" build="p"/>
      <p:bldP spid="120836" grpId="0" animBg="1"/>
      <p:bldP spid="120837" grpId="0" animBg="1"/>
      <p:bldP spid="120838" grpId="0" animBg="1"/>
      <p:bldP spid="120854" grpId="0" animBg="1"/>
      <p:bldP spid="120854" grpId="1" animBg="1"/>
      <p:bldP spid="120855" grpId="0" animBg="1"/>
      <p:bldP spid="120855" grpId="1" animBg="1"/>
      <p:bldP spid="120856" grpId="0" animBg="1"/>
      <p:bldP spid="120856" grpId="1" animBg="1"/>
      <p:bldP spid="120857" grpId="0" animBg="1"/>
      <p:bldP spid="120857" grpId="1" animBg="1"/>
      <p:bldP spid="120858" grpId="0" animBg="1"/>
      <p:bldP spid="120858" grpId="1" animBg="1"/>
      <p:bldP spid="120841" grpId="0" animBg="1"/>
      <p:bldP spid="120841" grpId="1" animBg="1"/>
      <p:bldP spid="120842" grpId="0" animBg="1"/>
      <p:bldP spid="120842" grpId="1" animBg="1"/>
      <p:bldP spid="120842" grpId="2" animBg="1"/>
      <p:bldP spid="120843" grpId="0" animBg="1"/>
      <p:bldP spid="120843" grpId="1" animBg="1"/>
      <p:bldP spid="120844" grpId="0" animBg="1"/>
      <p:bldP spid="120844" grpId="1" animBg="1"/>
      <p:bldP spid="120844" grpId="2" animBg="1"/>
      <p:bldP spid="120846" grpId="0" animBg="1"/>
      <p:bldP spid="120846" grpId="1" animBg="1"/>
      <p:bldP spid="120862" grpId="0"/>
      <p:bldP spid="120863" grpId="0"/>
      <p:bldP spid="120864" grpId="0"/>
      <p:bldP spid="1208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6979024" y="3375212"/>
            <a:ext cx="1425388" cy="2474259"/>
          </a:xfrm>
          <a:custGeom>
            <a:avLst/>
            <a:gdLst>
              <a:gd name="connsiteX0" fmla="*/ 0 w 1425388"/>
              <a:gd name="connsiteY0" fmla="*/ 1008529 h 2474259"/>
              <a:gd name="connsiteX1" fmla="*/ 0 w 1425388"/>
              <a:gd name="connsiteY1" fmla="*/ 2474259 h 2474259"/>
              <a:gd name="connsiteX2" fmla="*/ 1425388 w 1425388"/>
              <a:gd name="connsiteY2" fmla="*/ 1546412 h 2474259"/>
              <a:gd name="connsiteX3" fmla="*/ 1425388 w 1425388"/>
              <a:gd name="connsiteY3" fmla="*/ 0 h 2474259"/>
              <a:gd name="connsiteX4" fmla="*/ 0 w 1425388"/>
              <a:gd name="connsiteY4" fmla="*/ 1008529 h 247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388" h="2474259">
                <a:moveTo>
                  <a:pt x="0" y="1008529"/>
                </a:moveTo>
                <a:lnTo>
                  <a:pt x="0" y="2474259"/>
                </a:lnTo>
                <a:lnTo>
                  <a:pt x="1425388" y="1546412"/>
                </a:lnTo>
                <a:lnTo>
                  <a:pt x="1425388" y="0"/>
                </a:lnTo>
                <a:lnTo>
                  <a:pt x="0" y="1008529"/>
                </a:lnTo>
                <a:close/>
              </a:path>
            </a:pathLst>
          </a:custGeom>
          <a:solidFill>
            <a:srgbClr val="00B0F0">
              <a:alpha val="7843"/>
            </a:srgbClr>
          </a:solidFill>
          <a:ln w="12700" cap="flat">
            <a:solidFill>
              <a:srgbClr val="0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7F7F7F"/>
              </a:solidFill>
              <a:effectLst/>
              <a:uFillTx/>
              <a:latin typeface="Lato Light"/>
              <a:ea typeface="Lato Light"/>
              <a:cs typeface="Lato Light"/>
              <a:sym typeface="Lato Light"/>
            </a:endParaRPr>
          </a:p>
        </p:txBody>
      </p:sp>
      <p:sp>
        <p:nvSpPr>
          <p:cNvPr id="14338" name="Rectangle 2"/>
          <p:cNvSpPr>
            <a:spLocks noGrp="1" noChangeArrowheads="1"/>
          </p:cNvSpPr>
          <p:nvPr>
            <p:ph type="body" sz="half" idx="1"/>
          </p:nvPr>
        </p:nvSpPr>
        <p:spPr>
          <a:xfrm>
            <a:off x="807507" y="1268760"/>
            <a:ext cx="11233151" cy="4114800"/>
          </a:xfrm>
        </p:spPr>
        <p:txBody>
          <a:bodyPr/>
          <a:lstStyle/>
          <a:p>
            <a:pPr marL="627063" lvl="1" indent="-342900">
              <a:spcBef>
                <a:spcPts val="1800"/>
              </a:spcBef>
              <a:buFont typeface="Wingdings" panose="05000000000000000000" pitchFamily="2" charset="2"/>
              <a:buChar char="Ø"/>
            </a:pPr>
            <a:r>
              <a:rPr lang="en-US" altLang="zh-CN" b="1" dirty="0">
                <a:solidFill>
                  <a:schemeClr val="bg2">
                    <a:lumMod val="50000"/>
                  </a:schemeClr>
                </a:solidFill>
                <a:latin typeface="微软雅黑" panose="020B0503020204020204" pitchFamily="34" charset="-122"/>
                <a:ea typeface="微软雅黑" panose="020B0503020204020204" pitchFamily="34" charset="-122"/>
              </a:rPr>
              <a:t>Depth-buffer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method</a:t>
            </a:r>
          </a:p>
          <a:p>
            <a:pPr marL="627063" lvl="1" indent="-342900">
              <a:spcBef>
                <a:spcPts val="1800"/>
              </a:spcBef>
              <a:buFont typeface="Wingdings" panose="05000000000000000000" pitchFamily="2" charset="2"/>
              <a:buChar char="Ø"/>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像</a:t>
            </a:r>
            <a:r>
              <a:rPr lang="zh-CN" altLang="en-US" b="1" dirty="0">
                <a:solidFill>
                  <a:schemeClr val="bg2">
                    <a:lumMod val="50000"/>
                  </a:schemeClr>
                </a:solidFill>
                <a:latin typeface="微软雅黑" panose="020B0503020204020204" pitchFamily="34" charset="-122"/>
                <a:ea typeface="微软雅黑" panose="020B0503020204020204" pitchFamily="34" charset="-122"/>
              </a:rPr>
              <a:t>空间算法</a:t>
            </a: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也称</a:t>
            </a:r>
            <a:r>
              <a:rPr lang="en-US" altLang="zh-CN" b="1" dirty="0">
                <a:solidFill>
                  <a:schemeClr val="bg2">
                    <a:lumMod val="50000"/>
                  </a:schemeClr>
                </a:solidFill>
                <a:latin typeface="微软雅黑" panose="020B0503020204020204" pitchFamily="34" charset="-122"/>
                <a:ea typeface="微软雅黑" panose="020B0503020204020204" pitchFamily="34" charset="-122"/>
              </a:rPr>
              <a:t>z-buffer</a:t>
            </a:r>
            <a:r>
              <a:rPr lang="zh-CN" altLang="en-US" b="1" dirty="0">
                <a:solidFill>
                  <a:schemeClr val="bg2">
                    <a:lumMod val="50000"/>
                  </a:schemeClr>
                </a:solidFill>
                <a:latin typeface="微软雅黑" panose="020B0503020204020204" pitchFamily="34" charset="-122"/>
                <a:ea typeface="微软雅黑" panose="020B0503020204020204" pitchFamily="34" charset="-122"/>
              </a:rPr>
              <a:t>算法</a:t>
            </a:r>
          </a:p>
          <a:p>
            <a:pPr marL="627063" lvl="1" indent="-342900">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对场景中每一个物体表面进行处理，对比出深度</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最大的</a:t>
            </a:r>
            <a:r>
              <a:rPr lang="zh-CN" altLang="en-US" b="1" dirty="0">
                <a:solidFill>
                  <a:schemeClr val="bg2">
                    <a:lumMod val="50000"/>
                  </a:schemeClr>
                </a:solidFill>
                <a:latin typeface="微软雅黑" panose="020B0503020204020204" pitchFamily="34" charset="-122"/>
                <a:ea typeface="微软雅黑" panose="020B0503020204020204" pitchFamily="34" charset="-122"/>
              </a:rPr>
              <a:t>表面进行显示。</a:t>
            </a:r>
          </a:p>
          <a:p>
            <a:pPr lvl="2" eaLnBrk="1" hangingPunct="1">
              <a:spcBef>
                <a:spcPct val="40000"/>
              </a:spcBef>
              <a:buFontTx/>
              <a:buNone/>
            </a:pPr>
            <a:r>
              <a:rPr lang="zh-CN" altLang="en-US" dirty="0" smtClean="0">
                <a:ea typeface="宋体" charset="-122"/>
              </a:rPr>
              <a:t>                           </a:t>
            </a:r>
            <a:endParaRPr lang="zh-CN" altLang="en-US" sz="2800" dirty="0" smtClean="0">
              <a:latin typeface="Times New Roman" pitchFamily="18" charset="0"/>
              <a:ea typeface="宋体" charset="-122"/>
            </a:endParaRPr>
          </a:p>
          <a:p>
            <a:pPr lvl="2" eaLnBrk="1" hangingPunct="1">
              <a:spcBef>
                <a:spcPct val="40000"/>
              </a:spcBef>
              <a:buFontTx/>
              <a:buNone/>
            </a:pPr>
            <a:endParaRPr lang="en-US" altLang="zh-CN" dirty="0" smtClean="0">
              <a:latin typeface="Times New Roman" pitchFamily="18" charset="0"/>
              <a:ea typeface="宋体" charset="-122"/>
            </a:endParaRPr>
          </a:p>
        </p:txBody>
      </p:sp>
      <p:sp>
        <p:nvSpPr>
          <p:cNvPr id="14339" name="Line 3"/>
          <p:cNvSpPr>
            <a:spLocks noChangeAspect="1" noChangeShapeType="1"/>
          </p:cNvSpPr>
          <p:nvPr/>
        </p:nvSpPr>
        <p:spPr bwMode="auto">
          <a:xfrm>
            <a:off x="3801533" y="4459288"/>
            <a:ext cx="3464984" cy="43180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 name="Rectangle 4"/>
          <p:cNvSpPr>
            <a:spLocks noGrp="1" noChangeArrowheads="1"/>
          </p:cNvSpPr>
          <p:nvPr>
            <p:ph type="title"/>
          </p:nvPr>
        </p:nvSpPr>
        <p:spPr>
          <a:xfrm>
            <a:off x="947209" y="188640"/>
            <a:ext cx="10390716" cy="1462087"/>
          </a:xfrm>
        </p:spPr>
        <p:txBody>
          <a:bodyPr>
            <a:normAutofit/>
          </a:bodyPr>
          <a:lstStyle/>
          <a:p>
            <a:pPr eaLnBrk="1" hangingPunct="1"/>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3.4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深度</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缓冲器算法</a:t>
            </a:r>
          </a:p>
        </p:txBody>
      </p:sp>
      <p:grpSp>
        <p:nvGrpSpPr>
          <p:cNvPr id="2" name="Group 5"/>
          <p:cNvGrpSpPr>
            <a:grpSpLocks/>
          </p:cNvGrpSpPr>
          <p:nvPr/>
        </p:nvGrpSpPr>
        <p:grpSpPr bwMode="auto">
          <a:xfrm>
            <a:off x="6671734" y="3707942"/>
            <a:ext cx="624417" cy="2527304"/>
            <a:chOff x="953" y="2152"/>
            <a:chExt cx="295" cy="1592"/>
          </a:xfrm>
        </p:grpSpPr>
        <p:sp>
          <p:nvSpPr>
            <p:cNvPr id="8221" name="Line 6"/>
            <p:cNvSpPr>
              <a:spLocks noChangeShapeType="1"/>
            </p:cNvSpPr>
            <p:nvPr/>
          </p:nvSpPr>
          <p:spPr bwMode="auto">
            <a:xfrm flipH="1" flipV="1">
              <a:off x="1055" y="2451"/>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222" name="Text Box 7"/>
            <p:cNvSpPr txBox="1">
              <a:spLocks noChangeArrowheads="1"/>
            </p:cNvSpPr>
            <p:nvPr/>
          </p:nvSpPr>
          <p:spPr bwMode="auto">
            <a:xfrm>
              <a:off x="953" y="2152"/>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dirty="0" err="1">
                  <a:solidFill>
                    <a:schemeClr val="bg2">
                      <a:lumMod val="50000"/>
                    </a:schemeClr>
                  </a:solidFill>
                  <a:latin typeface="Times New Roman" pitchFamily="18" charset="0"/>
                </a:rPr>
                <a:t>y</a:t>
              </a:r>
              <a:r>
                <a:rPr lang="en-US" altLang="zh-CN" b="0" i="1" baseline="-25000" dirty="0" err="1">
                  <a:solidFill>
                    <a:schemeClr val="bg2">
                      <a:lumMod val="50000"/>
                    </a:schemeClr>
                  </a:solidFill>
                  <a:latin typeface="Times New Roman" pitchFamily="18" charset="0"/>
                </a:rPr>
                <a:t>v</a:t>
              </a:r>
              <a:endParaRPr lang="en-US" altLang="zh-CN" b="0" i="1" baseline="-25000" dirty="0">
                <a:solidFill>
                  <a:schemeClr val="bg2">
                    <a:lumMod val="50000"/>
                  </a:schemeClr>
                </a:solidFill>
                <a:latin typeface="Times New Roman" pitchFamily="18" charset="0"/>
              </a:endParaRPr>
            </a:p>
          </p:txBody>
        </p:sp>
      </p:grpSp>
      <p:sp>
        <p:nvSpPr>
          <p:cNvPr id="8198" name="Line 8"/>
          <p:cNvSpPr>
            <a:spLocks noChangeShapeType="1"/>
          </p:cNvSpPr>
          <p:nvPr/>
        </p:nvSpPr>
        <p:spPr bwMode="auto">
          <a:xfrm>
            <a:off x="6875680" y="6229386"/>
            <a:ext cx="2676703" cy="367966"/>
          </a:xfrm>
          <a:prstGeom prst="line">
            <a:avLst/>
          </a:prstGeom>
          <a:noFill/>
          <a:ln w="952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199" name="Text Box 9"/>
          <p:cNvSpPr txBox="1">
            <a:spLocks noChangeArrowheads="1"/>
          </p:cNvSpPr>
          <p:nvPr/>
        </p:nvSpPr>
        <p:spPr bwMode="auto">
          <a:xfrm>
            <a:off x="9175875" y="6208194"/>
            <a:ext cx="8932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dirty="0" err="1">
                <a:solidFill>
                  <a:schemeClr val="bg2">
                    <a:lumMod val="50000"/>
                  </a:schemeClr>
                </a:solidFill>
                <a:latin typeface="Times New Roman" pitchFamily="18" charset="0"/>
              </a:rPr>
              <a:t>z</a:t>
            </a:r>
            <a:r>
              <a:rPr lang="en-US" altLang="zh-CN" b="0" i="1" baseline="-25000" dirty="0" err="1">
                <a:solidFill>
                  <a:schemeClr val="bg2">
                    <a:lumMod val="50000"/>
                  </a:schemeClr>
                </a:solidFill>
                <a:latin typeface="Times New Roman" pitchFamily="18" charset="0"/>
              </a:rPr>
              <a:t>v</a:t>
            </a:r>
            <a:endParaRPr lang="en-US" altLang="zh-CN" b="0" i="1" baseline="-25000" dirty="0">
              <a:solidFill>
                <a:schemeClr val="bg2">
                  <a:lumMod val="50000"/>
                </a:schemeClr>
              </a:solidFill>
              <a:latin typeface="Times New Roman" pitchFamily="18" charset="0"/>
            </a:endParaRPr>
          </a:p>
        </p:txBody>
      </p:sp>
      <p:grpSp>
        <p:nvGrpSpPr>
          <p:cNvPr id="3" name="Group 10"/>
          <p:cNvGrpSpPr>
            <a:grpSpLocks/>
          </p:cNvGrpSpPr>
          <p:nvPr/>
        </p:nvGrpSpPr>
        <p:grpSpPr bwMode="auto">
          <a:xfrm>
            <a:off x="6881284" y="4623924"/>
            <a:ext cx="2963333" cy="1612901"/>
            <a:chOff x="1043" y="2720"/>
            <a:chExt cx="1400" cy="1016"/>
          </a:xfrm>
        </p:grpSpPr>
        <p:sp>
          <p:nvSpPr>
            <p:cNvPr id="8219" name="Line 11"/>
            <p:cNvSpPr>
              <a:spLocks noChangeShapeType="1"/>
            </p:cNvSpPr>
            <p:nvPr/>
          </p:nvSpPr>
          <p:spPr bwMode="auto">
            <a:xfrm flipV="1">
              <a:off x="1043" y="2783"/>
              <a:ext cx="1058"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220" name="Text Box 12"/>
            <p:cNvSpPr txBox="1">
              <a:spLocks noChangeArrowheads="1"/>
            </p:cNvSpPr>
            <p:nvPr/>
          </p:nvSpPr>
          <p:spPr bwMode="auto">
            <a:xfrm>
              <a:off x="2092" y="2720"/>
              <a:ext cx="3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dirty="0">
                  <a:solidFill>
                    <a:schemeClr val="bg2">
                      <a:lumMod val="50000"/>
                    </a:schemeClr>
                  </a:solidFill>
                  <a:latin typeface="Times New Roman" pitchFamily="18" charset="0"/>
                </a:rPr>
                <a:t>x</a:t>
              </a:r>
              <a:r>
                <a:rPr lang="en-US" altLang="zh-CN" b="0" i="1" baseline="-25000" dirty="0">
                  <a:solidFill>
                    <a:schemeClr val="bg2">
                      <a:lumMod val="50000"/>
                    </a:schemeClr>
                  </a:solidFill>
                  <a:latin typeface="Times New Roman" pitchFamily="18" charset="0"/>
                </a:rPr>
                <a:t>v</a:t>
              </a:r>
            </a:p>
          </p:txBody>
        </p:sp>
      </p:grpSp>
      <p:grpSp>
        <p:nvGrpSpPr>
          <p:cNvPr id="4" name="Group 13"/>
          <p:cNvGrpSpPr>
            <a:grpSpLocks/>
          </p:cNvGrpSpPr>
          <p:nvPr/>
        </p:nvGrpSpPr>
        <p:grpSpPr bwMode="auto">
          <a:xfrm>
            <a:off x="7101417" y="4508500"/>
            <a:ext cx="912283" cy="552450"/>
            <a:chOff x="2127" y="2768"/>
            <a:chExt cx="431" cy="348"/>
          </a:xfrm>
        </p:grpSpPr>
        <p:sp>
          <p:nvSpPr>
            <p:cNvPr id="8217" name="Text Box 14"/>
            <p:cNvSpPr txBox="1">
              <a:spLocks noChangeArrowheads="1"/>
            </p:cNvSpPr>
            <p:nvPr/>
          </p:nvSpPr>
          <p:spPr bwMode="auto">
            <a:xfrm>
              <a:off x="2127" y="2904"/>
              <a:ext cx="3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sz="1600" b="0" dirty="0">
                  <a:solidFill>
                    <a:schemeClr val="bg2">
                      <a:lumMod val="50000"/>
                    </a:schemeClr>
                  </a:solidFill>
                  <a:latin typeface="Tahoma" pitchFamily="34" charset="0"/>
                  <a:sym typeface="Symbol" pitchFamily="18" charset="2"/>
                </a:rPr>
                <a:t></a:t>
              </a:r>
            </a:p>
          </p:txBody>
        </p:sp>
        <p:sp>
          <p:nvSpPr>
            <p:cNvPr id="8218" name="Text Box 15"/>
            <p:cNvSpPr txBox="1">
              <a:spLocks noChangeArrowheads="1"/>
            </p:cNvSpPr>
            <p:nvPr/>
          </p:nvSpPr>
          <p:spPr bwMode="auto">
            <a:xfrm>
              <a:off x="2127" y="2768"/>
              <a:ext cx="4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dirty="0">
                  <a:solidFill>
                    <a:schemeClr val="bg2">
                      <a:lumMod val="50000"/>
                    </a:schemeClr>
                  </a:solidFill>
                  <a:latin typeface="Times New Roman" pitchFamily="18" charset="0"/>
                </a:rPr>
                <a:t>(</a:t>
              </a:r>
              <a:r>
                <a:rPr lang="en-US" altLang="zh-CN" b="0" i="1" dirty="0" err="1">
                  <a:solidFill>
                    <a:schemeClr val="bg2">
                      <a:lumMod val="50000"/>
                    </a:schemeClr>
                  </a:solidFill>
                  <a:latin typeface="Times New Roman" pitchFamily="18" charset="0"/>
                </a:rPr>
                <a:t>x</a:t>
              </a:r>
              <a:r>
                <a:rPr lang="en-US" altLang="zh-CN" b="0" dirty="0" err="1">
                  <a:solidFill>
                    <a:schemeClr val="bg2">
                      <a:lumMod val="50000"/>
                    </a:schemeClr>
                  </a:solidFill>
                  <a:latin typeface="Times New Roman" pitchFamily="18" charset="0"/>
                </a:rPr>
                <a:t>,</a:t>
              </a:r>
              <a:r>
                <a:rPr lang="en-US" altLang="zh-CN" b="0" i="1" dirty="0" err="1">
                  <a:solidFill>
                    <a:schemeClr val="bg2">
                      <a:lumMod val="50000"/>
                    </a:schemeClr>
                  </a:solidFill>
                  <a:latin typeface="Times New Roman" pitchFamily="18" charset="0"/>
                </a:rPr>
                <a:t>y</a:t>
              </a:r>
              <a:r>
                <a:rPr lang="en-US" altLang="zh-CN" b="0" dirty="0">
                  <a:solidFill>
                    <a:schemeClr val="bg2">
                      <a:lumMod val="50000"/>
                    </a:schemeClr>
                  </a:solidFill>
                  <a:latin typeface="Times New Roman" pitchFamily="18" charset="0"/>
                </a:rPr>
                <a:t>)</a:t>
              </a:r>
            </a:p>
          </p:txBody>
        </p:sp>
      </p:grpSp>
      <p:grpSp>
        <p:nvGrpSpPr>
          <p:cNvPr id="5" name="Group 16"/>
          <p:cNvGrpSpPr>
            <a:grpSpLocks/>
          </p:cNvGrpSpPr>
          <p:nvPr/>
        </p:nvGrpSpPr>
        <p:grpSpPr bwMode="auto">
          <a:xfrm>
            <a:off x="5854701" y="4473575"/>
            <a:ext cx="817033" cy="1403350"/>
            <a:chOff x="1538" y="2746"/>
            <a:chExt cx="386" cy="884"/>
          </a:xfrm>
        </p:grpSpPr>
        <p:sp>
          <p:nvSpPr>
            <p:cNvPr id="8215" name="Text Box 17"/>
            <p:cNvSpPr txBox="1">
              <a:spLocks noChangeArrowheads="1"/>
            </p:cNvSpPr>
            <p:nvPr/>
          </p:nvSpPr>
          <p:spPr bwMode="auto">
            <a:xfrm>
              <a:off x="1574" y="3399"/>
              <a:ext cx="2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S</a:t>
              </a:r>
              <a:r>
                <a:rPr lang="en-US" altLang="zh-CN" b="0" baseline="-25000">
                  <a:solidFill>
                    <a:schemeClr val="bg2">
                      <a:lumMod val="50000"/>
                    </a:schemeClr>
                  </a:solidFill>
                  <a:latin typeface="Times New Roman" pitchFamily="18" charset="0"/>
                </a:rPr>
                <a:t>1</a:t>
              </a:r>
            </a:p>
          </p:txBody>
        </p:sp>
        <p:sp>
          <p:nvSpPr>
            <p:cNvPr id="8216" name="Freeform 18"/>
            <p:cNvSpPr>
              <a:spLocks/>
            </p:cNvSpPr>
            <p:nvPr/>
          </p:nvSpPr>
          <p:spPr bwMode="auto">
            <a:xfrm>
              <a:off x="1538" y="2746"/>
              <a:ext cx="386" cy="680"/>
            </a:xfrm>
            <a:custGeom>
              <a:avLst/>
              <a:gdLst>
                <a:gd name="T0" fmla="*/ 204 w 386"/>
                <a:gd name="T1" fmla="*/ 0 h 680"/>
                <a:gd name="T2" fmla="*/ 0 w 386"/>
                <a:gd name="T3" fmla="*/ 294 h 680"/>
                <a:gd name="T4" fmla="*/ 159 w 386"/>
                <a:gd name="T5" fmla="*/ 680 h 680"/>
                <a:gd name="T6" fmla="*/ 386 w 386"/>
                <a:gd name="T7" fmla="*/ 385 h 680"/>
                <a:gd name="T8" fmla="*/ 204 w 386"/>
                <a:gd name="T9" fmla="*/ 0 h 680"/>
                <a:gd name="T10" fmla="*/ 0 60000 65536"/>
                <a:gd name="T11" fmla="*/ 0 60000 65536"/>
                <a:gd name="T12" fmla="*/ 0 60000 65536"/>
                <a:gd name="T13" fmla="*/ 0 60000 65536"/>
                <a:gd name="T14" fmla="*/ 0 60000 65536"/>
                <a:gd name="T15" fmla="*/ 0 w 386"/>
                <a:gd name="T16" fmla="*/ 0 h 680"/>
                <a:gd name="T17" fmla="*/ 386 w 386"/>
                <a:gd name="T18" fmla="*/ 680 h 680"/>
              </a:gdLst>
              <a:ahLst/>
              <a:cxnLst>
                <a:cxn ang="T10">
                  <a:pos x="T0" y="T1"/>
                </a:cxn>
                <a:cxn ang="T11">
                  <a:pos x="T2" y="T3"/>
                </a:cxn>
                <a:cxn ang="T12">
                  <a:pos x="T4" y="T5"/>
                </a:cxn>
                <a:cxn ang="T13">
                  <a:pos x="T6" y="T7"/>
                </a:cxn>
                <a:cxn ang="T14">
                  <a:pos x="T8" y="T9"/>
                </a:cxn>
              </a:cxnLst>
              <a:rect l="T15" t="T16" r="T17" b="T18"/>
              <a:pathLst>
                <a:path w="386" h="680">
                  <a:moveTo>
                    <a:pt x="204" y="0"/>
                  </a:moveTo>
                  <a:lnTo>
                    <a:pt x="0" y="294"/>
                  </a:lnTo>
                  <a:lnTo>
                    <a:pt x="159" y="680"/>
                  </a:lnTo>
                  <a:lnTo>
                    <a:pt x="386" y="385"/>
                  </a:lnTo>
                  <a:lnTo>
                    <a:pt x="204" y="0"/>
                  </a:lnTo>
                  <a:close/>
                </a:path>
              </a:pathLst>
            </a:custGeom>
            <a:solidFill>
              <a:srgbClr val="00B0F0"/>
            </a:solidFill>
            <a:ln w="9525">
              <a:solidFill>
                <a:schemeClr val="tx1"/>
              </a:solidFill>
              <a:round/>
              <a:headEnd/>
              <a:tailEnd/>
            </a:ln>
          </p:spPr>
          <p:txBody>
            <a:bodyPr/>
            <a:lstStyle/>
            <a:p>
              <a:endParaRPr lang="zh-CN" altLang="en-US">
                <a:solidFill>
                  <a:schemeClr val="bg2">
                    <a:lumMod val="50000"/>
                  </a:schemeClr>
                </a:solidFill>
              </a:endParaRPr>
            </a:p>
          </p:txBody>
        </p:sp>
      </p:grpSp>
      <p:sp>
        <p:nvSpPr>
          <p:cNvPr id="14355" name="Text Box 19"/>
          <p:cNvSpPr txBox="1">
            <a:spLocks noChangeArrowheads="1"/>
          </p:cNvSpPr>
          <p:nvPr/>
        </p:nvSpPr>
        <p:spPr bwMode="auto">
          <a:xfrm>
            <a:off x="6142567" y="4587875"/>
            <a:ext cx="7196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sz="1600" b="0" dirty="0">
                <a:solidFill>
                  <a:schemeClr val="bg2">
                    <a:lumMod val="50000"/>
                  </a:schemeClr>
                </a:solidFill>
                <a:latin typeface="Tahoma" pitchFamily="34" charset="0"/>
                <a:sym typeface="Symbol" pitchFamily="18" charset="2"/>
              </a:rPr>
              <a:t></a:t>
            </a:r>
          </a:p>
        </p:txBody>
      </p:sp>
      <p:grpSp>
        <p:nvGrpSpPr>
          <p:cNvPr id="6" name="Group 20"/>
          <p:cNvGrpSpPr>
            <a:grpSpLocks/>
          </p:cNvGrpSpPr>
          <p:nvPr/>
        </p:nvGrpSpPr>
        <p:grpSpPr bwMode="auto">
          <a:xfrm>
            <a:off x="4847167" y="4329114"/>
            <a:ext cx="863600" cy="1411287"/>
            <a:chOff x="1062" y="2655"/>
            <a:chExt cx="408" cy="889"/>
          </a:xfrm>
        </p:grpSpPr>
        <p:sp>
          <p:nvSpPr>
            <p:cNvPr id="8213" name="Text Box 21"/>
            <p:cNvSpPr txBox="1">
              <a:spLocks noChangeArrowheads="1"/>
            </p:cNvSpPr>
            <p:nvPr/>
          </p:nvSpPr>
          <p:spPr bwMode="auto">
            <a:xfrm>
              <a:off x="1085" y="3313"/>
              <a:ext cx="2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S</a:t>
              </a:r>
              <a:r>
                <a:rPr lang="en-US" altLang="zh-CN" b="0" baseline="-25000">
                  <a:solidFill>
                    <a:schemeClr val="bg2">
                      <a:lumMod val="50000"/>
                    </a:schemeClr>
                  </a:solidFill>
                  <a:latin typeface="Times New Roman" pitchFamily="18" charset="0"/>
                </a:rPr>
                <a:t>2</a:t>
              </a:r>
            </a:p>
          </p:txBody>
        </p:sp>
        <p:sp>
          <p:nvSpPr>
            <p:cNvPr id="8214" name="Freeform 22"/>
            <p:cNvSpPr>
              <a:spLocks/>
            </p:cNvSpPr>
            <p:nvPr/>
          </p:nvSpPr>
          <p:spPr bwMode="auto">
            <a:xfrm>
              <a:off x="1062" y="2655"/>
              <a:ext cx="408" cy="635"/>
            </a:xfrm>
            <a:custGeom>
              <a:avLst/>
              <a:gdLst>
                <a:gd name="T0" fmla="*/ 113 w 408"/>
                <a:gd name="T1" fmla="*/ 0 h 635"/>
                <a:gd name="T2" fmla="*/ 408 w 408"/>
                <a:gd name="T3" fmla="*/ 45 h 635"/>
                <a:gd name="T4" fmla="*/ 340 w 408"/>
                <a:gd name="T5" fmla="*/ 499 h 635"/>
                <a:gd name="T6" fmla="*/ 113 w 408"/>
                <a:gd name="T7" fmla="*/ 635 h 635"/>
                <a:gd name="T8" fmla="*/ 0 w 408"/>
                <a:gd name="T9" fmla="*/ 385 h 635"/>
                <a:gd name="T10" fmla="*/ 113 w 408"/>
                <a:gd name="T11" fmla="*/ 0 h 635"/>
                <a:gd name="T12" fmla="*/ 0 60000 65536"/>
                <a:gd name="T13" fmla="*/ 0 60000 65536"/>
                <a:gd name="T14" fmla="*/ 0 60000 65536"/>
                <a:gd name="T15" fmla="*/ 0 60000 65536"/>
                <a:gd name="T16" fmla="*/ 0 60000 65536"/>
                <a:gd name="T17" fmla="*/ 0 60000 65536"/>
                <a:gd name="T18" fmla="*/ 0 w 408"/>
                <a:gd name="T19" fmla="*/ 0 h 635"/>
                <a:gd name="T20" fmla="*/ 408 w 408"/>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408" h="635">
                  <a:moveTo>
                    <a:pt x="113" y="0"/>
                  </a:moveTo>
                  <a:lnTo>
                    <a:pt x="408" y="45"/>
                  </a:lnTo>
                  <a:lnTo>
                    <a:pt x="340" y="499"/>
                  </a:lnTo>
                  <a:lnTo>
                    <a:pt x="113" y="635"/>
                  </a:lnTo>
                  <a:lnTo>
                    <a:pt x="0" y="385"/>
                  </a:lnTo>
                  <a:lnTo>
                    <a:pt x="113" y="0"/>
                  </a:lnTo>
                  <a:close/>
                </a:path>
              </a:pathLst>
            </a:custGeom>
            <a:solidFill>
              <a:srgbClr val="C00000"/>
            </a:solidFill>
            <a:ln w="9525">
              <a:solidFill>
                <a:schemeClr val="tx1"/>
              </a:solidFill>
              <a:round/>
              <a:headEnd/>
              <a:tailEnd/>
            </a:ln>
          </p:spPr>
          <p:txBody>
            <a:bodyPr/>
            <a:lstStyle/>
            <a:p>
              <a:endParaRPr lang="zh-CN" altLang="en-US">
                <a:solidFill>
                  <a:schemeClr val="bg2">
                    <a:lumMod val="50000"/>
                  </a:schemeClr>
                </a:solidFill>
              </a:endParaRPr>
            </a:p>
          </p:txBody>
        </p:sp>
      </p:grpSp>
      <p:sp>
        <p:nvSpPr>
          <p:cNvPr id="14359" name="Text Box 23"/>
          <p:cNvSpPr txBox="1">
            <a:spLocks noChangeArrowheads="1"/>
          </p:cNvSpPr>
          <p:nvPr/>
        </p:nvSpPr>
        <p:spPr bwMode="auto">
          <a:xfrm>
            <a:off x="5077884" y="4456113"/>
            <a:ext cx="7196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sz="1600" b="0" dirty="0">
                <a:solidFill>
                  <a:schemeClr val="bg2">
                    <a:lumMod val="50000"/>
                  </a:schemeClr>
                </a:solidFill>
                <a:latin typeface="Tahoma" pitchFamily="34" charset="0"/>
                <a:sym typeface="Symbol" pitchFamily="18" charset="2"/>
              </a:rPr>
              <a:t></a:t>
            </a:r>
          </a:p>
        </p:txBody>
      </p:sp>
      <p:grpSp>
        <p:nvGrpSpPr>
          <p:cNvPr id="7" name="Group 24"/>
          <p:cNvGrpSpPr>
            <a:grpSpLocks/>
          </p:cNvGrpSpPr>
          <p:nvPr/>
        </p:nvGrpSpPr>
        <p:grpSpPr bwMode="auto">
          <a:xfrm>
            <a:off x="4176184" y="4257676"/>
            <a:ext cx="575733" cy="1230313"/>
            <a:chOff x="745" y="2610"/>
            <a:chExt cx="272" cy="775"/>
          </a:xfrm>
        </p:grpSpPr>
        <p:sp>
          <p:nvSpPr>
            <p:cNvPr id="8211" name="Text Box 25"/>
            <p:cNvSpPr txBox="1">
              <a:spLocks noChangeArrowheads="1"/>
            </p:cNvSpPr>
            <p:nvPr/>
          </p:nvSpPr>
          <p:spPr bwMode="auto">
            <a:xfrm>
              <a:off x="745" y="3154"/>
              <a:ext cx="2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S</a:t>
              </a:r>
              <a:r>
                <a:rPr lang="en-US" altLang="zh-CN" b="0" baseline="-25000" dirty="0">
                  <a:solidFill>
                    <a:schemeClr val="bg2">
                      <a:lumMod val="50000"/>
                    </a:schemeClr>
                  </a:solidFill>
                  <a:latin typeface="Times New Roman" pitchFamily="18" charset="0"/>
                </a:rPr>
                <a:t>3</a:t>
              </a:r>
            </a:p>
          </p:txBody>
        </p:sp>
        <p:sp>
          <p:nvSpPr>
            <p:cNvPr id="8212" name="Freeform 26"/>
            <p:cNvSpPr>
              <a:spLocks/>
            </p:cNvSpPr>
            <p:nvPr/>
          </p:nvSpPr>
          <p:spPr bwMode="auto">
            <a:xfrm>
              <a:off x="767" y="2610"/>
              <a:ext cx="250" cy="544"/>
            </a:xfrm>
            <a:custGeom>
              <a:avLst/>
              <a:gdLst>
                <a:gd name="T0" fmla="*/ 136 w 250"/>
                <a:gd name="T1" fmla="*/ 0 h 544"/>
                <a:gd name="T2" fmla="*/ 0 w 250"/>
                <a:gd name="T3" fmla="*/ 385 h 544"/>
                <a:gd name="T4" fmla="*/ 204 w 250"/>
                <a:gd name="T5" fmla="*/ 544 h 544"/>
                <a:gd name="T6" fmla="*/ 250 w 250"/>
                <a:gd name="T7" fmla="*/ 45 h 544"/>
                <a:gd name="T8" fmla="*/ 136 w 250"/>
                <a:gd name="T9" fmla="*/ 0 h 544"/>
                <a:gd name="T10" fmla="*/ 0 60000 65536"/>
                <a:gd name="T11" fmla="*/ 0 60000 65536"/>
                <a:gd name="T12" fmla="*/ 0 60000 65536"/>
                <a:gd name="T13" fmla="*/ 0 60000 65536"/>
                <a:gd name="T14" fmla="*/ 0 60000 65536"/>
                <a:gd name="T15" fmla="*/ 0 w 250"/>
                <a:gd name="T16" fmla="*/ 0 h 544"/>
                <a:gd name="T17" fmla="*/ 250 w 250"/>
                <a:gd name="T18" fmla="*/ 544 h 544"/>
              </a:gdLst>
              <a:ahLst/>
              <a:cxnLst>
                <a:cxn ang="T10">
                  <a:pos x="T0" y="T1"/>
                </a:cxn>
                <a:cxn ang="T11">
                  <a:pos x="T2" y="T3"/>
                </a:cxn>
                <a:cxn ang="T12">
                  <a:pos x="T4" y="T5"/>
                </a:cxn>
                <a:cxn ang="T13">
                  <a:pos x="T6" y="T7"/>
                </a:cxn>
                <a:cxn ang="T14">
                  <a:pos x="T8" y="T9"/>
                </a:cxn>
              </a:cxnLst>
              <a:rect l="T15" t="T16" r="T17" b="T18"/>
              <a:pathLst>
                <a:path w="250" h="544">
                  <a:moveTo>
                    <a:pt x="136" y="0"/>
                  </a:moveTo>
                  <a:lnTo>
                    <a:pt x="0" y="385"/>
                  </a:lnTo>
                  <a:lnTo>
                    <a:pt x="204" y="544"/>
                  </a:lnTo>
                  <a:lnTo>
                    <a:pt x="250" y="45"/>
                  </a:lnTo>
                  <a:lnTo>
                    <a:pt x="136" y="0"/>
                  </a:lnTo>
                  <a:close/>
                </a:path>
              </a:pathLst>
            </a:custGeom>
            <a:solidFill>
              <a:srgbClr val="92D050"/>
            </a:solidFill>
            <a:ln w="9525">
              <a:solidFill>
                <a:schemeClr val="tx1"/>
              </a:solidFill>
              <a:round/>
              <a:headEnd/>
              <a:tailEnd/>
            </a:ln>
          </p:spPr>
          <p:txBody>
            <a:bodyPr/>
            <a:lstStyle/>
            <a:p>
              <a:endParaRPr lang="zh-CN" altLang="en-US">
                <a:solidFill>
                  <a:schemeClr val="bg2">
                    <a:lumMod val="50000"/>
                  </a:schemeClr>
                </a:solidFill>
              </a:endParaRPr>
            </a:p>
          </p:txBody>
        </p:sp>
      </p:grpSp>
      <p:sp>
        <p:nvSpPr>
          <p:cNvPr id="14363" name="Text Box 27"/>
          <p:cNvSpPr txBox="1">
            <a:spLocks noChangeArrowheads="1"/>
          </p:cNvSpPr>
          <p:nvPr/>
        </p:nvSpPr>
        <p:spPr bwMode="auto">
          <a:xfrm>
            <a:off x="4375151" y="4371975"/>
            <a:ext cx="7196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sz="1600" b="0">
                <a:solidFill>
                  <a:schemeClr val="bg2">
                    <a:lumMod val="50000"/>
                  </a:schemeClr>
                </a:solidFill>
                <a:latin typeface="Tahoma" pitchFamily="34" charset="0"/>
                <a:sym typeface="Symbol" pitchFamily="18" charset="2"/>
              </a:rPr>
              <a:t></a:t>
            </a:r>
          </a:p>
        </p:txBody>
      </p:sp>
      <p:sp>
        <p:nvSpPr>
          <p:cNvPr id="14364" name="Line 28"/>
          <p:cNvSpPr>
            <a:spLocks noChangeAspect="1" noChangeShapeType="1"/>
          </p:cNvSpPr>
          <p:nvPr/>
        </p:nvSpPr>
        <p:spPr bwMode="auto">
          <a:xfrm>
            <a:off x="6337300" y="4772026"/>
            <a:ext cx="173567" cy="222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9"/>
          <p:cNvSpPr>
            <a:spLocks noChangeAspect="1" noChangeShapeType="1"/>
          </p:cNvSpPr>
          <p:nvPr/>
        </p:nvSpPr>
        <p:spPr bwMode="auto">
          <a:xfrm>
            <a:off x="5287434" y="4641851"/>
            <a:ext cx="321733" cy="412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30"/>
          <p:cNvSpPr>
            <a:spLocks noChangeAspect="1" noChangeShapeType="1"/>
          </p:cNvSpPr>
          <p:nvPr/>
        </p:nvSpPr>
        <p:spPr bwMode="auto">
          <a:xfrm>
            <a:off x="4595285" y="4560889"/>
            <a:ext cx="173567" cy="222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Box 9"/>
          <p:cNvSpPr txBox="1"/>
          <p:nvPr/>
        </p:nvSpPr>
        <p:spPr>
          <a:xfrm>
            <a:off x="6655858" y="6108521"/>
            <a:ext cx="4635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chemeClr val="bg2">
                    <a:lumMod val="50000"/>
                  </a:schemeClr>
                </a:solidFill>
                <a:effectLst/>
                <a:uFillTx/>
                <a:latin typeface="Iskoola Pota" panose="020B0502040204020203" pitchFamily="34" charset="0"/>
                <a:cs typeface="Iskoola Pota" panose="020B0502040204020203" pitchFamily="34" charset="0"/>
                <a:sym typeface="Lato Light"/>
              </a:rPr>
              <a:t>O</a:t>
            </a:r>
            <a:endParaRPr kumimoji="0" lang="zh-CN" altLang="en-US" sz="1800" b="0" i="0" u="none" strike="noStrike" cap="none" spc="0" normalizeH="0" baseline="0" dirty="0">
              <a:ln>
                <a:noFill/>
              </a:ln>
              <a:solidFill>
                <a:schemeClr val="bg2">
                  <a:lumMod val="50000"/>
                </a:schemeClr>
              </a:solidFill>
              <a:effectLst/>
              <a:uFillTx/>
              <a:latin typeface="Iskoola Pota" panose="020B0502040204020203" pitchFamily="34" charset="0"/>
              <a:cs typeface="Iskoola Pota" panose="020B0502040204020203" pitchFamily="34" charset="0"/>
              <a:sym typeface="Lato Light"/>
            </a:endParaRPr>
          </a:p>
        </p:txBody>
      </p:sp>
    </p:spTree>
    <p:extLst>
      <p:ext uri="{BB962C8B-B14F-4D97-AF65-F5344CB8AC3E}">
        <p14:creationId xmlns:p14="http://schemas.microsoft.com/office/powerpoint/2010/main" val="1007531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up)">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wipe(up)">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wipe(up)">
                                      <p:cBhvr>
                                        <p:cTn id="17" dur="500"/>
                                        <p:tgtEl>
                                          <p:spTgt spid="14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wipe(up)">
                                      <p:cBhvr>
                                        <p:cTn id="22" dur="500"/>
                                        <p:tgtEl>
                                          <p:spTgt spid="14338">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Effect transition="in" filter="wipe(up)">
                                      <p:cBhvr>
                                        <p:cTn id="25" dur="500"/>
                                        <p:tgtEl>
                                          <p:spTgt spid="1433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22" presetClass="entr" presetSubtype="4"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8198"/>
                                        </p:tgtEl>
                                        <p:attrNameLst>
                                          <p:attrName>style.visibility</p:attrName>
                                        </p:attrNameLst>
                                      </p:cBhvr>
                                      <p:to>
                                        <p:strVal val="visible"/>
                                      </p:to>
                                    </p:set>
                                    <p:animEffect transition="in" filter="wipe(right)">
                                      <p:cBhvr>
                                        <p:cTn id="36" dur="500"/>
                                        <p:tgtEl>
                                          <p:spTgt spid="819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819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3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3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3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3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338" grpId="0" uiExpand="1" build="p"/>
      <p:bldP spid="14339" grpId="0" animBg="1"/>
      <p:bldP spid="8198" grpId="0" animBg="1"/>
      <p:bldP spid="8199" grpId="0"/>
      <p:bldP spid="14355" grpId="0"/>
      <p:bldP spid="14359" grpId="0"/>
      <p:bldP spid="14363" grpId="0"/>
      <p:bldP spid="14364" grpId="0" animBg="1"/>
      <p:bldP spid="14365" grpId="0" animBg="1"/>
      <p:bldP spid="14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95400" y="188640"/>
            <a:ext cx="10390716" cy="1462087"/>
          </a:xfrm>
        </p:spPr>
        <p:txBody>
          <a:bodyPr/>
          <a:lstStyle/>
          <a:p>
            <a:pPr eaLnBrk="1" hangingPunct="1"/>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3.4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深度缓冲器算法</a:t>
            </a:r>
            <a:endParaRPr lang="zh-CN" altLang="en-US" dirty="0" smtClean="0">
              <a:ea typeface="宋体" charset="-122"/>
            </a:endParaRPr>
          </a:p>
        </p:txBody>
      </p:sp>
      <p:sp>
        <p:nvSpPr>
          <p:cNvPr id="16387" name="Rectangle 3"/>
          <p:cNvSpPr>
            <a:spLocks noGrp="1" noChangeArrowheads="1"/>
          </p:cNvSpPr>
          <p:nvPr>
            <p:ph type="body" sz="half" idx="1"/>
          </p:nvPr>
        </p:nvSpPr>
        <p:spPr>
          <a:xfrm>
            <a:off x="551384" y="1628800"/>
            <a:ext cx="10433051" cy="4114800"/>
          </a:xfrm>
        </p:spPr>
        <p:txBody>
          <a:bodyPr/>
          <a:lstStyle/>
          <a:p>
            <a:pPr marL="627063" lvl="1" indent="-342900">
              <a:spcBef>
                <a:spcPts val="1800"/>
              </a:spcBef>
              <a:buFont typeface="Wingdings" panose="05000000000000000000" pitchFamily="2" charset="2"/>
              <a:buChar char="Ø"/>
            </a:pPr>
            <a:r>
              <a:rPr lang="en-US" altLang="zh-CN" b="1" dirty="0">
                <a:solidFill>
                  <a:schemeClr val="bg2">
                    <a:lumMod val="50000"/>
                  </a:schemeClr>
                </a:solidFill>
                <a:latin typeface="微软雅黑" panose="020B0503020204020204" pitchFamily="34" charset="-122"/>
                <a:ea typeface="微软雅黑" panose="020B0503020204020204" pitchFamily="34" charset="-122"/>
              </a:rPr>
              <a:t>z-buffer </a:t>
            </a:r>
            <a:r>
              <a:rPr lang="zh-CN" altLang="en-US" b="1" dirty="0">
                <a:solidFill>
                  <a:schemeClr val="bg2">
                    <a:lumMod val="50000"/>
                  </a:schemeClr>
                </a:solidFill>
                <a:latin typeface="微软雅黑" panose="020B0503020204020204" pitchFamily="34" charset="-122"/>
                <a:ea typeface="微软雅黑" panose="020B0503020204020204" pitchFamily="34" charset="-122"/>
              </a:rPr>
              <a:t>算法</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步骤</a:t>
            </a:r>
          </a:p>
          <a:p>
            <a:pPr marL="887413" lvl="1" indent="-342900">
              <a:buFont typeface="Arial" panose="020B0604020202020204" pitchFamily="34" charset="0"/>
              <a:buChar char="•"/>
            </a:pPr>
            <a:r>
              <a:rPr lang="zh-CN" altLang="en-US" b="1" dirty="0" smtClean="0">
                <a:solidFill>
                  <a:schemeClr val="bg2">
                    <a:lumMod val="50000"/>
                  </a:schemeClr>
                </a:solidFill>
                <a:latin typeface="Times New Roman" pitchFamily="18" charset="0"/>
              </a:rPr>
              <a:t>将深度缓冲器与帧缓冲器中的所有单元</a:t>
            </a:r>
            <a:r>
              <a:rPr lang="en-US" altLang="zh-CN" b="1" dirty="0" smtClean="0">
                <a:solidFill>
                  <a:schemeClr val="bg2">
                    <a:lumMod val="50000"/>
                  </a:schemeClr>
                </a:solidFill>
                <a:latin typeface="Times New Roman" pitchFamily="18" charset="0"/>
              </a:rPr>
              <a:t>(</a:t>
            </a:r>
            <a:r>
              <a:rPr lang="en-US" altLang="zh-CN" b="1" dirty="0" err="1" smtClean="0">
                <a:solidFill>
                  <a:schemeClr val="bg2">
                    <a:lumMod val="50000"/>
                  </a:schemeClr>
                </a:solidFill>
                <a:latin typeface="Times New Roman" pitchFamily="18" charset="0"/>
              </a:rPr>
              <a:t>x,y</a:t>
            </a:r>
            <a:r>
              <a:rPr lang="en-US" altLang="zh-CN" b="1" dirty="0" smtClean="0">
                <a:solidFill>
                  <a:schemeClr val="bg2">
                    <a:lumMod val="50000"/>
                  </a:schemeClr>
                </a:solidFill>
                <a:latin typeface="Times New Roman" pitchFamily="18" charset="0"/>
              </a:rPr>
              <a:t>)</a:t>
            </a:r>
            <a:r>
              <a:rPr lang="zh-CN" altLang="en-US" b="1" dirty="0" smtClean="0">
                <a:solidFill>
                  <a:schemeClr val="bg2">
                    <a:lumMod val="50000"/>
                  </a:schemeClr>
                </a:solidFill>
                <a:latin typeface="Times New Roman" pitchFamily="18" charset="0"/>
              </a:rPr>
              <a:t>初始化，使得</a:t>
            </a:r>
          </a:p>
          <a:p>
            <a:pPr lvl="3" eaLnBrk="1" hangingPunct="1">
              <a:spcBef>
                <a:spcPct val="40000"/>
              </a:spcBef>
            </a:pPr>
            <a:endParaRPr lang="zh-CN" altLang="en-US" dirty="0" smtClean="0">
              <a:latin typeface="Times New Roman" pitchFamily="18" charset="0"/>
              <a:ea typeface="宋体" charset="-122"/>
            </a:endParaRPr>
          </a:p>
          <a:p>
            <a:pPr marL="887413" lvl="1" indent="-342900" eaLnBrk="1" hangingPunct="1">
              <a:spcBef>
                <a:spcPts val="1800"/>
              </a:spcBef>
              <a:buFont typeface="Arial" panose="020B0604020202020204" pitchFamily="34" charset="0"/>
              <a:buChar char="•"/>
            </a:pPr>
            <a:r>
              <a:rPr lang="zh-CN" altLang="en-US" b="1" dirty="0">
                <a:solidFill>
                  <a:schemeClr val="bg2">
                    <a:lumMod val="50000"/>
                  </a:schemeClr>
                </a:solidFill>
                <a:latin typeface="Times New Roman" pitchFamily="18" charset="0"/>
              </a:rPr>
              <a:t>将各个多边形上各点的深度值与深度缓冲器中对应单元的存储数值进行比较，确定其可见性</a:t>
            </a:r>
          </a:p>
          <a:p>
            <a:pPr marL="887413" lvl="1" indent="-342900" eaLnBrk="1" hangingPunct="1">
              <a:buFont typeface="Arial" panose="020B0604020202020204" pitchFamily="34" charset="0"/>
              <a:buChar char="•"/>
            </a:pPr>
            <a:r>
              <a:rPr lang="zh-CN" altLang="en-US" b="1" dirty="0">
                <a:solidFill>
                  <a:schemeClr val="bg2">
                    <a:lumMod val="50000"/>
                  </a:schemeClr>
                </a:solidFill>
                <a:latin typeface="Times New Roman" pitchFamily="18" charset="0"/>
              </a:rPr>
              <a:t>计算多边形面上各个点</a:t>
            </a:r>
            <a:r>
              <a:rPr lang="en-US" altLang="zh-CN" b="1" dirty="0">
                <a:solidFill>
                  <a:schemeClr val="bg2">
                    <a:lumMod val="50000"/>
                  </a:schemeClr>
                </a:solidFill>
                <a:latin typeface="Times New Roman" pitchFamily="18" charset="0"/>
              </a:rPr>
              <a:t>(</a:t>
            </a:r>
            <a:r>
              <a:rPr lang="en-US" altLang="zh-CN" b="1" dirty="0" err="1">
                <a:solidFill>
                  <a:schemeClr val="bg2">
                    <a:lumMod val="50000"/>
                  </a:schemeClr>
                </a:solidFill>
                <a:latin typeface="Times New Roman" pitchFamily="18" charset="0"/>
              </a:rPr>
              <a:t>x,y</a:t>
            </a:r>
            <a:r>
              <a:rPr lang="en-US" altLang="zh-CN" b="1" dirty="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处的深度值</a:t>
            </a:r>
            <a:r>
              <a:rPr lang="en-US" altLang="zh-CN" b="1" dirty="0">
                <a:solidFill>
                  <a:schemeClr val="bg2">
                    <a:lumMod val="50000"/>
                  </a:schemeClr>
                </a:solidFill>
                <a:latin typeface="Times New Roman" pitchFamily="18" charset="0"/>
              </a:rPr>
              <a:t>z</a:t>
            </a:r>
            <a:r>
              <a:rPr lang="zh-CN" altLang="en-US" b="1" dirty="0">
                <a:solidFill>
                  <a:schemeClr val="bg2">
                    <a:lumMod val="50000"/>
                  </a:schemeClr>
                </a:solidFill>
                <a:latin typeface="Times New Roman" pitchFamily="18" charset="0"/>
              </a:rPr>
              <a:t>；</a:t>
            </a:r>
          </a:p>
          <a:p>
            <a:pPr marL="887413" lvl="1" indent="-342900" eaLnBrk="1" hangingPunct="1">
              <a:buFont typeface="Arial" panose="020B0604020202020204" pitchFamily="34" charset="0"/>
              <a:buChar char="•"/>
            </a:pPr>
            <a:r>
              <a:rPr lang="zh-CN" altLang="en-US" b="1" dirty="0">
                <a:solidFill>
                  <a:schemeClr val="bg2">
                    <a:lumMod val="50000"/>
                  </a:schemeClr>
                </a:solidFill>
                <a:latin typeface="Times New Roman" pitchFamily="18" charset="0"/>
              </a:rPr>
              <a:t>若</a:t>
            </a:r>
            <a:r>
              <a:rPr lang="en-US" altLang="zh-CN" b="1" dirty="0">
                <a:solidFill>
                  <a:schemeClr val="bg2">
                    <a:lumMod val="50000"/>
                  </a:schemeClr>
                </a:solidFill>
                <a:latin typeface="Times New Roman" pitchFamily="18" charset="0"/>
              </a:rPr>
              <a:t>z&gt;depth (</a:t>
            </a:r>
            <a:r>
              <a:rPr lang="en-US" altLang="zh-CN" b="1" dirty="0" err="1">
                <a:solidFill>
                  <a:schemeClr val="bg2">
                    <a:lumMod val="50000"/>
                  </a:schemeClr>
                </a:solidFill>
                <a:latin typeface="Times New Roman" pitchFamily="18" charset="0"/>
              </a:rPr>
              <a:t>x,y</a:t>
            </a:r>
            <a:r>
              <a:rPr lang="en-US" altLang="zh-CN" b="1" dirty="0">
                <a:solidFill>
                  <a:schemeClr val="bg2">
                    <a:lumMod val="50000"/>
                  </a:schemeClr>
                </a:solidFill>
                <a:latin typeface="Times New Roman" pitchFamily="18" charset="0"/>
              </a:rPr>
              <a:t>)</a:t>
            </a:r>
            <a:r>
              <a:rPr lang="zh-CN" altLang="en-US" b="1" dirty="0">
                <a:solidFill>
                  <a:schemeClr val="bg2">
                    <a:lumMod val="50000"/>
                  </a:schemeClr>
                </a:solidFill>
                <a:latin typeface="Times New Roman" pitchFamily="18" charset="0"/>
              </a:rPr>
              <a:t>，则</a:t>
            </a:r>
          </a:p>
          <a:p>
            <a:pPr lvl="4" eaLnBrk="1" hangingPunct="1">
              <a:spcBef>
                <a:spcPct val="40000"/>
              </a:spcBef>
            </a:pPr>
            <a:endParaRPr lang="zh-CN" altLang="en-US" dirty="0" smtClean="0">
              <a:latin typeface="Times New Roman" pitchFamily="18" charset="0"/>
              <a:ea typeface="宋体" charset="-122"/>
            </a:endParaRPr>
          </a:p>
          <a:p>
            <a:pPr lvl="3" eaLnBrk="1" hangingPunct="1">
              <a:spcBef>
                <a:spcPct val="40000"/>
              </a:spcBef>
            </a:pPr>
            <a:endParaRPr lang="en-US" altLang="zh-CN" dirty="0" smtClean="0">
              <a:latin typeface="Times New Roman" pitchFamily="18" charset="0"/>
              <a:ea typeface="宋体" charset="-122"/>
            </a:endParaRPr>
          </a:p>
        </p:txBody>
      </p:sp>
      <p:graphicFrame>
        <p:nvGraphicFramePr>
          <p:cNvPr id="16388" name="Object 4"/>
          <p:cNvGraphicFramePr>
            <a:graphicFrameLocks noGrp="1" noChangeAspect="1"/>
          </p:cNvGraphicFramePr>
          <p:nvPr>
            <p:ph sz="quarter" idx="2"/>
            <p:extLst>
              <p:ext uri="{D42A27DB-BD31-4B8C-83A1-F6EECF244321}">
                <p14:modId xmlns:p14="http://schemas.microsoft.com/office/powerpoint/2010/main" val="1689102554"/>
              </p:ext>
            </p:extLst>
          </p:nvPr>
        </p:nvGraphicFramePr>
        <p:xfrm>
          <a:off x="1991544" y="2564904"/>
          <a:ext cx="7540790" cy="576064"/>
        </p:xfrm>
        <a:graphic>
          <a:graphicData uri="http://schemas.openxmlformats.org/presentationml/2006/ole">
            <mc:AlternateContent xmlns:mc="http://schemas.openxmlformats.org/markup-compatibility/2006">
              <mc:Choice xmlns:v="urn:schemas-microsoft-com:vml" Requires="v">
                <p:oleObj spid="_x0000_s1140" name="Equation" r:id="rId4" imgW="2400300" imgH="241300" progId="Equation.DSMT4">
                  <p:embed/>
                </p:oleObj>
              </mc:Choice>
              <mc:Fallback>
                <p:oleObj name="Equation" r:id="rId4" imgW="24003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2564904"/>
                        <a:ext cx="7540790" cy="576064"/>
                      </a:xfrm>
                      <a:prstGeom prst="rect">
                        <a:avLst/>
                      </a:prstGeom>
                      <a:noFill/>
                      <a:ln>
                        <a:noFill/>
                      </a:ln>
                      <a:effectLst/>
                      <a:extLst/>
                    </p:spPr>
                  </p:pic>
                </p:oleObj>
              </mc:Fallback>
            </mc:AlternateContent>
          </a:graphicData>
        </a:graphic>
      </p:graphicFrame>
      <p:graphicFrame>
        <p:nvGraphicFramePr>
          <p:cNvPr id="16389" name="Object 5"/>
          <p:cNvGraphicFramePr>
            <a:graphicFrameLocks noGrp="1" noChangeAspect="1"/>
          </p:cNvGraphicFramePr>
          <p:nvPr>
            <p:ph sz="quarter" idx="3"/>
          </p:nvPr>
        </p:nvGraphicFramePr>
        <p:xfrm>
          <a:off x="2351618" y="5013326"/>
          <a:ext cx="7827433" cy="550863"/>
        </p:xfrm>
        <a:graphic>
          <a:graphicData uri="http://schemas.openxmlformats.org/presentationml/2006/ole">
            <mc:AlternateContent xmlns:mc="http://schemas.openxmlformats.org/markup-compatibility/2006">
              <mc:Choice xmlns:v="urn:schemas-microsoft-com:vml" Requires="v">
                <p:oleObj spid="_x0000_s1141" name="Equation" r:id="rId6" imgW="2603500" imgH="241300" progId="Equation.DSMT4">
                  <p:embed/>
                </p:oleObj>
              </mc:Choice>
              <mc:Fallback>
                <p:oleObj name="Equation" r:id="rId6" imgW="26035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1618" y="5013326"/>
                        <a:ext cx="782743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593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up)">
                                      <p:cBhvr>
                                        <p:cTn id="7" dur="500"/>
                                        <p:tgtEl>
                                          <p:spTgt spid="1638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wipe(up)">
                                      <p:cBhvr>
                                        <p:cTn id="10" dur="500"/>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Effect transition="in" filter="wipe(up)">
                                      <p:cBhvr>
                                        <p:cTn id="15" dur="500"/>
                                        <p:tgtEl>
                                          <p:spTgt spid="1638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wipe(up)">
                                      <p:cBhvr>
                                        <p:cTn id="18" dur="500"/>
                                        <p:tgtEl>
                                          <p:spTgt spid="1638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wipe(up)">
                                      <p:cBhvr>
                                        <p:cTn id="21" dur="500"/>
                                        <p:tgtEl>
                                          <p:spTgt spid="1638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wipe(up)">
                                      <p:cBhvr>
                                        <p:cTn id="24" dur="500"/>
                                        <p:tgtEl>
                                          <p:spTgt spid="163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6389"/>
                                        </p:tgtEl>
                                        <p:attrNameLst>
                                          <p:attrName>style.visibility</p:attrName>
                                        </p:attrNameLst>
                                      </p:cBhvr>
                                      <p:to>
                                        <p:strVal val="visible"/>
                                      </p:to>
                                    </p:set>
                                    <p:animEffect transition="in" filter="wipe(up)">
                                      <p:cBhvr>
                                        <p:cTn id="29"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87867" y="4797426"/>
            <a:ext cx="1439333" cy="900113"/>
          </a:xfrm>
          <a:prstGeom prst="rect">
            <a:avLst/>
          </a:prstGeom>
          <a:solidFill>
            <a:srgbClr val="118922"/>
          </a:solidFill>
          <a:ln w="9525">
            <a:solidFill>
              <a:schemeClr val="tx1"/>
            </a:solidFill>
            <a:miter lim="800000"/>
            <a:headEnd/>
            <a:tailEnd/>
          </a:ln>
        </p:spPr>
        <p:txBody>
          <a:bodyPr wrap="none" anchor="ctr"/>
          <a:lstStyle/>
          <a:p>
            <a:endParaRPr lang="zh-CN" altLang="en-US"/>
          </a:p>
        </p:txBody>
      </p:sp>
      <p:sp>
        <p:nvSpPr>
          <p:cNvPr id="10243" name="Rectangle 3"/>
          <p:cNvSpPr>
            <a:spLocks noGrp="1" noChangeArrowheads="1"/>
          </p:cNvSpPr>
          <p:nvPr>
            <p:ph type="title"/>
          </p:nvPr>
        </p:nvSpPr>
        <p:spPr>
          <a:xfrm>
            <a:off x="767408" y="214314"/>
            <a:ext cx="10390716" cy="1462087"/>
          </a:xfrm>
        </p:spPr>
        <p:txBody>
          <a:bodyPr>
            <a:normAutofit/>
          </a:bodyPr>
          <a:lstStyle/>
          <a:p>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3.5 A</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缓冲器算法</a:t>
            </a:r>
          </a:p>
        </p:txBody>
      </p:sp>
      <p:sp>
        <p:nvSpPr>
          <p:cNvPr id="18436" name="Rectangle 4"/>
          <p:cNvSpPr>
            <a:spLocks noGrp="1" noChangeArrowheads="1"/>
          </p:cNvSpPr>
          <p:nvPr>
            <p:ph type="body" sz="half" idx="1"/>
          </p:nvPr>
        </p:nvSpPr>
        <p:spPr>
          <a:xfrm>
            <a:off x="631501" y="1556792"/>
            <a:ext cx="10433051" cy="4114800"/>
          </a:xfrm>
        </p:spPr>
        <p:txBody>
          <a:bodyPr/>
          <a:lstStyle/>
          <a:p>
            <a:pPr marL="627063" lvl="1" indent="-342900" eaLnBrk="1" hangingPunct="1">
              <a:spcBef>
                <a:spcPts val="1800"/>
              </a:spcBef>
              <a:buFont typeface="Wingdings" panose="05000000000000000000" pitchFamily="2" charset="2"/>
              <a:buChar char="Ø"/>
            </a:pPr>
            <a:r>
              <a:rPr lang="zh-CN" altLang="en-US" b="1" dirty="0">
                <a:solidFill>
                  <a:schemeClr val="bg2">
                    <a:lumMod val="50000"/>
                  </a:schemeClr>
                </a:solidFill>
                <a:latin typeface="微软雅黑" panose="020B0503020204020204" pitchFamily="34" charset="-122"/>
                <a:ea typeface="微软雅黑" panose="020B0503020204020204" pitchFamily="34" charset="-122"/>
              </a:rPr>
              <a:t>深度缓冲器算法的</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缺点</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a:p>
            <a:pPr marL="887413" lvl="1" indent="-342900" eaLnBrk="1" hangingPunct="1">
              <a:buFont typeface="Arial" panose="020B0604020202020204" pitchFamily="34" charset="0"/>
              <a:buChar char="•"/>
            </a:pPr>
            <a:r>
              <a:rPr lang="zh-CN" altLang="en-US" b="1" dirty="0">
                <a:solidFill>
                  <a:schemeClr val="bg2">
                    <a:lumMod val="50000"/>
                  </a:schemeClr>
                </a:solidFill>
                <a:latin typeface="Times New Roman" pitchFamily="18" charset="0"/>
              </a:rPr>
              <a:t>每个像素只能找到一个可见面，即只能处理非透明表面，无法处理多个表面的累计光强值。</a:t>
            </a:r>
          </a:p>
          <a:p>
            <a:pPr marL="627063" lvl="1" indent="-342900">
              <a:spcBef>
                <a:spcPts val="1800"/>
              </a:spcBef>
              <a:buFont typeface="Wingdings" panose="05000000000000000000" pitchFamily="2" charset="2"/>
              <a:buChar char="Ø"/>
            </a:pPr>
            <a:r>
              <a:rPr lang="en-US" altLang="zh-CN" b="1" dirty="0">
                <a:solidFill>
                  <a:schemeClr val="bg2">
                    <a:lumMod val="50000"/>
                  </a:schemeClr>
                </a:solidFill>
                <a:latin typeface="微软雅黑" panose="020B0503020204020204" pitchFamily="34" charset="-122"/>
                <a:ea typeface="微软雅黑" panose="020B0503020204020204" pitchFamily="34" charset="-122"/>
              </a:rPr>
              <a:t>A</a:t>
            </a:r>
            <a:r>
              <a:rPr lang="zh-CN" altLang="en-US" b="1" dirty="0">
                <a:solidFill>
                  <a:schemeClr val="bg2">
                    <a:lumMod val="50000"/>
                  </a:schemeClr>
                </a:solidFill>
                <a:latin typeface="微软雅黑" panose="020B0503020204020204" pitchFamily="34" charset="-122"/>
                <a:ea typeface="微软雅黑" panose="020B0503020204020204" pitchFamily="34" charset="-122"/>
              </a:rPr>
              <a:t>缓冲器</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算法</a:t>
            </a:r>
            <a:endParaRPr lang="en-US" altLang="zh-CN" b="1" dirty="0" smtClean="0">
              <a:solidFill>
                <a:schemeClr val="bg2">
                  <a:lumMod val="50000"/>
                </a:schemeClr>
              </a:solidFill>
              <a:latin typeface="微软雅黑" panose="020B0503020204020204" pitchFamily="34" charset="-122"/>
              <a:ea typeface="微软雅黑" panose="020B0503020204020204" pitchFamily="34" charset="-122"/>
            </a:endParaRPr>
          </a:p>
          <a:p>
            <a:pPr marL="887413" lvl="1" indent="-342900">
              <a:buFont typeface="Arial" panose="020B0604020202020204" pitchFamily="34" charset="0"/>
              <a:buChar char="•"/>
            </a:pPr>
            <a:r>
              <a:rPr lang="zh-CN" altLang="en-US" b="1" dirty="0">
                <a:solidFill>
                  <a:schemeClr val="bg2">
                    <a:lumMod val="50000"/>
                  </a:schemeClr>
                </a:solidFill>
                <a:latin typeface="Times New Roman" pitchFamily="18" charset="0"/>
              </a:rPr>
              <a:t>对深度缓冲器算法进行扩充，使每一个位置对应一个表面链表。</a:t>
            </a:r>
          </a:p>
        </p:txBody>
      </p:sp>
      <p:sp>
        <p:nvSpPr>
          <p:cNvPr id="18437" name="Freeform 5"/>
          <p:cNvSpPr>
            <a:spLocks/>
          </p:cNvSpPr>
          <p:nvPr/>
        </p:nvSpPr>
        <p:spPr bwMode="auto">
          <a:xfrm>
            <a:off x="912285" y="4292601"/>
            <a:ext cx="1534583" cy="1331913"/>
          </a:xfrm>
          <a:custGeom>
            <a:avLst/>
            <a:gdLst>
              <a:gd name="T0" fmla="*/ 2147483647 w 725"/>
              <a:gd name="T1" fmla="*/ 0 h 839"/>
              <a:gd name="T2" fmla="*/ 0 w 725"/>
              <a:gd name="T3" fmla="*/ 2147483647 h 839"/>
              <a:gd name="T4" fmla="*/ 2147483647 w 725"/>
              <a:gd name="T5" fmla="*/ 2147483647 h 839"/>
              <a:gd name="T6" fmla="*/ 2147483647 w 725"/>
              <a:gd name="T7" fmla="*/ 2147483647 h 839"/>
              <a:gd name="T8" fmla="*/ 2147483647 w 725"/>
              <a:gd name="T9" fmla="*/ 0 h 839"/>
              <a:gd name="T10" fmla="*/ 0 60000 65536"/>
              <a:gd name="T11" fmla="*/ 0 60000 65536"/>
              <a:gd name="T12" fmla="*/ 0 60000 65536"/>
              <a:gd name="T13" fmla="*/ 0 60000 65536"/>
              <a:gd name="T14" fmla="*/ 0 60000 65536"/>
              <a:gd name="T15" fmla="*/ 0 w 725"/>
              <a:gd name="T16" fmla="*/ 0 h 839"/>
              <a:gd name="T17" fmla="*/ 725 w 725"/>
              <a:gd name="T18" fmla="*/ 839 h 839"/>
            </a:gdLst>
            <a:ahLst/>
            <a:cxnLst>
              <a:cxn ang="T10">
                <a:pos x="T0" y="T1"/>
              </a:cxn>
              <a:cxn ang="T11">
                <a:pos x="T2" y="T3"/>
              </a:cxn>
              <a:cxn ang="T12">
                <a:pos x="T4" y="T5"/>
              </a:cxn>
              <a:cxn ang="T13">
                <a:pos x="T6" y="T7"/>
              </a:cxn>
              <a:cxn ang="T14">
                <a:pos x="T8" y="T9"/>
              </a:cxn>
            </a:cxnLst>
            <a:rect l="T15" t="T16" r="T17" b="T18"/>
            <a:pathLst>
              <a:path w="725" h="839">
                <a:moveTo>
                  <a:pt x="90" y="0"/>
                </a:moveTo>
                <a:lnTo>
                  <a:pt x="0" y="839"/>
                </a:lnTo>
                <a:lnTo>
                  <a:pt x="499" y="613"/>
                </a:lnTo>
                <a:lnTo>
                  <a:pt x="725" y="204"/>
                </a:lnTo>
                <a:lnTo>
                  <a:pt x="90" y="0"/>
                </a:lnTo>
                <a:close/>
              </a:path>
            </a:pathLst>
          </a:custGeom>
          <a:solidFill>
            <a:srgbClr val="FF00FF"/>
          </a:solidFill>
          <a:ln w="9525">
            <a:solidFill>
              <a:schemeClr val="tx1"/>
            </a:solidFill>
            <a:round/>
            <a:headEnd/>
            <a:tailEnd/>
          </a:ln>
        </p:spPr>
        <p:txBody>
          <a:bodyPr/>
          <a:lstStyle/>
          <a:p>
            <a:endParaRPr lang="zh-CN" altLang="en-US"/>
          </a:p>
        </p:txBody>
      </p:sp>
      <p:sp>
        <p:nvSpPr>
          <p:cNvPr id="18438" name="Freeform 6"/>
          <p:cNvSpPr>
            <a:spLocks/>
          </p:cNvSpPr>
          <p:nvPr/>
        </p:nvSpPr>
        <p:spPr bwMode="auto">
          <a:xfrm>
            <a:off x="1678518" y="4041776"/>
            <a:ext cx="1392767" cy="1655763"/>
          </a:xfrm>
          <a:custGeom>
            <a:avLst/>
            <a:gdLst>
              <a:gd name="T0" fmla="*/ 0 w 658"/>
              <a:gd name="T1" fmla="*/ 2147483647 h 1043"/>
              <a:gd name="T2" fmla="*/ 2147483647 w 658"/>
              <a:gd name="T3" fmla="*/ 2147483647 h 1043"/>
              <a:gd name="T4" fmla="*/ 2147483647 w 658"/>
              <a:gd name="T5" fmla="*/ 0 h 1043"/>
              <a:gd name="T6" fmla="*/ 2147483647 w 658"/>
              <a:gd name="T7" fmla="*/ 2147483647 h 1043"/>
              <a:gd name="T8" fmla="*/ 2147483647 w 658"/>
              <a:gd name="T9" fmla="*/ 2147483647 h 1043"/>
              <a:gd name="T10" fmla="*/ 0 w 658"/>
              <a:gd name="T11" fmla="*/ 2147483647 h 1043"/>
              <a:gd name="T12" fmla="*/ 0 60000 65536"/>
              <a:gd name="T13" fmla="*/ 0 60000 65536"/>
              <a:gd name="T14" fmla="*/ 0 60000 65536"/>
              <a:gd name="T15" fmla="*/ 0 60000 65536"/>
              <a:gd name="T16" fmla="*/ 0 60000 65536"/>
              <a:gd name="T17" fmla="*/ 0 60000 65536"/>
              <a:gd name="T18" fmla="*/ 0 w 658"/>
              <a:gd name="T19" fmla="*/ 0 h 1043"/>
              <a:gd name="T20" fmla="*/ 658 w 658"/>
              <a:gd name="T21" fmla="*/ 1043 h 1043"/>
            </a:gdLst>
            <a:ahLst/>
            <a:cxnLst>
              <a:cxn ang="T12">
                <a:pos x="T0" y="T1"/>
              </a:cxn>
              <a:cxn ang="T13">
                <a:pos x="T2" y="T3"/>
              </a:cxn>
              <a:cxn ang="T14">
                <a:pos x="T4" y="T5"/>
              </a:cxn>
              <a:cxn ang="T15">
                <a:pos x="T6" y="T7"/>
              </a:cxn>
              <a:cxn ang="T16">
                <a:pos x="T8" y="T9"/>
              </a:cxn>
              <a:cxn ang="T17">
                <a:pos x="T10" y="T11"/>
              </a:cxn>
            </a:cxnLst>
            <a:rect l="T18" t="T19" r="T20" b="T21"/>
            <a:pathLst>
              <a:path w="658" h="1043">
                <a:moveTo>
                  <a:pt x="0" y="657"/>
                </a:moveTo>
                <a:lnTo>
                  <a:pt x="137" y="158"/>
                </a:lnTo>
                <a:lnTo>
                  <a:pt x="477" y="0"/>
                </a:lnTo>
                <a:lnTo>
                  <a:pt x="658" y="589"/>
                </a:lnTo>
                <a:lnTo>
                  <a:pt x="295" y="1043"/>
                </a:lnTo>
                <a:lnTo>
                  <a:pt x="0" y="657"/>
                </a:lnTo>
                <a:close/>
              </a:path>
            </a:pathLst>
          </a:custGeom>
          <a:solidFill>
            <a:schemeClr val="accent2">
              <a:alpha val="23921"/>
            </a:schemeClr>
          </a:solidFill>
          <a:ln w="9525">
            <a:solidFill>
              <a:schemeClr val="tx1"/>
            </a:solidFill>
            <a:round/>
            <a:headEnd/>
            <a:tailEnd/>
          </a:ln>
        </p:spPr>
        <p:txBody>
          <a:bodyPr/>
          <a:lstStyle/>
          <a:p>
            <a:endParaRPr lang="zh-CN" altLang="en-US"/>
          </a:p>
        </p:txBody>
      </p:sp>
      <p:sp>
        <p:nvSpPr>
          <p:cNvPr id="18439" name="Freeform 7"/>
          <p:cNvSpPr>
            <a:spLocks/>
          </p:cNvSpPr>
          <p:nvPr/>
        </p:nvSpPr>
        <p:spPr bwMode="auto">
          <a:xfrm rot="2441440">
            <a:off x="1056218" y="4724401"/>
            <a:ext cx="1246716" cy="1152525"/>
          </a:xfrm>
          <a:custGeom>
            <a:avLst/>
            <a:gdLst/>
            <a:ahLst/>
            <a:cxnLst>
              <a:cxn ang="0">
                <a:pos x="0" y="250"/>
              </a:cxn>
              <a:cxn ang="0">
                <a:pos x="385" y="0"/>
              </a:cxn>
              <a:cxn ang="0">
                <a:pos x="589" y="726"/>
              </a:cxn>
              <a:cxn ang="0">
                <a:pos x="0" y="250"/>
              </a:cxn>
            </a:cxnLst>
            <a:rect l="0" t="0" r="r" b="b"/>
            <a:pathLst>
              <a:path w="589" h="726">
                <a:moveTo>
                  <a:pt x="0" y="250"/>
                </a:moveTo>
                <a:lnTo>
                  <a:pt x="385" y="0"/>
                </a:lnTo>
                <a:lnTo>
                  <a:pt x="589" y="726"/>
                </a:lnTo>
                <a:lnTo>
                  <a:pt x="0" y="250"/>
                </a:lnTo>
                <a:close/>
              </a:path>
            </a:pathLst>
          </a:custGeom>
          <a:solidFill>
            <a:srgbClr val="FFC000">
              <a:alpha val="58039"/>
            </a:srgbClr>
          </a:solidFill>
          <a:ln w="9525">
            <a:solidFill>
              <a:schemeClr val="tx1"/>
            </a:solidFill>
            <a:round/>
            <a:headEnd/>
            <a:tailEnd/>
          </a:ln>
          <a:effectLst/>
        </p:spPr>
        <p:txBody>
          <a:bodyPr/>
          <a:lstStyle/>
          <a:p>
            <a:pPr>
              <a:defRPr/>
            </a:pPr>
            <a:endParaRPr lang="zh-CN" altLang="en-US">
              <a:ea typeface="宋体" pitchFamily="2" charset="-122"/>
            </a:endParaRPr>
          </a:p>
        </p:txBody>
      </p:sp>
      <p:grpSp>
        <p:nvGrpSpPr>
          <p:cNvPr id="2" name="Group 8"/>
          <p:cNvGrpSpPr>
            <a:grpSpLocks/>
          </p:cNvGrpSpPr>
          <p:nvPr/>
        </p:nvGrpSpPr>
        <p:grpSpPr bwMode="auto">
          <a:xfrm>
            <a:off x="3888318" y="4076701"/>
            <a:ext cx="2880783" cy="804863"/>
            <a:chOff x="1791" y="2682"/>
            <a:chExt cx="1361" cy="507"/>
          </a:xfrm>
        </p:grpSpPr>
        <p:sp>
          <p:nvSpPr>
            <p:cNvPr id="10277" name="Text Box 9"/>
            <p:cNvSpPr txBox="1">
              <a:spLocks noChangeArrowheads="1"/>
            </p:cNvSpPr>
            <p:nvPr/>
          </p:nvSpPr>
          <p:spPr bwMode="auto">
            <a:xfrm>
              <a:off x="1792" y="2977"/>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zh-CN" altLang="en-US" sz="1600" b="0">
                  <a:solidFill>
                    <a:schemeClr val="bg2">
                      <a:lumMod val="50000"/>
                    </a:schemeClr>
                  </a:solidFill>
                  <a:latin typeface="Tahoma" pitchFamily="34" charset="0"/>
                </a:rPr>
                <a:t>深度域</a:t>
              </a:r>
            </a:p>
          </p:txBody>
        </p:sp>
        <p:sp>
          <p:nvSpPr>
            <p:cNvPr id="10278" name="Text Box 10"/>
            <p:cNvSpPr txBox="1">
              <a:spLocks noChangeArrowheads="1"/>
            </p:cNvSpPr>
            <p:nvPr/>
          </p:nvSpPr>
          <p:spPr bwMode="auto">
            <a:xfrm>
              <a:off x="2472" y="2977"/>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zh-CN" altLang="en-US" sz="1600" b="0">
                  <a:solidFill>
                    <a:schemeClr val="bg2">
                      <a:lumMod val="50000"/>
                    </a:schemeClr>
                  </a:solidFill>
                  <a:latin typeface="Tahoma" pitchFamily="34" charset="0"/>
                </a:rPr>
                <a:t>强度域</a:t>
              </a:r>
            </a:p>
          </p:txBody>
        </p:sp>
        <p:sp>
          <p:nvSpPr>
            <p:cNvPr id="10279" name="Text Box 11"/>
            <p:cNvSpPr txBox="1">
              <a:spLocks noChangeArrowheads="1"/>
            </p:cNvSpPr>
            <p:nvPr/>
          </p:nvSpPr>
          <p:spPr bwMode="auto">
            <a:xfrm>
              <a:off x="1791" y="2682"/>
              <a:ext cx="68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i="1">
                  <a:solidFill>
                    <a:schemeClr val="bg2">
                      <a:lumMod val="50000"/>
                    </a:schemeClr>
                  </a:solidFill>
                  <a:latin typeface="Times New Roman" pitchFamily="18" charset="0"/>
                </a:rPr>
                <a:t>d</a:t>
              </a:r>
              <a:r>
                <a:rPr lang="en-US" altLang="zh-CN" b="0">
                  <a:solidFill>
                    <a:schemeClr val="bg2">
                      <a:lumMod val="50000"/>
                    </a:schemeClr>
                  </a:solidFill>
                  <a:latin typeface="Tahoma" pitchFamily="34" charset="0"/>
                </a:rPr>
                <a:t>&gt;0</a:t>
              </a:r>
            </a:p>
          </p:txBody>
        </p:sp>
        <p:sp>
          <p:nvSpPr>
            <p:cNvPr id="10280" name="Text Box 12"/>
            <p:cNvSpPr txBox="1">
              <a:spLocks noChangeArrowheads="1"/>
            </p:cNvSpPr>
            <p:nvPr/>
          </p:nvSpPr>
          <p:spPr bwMode="auto">
            <a:xfrm>
              <a:off x="2471" y="2682"/>
              <a:ext cx="68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a:solidFill>
                    <a:schemeClr val="bg2">
                      <a:lumMod val="50000"/>
                    </a:schemeClr>
                  </a:solidFill>
                  <a:latin typeface="Tahoma" pitchFamily="34" charset="0"/>
                </a:rPr>
                <a:t>RGB</a:t>
              </a:r>
            </a:p>
          </p:txBody>
        </p:sp>
      </p:grpSp>
      <p:grpSp>
        <p:nvGrpSpPr>
          <p:cNvPr id="3" name="Group 13"/>
          <p:cNvGrpSpPr>
            <a:grpSpLocks/>
          </p:cNvGrpSpPr>
          <p:nvPr/>
        </p:nvGrpSpPr>
        <p:grpSpPr bwMode="auto">
          <a:xfrm>
            <a:off x="901700" y="4962526"/>
            <a:ext cx="670984" cy="582613"/>
            <a:chOff x="426" y="3126"/>
            <a:chExt cx="317" cy="367"/>
          </a:xfrm>
        </p:grpSpPr>
        <p:sp>
          <p:nvSpPr>
            <p:cNvPr id="10275" name="Text Box 14"/>
            <p:cNvSpPr txBox="1">
              <a:spLocks noChangeArrowheads="1"/>
            </p:cNvSpPr>
            <p:nvPr/>
          </p:nvSpPr>
          <p:spPr bwMode="auto">
            <a:xfrm>
              <a:off x="458" y="3262"/>
              <a:ext cx="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chemeClr val="bg2">
                      <a:lumMod val="50000"/>
                    </a:schemeClr>
                  </a:solidFill>
                  <a:latin typeface="Tahoma" pitchFamily="34" charset="0"/>
                  <a:sym typeface="Symbol" pitchFamily="18" charset="2"/>
                </a:rPr>
                <a:t></a:t>
              </a:r>
            </a:p>
          </p:txBody>
        </p:sp>
        <p:sp>
          <p:nvSpPr>
            <p:cNvPr id="10276" name="Text Box 15"/>
            <p:cNvSpPr txBox="1">
              <a:spLocks noChangeArrowheads="1"/>
            </p:cNvSpPr>
            <p:nvPr/>
          </p:nvSpPr>
          <p:spPr bwMode="auto">
            <a:xfrm>
              <a:off x="426" y="3126"/>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P</a:t>
              </a:r>
              <a:r>
                <a:rPr lang="en-US" altLang="zh-CN" b="0" baseline="-25000">
                  <a:solidFill>
                    <a:schemeClr val="bg2">
                      <a:lumMod val="50000"/>
                    </a:schemeClr>
                  </a:solidFill>
                  <a:latin typeface="Times New Roman" pitchFamily="18" charset="0"/>
                </a:rPr>
                <a:t>1</a:t>
              </a:r>
            </a:p>
          </p:txBody>
        </p:sp>
      </p:grpSp>
      <p:grpSp>
        <p:nvGrpSpPr>
          <p:cNvPr id="4" name="Group 16"/>
          <p:cNvGrpSpPr>
            <a:grpSpLocks/>
          </p:cNvGrpSpPr>
          <p:nvPr/>
        </p:nvGrpSpPr>
        <p:grpSpPr bwMode="auto">
          <a:xfrm>
            <a:off x="1767418" y="4581525"/>
            <a:ext cx="670983" cy="654050"/>
            <a:chOff x="835" y="2886"/>
            <a:chExt cx="317" cy="412"/>
          </a:xfrm>
        </p:grpSpPr>
        <p:sp>
          <p:nvSpPr>
            <p:cNvPr id="10273" name="Text Box 17"/>
            <p:cNvSpPr txBox="1">
              <a:spLocks noChangeArrowheads="1"/>
            </p:cNvSpPr>
            <p:nvPr/>
          </p:nvSpPr>
          <p:spPr bwMode="auto">
            <a:xfrm>
              <a:off x="839" y="3067"/>
              <a:ext cx="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dirty="0">
                  <a:solidFill>
                    <a:schemeClr val="bg2">
                      <a:lumMod val="50000"/>
                    </a:schemeClr>
                  </a:solidFill>
                  <a:latin typeface="Tahoma" pitchFamily="34" charset="0"/>
                  <a:sym typeface="Symbol" pitchFamily="18" charset="2"/>
                </a:rPr>
                <a:t></a:t>
              </a:r>
            </a:p>
          </p:txBody>
        </p:sp>
        <p:sp>
          <p:nvSpPr>
            <p:cNvPr id="10274" name="Text Box 18"/>
            <p:cNvSpPr txBox="1">
              <a:spLocks noChangeArrowheads="1"/>
            </p:cNvSpPr>
            <p:nvPr/>
          </p:nvSpPr>
          <p:spPr bwMode="auto">
            <a:xfrm>
              <a:off x="835" y="2886"/>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dirty="0">
                  <a:solidFill>
                    <a:schemeClr val="bg2">
                      <a:lumMod val="50000"/>
                    </a:schemeClr>
                  </a:solidFill>
                  <a:latin typeface="Times New Roman" pitchFamily="18" charset="0"/>
                </a:rPr>
                <a:t>P</a:t>
              </a:r>
              <a:r>
                <a:rPr lang="en-US" altLang="zh-CN" b="0" baseline="-25000" dirty="0">
                  <a:solidFill>
                    <a:schemeClr val="bg2">
                      <a:lumMod val="50000"/>
                    </a:schemeClr>
                  </a:solidFill>
                  <a:latin typeface="Times New Roman" pitchFamily="18" charset="0"/>
                </a:rPr>
                <a:t>2</a:t>
              </a:r>
            </a:p>
          </p:txBody>
        </p:sp>
      </p:grpSp>
      <p:grpSp>
        <p:nvGrpSpPr>
          <p:cNvPr id="5" name="Group 19"/>
          <p:cNvGrpSpPr>
            <a:grpSpLocks/>
          </p:cNvGrpSpPr>
          <p:nvPr/>
        </p:nvGrpSpPr>
        <p:grpSpPr bwMode="auto">
          <a:xfrm>
            <a:off x="5376334" y="5927722"/>
            <a:ext cx="6297084" cy="920750"/>
            <a:chOff x="2540" y="3734"/>
            <a:chExt cx="2975" cy="580"/>
          </a:xfrm>
        </p:grpSpPr>
        <p:sp>
          <p:nvSpPr>
            <p:cNvPr id="10271" name="Text Box 20"/>
            <p:cNvSpPr txBox="1">
              <a:spLocks noChangeArrowheads="1"/>
            </p:cNvSpPr>
            <p:nvPr/>
          </p:nvSpPr>
          <p:spPr bwMode="auto">
            <a:xfrm>
              <a:off x="2590" y="3820"/>
              <a:ext cx="2925" cy="494"/>
            </a:xfrm>
            <a:prstGeom prst="rect">
              <a:avLst/>
            </a:prstGeom>
            <a:solidFill>
              <a:schemeClr val="tx1"/>
            </a:solidFill>
            <a:ln w="76200">
              <a:solidFill>
                <a:schemeClr val="bg2"/>
              </a:solidFill>
              <a:miter lim="800000"/>
              <a:headEnd/>
              <a:tailEnd/>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endParaRPr lang="en-US" altLang="zh-CN" b="0">
                <a:solidFill>
                  <a:schemeClr val="bg2">
                    <a:lumMod val="50000"/>
                  </a:schemeClr>
                </a:solidFill>
                <a:latin typeface="Tahoma" pitchFamily="34" charset="0"/>
              </a:endParaRPr>
            </a:p>
            <a:p>
              <a:pPr eaLnBrk="1" hangingPunct="1">
                <a:spcBef>
                  <a:spcPct val="50000"/>
                </a:spcBef>
              </a:pPr>
              <a:endParaRPr lang="en-US" altLang="zh-CN" b="0">
                <a:solidFill>
                  <a:schemeClr val="bg2">
                    <a:lumMod val="50000"/>
                  </a:schemeClr>
                </a:solidFill>
                <a:latin typeface="Tahoma" pitchFamily="34" charset="0"/>
              </a:endParaRPr>
            </a:p>
          </p:txBody>
        </p:sp>
        <p:sp>
          <p:nvSpPr>
            <p:cNvPr id="10272" name="Text Box 21"/>
            <p:cNvSpPr txBox="1">
              <a:spLocks noChangeArrowheads="1"/>
            </p:cNvSpPr>
            <p:nvPr/>
          </p:nvSpPr>
          <p:spPr bwMode="auto">
            <a:xfrm>
              <a:off x="2540" y="3734"/>
              <a:ext cx="2925" cy="494"/>
            </a:xfrm>
            <a:prstGeom prst="rect">
              <a:avLst/>
            </a:prstGeom>
            <a:solidFill>
              <a:schemeClr val="accent2"/>
            </a:solidFill>
            <a:ln w="76200">
              <a:solidFill>
                <a:srgbClr val="FFFF99"/>
              </a:solidFill>
              <a:miter lim="800000"/>
              <a:headEnd/>
              <a:tailEnd/>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chemeClr val="bg2">
                      <a:lumMod val="50000"/>
                    </a:schemeClr>
                  </a:solidFill>
                  <a:latin typeface="Tahoma" pitchFamily="34" charset="0"/>
                  <a:sym typeface="Wingdings 2" pitchFamily="18" charset="2"/>
                </a:rPr>
                <a:t>  </a:t>
              </a:r>
              <a:r>
                <a:rPr lang="en-US" altLang="zh-CN" b="0">
                  <a:solidFill>
                    <a:schemeClr val="bg2">
                      <a:lumMod val="50000"/>
                    </a:schemeClr>
                  </a:solidFill>
                  <a:latin typeface="Tahoma" pitchFamily="34" charset="0"/>
                </a:rPr>
                <a:t>RGB</a:t>
              </a:r>
              <a:r>
                <a:rPr lang="zh-CN" altLang="en-US" b="0">
                  <a:solidFill>
                    <a:schemeClr val="bg2">
                      <a:lumMod val="50000"/>
                    </a:schemeClr>
                  </a:solidFill>
                  <a:latin typeface="Tahoma" pitchFamily="34" charset="0"/>
                </a:rPr>
                <a:t>强度分量     </a:t>
              </a:r>
              <a:r>
                <a:rPr lang="zh-CN" altLang="en-US" b="0">
                  <a:solidFill>
                    <a:schemeClr val="bg2">
                      <a:lumMod val="50000"/>
                    </a:schemeClr>
                  </a:solidFill>
                  <a:latin typeface="Tahoma" pitchFamily="34" charset="0"/>
                  <a:sym typeface="Wingdings 2" pitchFamily="18" charset="2"/>
                </a:rPr>
                <a:t> </a:t>
              </a:r>
              <a:r>
                <a:rPr lang="zh-CN" altLang="en-US" b="0">
                  <a:solidFill>
                    <a:schemeClr val="bg2">
                      <a:lumMod val="50000"/>
                    </a:schemeClr>
                  </a:solidFill>
                  <a:latin typeface="Tahoma" pitchFamily="34" charset="0"/>
                </a:rPr>
                <a:t>表面标识名</a:t>
              </a:r>
            </a:p>
            <a:p>
              <a:pPr eaLnBrk="1" hangingPunct="1">
                <a:spcBef>
                  <a:spcPct val="50000"/>
                </a:spcBef>
              </a:pPr>
              <a:r>
                <a:rPr lang="zh-CN" altLang="en-US" b="0">
                  <a:solidFill>
                    <a:schemeClr val="bg2">
                      <a:lumMod val="50000"/>
                    </a:schemeClr>
                  </a:solidFill>
                  <a:latin typeface="Tahoma" pitchFamily="34" charset="0"/>
                  <a:sym typeface="Wingdings 2" pitchFamily="18" charset="2"/>
                </a:rPr>
                <a:t>  </a:t>
              </a:r>
              <a:r>
                <a:rPr lang="zh-CN" altLang="en-US" b="0">
                  <a:solidFill>
                    <a:schemeClr val="bg2">
                      <a:lumMod val="50000"/>
                    </a:schemeClr>
                  </a:solidFill>
                  <a:latin typeface="Tahoma" pitchFamily="34" charset="0"/>
                </a:rPr>
                <a:t>透明度              </a:t>
              </a:r>
              <a:r>
                <a:rPr lang="zh-CN" altLang="en-US" b="0">
                  <a:solidFill>
                    <a:schemeClr val="bg2">
                      <a:lumMod val="50000"/>
                    </a:schemeClr>
                  </a:solidFill>
                  <a:latin typeface="Tahoma" pitchFamily="34" charset="0"/>
                  <a:sym typeface="Wingdings 2" pitchFamily="18" charset="2"/>
                </a:rPr>
                <a:t></a:t>
              </a:r>
              <a:r>
                <a:rPr lang="zh-CN" altLang="en-US" b="0">
                  <a:solidFill>
                    <a:schemeClr val="bg2">
                      <a:lumMod val="50000"/>
                    </a:schemeClr>
                  </a:solidFill>
                  <a:latin typeface="Tahoma" pitchFamily="34" charset="0"/>
                </a:rPr>
                <a:t> 其他表面绘制参数</a:t>
              </a:r>
            </a:p>
          </p:txBody>
        </p:sp>
      </p:grpSp>
      <p:grpSp>
        <p:nvGrpSpPr>
          <p:cNvPr id="6" name="Group 22"/>
          <p:cNvGrpSpPr>
            <a:grpSpLocks/>
          </p:cNvGrpSpPr>
          <p:nvPr/>
        </p:nvGrpSpPr>
        <p:grpSpPr bwMode="auto">
          <a:xfrm>
            <a:off x="3879851" y="5113338"/>
            <a:ext cx="7715249" cy="812800"/>
            <a:chOff x="1833" y="3221"/>
            <a:chExt cx="3645" cy="512"/>
          </a:xfrm>
        </p:grpSpPr>
        <p:grpSp>
          <p:nvGrpSpPr>
            <p:cNvPr id="10254" name="Group 23"/>
            <p:cNvGrpSpPr>
              <a:grpSpLocks/>
            </p:cNvGrpSpPr>
            <p:nvPr/>
          </p:nvGrpSpPr>
          <p:grpSpPr bwMode="auto">
            <a:xfrm>
              <a:off x="1833" y="3226"/>
              <a:ext cx="1201" cy="507"/>
              <a:chOff x="3470" y="2659"/>
              <a:chExt cx="1201" cy="507"/>
            </a:xfrm>
          </p:grpSpPr>
          <p:sp>
            <p:nvSpPr>
              <p:cNvPr id="10267" name="Text Box 24"/>
              <p:cNvSpPr txBox="1">
                <a:spLocks noChangeArrowheads="1"/>
              </p:cNvSpPr>
              <p:nvPr/>
            </p:nvSpPr>
            <p:spPr bwMode="auto">
              <a:xfrm>
                <a:off x="3471" y="2954"/>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zh-CN" altLang="en-US" sz="1600" b="0">
                    <a:solidFill>
                      <a:schemeClr val="bg2">
                        <a:lumMod val="50000"/>
                      </a:schemeClr>
                    </a:solidFill>
                    <a:latin typeface="Tahoma" pitchFamily="34" charset="0"/>
                  </a:rPr>
                  <a:t>深度域</a:t>
                </a:r>
              </a:p>
            </p:txBody>
          </p:sp>
          <p:sp>
            <p:nvSpPr>
              <p:cNvPr id="10268" name="Text Box 25"/>
              <p:cNvSpPr txBox="1">
                <a:spLocks noChangeArrowheads="1"/>
              </p:cNvSpPr>
              <p:nvPr/>
            </p:nvSpPr>
            <p:spPr bwMode="auto">
              <a:xfrm>
                <a:off x="3991" y="2954"/>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zh-CN" altLang="en-US" sz="1600" b="0">
                    <a:solidFill>
                      <a:schemeClr val="bg2">
                        <a:lumMod val="50000"/>
                      </a:schemeClr>
                    </a:solidFill>
                    <a:latin typeface="Tahoma" pitchFamily="34" charset="0"/>
                  </a:rPr>
                  <a:t>强度域</a:t>
                </a:r>
              </a:p>
            </p:txBody>
          </p:sp>
          <p:sp>
            <p:nvSpPr>
              <p:cNvPr id="10269" name="Text Box 26"/>
              <p:cNvSpPr txBox="1">
                <a:spLocks noChangeArrowheads="1"/>
              </p:cNvSpPr>
              <p:nvPr/>
            </p:nvSpPr>
            <p:spPr bwMode="auto">
              <a:xfrm>
                <a:off x="3470" y="2659"/>
                <a:ext cx="68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i="1">
                    <a:solidFill>
                      <a:schemeClr val="bg2">
                        <a:lumMod val="50000"/>
                      </a:schemeClr>
                    </a:solidFill>
                    <a:latin typeface="Times New Roman" pitchFamily="18" charset="0"/>
                  </a:rPr>
                  <a:t>d</a:t>
                </a:r>
                <a:r>
                  <a:rPr lang="en-US" altLang="zh-CN" b="0">
                    <a:solidFill>
                      <a:schemeClr val="bg2">
                        <a:lumMod val="50000"/>
                      </a:schemeClr>
                    </a:solidFill>
                    <a:latin typeface="Tahoma" pitchFamily="34" charset="0"/>
                  </a:rPr>
                  <a:t>&lt;0</a:t>
                </a:r>
              </a:p>
            </p:txBody>
          </p:sp>
          <p:sp>
            <p:nvSpPr>
              <p:cNvPr id="10270" name="Text Box 27"/>
              <p:cNvSpPr txBox="1">
                <a:spLocks noChangeArrowheads="1"/>
              </p:cNvSpPr>
              <p:nvPr/>
            </p:nvSpPr>
            <p:spPr bwMode="auto">
              <a:xfrm>
                <a:off x="4150" y="2659"/>
                <a:ext cx="295"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a:solidFill>
                      <a:schemeClr val="bg2">
                        <a:lumMod val="50000"/>
                      </a:schemeClr>
                    </a:solidFill>
                    <a:latin typeface="Tahoma" pitchFamily="34" charset="0"/>
                    <a:sym typeface="Symbol" pitchFamily="18" charset="2"/>
                  </a:rPr>
                  <a:t></a:t>
                </a:r>
              </a:p>
            </p:txBody>
          </p:sp>
        </p:grpSp>
        <p:sp>
          <p:nvSpPr>
            <p:cNvPr id="10255" name="Line 28"/>
            <p:cNvSpPr>
              <a:spLocks noChangeShapeType="1"/>
            </p:cNvSpPr>
            <p:nvPr/>
          </p:nvSpPr>
          <p:spPr bwMode="auto">
            <a:xfrm>
              <a:off x="2649" y="3339"/>
              <a:ext cx="2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10256" name="Group 29"/>
            <p:cNvGrpSpPr>
              <a:grpSpLocks/>
            </p:cNvGrpSpPr>
            <p:nvPr/>
          </p:nvGrpSpPr>
          <p:grpSpPr bwMode="auto">
            <a:xfrm>
              <a:off x="2939" y="3221"/>
              <a:ext cx="725" cy="237"/>
              <a:chOff x="2064" y="3430"/>
              <a:chExt cx="725" cy="237"/>
            </a:xfrm>
          </p:grpSpPr>
          <p:sp>
            <p:nvSpPr>
              <p:cNvPr id="10265" name="Text Box 30"/>
              <p:cNvSpPr txBox="1">
                <a:spLocks noChangeArrowheads="1"/>
              </p:cNvSpPr>
              <p:nvPr/>
            </p:nvSpPr>
            <p:spPr bwMode="auto">
              <a:xfrm>
                <a:off x="2064" y="3430"/>
                <a:ext cx="453"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i="1">
                    <a:solidFill>
                      <a:schemeClr val="bg2">
                        <a:lumMod val="50000"/>
                      </a:schemeClr>
                    </a:solidFill>
                    <a:latin typeface="Times New Roman" pitchFamily="18" charset="0"/>
                  </a:rPr>
                  <a:t>Surf</a:t>
                </a:r>
                <a:r>
                  <a:rPr lang="en-US" altLang="zh-CN" b="0">
                    <a:solidFill>
                      <a:schemeClr val="bg2">
                        <a:lumMod val="50000"/>
                      </a:schemeClr>
                    </a:solidFill>
                    <a:latin typeface="Times New Roman" pitchFamily="18" charset="0"/>
                  </a:rPr>
                  <a:t>1</a:t>
                </a:r>
                <a:endParaRPr lang="en-US" altLang="zh-CN" b="0">
                  <a:solidFill>
                    <a:schemeClr val="bg2">
                      <a:lumMod val="50000"/>
                    </a:schemeClr>
                  </a:solidFill>
                  <a:latin typeface="Tahoma" pitchFamily="34" charset="0"/>
                </a:endParaRPr>
              </a:p>
            </p:txBody>
          </p:sp>
          <p:sp>
            <p:nvSpPr>
              <p:cNvPr id="10266" name="Text Box 31"/>
              <p:cNvSpPr txBox="1">
                <a:spLocks noChangeArrowheads="1"/>
              </p:cNvSpPr>
              <p:nvPr/>
            </p:nvSpPr>
            <p:spPr bwMode="auto">
              <a:xfrm>
                <a:off x="2517" y="3430"/>
                <a:ext cx="27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a:solidFill>
                      <a:schemeClr val="bg2">
                        <a:lumMod val="50000"/>
                      </a:schemeClr>
                    </a:solidFill>
                    <a:latin typeface="Tahoma" pitchFamily="34" charset="0"/>
                    <a:sym typeface="Symbol" pitchFamily="18" charset="2"/>
                  </a:rPr>
                  <a:t></a:t>
                </a:r>
              </a:p>
            </p:txBody>
          </p:sp>
        </p:grpSp>
        <p:grpSp>
          <p:nvGrpSpPr>
            <p:cNvPr id="10257" name="Group 32"/>
            <p:cNvGrpSpPr>
              <a:grpSpLocks/>
            </p:cNvGrpSpPr>
            <p:nvPr/>
          </p:nvGrpSpPr>
          <p:grpSpPr bwMode="auto">
            <a:xfrm>
              <a:off x="3847" y="3221"/>
              <a:ext cx="725" cy="237"/>
              <a:chOff x="2064" y="3430"/>
              <a:chExt cx="725" cy="237"/>
            </a:xfrm>
          </p:grpSpPr>
          <p:sp>
            <p:nvSpPr>
              <p:cNvPr id="10263" name="Text Box 33"/>
              <p:cNvSpPr txBox="1">
                <a:spLocks noChangeArrowheads="1"/>
              </p:cNvSpPr>
              <p:nvPr/>
            </p:nvSpPr>
            <p:spPr bwMode="auto">
              <a:xfrm>
                <a:off x="2064" y="3430"/>
                <a:ext cx="453"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i="1">
                    <a:solidFill>
                      <a:schemeClr val="bg2">
                        <a:lumMod val="50000"/>
                      </a:schemeClr>
                    </a:solidFill>
                    <a:latin typeface="Times New Roman" pitchFamily="18" charset="0"/>
                  </a:rPr>
                  <a:t>Surf</a:t>
                </a:r>
                <a:r>
                  <a:rPr lang="en-US" altLang="zh-CN" b="0">
                    <a:solidFill>
                      <a:schemeClr val="bg2">
                        <a:lumMod val="50000"/>
                      </a:schemeClr>
                    </a:solidFill>
                    <a:latin typeface="Times New Roman" pitchFamily="18" charset="0"/>
                  </a:rPr>
                  <a:t>2</a:t>
                </a:r>
                <a:endParaRPr lang="en-US" altLang="zh-CN" b="0">
                  <a:solidFill>
                    <a:schemeClr val="bg2">
                      <a:lumMod val="50000"/>
                    </a:schemeClr>
                  </a:solidFill>
                  <a:latin typeface="Tahoma" pitchFamily="34" charset="0"/>
                </a:endParaRPr>
              </a:p>
            </p:txBody>
          </p:sp>
          <p:sp>
            <p:nvSpPr>
              <p:cNvPr id="10264" name="Text Box 34"/>
              <p:cNvSpPr txBox="1">
                <a:spLocks noChangeArrowheads="1"/>
              </p:cNvSpPr>
              <p:nvPr/>
            </p:nvSpPr>
            <p:spPr bwMode="auto">
              <a:xfrm>
                <a:off x="2517" y="3430"/>
                <a:ext cx="27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a:solidFill>
                      <a:schemeClr val="bg2">
                        <a:lumMod val="50000"/>
                      </a:schemeClr>
                    </a:solidFill>
                    <a:latin typeface="Tahoma" pitchFamily="34" charset="0"/>
                    <a:sym typeface="Symbol" pitchFamily="18" charset="2"/>
                  </a:rPr>
                  <a:t></a:t>
                </a:r>
              </a:p>
            </p:txBody>
          </p:sp>
        </p:grpSp>
        <p:sp>
          <p:nvSpPr>
            <p:cNvPr id="10258" name="Line 35"/>
            <p:cNvSpPr>
              <a:spLocks noChangeShapeType="1"/>
            </p:cNvSpPr>
            <p:nvPr/>
          </p:nvSpPr>
          <p:spPr bwMode="auto">
            <a:xfrm>
              <a:off x="3538" y="3344"/>
              <a:ext cx="2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10259" name="Group 36"/>
            <p:cNvGrpSpPr>
              <a:grpSpLocks/>
            </p:cNvGrpSpPr>
            <p:nvPr/>
          </p:nvGrpSpPr>
          <p:grpSpPr bwMode="auto">
            <a:xfrm>
              <a:off x="4753" y="3230"/>
              <a:ext cx="725" cy="237"/>
              <a:chOff x="2064" y="3430"/>
              <a:chExt cx="725" cy="237"/>
            </a:xfrm>
          </p:grpSpPr>
          <p:sp>
            <p:nvSpPr>
              <p:cNvPr id="10261" name="Text Box 37"/>
              <p:cNvSpPr txBox="1">
                <a:spLocks noChangeArrowheads="1"/>
              </p:cNvSpPr>
              <p:nvPr/>
            </p:nvSpPr>
            <p:spPr bwMode="auto">
              <a:xfrm>
                <a:off x="2064" y="3430"/>
                <a:ext cx="453"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lang="en-US" altLang="zh-CN" b="0" i="1">
                    <a:solidFill>
                      <a:schemeClr val="bg2">
                        <a:lumMod val="50000"/>
                      </a:schemeClr>
                    </a:solidFill>
                    <a:latin typeface="Times New Roman" pitchFamily="18" charset="0"/>
                  </a:rPr>
                  <a:t>Surf</a:t>
                </a:r>
                <a:r>
                  <a:rPr lang="en-US" altLang="zh-CN" b="0">
                    <a:solidFill>
                      <a:schemeClr val="bg2">
                        <a:lumMod val="50000"/>
                      </a:schemeClr>
                    </a:solidFill>
                    <a:latin typeface="Times New Roman" pitchFamily="18" charset="0"/>
                  </a:rPr>
                  <a:t>3</a:t>
                </a:r>
                <a:endParaRPr lang="en-US" altLang="zh-CN" b="0">
                  <a:solidFill>
                    <a:schemeClr val="bg2">
                      <a:lumMod val="50000"/>
                    </a:schemeClr>
                  </a:solidFill>
                  <a:latin typeface="Tahoma" pitchFamily="34" charset="0"/>
                </a:endParaRPr>
              </a:p>
            </p:txBody>
          </p:sp>
          <p:sp>
            <p:nvSpPr>
              <p:cNvPr id="10262" name="Text Box 38"/>
              <p:cNvSpPr txBox="1">
                <a:spLocks noChangeArrowheads="1"/>
              </p:cNvSpPr>
              <p:nvPr/>
            </p:nvSpPr>
            <p:spPr bwMode="auto">
              <a:xfrm>
                <a:off x="2517" y="3430"/>
                <a:ext cx="272"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endParaRPr lang="zh-CN" altLang="zh-CN" b="0">
                  <a:solidFill>
                    <a:schemeClr val="bg2">
                      <a:lumMod val="50000"/>
                    </a:schemeClr>
                  </a:solidFill>
                  <a:latin typeface="Tahoma" pitchFamily="34" charset="0"/>
                  <a:sym typeface="Symbol" pitchFamily="18" charset="2"/>
                </a:endParaRPr>
              </a:p>
            </p:txBody>
          </p:sp>
        </p:grpSp>
        <p:sp>
          <p:nvSpPr>
            <p:cNvPr id="10260" name="Line 39"/>
            <p:cNvSpPr>
              <a:spLocks noChangeShapeType="1"/>
            </p:cNvSpPr>
            <p:nvPr/>
          </p:nvSpPr>
          <p:spPr bwMode="auto">
            <a:xfrm>
              <a:off x="4441" y="3348"/>
              <a:ext cx="2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sp>
        <p:nvSpPr>
          <p:cNvPr id="18472" name="AutoShape 40"/>
          <p:cNvSpPr>
            <a:spLocks noChangeArrowheads="1"/>
          </p:cNvSpPr>
          <p:nvPr/>
        </p:nvSpPr>
        <p:spPr bwMode="auto">
          <a:xfrm rot="7198899">
            <a:off x="8171393" y="5505980"/>
            <a:ext cx="647700" cy="383116"/>
          </a:xfrm>
          <a:prstGeom prst="rightArrow">
            <a:avLst>
              <a:gd name="adj1" fmla="val 50000"/>
              <a:gd name="adj2" fmla="val 56354"/>
            </a:avLst>
          </a:prstGeom>
          <a:solidFill>
            <a:schemeClr val="accent1"/>
          </a:solidFill>
          <a:ln w="9525">
            <a:solidFill>
              <a:schemeClr val="tx1"/>
            </a:solidFill>
            <a:miter lim="800000"/>
            <a:headEnd/>
            <a:tailEnd/>
          </a:ln>
        </p:spPr>
        <p:txBody>
          <a:bodyPr wrap="none" anchor="ctr"/>
          <a:lstStyle/>
          <a:p>
            <a:endParaRPr lang="zh-CN" altLang="en-US">
              <a:solidFill>
                <a:schemeClr val="bg2">
                  <a:lumMod val="50000"/>
                </a:schemeClr>
              </a:solidFill>
            </a:endParaRPr>
          </a:p>
        </p:txBody>
      </p:sp>
    </p:spTree>
    <p:extLst>
      <p:ext uri="{BB962C8B-B14F-4D97-AF65-F5344CB8AC3E}">
        <p14:creationId xmlns:p14="http://schemas.microsoft.com/office/powerpoint/2010/main" val="990609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wipe(up)">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wipe(up)">
                                      <p:cBhvr>
                                        <p:cTn id="12" dur="500"/>
                                        <p:tgtEl>
                                          <p:spTgt spid="18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436">
                                            <p:txEl>
                                              <p:pRg st="2" end="2"/>
                                            </p:txEl>
                                          </p:spTgt>
                                        </p:tgtEl>
                                        <p:attrNameLst>
                                          <p:attrName>style.visibility</p:attrName>
                                        </p:attrNameLst>
                                      </p:cBhvr>
                                      <p:to>
                                        <p:strVal val="visible"/>
                                      </p:to>
                                    </p:set>
                                    <p:animEffect transition="in" filter="wipe(up)">
                                      <p:cBhvr>
                                        <p:cTn id="33" dur="500"/>
                                        <p:tgtEl>
                                          <p:spTgt spid="1843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436">
                                            <p:txEl>
                                              <p:pRg st="3" end="3"/>
                                            </p:txEl>
                                          </p:spTgt>
                                        </p:tgtEl>
                                        <p:attrNameLst>
                                          <p:attrName>style.visibility</p:attrName>
                                        </p:attrNameLst>
                                      </p:cBhvr>
                                      <p:to>
                                        <p:strVal val="visible"/>
                                      </p:to>
                                    </p:set>
                                    <p:animEffect transition="in" filter="wipe(up)">
                                      <p:cBhvr>
                                        <p:cTn id="38" dur="500"/>
                                        <p:tgtEl>
                                          <p:spTgt spid="18436">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472"/>
                                        </p:tgtEl>
                                        <p:attrNameLst>
                                          <p:attrName>style.visibility</p:attrName>
                                        </p:attrNameLst>
                                      </p:cBhvr>
                                      <p:to>
                                        <p:strVal val="visible"/>
                                      </p:to>
                                    </p:set>
                                    <p:animEffect transition="in" filter="wipe(up)">
                                      <p:cBhvr>
                                        <p:cTn id="61" dur="500"/>
                                        <p:tgtEl>
                                          <p:spTgt spid="1847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up)">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animBg="1"/>
      <p:bldP spid="18436" grpId="0" uiExpand="1" build="p"/>
      <p:bldP spid="18437" grpId="0" uiExpand="1" animBg="1"/>
      <p:bldP spid="18438" grpId="0" uiExpand="1" animBg="1"/>
      <p:bldP spid="1847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95400" y="188640"/>
            <a:ext cx="10390716" cy="1462087"/>
          </a:xfrm>
        </p:spPr>
        <p:txBody>
          <a:bodyPr>
            <a:normAutofit/>
          </a:bodyPr>
          <a:lstStyle/>
          <a:p>
            <a:pPr eaLnBrk="1" hangingPunct="1"/>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3.6 </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扫描线</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算法</a:t>
            </a:r>
          </a:p>
        </p:txBody>
      </p:sp>
      <p:sp>
        <p:nvSpPr>
          <p:cNvPr id="20483" name="Rectangle 3"/>
          <p:cNvSpPr>
            <a:spLocks noGrp="1" noChangeArrowheads="1"/>
          </p:cNvSpPr>
          <p:nvPr>
            <p:ph type="body" sz="half" idx="1"/>
          </p:nvPr>
        </p:nvSpPr>
        <p:spPr>
          <a:xfrm>
            <a:off x="695400" y="1628800"/>
            <a:ext cx="10433051" cy="4114800"/>
          </a:xfrm>
        </p:spPr>
        <p:txBody>
          <a:bodyPr/>
          <a:lstStyle/>
          <a:p>
            <a:pPr marL="627063" lvl="1" indent="-342900">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像空间算法</a:t>
            </a:r>
          </a:p>
          <a:p>
            <a:pPr marL="627063" lvl="1" indent="-342900">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多边形区域填充扫描线算法的延伸，扩展到多个表面</a:t>
            </a:r>
          </a:p>
          <a:p>
            <a:pPr marL="627063" lvl="1" indent="-342900">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在多个表面的重叠区域，采用深度测试确定可见部分</a:t>
            </a:r>
          </a:p>
          <a:p>
            <a:pPr marL="887413" lvl="1" indent="-342900" eaLnBrk="1" hangingPunct="1">
              <a:spcBef>
                <a:spcPts val="1800"/>
              </a:spcBef>
              <a:buFont typeface="Arial" panose="020B0604020202020204" pitchFamily="34" charset="0"/>
              <a:buChar char="•"/>
              <a:defRPr/>
            </a:pPr>
            <a:r>
              <a:rPr lang="zh-CN" altLang="en-US" b="1" dirty="0">
                <a:solidFill>
                  <a:schemeClr val="bg2">
                    <a:lumMod val="50000"/>
                  </a:schemeClr>
                </a:solidFill>
                <a:latin typeface="Times New Roman" pitchFamily="18" charset="0"/>
              </a:rPr>
              <a:t>扫描线</a:t>
            </a:r>
            <a:r>
              <a:rPr lang="en-US" altLang="zh-CN" b="1" dirty="0">
                <a:solidFill>
                  <a:schemeClr val="bg2">
                    <a:lumMod val="50000"/>
                  </a:schemeClr>
                </a:solidFill>
                <a:latin typeface="Times New Roman" pitchFamily="18" charset="0"/>
              </a:rPr>
              <a:t>z-buffer</a:t>
            </a:r>
            <a:r>
              <a:rPr lang="zh-CN" altLang="en-US" b="1" dirty="0">
                <a:solidFill>
                  <a:schemeClr val="bg2">
                    <a:lumMod val="50000"/>
                  </a:schemeClr>
                </a:solidFill>
                <a:latin typeface="Times New Roman" pitchFamily="18" charset="0"/>
              </a:rPr>
              <a:t>算法</a:t>
            </a:r>
          </a:p>
          <a:p>
            <a:pPr marL="887413" lvl="1" indent="-342900" eaLnBrk="1" hangingPunct="1">
              <a:spcBef>
                <a:spcPts val="1800"/>
              </a:spcBef>
              <a:buFont typeface="Arial" panose="020B0604020202020204" pitchFamily="34" charset="0"/>
              <a:buChar char="•"/>
              <a:defRPr/>
            </a:pPr>
            <a:r>
              <a:rPr lang="zh-CN" altLang="en-US" b="1" dirty="0">
                <a:solidFill>
                  <a:schemeClr val="bg2">
                    <a:lumMod val="50000"/>
                  </a:schemeClr>
                </a:solidFill>
                <a:latin typeface="Times New Roman" pitchFamily="18" charset="0"/>
              </a:rPr>
              <a:t>扫描线间隔连贯性算法</a:t>
            </a:r>
          </a:p>
        </p:txBody>
      </p:sp>
    </p:spTree>
    <p:extLst>
      <p:ext uri="{BB962C8B-B14F-4D97-AF65-F5344CB8AC3E}">
        <p14:creationId xmlns:p14="http://schemas.microsoft.com/office/powerpoint/2010/main" val="3156430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up)">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up)">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up)">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up)">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wipe(up)">
                                      <p:cBhvr>
                                        <p:cTn id="2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1" y="5805488"/>
            <a:ext cx="3316817" cy="366712"/>
            <a:chOff x="90" y="3657"/>
            <a:chExt cx="1567" cy="231"/>
          </a:xfrm>
        </p:grpSpPr>
        <p:sp>
          <p:nvSpPr>
            <p:cNvPr id="12331" name="Line 3"/>
            <p:cNvSpPr>
              <a:spLocks noChangeShapeType="1"/>
            </p:cNvSpPr>
            <p:nvPr/>
          </p:nvSpPr>
          <p:spPr bwMode="auto">
            <a:xfrm>
              <a:off x="263" y="3793"/>
              <a:ext cx="1394"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Text Box 4"/>
            <p:cNvSpPr txBox="1">
              <a:spLocks noChangeArrowheads="1"/>
            </p:cNvSpPr>
            <p:nvPr/>
          </p:nvSpPr>
          <p:spPr bwMode="auto">
            <a:xfrm>
              <a:off x="90" y="3657"/>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f</a:t>
              </a:r>
            </a:p>
          </p:txBody>
        </p:sp>
      </p:grpSp>
      <p:grpSp>
        <p:nvGrpSpPr>
          <p:cNvPr id="3" name="Group 5"/>
          <p:cNvGrpSpPr>
            <a:grpSpLocks/>
          </p:cNvGrpSpPr>
          <p:nvPr/>
        </p:nvGrpSpPr>
        <p:grpSpPr bwMode="auto">
          <a:xfrm>
            <a:off x="190500" y="5351463"/>
            <a:ext cx="3287184" cy="366712"/>
            <a:chOff x="90" y="3371"/>
            <a:chExt cx="1553" cy="231"/>
          </a:xfrm>
        </p:grpSpPr>
        <p:sp>
          <p:nvSpPr>
            <p:cNvPr id="12329" name="Line 6"/>
            <p:cNvSpPr>
              <a:spLocks noChangeShapeType="1"/>
            </p:cNvSpPr>
            <p:nvPr/>
          </p:nvSpPr>
          <p:spPr bwMode="auto">
            <a:xfrm>
              <a:off x="249" y="3498"/>
              <a:ext cx="139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Text Box 7"/>
            <p:cNvSpPr txBox="1">
              <a:spLocks noChangeArrowheads="1"/>
            </p:cNvSpPr>
            <p:nvPr/>
          </p:nvSpPr>
          <p:spPr bwMode="auto">
            <a:xfrm>
              <a:off x="90" y="3371"/>
              <a:ext cx="2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latin typeface="Times New Roman" pitchFamily="18" charset="0"/>
                </a:rPr>
                <a:t>z</a:t>
              </a:r>
            </a:p>
          </p:txBody>
        </p:sp>
      </p:grpSp>
      <p:sp>
        <p:nvSpPr>
          <p:cNvPr id="12292" name="Rectangle 8"/>
          <p:cNvSpPr>
            <a:spLocks noGrp="1" noChangeArrowheads="1"/>
          </p:cNvSpPr>
          <p:nvPr>
            <p:ph type="title"/>
          </p:nvPr>
        </p:nvSpPr>
        <p:spPr>
          <a:xfrm>
            <a:off x="556684" y="188640"/>
            <a:ext cx="10390716" cy="1462087"/>
          </a:xfrm>
        </p:spPr>
        <p:txBody>
          <a:bodyPr/>
          <a:lstStyle/>
          <a:p>
            <a:pPr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扫描线算法</a:t>
            </a:r>
            <a:endParaRPr lang="zh-CN" altLang="en-US" dirty="0" smtClean="0">
              <a:ea typeface="宋体" charset="-122"/>
            </a:endParaRPr>
          </a:p>
        </p:txBody>
      </p:sp>
      <p:sp>
        <p:nvSpPr>
          <p:cNvPr id="22537" name="Rectangle 9"/>
          <p:cNvSpPr>
            <a:spLocks noGrp="1" noChangeArrowheads="1"/>
          </p:cNvSpPr>
          <p:nvPr>
            <p:ph type="body" sz="half" idx="1"/>
          </p:nvPr>
        </p:nvSpPr>
        <p:spPr>
          <a:xfrm>
            <a:off x="451146" y="1268760"/>
            <a:ext cx="10433051" cy="792162"/>
          </a:xfrm>
        </p:spPr>
        <p:txBody>
          <a:bodyPr/>
          <a:lstStyle/>
          <a:p>
            <a:pPr marL="627063" lvl="1" indent="-342900" eaLnBrk="1" hangingPunct="1">
              <a:spcBef>
                <a:spcPts val="18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3.6.1 </a:t>
            </a:r>
            <a:r>
              <a:rPr lang="zh-CN" altLang="en-US" b="1" dirty="0">
                <a:solidFill>
                  <a:schemeClr val="bg2">
                    <a:lumMod val="50000"/>
                  </a:schemeClr>
                </a:solidFill>
                <a:latin typeface="微软雅黑" panose="020B0503020204020204" pitchFamily="34" charset="-122"/>
                <a:ea typeface="微软雅黑" panose="020B0503020204020204" pitchFamily="34" charset="-122"/>
              </a:rPr>
              <a:t>扫描线</a:t>
            </a:r>
            <a:r>
              <a:rPr lang="en-US" altLang="zh-CN" b="1" dirty="0">
                <a:solidFill>
                  <a:schemeClr val="bg2">
                    <a:lumMod val="50000"/>
                  </a:schemeClr>
                </a:solidFill>
                <a:latin typeface="微软雅黑" panose="020B0503020204020204" pitchFamily="34" charset="-122"/>
                <a:ea typeface="微软雅黑" panose="020B0503020204020204" pitchFamily="34" charset="-122"/>
              </a:rPr>
              <a:t>z-buffer</a:t>
            </a:r>
            <a:r>
              <a:rPr lang="zh-CN" altLang="en-US" b="1" dirty="0">
                <a:solidFill>
                  <a:schemeClr val="bg2">
                    <a:lumMod val="50000"/>
                  </a:schemeClr>
                </a:solidFill>
                <a:latin typeface="微软雅黑" panose="020B0503020204020204" pitchFamily="34" charset="-122"/>
                <a:ea typeface="微软雅黑" panose="020B0503020204020204" pitchFamily="34" charset="-122"/>
              </a:rPr>
              <a:t>算法</a:t>
            </a:r>
          </a:p>
          <a:p>
            <a:pPr lvl="3" eaLnBrk="1" hangingPunct="1">
              <a:spcBef>
                <a:spcPct val="40000"/>
              </a:spcBef>
            </a:pPr>
            <a:endParaRPr lang="en-US" altLang="zh-CN" dirty="0" smtClean="0">
              <a:solidFill>
                <a:schemeClr val="folHlink"/>
              </a:solidFill>
              <a:latin typeface="Times New Roman" pitchFamily="18" charset="0"/>
              <a:ea typeface="宋体" charset="-122"/>
            </a:endParaRPr>
          </a:p>
        </p:txBody>
      </p:sp>
      <p:sp>
        <p:nvSpPr>
          <p:cNvPr id="22538" name="Rectangle 10"/>
          <p:cNvSpPr>
            <a:spLocks noChangeArrowheads="1"/>
          </p:cNvSpPr>
          <p:nvPr/>
        </p:nvSpPr>
        <p:spPr bwMode="auto">
          <a:xfrm>
            <a:off x="478367" y="2816226"/>
            <a:ext cx="3024717" cy="2233613"/>
          </a:xfrm>
          <a:prstGeom prst="rect">
            <a:avLst/>
          </a:prstGeom>
          <a:solidFill>
            <a:schemeClr val="accent1"/>
          </a:solidFill>
          <a:ln w="76200">
            <a:solidFill>
              <a:schemeClr val="bg2"/>
            </a:solidFill>
            <a:miter lim="800000"/>
            <a:headEnd/>
            <a:tailEnd/>
          </a:ln>
        </p:spPr>
        <p:txBody>
          <a:bodyPr wrap="none" anchor="ctr"/>
          <a:lstStyle/>
          <a:p>
            <a:endParaRPr lang="zh-CN" altLang="en-US"/>
          </a:p>
        </p:txBody>
      </p:sp>
      <p:sp>
        <p:nvSpPr>
          <p:cNvPr id="22539" name="Freeform 11"/>
          <p:cNvSpPr>
            <a:spLocks/>
          </p:cNvSpPr>
          <p:nvPr/>
        </p:nvSpPr>
        <p:spPr bwMode="auto">
          <a:xfrm>
            <a:off x="1706034" y="2997200"/>
            <a:ext cx="1551517" cy="1449388"/>
          </a:xfrm>
          <a:custGeom>
            <a:avLst/>
            <a:gdLst>
              <a:gd name="T0" fmla="*/ 2147483647 w 975"/>
              <a:gd name="T1" fmla="*/ 2147483647 h 1089"/>
              <a:gd name="T2" fmla="*/ 2147483647 w 975"/>
              <a:gd name="T3" fmla="*/ 0 h 1089"/>
              <a:gd name="T4" fmla="*/ 2147483647 w 975"/>
              <a:gd name="T5" fmla="*/ 2147483647 h 1089"/>
              <a:gd name="T6" fmla="*/ 2147483647 w 975"/>
              <a:gd name="T7" fmla="*/ 2147483647 h 1089"/>
              <a:gd name="T8" fmla="*/ 2147483647 w 975"/>
              <a:gd name="T9" fmla="*/ 2147483647 h 1089"/>
              <a:gd name="T10" fmla="*/ 0 w 975"/>
              <a:gd name="T11" fmla="*/ 2147483647 h 1089"/>
              <a:gd name="T12" fmla="*/ 2147483647 w 975"/>
              <a:gd name="T13" fmla="*/ 2147483647 h 1089"/>
              <a:gd name="T14" fmla="*/ 0 60000 65536"/>
              <a:gd name="T15" fmla="*/ 0 60000 65536"/>
              <a:gd name="T16" fmla="*/ 0 60000 65536"/>
              <a:gd name="T17" fmla="*/ 0 60000 65536"/>
              <a:gd name="T18" fmla="*/ 0 60000 65536"/>
              <a:gd name="T19" fmla="*/ 0 60000 65536"/>
              <a:gd name="T20" fmla="*/ 0 60000 65536"/>
              <a:gd name="T21" fmla="*/ 0 w 975"/>
              <a:gd name="T22" fmla="*/ 0 h 1089"/>
              <a:gd name="T23" fmla="*/ 975 w 975"/>
              <a:gd name="T24" fmla="*/ 1089 h 10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5" h="1089">
                <a:moveTo>
                  <a:pt x="91" y="363"/>
                </a:moveTo>
                <a:lnTo>
                  <a:pt x="204" y="0"/>
                </a:lnTo>
                <a:lnTo>
                  <a:pt x="975" y="113"/>
                </a:lnTo>
                <a:lnTo>
                  <a:pt x="930" y="907"/>
                </a:lnTo>
                <a:lnTo>
                  <a:pt x="453" y="1089"/>
                </a:lnTo>
                <a:lnTo>
                  <a:pt x="0" y="658"/>
                </a:lnTo>
                <a:lnTo>
                  <a:pt x="91" y="363"/>
                </a:lnTo>
                <a:close/>
              </a:path>
            </a:pathLst>
          </a:custGeom>
          <a:solidFill>
            <a:srgbClr val="FF00FF"/>
          </a:solidFill>
          <a:ln w="9525">
            <a:solidFill>
              <a:schemeClr val="tx1"/>
            </a:solidFill>
            <a:round/>
            <a:headEnd/>
            <a:tailEnd/>
          </a:ln>
        </p:spPr>
        <p:txBody>
          <a:bodyPr/>
          <a:lstStyle/>
          <a:p>
            <a:endParaRPr lang="zh-CN" altLang="en-US"/>
          </a:p>
        </p:txBody>
      </p:sp>
      <p:sp>
        <p:nvSpPr>
          <p:cNvPr id="22540" name="Freeform 12"/>
          <p:cNvSpPr>
            <a:spLocks/>
          </p:cNvSpPr>
          <p:nvPr/>
        </p:nvSpPr>
        <p:spPr bwMode="auto">
          <a:xfrm>
            <a:off x="876300" y="3082926"/>
            <a:ext cx="1983317" cy="1446213"/>
          </a:xfrm>
          <a:custGeom>
            <a:avLst/>
            <a:gdLst>
              <a:gd name="T0" fmla="*/ 0 w 1248"/>
              <a:gd name="T1" fmla="*/ 2147483647 h 1088"/>
              <a:gd name="T2" fmla="*/ 2147483647 w 1248"/>
              <a:gd name="T3" fmla="*/ 0 h 1088"/>
              <a:gd name="T4" fmla="*/ 2147483647 w 1248"/>
              <a:gd name="T5" fmla="*/ 2147483647 h 1088"/>
              <a:gd name="T6" fmla="*/ 2147483647 w 1248"/>
              <a:gd name="T7" fmla="*/ 2147483647 h 1088"/>
              <a:gd name="T8" fmla="*/ 2147483647 w 1248"/>
              <a:gd name="T9" fmla="*/ 2147483647 h 1088"/>
              <a:gd name="T10" fmla="*/ 0 w 1248"/>
              <a:gd name="T11" fmla="*/ 2147483647 h 1088"/>
              <a:gd name="T12" fmla="*/ 0 60000 65536"/>
              <a:gd name="T13" fmla="*/ 0 60000 65536"/>
              <a:gd name="T14" fmla="*/ 0 60000 65536"/>
              <a:gd name="T15" fmla="*/ 0 60000 65536"/>
              <a:gd name="T16" fmla="*/ 0 60000 65536"/>
              <a:gd name="T17" fmla="*/ 0 60000 65536"/>
              <a:gd name="T18" fmla="*/ 0 w 1248"/>
              <a:gd name="T19" fmla="*/ 0 h 1088"/>
              <a:gd name="T20" fmla="*/ 1248 w 1248"/>
              <a:gd name="T21" fmla="*/ 1088 h 1088"/>
            </a:gdLst>
            <a:ahLst/>
            <a:cxnLst>
              <a:cxn ang="T12">
                <a:pos x="T0" y="T1"/>
              </a:cxn>
              <a:cxn ang="T13">
                <a:pos x="T2" y="T3"/>
              </a:cxn>
              <a:cxn ang="T14">
                <a:pos x="T4" y="T5"/>
              </a:cxn>
              <a:cxn ang="T15">
                <a:pos x="T6" y="T7"/>
              </a:cxn>
              <a:cxn ang="T16">
                <a:pos x="T8" y="T9"/>
              </a:cxn>
              <a:cxn ang="T17">
                <a:pos x="T10" y="T11"/>
              </a:cxn>
            </a:cxnLst>
            <a:rect l="T18" t="T19" r="T20" b="T21"/>
            <a:pathLst>
              <a:path w="1248" h="1088">
                <a:moveTo>
                  <a:pt x="0" y="612"/>
                </a:moveTo>
                <a:lnTo>
                  <a:pt x="159" y="0"/>
                </a:lnTo>
                <a:lnTo>
                  <a:pt x="998" y="91"/>
                </a:lnTo>
                <a:lnTo>
                  <a:pt x="1248" y="1088"/>
                </a:lnTo>
                <a:lnTo>
                  <a:pt x="567" y="1066"/>
                </a:lnTo>
                <a:lnTo>
                  <a:pt x="0" y="612"/>
                </a:lnTo>
                <a:close/>
              </a:path>
            </a:pathLst>
          </a:custGeom>
          <a:solidFill>
            <a:srgbClr val="2103FD"/>
          </a:solidFill>
          <a:ln w="9525">
            <a:solidFill>
              <a:schemeClr val="tx1"/>
            </a:solidFill>
            <a:round/>
            <a:headEnd/>
            <a:tailEnd/>
          </a:ln>
        </p:spPr>
        <p:txBody>
          <a:bodyPr/>
          <a:lstStyle/>
          <a:p>
            <a:endParaRPr lang="zh-CN" altLang="en-US"/>
          </a:p>
        </p:txBody>
      </p:sp>
      <p:sp>
        <p:nvSpPr>
          <p:cNvPr id="22541" name="Freeform 13"/>
          <p:cNvSpPr>
            <a:spLocks/>
          </p:cNvSpPr>
          <p:nvPr/>
        </p:nvSpPr>
        <p:spPr bwMode="auto">
          <a:xfrm>
            <a:off x="1344085" y="3871914"/>
            <a:ext cx="1119716" cy="966787"/>
          </a:xfrm>
          <a:custGeom>
            <a:avLst/>
            <a:gdLst>
              <a:gd name="T0" fmla="*/ 2147483647 w 703"/>
              <a:gd name="T1" fmla="*/ 0 h 726"/>
              <a:gd name="T2" fmla="*/ 2147483647 w 703"/>
              <a:gd name="T3" fmla="*/ 2147483647 h 726"/>
              <a:gd name="T4" fmla="*/ 0 w 703"/>
              <a:gd name="T5" fmla="*/ 2147483647 h 726"/>
              <a:gd name="T6" fmla="*/ 2147483647 w 703"/>
              <a:gd name="T7" fmla="*/ 0 h 726"/>
              <a:gd name="T8" fmla="*/ 0 60000 65536"/>
              <a:gd name="T9" fmla="*/ 0 60000 65536"/>
              <a:gd name="T10" fmla="*/ 0 60000 65536"/>
              <a:gd name="T11" fmla="*/ 0 60000 65536"/>
              <a:gd name="T12" fmla="*/ 0 w 703"/>
              <a:gd name="T13" fmla="*/ 0 h 726"/>
              <a:gd name="T14" fmla="*/ 703 w 703"/>
              <a:gd name="T15" fmla="*/ 726 h 726"/>
            </a:gdLst>
            <a:ahLst/>
            <a:cxnLst>
              <a:cxn ang="T8">
                <a:pos x="T0" y="T1"/>
              </a:cxn>
              <a:cxn ang="T9">
                <a:pos x="T2" y="T3"/>
              </a:cxn>
              <a:cxn ang="T10">
                <a:pos x="T4" y="T5"/>
              </a:cxn>
              <a:cxn ang="T11">
                <a:pos x="T6" y="T7"/>
              </a:cxn>
            </a:cxnLst>
            <a:rect l="T12" t="T13" r="T14" b="T15"/>
            <a:pathLst>
              <a:path w="703" h="726">
                <a:moveTo>
                  <a:pt x="227" y="0"/>
                </a:moveTo>
                <a:lnTo>
                  <a:pt x="703" y="431"/>
                </a:lnTo>
                <a:lnTo>
                  <a:pt x="0" y="726"/>
                </a:lnTo>
                <a:lnTo>
                  <a:pt x="227" y="0"/>
                </a:lnTo>
                <a:close/>
              </a:path>
            </a:pathLst>
          </a:custGeom>
          <a:solidFill>
            <a:srgbClr val="FF00FF"/>
          </a:solidFill>
          <a:ln w="9525">
            <a:solidFill>
              <a:schemeClr val="tx1"/>
            </a:solidFill>
            <a:round/>
            <a:headEnd/>
            <a:tailEnd/>
          </a:ln>
        </p:spPr>
        <p:txBody>
          <a:bodyPr/>
          <a:lstStyle/>
          <a:p>
            <a:endParaRPr lang="zh-CN" altLang="en-US"/>
          </a:p>
        </p:txBody>
      </p:sp>
      <p:sp>
        <p:nvSpPr>
          <p:cNvPr id="22542" name="Line 14"/>
          <p:cNvSpPr>
            <a:spLocks noChangeShapeType="1"/>
          </p:cNvSpPr>
          <p:nvPr/>
        </p:nvSpPr>
        <p:spPr bwMode="auto">
          <a:xfrm>
            <a:off x="508001" y="3567113"/>
            <a:ext cx="295063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5"/>
          <p:cNvSpPr>
            <a:spLocks noChangeShapeType="1"/>
          </p:cNvSpPr>
          <p:nvPr/>
        </p:nvSpPr>
        <p:spPr bwMode="auto">
          <a:xfrm>
            <a:off x="508001" y="4387850"/>
            <a:ext cx="2976033"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Text Box 16"/>
          <p:cNvSpPr txBox="1">
            <a:spLocks noChangeArrowheads="1"/>
          </p:cNvSpPr>
          <p:nvPr/>
        </p:nvSpPr>
        <p:spPr bwMode="auto">
          <a:xfrm>
            <a:off x="4007768" y="1858199"/>
            <a:ext cx="7825316" cy="517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25000"/>
              </a:spcBef>
            </a:pPr>
            <a:r>
              <a:rPr lang="en-US" altLang="zh-CN" dirty="0">
                <a:solidFill>
                  <a:schemeClr val="bg2">
                    <a:lumMod val="50000"/>
                  </a:schemeClr>
                </a:solidFill>
                <a:latin typeface="宋体" charset="-122"/>
              </a:rPr>
              <a:t>for(</a:t>
            </a:r>
            <a:r>
              <a:rPr lang="zh-CN" altLang="en-US" dirty="0">
                <a:solidFill>
                  <a:schemeClr val="bg2">
                    <a:lumMod val="50000"/>
                  </a:schemeClr>
                </a:solidFill>
                <a:latin typeface="宋体" charset="-122"/>
              </a:rPr>
              <a:t>每条扫描线</a:t>
            </a:r>
            <a:r>
              <a:rPr lang="en-US" altLang="zh-CN" dirty="0">
                <a:solidFill>
                  <a:schemeClr val="bg2">
                    <a:lumMod val="50000"/>
                  </a:schemeClr>
                </a:solidFill>
                <a:latin typeface="宋体" charset="-122"/>
              </a:rPr>
              <a:t>){</a:t>
            </a:r>
          </a:p>
          <a:p>
            <a:pPr eaLnBrk="1" hangingPunct="1">
              <a:spcBef>
                <a:spcPct val="25000"/>
              </a:spcBef>
            </a:pPr>
            <a:r>
              <a:rPr lang="en-US" altLang="zh-CN" dirty="0">
                <a:solidFill>
                  <a:schemeClr val="bg2">
                    <a:lumMod val="50000"/>
                  </a:schemeClr>
                </a:solidFill>
                <a:latin typeface="宋体" charset="-122"/>
              </a:rPr>
              <a:t>    </a:t>
            </a:r>
            <a:r>
              <a:rPr lang="zh-CN" altLang="en-US" dirty="0">
                <a:solidFill>
                  <a:schemeClr val="bg2">
                    <a:lumMod val="50000"/>
                  </a:schemeClr>
                </a:solidFill>
                <a:latin typeface="宋体" charset="-122"/>
              </a:rPr>
              <a:t>将扫描线帧缓存</a:t>
            </a:r>
            <a:r>
              <a:rPr lang="en-US" altLang="zh-CN" dirty="0" err="1">
                <a:solidFill>
                  <a:schemeClr val="bg2">
                    <a:lumMod val="50000"/>
                  </a:schemeClr>
                </a:solidFill>
                <a:latin typeface="宋体" charset="-122"/>
              </a:rPr>
              <a:t>fbuffer</a:t>
            </a:r>
            <a:r>
              <a:rPr lang="zh-CN" altLang="en-US" dirty="0">
                <a:solidFill>
                  <a:schemeClr val="bg2">
                    <a:lumMod val="50000"/>
                  </a:schemeClr>
                </a:solidFill>
                <a:latin typeface="宋体" charset="-122"/>
              </a:rPr>
              <a:t>中的值置为背景色；</a:t>
            </a:r>
          </a:p>
          <a:p>
            <a:pPr eaLnBrk="1" hangingPunct="1">
              <a:spcBef>
                <a:spcPct val="25000"/>
              </a:spcBef>
            </a:pPr>
            <a:r>
              <a:rPr lang="zh-CN" altLang="en-US" dirty="0">
                <a:solidFill>
                  <a:schemeClr val="bg2">
                    <a:lumMod val="50000"/>
                  </a:schemeClr>
                </a:solidFill>
                <a:latin typeface="宋体" charset="-122"/>
              </a:rPr>
              <a:t>    将扫描线</a:t>
            </a:r>
            <a:r>
              <a:rPr lang="en-US" altLang="zh-CN" dirty="0" err="1">
                <a:solidFill>
                  <a:schemeClr val="bg2">
                    <a:lumMod val="50000"/>
                  </a:schemeClr>
                </a:solidFill>
                <a:latin typeface="宋体" charset="-122"/>
              </a:rPr>
              <a:t>zbuffer</a:t>
            </a:r>
            <a:r>
              <a:rPr lang="zh-CN" altLang="en-US" dirty="0">
                <a:solidFill>
                  <a:schemeClr val="bg2">
                    <a:lumMod val="50000"/>
                  </a:schemeClr>
                </a:solidFill>
                <a:latin typeface="宋体" charset="-122"/>
              </a:rPr>
              <a:t>的值置为最小值；</a:t>
            </a:r>
          </a:p>
          <a:p>
            <a:pPr eaLnBrk="1" hangingPunct="1">
              <a:spcBef>
                <a:spcPct val="25000"/>
              </a:spcBef>
            </a:pPr>
            <a:r>
              <a:rPr lang="zh-CN" altLang="en-US" dirty="0">
                <a:solidFill>
                  <a:schemeClr val="bg2">
                    <a:lumMod val="50000"/>
                  </a:schemeClr>
                </a:solidFill>
                <a:latin typeface="宋体" charset="-122"/>
              </a:rPr>
              <a:t>    </a:t>
            </a:r>
            <a:r>
              <a:rPr lang="en-US" altLang="zh-CN" dirty="0">
                <a:solidFill>
                  <a:schemeClr val="bg2">
                    <a:lumMod val="50000"/>
                  </a:schemeClr>
                </a:solidFill>
                <a:latin typeface="宋体" charset="-122"/>
              </a:rPr>
              <a:t>for(</a:t>
            </a:r>
            <a:r>
              <a:rPr lang="zh-CN" altLang="en-US" dirty="0">
                <a:solidFill>
                  <a:schemeClr val="bg2">
                    <a:lumMod val="50000"/>
                  </a:schemeClr>
                </a:solidFill>
                <a:latin typeface="宋体" charset="-122"/>
              </a:rPr>
              <a:t>每个多边形</a:t>
            </a:r>
            <a:r>
              <a:rPr lang="en-US" altLang="zh-CN" dirty="0">
                <a:solidFill>
                  <a:schemeClr val="bg2">
                    <a:lumMod val="50000"/>
                  </a:schemeClr>
                </a:solidFill>
                <a:latin typeface="宋体" charset="-122"/>
              </a:rPr>
              <a:t>){</a:t>
            </a:r>
          </a:p>
          <a:p>
            <a:pPr eaLnBrk="1" hangingPunct="1">
              <a:spcBef>
                <a:spcPct val="25000"/>
              </a:spcBef>
            </a:pPr>
            <a:r>
              <a:rPr lang="en-US" altLang="zh-CN" dirty="0">
                <a:solidFill>
                  <a:schemeClr val="bg2">
                    <a:lumMod val="50000"/>
                  </a:schemeClr>
                </a:solidFill>
                <a:latin typeface="宋体" charset="-122"/>
              </a:rPr>
              <a:t>        </a:t>
            </a:r>
            <a:r>
              <a:rPr lang="zh-CN" altLang="en-US" dirty="0">
                <a:solidFill>
                  <a:schemeClr val="bg2">
                    <a:lumMod val="50000"/>
                  </a:schemeClr>
                </a:solidFill>
                <a:latin typeface="宋体" charset="-122"/>
              </a:rPr>
              <a:t>求出该多边形与当前扫描线相交区间；</a:t>
            </a:r>
          </a:p>
          <a:p>
            <a:pPr eaLnBrk="1" hangingPunct="1">
              <a:spcBef>
                <a:spcPct val="25000"/>
              </a:spcBef>
            </a:pPr>
            <a:r>
              <a:rPr lang="zh-CN" altLang="en-US" dirty="0">
                <a:solidFill>
                  <a:schemeClr val="bg2">
                    <a:lumMod val="50000"/>
                  </a:schemeClr>
                </a:solidFill>
                <a:latin typeface="宋体" charset="-122"/>
              </a:rPr>
              <a:t>        </a:t>
            </a:r>
            <a:r>
              <a:rPr lang="en-US" altLang="zh-CN" dirty="0">
                <a:solidFill>
                  <a:schemeClr val="bg2">
                    <a:lumMod val="50000"/>
                  </a:schemeClr>
                </a:solidFill>
                <a:latin typeface="宋体" charset="-122"/>
              </a:rPr>
              <a:t>for(</a:t>
            </a:r>
            <a:r>
              <a:rPr lang="zh-CN" altLang="en-US" dirty="0">
                <a:solidFill>
                  <a:schemeClr val="bg2">
                    <a:lumMod val="50000"/>
                  </a:schemeClr>
                </a:solidFill>
                <a:latin typeface="宋体" charset="-122"/>
              </a:rPr>
              <a:t>区间中的各个像素</a:t>
            </a:r>
            <a:r>
              <a:rPr lang="en-US" altLang="zh-CN" dirty="0">
                <a:solidFill>
                  <a:schemeClr val="bg2">
                    <a:lumMod val="50000"/>
                  </a:schemeClr>
                </a:solidFill>
                <a:latin typeface="宋体" charset="-122"/>
              </a:rPr>
              <a:t>) {</a:t>
            </a:r>
          </a:p>
          <a:p>
            <a:pPr eaLnBrk="1" hangingPunct="1">
              <a:spcBef>
                <a:spcPct val="25000"/>
              </a:spcBef>
            </a:pPr>
            <a:r>
              <a:rPr lang="en-US" altLang="zh-CN" dirty="0">
                <a:solidFill>
                  <a:schemeClr val="bg2">
                    <a:lumMod val="50000"/>
                  </a:schemeClr>
                </a:solidFill>
                <a:latin typeface="宋体" charset="-122"/>
              </a:rPr>
              <a:t>            if(</a:t>
            </a:r>
            <a:r>
              <a:rPr lang="zh-CN" altLang="en-US" dirty="0">
                <a:solidFill>
                  <a:schemeClr val="bg2">
                    <a:lumMod val="50000"/>
                  </a:schemeClr>
                </a:solidFill>
                <a:latin typeface="宋体" charset="-122"/>
              </a:rPr>
              <a:t>多边形在该点处的</a:t>
            </a:r>
            <a:r>
              <a:rPr lang="en-US" altLang="zh-CN" dirty="0">
                <a:solidFill>
                  <a:schemeClr val="bg2">
                    <a:lumMod val="50000"/>
                  </a:schemeClr>
                </a:solidFill>
                <a:latin typeface="宋体" charset="-122"/>
              </a:rPr>
              <a:t>Z</a:t>
            </a:r>
            <a:r>
              <a:rPr lang="zh-CN" altLang="en-US" dirty="0">
                <a:solidFill>
                  <a:schemeClr val="bg2">
                    <a:lumMod val="50000"/>
                  </a:schemeClr>
                </a:solidFill>
                <a:latin typeface="宋体" charset="-122"/>
              </a:rPr>
              <a:t>值大于</a:t>
            </a:r>
            <a:r>
              <a:rPr lang="en-US" altLang="zh-CN" dirty="0" err="1">
                <a:solidFill>
                  <a:schemeClr val="bg2">
                    <a:lumMod val="50000"/>
                  </a:schemeClr>
                </a:solidFill>
                <a:latin typeface="宋体" charset="-122"/>
              </a:rPr>
              <a:t>zbuffer</a:t>
            </a:r>
            <a:r>
              <a:rPr lang="zh-CN" altLang="en-US" dirty="0">
                <a:solidFill>
                  <a:schemeClr val="bg2">
                    <a:lumMod val="50000"/>
                  </a:schemeClr>
                </a:solidFill>
                <a:latin typeface="宋体" charset="-122"/>
              </a:rPr>
              <a:t>的值</a:t>
            </a:r>
            <a:r>
              <a:rPr lang="en-US" altLang="zh-CN" dirty="0">
                <a:solidFill>
                  <a:schemeClr val="bg2">
                    <a:lumMod val="50000"/>
                  </a:schemeClr>
                </a:solidFill>
                <a:latin typeface="宋体" charset="-122"/>
              </a:rPr>
              <a:t>){</a:t>
            </a:r>
          </a:p>
          <a:p>
            <a:pPr eaLnBrk="1" hangingPunct="1">
              <a:spcBef>
                <a:spcPct val="25000"/>
              </a:spcBef>
            </a:pPr>
            <a:r>
              <a:rPr lang="en-US" altLang="zh-CN" dirty="0">
                <a:solidFill>
                  <a:schemeClr val="bg2">
                    <a:lumMod val="50000"/>
                  </a:schemeClr>
                </a:solidFill>
                <a:latin typeface="宋体" charset="-122"/>
              </a:rPr>
              <a:t>                </a:t>
            </a:r>
            <a:r>
              <a:rPr lang="en-US" altLang="zh-CN" dirty="0" err="1">
                <a:solidFill>
                  <a:schemeClr val="bg2">
                    <a:lumMod val="50000"/>
                  </a:schemeClr>
                </a:solidFill>
                <a:latin typeface="宋体" charset="-122"/>
              </a:rPr>
              <a:t>zbuffer</a:t>
            </a:r>
            <a:r>
              <a:rPr lang="zh-CN" altLang="en-US" dirty="0">
                <a:solidFill>
                  <a:schemeClr val="bg2">
                    <a:lumMod val="50000"/>
                  </a:schemeClr>
                </a:solidFill>
                <a:latin typeface="宋体" charset="-122"/>
              </a:rPr>
              <a:t>在该处的值</a:t>
            </a:r>
            <a:r>
              <a:rPr lang="en-US" altLang="zh-CN" dirty="0">
                <a:solidFill>
                  <a:schemeClr val="bg2">
                    <a:lumMod val="50000"/>
                  </a:schemeClr>
                </a:solidFill>
                <a:latin typeface="宋体" charset="-122"/>
              </a:rPr>
              <a:t>=</a:t>
            </a:r>
            <a:r>
              <a:rPr lang="zh-CN" altLang="en-US" dirty="0">
                <a:solidFill>
                  <a:schemeClr val="bg2">
                    <a:lumMod val="50000"/>
                  </a:schemeClr>
                </a:solidFill>
                <a:latin typeface="宋体" charset="-122"/>
              </a:rPr>
              <a:t>多边形在该处的</a:t>
            </a:r>
            <a:r>
              <a:rPr lang="en-US" altLang="zh-CN" dirty="0">
                <a:solidFill>
                  <a:schemeClr val="bg2">
                    <a:lumMod val="50000"/>
                  </a:schemeClr>
                </a:solidFill>
                <a:latin typeface="宋体" charset="-122"/>
              </a:rPr>
              <a:t>Z</a:t>
            </a:r>
            <a:r>
              <a:rPr lang="zh-CN" altLang="en-US" dirty="0">
                <a:solidFill>
                  <a:schemeClr val="bg2">
                    <a:lumMod val="50000"/>
                  </a:schemeClr>
                </a:solidFill>
                <a:latin typeface="宋体" charset="-122"/>
              </a:rPr>
              <a:t>值；</a:t>
            </a:r>
          </a:p>
          <a:p>
            <a:pPr eaLnBrk="1" hangingPunct="1">
              <a:spcBef>
                <a:spcPct val="25000"/>
              </a:spcBef>
            </a:pPr>
            <a:r>
              <a:rPr lang="zh-CN" altLang="en-US" dirty="0">
                <a:solidFill>
                  <a:schemeClr val="bg2">
                    <a:lumMod val="50000"/>
                  </a:schemeClr>
                </a:solidFill>
                <a:latin typeface="宋体" charset="-122"/>
              </a:rPr>
              <a:t>              </a:t>
            </a:r>
            <a:r>
              <a:rPr lang="en-US" altLang="zh-CN" dirty="0" err="1">
                <a:solidFill>
                  <a:schemeClr val="bg2">
                    <a:lumMod val="50000"/>
                  </a:schemeClr>
                </a:solidFill>
                <a:latin typeface="宋体" charset="-122"/>
              </a:rPr>
              <a:t>fbuffer</a:t>
            </a:r>
            <a:r>
              <a:rPr lang="zh-CN" altLang="en-US" dirty="0">
                <a:solidFill>
                  <a:schemeClr val="bg2">
                    <a:lumMod val="50000"/>
                  </a:schemeClr>
                </a:solidFill>
                <a:latin typeface="宋体" charset="-122"/>
              </a:rPr>
              <a:t>在该处的值</a:t>
            </a:r>
            <a:r>
              <a:rPr lang="en-US" altLang="zh-CN" dirty="0">
                <a:solidFill>
                  <a:schemeClr val="bg2">
                    <a:lumMod val="50000"/>
                  </a:schemeClr>
                </a:solidFill>
                <a:latin typeface="宋体" charset="-122"/>
              </a:rPr>
              <a:t>=</a:t>
            </a:r>
            <a:r>
              <a:rPr lang="zh-CN" altLang="en-US" dirty="0">
                <a:solidFill>
                  <a:schemeClr val="bg2">
                    <a:lumMod val="50000"/>
                  </a:schemeClr>
                </a:solidFill>
                <a:latin typeface="宋体" charset="-122"/>
              </a:rPr>
              <a:t>多边形在该处的亮度值；</a:t>
            </a:r>
          </a:p>
          <a:p>
            <a:pPr eaLnBrk="1" hangingPunct="1">
              <a:spcBef>
                <a:spcPct val="25000"/>
              </a:spcBef>
            </a:pPr>
            <a:r>
              <a:rPr lang="zh-CN" altLang="en-US" dirty="0">
                <a:solidFill>
                  <a:schemeClr val="bg2">
                    <a:lumMod val="50000"/>
                  </a:schemeClr>
                </a:solidFill>
                <a:latin typeface="宋体" charset="-122"/>
              </a:rPr>
              <a:t>             </a:t>
            </a:r>
            <a:r>
              <a:rPr lang="en-US" altLang="zh-CN" dirty="0">
                <a:solidFill>
                  <a:schemeClr val="bg2">
                    <a:lumMod val="50000"/>
                  </a:schemeClr>
                </a:solidFill>
                <a:latin typeface="宋体" charset="-122"/>
              </a:rPr>
              <a:t>}</a:t>
            </a:r>
          </a:p>
          <a:p>
            <a:pPr eaLnBrk="1" hangingPunct="1">
              <a:spcBef>
                <a:spcPct val="25000"/>
              </a:spcBef>
            </a:pPr>
            <a:r>
              <a:rPr lang="en-US" altLang="zh-CN" dirty="0">
                <a:solidFill>
                  <a:schemeClr val="bg2">
                    <a:lumMod val="50000"/>
                  </a:schemeClr>
                </a:solidFill>
                <a:latin typeface="宋体" charset="-122"/>
              </a:rPr>
              <a:t>        }</a:t>
            </a:r>
          </a:p>
          <a:p>
            <a:pPr eaLnBrk="1" hangingPunct="1">
              <a:spcBef>
                <a:spcPct val="25000"/>
              </a:spcBef>
            </a:pPr>
            <a:r>
              <a:rPr lang="en-US" altLang="zh-CN" dirty="0">
                <a:solidFill>
                  <a:schemeClr val="bg2">
                    <a:lumMod val="50000"/>
                  </a:schemeClr>
                </a:solidFill>
                <a:latin typeface="宋体" charset="-122"/>
              </a:rPr>
              <a:t>    }</a:t>
            </a:r>
          </a:p>
          <a:p>
            <a:pPr eaLnBrk="1" hangingPunct="1">
              <a:spcBef>
                <a:spcPct val="25000"/>
              </a:spcBef>
            </a:pPr>
            <a:r>
              <a:rPr lang="en-US" altLang="zh-CN" dirty="0">
                <a:solidFill>
                  <a:schemeClr val="bg2">
                    <a:lumMod val="50000"/>
                  </a:schemeClr>
                </a:solidFill>
                <a:latin typeface="宋体" charset="-122"/>
              </a:rPr>
              <a:t>     </a:t>
            </a:r>
            <a:r>
              <a:rPr lang="zh-CN" altLang="en-US" dirty="0">
                <a:solidFill>
                  <a:schemeClr val="bg2">
                    <a:lumMod val="50000"/>
                  </a:schemeClr>
                </a:solidFill>
                <a:latin typeface="宋体" charset="-122"/>
              </a:rPr>
              <a:t>用</a:t>
            </a:r>
            <a:r>
              <a:rPr lang="en-US" altLang="zh-CN" dirty="0" err="1">
                <a:solidFill>
                  <a:schemeClr val="bg2">
                    <a:lumMod val="50000"/>
                  </a:schemeClr>
                </a:solidFill>
                <a:latin typeface="宋体" charset="-122"/>
              </a:rPr>
              <a:t>fbuffer</a:t>
            </a:r>
            <a:r>
              <a:rPr lang="zh-CN" altLang="en-US" dirty="0">
                <a:solidFill>
                  <a:schemeClr val="bg2">
                    <a:lumMod val="50000"/>
                  </a:schemeClr>
                </a:solidFill>
                <a:latin typeface="宋体" charset="-122"/>
              </a:rPr>
              <a:t>的内容显示当前扫描线；</a:t>
            </a:r>
          </a:p>
          <a:p>
            <a:pPr eaLnBrk="1" hangingPunct="1">
              <a:spcBef>
                <a:spcPct val="25000"/>
              </a:spcBef>
            </a:pPr>
            <a:r>
              <a:rPr lang="en-US" altLang="zh-CN" dirty="0">
                <a:solidFill>
                  <a:schemeClr val="bg2">
                    <a:lumMod val="50000"/>
                  </a:schemeClr>
                </a:solidFill>
                <a:latin typeface="宋体" charset="-122"/>
              </a:rPr>
              <a:t>}</a:t>
            </a:r>
          </a:p>
          <a:p>
            <a:pPr eaLnBrk="1" hangingPunct="1">
              <a:spcBef>
                <a:spcPct val="25000"/>
              </a:spcBef>
            </a:pPr>
            <a:endParaRPr lang="en-US" altLang="zh-CN" sz="1600" dirty="0">
              <a:latin typeface="宋体" charset="-122"/>
            </a:endParaRPr>
          </a:p>
        </p:txBody>
      </p:sp>
      <p:sp>
        <p:nvSpPr>
          <p:cNvPr id="22545" name="Line 17"/>
          <p:cNvSpPr>
            <a:spLocks noChangeShapeType="1"/>
          </p:cNvSpPr>
          <p:nvPr/>
        </p:nvSpPr>
        <p:spPr bwMode="auto">
          <a:xfrm>
            <a:off x="988484" y="5553075"/>
            <a:ext cx="1583267"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18"/>
          <p:cNvSpPr>
            <a:spLocks noChangeShapeType="1"/>
          </p:cNvSpPr>
          <p:nvPr/>
        </p:nvSpPr>
        <p:spPr bwMode="auto">
          <a:xfrm>
            <a:off x="1775884" y="5337175"/>
            <a:ext cx="1430867"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19"/>
          <p:cNvSpPr>
            <a:spLocks noChangeShapeType="1"/>
          </p:cNvSpPr>
          <p:nvPr/>
        </p:nvSpPr>
        <p:spPr bwMode="auto">
          <a:xfrm>
            <a:off x="996951" y="6021388"/>
            <a:ext cx="1583267"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1775884" y="5300663"/>
            <a:ext cx="0" cy="6842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21"/>
          <p:cNvSpPr>
            <a:spLocks noChangeShapeType="1"/>
          </p:cNvSpPr>
          <p:nvPr/>
        </p:nvSpPr>
        <p:spPr bwMode="auto">
          <a:xfrm>
            <a:off x="2563284" y="5308601"/>
            <a:ext cx="0" cy="6842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22"/>
          <p:cNvSpPr>
            <a:spLocks noChangeShapeType="1"/>
          </p:cNvSpPr>
          <p:nvPr/>
        </p:nvSpPr>
        <p:spPr bwMode="auto">
          <a:xfrm>
            <a:off x="3215217" y="5300664"/>
            <a:ext cx="0" cy="7572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3"/>
          <p:cNvSpPr>
            <a:spLocks noChangeShapeType="1"/>
          </p:cNvSpPr>
          <p:nvPr/>
        </p:nvSpPr>
        <p:spPr bwMode="auto">
          <a:xfrm>
            <a:off x="2563285" y="5553075"/>
            <a:ext cx="670983"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24"/>
          <p:cNvSpPr>
            <a:spLocks noChangeShapeType="1"/>
          </p:cNvSpPr>
          <p:nvPr/>
        </p:nvSpPr>
        <p:spPr bwMode="auto">
          <a:xfrm>
            <a:off x="994086" y="3559175"/>
            <a:ext cx="1583267" cy="0"/>
          </a:xfrm>
          <a:prstGeom prst="line">
            <a:avLst/>
          </a:prstGeom>
          <a:noFill/>
          <a:ln w="76200">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25"/>
          <p:cNvSpPr>
            <a:spLocks noChangeShapeType="1"/>
          </p:cNvSpPr>
          <p:nvPr/>
        </p:nvSpPr>
        <p:spPr bwMode="auto">
          <a:xfrm>
            <a:off x="1805517" y="3559175"/>
            <a:ext cx="1430867"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26"/>
          <p:cNvSpPr>
            <a:spLocks noChangeShapeType="1"/>
          </p:cNvSpPr>
          <p:nvPr/>
        </p:nvSpPr>
        <p:spPr bwMode="auto">
          <a:xfrm>
            <a:off x="2552700" y="6021388"/>
            <a:ext cx="670984"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27"/>
          <p:cNvSpPr>
            <a:spLocks noChangeShapeType="1"/>
          </p:cNvSpPr>
          <p:nvPr/>
        </p:nvSpPr>
        <p:spPr bwMode="auto">
          <a:xfrm>
            <a:off x="1612901" y="4379913"/>
            <a:ext cx="1200151" cy="0"/>
          </a:xfrm>
          <a:prstGeom prst="line">
            <a:avLst/>
          </a:prstGeom>
          <a:noFill/>
          <a:ln w="76200">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28"/>
          <p:cNvSpPr>
            <a:spLocks noChangeShapeType="1"/>
          </p:cNvSpPr>
          <p:nvPr/>
        </p:nvSpPr>
        <p:spPr bwMode="auto">
          <a:xfrm>
            <a:off x="1602317" y="4365626"/>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29"/>
          <p:cNvSpPr>
            <a:spLocks noChangeShapeType="1"/>
          </p:cNvSpPr>
          <p:nvPr/>
        </p:nvSpPr>
        <p:spPr bwMode="auto">
          <a:xfrm>
            <a:off x="2785533" y="4386263"/>
            <a:ext cx="0" cy="16557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0"/>
          <p:cNvSpPr>
            <a:spLocks noChangeShapeType="1"/>
          </p:cNvSpPr>
          <p:nvPr/>
        </p:nvSpPr>
        <p:spPr bwMode="auto">
          <a:xfrm>
            <a:off x="1587501" y="5553075"/>
            <a:ext cx="1200151" cy="0"/>
          </a:xfrm>
          <a:prstGeom prst="line">
            <a:avLst/>
          </a:prstGeom>
          <a:noFill/>
          <a:ln w="76200">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1"/>
          <p:cNvSpPr>
            <a:spLocks noChangeShapeType="1"/>
          </p:cNvSpPr>
          <p:nvPr/>
        </p:nvSpPr>
        <p:spPr bwMode="auto">
          <a:xfrm>
            <a:off x="1534585" y="4379913"/>
            <a:ext cx="1104900"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32"/>
          <p:cNvSpPr>
            <a:spLocks noChangeShapeType="1"/>
          </p:cNvSpPr>
          <p:nvPr/>
        </p:nvSpPr>
        <p:spPr bwMode="auto">
          <a:xfrm>
            <a:off x="1530351" y="4365626"/>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33"/>
          <p:cNvSpPr>
            <a:spLocks noChangeShapeType="1"/>
          </p:cNvSpPr>
          <p:nvPr/>
        </p:nvSpPr>
        <p:spPr bwMode="auto">
          <a:xfrm>
            <a:off x="2590800" y="4351338"/>
            <a:ext cx="0" cy="16557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4"/>
          <p:cNvSpPr>
            <a:spLocks noChangeShapeType="1"/>
          </p:cNvSpPr>
          <p:nvPr/>
        </p:nvSpPr>
        <p:spPr bwMode="auto">
          <a:xfrm>
            <a:off x="1521885" y="5553075"/>
            <a:ext cx="97367"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35"/>
          <p:cNvSpPr>
            <a:spLocks noChangeShapeType="1"/>
          </p:cNvSpPr>
          <p:nvPr/>
        </p:nvSpPr>
        <p:spPr bwMode="auto">
          <a:xfrm>
            <a:off x="2351617" y="4365626"/>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36"/>
          <p:cNvSpPr>
            <a:spLocks noChangeShapeType="1"/>
          </p:cNvSpPr>
          <p:nvPr/>
        </p:nvSpPr>
        <p:spPr bwMode="auto">
          <a:xfrm>
            <a:off x="1583267" y="5551489"/>
            <a:ext cx="768351" cy="1587"/>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37"/>
          <p:cNvSpPr>
            <a:spLocks noChangeShapeType="1"/>
          </p:cNvSpPr>
          <p:nvPr/>
        </p:nvSpPr>
        <p:spPr bwMode="auto">
          <a:xfrm>
            <a:off x="1583267" y="6019800"/>
            <a:ext cx="1200151" cy="0"/>
          </a:xfrm>
          <a:prstGeom prst="line">
            <a:avLst/>
          </a:prstGeom>
          <a:noFill/>
          <a:ln w="76200">
            <a:solidFill>
              <a:srgbClr val="2103F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38"/>
          <p:cNvSpPr>
            <a:spLocks noChangeShapeType="1"/>
          </p:cNvSpPr>
          <p:nvPr/>
        </p:nvSpPr>
        <p:spPr bwMode="auto">
          <a:xfrm>
            <a:off x="1583267" y="6021389"/>
            <a:ext cx="772584" cy="1587"/>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39"/>
          <p:cNvSpPr>
            <a:spLocks noChangeShapeType="1"/>
          </p:cNvSpPr>
          <p:nvPr/>
        </p:nvSpPr>
        <p:spPr bwMode="auto">
          <a:xfrm>
            <a:off x="1521885" y="6021388"/>
            <a:ext cx="95249" cy="0"/>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40"/>
          <p:cNvGrpSpPr>
            <a:grpSpLocks/>
          </p:cNvGrpSpPr>
          <p:nvPr/>
        </p:nvGrpSpPr>
        <p:grpSpPr bwMode="auto">
          <a:xfrm>
            <a:off x="190501" y="6394450"/>
            <a:ext cx="2834217" cy="382588"/>
            <a:chOff x="90" y="4028"/>
            <a:chExt cx="1339" cy="241"/>
          </a:xfrm>
        </p:grpSpPr>
        <p:grpSp>
          <p:nvGrpSpPr>
            <p:cNvPr id="12325" name="Group 41"/>
            <p:cNvGrpSpPr>
              <a:grpSpLocks/>
            </p:cNvGrpSpPr>
            <p:nvPr/>
          </p:nvGrpSpPr>
          <p:grpSpPr bwMode="auto">
            <a:xfrm>
              <a:off x="839" y="4028"/>
              <a:ext cx="590" cy="238"/>
              <a:chOff x="687" y="4033"/>
              <a:chExt cx="590" cy="238"/>
            </a:xfrm>
          </p:grpSpPr>
          <p:sp>
            <p:nvSpPr>
              <p:cNvPr id="12327" name="Text Box 42"/>
              <p:cNvSpPr txBox="1">
                <a:spLocks noChangeArrowheads="1"/>
              </p:cNvSpPr>
              <p:nvPr/>
            </p:nvSpPr>
            <p:spPr bwMode="auto">
              <a:xfrm>
                <a:off x="687" y="4034"/>
                <a:ext cx="295" cy="237"/>
              </a:xfrm>
              <a:prstGeom prst="rect">
                <a:avLst/>
              </a:prstGeom>
              <a:solidFill>
                <a:srgbClr val="2103FD"/>
              </a:solidFill>
              <a:ln w="9525">
                <a:solidFill>
                  <a:schemeClr val="tx1"/>
                </a:solidFill>
                <a:miter lim="800000"/>
                <a:headEnd/>
                <a:tailEnd/>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1"/>
                    </a:solidFill>
                    <a:latin typeface="Times New Roman" pitchFamily="18" charset="0"/>
                  </a:rPr>
                  <a:t>S</a:t>
                </a:r>
                <a:r>
                  <a:rPr lang="en-US" altLang="zh-CN" b="0" baseline="-25000">
                    <a:solidFill>
                      <a:schemeClr val="bg1"/>
                    </a:solidFill>
                    <a:latin typeface="Tahoma" pitchFamily="34" charset="0"/>
                  </a:rPr>
                  <a:t>1</a:t>
                </a:r>
              </a:p>
            </p:txBody>
          </p:sp>
          <p:sp>
            <p:nvSpPr>
              <p:cNvPr id="12328" name="Text Box 43"/>
              <p:cNvSpPr txBox="1">
                <a:spLocks noChangeArrowheads="1"/>
              </p:cNvSpPr>
              <p:nvPr/>
            </p:nvSpPr>
            <p:spPr bwMode="auto">
              <a:xfrm>
                <a:off x="982" y="4033"/>
                <a:ext cx="295" cy="237"/>
              </a:xfrm>
              <a:prstGeom prst="rect">
                <a:avLst/>
              </a:prstGeom>
              <a:solidFill>
                <a:srgbClr val="FF00FF"/>
              </a:solidFill>
              <a:ln w="9525">
                <a:solidFill>
                  <a:schemeClr val="tx1"/>
                </a:solidFill>
                <a:miter lim="800000"/>
                <a:headEnd/>
                <a:tailEnd/>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1"/>
                    </a:solidFill>
                    <a:latin typeface="Times New Roman" pitchFamily="18" charset="0"/>
                  </a:rPr>
                  <a:t>S</a:t>
                </a:r>
                <a:r>
                  <a:rPr lang="en-US" altLang="zh-CN" b="0" baseline="-25000">
                    <a:solidFill>
                      <a:schemeClr val="bg1"/>
                    </a:solidFill>
                    <a:latin typeface="Tahoma" pitchFamily="34" charset="0"/>
                  </a:rPr>
                  <a:t>2</a:t>
                </a:r>
              </a:p>
            </p:txBody>
          </p:sp>
        </p:grpSp>
        <p:sp>
          <p:nvSpPr>
            <p:cNvPr id="12326" name="Text Box 44"/>
            <p:cNvSpPr txBox="1">
              <a:spLocks noChangeArrowheads="1"/>
            </p:cNvSpPr>
            <p:nvPr/>
          </p:nvSpPr>
          <p:spPr bwMode="auto">
            <a:xfrm>
              <a:off x="90" y="4038"/>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b="0">
                  <a:latin typeface="Tahoma" pitchFamily="34" charset="0"/>
                </a:rPr>
                <a:t>多边形表</a:t>
              </a:r>
            </a:p>
          </p:txBody>
        </p:sp>
      </p:grpSp>
    </p:spTree>
    <p:extLst>
      <p:ext uri="{BB962C8B-B14F-4D97-AF65-F5344CB8AC3E}">
        <p14:creationId xmlns:p14="http://schemas.microsoft.com/office/powerpoint/2010/main" val="3298148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2537">
                                            <p:txEl>
                                              <p:pRg st="0" end="0"/>
                                            </p:txEl>
                                          </p:spTgt>
                                        </p:tgtEl>
                                        <p:attrNameLst>
                                          <p:attrName>style.visibility</p:attrName>
                                        </p:attrNameLst>
                                      </p:cBhvr>
                                      <p:to>
                                        <p:strVal val="visible"/>
                                      </p:to>
                                    </p:set>
                                    <p:animEffect transition="in" filter="wipe(up)">
                                      <p:cBhvr>
                                        <p:cTn id="7" dur="500"/>
                                        <p:tgtEl>
                                          <p:spTgt spid="225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4"/>
                                        </p:tgtEl>
                                        <p:attrNameLst>
                                          <p:attrName>style.visibility</p:attrName>
                                        </p:attrNameLst>
                                      </p:cBhvr>
                                      <p:to>
                                        <p:strVal val="visible"/>
                                      </p:to>
                                    </p:set>
                                    <p:animEffect transition="in" filter="wipe(left)">
                                      <p:cBhvr>
                                        <p:cTn id="12" dur="500"/>
                                        <p:tgtEl>
                                          <p:spTgt spid="225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38"/>
                                        </p:tgtEl>
                                        <p:attrNameLst>
                                          <p:attrName>style.visibility</p:attrName>
                                        </p:attrNameLst>
                                      </p:cBhvr>
                                      <p:to>
                                        <p:strVal val="visible"/>
                                      </p:to>
                                    </p:set>
                                    <p:animEffect transition="in" filter="wipe(down)">
                                      <p:cBhvr>
                                        <p:cTn id="17" dur="500"/>
                                        <p:tgtEl>
                                          <p:spTgt spid="225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4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53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54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42"/>
                                        </p:tgtEl>
                                        <p:attrNameLst>
                                          <p:attrName>style.visibility</p:attrName>
                                        </p:attrNameLst>
                                      </p:cBhvr>
                                      <p:to>
                                        <p:strVal val="visible"/>
                                      </p:to>
                                    </p:set>
                                    <p:animEffect transition="in" filter="wipe(left)">
                                      <p:cBhvr>
                                        <p:cTn id="37" dur="500"/>
                                        <p:tgtEl>
                                          <p:spTgt spid="225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52"/>
                                        </p:tgtEl>
                                        <p:attrNameLst>
                                          <p:attrName>style.visibility</p:attrName>
                                        </p:attrNameLst>
                                      </p:cBhvr>
                                      <p:to>
                                        <p:strVal val="visible"/>
                                      </p:to>
                                    </p:set>
                                    <p:animEffect transition="in" filter="wipe(left)">
                                      <p:cBhvr>
                                        <p:cTn id="52" dur="500"/>
                                        <p:tgtEl>
                                          <p:spTgt spid="225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54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54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2553"/>
                                        </p:tgtEl>
                                        <p:attrNameLst>
                                          <p:attrName>style.visibility</p:attrName>
                                        </p:attrNameLst>
                                      </p:cBhvr>
                                      <p:to>
                                        <p:strVal val="visible"/>
                                      </p:to>
                                    </p:set>
                                    <p:animEffect transition="in" filter="wipe(left)">
                                      <p:cBhvr>
                                        <p:cTn id="65" dur="500"/>
                                        <p:tgtEl>
                                          <p:spTgt spid="2255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2553"/>
                                        </p:tgtEl>
                                        <p:attrNameLst>
                                          <p:attrName>style.visibility</p:attrName>
                                        </p:attrNameLst>
                                      </p:cBhvr>
                                      <p:to>
                                        <p:strVal val="hidden"/>
                                      </p:to>
                                    </p:set>
                                  </p:childTnLst>
                                </p:cTn>
                              </p:par>
                              <p:par>
                                <p:cTn id="70" presetID="22" presetClass="entr" presetSubtype="8" fill="hold" grpId="0" nodeType="withEffect">
                                  <p:stCondLst>
                                    <p:cond delay="0"/>
                                  </p:stCondLst>
                                  <p:childTnLst>
                                    <p:set>
                                      <p:cBhvr>
                                        <p:cTn id="71" dur="1" fill="hold">
                                          <p:stCondLst>
                                            <p:cond delay="0"/>
                                          </p:stCondLst>
                                        </p:cTn>
                                        <p:tgtEl>
                                          <p:spTgt spid="22546"/>
                                        </p:tgtEl>
                                        <p:attrNameLst>
                                          <p:attrName>style.visibility</p:attrName>
                                        </p:attrNameLst>
                                      </p:cBhvr>
                                      <p:to>
                                        <p:strVal val="visible"/>
                                      </p:to>
                                    </p:set>
                                    <p:animEffect transition="in" filter="wipe(left)">
                                      <p:cBhvr>
                                        <p:cTn id="72" dur="500"/>
                                        <p:tgtEl>
                                          <p:spTgt spid="2254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2548"/>
                                        </p:tgtEl>
                                        <p:attrNameLst>
                                          <p:attrName>style.visibility</p:attrName>
                                        </p:attrNameLst>
                                      </p:cBhvr>
                                      <p:to>
                                        <p:strVal val="visible"/>
                                      </p:to>
                                    </p:set>
                                    <p:animEffect transition="in" filter="wipe(up)">
                                      <p:cBhvr>
                                        <p:cTn id="77" dur="500"/>
                                        <p:tgtEl>
                                          <p:spTgt spid="225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2549"/>
                                        </p:tgtEl>
                                        <p:attrNameLst>
                                          <p:attrName>style.visibility</p:attrName>
                                        </p:attrNameLst>
                                      </p:cBhvr>
                                      <p:to>
                                        <p:strVal val="visible"/>
                                      </p:to>
                                    </p:set>
                                    <p:animEffect transition="in" filter="wipe(up)">
                                      <p:cBhvr>
                                        <p:cTn id="82" dur="500"/>
                                        <p:tgtEl>
                                          <p:spTgt spid="2254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2550"/>
                                        </p:tgtEl>
                                        <p:attrNameLst>
                                          <p:attrName>style.visibility</p:attrName>
                                        </p:attrNameLst>
                                      </p:cBhvr>
                                      <p:to>
                                        <p:strVal val="visible"/>
                                      </p:to>
                                    </p:set>
                                    <p:animEffect transition="in" filter="wipe(up)">
                                      <p:cBhvr>
                                        <p:cTn id="87" dur="500"/>
                                        <p:tgtEl>
                                          <p:spTgt spid="2255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551"/>
                                        </p:tgtEl>
                                        <p:attrNameLst>
                                          <p:attrName>style.visibility</p:attrName>
                                        </p:attrNameLst>
                                      </p:cBhvr>
                                      <p:to>
                                        <p:strVal val="visible"/>
                                      </p:to>
                                    </p:set>
                                    <p:animEffect transition="in" filter="wipe(left)">
                                      <p:cBhvr>
                                        <p:cTn id="92" dur="500"/>
                                        <p:tgtEl>
                                          <p:spTgt spid="2255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2554"/>
                                        </p:tgtEl>
                                        <p:attrNameLst>
                                          <p:attrName>style.visibility</p:attrName>
                                        </p:attrNameLst>
                                      </p:cBhvr>
                                      <p:to>
                                        <p:strVal val="visible"/>
                                      </p:to>
                                    </p:set>
                                    <p:animEffect transition="in" filter="wipe(left)">
                                      <p:cBhvr>
                                        <p:cTn id="97" dur="500"/>
                                        <p:tgtEl>
                                          <p:spTgt spid="2255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22545"/>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22548"/>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22546"/>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22549"/>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2255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2255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22547"/>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22554"/>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2543"/>
                                        </p:tgtEl>
                                        <p:attrNameLst>
                                          <p:attrName>style.visibility</p:attrName>
                                        </p:attrNameLst>
                                      </p:cBhvr>
                                      <p:to>
                                        <p:strVal val="visible"/>
                                      </p:to>
                                    </p:set>
                                    <p:animEffect transition="in" filter="wipe(left)">
                                      <p:cBhvr>
                                        <p:cTn id="120" dur="500"/>
                                        <p:tgtEl>
                                          <p:spTgt spid="2254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2555"/>
                                        </p:tgtEl>
                                        <p:attrNameLst>
                                          <p:attrName>style.visibility</p:attrName>
                                        </p:attrNameLst>
                                      </p:cBhvr>
                                      <p:to>
                                        <p:strVal val="visible"/>
                                      </p:to>
                                    </p:set>
                                    <p:animEffect transition="in" filter="wipe(left)">
                                      <p:cBhvr>
                                        <p:cTn id="125" dur="500"/>
                                        <p:tgtEl>
                                          <p:spTgt spid="22555"/>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22556"/>
                                        </p:tgtEl>
                                        <p:attrNameLst>
                                          <p:attrName>style.visibility</p:attrName>
                                        </p:attrNameLst>
                                      </p:cBhvr>
                                      <p:to>
                                        <p:strVal val="visible"/>
                                      </p:to>
                                    </p:set>
                                    <p:animEffect transition="in" filter="wipe(up)">
                                      <p:cBhvr>
                                        <p:cTn id="130" dur="500"/>
                                        <p:tgtEl>
                                          <p:spTgt spid="22556"/>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22557"/>
                                        </p:tgtEl>
                                        <p:attrNameLst>
                                          <p:attrName>style.visibility</p:attrName>
                                        </p:attrNameLst>
                                      </p:cBhvr>
                                      <p:to>
                                        <p:strVal val="visible"/>
                                      </p:to>
                                    </p:set>
                                    <p:animEffect transition="in" filter="wipe(up)">
                                      <p:cBhvr>
                                        <p:cTn id="133" dur="500"/>
                                        <p:tgtEl>
                                          <p:spTgt spid="2255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255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2565"/>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2555"/>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2559"/>
                                        </p:tgtEl>
                                        <p:attrNameLst>
                                          <p:attrName>style.visibility</p:attrName>
                                        </p:attrNameLst>
                                      </p:cBhvr>
                                      <p:to>
                                        <p:strVal val="visible"/>
                                      </p:to>
                                    </p:set>
                                    <p:animEffect transition="in" filter="wipe(left)">
                                      <p:cBhvr>
                                        <p:cTn id="148" dur="500"/>
                                        <p:tgtEl>
                                          <p:spTgt spid="22559"/>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22560"/>
                                        </p:tgtEl>
                                        <p:attrNameLst>
                                          <p:attrName>style.visibility</p:attrName>
                                        </p:attrNameLst>
                                      </p:cBhvr>
                                      <p:to>
                                        <p:strVal val="visible"/>
                                      </p:to>
                                    </p:set>
                                    <p:animEffect transition="in" filter="wipe(up)">
                                      <p:cBhvr>
                                        <p:cTn id="153" dur="500"/>
                                        <p:tgtEl>
                                          <p:spTgt spid="22560"/>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2562"/>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2567"/>
                                        </p:tgtEl>
                                        <p:attrNameLst>
                                          <p:attrName>style.visibility</p:attrName>
                                        </p:attrNameLst>
                                      </p:cBhvr>
                                      <p:to>
                                        <p:strVal val="visible"/>
                                      </p:to>
                                    </p:set>
                                    <p:animEffect transition="in" filter="wipe(left)">
                                      <p:cBhvr>
                                        <p:cTn id="162" dur="500"/>
                                        <p:tgtEl>
                                          <p:spTgt spid="22567"/>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22563"/>
                                        </p:tgtEl>
                                        <p:attrNameLst>
                                          <p:attrName>style.visibility</p:attrName>
                                        </p:attrNameLst>
                                      </p:cBhvr>
                                      <p:to>
                                        <p:strVal val="visible"/>
                                      </p:to>
                                    </p:set>
                                    <p:animEffect transition="in" filter="wipe(up)">
                                      <p:cBhvr>
                                        <p:cTn id="167" dur="500"/>
                                        <p:tgtEl>
                                          <p:spTgt spid="22563"/>
                                        </p:tgtEl>
                                      </p:cBhvr>
                                    </p:animEffect>
                                  </p:childTnLst>
                                </p:cTn>
                              </p:par>
                              <p:par>
                                <p:cTn id="168" presetID="22" presetClass="entr" presetSubtype="8" fill="hold" grpId="0" nodeType="withEffect">
                                  <p:stCondLst>
                                    <p:cond delay="0"/>
                                  </p:stCondLst>
                                  <p:childTnLst>
                                    <p:set>
                                      <p:cBhvr>
                                        <p:cTn id="169" dur="1" fill="hold">
                                          <p:stCondLst>
                                            <p:cond delay="0"/>
                                          </p:stCondLst>
                                        </p:cTn>
                                        <p:tgtEl>
                                          <p:spTgt spid="22564"/>
                                        </p:tgtEl>
                                        <p:attrNameLst>
                                          <p:attrName>style.visibility</p:attrName>
                                        </p:attrNameLst>
                                      </p:cBhvr>
                                      <p:to>
                                        <p:strVal val="visible"/>
                                      </p:to>
                                    </p:set>
                                    <p:animEffect transition="in" filter="wipe(left)">
                                      <p:cBhvr>
                                        <p:cTn id="170" dur="500"/>
                                        <p:tgtEl>
                                          <p:spTgt spid="22564"/>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22561"/>
                                        </p:tgtEl>
                                        <p:attrNameLst>
                                          <p:attrName>style.visibility</p:attrName>
                                        </p:attrNameLst>
                                      </p:cBhvr>
                                      <p:to>
                                        <p:strVal val="visible"/>
                                      </p:to>
                                    </p:set>
                                    <p:animEffect transition="in" filter="wipe(up)">
                                      <p:cBhvr>
                                        <p:cTn id="175" dur="500"/>
                                        <p:tgtEl>
                                          <p:spTgt spid="22561"/>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22566"/>
                                        </p:tgtEl>
                                        <p:attrNameLst>
                                          <p:attrName>style.visibility</p:attrName>
                                        </p:attrNameLst>
                                      </p:cBhvr>
                                      <p:to>
                                        <p:strVal val="visible"/>
                                      </p:to>
                                    </p:set>
                                    <p:animEffect transition="in" filter="wipe(left)">
                                      <p:cBhvr>
                                        <p:cTn id="178" dur="500"/>
                                        <p:tgtEl>
                                          <p:spTgt spid="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22538" grpId="0" animBg="1"/>
      <p:bldP spid="22539" grpId="0" animBg="1"/>
      <p:bldP spid="22540" grpId="0" animBg="1"/>
      <p:bldP spid="22541" grpId="0" animBg="1"/>
      <p:bldP spid="22542" grpId="0" animBg="1"/>
      <p:bldP spid="22543" grpId="0" animBg="1"/>
      <p:bldP spid="22544" grpId="0"/>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3" grpId="0" animBg="1"/>
      <p:bldP spid="22553" grpId="1" animBg="1"/>
      <p:bldP spid="22554" grpId="0" animBg="1"/>
      <p:bldP spid="22554" grpId="1" animBg="1"/>
      <p:bldP spid="22555" grpId="0" animBg="1"/>
      <p:bldP spid="22555" grpId="1" animBg="1"/>
      <p:bldP spid="22556" grpId="0" animBg="1"/>
      <p:bldP spid="22557" grpId="0" animBg="1"/>
      <p:bldP spid="22558" grpId="0" animBg="1"/>
      <p:bldP spid="22559" grpId="0" animBg="1"/>
      <p:bldP spid="22560" grpId="0" animBg="1"/>
      <p:bldP spid="22561" grpId="0" animBg="1"/>
      <p:bldP spid="22562" grpId="0" animBg="1"/>
      <p:bldP spid="22563" grpId="0" animBg="1"/>
      <p:bldP spid="22564" grpId="0" animBg="1"/>
      <p:bldP spid="22565" grpId="0" animBg="1"/>
      <p:bldP spid="22566" grpId="0" animBg="1"/>
      <p:bldP spid="225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814917" y="3536950"/>
            <a:ext cx="2207683" cy="1260475"/>
          </a:xfrm>
          <a:custGeom>
            <a:avLst/>
            <a:gdLst>
              <a:gd name="T0" fmla="*/ 2147483647 w 1043"/>
              <a:gd name="T1" fmla="*/ 0 h 794"/>
              <a:gd name="T2" fmla="*/ 0 w 1043"/>
              <a:gd name="T3" fmla="*/ 2147483647 h 794"/>
              <a:gd name="T4" fmla="*/ 2147483647 w 1043"/>
              <a:gd name="T5" fmla="*/ 2147483647 h 794"/>
              <a:gd name="T6" fmla="*/ 2147483647 w 1043"/>
              <a:gd name="T7" fmla="*/ 0 h 794"/>
              <a:gd name="T8" fmla="*/ 0 60000 65536"/>
              <a:gd name="T9" fmla="*/ 0 60000 65536"/>
              <a:gd name="T10" fmla="*/ 0 60000 65536"/>
              <a:gd name="T11" fmla="*/ 0 60000 65536"/>
              <a:gd name="T12" fmla="*/ 0 w 1043"/>
              <a:gd name="T13" fmla="*/ 0 h 794"/>
              <a:gd name="T14" fmla="*/ 1043 w 1043"/>
              <a:gd name="T15" fmla="*/ 794 h 794"/>
            </a:gdLst>
            <a:ahLst/>
            <a:cxnLst>
              <a:cxn ang="T8">
                <a:pos x="T0" y="T1"/>
              </a:cxn>
              <a:cxn ang="T9">
                <a:pos x="T2" y="T3"/>
              </a:cxn>
              <a:cxn ang="T10">
                <a:pos x="T4" y="T5"/>
              </a:cxn>
              <a:cxn ang="T11">
                <a:pos x="T6" y="T7"/>
              </a:cxn>
            </a:cxnLst>
            <a:rect l="T12" t="T13" r="T14" b="T15"/>
            <a:pathLst>
              <a:path w="1043" h="794">
                <a:moveTo>
                  <a:pt x="408" y="0"/>
                </a:moveTo>
                <a:lnTo>
                  <a:pt x="0" y="794"/>
                </a:lnTo>
                <a:lnTo>
                  <a:pt x="1043" y="476"/>
                </a:lnTo>
                <a:lnTo>
                  <a:pt x="408" y="0"/>
                </a:lnTo>
                <a:close/>
              </a:path>
            </a:pathLst>
          </a:custGeom>
          <a:solidFill>
            <a:schemeClr val="accent1"/>
          </a:solidFill>
          <a:ln w="9525">
            <a:solidFill>
              <a:schemeClr val="tx1"/>
            </a:solidFill>
            <a:round/>
            <a:headEnd/>
            <a:tailEnd/>
          </a:ln>
        </p:spPr>
        <p:txBody>
          <a:bodyPr/>
          <a:lstStyle/>
          <a:p>
            <a:endParaRPr lang="zh-CN" altLang="en-US">
              <a:solidFill>
                <a:schemeClr val="bg2">
                  <a:lumMod val="50000"/>
                </a:schemeClr>
              </a:solidFill>
            </a:endParaRPr>
          </a:p>
        </p:txBody>
      </p:sp>
      <p:sp>
        <p:nvSpPr>
          <p:cNvPr id="13315" name="Rectangle 3"/>
          <p:cNvSpPr>
            <a:spLocks noGrp="1" noChangeArrowheads="1"/>
          </p:cNvSpPr>
          <p:nvPr>
            <p:ph type="title"/>
          </p:nvPr>
        </p:nvSpPr>
        <p:spPr>
          <a:xfrm>
            <a:off x="637117" y="188640"/>
            <a:ext cx="10390716" cy="1462087"/>
          </a:xfrm>
        </p:spPr>
        <p:txBody>
          <a:bodyPr/>
          <a:lstStyle/>
          <a:p>
            <a:pPr eaLnBrk="1" hangingPunct="1"/>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3.6 </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扫描线算法</a:t>
            </a:r>
            <a:endParaRPr lang="zh-CN" altLang="en-US" dirty="0" smtClean="0">
              <a:ea typeface="宋体" charset="-122"/>
            </a:endParaRPr>
          </a:p>
        </p:txBody>
      </p:sp>
      <p:sp>
        <p:nvSpPr>
          <p:cNvPr id="24580" name="Rectangle 4"/>
          <p:cNvSpPr>
            <a:spLocks noGrp="1" noChangeArrowheads="1"/>
          </p:cNvSpPr>
          <p:nvPr>
            <p:ph type="body" sz="half" idx="1"/>
          </p:nvPr>
        </p:nvSpPr>
        <p:spPr>
          <a:xfrm>
            <a:off x="479376" y="1412702"/>
            <a:ext cx="10433051" cy="792162"/>
          </a:xfrm>
        </p:spPr>
        <p:txBody>
          <a:bodyPr/>
          <a:lstStyle/>
          <a:p>
            <a:pPr marL="627063" lvl="1" indent="-342900">
              <a:spcBef>
                <a:spcPts val="1800"/>
              </a:spcBef>
              <a:buFont typeface="Wingdings" panose="05000000000000000000" pitchFamily="2" charset="2"/>
              <a:buChar char="Ø"/>
              <a:defRPr/>
            </a:pPr>
            <a:r>
              <a:rPr lang="en-US" altLang="zh-CN" b="1" dirty="0">
                <a:solidFill>
                  <a:schemeClr val="bg2">
                    <a:lumMod val="50000"/>
                  </a:schemeClr>
                </a:solidFill>
                <a:latin typeface="微软雅黑" panose="020B0503020204020204" pitchFamily="34" charset="-122"/>
                <a:ea typeface="微软雅黑" panose="020B0503020204020204" pitchFamily="34" charset="-122"/>
              </a:rPr>
              <a:t>3.6.2 </a:t>
            </a:r>
            <a:r>
              <a:rPr lang="zh-CN" altLang="en-US" b="1" dirty="0">
                <a:solidFill>
                  <a:schemeClr val="bg2">
                    <a:lumMod val="50000"/>
                  </a:schemeClr>
                </a:solidFill>
                <a:latin typeface="微软雅黑" panose="020B0503020204020204" pitchFamily="34" charset="-122"/>
                <a:ea typeface="微软雅黑" panose="020B0503020204020204" pitchFamily="34" charset="-122"/>
              </a:rPr>
              <a:t>扫描线间隔连贯性算法</a:t>
            </a:r>
          </a:p>
          <a:p>
            <a:pPr lvl="3" eaLnBrk="1" hangingPunct="1">
              <a:spcBef>
                <a:spcPct val="40000"/>
              </a:spcBef>
            </a:pPr>
            <a:endParaRPr lang="en-US" altLang="zh-CN" dirty="0" smtClean="0">
              <a:solidFill>
                <a:schemeClr val="folHlink"/>
              </a:solidFill>
              <a:latin typeface="Times New Roman" pitchFamily="18" charset="0"/>
              <a:ea typeface="宋体" charset="-122"/>
            </a:endParaRPr>
          </a:p>
        </p:txBody>
      </p:sp>
      <p:sp>
        <p:nvSpPr>
          <p:cNvPr id="24581" name="Text Box 5"/>
          <p:cNvSpPr txBox="1">
            <a:spLocks noChangeArrowheads="1"/>
          </p:cNvSpPr>
          <p:nvPr/>
        </p:nvSpPr>
        <p:spPr bwMode="auto">
          <a:xfrm>
            <a:off x="3934884" y="2349501"/>
            <a:ext cx="8066616" cy="409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marL="887413" lvl="1" indent="-342900" defTabSz="914216" eaLnBrk="1" hangingPunct="1">
              <a:lnSpc>
                <a:spcPct val="90000"/>
              </a:lnSpc>
              <a:spcBef>
                <a:spcPts val="1800"/>
              </a:spcBef>
              <a:buFont typeface="Arial" panose="020B0604020202020204" pitchFamily="34" charset="0"/>
              <a:buChar char="•"/>
              <a:defRPr/>
            </a:pPr>
            <a:r>
              <a:rPr lang="en-US" altLang="zh-CN" sz="2400" b="0" dirty="0">
                <a:latin typeface="Times New Roman" pitchFamily="18" charset="0"/>
              </a:rPr>
              <a:t> </a:t>
            </a:r>
            <a:r>
              <a:rPr lang="zh-CN" altLang="en-US" sz="2400" dirty="0">
                <a:solidFill>
                  <a:schemeClr val="bg2">
                    <a:lumMod val="50000"/>
                  </a:schemeClr>
                </a:solidFill>
                <a:latin typeface="Times New Roman" pitchFamily="18" charset="0"/>
                <a:ea typeface="Montserrat Hairline"/>
                <a:cs typeface="Montserrat Hairline"/>
                <a:sym typeface="Montserrat Hairline"/>
              </a:rPr>
              <a:t>扫描线与多个多边形相交于</a:t>
            </a:r>
            <a:r>
              <a:rPr lang="en-US" altLang="zh-CN" sz="2400" dirty="0">
                <a:solidFill>
                  <a:schemeClr val="bg2">
                    <a:lumMod val="50000"/>
                  </a:schemeClr>
                </a:solidFill>
                <a:latin typeface="Times New Roman" pitchFamily="18" charset="0"/>
                <a:ea typeface="Montserrat Hairline"/>
                <a:cs typeface="Montserrat Hairline"/>
                <a:sym typeface="Montserrat Hairline"/>
              </a:rPr>
              <a:t>a</a:t>
            </a:r>
            <a:r>
              <a:rPr lang="en-US" altLang="zh-CN" sz="2400" baseline="-25000" dirty="0">
                <a:solidFill>
                  <a:schemeClr val="bg2">
                    <a:lumMod val="50000"/>
                  </a:schemeClr>
                </a:solidFill>
                <a:latin typeface="Times New Roman" pitchFamily="18" charset="0"/>
                <a:ea typeface="Montserrat Hairline"/>
                <a:cs typeface="Montserrat Hairline"/>
                <a:sym typeface="Montserrat Hairline"/>
              </a:rPr>
              <a:t>1</a:t>
            </a:r>
            <a:r>
              <a:rPr lang="en-US" altLang="zh-CN" sz="2400" dirty="0">
                <a:solidFill>
                  <a:schemeClr val="bg2">
                    <a:lumMod val="50000"/>
                  </a:schemeClr>
                </a:solidFill>
                <a:latin typeface="Times New Roman" pitchFamily="18" charset="0"/>
                <a:ea typeface="Montserrat Hairline"/>
                <a:cs typeface="Montserrat Hairline"/>
                <a:sym typeface="Montserrat Hairline"/>
              </a:rPr>
              <a:t> ~ a</a:t>
            </a:r>
            <a:r>
              <a:rPr lang="en-US" altLang="zh-CN" sz="2400" baseline="-25000" dirty="0">
                <a:solidFill>
                  <a:schemeClr val="bg2">
                    <a:lumMod val="50000"/>
                  </a:schemeClr>
                </a:solidFill>
                <a:latin typeface="Times New Roman" pitchFamily="18" charset="0"/>
                <a:ea typeface="Montserrat Hairline"/>
                <a:cs typeface="Montserrat Hairline"/>
                <a:sym typeface="Montserrat Hairline"/>
              </a:rPr>
              <a:t>n</a:t>
            </a:r>
          </a:p>
          <a:p>
            <a:pPr marL="887413" lvl="1" indent="-342900" defTabSz="914216" eaLnBrk="1" hangingPunct="1">
              <a:lnSpc>
                <a:spcPct val="90000"/>
              </a:lnSpc>
              <a:spcBef>
                <a:spcPts val="1800"/>
              </a:spcBef>
              <a:buFont typeface="Arial" panose="020B0604020202020204" pitchFamily="34" charset="0"/>
              <a:buChar char="•"/>
              <a:defRPr/>
            </a:pPr>
            <a:r>
              <a:rPr lang="en-US" altLang="zh-CN" sz="2400" dirty="0">
                <a:solidFill>
                  <a:schemeClr val="bg2">
                    <a:lumMod val="50000"/>
                  </a:schemeClr>
                </a:solidFill>
                <a:latin typeface="Times New Roman" pitchFamily="18" charset="0"/>
                <a:ea typeface="Montserrat Hairline"/>
                <a:cs typeface="Montserrat Hairline"/>
                <a:sym typeface="Montserrat Hairline"/>
              </a:rPr>
              <a:t>  [a</a:t>
            </a:r>
            <a:r>
              <a:rPr lang="en-US" altLang="zh-CN" sz="2400" baseline="-25000" dirty="0">
                <a:solidFill>
                  <a:schemeClr val="bg2">
                    <a:lumMod val="50000"/>
                  </a:schemeClr>
                </a:solidFill>
                <a:latin typeface="Times New Roman" pitchFamily="18" charset="0"/>
                <a:ea typeface="Montserrat Hairline"/>
                <a:cs typeface="Montserrat Hairline"/>
                <a:sym typeface="Montserrat Hairline"/>
              </a:rPr>
              <a:t>i</a:t>
            </a:r>
            <a:r>
              <a:rPr lang="en-US" altLang="zh-CN" sz="2400" dirty="0">
                <a:solidFill>
                  <a:schemeClr val="bg2">
                    <a:lumMod val="50000"/>
                  </a:schemeClr>
                </a:solidFill>
                <a:latin typeface="Times New Roman" pitchFamily="18" charset="0"/>
                <a:ea typeface="Montserrat Hairline"/>
                <a:cs typeface="Montserrat Hairline"/>
                <a:sym typeface="Montserrat Hairline"/>
              </a:rPr>
              <a:t>,a</a:t>
            </a:r>
            <a:r>
              <a:rPr lang="en-US" altLang="zh-CN" sz="2400" baseline="-25000" dirty="0">
                <a:solidFill>
                  <a:schemeClr val="bg2">
                    <a:lumMod val="50000"/>
                  </a:schemeClr>
                </a:solidFill>
                <a:latin typeface="Times New Roman" pitchFamily="18" charset="0"/>
                <a:ea typeface="Montserrat Hairline"/>
                <a:cs typeface="Montserrat Hairline"/>
                <a:sym typeface="Montserrat Hairline"/>
              </a:rPr>
              <a:t>i+1</a:t>
            </a:r>
            <a:r>
              <a:rPr lang="en-US" altLang="zh-CN" sz="2400" dirty="0">
                <a:solidFill>
                  <a:schemeClr val="bg2">
                    <a:lumMod val="50000"/>
                  </a:schemeClr>
                </a:solidFill>
                <a:latin typeface="Times New Roman" pitchFamily="18" charset="0"/>
                <a:ea typeface="Montserrat Hairline"/>
                <a:cs typeface="Montserrat Hairline"/>
                <a:sym typeface="Montserrat Hairline"/>
              </a:rPr>
              <a:t>] (</a:t>
            </a:r>
            <a:r>
              <a:rPr lang="en-US" altLang="zh-CN" sz="2400" dirty="0" err="1">
                <a:solidFill>
                  <a:schemeClr val="bg2">
                    <a:lumMod val="50000"/>
                  </a:schemeClr>
                </a:solidFill>
                <a:latin typeface="Times New Roman" pitchFamily="18" charset="0"/>
                <a:ea typeface="Montserrat Hairline"/>
                <a:cs typeface="Montserrat Hairline"/>
                <a:sym typeface="Montserrat Hairline"/>
              </a:rPr>
              <a:t>i</a:t>
            </a:r>
            <a:r>
              <a:rPr lang="en-US" altLang="zh-CN" sz="2400" dirty="0">
                <a:solidFill>
                  <a:schemeClr val="bg2">
                    <a:lumMod val="50000"/>
                  </a:schemeClr>
                </a:solidFill>
                <a:latin typeface="Times New Roman" pitchFamily="18" charset="0"/>
                <a:ea typeface="Montserrat Hairline"/>
                <a:cs typeface="Montserrat Hairline"/>
                <a:sym typeface="Montserrat Hairline"/>
              </a:rPr>
              <a:t>=1,2,…,n) </a:t>
            </a:r>
            <a:r>
              <a:rPr lang="zh-CN" altLang="en-US" sz="2400" dirty="0">
                <a:solidFill>
                  <a:schemeClr val="bg2">
                    <a:lumMod val="50000"/>
                  </a:schemeClr>
                </a:solidFill>
                <a:latin typeface="Times New Roman" pitchFamily="18" charset="0"/>
                <a:ea typeface="Montserrat Hairline"/>
                <a:cs typeface="Montserrat Hairline"/>
                <a:sym typeface="Montserrat Hairline"/>
              </a:rPr>
              <a:t>称为一个小区间</a:t>
            </a:r>
          </a:p>
          <a:p>
            <a:pPr marL="887413" lvl="1" indent="-342900" defTabSz="914216" eaLnBrk="1" hangingPunct="1">
              <a:lnSpc>
                <a:spcPct val="90000"/>
              </a:lnSpc>
              <a:spcBef>
                <a:spcPts val="1800"/>
              </a:spcBef>
              <a:buFont typeface="Arial" panose="020B0604020202020204" pitchFamily="34" charset="0"/>
              <a:buChar char="•"/>
              <a:defRPr/>
            </a:pPr>
            <a:r>
              <a:rPr lang="zh-CN" altLang="en-US" sz="2400" dirty="0">
                <a:solidFill>
                  <a:schemeClr val="bg2">
                    <a:lumMod val="50000"/>
                  </a:schemeClr>
                </a:solidFill>
                <a:latin typeface="Times New Roman" pitchFamily="18" charset="0"/>
                <a:ea typeface="Montserrat Hairline"/>
                <a:cs typeface="Montserrat Hairline"/>
                <a:sym typeface="Montserrat Hairline"/>
              </a:rPr>
              <a:t> 判断可见性准则：</a:t>
            </a:r>
          </a:p>
          <a:p>
            <a:pPr lvl="2" eaLnBrk="1" hangingPunct="1">
              <a:spcBef>
                <a:spcPct val="50000"/>
              </a:spcBef>
              <a:buClr>
                <a:schemeClr val="accent2"/>
              </a:buClr>
              <a:buSzPct val="50000"/>
              <a:buFont typeface="Wingdings" pitchFamily="2" charset="2"/>
              <a:buChar char="n"/>
            </a:pPr>
            <a:r>
              <a:rPr lang="zh-CN" altLang="en-US" dirty="0">
                <a:latin typeface="Times New Roman" pitchFamily="18" charset="0"/>
              </a:rPr>
              <a:t> </a:t>
            </a:r>
            <a:r>
              <a:rPr lang="zh-CN" altLang="en-US" sz="2000" dirty="0">
                <a:solidFill>
                  <a:schemeClr val="bg2">
                    <a:lumMod val="50000"/>
                  </a:schemeClr>
                </a:solidFill>
                <a:latin typeface="Times New Roman" pitchFamily="18" charset="0"/>
              </a:rPr>
              <a:t>若小区间上没有任何多边形，则该小区间为背景色；</a:t>
            </a:r>
          </a:p>
          <a:p>
            <a:pPr lvl="2" eaLnBrk="1" hangingPunct="1">
              <a:spcBef>
                <a:spcPct val="50000"/>
              </a:spcBef>
              <a:buClr>
                <a:schemeClr val="accent2"/>
              </a:buClr>
              <a:buSzPct val="50000"/>
              <a:buFont typeface="Wingdings" pitchFamily="2" charset="2"/>
              <a:buChar char="n"/>
            </a:pPr>
            <a:r>
              <a:rPr lang="zh-CN" altLang="en-US" sz="2000" dirty="0">
                <a:solidFill>
                  <a:schemeClr val="bg2">
                    <a:lumMod val="50000"/>
                  </a:schemeClr>
                </a:solidFill>
                <a:latin typeface="Times New Roman" pitchFamily="18" charset="0"/>
              </a:rPr>
              <a:t> 小区间上只有一个多边形，用该多边形的颜色显示；</a:t>
            </a:r>
          </a:p>
          <a:p>
            <a:pPr lvl="2" eaLnBrk="1" hangingPunct="1">
              <a:lnSpc>
                <a:spcPct val="125000"/>
              </a:lnSpc>
              <a:spcBef>
                <a:spcPct val="50000"/>
              </a:spcBef>
              <a:buClr>
                <a:schemeClr val="accent2"/>
              </a:buClr>
              <a:buSzPct val="50000"/>
              <a:buFont typeface="Wingdings" pitchFamily="2" charset="2"/>
              <a:buChar char="n"/>
            </a:pPr>
            <a:r>
              <a:rPr lang="zh-CN" altLang="en-US" sz="2000" dirty="0">
                <a:solidFill>
                  <a:schemeClr val="bg2">
                    <a:lumMod val="50000"/>
                  </a:schemeClr>
                </a:solidFill>
                <a:latin typeface="Times New Roman" pitchFamily="18" charset="0"/>
              </a:rPr>
              <a:t> 小区间上存在两个或两个以上的多边形时，通过深度测试判别可见性，判别方法如下：</a:t>
            </a:r>
          </a:p>
          <a:p>
            <a:pPr lvl="1" eaLnBrk="1" hangingPunct="1">
              <a:spcBef>
                <a:spcPct val="25000"/>
              </a:spcBef>
              <a:buClr>
                <a:schemeClr val="accent2"/>
              </a:buClr>
              <a:buSzPct val="50000"/>
              <a:buFont typeface="Wingdings" pitchFamily="2" charset="2"/>
              <a:buChar char="n"/>
            </a:pPr>
            <a:endParaRPr lang="zh-CN" altLang="en-US" dirty="0">
              <a:latin typeface="Times New Roman" pitchFamily="18" charset="0"/>
            </a:endParaRPr>
          </a:p>
          <a:p>
            <a:pPr lvl="1" eaLnBrk="1" hangingPunct="1">
              <a:spcBef>
                <a:spcPct val="25000"/>
              </a:spcBef>
              <a:buClr>
                <a:schemeClr val="accent2"/>
              </a:buClr>
              <a:buSzPct val="50000"/>
              <a:buFont typeface="Wingdings" pitchFamily="2" charset="2"/>
              <a:buChar char="n"/>
            </a:pPr>
            <a:endParaRPr lang="en-US" altLang="zh-CN" b="0" dirty="0">
              <a:latin typeface="Times New Roman" pitchFamily="18" charset="0"/>
            </a:endParaRPr>
          </a:p>
        </p:txBody>
      </p:sp>
      <p:sp>
        <p:nvSpPr>
          <p:cNvPr id="24582" name="Freeform 6"/>
          <p:cNvSpPr>
            <a:spLocks/>
          </p:cNvSpPr>
          <p:nvPr/>
        </p:nvSpPr>
        <p:spPr bwMode="auto">
          <a:xfrm>
            <a:off x="910168" y="3500438"/>
            <a:ext cx="2112433" cy="1295400"/>
          </a:xfrm>
          <a:custGeom>
            <a:avLst/>
            <a:gdLst>
              <a:gd name="T0" fmla="*/ 2147483647 w 998"/>
              <a:gd name="T1" fmla="*/ 0 h 816"/>
              <a:gd name="T2" fmla="*/ 0 w 998"/>
              <a:gd name="T3" fmla="*/ 2147483647 h 816"/>
              <a:gd name="T4" fmla="*/ 2147483647 w 998"/>
              <a:gd name="T5" fmla="*/ 2147483647 h 816"/>
              <a:gd name="T6" fmla="*/ 2147483647 w 998"/>
              <a:gd name="T7" fmla="*/ 0 h 816"/>
              <a:gd name="T8" fmla="*/ 0 60000 65536"/>
              <a:gd name="T9" fmla="*/ 0 60000 65536"/>
              <a:gd name="T10" fmla="*/ 0 60000 65536"/>
              <a:gd name="T11" fmla="*/ 0 60000 65536"/>
              <a:gd name="T12" fmla="*/ 0 w 998"/>
              <a:gd name="T13" fmla="*/ 0 h 816"/>
              <a:gd name="T14" fmla="*/ 998 w 998"/>
              <a:gd name="T15" fmla="*/ 816 h 816"/>
            </a:gdLst>
            <a:ahLst/>
            <a:cxnLst>
              <a:cxn ang="T8">
                <a:pos x="T0" y="T1"/>
              </a:cxn>
              <a:cxn ang="T9">
                <a:pos x="T2" y="T3"/>
              </a:cxn>
              <a:cxn ang="T10">
                <a:pos x="T4" y="T5"/>
              </a:cxn>
              <a:cxn ang="T11">
                <a:pos x="T6" y="T7"/>
              </a:cxn>
            </a:cxnLst>
            <a:rect l="T12" t="T13" r="T14" b="T15"/>
            <a:pathLst>
              <a:path w="998" h="816">
                <a:moveTo>
                  <a:pt x="748" y="0"/>
                </a:moveTo>
                <a:lnTo>
                  <a:pt x="0" y="680"/>
                </a:lnTo>
                <a:lnTo>
                  <a:pt x="998" y="816"/>
                </a:lnTo>
                <a:lnTo>
                  <a:pt x="748" y="0"/>
                </a:lnTo>
                <a:close/>
              </a:path>
            </a:pathLst>
          </a:custGeom>
          <a:gradFill rotWithShape="1">
            <a:gsLst>
              <a:gs pos="0">
                <a:srgbClr val="FF00FF">
                  <a:alpha val="67000"/>
                </a:srgbClr>
              </a:gs>
              <a:gs pos="100000">
                <a:srgbClr val="760076">
                  <a:alpha val="67000"/>
                </a:srgbClr>
              </a:gs>
            </a:gsLst>
            <a:lin ang="5400000" scaled="1"/>
          </a:gradFill>
          <a:ln w="9525">
            <a:solidFill>
              <a:schemeClr val="tx1"/>
            </a:solidFill>
            <a:round/>
            <a:headEnd/>
            <a:tailEnd/>
          </a:ln>
        </p:spPr>
        <p:txBody>
          <a:bodyPr/>
          <a:lstStyle/>
          <a:p>
            <a:endParaRPr lang="zh-CN" altLang="en-US">
              <a:solidFill>
                <a:schemeClr val="bg2">
                  <a:lumMod val="50000"/>
                </a:schemeClr>
              </a:solidFill>
            </a:endParaRPr>
          </a:p>
        </p:txBody>
      </p:sp>
      <p:sp>
        <p:nvSpPr>
          <p:cNvPr id="24583" name="Line 7"/>
          <p:cNvSpPr>
            <a:spLocks noChangeShapeType="1"/>
          </p:cNvSpPr>
          <p:nvPr/>
        </p:nvSpPr>
        <p:spPr bwMode="auto">
          <a:xfrm>
            <a:off x="719667" y="3968750"/>
            <a:ext cx="3598333"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nvGrpSpPr>
          <p:cNvPr id="2" name="Group 8"/>
          <p:cNvGrpSpPr>
            <a:grpSpLocks/>
          </p:cNvGrpSpPr>
          <p:nvPr/>
        </p:nvGrpSpPr>
        <p:grpSpPr bwMode="auto">
          <a:xfrm>
            <a:off x="719667" y="5359401"/>
            <a:ext cx="4070351" cy="366713"/>
            <a:chOff x="340" y="3376"/>
            <a:chExt cx="1923" cy="231"/>
          </a:xfrm>
        </p:grpSpPr>
        <p:sp>
          <p:nvSpPr>
            <p:cNvPr id="13337" name="Line 9"/>
            <p:cNvSpPr>
              <a:spLocks noChangeShapeType="1"/>
            </p:cNvSpPr>
            <p:nvPr/>
          </p:nvSpPr>
          <p:spPr bwMode="auto">
            <a:xfrm>
              <a:off x="340" y="3385"/>
              <a:ext cx="1678"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3338" name="Text Box 10"/>
            <p:cNvSpPr txBox="1">
              <a:spLocks noChangeArrowheads="1"/>
            </p:cNvSpPr>
            <p:nvPr/>
          </p:nvSpPr>
          <p:spPr bwMode="auto">
            <a:xfrm>
              <a:off x="1877" y="3376"/>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x</a:t>
              </a:r>
            </a:p>
          </p:txBody>
        </p:sp>
      </p:grpSp>
      <p:grpSp>
        <p:nvGrpSpPr>
          <p:cNvPr id="3" name="Group 11"/>
          <p:cNvGrpSpPr>
            <a:grpSpLocks/>
          </p:cNvGrpSpPr>
          <p:nvPr/>
        </p:nvGrpSpPr>
        <p:grpSpPr bwMode="auto">
          <a:xfrm>
            <a:off x="228601" y="2889250"/>
            <a:ext cx="817033" cy="2484438"/>
            <a:chOff x="108" y="1820"/>
            <a:chExt cx="386" cy="1565"/>
          </a:xfrm>
        </p:grpSpPr>
        <p:sp>
          <p:nvSpPr>
            <p:cNvPr id="13335" name="Line 12"/>
            <p:cNvSpPr>
              <a:spLocks noChangeShapeType="1"/>
            </p:cNvSpPr>
            <p:nvPr/>
          </p:nvSpPr>
          <p:spPr bwMode="auto">
            <a:xfrm flipV="1">
              <a:off x="340" y="1888"/>
              <a:ext cx="0" cy="1497"/>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3336" name="Text Box 13"/>
            <p:cNvSpPr txBox="1">
              <a:spLocks noChangeArrowheads="1"/>
            </p:cNvSpPr>
            <p:nvPr/>
          </p:nvSpPr>
          <p:spPr bwMode="auto">
            <a:xfrm>
              <a:off x="108" y="1820"/>
              <a:ext cx="3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y</a:t>
              </a:r>
            </a:p>
          </p:txBody>
        </p:sp>
      </p:grpSp>
      <p:sp>
        <p:nvSpPr>
          <p:cNvPr id="24590" name="Line 14"/>
          <p:cNvSpPr>
            <a:spLocks noChangeShapeType="1"/>
          </p:cNvSpPr>
          <p:nvPr/>
        </p:nvSpPr>
        <p:spPr bwMode="auto">
          <a:xfrm>
            <a:off x="1390651"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1" name="Line 15"/>
          <p:cNvSpPr>
            <a:spLocks noChangeShapeType="1"/>
          </p:cNvSpPr>
          <p:nvPr/>
        </p:nvSpPr>
        <p:spPr bwMode="auto">
          <a:xfrm>
            <a:off x="1809751"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2" name="Line 16"/>
          <p:cNvSpPr>
            <a:spLocks noChangeShapeType="1"/>
          </p:cNvSpPr>
          <p:nvPr/>
        </p:nvSpPr>
        <p:spPr bwMode="auto">
          <a:xfrm>
            <a:off x="2461684"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3" name="Line 17"/>
          <p:cNvSpPr>
            <a:spLocks noChangeShapeType="1"/>
          </p:cNvSpPr>
          <p:nvPr/>
        </p:nvSpPr>
        <p:spPr bwMode="auto">
          <a:xfrm>
            <a:off x="2254251"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4" name="Line 18"/>
          <p:cNvSpPr>
            <a:spLocks noChangeShapeType="1"/>
          </p:cNvSpPr>
          <p:nvPr/>
        </p:nvSpPr>
        <p:spPr bwMode="auto">
          <a:xfrm>
            <a:off x="2686051"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5" name="Line 19"/>
          <p:cNvSpPr>
            <a:spLocks noChangeShapeType="1"/>
          </p:cNvSpPr>
          <p:nvPr/>
        </p:nvSpPr>
        <p:spPr bwMode="auto">
          <a:xfrm>
            <a:off x="3405717" y="3249614"/>
            <a:ext cx="0" cy="2124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4596" name="Freeform 20"/>
          <p:cNvSpPr>
            <a:spLocks/>
          </p:cNvSpPr>
          <p:nvPr/>
        </p:nvSpPr>
        <p:spPr bwMode="auto">
          <a:xfrm>
            <a:off x="1727201" y="3573464"/>
            <a:ext cx="2544233" cy="1404937"/>
          </a:xfrm>
          <a:custGeom>
            <a:avLst/>
            <a:gdLst>
              <a:gd name="T0" fmla="*/ 2147483647 w 816"/>
              <a:gd name="T1" fmla="*/ 0 h 772"/>
              <a:gd name="T2" fmla="*/ 0 w 816"/>
              <a:gd name="T3" fmla="*/ 2147483647 h 772"/>
              <a:gd name="T4" fmla="*/ 2147483647 w 816"/>
              <a:gd name="T5" fmla="*/ 2147483647 h 772"/>
              <a:gd name="T6" fmla="*/ 2147483647 w 816"/>
              <a:gd name="T7" fmla="*/ 0 h 772"/>
              <a:gd name="T8" fmla="*/ 0 60000 65536"/>
              <a:gd name="T9" fmla="*/ 0 60000 65536"/>
              <a:gd name="T10" fmla="*/ 0 60000 65536"/>
              <a:gd name="T11" fmla="*/ 0 60000 65536"/>
              <a:gd name="T12" fmla="*/ 0 w 816"/>
              <a:gd name="T13" fmla="*/ 0 h 772"/>
              <a:gd name="T14" fmla="*/ 816 w 816"/>
              <a:gd name="T15" fmla="*/ 772 h 772"/>
            </a:gdLst>
            <a:ahLst/>
            <a:cxnLst>
              <a:cxn ang="T8">
                <a:pos x="T0" y="T1"/>
              </a:cxn>
              <a:cxn ang="T9">
                <a:pos x="T2" y="T3"/>
              </a:cxn>
              <a:cxn ang="T10">
                <a:pos x="T4" y="T5"/>
              </a:cxn>
              <a:cxn ang="T11">
                <a:pos x="T6" y="T7"/>
              </a:cxn>
            </a:cxnLst>
            <a:rect l="T12" t="T13" r="T14" b="T15"/>
            <a:pathLst>
              <a:path w="816" h="772">
                <a:moveTo>
                  <a:pt x="431" y="0"/>
                </a:moveTo>
                <a:lnTo>
                  <a:pt x="0" y="363"/>
                </a:lnTo>
                <a:lnTo>
                  <a:pt x="816" y="772"/>
                </a:lnTo>
                <a:lnTo>
                  <a:pt x="431" y="0"/>
                </a:lnTo>
                <a:close/>
              </a:path>
            </a:pathLst>
          </a:custGeom>
          <a:solidFill>
            <a:schemeClr val="accent2">
              <a:alpha val="43921"/>
            </a:schemeClr>
          </a:solidFill>
          <a:ln w="9525">
            <a:solidFill>
              <a:schemeClr val="tx1"/>
            </a:solidFill>
            <a:round/>
            <a:headEnd/>
            <a:tailEnd/>
          </a:ln>
        </p:spPr>
        <p:txBody>
          <a:bodyPr/>
          <a:lstStyle/>
          <a:p>
            <a:endParaRPr lang="zh-CN" altLang="en-US">
              <a:solidFill>
                <a:schemeClr val="bg2">
                  <a:lumMod val="50000"/>
                </a:schemeClr>
              </a:solidFill>
            </a:endParaRPr>
          </a:p>
        </p:txBody>
      </p:sp>
      <p:sp>
        <p:nvSpPr>
          <p:cNvPr id="24597" name="Text Box 21"/>
          <p:cNvSpPr txBox="1">
            <a:spLocks noChangeArrowheads="1"/>
          </p:cNvSpPr>
          <p:nvPr/>
        </p:nvSpPr>
        <p:spPr bwMode="auto">
          <a:xfrm>
            <a:off x="1132418"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1</a:t>
            </a:r>
          </a:p>
        </p:txBody>
      </p:sp>
      <p:sp>
        <p:nvSpPr>
          <p:cNvPr id="24598" name="Text Box 22"/>
          <p:cNvSpPr txBox="1">
            <a:spLocks noChangeArrowheads="1"/>
          </p:cNvSpPr>
          <p:nvPr/>
        </p:nvSpPr>
        <p:spPr bwMode="auto">
          <a:xfrm>
            <a:off x="1583267"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2</a:t>
            </a:r>
          </a:p>
        </p:txBody>
      </p:sp>
      <p:sp>
        <p:nvSpPr>
          <p:cNvPr id="24599" name="Text Box 23"/>
          <p:cNvSpPr txBox="1">
            <a:spLocks noChangeArrowheads="1"/>
          </p:cNvSpPr>
          <p:nvPr/>
        </p:nvSpPr>
        <p:spPr bwMode="auto">
          <a:xfrm>
            <a:off x="1919818"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3</a:t>
            </a:r>
          </a:p>
        </p:txBody>
      </p:sp>
      <p:sp>
        <p:nvSpPr>
          <p:cNvPr id="24600" name="Text Box 24"/>
          <p:cNvSpPr txBox="1">
            <a:spLocks noChangeArrowheads="1"/>
          </p:cNvSpPr>
          <p:nvPr/>
        </p:nvSpPr>
        <p:spPr bwMode="auto">
          <a:xfrm>
            <a:off x="2256367"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4</a:t>
            </a:r>
          </a:p>
        </p:txBody>
      </p:sp>
      <p:sp>
        <p:nvSpPr>
          <p:cNvPr id="24601" name="Text Box 25"/>
          <p:cNvSpPr txBox="1">
            <a:spLocks noChangeArrowheads="1"/>
          </p:cNvSpPr>
          <p:nvPr/>
        </p:nvSpPr>
        <p:spPr bwMode="auto">
          <a:xfrm>
            <a:off x="2590801"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5</a:t>
            </a:r>
          </a:p>
        </p:txBody>
      </p:sp>
      <p:sp>
        <p:nvSpPr>
          <p:cNvPr id="24602" name="Text Box 26"/>
          <p:cNvSpPr txBox="1">
            <a:spLocks noChangeArrowheads="1"/>
          </p:cNvSpPr>
          <p:nvPr/>
        </p:nvSpPr>
        <p:spPr bwMode="auto">
          <a:xfrm>
            <a:off x="3168651" y="5337176"/>
            <a:ext cx="546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i="1">
                <a:solidFill>
                  <a:schemeClr val="bg2">
                    <a:lumMod val="50000"/>
                  </a:schemeClr>
                </a:solidFill>
                <a:latin typeface="Times New Roman" pitchFamily="18" charset="0"/>
              </a:rPr>
              <a:t>a</a:t>
            </a:r>
            <a:r>
              <a:rPr lang="en-US" altLang="zh-CN" b="0" baseline="-25000">
                <a:solidFill>
                  <a:schemeClr val="bg2">
                    <a:lumMod val="50000"/>
                  </a:schemeClr>
                </a:solidFill>
                <a:latin typeface="Times New Roman" pitchFamily="18" charset="0"/>
              </a:rPr>
              <a:t>6</a:t>
            </a:r>
          </a:p>
        </p:txBody>
      </p:sp>
    </p:spTree>
    <p:extLst>
      <p:ext uri="{BB962C8B-B14F-4D97-AF65-F5344CB8AC3E}">
        <p14:creationId xmlns:p14="http://schemas.microsoft.com/office/powerpoint/2010/main" val="2007802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wipe(up)">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4"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3"/>
                                        </p:tgtEl>
                                        <p:attrNameLst>
                                          <p:attrName>style.visibility</p:attrName>
                                        </p:attrNameLst>
                                      </p:cBhvr>
                                      <p:to>
                                        <p:strVal val="visible"/>
                                      </p:to>
                                    </p:set>
                                    <p:animEffect transition="in" filter="wipe(left)">
                                      <p:cBhvr>
                                        <p:cTn id="37" dur="500"/>
                                        <p:tgtEl>
                                          <p:spTgt spid="245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590"/>
                                        </p:tgtEl>
                                        <p:attrNameLst>
                                          <p:attrName>style.visibility</p:attrName>
                                        </p:attrNameLst>
                                      </p:cBhvr>
                                      <p:to>
                                        <p:strVal val="visible"/>
                                      </p:to>
                                    </p:set>
                                    <p:animEffect transition="in" filter="wipe(up)">
                                      <p:cBhvr>
                                        <p:cTn id="42" dur="500"/>
                                        <p:tgtEl>
                                          <p:spTgt spid="2459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4592"/>
                                        </p:tgtEl>
                                        <p:attrNameLst>
                                          <p:attrName>style.visibility</p:attrName>
                                        </p:attrNameLst>
                                      </p:cBhvr>
                                      <p:to>
                                        <p:strVal val="visible"/>
                                      </p:to>
                                    </p:set>
                                    <p:animEffect transition="in" filter="wipe(up)">
                                      <p:cBhvr>
                                        <p:cTn id="45" dur="500"/>
                                        <p:tgtEl>
                                          <p:spTgt spid="245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4591"/>
                                        </p:tgtEl>
                                        <p:attrNameLst>
                                          <p:attrName>style.visibility</p:attrName>
                                        </p:attrNameLst>
                                      </p:cBhvr>
                                      <p:to>
                                        <p:strVal val="visible"/>
                                      </p:to>
                                    </p:set>
                                    <p:animEffect transition="in" filter="wipe(up)">
                                      <p:cBhvr>
                                        <p:cTn id="50" dur="500"/>
                                        <p:tgtEl>
                                          <p:spTgt spid="24591"/>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4594"/>
                                        </p:tgtEl>
                                        <p:attrNameLst>
                                          <p:attrName>style.visibility</p:attrName>
                                        </p:attrNameLst>
                                      </p:cBhvr>
                                      <p:to>
                                        <p:strVal val="visible"/>
                                      </p:to>
                                    </p:set>
                                    <p:animEffect transition="in" filter="wipe(up)">
                                      <p:cBhvr>
                                        <p:cTn id="53" dur="500"/>
                                        <p:tgtEl>
                                          <p:spTgt spid="2459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4593"/>
                                        </p:tgtEl>
                                        <p:attrNameLst>
                                          <p:attrName>style.visibility</p:attrName>
                                        </p:attrNameLst>
                                      </p:cBhvr>
                                      <p:to>
                                        <p:strVal val="visible"/>
                                      </p:to>
                                    </p:set>
                                    <p:animEffect transition="in" filter="wipe(up)">
                                      <p:cBhvr>
                                        <p:cTn id="58" dur="500"/>
                                        <p:tgtEl>
                                          <p:spTgt spid="2459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4595"/>
                                        </p:tgtEl>
                                        <p:attrNameLst>
                                          <p:attrName>style.visibility</p:attrName>
                                        </p:attrNameLst>
                                      </p:cBhvr>
                                      <p:to>
                                        <p:strVal val="visible"/>
                                      </p:to>
                                    </p:set>
                                    <p:animEffect transition="in" filter="wipe(up)">
                                      <p:cBhvr>
                                        <p:cTn id="61" dur="500"/>
                                        <p:tgtEl>
                                          <p:spTgt spid="2459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59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459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459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460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460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80" grpId="0" build="p"/>
      <p:bldP spid="24581" grpId="0"/>
      <p:bldP spid="24582" grpId="0" animBg="1"/>
      <p:bldP spid="24583" grpId="0" animBg="1"/>
      <p:bldP spid="24590" grpId="0" animBg="1"/>
      <p:bldP spid="24591" grpId="0" animBg="1"/>
      <p:bldP spid="24592" grpId="0" animBg="1"/>
      <p:bldP spid="24593" grpId="0" animBg="1"/>
      <p:bldP spid="24594" grpId="0" animBg="1"/>
      <p:bldP spid="24595" grpId="0" animBg="1"/>
      <p:bldP spid="24596" grpId="0" animBg="1"/>
      <p:bldP spid="24597" grpId="0"/>
      <p:bldP spid="24598" grpId="0"/>
      <p:bldP spid="24599" grpId="0"/>
      <p:bldP spid="24600" grpId="0"/>
      <p:bldP spid="24601" grpId="0"/>
      <p:bldP spid="2460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marL="627063" lvl="1" indent="-342900">
              <a:spcBef>
                <a:spcPts val="1800"/>
              </a:spcBef>
              <a:buFont typeface="Wingdings" panose="05000000000000000000" pitchFamily="2" charset="2"/>
              <a:buChar char="Ø"/>
              <a:defRPr/>
            </a:pPr>
            <a:r>
              <a:rPr lang="en-US" altLang="zh-CN" sz="2400" b="1" dirty="0">
                <a:solidFill>
                  <a:schemeClr val="bg2">
                    <a:lumMod val="50000"/>
                  </a:schemeClr>
                </a:solidFill>
                <a:latin typeface="微软雅黑" panose="020B0503020204020204" pitchFamily="34" charset="-122"/>
                <a:ea typeface="微软雅黑" panose="020B0503020204020204" pitchFamily="34" charset="-122"/>
              </a:rPr>
              <a:t>3.6.2 </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扫描线间隔连贯性算法</a:t>
            </a:r>
          </a:p>
        </p:txBody>
      </p:sp>
      <p:sp>
        <p:nvSpPr>
          <p:cNvPr id="26627" name="Rectangle 3"/>
          <p:cNvSpPr>
            <a:spLocks noGrp="1" noChangeArrowheads="1"/>
          </p:cNvSpPr>
          <p:nvPr>
            <p:ph type="body" idx="1"/>
          </p:nvPr>
        </p:nvSpPr>
        <p:spPr/>
        <p:txBody>
          <a:bodyPr>
            <a:normAutofit/>
          </a:bodyPr>
          <a:lstStyle/>
          <a:p>
            <a:pPr marL="887413" lvl="1" indent="-342900">
              <a:spcBef>
                <a:spcPts val="1800"/>
              </a:spcBef>
              <a:buFont typeface="Arial" panose="020B0604020202020204" pitchFamily="34" charset="0"/>
              <a:buChar char="•"/>
              <a:defRPr/>
            </a:pPr>
            <a:r>
              <a:rPr lang="zh-CN" altLang="en-US" b="1" dirty="0">
                <a:solidFill>
                  <a:schemeClr val="bg2">
                    <a:lumMod val="50000"/>
                  </a:schemeClr>
                </a:solidFill>
                <a:latin typeface="Times New Roman" pitchFamily="18" charset="0"/>
                <a:sym typeface="Lato Light"/>
              </a:rPr>
              <a:t>小区间上的深度测试</a:t>
            </a:r>
          </a:p>
        </p:txBody>
      </p:sp>
      <p:grpSp>
        <p:nvGrpSpPr>
          <p:cNvPr id="2" name="Group 4"/>
          <p:cNvGrpSpPr>
            <a:grpSpLocks/>
          </p:cNvGrpSpPr>
          <p:nvPr/>
        </p:nvGrpSpPr>
        <p:grpSpPr bwMode="auto">
          <a:xfrm>
            <a:off x="2129367" y="2889251"/>
            <a:ext cx="546100" cy="2519363"/>
            <a:chOff x="1006" y="1933"/>
            <a:chExt cx="258" cy="1587"/>
          </a:xfrm>
        </p:grpSpPr>
        <p:sp>
          <p:nvSpPr>
            <p:cNvPr id="14396" name="Line 5"/>
            <p:cNvSpPr>
              <a:spLocks noChangeShapeType="1"/>
            </p:cNvSpPr>
            <p:nvPr/>
          </p:nvSpPr>
          <p:spPr bwMode="auto">
            <a:xfrm>
              <a:off x="1111"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97" name="Text Box 6"/>
            <p:cNvSpPr txBox="1">
              <a:spLocks noChangeArrowheads="1"/>
            </p:cNvSpPr>
            <p:nvPr/>
          </p:nvSpPr>
          <p:spPr bwMode="auto">
            <a:xfrm>
              <a:off x="1006"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1</a:t>
              </a:r>
            </a:p>
          </p:txBody>
        </p:sp>
      </p:grpSp>
      <p:grpSp>
        <p:nvGrpSpPr>
          <p:cNvPr id="3" name="Group 7"/>
          <p:cNvGrpSpPr>
            <a:grpSpLocks/>
          </p:cNvGrpSpPr>
          <p:nvPr/>
        </p:nvGrpSpPr>
        <p:grpSpPr bwMode="auto">
          <a:xfrm>
            <a:off x="2580218" y="2889251"/>
            <a:ext cx="546100" cy="2519363"/>
            <a:chOff x="1219" y="1933"/>
            <a:chExt cx="258" cy="1587"/>
          </a:xfrm>
        </p:grpSpPr>
        <p:sp>
          <p:nvSpPr>
            <p:cNvPr id="14394" name="Line 8"/>
            <p:cNvSpPr>
              <a:spLocks noChangeShapeType="1"/>
            </p:cNvSpPr>
            <p:nvPr/>
          </p:nvSpPr>
          <p:spPr bwMode="auto">
            <a:xfrm>
              <a:off x="1309"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95" name="Text Box 9"/>
            <p:cNvSpPr txBox="1">
              <a:spLocks noChangeArrowheads="1"/>
            </p:cNvSpPr>
            <p:nvPr/>
          </p:nvSpPr>
          <p:spPr bwMode="auto">
            <a:xfrm>
              <a:off x="1219"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2</a:t>
              </a:r>
            </a:p>
          </p:txBody>
        </p:sp>
      </p:grpSp>
      <p:grpSp>
        <p:nvGrpSpPr>
          <p:cNvPr id="4" name="Group 10"/>
          <p:cNvGrpSpPr>
            <a:grpSpLocks/>
          </p:cNvGrpSpPr>
          <p:nvPr/>
        </p:nvGrpSpPr>
        <p:grpSpPr bwMode="auto">
          <a:xfrm>
            <a:off x="2916767" y="2889251"/>
            <a:ext cx="546100" cy="2519363"/>
            <a:chOff x="1378" y="1933"/>
            <a:chExt cx="258" cy="1587"/>
          </a:xfrm>
        </p:grpSpPr>
        <p:sp>
          <p:nvSpPr>
            <p:cNvPr id="14392" name="Line 11"/>
            <p:cNvSpPr>
              <a:spLocks noChangeShapeType="1"/>
            </p:cNvSpPr>
            <p:nvPr/>
          </p:nvSpPr>
          <p:spPr bwMode="auto">
            <a:xfrm>
              <a:off x="1519"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93" name="Text Box 12"/>
            <p:cNvSpPr txBox="1">
              <a:spLocks noChangeArrowheads="1"/>
            </p:cNvSpPr>
            <p:nvPr/>
          </p:nvSpPr>
          <p:spPr bwMode="auto">
            <a:xfrm>
              <a:off x="1378"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3</a:t>
              </a:r>
            </a:p>
          </p:txBody>
        </p:sp>
      </p:grpSp>
      <p:grpSp>
        <p:nvGrpSpPr>
          <p:cNvPr id="5" name="Group 13"/>
          <p:cNvGrpSpPr>
            <a:grpSpLocks/>
          </p:cNvGrpSpPr>
          <p:nvPr/>
        </p:nvGrpSpPr>
        <p:grpSpPr bwMode="auto">
          <a:xfrm>
            <a:off x="3215218" y="2889251"/>
            <a:ext cx="546100" cy="2519363"/>
            <a:chOff x="1519" y="1933"/>
            <a:chExt cx="258" cy="1587"/>
          </a:xfrm>
        </p:grpSpPr>
        <p:sp>
          <p:nvSpPr>
            <p:cNvPr id="14390" name="Line 14"/>
            <p:cNvSpPr>
              <a:spLocks noChangeShapeType="1"/>
            </p:cNvSpPr>
            <p:nvPr/>
          </p:nvSpPr>
          <p:spPr bwMode="auto">
            <a:xfrm>
              <a:off x="1617"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91" name="Text Box 15"/>
            <p:cNvSpPr txBox="1">
              <a:spLocks noChangeArrowheads="1"/>
            </p:cNvSpPr>
            <p:nvPr/>
          </p:nvSpPr>
          <p:spPr bwMode="auto">
            <a:xfrm>
              <a:off x="1519"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4</a:t>
              </a:r>
            </a:p>
          </p:txBody>
        </p:sp>
      </p:grpSp>
      <p:grpSp>
        <p:nvGrpSpPr>
          <p:cNvPr id="6" name="Group 16"/>
          <p:cNvGrpSpPr>
            <a:grpSpLocks/>
          </p:cNvGrpSpPr>
          <p:nvPr/>
        </p:nvGrpSpPr>
        <p:grpSpPr bwMode="auto">
          <a:xfrm>
            <a:off x="3503085" y="2889251"/>
            <a:ext cx="546100" cy="2519363"/>
            <a:chOff x="1655" y="1933"/>
            <a:chExt cx="258" cy="1587"/>
          </a:xfrm>
        </p:grpSpPr>
        <p:sp>
          <p:nvSpPr>
            <p:cNvPr id="14388" name="Line 17"/>
            <p:cNvSpPr>
              <a:spLocks noChangeShapeType="1"/>
            </p:cNvSpPr>
            <p:nvPr/>
          </p:nvSpPr>
          <p:spPr bwMode="auto">
            <a:xfrm>
              <a:off x="1723"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89" name="Text Box 18"/>
            <p:cNvSpPr txBox="1">
              <a:spLocks noChangeArrowheads="1"/>
            </p:cNvSpPr>
            <p:nvPr/>
          </p:nvSpPr>
          <p:spPr bwMode="auto">
            <a:xfrm>
              <a:off x="1655"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5</a:t>
              </a:r>
            </a:p>
          </p:txBody>
        </p:sp>
      </p:grpSp>
      <p:grpSp>
        <p:nvGrpSpPr>
          <p:cNvPr id="7" name="Group 19"/>
          <p:cNvGrpSpPr>
            <a:grpSpLocks/>
          </p:cNvGrpSpPr>
          <p:nvPr/>
        </p:nvGrpSpPr>
        <p:grpSpPr bwMode="auto">
          <a:xfrm>
            <a:off x="4165601" y="2889251"/>
            <a:ext cx="546100" cy="2519363"/>
            <a:chOff x="1968" y="1933"/>
            <a:chExt cx="258" cy="1587"/>
          </a:xfrm>
        </p:grpSpPr>
        <p:sp>
          <p:nvSpPr>
            <p:cNvPr id="14386" name="Line 20"/>
            <p:cNvSpPr>
              <a:spLocks noChangeShapeType="1"/>
            </p:cNvSpPr>
            <p:nvPr/>
          </p:nvSpPr>
          <p:spPr bwMode="auto">
            <a:xfrm>
              <a:off x="2063"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87" name="Text Box 21"/>
            <p:cNvSpPr txBox="1">
              <a:spLocks noChangeArrowheads="1"/>
            </p:cNvSpPr>
            <p:nvPr/>
          </p:nvSpPr>
          <p:spPr bwMode="auto">
            <a:xfrm>
              <a:off x="1968"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6</a:t>
              </a:r>
            </a:p>
          </p:txBody>
        </p:sp>
      </p:grpSp>
      <p:sp>
        <p:nvSpPr>
          <p:cNvPr id="26646" name="Line 22"/>
          <p:cNvSpPr>
            <a:spLocks noChangeShapeType="1"/>
          </p:cNvSpPr>
          <p:nvPr/>
        </p:nvSpPr>
        <p:spPr bwMode="auto">
          <a:xfrm flipV="1">
            <a:off x="2351617" y="3752851"/>
            <a:ext cx="1056216" cy="2524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26647" name="Line 23"/>
          <p:cNvSpPr>
            <a:spLocks noChangeShapeType="1"/>
          </p:cNvSpPr>
          <p:nvPr/>
        </p:nvSpPr>
        <p:spPr bwMode="auto">
          <a:xfrm>
            <a:off x="2783417" y="4149725"/>
            <a:ext cx="863600" cy="7143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26648" name="Line 24"/>
          <p:cNvSpPr>
            <a:spLocks noChangeShapeType="1"/>
          </p:cNvSpPr>
          <p:nvPr/>
        </p:nvSpPr>
        <p:spPr bwMode="auto">
          <a:xfrm flipV="1">
            <a:off x="3215217" y="4292601"/>
            <a:ext cx="1151467" cy="2524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grpSp>
        <p:nvGrpSpPr>
          <p:cNvPr id="8" name="Group 25"/>
          <p:cNvGrpSpPr>
            <a:grpSpLocks/>
          </p:cNvGrpSpPr>
          <p:nvPr/>
        </p:nvGrpSpPr>
        <p:grpSpPr bwMode="auto">
          <a:xfrm>
            <a:off x="1871134" y="2924176"/>
            <a:ext cx="3263900" cy="366713"/>
            <a:chOff x="884" y="1955"/>
            <a:chExt cx="1701" cy="234"/>
          </a:xfrm>
        </p:grpSpPr>
        <p:sp>
          <p:nvSpPr>
            <p:cNvPr id="14384" name="Line 26"/>
            <p:cNvSpPr>
              <a:spLocks noChangeShapeType="1"/>
            </p:cNvSpPr>
            <p:nvPr/>
          </p:nvSpPr>
          <p:spPr bwMode="auto">
            <a:xfrm>
              <a:off x="884" y="2182"/>
              <a:ext cx="161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85" name="Text Box 27"/>
            <p:cNvSpPr txBox="1">
              <a:spLocks noChangeArrowheads="1"/>
            </p:cNvSpPr>
            <p:nvPr/>
          </p:nvSpPr>
          <p:spPr bwMode="auto">
            <a:xfrm>
              <a:off x="2313" y="1955"/>
              <a:ext cx="27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grpSp>
      <p:grpSp>
        <p:nvGrpSpPr>
          <p:cNvPr id="9" name="Group 28"/>
          <p:cNvGrpSpPr>
            <a:grpSpLocks/>
          </p:cNvGrpSpPr>
          <p:nvPr/>
        </p:nvGrpSpPr>
        <p:grpSpPr bwMode="auto">
          <a:xfrm>
            <a:off x="1439334" y="3284538"/>
            <a:ext cx="575733" cy="2239962"/>
            <a:chOff x="680" y="2182"/>
            <a:chExt cx="272" cy="1601"/>
          </a:xfrm>
        </p:grpSpPr>
        <p:sp>
          <p:nvSpPr>
            <p:cNvPr id="14382" name="Line 29"/>
            <p:cNvSpPr>
              <a:spLocks noChangeShapeType="1"/>
            </p:cNvSpPr>
            <p:nvPr/>
          </p:nvSpPr>
          <p:spPr bwMode="auto">
            <a:xfrm>
              <a:off x="884" y="2182"/>
              <a:ext cx="0" cy="154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83" name="Text Box 30"/>
            <p:cNvSpPr txBox="1">
              <a:spLocks noChangeArrowheads="1"/>
            </p:cNvSpPr>
            <p:nvPr/>
          </p:nvSpPr>
          <p:spPr bwMode="auto">
            <a:xfrm>
              <a:off x="680" y="3521"/>
              <a:ext cx="27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sp>
        <p:nvSpPr>
          <p:cNvPr id="26655" name="Text Box 31"/>
          <p:cNvSpPr txBox="1">
            <a:spLocks noChangeArrowheads="1"/>
          </p:cNvSpPr>
          <p:nvPr/>
        </p:nvSpPr>
        <p:spPr bwMode="auto">
          <a:xfrm>
            <a:off x="2351618" y="5770563"/>
            <a:ext cx="3263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a:solidFill>
                  <a:schemeClr val="bg2">
                    <a:lumMod val="50000"/>
                  </a:schemeClr>
                </a:solidFill>
                <a:latin typeface="Tahoma" pitchFamily="34" charset="0"/>
              </a:rPr>
              <a:t>无贯穿情形</a:t>
            </a:r>
          </a:p>
        </p:txBody>
      </p:sp>
      <p:grpSp>
        <p:nvGrpSpPr>
          <p:cNvPr id="10" name="Group 32"/>
          <p:cNvGrpSpPr>
            <a:grpSpLocks/>
          </p:cNvGrpSpPr>
          <p:nvPr/>
        </p:nvGrpSpPr>
        <p:grpSpPr bwMode="auto">
          <a:xfrm>
            <a:off x="7467601" y="2889251"/>
            <a:ext cx="546100" cy="2519363"/>
            <a:chOff x="1006" y="1933"/>
            <a:chExt cx="258" cy="1587"/>
          </a:xfrm>
        </p:grpSpPr>
        <p:sp>
          <p:nvSpPr>
            <p:cNvPr id="14380" name="Line 33"/>
            <p:cNvSpPr>
              <a:spLocks noChangeShapeType="1"/>
            </p:cNvSpPr>
            <p:nvPr/>
          </p:nvSpPr>
          <p:spPr bwMode="auto">
            <a:xfrm>
              <a:off x="1111"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81" name="Text Box 34"/>
            <p:cNvSpPr txBox="1">
              <a:spLocks noChangeArrowheads="1"/>
            </p:cNvSpPr>
            <p:nvPr/>
          </p:nvSpPr>
          <p:spPr bwMode="auto">
            <a:xfrm>
              <a:off x="1006"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1</a:t>
              </a:r>
            </a:p>
          </p:txBody>
        </p:sp>
      </p:grpSp>
      <p:grpSp>
        <p:nvGrpSpPr>
          <p:cNvPr id="11" name="Group 35"/>
          <p:cNvGrpSpPr>
            <a:grpSpLocks/>
          </p:cNvGrpSpPr>
          <p:nvPr/>
        </p:nvGrpSpPr>
        <p:grpSpPr bwMode="auto">
          <a:xfrm>
            <a:off x="7918451" y="2889251"/>
            <a:ext cx="546100" cy="2519363"/>
            <a:chOff x="1219" y="1933"/>
            <a:chExt cx="258" cy="1587"/>
          </a:xfrm>
        </p:grpSpPr>
        <p:sp>
          <p:nvSpPr>
            <p:cNvPr id="14378" name="Line 36"/>
            <p:cNvSpPr>
              <a:spLocks noChangeShapeType="1"/>
            </p:cNvSpPr>
            <p:nvPr/>
          </p:nvSpPr>
          <p:spPr bwMode="auto">
            <a:xfrm>
              <a:off x="1309"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79" name="Text Box 37"/>
            <p:cNvSpPr txBox="1">
              <a:spLocks noChangeArrowheads="1"/>
            </p:cNvSpPr>
            <p:nvPr/>
          </p:nvSpPr>
          <p:spPr bwMode="auto">
            <a:xfrm>
              <a:off x="1219"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2</a:t>
              </a:r>
            </a:p>
          </p:txBody>
        </p:sp>
      </p:grpSp>
      <p:grpSp>
        <p:nvGrpSpPr>
          <p:cNvPr id="12" name="Group 38"/>
          <p:cNvGrpSpPr>
            <a:grpSpLocks/>
          </p:cNvGrpSpPr>
          <p:nvPr/>
        </p:nvGrpSpPr>
        <p:grpSpPr bwMode="auto">
          <a:xfrm>
            <a:off x="8255001" y="2889251"/>
            <a:ext cx="546100" cy="2519363"/>
            <a:chOff x="1378" y="1933"/>
            <a:chExt cx="258" cy="1587"/>
          </a:xfrm>
        </p:grpSpPr>
        <p:sp>
          <p:nvSpPr>
            <p:cNvPr id="14376" name="Line 39"/>
            <p:cNvSpPr>
              <a:spLocks noChangeShapeType="1"/>
            </p:cNvSpPr>
            <p:nvPr/>
          </p:nvSpPr>
          <p:spPr bwMode="auto">
            <a:xfrm>
              <a:off x="1519"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77" name="Text Box 40"/>
            <p:cNvSpPr txBox="1">
              <a:spLocks noChangeArrowheads="1"/>
            </p:cNvSpPr>
            <p:nvPr/>
          </p:nvSpPr>
          <p:spPr bwMode="auto">
            <a:xfrm>
              <a:off x="1378"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3</a:t>
              </a:r>
            </a:p>
          </p:txBody>
        </p:sp>
      </p:grpSp>
      <p:grpSp>
        <p:nvGrpSpPr>
          <p:cNvPr id="13" name="Group 41"/>
          <p:cNvGrpSpPr>
            <a:grpSpLocks/>
          </p:cNvGrpSpPr>
          <p:nvPr/>
        </p:nvGrpSpPr>
        <p:grpSpPr bwMode="auto">
          <a:xfrm>
            <a:off x="8553451" y="2889251"/>
            <a:ext cx="546100" cy="2519363"/>
            <a:chOff x="1519" y="1933"/>
            <a:chExt cx="258" cy="1587"/>
          </a:xfrm>
        </p:grpSpPr>
        <p:sp>
          <p:nvSpPr>
            <p:cNvPr id="14374" name="Line 42"/>
            <p:cNvSpPr>
              <a:spLocks noChangeShapeType="1"/>
            </p:cNvSpPr>
            <p:nvPr/>
          </p:nvSpPr>
          <p:spPr bwMode="auto">
            <a:xfrm>
              <a:off x="1617"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75" name="Text Box 43"/>
            <p:cNvSpPr txBox="1">
              <a:spLocks noChangeArrowheads="1"/>
            </p:cNvSpPr>
            <p:nvPr/>
          </p:nvSpPr>
          <p:spPr bwMode="auto">
            <a:xfrm>
              <a:off x="1519"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4</a:t>
              </a:r>
            </a:p>
          </p:txBody>
        </p:sp>
      </p:grpSp>
      <p:grpSp>
        <p:nvGrpSpPr>
          <p:cNvPr id="14" name="Group 44"/>
          <p:cNvGrpSpPr>
            <a:grpSpLocks/>
          </p:cNvGrpSpPr>
          <p:nvPr/>
        </p:nvGrpSpPr>
        <p:grpSpPr bwMode="auto">
          <a:xfrm>
            <a:off x="8841318" y="2889251"/>
            <a:ext cx="546100" cy="2519363"/>
            <a:chOff x="1655" y="1933"/>
            <a:chExt cx="258" cy="1587"/>
          </a:xfrm>
        </p:grpSpPr>
        <p:sp>
          <p:nvSpPr>
            <p:cNvPr id="14372" name="Line 45"/>
            <p:cNvSpPr>
              <a:spLocks noChangeShapeType="1"/>
            </p:cNvSpPr>
            <p:nvPr/>
          </p:nvSpPr>
          <p:spPr bwMode="auto">
            <a:xfrm>
              <a:off x="1723"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73" name="Text Box 46"/>
            <p:cNvSpPr txBox="1">
              <a:spLocks noChangeArrowheads="1"/>
            </p:cNvSpPr>
            <p:nvPr/>
          </p:nvSpPr>
          <p:spPr bwMode="auto">
            <a:xfrm>
              <a:off x="1655"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5</a:t>
              </a:r>
            </a:p>
          </p:txBody>
        </p:sp>
      </p:grpSp>
      <p:grpSp>
        <p:nvGrpSpPr>
          <p:cNvPr id="15" name="Group 47"/>
          <p:cNvGrpSpPr>
            <a:grpSpLocks/>
          </p:cNvGrpSpPr>
          <p:nvPr/>
        </p:nvGrpSpPr>
        <p:grpSpPr bwMode="auto">
          <a:xfrm>
            <a:off x="9503834" y="2889251"/>
            <a:ext cx="546100" cy="2519363"/>
            <a:chOff x="1968" y="1933"/>
            <a:chExt cx="258" cy="1587"/>
          </a:xfrm>
        </p:grpSpPr>
        <p:sp>
          <p:nvSpPr>
            <p:cNvPr id="14370" name="Line 48"/>
            <p:cNvSpPr>
              <a:spLocks noChangeShapeType="1"/>
            </p:cNvSpPr>
            <p:nvPr/>
          </p:nvSpPr>
          <p:spPr bwMode="auto">
            <a:xfrm>
              <a:off x="2063" y="2182"/>
              <a:ext cx="0" cy="1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71" name="Text Box 49"/>
            <p:cNvSpPr txBox="1">
              <a:spLocks noChangeArrowheads="1"/>
            </p:cNvSpPr>
            <p:nvPr/>
          </p:nvSpPr>
          <p:spPr bwMode="auto">
            <a:xfrm>
              <a:off x="1968" y="1933"/>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a</a:t>
              </a:r>
              <a:r>
                <a:rPr lang="en-US" altLang="zh-CN" baseline="-25000">
                  <a:solidFill>
                    <a:schemeClr val="bg2">
                      <a:lumMod val="50000"/>
                    </a:schemeClr>
                  </a:solidFill>
                  <a:latin typeface="Times New Roman" pitchFamily="18" charset="0"/>
                </a:rPr>
                <a:t>6</a:t>
              </a:r>
            </a:p>
          </p:txBody>
        </p:sp>
      </p:grpSp>
      <p:sp>
        <p:nvSpPr>
          <p:cNvPr id="26674" name="Line 50"/>
          <p:cNvSpPr>
            <a:spLocks noChangeShapeType="1"/>
          </p:cNvSpPr>
          <p:nvPr/>
        </p:nvSpPr>
        <p:spPr bwMode="auto">
          <a:xfrm flipV="1">
            <a:off x="7689851" y="3752851"/>
            <a:ext cx="1056216" cy="2524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26675" name="Line 51"/>
          <p:cNvSpPr>
            <a:spLocks noChangeShapeType="1"/>
          </p:cNvSpPr>
          <p:nvPr/>
        </p:nvSpPr>
        <p:spPr bwMode="auto">
          <a:xfrm>
            <a:off x="8113185" y="3608389"/>
            <a:ext cx="910167" cy="86518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26676" name="Line 52"/>
          <p:cNvSpPr>
            <a:spLocks noChangeShapeType="1"/>
          </p:cNvSpPr>
          <p:nvPr/>
        </p:nvSpPr>
        <p:spPr bwMode="auto">
          <a:xfrm flipV="1">
            <a:off x="8553451" y="3825875"/>
            <a:ext cx="1143000" cy="71913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grpSp>
        <p:nvGrpSpPr>
          <p:cNvPr id="16" name="Group 53"/>
          <p:cNvGrpSpPr>
            <a:grpSpLocks/>
          </p:cNvGrpSpPr>
          <p:nvPr/>
        </p:nvGrpSpPr>
        <p:grpSpPr bwMode="auto">
          <a:xfrm>
            <a:off x="7209367" y="2924176"/>
            <a:ext cx="3263900" cy="366713"/>
            <a:chOff x="884" y="1955"/>
            <a:chExt cx="1701" cy="234"/>
          </a:xfrm>
        </p:grpSpPr>
        <p:sp>
          <p:nvSpPr>
            <p:cNvPr id="14368" name="Line 54"/>
            <p:cNvSpPr>
              <a:spLocks noChangeShapeType="1"/>
            </p:cNvSpPr>
            <p:nvPr/>
          </p:nvSpPr>
          <p:spPr bwMode="auto">
            <a:xfrm>
              <a:off x="884" y="2182"/>
              <a:ext cx="161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69" name="Text Box 55"/>
            <p:cNvSpPr txBox="1">
              <a:spLocks noChangeArrowheads="1"/>
            </p:cNvSpPr>
            <p:nvPr/>
          </p:nvSpPr>
          <p:spPr bwMode="auto">
            <a:xfrm>
              <a:off x="2313" y="1955"/>
              <a:ext cx="27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x</a:t>
              </a:r>
            </a:p>
          </p:txBody>
        </p:sp>
      </p:grpSp>
      <p:grpSp>
        <p:nvGrpSpPr>
          <p:cNvPr id="17" name="Group 56"/>
          <p:cNvGrpSpPr>
            <a:grpSpLocks/>
          </p:cNvGrpSpPr>
          <p:nvPr/>
        </p:nvGrpSpPr>
        <p:grpSpPr bwMode="auto">
          <a:xfrm>
            <a:off x="6777567" y="3284538"/>
            <a:ext cx="575733" cy="2239962"/>
            <a:chOff x="680" y="2182"/>
            <a:chExt cx="272" cy="1601"/>
          </a:xfrm>
        </p:grpSpPr>
        <p:sp>
          <p:nvSpPr>
            <p:cNvPr id="14366" name="Line 57"/>
            <p:cNvSpPr>
              <a:spLocks noChangeShapeType="1"/>
            </p:cNvSpPr>
            <p:nvPr/>
          </p:nvSpPr>
          <p:spPr bwMode="auto">
            <a:xfrm>
              <a:off x="884" y="2182"/>
              <a:ext cx="0" cy="154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14367" name="Text Box 58"/>
            <p:cNvSpPr txBox="1">
              <a:spLocks noChangeArrowheads="1"/>
            </p:cNvSpPr>
            <p:nvPr/>
          </p:nvSpPr>
          <p:spPr bwMode="auto">
            <a:xfrm>
              <a:off x="680" y="3521"/>
              <a:ext cx="27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i="1">
                  <a:solidFill>
                    <a:schemeClr val="bg2">
                      <a:lumMod val="50000"/>
                    </a:schemeClr>
                  </a:solidFill>
                  <a:latin typeface="Times New Roman" pitchFamily="18" charset="0"/>
                </a:rPr>
                <a:t>z</a:t>
              </a:r>
            </a:p>
          </p:txBody>
        </p:sp>
      </p:grpSp>
      <p:sp>
        <p:nvSpPr>
          <p:cNvPr id="26683" name="Text Box 59"/>
          <p:cNvSpPr txBox="1">
            <a:spLocks noChangeArrowheads="1"/>
          </p:cNvSpPr>
          <p:nvPr/>
        </p:nvSpPr>
        <p:spPr bwMode="auto">
          <a:xfrm>
            <a:off x="7689851" y="5770563"/>
            <a:ext cx="3263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a:solidFill>
                  <a:schemeClr val="bg2">
                    <a:lumMod val="50000"/>
                  </a:schemeClr>
                </a:solidFill>
                <a:latin typeface="Tahoma" pitchFamily="34" charset="0"/>
              </a:rPr>
              <a:t>有贯穿情形</a:t>
            </a:r>
          </a:p>
        </p:txBody>
      </p:sp>
      <p:sp>
        <p:nvSpPr>
          <p:cNvPr id="26684" name="Line 60"/>
          <p:cNvSpPr>
            <a:spLocks noChangeShapeType="1"/>
          </p:cNvSpPr>
          <p:nvPr/>
        </p:nvSpPr>
        <p:spPr bwMode="auto">
          <a:xfrm>
            <a:off x="8360833" y="3278188"/>
            <a:ext cx="0" cy="1439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
        <p:nvSpPr>
          <p:cNvPr id="26685" name="Line 61"/>
          <p:cNvSpPr>
            <a:spLocks noChangeShapeType="1"/>
          </p:cNvSpPr>
          <p:nvPr/>
        </p:nvSpPr>
        <p:spPr bwMode="auto">
          <a:xfrm>
            <a:off x="8890000" y="3286125"/>
            <a:ext cx="0" cy="14398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solidFill>
                <a:schemeClr val="bg2">
                  <a:lumMod val="50000"/>
                </a:schemeClr>
              </a:solidFill>
            </a:endParaRPr>
          </a:p>
        </p:txBody>
      </p:sp>
    </p:spTree>
    <p:extLst>
      <p:ext uri="{BB962C8B-B14F-4D97-AF65-F5344CB8AC3E}">
        <p14:creationId xmlns:p14="http://schemas.microsoft.com/office/powerpoint/2010/main" val="39409659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up)">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par>
                                <p:cTn id="21" presetID="22" presetClass="entr" presetSubtype="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22" presetClass="entr" presetSubtype="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par>
                                <p:cTn id="30" presetID="22" presetClass="entr" presetSubtype="1"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par>
                                <p:cTn id="33" presetID="22" presetClass="entr" presetSubtype="1"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646"/>
                                        </p:tgtEl>
                                        <p:attrNameLst>
                                          <p:attrName>style.visibility</p:attrName>
                                        </p:attrNameLst>
                                      </p:cBhvr>
                                      <p:to>
                                        <p:strVal val="visible"/>
                                      </p:to>
                                    </p:set>
                                    <p:animEffect transition="in" filter="wipe(left)">
                                      <p:cBhvr>
                                        <p:cTn id="40" dur="500"/>
                                        <p:tgtEl>
                                          <p:spTgt spid="266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4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4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655"/>
                                        </p:tgtEl>
                                        <p:attrNameLst>
                                          <p:attrName>style.visibility</p:attrName>
                                        </p:attrNameLst>
                                      </p:cBhvr>
                                      <p:to>
                                        <p:strVal val="visible"/>
                                      </p:to>
                                    </p:set>
                                    <p:animEffect transition="in" filter="wipe(left)">
                                      <p:cBhvr>
                                        <p:cTn id="53" dur="500"/>
                                        <p:tgtEl>
                                          <p:spTgt spid="2665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par>
                                <p:cTn id="59" presetID="22" presetClass="entr" presetSubtype="8"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2" presetClass="entr" presetSubtype="1"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up)">
                                      <p:cBhvr>
                                        <p:cTn id="69" dur="500"/>
                                        <p:tgtEl>
                                          <p:spTgt spid="11"/>
                                        </p:tgtEl>
                                      </p:cBhvr>
                                    </p:animEffect>
                                  </p:childTnLst>
                                </p:cTn>
                              </p:par>
                              <p:par>
                                <p:cTn id="70" presetID="22" presetClass="entr" presetSubtype="1"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up)">
                                      <p:cBhvr>
                                        <p:cTn id="72" dur="500"/>
                                        <p:tgtEl>
                                          <p:spTgt spid="12"/>
                                        </p:tgtEl>
                                      </p:cBhvr>
                                    </p:animEffect>
                                  </p:childTnLst>
                                </p:cTn>
                              </p:par>
                              <p:par>
                                <p:cTn id="73" presetID="22" presetClass="entr" presetSubtype="1"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up)">
                                      <p:cBhvr>
                                        <p:cTn id="75" dur="500"/>
                                        <p:tgtEl>
                                          <p:spTgt spid="13"/>
                                        </p:tgtEl>
                                      </p:cBhvr>
                                    </p:animEffect>
                                  </p:childTnLst>
                                </p:cTn>
                              </p:par>
                              <p:par>
                                <p:cTn id="76" presetID="22" presetClass="entr" presetSubtype="1"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up)">
                                      <p:cBhvr>
                                        <p:cTn id="78" dur="500"/>
                                        <p:tgtEl>
                                          <p:spTgt spid="14"/>
                                        </p:tgtEl>
                                      </p:cBhvr>
                                    </p:animEffect>
                                  </p:childTnLst>
                                </p:cTn>
                              </p:par>
                              <p:par>
                                <p:cTn id="79" presetID="22" presetClass="entr" presetSubtype="1"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up)">
                                      <p:cBhvr>
                                        <p:cTn id="81" dur="500"/>
                                        <p:tgtEl>
                                          <p:spTgt spid="1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67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6675"/>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6676"/>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6683"/>
                                        </p:tgtEl>
                                        <p:attrNameLst>
                                          <p:attrName>style.visibility</p:attrName>
                                        </p:attrNameLst>
                                      </p:cBhvr>
                                      <p:to>
                                        <p:strVal val="visible"/>
                                      </p:to>
                                    </p:set>
                                    <p:animEffect transition="in" filter="wipe(left)">
                                      <p:cBhvr>
                                        <p:cTn id="98" dur="500"/>
                                        <p:tgtEl>
                                          <p:spTgt spid="2668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26684"/>
                                        </p:tgtEl>
                                        <p:attrNameLst>
                                          <p:attrName>style.visibility</p:attrName>
                                        </p:attrNameLst>
                                      </p:cBhvr>
                                      <p:to>
                                        <p:strVal val="visible"/>
                                      </p:to>
                                    </p:set>
                                    <p:animEffect transition="in" filter="wipe(up)">
                                      <p:cBhvr>
                                        <p:cTn id="103" dur="500"/>
                                        <p:tgtEl>
                                          <p:spTgt spid="2668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26685"/>
                                        </p:tgtEl>
                                        <p:attrNameLst>
                                          <p:attrName>style.visibility</p:attrName>
                                        </p:attrNameLst>
                                      </p:cBhvr>
                                      <p:to>
                                        <p:strVal val="visible"/>
                                      </p:to>
                                    </p:set>
                                    <p:animEffect transition="in" filter="wipe(up)">
                                      <p:cBhvr>
                                        <p:cTn id="108" dur="500"/>
                                        <p:tgtEl>
                                          <p:spTgt spid="26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46" grpId="0" animBg="1"/>
      <p:bldP spid="26647" grpId="0" animBg="1"/>
      <p:bldP spid="26648" grpId="0" animBg="1"/>
      <p:bldP spid="26655" grpId="0"/>
      <p:bldP spid="26674" grpId="0" animBg="1"/>
      <p:bldP spid="26675" grpId="0" animBg="1"/>
      <p:bldP spid="26676" grpId="0" animBg="1"/>
      <p:bldP spid="26683" grpId="0"/>
      <p:bldP spid="26684" grpId="0" animBg="1"/>
      <p:bldP spid="2668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flipH="1">
            <a:off x="4745568" y="2926555"/>
            <a:ext cx="3890433" cy="2636838"/>
          </a:xfrm>
          <a:prstGeom prst="line">
            <a:avLst/>
          </a:prstGeom>
          <a:noFill/>
          <a:ln w="9525">
            <a:solidFill>
              <a:schemeClr val="bg2">
                <a:lumMod val="50000"/>
              </a:schemeClr>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8675" name="Rectangle 3"/>
          <p:cNvSpPr>
            <a:spLocks noGrp="1" noChangeArrowheads="1"/>
          </p:cNvSpPr>
          <p:nvPr>
            <p:ph type="body" sz="half" idx="1"/>
          </p:nvPr>
        </p:nvSpPr>
        <p:spPr>
          <a:xfrm>
            <a:off x="561975" y="1546448"/>
            <a:ext cx="10433051" cy="4114800"/>
          </a:xfrm>
        </p:spPr>
        <p:txBody>
          <a:bodyPr>
            <a:normAutofit/>
          </a:bodyPr>
          <a:lstStyle/>
          <a:p>
            <a:pPr marL="627063" lvl="1" indent="-342900">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由视点发出穿过观察平面上 某一像素而射入场景的一条射线；</a:t>
            </a:r>
          </a:p>
          <a:p>
            <a:pPr marL="627063" lvl="1" indent="-342900">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计算光线与物体表面的交点，离像素最近的交点所在的表面即为可见面。</a:t>
            </a:r>
          </a:p>
        </p:txBody>
      </p:sp>
      <p:sp>
        <p:nvSpPr>
          <p:cNvPr id="15364" name="Rectangle 4"/>
          <p:cNvSpPr>
            <a:spLocks noGrp="1" noChangeArrowheads="1"/>
          </p:cNvSpPr>
          <p:nvPr>
            <p:ph type="title"/>
          </p:nvPr>
        </p:nvSpPr>
        <p:spPr>
          <a:xfrm>
            <a:off x="695400" y="332656"/>
            <a:ext cx="10390716" cy="1462087"/>
          </a:xfrm>
        </p:spPr>
        <p:txBody>
          <a:bodyPr>
            <a:normAutofit/>
          </a:bodyPr>
          <a:lstStyle/>
          <a:p>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3.7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光线</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投影算法</a:t>
            </a:r>
          </a:p>
        </p:txBody>
      </p:sp>
      <p:sp>
        <p:nvSpPr>
          <p:cNvPr id="28677" name="AutoShape 5"/>
          <p:cNvSpPr>
            <a:spLocks noChangeArrowheads="1"/>
          </p:cNvSpPr>
          <p:nvPr/>
        </p:nvSpPr>
        <p:spPr bwMode="auto">
          <a:xfrm>
            <a:off x="6426200" y="3321844"/>
            <a:ext cx="1727200" cy="1150937"/>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5177368" y="3502818"/>
            <a:ext cx="1680633" cy="1585912"/>
            <a:chOff x="1859" y="2478"/>
            <a:chExt cx="839" cy="1248"/>
          </a:xfrm>
        </p:grpSpPr>
        <p:sp>
          <p:nvSpPr>
            <p:cNvPr id="15372" name="Freeform 7"/>
            <p:cNvSpPr>
              <a:spLocks/>
            </p:cNvSpPr>
            <p:nvPr/>
          </p:nvSpPr>
          <p:spPr bwMode="auto">
            <a:xfrm>
              <a:off x="2267" y="2478"/>
              <a:ext cx="431" cy="1247"/>
            </a:xfrm>
            <a:custGeom>
              <a:avLst/>
              <a:gdLst>
                <a:gd name="T0" fmla="*/ 0 w 431"/>
                <a:gd name="T1" fmla="*/ 1247 h 1247"/>
                <a:gd name="T2" fmla="*/ 136 w 431"/>
                <a:gd name="T3" fmla="*/ 0 h 1247"/>
                <a:gd name="T4" fmla="*/ 431 w 431"/>
                <a:gd name="T5" fmla="*/ 884 h 1247"/>
                <a:gd name="T6" fmla="*/ 0 w 431"/>
                <a:gd name="T7" fmla="*/ 1247 h 1247"/>
                <a:gd name="T8" fmla="*/ 0 60000 65536"/>
                <a:gd name="T9" fmla="*/ 0 60000 65536"/>
                <a:gd name="T10" fmla="*/ 0 60000 65536"/>
                <a:gd name="T11" fmla="*/ 0 60000 65536"/>
                <a:gd name="T12" fmla="*/ 0 w 431"/>
                <a:gd name="T13" fmla="*/ 0 h 1247"/>
                <a:gd name="T14" fmla="*/ 431 w 431"/>
                <a:gd name="T15" fmla="*/ 1247 h 1247"/>
              </a:gdLst>
              <a:ahLst/>
              <a:cxnLst>
                <a:cxn ang="T8">
                  <a:pos x="T0" y="T1"/>
                </a:cxn>
                <a:cxn ang="T9">
                  <a:pos x="T2" y="T3"/>
                </a:cxn>
                <a:cxn ang="T10">
                  <a:pos x="T4" y="T5"/>
                </a:cxn>
                <a:cxn ang="T11">
                  <a:pos x="T6" y="T7"/>
                </a:cxn>
              </a:cxnLst>
              <a:rect l="T12" t="T13" r="T14" b="T15"/>
              <a:pathLst>
                <a:path w="431" h="1247">
                  <a:moveTo>
                    <a:pt x="0" y="1247"/>
                  </a:moveTo>
                  <a:lnTo>
                    <a:pt x="136" y="0"/>
                  </a:lnTo>
                  <a:lnTo>
                    <a:pt x="431" y="884"/>
                  </a:lnTo>
                  <a:lnTo>
                    <a:pt x="0" y="1247"/>
                  </a:lnTo>
                  <a:close/>
                </a:path>
              </a:pathLst>
            </a:custGeom>
            <a:solidFill>
              <a:srgbClr val="FF9966"/>
            </a:solidFill>
            <a:ln w="9525">
              <a:solidFill>
                <a:schemeClr val="tx1"/>
              </a:solidFill>
              <a:round/>
              <a:headEnd/>
              <a:tailEnd/>
            </a:ln>
          </p:spPr>
          <p:txBody>
            <a:bodyPr/>
            <a:lstStyle/>
            <a:p>
              <a:endParaRPr lang="zh-CN" altLang="en-US"/>
            </a:p>
          </p:txBody>
        </p:sp>
        <p:sp>
          <p:nvSpPr>
            <p:cNvPr id="15373" name="Freeform 8"/>
            <p:cNvSpPr>
              <a:spLocks/>
            </p:cNvSpPr>
            <p:nvPr/>
          </p:nvSpPr>
          <p:spPr bwMode="auto">
            <a:xfrm>
              <a:off x="1859" y="2478"/>
              <a:ext cx="544" cy="1248"/>
            </a:xfrm>
            <a:custGeom>
              <a:avLst/>
              <a:gdLst>
                <a:gd name="T0" fmla="*/ 544 w 544"/>
                <a:gd name="T1" fmla="*/ 0 h 1248"/>
                <a:gd name="T2" fmla="*/ 0 w 544"/>
                <a:gd name="T3" fmla="*/ 1021 h 1248"/>
                <a:gd name="T4" fmla="*/ 408 w 544"/>
                <a:gd name="T5" fmla="*/ 1248 h 1248"/>
                <a:gd name="T6" fmla="*/ 544 w 544"/>
                <a:gd name="T7" fmla="*/ 0 h 1248"/>
                <a:gd name="T8" fmla="*/ 0 60000 65536"/>
                <a:gd name="T9" fmla="*/ 0 60000 65536"/>
                <a:gd name="T10" fmla="*/ 0 60000 65536"/>
                <a:gd name="T11" fmla="*/ 0 60000 65536"/>
                <a:gd name="T12" fmla="*/ 0 w 544"/>
                <a:gd name="T13" fmla="*/ 0 h 1248"/>
                <a:gd name="T14" fmla="*/ 544 w 544"/>
                <a:gd name="T15" fmla="*/ 1248 h 1248"/>
              </a:gdLst>
              <a:ahLst/>
              <a:cxnLst>
                <a:cxn ang="T8">
                  <a:pos x="T0" y="T1"/>
                </a:cxn>
                <a:cxn ang="T9">
                  <a:pos x="T2" y="T3"/>
                </a:cxn>
                <a:cxn ang="T10">
                  <a:pos x="T4" y="T5"/>
                </a:cxn>
                <a:cxn ang="T11">
                  <a:pos x="T6" y="T7"/>
                </a:cxn>
              </a:cxnLst>
              <a:rect l="T12" t="T13" r="T14" b="T15"/>
              <a:pathLst>
                <a:path w="544" h="1248">
                  <a:moveTo>
                    <a:pt x="544" y="0"/>
                  </a:moveTo>
                  <a:lnTo>
                    <a:pt x="0" y="1021"/>
                  </a:lnTo>
                  <a:lnTo>
                    <a:pt x="408" y="1248"/>
                  </a:lnTo>
                  <a:lnTo>
                    <a:pt x="544" y="0"/>
                  </a:lnTo>
                  <a:close/>
                </a:path>
              </a:pathLst>
            </a:custGeom>
            <a:solidFill>
              <a:srgbClr val="996633"/>
            </a:solidFill>
            <a:ln w="9525">
              <a:solidFill>
                <a:schemeClr val="tx1"/>
              </a:solidFill>
              <a:round/>
              <a:headEnd/>
              <a:tailEnd/>
            </a:ln>
          </p:spPr>
          <p:txBody>
            <a:bodyPr/>
            <a:lstStyle/>
            <a:p>
              <a:endParaRPr lang="zh-CN" altLang="en-US"/>
            </a:p>
          </p:txBody>
        </p:sp>
      </p:grpSp>
      <p:sp>
        <p:nvSpPr>
          <p:cNvPr id="28681" name="Freeform 9"/>
          <p:cNvSpPr>
            <a:spLocks/>
          </p:cNvSpPr>
          <p:nvPr/>
        </p:nvSpPr>
        <p:spPr bwMode="auto">
          <a:xfrm>
            <a:off x="3786718" y="3861593"/>
            <a:ext cx="1729316" cy="2482850"/>
          </a:xfrm>
          <a:custGeom>
            <a:avLst/>
            <a:gdLst/>
            <a:ahLst/>
            <a:cxnLst>
              <a:cxn ang="0">
                <a:pos x="0" y="0"/>
              </a:cxn>
              <a:cxn ang="0">
                <a:pos x="567" y="362"/>
              </a:cxn>
              <a:cxn ang="0">
                <a:pos x="567" y="1564"/>
              </a:cxn>
              <a:cxn ang="0">
                <a:pos x="0" y="1134"/>
              </a:cxn>
              <a:cxn ang="0">
                <a:pos x="0" y="0"/>
              </a:cxn>
            </a:cxnLst>
            <a:rect l="0" t="0" r="r" b="b"/>
            <a:pathLst>
              <a:path w="567" h="1564">
                <a:moveTo>
                  <a:pt x="0" y="0"/>
                </a:moveTo>
                <a:lnTo>
                  <a:pt x="567" y="362"/>
                </a:lnTo>
                <a:lnTo>
                  <a:pt x="567" y="1564"/>
                </a:lnTo>
                <a:lnTo>
                  <a:pt x="0" y="1134"/>
                </a:lnTo>
                <a:lnTo>
                  <a:pt x="0" y="0"/>
                </a:lnTo>
                <a:close/>
              </a:path>
            </a:pathLst>
          </a:custGeom>
          <a:gradFill rotWithShape="1">
            <a:gsLst>
              <a:gs pos="0">
                <a:schemeClr val="accent1">
                  <a:alpha val="48000"/>
                </a:schemeClr>
              </a:gs>
              <a:gs pos="100000">
                <a:schemeClr val="accent1">
                  <a:gamma/>
                  <a:shade val="46275"/>
                  <a:invGamma/>
                  <a:alpha val="48000"/>
                </a:schemeClr>
              </a:gs>
            </a:gsLst>
            <a:lin ang="5400000" scaled="1"/>
          </a:gradFill>
          <a:ln w="9525">
            <a:solidFill>
              <a:schemeClr val="tx1"/>
            </a:solidFill>
            <a:round/>
            <a:headEnd/>
            <a:tailEnd/>
          </a:ln>
          <a:effectLst/>
        </p:spPr>
        <p:txBody>
          <a:bodyPr/>
          <a:lstStyle/>
          <a:p>
            <a:pPr>
              <a:defRPr/>
            </a:pPr>
            <a:endParaRPr lang="zh-CN" altLang="en-US">
              <a:ea typeface="宋体" pitchFamily="2" charset="-122"/>
            </a:endParaRPr>
          </a:p>
        </p:txBody>
      </p:sp>
      <p:sp>
        <p:nvSpPr>
          <p:cNvPr id="28682" name="Text Box 10"/>
          <p:cNvSpPr txBox="1">
            <a:spLocks noChangeArrowheads="1"/>
          </p:cNvSpPr>
          <p:nvPr/>
        </p:nvSpPr>
        <p:spPr bwMode="auto">
          <a:xfrm>
            <a:off x="4572001" y="5352256"/>
            <a:ext cx="673100" cy="366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en-US" altLang="zh-CN" b="0">
                <a:solidFill>
                  <a:schemeClr val="bg2">
                    <a:lumMod val="50000"/>
                  </a:schemeClr>
                </a:solidFill>
                <a:latin typeface="Tahoma" pitchFamily="34" charset="0"/>
                <a:sym typeface="Symbol" pitchFamily="18" charset="2"/>
              </a:rPr>
              <a:t></a:t>
            </a:r>
          </a:p>
        </p:txBody>
      </p:sp>
      <p:sp>
        <p:nvSpPr>
          <p:cNvPr id="28683" name="Text Box 11"/>
          <p:cNvSpPr txBox="1">
            <a:spLocks noChangeArrowheads="1"/>
          </p:cNvSpPr>
          <p:nvPr/>
        </p:nvSpPr>
        <p:spPr bwMode="auto">
          <a:xfrm>
            <a:off x="4169834" y="5049043"/>
            <a:ext cx="91228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b="0" dirty="0">
                <a:solidFill>
                  <a:schemeClr val="bg2">
                    <a:lumMod val="50000"/>
                  </a:schemeClr>
                </a:solidFill>
                <a:latin typeface="Tahoma" pitchFamily="34" charset="0"/>
              </a:rPr>
              <a:t>像素</a:t>
            </a:r>
          </a:p>
        </p:txBody>
      </p:sp>
      <p:sp>
        <p:nvSpPr>
          <p:cNvPr id="28684" name="Line 12"/>
          <p:cNvSpPr>
            <a:spLocks noChangeAspect="1" noChangeShapeType="1"/>
          </p:cNvSpPr>
          <p:nvPr/>
        </p:nvSpPr>
        <p:spPr bwMode="auto">
          <a:xfrm flipH="1">
            <a:off x="6667501" y="4107655"/>
            <a:ext cx="234951" cy="158750"/>
          </a:xfrm>
          <a:prstGeom prst="line">
            <a:avLst/>
          </a:prstGeom>
          <a:noFill/>
          <a:ln w="9525">
            <a:solidFill>
              <a:schemeClr val="bg2">
                <a:lumMod val="50000"/>
              </a:schemeClr>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3"/>
          <p:cNvSpPr>
            <a:spLocks noChangeAspect="1" noChangeShapeType="1"/>
          </p:cNvSpPr>
          <p:nvPr/>
        </p:nvSpPr>
        <p:spPr bwMode="auto">
          <a:xfrm flipH="1">
            <a:off x="5562600" y="4788693"/>
            <a:ext cx="330200" cy="222250"/>
          </a:xfrm>
          <a:prstGeom prst="line">
            <a:avLst/>
          </a:prstGeom>
          <a:noFill/>
          <a:ln w="9525">
            <a:solidFill>
              <a:schemeClr val="bg2">
                <a:lumMod val="50000"/>
              </a:schemeClr>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Tree>
    <p:extLst>
      <p:ext uri="{BB962C8B-B14F-4D97-AF65-F5344CB8AC3E}">
        <p14:creationId xmlns:p14="http://schemas.microsoft.com/office/powerpoint/2010/main" val="18117577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67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868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68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68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674"/>
                                        </p:tgtEl>
                                        <p:attrNameLst>
                                          <p:attrName>style.visibility</p:attrName>
                                        </p:attrNameLst>
                                      </p:cBhvr>
                                      <p:to>
                                        <p:strVal val="visible"/>
                                      </p:to>
                                    </p:set>
                                    <p:animEffect transition="in" filter="wipe(left)">
                                      <p:cBhvr>
                                        <p:cTn id="30" dur="500"/>
                                        <p:tgtEl>
                                          <p:spTgt spid="2867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animEffect transition="in" filter="wipe(left)">
                                      <p:cBhvr>
                                        <p:cTn id="33" dur="500"/>
                                        <p:tgtEl>
                                          <p:spTgt spid="2868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685"/>
                                        </p:tgtEl>
                                        <p:attrNameLst>
                                          <p:attrName>style.visibility</p:attrName>
                                        </p:attrNameLst>
                                      </p:cBhvr>
                                      <p:to>
                                        <p:strVal val="visible"/>
                                      </p:to>
                                    </p:set>
                                    <p:animEffect transition="in" filter="wipe(left)">
                                      <p:cBhvr>
                                        <p:cTn id="36" dur="500"/>
                                        <p:tgtEl>
                                          <p:spTgt spid="286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8675">
                                            <p:txEl>
                                              <p:pRg st="1" end="1"/>
                                            </p:txEl>
                                          </p:spTgt>
                                        </p:tgtEl>
                                        <p:attrNameLst>
                                          <p:attrName>style.visibility</p:attrName>
                                        </p:attrNameLst>
                                      </p:cBhvr>
                                      <p:to>
                                        <p:strVal val="visible"/>
                                      </p:to>
                                    </p:set>
                                    <p:animEffect transition="in" filter="wipe(up)">
                                      <p:cBhvr>
                                        <p:cTn id="41"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uiExpand="1" build="p"/>
      <p:bldP spid="28677" grpId="0" animBg="1"/>
      <p:bldP spid="28682" grpId="0"/>
      <p:bldP spid="28683" grpId="0"/>
      <p:bldP spid="28684" grpId="0" animBg="1"/>
      <p:bldP spid="2868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sz="half" idx="1"/>
          </p:nvPr>
        </p:nvSpPr>
        <p:spPr>
          <a:xfrm>
            <a:off x="695400" y="1340768"/>
            <a:ext cx="10433051" cy="4114800"/>
          </a:xfrm>
        </p:spPr>
        <p:txBody>
          <a:bodyPr>
            <a:normAutofit/>
          </a:bodyPr>
          <a:lstStyle/>
          <a:p>
            <a:pPr marL="627063" lvl="1" indent="-342900">
              <a:lnSpc>
                <a:spcPct val="150000"/>
              </a:lnSpc>
              <a:spcBef>
                <a:spcPts val="1800"/>
              </a:spcBef>
              <a:buFont typeface="Wingdings" panose="05000000000000000000" pitchFamily="2" charset="2"/>
              <a:buChar char="Ø"/>
              <a:defRPr/>
            </a:pPr>
            <a:r>
              <a:rPr lang="zh-CN" altLang="en-US" b="1" dirty="0">
                <a:solidFill>
                  <a:schemeClr val="bg2">
                    <a:lumMod val="50000"/>
                  </a:schemeClr>
                </a:solidFill>
                <a:latin typeface="微软雅黑" panose="020B0503020204020204" pitchFamily="34" charset="-122"/>
                <a:ea typeface="微软雅黑" panose="020B0503020204020204" pitchFamily="34" charset="-122"/>
              </a:rPr>
              <a:t>实际应用中常用一组多边形表面来近似表示曲面，可用前面介绍的各种可见性判别算法进行处理</a:t>
            </a:r>
          </a:p>
          <a:p>
            <a:pPr marL="627063" lvl="1" indent="-342900" eaLnBrk="1" hangingPunct="1">
              <a:lnSpc>
                <a:spcPct val="150000"/>
              </a:lnSpc>
              <a:spcBef>
                <a:spcPts val="1800"/>
              </a:spcBef>
              <a:buFont typeface="Wingdings" panose="05000000000000000000" pitchFamily="2" charset="2"/>
              <a:buChar char="Ø"/>
              <a:defRPr/>
            </a:pP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可用</a:t>
            </a:r>
            <a:r>
              <a:rPr lang="zh-CN" altLang="en-US" b="1" dirty="0">
                <a:solidFill>
                  <a:schemeClr val="bg2">
                    <a:lumMod val="50000"/>
                  </a:schemeClr>
                </a:solidFill>
                <a:latin typeface="微软雅黑" panose="020B0503020204020204" pitchFamily="34" charset="-122"/>
                <a:ea typeface="微软雅黑" panose="020B0503020204020204" pitchFamily="34" charset="-122"/>
              </a:rPr>
              <a:t>光线投射算法和八叉树算法对曲面进行可见面判别</a:t>
            </a: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6387" name="Rectangle 3"/>
          <p:cNvSpPr>
            <a:spLocks noGrp="1" noChangeArrowheads="1"/>
          </p:cNvSpPr>
          <p:nvPr>
            <p:ph type="title"/>
          </p:nvPr>
        </p:nvSpPr>
        <p:spPr>
          <a:xfrm>
            <a:off x="623392" y="332656"/>
            <a:ext cx="10390716" cy="1462087"/>
          </a:xfrm>
        </p:spPr>
        <p:txBody>
          <a:bodyPr>
            <a:normAutofit/>
          </a:bodyPr>
          <a:lstStyle/>
          <a:p>
            <a:pPr eaLnBrk="1" hangingPunct="1"/>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3.8 </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曲面</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的可见性判别</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453" y="3370403"/>
            <a:ext cx="365370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212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up)">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up)">
                                      <p:cBhvr>
                                        <p:cTn id="12" dur="500"/>
                                        <p:tgtEl>
                                          <p:spTgt spid="30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24458" y="692696"/>
            <a:ext cx="8606368" cy="1044575"/>
          </a:xfrm>
        </p:spPr>
        <p:txBody>
          <a:bodyPr>
            <a:normAutofit fontScale="92500" lnSpcReduction="20000"/>
          </a:bodyPr>
          <a:lstStyle/>
          <a:p>
            <a:pPr marL="717550" lvl="1" indent="-342900" eaLnBrk="1" hangingPunct="0">
              <a:lnSpc>
                <a:spcPct val="140000"/>
              </a:lnSpc>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多边形</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顶点像素</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的取舍</a:t>
            </a:r>
          </a:p>
          <a:p>
            <a:pPr marL="1260475" lvl="3" indent="-342900" hangingPunct="0">
              <a:lnSpc>
                <a:spcPct val="130000"/>
              </a:lnSpc>
              <a:spcBef>
                <a:spcPts val="6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扫描线与多边形顶点相交</a:t>
            </a:r>
          </a:p>
          <a:p>
            <a:pPr lvl="2" eaLnBrk="1" hangingPunct="1">
              <a:lnSpc>
                <a:spcPct val="90000"/>
              </a:lnSpc>
            </a:pPr>
            <a:endParaRPr lang="zh-CN" altLang="en-US" dirty="0" smtClean="0"/>
          </a:p>
        </p:txBody>
      </p:sp>
      <p:sp>
        <p:nvSpPr>
          <p:cNvPr id="121879" name="Text Box 23"/>
          <p:cNvSpPr txBox="1">
            <a:spLocks noChangeArrowheads="1"/>
          </p:cNvSpPr>
          <p:nvPr/>
        </p:nvSpPr>
        <p:spPr bwMode="auto">
          <a:xfrm>
            <a:off x="853133" y="1901826"/>
            <a:ext cx="6671733" cy="148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marL="450850" lvl="3" indent="-342900" defTabSz="914216" eaLnBrk="1">
              <a:lnSpc>
                <a:spcPct val="110000"/>
              </a:lnSpc>
              <a:spcBef>
                <a:spcPts val="600"/>
              </a:spcBef>
              <a:buFont typeface="Arial" panose="020B0604020202020204" pitchFamily="34" charset="0"/>
              <a:buChar char="•"/>
              <a:defRPr/>
            </a:pPr>
            <a:r>
              <a:rPr lang="zh-CN" altLang="en-US" sz="2200" i="0"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共享该顶点的两条边在扫描线的</a:t>
            </a:r>
          </a:p>
          <a:p>
            <a:pPr marL="628650" indent="-342900" algn="l" eaLnBrk="1" hangingPunct="1">
              <a:spcBef>
                <a:spcPct val="50000"/>
              </a:spcBef>
              <a:buFont typeface="Wingdings" panose="05000000000000000000" pitchFamily="2" charset="2"/>
              <a:buChar char="p"/>
            </a:pPr>
            <a:r>
              <a:rPr lang="zh-CN" altLang="en-US" sz="2200" i="0" dirty="0">
                <a:solidFill>
                  <a:schemeClr val="bg2">
                    <a:lumMod val="50000"/>
                  </a:schemeClr>
                </a:solidFill>
              </a:rPr>
              <a:t>同侧：该交点算做</a:t>
            </a:r>
            <a:r>
              <a:rPr lang="en-US" altLang="zh-CN" sz="2200" i="0" dirty="0">
                <a:solidFill>
                  <a:schemeClr val="bg2">
                    <a:lumMod val="50000"/>
                  </a:schemeClr>
                </a:solidFill>
                <a:latin typeface="Times New Roman" pitchFamily="18" charset="0"/>
              </a:rPr>
              <a:t>0</a:t>
            </a:r>
            <a:r>
              <a:rPr lang="zh-CN" altLang="en-US" sz="2200" i="0" dirty="0">
                <a:solidFill>
                  <a:schemeClr val="bg2">
                    <a:lumMod val="50000"/>
                  </a:schemeClr>
                </a:solidFill>
                <a:latin typeface="Times New Roman" pitchFamily="18" charset="0"/>
              </a:rPr>
              <a:t>个或</a:t>
            </a:r>
            <a:r>
              <a:rPr lang="en-US" altLang="zh-CN" sz="2200" i="0" dirty="0">
                <a:solidFill>
                  <a:schemeClr val="bg2">
                    <a:lumMod val="50000"/>
                  </a:schemeClr>
                </a:solidFill>
                <a:latin typeface="Times New Roman" pitchFamily="18" charset="0"/>
              </a:rPr>
              <a:t>2</a:t>
            </a:r>
            <a:r>
              <a:rPr lang="zh-CN" altLang="en-US" sz="2200" i="0" dirty="0">
                <a:solidFill>
                  <a:schemeClr val="bg2">
                    <a:lumMod val="50000"/>
                  </a:schemeClr>
                </a:solidFill>
                <a:latin typeface="Times New Roman" pitchFamily="18" charset="0"/>
              </a:rPr>
              <a:t>个</a:t>
            </a:r>
          </a:p>
          <a:p>
            <a:pPr marL="628650" indent="-342900" algn="l" eaLnBrk="1" hangingPunct="1">
              <a:spcBef>
                <a:spcPct val="50000"/>
              </a:spcBef>
              <a:buFont typeface="Wingdings" panose="05000000000000000000" pitchFamily="2" charset="2"/>
              <a:buChar char="p"/>
            </a:pPr>
            <a:r>
              <a:rPr lang="zh-CN" altLang="en-US" sz="2200" i="0" dirty="0">
                <a:solidFill>
                  <a:schemeClr val="bg2">
                    <a:lumMod val="50000"/>
                  </a:schemeClr>
                </a:solidFill>
                <a:latin typeface="Times New Roman" pitchFamily="18" charset="0"/>
              </a:rPr>
              <a:t>异侧：</a:t>
            </a:r>
            <a:r>
              <a:rPr lang="zh-CN" altLang="en-US" sz="2200" i="0" dirty="0">
                <a:solidFill>
                  <a:schemeClr val="bg2">
                    <a:lumMod val="50000"/>
                  </a:schemeClr>
                </a:solidFill>
              </a:rPr>
              <a:t>该交点算做</a:t>
            </a:r>
            <a:r>
              <a:rPr lang="en-US" altLang="zh-CN" sz="2200" i="0" dirty="0">
                <a:solidFill>
                  <a:schemeClr val="bg2">
                    <a:lumMod val="50000"/>
                  </a:schemeClr>
                </a:solidFill>
              </a:rPr>
              <a:t>1</a:t>
            </a:r>
            <a:r>
              <a:rPr lang="zh-CN" altLang="en-US" sz="2200" i="0" dirty="0">
                <a:solidFill>
                  <a:schemeClr val="bg2">
                    <a:lumMod val="50000"/>
                  </a:schemeClr>
                </a:solidFill>
              </a:rPr>
              <a:t>个</a:t>
            </a:r>
          </a:p>
        </p:txBody>
      </p:sp>
      <p:grpSp>
        <p:nvGrpSpPr>
          <p:cNvPr id="2" name="Group 31"/>
          <p:cNvGrpSpPr>
            <a:grpSpLocks/>
          </p:cNvGrpSpPr>
          <p:nvPr/>
        </p:nvGrpSpPr>
        <p:grpSpPr bwMode="auto">
          <a:xfrm>
            <a:off x="6555317" y="1881188"/>
            <a:ext cx="5636683" cy="3535362"/>
            <a:chOff x="3097" y="1185"/>
            <a:chExt cx="2663" cy="2227"/>
          </a:xfrm>
        </p:grpSpPr>
        <p:sp>
          <p:nvSpPr>
            <p:cNvPr id="7174" name="Line 4"/>
            <p:cNvSpPr>
              <a:spLocks noChangeShapeType="1"/>
            </p:cNvSpPr>
            <p:nvPr/>
          </p:nvSpPr>
          <p:spPr bwMode="auto">
            <a:xfrm flipV="1">
              <a:off x="3106" y="1185"/>
              <a:ext cx="0" cy="2177"/>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75" name="Line 5"/>
            <p:cNvSpPr>
              <a:spLocks noChangeShapeType="1"/>
            </p:cNvSpPr>
            <p:nvPr/>
          </p:nvSpPr>
          <p:spPr bwMode="auto">
            <a:xfrm>
              <a:off x="3097" y="3384"/>
              <a:ext cx="2404" cy="1"/>
            </a:xfrm>
            <a:prstGeom prst="line">
              <a:avLst/>
            </a:prstGeom>
            <a:noFill/>
            <a:ln w="9525">
              <a:solidFill>
                <a:schemeClr val="bg2">
                  <a:lumMod val="50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a:off x="3106" y="1502"/>
              <a:ext cx="2473"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Freeform 9"/>
            <p:cNvSpPr>
              <a:spLocks/>
            </p:cNvSpPr>
            <p:nvPr/>
          </p:nvSpPr>
          <p:spPr bwMode="auto">
            <a:xfrm>
              <a:off x="3560" y="1502"/>
              <a:ext cx="1882" cy="1791"/>
            </a:xfrm>
            <a:custGeom>
              <a:avLst/>
              <a:gdLst>
                <a:gd name="T0" fmla="*/ 0 w 1882"/>
                <a:gd name="T1" fmla="*/ 1519 h 1791"/>
                <a:gd name="T2" fmla="*/ 22 w 1882"/>
                <a:gd name="T3" fmla="*/ 0 h 1791"/>
                <a:gd name="T4" fmla="*/ 839 w 1882"/>
                <a:gd name="T5" fmla="*/ 793 h 1791"/>
                <a:gd name="T6" fmla="*/ 1769 w 1882"/>
                <a:gd name="T7" fmla="*/ 317 h 1791"/>
                <a:gd name="T8" fmla="*/ 1882 w 1882"/>
                <a:gd name="T9" fmla="*/ 1202 h 1791"/>
                <a:gd name="T10" fmla="*/ 998 w 1882"/>
                <a:gd name="T11" fmla="*/ 1791 h 1791"/>
                <a:gd name="T12" fmla="*/ 0 w 1882"/>
                <a:gd name="T13" fmla="*/ 1519 h 1791"/>
                <a:gd name="T14" fmla="*/ 0 60000 65536"/>
                <a:gd name="T15" fmla="*/ 0 60000 65536"/>
                <a:gd name="T16" fmla="*/ 0 60000 65536"/>
                <a:gd name="T17" fmla="*/ 0 60000 65536"/>
                <a:gd name="T18" fmla="*/ 0 60000 65536"/>
                <a:gd name="T19" fmla="*/ 0 60000 65536"/>
                <a:gd name="T20" fmla="*/ 0 60000 65536"/>
                <a:gd name="T21" fmla="*/ 0 w 1882"/>
                <a:gd name="T22" fmla="*/ 0 h 1791"/>
                <a:gd name="T23" fmla="*/ 1882 w 1882"/>
                <a:gd name="T24" fmla="*/ 1791 h 17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2" h="1791">
                  <a:moveTo>
                    <a:pt x="0" y="1519"/>
                  </a:moveTo>
                  <a:lnTo>
                    <a:pt x="22" y="0"/>
                  </a:lnTo>
                  <a:lnTo>
                    <a:pt x="839" y="793"/>
                  </a:lnTo>
                  <a:lnTo>
                    <a:pt x="1769" y="317"/>
                  </a:lnTo>
                  <a:lnTo>
                    <a:pt x="1882" y="1202"/>
                  </a:lnTo>
                  <a:lnTo>
                    <a:pt x="998" y="1791"/>
                  </a:lnTo>
                  <a:lnTo>
                    <a:pt x="0" y="1519"/>
                  </a:lnTo>
                  <a:close/>
                </a:path>
              </a:pathLst>
            </a:custGeom>
            <a:solidFill>
              <a:schemeClr val="accent1"/>
            </a:solidFill>
            <a:ln w="9525">
              <a:solidFill>
                <a:schemeClr val="tx1"/>
              </a:solidFill>
              <a:round/>
              <a:headEnd/>
              <a:tailEnd/>
            </a:ln>
          </p:spPr>
          <p:txBody>
            <a:bodyPr/>
            <a:lstStyle/>
            <a:p>
              <a:endParaRPr lang="zh-CN" altLang="en-US"/>
            </a:p>
          </p:txBody>
        </p:sp>
        <p:sp>
          <p:nvSpPr>
            <p:cNvPr id="7178" name="Text Box 13"/>
            <p:cNvSpPr txBox="1">
              <a:spLocks noChangeArrowheads="1"/>
            </p:cNvSpPr>
            <p:nvPr/>
          </p:nvSpPr>
          <p:spPr bwMode="auto">
            <a:xfrm>
              <a:off x="3333" y="127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dirty="0">
                  <a:solidFill>
                    <a:schemeClr val="bg2">
                      <a:lumMod val="50000"/>
                    </a:schemeClr>
                  </a:solidFill>
                  <a:latin typeface="Times New Roman" pitchFamily="18" charset="0"/>
                </a:rPr>
                <a:t>X</a:t>
              </a:r>
              <a:r>
                <a:rPr lang="en-US" altLang="zh-CN" i="0" baseline="-25000" dirty="0">
                  <a:solidFill>
                    <a:schemeClr val="bg2">
                      <a:lumMod val="50000"/>
                    </a:schemeClr>
                  </a:solidFill>
                  <a:latin typeface="Times New Roman" pitchFamily="18" charset="0"/>
                </a:rPr>
                <a:t>1</a:t>
              </a:r>
            </a:p>
          </p:txBody>
        </p:sp>
        <p:sp>
          <p:nvSpPr>
            <p:cNvPr id="7179" name="Line 14"/>
            <p:cNvSpPr>
              <a:spLocks noChangeShapeType="1"/>
            </p:cNvSpPr>
            <p:nvPr/>
          </p:nvSpPr>
          <p:spPr bwMode="auto">
            <a:xfrm>
              <a:off x="3129" y="2704"/>
              <a:ext cx="2473" cy="0"/>
            </a:xfrm>
            <a:prstGeom prst="line">
              <a:avLst/>
            </a:prstGeom>
            <a:noFill/>
            <a:ln w="9525">
              <a:solidFill>
                <a:schemeClr val="bg2">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Text Box 16"/>
            <p:cNvSpPr txBox="1">
              <a:spLocks noChangeArrowheads="1"/>
            </p:cNvSpPr>
            <p:nvPr/>
          </p:nvSpPr>
          <p:spPr bwMode="auto">
            <a:xfrm>
              <a:off x="3311" y="2454"/>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dirty="0">
                  <a:solidFill>
                    <a:schemeClr val="bg2">
                      <a:lumMod val="50000"/>
                    </a:schemeClr>
                  </a:solidFill>
                  <a:latin typeface="Times New Roman" pitchFamily="18" charset="0"/>
                </a:rPr>
                <a:t>X</a:t>
              </a:r>
              <a:r>
                <a:rPr lang="en-US" altLang="zh-CN" i="0" baseline="-25000" dirty="0">
                  <a:solidFill>
                    <a:schemeClr val="bg2">
                      <a:lumMod val="50000"/>
                    </a:schemeClr>
                  </a:solidFill>
                  <a:latin typeface="Times New Roman" pitchFamily="18" charset="0"/>
                </a:rPr>
                <a:t>1</a:t>
              </a:r>
            </a:p>
          </p:txBody>
        </p:sp>
        <p:sp>
          <p:nvSpPr>
            <p:cNvPr id="7181" name="Text Box 18"/>
            <p:cNvSpPr txBox="1">
              <a:spLocks noChangeArrowheads="1"/>
            </p:cNvSpPr>
            <p:nvPr/>
          </p:nvSpPr>
          <p:spPr bwMode="auto">
            <a:xfrm>
              <a:off x="5442" y="247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chemeClr val="bg2">
                      <a:lumMod val="50000"/>
                    </a:schemeClr>
                  </a:solidFill>
                  <a:latin typeface="Times New Roman" pitchFamily="18" charset="0"/>
                </a:rPr>
                <a:t>X</a:t>
              </a:r>
              <a:r>
                <a:rPr lang="en-US" altLang="zh-CN" i="0" baseline="-25000">
                  <a:solidFill>
                    <a:schemeClr val="bg2">
                      <a:lumMod val="50000"/>
                    </a:schemeClr>
                  </a:solidFill>
                  <a:latin typeface="Times New Roman" pitchFamily="18" charset="0"/>
                </a:rPr>
                <a:t>2</a:t>
              </a:r>
            </a:p>
          </p:txBody>
        </p:sp>
        <p:sp>
          <p:nvSpPr>
            <p:cNvPr id="7182" name="Text Box 24"/>
            <p:cNvSpPr txBox="1">
              <a:spLocks noChangeArrowheads="1"/>
            </p:cNvSpPr>
            <p:nvPr/>
          </p:nvSpPr>
          <p:spPr bwMode="auto">
            <a:xfrm>
              <a:off x="3378" y="290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dirty="0">
                  <a:solidFill>
                    <a:srgbClr val="C00000"/>
                  </a:solidFill>
                  <a:latin typeface="Times New Roman" pitchFamily="18" charset="0"/>
                </a:rPr>
                <a:t>A</a:t>
              </a:r>
              <a:endParaRPr lang="en-US" altLang="zh-CN" i="0" baseline="-25000" dirty="0">
                <a:solidFill>
                  <a:srgbClr val="C00000"/>
                </a:solidFill>
                <a:latin typeface="Times New Roman" pitchFamily="18" charset="0"/>
              </a:endParaRPr>
            </a:p>
          </p:txBody>
        </p:sp>
        <p:sp>
          <p:nvSpPr>
            <p:cNvPr id="7183" name="Text Box 25"/>
            <p:cNvSpPr txBox="1">
              <a:spLocks noChangeArrowheads="1"/>
            </p:cNvSpPr>
            <p:nvPr/>
          </p:nvSpPr>
          <p:spPr bwMode="auto">
            <a:xfrm>
              <a:off x="3378" y="1502"/>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C00000"/>
                  </a:solidFill>
                  <a:latin typeface="Times New Roman" pitchFamily="18" charset="0"/>
                </a:rPr>
                <a:t>B</a:t>
              </a:r>
              <a:endParaRPr lang="en-US" altLang="zh-CN" i="0" baseline="-25000">
                <a:solidFill>
                  <a:srgbClr val="C00000"/>
                </a:solidFill>
                <a:latin typeface="Times New Roman" pitchFamily="18" charset="0"/>
              </a:endParaRPr>
            </a:p>
          </p:txBody>
        </p:sp>
        <p:sp>
          <p:nvSpPr>
            <p:cNvPr id="7184" name="Text Box 26"/>
            <p:cNvSpPr txBox="1">
              <a:spLocks noChangeArrowheads="1"/>
            </p:cNvSpPr>
            <p:nvPr/>
          </p:nvSpPr>
          <p:spPr bwMode="auto">
            <a:xfrm>
              <a:off x="4307" y="206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C00000"/>
                  </a:solidFill>
                  <a:latin typeface="Times New Roman" pitchFamily="18" charset="0"/>
                </a:rPr>
                <a:t>C</a:t>
              </a:r>
              <a:endParaRPr lang="en-US" altLang="zh-CN" i="0" baseline="-25000">
                <a:solidFill>
                  <a:srgbClr val="C00000"/>
                </a:solidFill>
                <a:latin typeface="Times New Roman" pitchFamily="18" charset="0"/>
              </a:endParaRPr>
            </a:p>
          </p:txBody>
        </p:sp>
        <p:sp>
          <p:nvSpPr>
            <p:cNvPr id="7185" name="Text Box 27"/>
            <p:cNvSpPr txBox="1">
              <a:spLocks noChangeArrowheads="1"/>
            </p:cNvSpPr>
            <p:nvPr/>
          </p:nvSpPr>
          <p:spPr bwMode="auto">
            <a:xfrm>
              <a:off x="5169" y="161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C00000"/>
                  </a:solidFill>
                  <a:latin typeface="Times New Roman" pitchFamily="18" charset="0"/>
                </a:rPr>
                <a:t>D</a:t>
              </a:r>
              <a:endParaRPr lang="en-US" altLang="zh-CN" i="0" baseline="-25000">
                <a:solidFill>
                  <a:srgbClr val="C00000"/>
                </a:solidFill>
                <a:latin typeface="Times New Roman" pitchFamily="18" charset="0"/>
              </a:endParaRPr>
            </a:p>
          </p:txBody>
        </p:sp>
        <p:sp>
          <p:nvSpPr>
            <p:cNvPr id="7186" name="Text Box 28"/>
            <p:cNvSpPr txBox="1">
              <a:spLocks noChangeArrowheads="1"/>
            </p:cNvSpPr>
            <p:nvPr/>
          </p:nvSpPr>
          <p:spPr bwMode="auto">
            <a:xfrm>
              <a:off x="5351" y="270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C00000"/>
                  </a:solidFill>
                  <a:latin typeface="Times New Roman" pitchFamily="18" charset="0"/>
                </a:rPr>
                <a:t>E</a:t>
              </a:r>
              <a:endParaRPr lang="en-US" altLang="zh-CN" i="0" baseline="-25000">
                <a:solidFill>
                  <a:srgbClr val="C00000"/>
                </a:solidFill>
                <a:latin typeface="Times New Roman" pitchFamily="18" charset="0"/>
              </a:endParaRPr>
            </a:p>
          </p:txBody>
        </p:sp>
        <p:sp>
          <p:nvSpPr>
            <p:cNvPr id="7187" name="Text Box 29"/>
            <p:cNvSpPr txBox="1">
              <a:spLocks noChangeArrowheads="1"/>
            </p:cNvSpPr>
            <p:nvPr/>
          </p:nvSpPr>
          <p:spPr bwMode="auto">
            <a:xfrm>
              <a:off x="4625" y="3181"/>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C00000"/>
                  </a:solidFill>
                  <a:latin typeface="Times New Roman" pitchFamily="18" charset="0"/>
                </a:rPr>
                <a:t>F</a:t>
              </a:r>
              <a:endParaRPr lang="en-US" altLang="zh-CN" i="0" baseline="-25000">
                <a:solidFill>
                  <a:srgbClr val="C00000"/>
                </a:solidFill>
                <a:latin typeface="Times New Roman" pitchFamily="18" charset="0"/>
              </a:endParaRPr>
            </a:p>
          </p:txBody>
        </p:sp>
      </p:grpSp>
      <p:sp>
        <p:nvSpPr>
          <p:cNvPr id="121886" name="Rectangle 30"/>
          <p:cNvSpPr>
            <a:spLocks noChangeArrowheads="1"/>
          </p:cNvSpPr>
          <p:nvPr/>
        </p:nvSpPr>
        <p:spPr bwMode="auto">
          <a:xfrm>
            <a:off x="24458" y="3289898"/>
            <a:ext cx="6028268"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lnSpc>
                <a:spcPct val="90000"/>
              </a:lnSpc>
              <a:spcBef>
                <a:spcPct val="20000"/>
              </a:spcBef>
              <a:buClr>
                <a:schemeClr val="accent2"/>
              </a:buClr>
              <a:buSzPct val="80000"/>
              <a:buFont typeface="Wingdings" pitchFamily="2" charset="2"/>
              <a:buChar char="¨"/>
            </a:pPr>
            <a:endParaRPr lang="zh-CN" altLang="en-US" sz="2800" i="0" dirty="0"/>
          </a:p>
          <a:p>
            <a:pPr marL="717550" lvl="1" indent="-342900" defTabSz="914216">
              <a:lnSpc>
                <a:spcPct val="120000"/>
              </a:lnSpc>
              <a:spcBef>
                <a:spcPts val="600"/>
              </a:spcBef>
              <a:buFont typeface="Wingdings" panose="05000000000000000000" pitchFamily="2" charset="2"/>
              <a:buChar char="Ø"/>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扫描线与多边形边界相交的交点的取舍</a:t>
            </a:r>
          </a:p>
          <a:p>
            <a:pPr marL="1260475" lvl="3" indent="-342900" defTabSz="914216">
              <a:lnSpc>
                <a:spcPct val="110000"/>
              </a:lnSpc>
              <a:spcBef>
                <a:spcPts val="6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为</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解决填充扩大的问题，采用“上闭下开”取舍原则：</a:t>
            </a: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endParaRPr>
          </a:p>
          <a:p>
            <a:pPr marL="1260475" lvl="3" indent="-342900" defTabSz="914216">
              <a:lnSpc>
                <a:spcPct val="110000"/>
              </a:lnSpc>
              <a:spcBef>
                <a:spcPts val="6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落</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在右</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上边界的像素不予填充，落在左</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下边界的像素才进行</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cs typeface="Montserrat Hairline"/>
                <a:sym typeface="Montserrat Hairline"/>
              </a:rPr>
              <a:t>填充</a:t>
            </a:r>
            <a:endParaRPr lang="zh-CN" altLang="en-US" sz="2000" i="0" dirty="0">
              <a:solidFill>
                <a:srgbClr val="009900"/>
              </a:solidFill>
            </a:endParaRPr>
          </a:p>
          <a:p>
            <a:pPr marL="1143000" lvl="2" indent="-228600" algn="l">
              <a:lnSpc>
                <a:spcPct val="90000"/>
              </a:lnSpc>
              <a:spcBef>
                <a:spcPct val="20000"/>
              </a:spcBef>
              <a:buClr>
                <a:schemeClr val="bg2"/>
              </a:buClr>
              <a:buSzPct val="65000"/>
              <a:buFont typeface="Wingdings" pitchFamily="2" charset="2"/>
              <a:buChar char="n"/>
            </a:pPr>
            <a:endParaRPr lang="zh-CN" altLang="en-US" sz="2400" i="0" dirty="0"/>
          </a:p>
        </p:txBody>
      </p:sp>
    </p:spTree>
    <p:extLst>
      <p:ext uri="{BB962C8B-B14F-4D97-AF65-F5344CB8AC3E}">
        <p14:creationId xmlns:p14="http://schemas.microsoft.com/office/powerpoint/2010/main" val="34455803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up)">
                                      <p:cBhvr>
                                        <p:cTn id="7" dur="500"/>
                                        <p:tgtEl>
                                          <p:spTgt spid="121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188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1859">
                                            <p:txEl>
                                              <p:pRg st="1" end="1"/>
                                            </p:txEl>
                                          </p:spTgt>
                                        </p:tgtEl>
                                        <p:attrNameLst>
                                          <p:attrName>style.visibility</p:attrName>
                                        </p:attrNameLst>
                                      </p:cBhvr>
                                      <p:to>
                                        <p:strVal val="visible"/>
                                      </p:to>
                                    </p:set>
                                    <p:animEffect transition="in" filter="wipe(up)">
                                      <p:cBhvr>
                                        <p:cTn id="16" dur="500"/>
                                        <p:tgtEl>
                                          <p:spTgt spid="1218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1879">
                                            <p:txEl>
                                              <p:pRg st="0" end="0"/>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800"/>
                                  </p:stCondLst>
                                  <p:childTnLst>
                                    <p:set>
                                      <p:cBhvr>
                                        <p:cTn id="23" dur="1" fill="hold">
                                          <p:stCondLst>
                                            <p:cond delay="0"/>
                                          </p:stCondLst>
                                        </p:cTn>
                                        <p:tgtEl>
                                          <p:spTgt spid="121879">
                                            <p:txEl>
                                              <p:pRg st="1" end="1"/>
                                            </p:txEl>
                                          </p:spTgt>
                                        </p:tgtEl>
                                        <p:attrNameLst>
                                          <p:attrName>style.visibility</p:attrName>
                                        </p:attrNameLst>
                                      </p:cBhvr>
                                      <p:to>
                                        <p:strVal val="visible"/>
                                      </p:to>
                                    </p:set>
                                  </p:childTnLst>
                                </p:cTn>
                              </p:par>
                              <p:par>
                                <p:cTn id="24" presetID="1" presetClass="entr" presetSubtype="0" fill="hold" nodeType="withEffect">
                                  <p:stCondLst>
                                    <p:cond delay="800"/>
                                  </p:stCondLst>
                                  <p:childTnLst>
                                    <p:set>
                                      <p:cBhvr>
                                        <p:cTn id="25" dur="1" fill="hold">
                                          <p:stCondLst>
                                            <p:cond delay="0"/>
                                          </p:stCondLst>
                                        </p:cTn>
                                        <p:tgtEl>
                                          <p:spTgt spid="121879">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1879"/>
                                        </p:tgtEl>
                                        <p:attrNameLst>
                                          <p:attrName>style.visibility</p:attrName>
                                        </p:attrNameLst>
                                      </p:cBhvr>
                                      <p:to>
                                        <p:strVal val="visible"/>
                                      </p:to>
                                    </p:set>
                                    <p:animEffect transition="in" filter="wipe(up)">
                                      <p:cBhvr>
                                        <p:cTn id="30" dur="500"/>
                                        <p:tgtEl>
                                          <p:spTgt spid="12187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88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18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P spid="1218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575733" y="809625"/>
            <a:ext cx="10972800" cy="5067300"/>
          </a:xfrm>
        </p:spPr>
        <p:txBody>
          <a:bodyPr/>
          <a:lstStyle/>
          <a:p>
            <a:pPr marL="457200" lvl="1" indent="-457200" hangingPunct="0">
              <a:lnSpc>
                <a:spcPct val="100000"/>
              </a:lnSpc>
              <a:spcBef>
                <a:spcPts val="600"/>
              </a:spcBef>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简单的奇偶扫描转换算法</a:t>
            </a:r>
          </a:p>
          <a:p>
            <a:pPr marL="717550" lvl="1" indent="-342900" hangingPunct="0">
              <a:lnSpc>
                <a:spcPct val="120000"/>
              </a:lnSpc>
              <a:spcBef>
                <a:spcPts val="24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采用</a:t>
            </a:r>
            <a:r>
              <a:rPr lang="zh-CN" altLang="en-US" b="1" dirty="0">
                <a:solidFill>
                  <a:srgbClr val="C00000"/>
                </a:solidFill>
                <a:latin typeface="微软雅黑" panose="020B0503020204020204" pitchFamily="34" charset="-122"/>
                <a:ea typeface="微软雅黑" panose="020B0503020204020204" pitchFamily="34" charset="-122"/>
              </a:rPr>
              <a:t>奇偶标志位 </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parity</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来确定某一像素在多边形内部还是外部</a:t>
            </a:r>
          </a:p>
          <a:p>
            <a:pPr marL="1260475" lvl="3" indent="-342900" eaLnBrk="1" hangingPunct="0">
              <a:lnSpc>
                <a:spcPct val="110000"/>
              </a:lnSpc>
              <a:spcBef>
                <a:spcPts val="1800"/>
              </a:spcBef>
              <a:buFont typeface="Arial" panose="020B0604020202020204" pitchFamily="34" charset="0"/>
              <a:buChar char="•"/>
              <a:defRPr/>
            </a:pP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Parity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的初始值为</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，表示像素在多边形之外，像素颜色设置为背景色；</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当遇到扫描线与多边形第一个交点时</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Parity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1</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，表示扫描线前端正处于多边形内部，像素颜色设置为多边形色；</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当遇到扫描线与多边形第二个交点时</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Parity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置</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0</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，表示扫描线前端正处于多边形外部，像素又用背景色绘制；</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如此循环，奇偶标志位 </a:t>
            </a:r>
            <a:r>
              <a:rPr lang="en-US" altLang="zh-CN" sz="2200" b="1" dirty="0">
                <a:solidFill>
                  <a:schemeClr val="accent6">
                    <a:lumMod val="50000"/>
                  </a:schemeClr>
                </a:solidFill>
                <a:latin typeface="微软雅黑" panose="020B0503020204020204" pitchFamily="34" charset="-122"/>
                <a:ea typeface="微软雅黑" panose="020B0503020204020204" pitchFamily="34" charset="-122"/>
              </a:rPr>
              <a:t>parity</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在每一个交点处变化</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01435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3">
                                            <p:bg/>
                                          </p:spTgt>
                                        </p:tgtEl>
                                        <p:attrNameLst>
                                          <p:attrName>style.visibility</p:attrName>
                                        </p:attrNameLst>
                                      </p:cBhvr>
                                      <p:to>
                                        <p:strVal val="visible"/>
                                      </p:to>
                                    </p:set>
                                    <p:animEffect transition="in" filter="wipe(up)">
                                      <p:cBhvr>
                                        <p:cTn id="7" dur="500"/>
                                        <p:tgtEl>
                                          <p:spTgt spid="122883">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2883">
                                            <p:txEl>
                                              <p:pRg st="0" end="0"/>
                                            </p:txEl>
                                          </p:spTgt>
                                        </p:tgtEl>
                                        <p:attrNameLst>
                                          <p:attrName>style.visibility</p:attrName>
                                        </p:attrNameLst>
                                      </p:cBhvr>
                                      <p:to>
                                        <p:strVal val="visible"/>
                                      </p:to>
                                    </p:set>
                                    <p:animEffect transition="in" filter="wipe(up)">
                                      <p:cBhvr>
                                        <p:cTn id="10" dur="500"/>
                                        <p:tgtEl>
                                          <p:spTgt spid="122883">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Effect transition="in" filter="wipe(up)">
                                      <p:cBhvr>
                                        <p:cTn id="13" dur="500"/>
                                        <p:tgtEl>
                                          <p:spTgt spid="122883">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2883">
                                            <p:txEl>
                                              <p:pRg st="2" end="2"/>
                                            </p:txEl>
                                          </p:spTgt>
                                        </p:tgtEl>
                                        <p:attrNameLst>
                                          <p:attrName>style.visibility</p:attrName>
                                        </p:attrNameLst>
                                      </p:cBhvr>
                                      <p:to>
                                        <p:strVal val="visible"/>
                                      </p:to>
                                    </p:set>
                                    <p:animEffect transition="in" filter="wipe(up)">
                                      <p:cBhvr>
                                        <p:cTn id="16" dur="500"/>
                                        <p:tgtEl>
                                          <p:spTgt spid="122883">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animEffect transition="in" filter="wipe(up)">
                                      <p:cBhvr>
                                        <p:cTn id="19" dur="500"/>
                                        <p:tgtEl>
                                          <p:spTgt spid="122883">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2883">
                                            <p:txEl>
                                              <p:pRg st="4" end="4"/>
                                            </p:txEl>
                                          </p:spTgt>
                                        </p:tgtEl>
                                        <p:attrNameLst>
                                          <p:attrName>style.visibility</p:attrName>
                                        </p:attrNameLst>
                                      </p:cBhvr>
                                      <p:to>
                                        <p:strVal val="visible"/>
                                      </p:to>
                                    </p:set>
                                    <p:animEffect transition="in" filter="wipe(up)">
                                      <p:cBhvr>
                                        <p:cTn id="22" dur="500"/>
                                        <p:tgtEl>
                                          <p:spTgt spid="122883">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2883">
                                            <p:txEl>
                                              <p:pRg st="5" end="5"/>
                                            </p:txEl>
                                          </p:spTgt>
                                        </p:tgtEl>
                                        <p:attrNameLst>
                                          <p:attrName>style.visibility</p:attrName>
                                        </p:attrNameLst>
                                      </p:cBhvr>
                                      <p:to>
                                        <p:strVal val="visible"/>
                                      </p:to>
                                    </p:set>
                                    <p:animEffect transition="in" filter="wipe(up)">
                                      <p:cBhvr>
                                        <p:cTn id="25"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4" name="Rectangle 8"/>
          <p:cNvSpPr>
            <a:spLocks noChangeArrowheads="1"/>
          </p:cNvSpPr>
          <p:nvPr/>
        </p:nvSpPr>
        <p:spPr bwMode="auto">
          <a:xfrm>
            <a:off x="1862667" y="1808163"/>
            <a:ext cx="5854700" cy="4284662"/>
          </a:xfrm>
          <a:prstGeom prst="rect">
            <a:avLst/>
          </a:prstGeom>
          <a:solidFill>
            <a:schemeClr val="accent1"/>
          </a:solidFill>
          <a:ln w="76200">
            <a:solidFill>
              <a:schemeClr val="bg2"/>
            </a:solidFill>
            <a:miter lim="800000"/>
            <a:headEnd/>
            <a:tailEnd/>
          </a:ln>
        </p:spPr>
        <p:txBody>
          <a:bodyPr wrap="none" anchor="ctr"/>
          <a:lstStyle/>
          <a:p>
            <a:endParaRPr lang="zh-CN" altLang="en-US"/>
          </a:p>
        </p:txBody>
      </p:sp>
      <p:sp>
        <p:nvSpPr>
          <p:cNvPr id="9219" name="Rectangle 2"/>
          <p:cNvSpPr>
            <a:spLocks noGrp="1" noChangeArrowheads="1"/>
          </p:cNvSpPr>
          <p:nvPr>
            <p:ph type="body" idx="1"/>
          </p:nvPr>
        </p:nvSpPr>
        <p:spPr>
          <a:xfrm>
            <a:off x="575733" y="809625"/>
            <a:ext cx="10972800" cy="5067300"/>
          </a:xfrm>
        </p:spPr>
        <p:txBody>
          <a:bodyPr>
            <a:normAutofit/>
          </a:bodyPr>
          <a:lstStyle/>
          <a:p>
            <a:pPr marL="457200" lvl="1" indent="-457200" eaLnBrk="1" hangingPunct="0">
              <a:lnSpc>
                <a:spcPct val="100000"/>
              </a:lnSpc>
              <a:spcBef>
                <a:spcPts val="600"/>
              </a:spcBef>
              <a:defRPr/>
            </a:pPr>
            <a:r>
              <a:rPr lang="en-US" altLang="zh-CN" sz="3200" b="1" dirty="0">
                <a:solidFill>
                  <a:schemeClr val="accent6">
                    <a:lumMod val="50000"/>
                  </a:schemeClr>
                </a:solidFill>
                <a:latin typeface="微软雅黑" panose="020B0503020204020204" pitchFamily="34" charset="-122"/>
                <a:ea typeface="微软雅黑" panose="020B0503020204020204" pitchFamily="34" charset="-122"/>
              </a:rPr>
              <a:t>1.2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简单的奇偶扫描转换算法</a:t>
            </a:r>
          </a:p>
        </p:txBody>
      </p:sp>
      <p:sp>
        <p:nvSpPr>
          <p:cNvPr id="188419" name="Freeform 3"/>
          <p:cNvSpPr>
            <a:spLocks/>
          </p:cNvSpPr>
          <p:nvPr/>
        </p:nvSpPr>
        <p:spPr bwMode="auto">
          <a:xfrm>
            <a:off x="2639485" y="1962151"/>
            <a:ext cx="4320116" cy="3241675"/>
          </a:xfrm>
          <a:custGeom>
            <a:avLst/>
            <a:gdLst>
              <a:gd name="T0" fmla="*/ 0 w 3220"/>
              <a:gd name="T1" fmla="*/ 2147483647 h 2654"/>
              <a:gd name="T2" fmla="*/ 2147483647 w 3220"/>
              <a:gd name="T3" fmla="*/ 2147483647 h 2654"/>
              <a:gd name="T4" fmla="*/ 2147483647 w 3220"/>
              <a:gd name="T5" fmla="*/ 0 h 2654"/>
              <a:gd name="T6" fmla="*/ 2147483647 w 3220"/>
              <a:gd name="T7" fmla="*/ 2147483647 h 2654"/>
              <a:gd name="T8" fmla="*/ 2147483647 w 3220"/>
              <a:gd name="T9" fmla="*/ 2147483647 h 2654"/>
              <a:gd name="T10" fmla="*/ 2147483647 w 3220"/>
              <a:gd name="T11" fmla="*/ 2147483647 h 2654"/>
              <a:gd name="T12" fmla="*/ 2147483647 w 3220"/>
              <a:gd name="T13" fmla="*/ 2147483647 h 2654"/>
              <a:gd name="T14" fmla="*/ 0 w 3220"/>
              <a:gd name="T15" fmla="*/ 2147483647 h 2654"/>
              <a:gd name="T16" fmla="*/ 0 60000 65536"/>
              <a:gd name="T17" fmla="*/ 0 60000 65536"/>
              <a:gd name="T18" fmla="*/ 0 60000 65536"/>
              <a:gd name="T19" fmla="*/ 0 60000 65536"/>
              <a:gd name="T20" fmla="*/ 0 60000 65536"/>
              <a:gd name="T21" fmla="*/ 0 60000 65536"/>
              <a:gd name="T22" fmla="*/ 0 60000 65536"/>
              <a:gd name="T23" fmla="*/ 0 60000 65536"/>
              <a:gd name="T24" fmla="*/ 0 w 3220"/>
              <a:gd name="T25" fmla="*/ 0 h 2654"/>
              <a:gd name="T26" fmla="*/ 3220 w 3220"/>
              <a:gd name="T27" fmla="*/ 2654 h 26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0" h="2654">
                <a:moveTo>
                  <a:pt x="0" y="1701"/>
                </a:moveTo>
                <a:lnTo>
                  <a:pt x="476" y="341"/>
                </a:lnTo>
                <a:lnTo>
                  <a:pt x="1905" y="0"/>
                </a:lnTo>
                <a:lnTo>
                  <a:pt x="1746" y="1248"/>
                </a:lnTo>
                <a:lnTo>
                  <a:pt x="3220" y="409"/>
                </a:lnTo>
                <a:lnTo>
                  <a:pt x="2948" y="2609"/>
                </a:lnTo>
                <a:lnTo>
                  <a:pt x="1474" y="2654"/>
                </a:lnTo>
                <a:lnTo>
                  <a:pt x="0" y="1701"/>
                </a:lnTo>
                <a:close/>
              </a:path>
            </a:pathLst>
          </a:custGeom>
          <a:solidFill>
            <a:srgbClr val="FF99FF"/>
          </a:solidFill>
          <a:ln w="9525">
            <a:solidFill>
              <a:srgbClr val="FF99FF"/>
            </a:solidFill>
            <a:round/>
            <a:headEnd/>
            <a:tailEnd/>
          </a:ln>
        </p:spPr>
        <p:txBody>
          <a:bodyPr/>
          <a:lstStyle/>
          <a:p>
            <a:endParaRPr lang="zh-CN" altLang="en-US"/>
          </a:p>
        </p:txBody>
      </p:sp>
      <p:sp>
        <p:nvSpPr>
          <p:cNvPr id="188420" name="Line 4"/>
          <p:cNvSpPr>
            <a:spLocks noChangeShapeType="1"/>
          </p:cNvSpPr>
          <p:nvPr/>
        </p:nvSpPr>
        <p:spPr bwMode="auto">
          <a:xfrm>
            <a:off x="1919818" y="3248025"/>
            <a:ext cx="5710767" cy="1588"/>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1" name="Line 5"/>
          <p:cNvSpPr>
            <a:spLocks noChangeShapeType="1"/>
          </p:cNvSpPr>
          <p:nvPr/>
        </p:nvSpPr>
        <p:spPr bwMode="auto">
          <a:xfrm>
            <a:off x="1919818" y="2528888"/>
            <a:ext cx="5710767"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2" name="Line 6"/>
          <p:cNvSpPr>
            <a:spLocks noChangeShapeType="1"/>
          </p:cNvSpPr>
          <p:nvPr/>
        </p:nvSpPr>
        <p:spPr bwMode="auto">
          <a:xfrm>
            <a:off x="1921934" y="4687888"/>
            <a:ext cx="5757333"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3" name="Line 7"/>
          <p:cNvSpPr>
            <a:spLocks noChangeShapeType="1"/>
          </p:cNvSpPr>
          <p:nvPr/>
        </p:nvSpPr>
        <p:spPr bwMode="auto">
          <a:xfrm>
            <a:off x="1921934" y="3968750"/>
            <a:ext cx="5757333"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5" name="Line 9"/>
          <p:cNvSpPr>
            <a:spLocks noChangeShapeType="1"/>
          </p:cNvSpPr>
          <p:nvPr/>
        </p:nvSpPr>
        <p:spPr bwMode="auto">
          <a:xfrm>
            <a:off x="1919818" y="5419725"/>
            <a:ext cx="5757333" cy="0"/>
          </a:xfrm>
          <a:prstGeom prst="line">
            <a:avLst/>
          </a:prstGeom>
          <a:noFill/>
          <a:ln w="952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26" name="Oval 10"/>
          <p:cNvSpPr>
            <a:spLocks noChangeArrowheads="1"/>
          </p:cNvSpPr>
          <p:nvPr/>
        </p:nvSpPr>
        <p:spPr bwMode="auto">
          <a:xfrm>
            <a:off x="9457267" y="3176588"/>
            <a:ext cx="4320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7" name="Text Box 11"/>
          <p:cNvSpPr txBox="1">
            <a:spLocks noChangeArrowheads="1"/>
          </p:cNvSpPr>
          <p:nvPr/>
        </p:nvSpPr>
        <p:spPr bwMode="auto">
          <a:xfrm>
            <a:off x="8303685" y="2205038"/>
            <a:ext cx="244898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endParaRPr lang="zh-CN" altLang="en-US"/>
          </a:p>
        </p:txBody>
      </p:sp>
      <p:sp>
        <p:nvSpPr>
          <p:cNvPr id="188428" name="Text Box 12"/>
          <p:cNvSpPr txBox="1">
            <a:spLocks noChangeArrowheads="1"/>
          </p:cNvSpPr>
          <p:nvPr/>
        </p:nvSpPr>
        <p:spPr bwMode="auto">
          <a:xfrm>
            <a:off x="9169401" y="2708276"/>
            <a:ext cx="12001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000" i="0">
                <a:solidFill>
                  <a:schemeClr val="bg2"/>
                </a:solidFill>
                <a:latin typeface="Times New Roman" pitchFamily="18" charset="0"/>
              </a:rPr>
              <a:t>Parity</a:t>
            </a:r>
            <a:endParaRPr lang="zh-CN" altLang="en-US" sz="2000" i="0">
              <a:solidFill>
                <a:schemeClr val="bg2"/>
              </a:solidFill>
              <a:latin typeface="Times New Roman" pitchFamily="18" charset="0"/>
            </a:endParaRPr>
          </a:p>
        </p:txBody>
      </p:sp>
      <p:sp>
        <p:nvSpPr>
          <p:cNvPr id="188429" name="Line 13"/>
          <p:cNvSpPr>
            <a:spLocks noChangeShapeType="1"/>
          </p:cNvSpPr>
          <p:nvPr/>
        </p:nvSpPr>
        <p:spPr bwMode="auto">
          <a:xfrm>
            <a:off x="1919818" y="2540001"/>
            <a:ext cx="12954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0" name="Line 14"/>
          <p:cNvSpPr>
            <a:spLocks noChangeShapeType="1"/>
          </p:cNvSpPr>
          <p:nvPr/>
        </p:nvSpPr>
        <p:spPr bwMode="auto">
          <a:xfrm>
            <a:off x="3234267" y="2528888"/>
            <a:ext cx="1873251"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1" name="Line 15"/>
          <p:cNvSpPr>
            <a:spLocks noChangeShapeType="1"/>
          </p:cNvSpPr>
          <p:nvPr/>
        </p:nvSpPr>
        <p:spPr bwMode="auto">
          <a:xfrm>
            <a:off x="5136093" y="2528888"/>
            <a:ext cx="167851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2" name="Line 16"/>
          <p:cNvSpPr>
            <a:spLocks noChangeShapeType="1"/>
          </p:cNvSpPr>
          <p:nvPr/>
        </p:nvSpPr>
        <p:spPr bwMode="auto">
          <a:xfrm>
            <a:off x="6826251" y="2528888"/>
            <a:ext cx="143933"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3" name="Line 17"/>
          <p:cNvSpPr>
            <a:spLocks noChangeShapeType="1"/>
          </p:cNvSpPr>
          <p:nvPr/>
        </p:nvSpPr>
        <p:spPr bwMode="auto">
          <a:xfrm>
            <a:off x="6970185" y="2533650"/>
            <a:ext cx="67098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4" name="Oval 18"/>
          <p:cNvSpPr>
            <a:spLocks noChangeArrowheads="1"/>
          </p:cNvSpPr>
          <p:nvPr/>
        </p:nvSpPr>
        <p:spPr bwMode="auto">
          <a:xfrm>
            <a:off x="9457267" y="3176588"/>
            <a:ext cx="432000" cy="431800"/>
          </a:xfrm>
          <a:prstGeom prst="ellipse">
            <a:avLst/>
          </a:prstGeom>
          <a:solidFill>
            <a:srgbClr val="FF99FF"/>
          </a:solidFill>
          <a:ln w="9525">
            <a:solidFill>
              <a:schemeClr val="tx1"/>
            </a:solidFill>
            <a:round/>
            <a:headEnd/>
            <a:tailEnd/>
          </a:ln>
        </p:spPr>
        <p:txBody>
          <a:bodyPr wrap="none" anchor="ctr"/>
          <a:lstStyle/>
          <a:p>
            <a:endParaRPr lang="zh-CN" altLang="en-US"/>
          </a:p>
        </p:txBody>
      </p:sp>
      <p:sp>
        <p:nvSpPr>
          <p:cNvPr id="188435" name="Line 19"/>
          <p:cNvSpPr>
            <a:spLocks noChangeShapeType="1"/>
          </p:cNvSpPr>
          <p:nvPr/>
        </p:nvSpPr>
        <p:spPr bwMode="auto">
          <a:xfrm>
            <a:off x="1919818" y="3257550"/>
            <a:ext cx="100753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6" name="Line 20"/>
          <p:cNvSpPr>
            <a:spLocks noChangeShapeType="1"/>
          </p:cNvSpPr>
          <p:nvPr/>
        </p:nvSpPr>
        <p:spPr bwMode="auto">
          <a:xfrm>
            <a:off x="2946401" y="3249613"/>
            <a:ext cx="2063749"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7" name="Line 21"/>
          <p:cNvSpPr>
            <a:spLocks noChangeShapeType="1"/>
          </p:cNvSpPr>
          <p:nvPr/>
        </p:nvSpPr>
        <p:spPr bwMode="auto">
          <a:xfrm>
            <a:off x="5029201" y="3240088"/>
            <a:ext cx="4320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8" name="Line 22"/>
          <p:cNvSpPr>
            <a:spLocks noChangeShapeType="1"/>
          </p:cNvSpPr>
          <p:nvPr/>
        </p:nvSpPr>
        <p:spPr bwMode="auto">
          <a:xfrm>
            <a:off x="5451475" y="3249613"/>
            <a:ext cx="1404000" cy="0"/>
          </a:xfrm>
          <a:prstGeom prst="line">
            <a:avLst/>
          </a:prstGeom>
          <a:noFill/>
          <a:ln w="38100">
            <a:solidFill>
              <a:srgbClr val="FF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9" name="Line 23"/>
          <p:cNvSpPr>
            <a:spLocks noChangeShapeType="1"/>
          </p:cNvSpPr>
          <p:nvPr/>
        </p:nvSpPr>
        <p:spPr bwMode="auto">
          <a:xfrm>
            <a:off x="6864351" y="3249613"/>
            <a:ext cx="76834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45" name="Text Box 29"/>
          <p:cNvSpPr txBox="1">
            <a:spLocks noChangeArrowheads="1"/>
          </p:cNvSpPr>
          <p:nvPr/>
        </p:nvSpPr>
        <p:spPr bwMode="auto">
          <a:xfrm>
            <a:off x="1045634" y="2276476"/>
            <a:ext cx="817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i="0">
                <a:solidFill>
                  <a:schemeClr val="bg2">
                    <a:lumMod val="50000"/>
                  </a:schemeClr>
                </a:solidFill>
                <a:latin typeface="Times New Roman" pitchFamily="18" charset="0"/>
              </a:rPr>
              <a:t>1</a:t>
            </a:r>
          </a:p>
        </p:txBody>
      </p:sp>
      <p:sp>
        <p:nvSpPr>
          <p:cNvPr id="188446" name="Text Box 30"/>
          <p:cNvSpPr txBox="1">
            <a:spLocks noChangeArrowheads="1"/>
          </p:cNvSpPr>
          <p:nvPr/>
        </p:nvSpPr>
        <p:spPr bwMode="auto">
          <a:xfrm>
            <a:off x="1021698" y="3074194"/>
            <a:ext cx="817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i="0" dirty="0">
                <a:solidFill>
                  <a:schemeClr val="bg2">
                    <a:lumMod val="50000"/>
                  </a:schemeClr>
                </a:solidFill>
                <a:latin typeface="Times New Roman" pitchFamily="18" charset="0"/>
              </a:rPr>
              <a:t>2</a:t>
            </a:r>
          </a:p>
        </p:txBody>
      </p:sp>
      <p:sp>
        <p:nvSpPr>
          <p:cNvPr id="26" name="Text Box 29"/>
          <p:cNvSpPr txBox="1">
            <a:spLocks noChangeArrowheads="1"/>
          </p:cNvSpPr>
          <p:nvPr/>
        </p:nvSpPr>
        <p:spPr bwMode="auto">
          <a:xfrm>
            <a:off x="1045633" y="3767137"/>
            <a:ext cx="817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i="0" dirty="0" smtClean="0">
                <a:solidFill>
                  <a:schemeClr val="bg2">
                    <a:lumMod val="50000"/>
                  </a:schemeClr>
                </a:solidFill>
                <a:latin typeface="Times New Roman" pitchFamily="18" charset="0"/>
              </a:rPr>
              <a:t>3</a:t>
            </a:r>
            <a:endParaRPr lang="en-US" altLang="zh-CN" sz="2400" i="0" dirty="0">
              <a:solidFill>
                <a:schemeClr val="bg2">
                  <a:lumMod val="50000"/>
                </a:schemeClr>
              </a:solidFill>
              <a:latin typeface="Times New Roman" pitchFamily="18" charset="0"/>
            </a:endParaRPr>
          </a:p>
        </p:txBody>
      </p:sp>
      <p:sp>
        <p:nvSpPr>
          <p:cNvPr id="28" name="Text Box 30"/>
          <p:cNvSpPr txBox="1">
            <a:spLocks noChangeArrowheads="1"/>
          </p:cNvSpPr>
          <p:nvPr/>
        </p:nvSpPr>
        <p:spPr bwMode="auto">
          <a:xfrm>
            <a:off x="1045634" y="4504532"/>
            <a:ext cx="817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i="0" dirty="0" smtClean="0">
                <a:solidFill>
                  <a:schemeClr val="bg2">
                    <a:lumMod val="50000"/>
                  </a:schemeClr>
                </a:solidFill>
                <a:latin typeface="Times New Roman" pitchFamily="18" charset="0"/>
              </a:rPr>
              <a:t>4</a:t>
            </a:r>
            <a:endParaRPr lang="en-US" altLang="zh-CN" sz="2400" i="0" dirty="0">
              <a:solidFill>
                <a:schemeClr val="bg2">
                  <a:lumMod val="50000"/>
                </a:schemeClr>
              </a:solidFill>
              <a:latin typeface="Times New Roman" pitchFamily="18" charset="0"/>
            </a:endParaRPr>
          </a:p>
        </p:txBody>
      </p:sp>
      <p:sp>
        <p:nvSpPr>
          <p:cNvPr id="29" name="Text Box 30"/>
          <p:cNvSpPr txBox="1">
            <a:spLocks noChangeArrowheads="1"/>
          </p:cNvSpPr>
          <p:nvPr/>
        </p:nvSpPr>
        <p:spPr bwMode="auto">
          <a:xfrm>
            <a:off x="1045632" y="5236369"/>
            <a:ext cx="817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eaLnBrk="1" hangingPunct="1">
              <a:spcBef>
                <a:spcPct val="50000"/>
              </a:spcBef>
            </a:pPr>
            <a:r>
              <a:rPr lang="en-US" altLang="zh-CN" sz="2400" i="0" dirty="0" smtClean="0">
                <a:solidFill>
                  <a:schemeClr val="bg2">
                    <a:lumMod val="50000"/>
                  </a:schemeClr>
                </a:solidFill>
                <a:latin typeface="Times New Roman" pitchFamily="18" charset="0"/>
              </a:rPr>
              <a:t>5</a:t>
            </a:r>
            <a:endParaRPr lang="en-US" altLang="zh-CN" sz="2400" i="0" dirty="0">
              <a:solidFill>
                <a:schemeClr val="bg2">
                  <a:lumMod val="50000"/>
                </a:schemeClr>
              </a:solidFill>
              <a:latin typeface="Times New Roman" pitchFamily="18" charset="0"/>
            </a:endParaRPr>
          </a:p>
        </p:txBody>
      </p:sp>
    </p:spTree>
    <p:extLst>
      <p:ext uri="{BB962C8B-B14F-4D97-AF65-F5344CB8AC3E}">
        <p14:creationId xmlns:p14="http://schemas.microsoft.com/office/powerpoint/2010/main" val="23843472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8421"/>
                                        </p:tgtEl>
                                        <p:attrNameLst>
                                          <p:attrName>style.visibility</p:attrName>
                                        </p:attrNameLst>
                                      </p:cBhvr>
                                      <p:to>
                                        <p:strVal val="visible"/>
                                      </p:to>
                                    </p:set>
                                    <p:animEffect transition="in" filter="wipe(left)">
                                      <p:cBhvr>
                                        <p:cTn id="13" dur="500"/>
                                        <p:tgtEl>
                                          <p:spTgt spid="1884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8420"/>
                                        </p:tgtEl>
                                        <p:attrNameLst>
                                          <p:attrName>style.visibility</p:attrName>
                                        </p:attrNameLst>
                                      </p:cBhvr>
                                      <p:to>
                                        <p:strVal val="visible"/>
                                      </p:to>
                                    </p:set>
                                    <p:animEffect transition="in" filter="wipe(left)">
                                      <p:cBhvr>
                                        <p:cTn id="16" dur="500"/>
                                        <p:tgtEl>
                                          <p:spTgt spid="1884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8423"/>
                                        </p:tgtEl>
                                        <p:attrNameLst>
                                          <p:attrName>style.visibility</p:attrName>
                                        </p:attrNameLst>
                                      </p:cBhvr>
                                      <p:to>
                                        <p:strVal val="visible"/>
                                      </p:to>
                                    </p:set>
                                    <p:animEffect transition="in" filter="wipe(left)">
                                      <p:cBhvr>
                                        <p:cTn id="19" dur="500"/>
                                        <p:tgtEl>
                                          <p:spTgt spid="18842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8422"/>
                                        </p:tgtEl>
                                        <p:attrNameLst>
                                          <p:attrName>style.visibility</p:attrName>
                                        </p:attrNameLst>
                                      </p:cBhvr>
                                      <p:to>
                                        <p:strVal val="visible"/>
                                      </p:to>
                                    </p:set>
                                    <p:animEffect transition="in" filter="wipe(left)">
                                      <p:cBhvr>
                                        <p:cTn id="22" dur="500"/>
                                        <p:tgtEl>
                                          <p:spTgt spid="18842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8425"/>
                                        </p:tgtEl>
                                        <p:attrNameLst>
                                          <p:attrName>style.visibility</p:attrName>
                                        </p:attrNameLst>
                                      </p:cBhvr>
                                      <p:to>
                                        <p:strVal val="visible"/>
                                      </p:to>
                                    </p:set>
                                    <p:animEffect transition="in" filter="wipe(left)">
                                      <p:cBhvr>
                                        <p:cTn id="25" dur="500"/>
                                        <p:tgtEl>
                                          <p:spTgt spid="1884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844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84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842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8429"/>
                                        </p:tgtEl>
                                        <p:attrNameLst>
                                          <p:attrName>style.visibility</p:attrName>
                                        </p:attrNameLst>
                                      </p:cBhvr>
                                      <p:to>
                                        <p:strVal val="visible"/>
                                      </p:to>
                                    </p:set>
                                    <p:animEffect transition="in" filter="wipe(left)">
                                      <p:cBhvr>
                                        <p:cTn id="40" dur="500"/>
                                        <p:tgtEl>
                                          <p:spTgt spid="1884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843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8430"/>
                                        </p:tgtEl>
                                        <p:attrNameLst>
                                          <p:attrName>style.visibility</p:attrName>
                                        </p:attrNameLst>
                                      </p:cBhvr>
                                      <p:to>
                                        <p:strVal val="visible"/>
                                      </p:to>
                                    </p:set>
                                    <p:animEffect transition="in" filter="wipe(left)">
                                      <p:cBhvr>
                                        <p:cTn id="49" dur="500"/>
                                        <p:tgtEl>
                                          <p:spTgt spid="18843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88434"/>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8431"/>
                                        </p:tgtEl>
                                        <p:attrNameLst>
                                          <p:attrName>style.visibility</p:attrName>
                                        </p:attrNameLst>
                                      </p:cBhvr>
                                      <p:to>
                                        <p:strVal val="visible"/>
                                      </p:to>
                                    </p:set>
                                    <p:animEffect transition="in" filter="wipe(left)">
                                      <p:cBhvr>
                                        <p:cTn id="58" dur="500"/>
                                        <p:tgtEl>
                                          <p:spTgt spid="1884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8843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84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3" nodeType="clickEffect">
                                  <p:stCondLst>
                                    <p:cond delay="0"/>
                                  </p:stCondLst>
                                  <p:childTnLst>
                                    <p:set>
                                      <p:cBhvr>
                                        <p:cTn id="70" dur="1" fill="hold">
                                          <p:stCondLst>
                                            <p:cond delay="0"/>
                                          </p:stCondLst>
                                        </p:cTn>
                                        <p:tgtEl>
                                          <p:spTgt spid="188434"/>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88433"/>
                                        </p:tgtEl>
                                        <p:attrNameLst>
                                          <p:attrName>style.visibility</p:attrName>
                                        </p:attrNameLst>
                                      </p:cBhvr>
                                      <p:to>
                                        <p:strVal val="visible"/>
                                      </p:to>
                                    </p:set>
                                    <p:animEffect transition="in" filter="wipe(left)">
                                      <p:cBhvr>
                                        <p:cTn id="75" dur="500"/>
                                        <p:tgtEl>
                                          <p:spTgt spid="18843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88446"/>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8435"/>
                                        </p:tgtEl>
                                        <p:attrNameLst>
                                          <p:attrName>style.visibility</p:attrName>
                                        </p:attrNameLst>
                                      </p:cBhvr>
                                      <p:to>
                                        <p:strVal val="visible"/>
                                      </p:to>
                                    </p:set>
                                    <p:animEffect transition="in" filter="wipe(left)">
                                      <p:cBhvr>
                                        <p:cTn id="84" dur="500"/>
                                        <p:tgtEl>
                                          <p:spTgt spid="18843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4" nodeType="clickEffect">
                                  <p:stCondLst>
                                    <p:cond delay="0"/>
                                  </p:stCondLst>
                                  <p:childTnLst>
                                    <p:set>
                                      <p:cBhvr>
                                        <p:cTn id="88" dur="1" fill="hold">
                                          <p:stCondLst>
                                            <p:cond delay="0"/>
                                          </p:stCondLst>
                                        </p:cTn>
                                        <p:tgtEl>
                                          <p:spTgt spid="18843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88436"/>
                                        </p:tgtEl>
                                        <p:attrNameLst>
                                          <p:attrName>style.visibility</p:attrName>
                                        </p:attrNameLst>
                                      </p:cBhvr>
                                      <p:to>
                                        <p:strVal val="visible"/>
                                      </p:to>
                                    </p:set>
                                    <p:animEffect transition="in" filter="wipe(left)">
                                      <p:cBhvr>
                                        <p:cTn id="93" dur="500"/>
                                        <p:tgtEl>
                                          <p:spTgt spid="1884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5" nodeType="clickEffect">
                                  <p:stCondLst>
                                    <p:cond delay="0"/>
                                  </p:stCondLst>
                                  <p:childTnLst>
                                    <p:set>
                                      <p:cBhvr>
                                        <p:cTn id="97" dur="1" fill="hold">
                                          <p:stCondLst>
                                            <p:cond delay="0"/>
                                          </p:stCondLst>
                                        </p:cTn>
                                        <p:tgtEl>
                                          <p:spTgt spid="188434"/>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88437"/>
                                        </p:tgtEl>
                                        <p:attrNameLst>
                                          <p:attrName>style.visibility</p:attrName>
                                        </p:attrNameLst>
                                      </p:cBhvr>
                                      <p:to>
                                        <p:strVal val="visible"/>
                                      </p:to>
                                    </p:set>
                                    <p:animEffect transition="in" filter="wipe(left)">
                                      <p:cBhvr>
                                        <p:cTn id="102" dur="500"/>
                                        <p:tgtEl>
                                          <p:spTgt spid="18843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6" nodeType="clickEffect">
                                  <p:stCondLst>
                                    <p:cond delay="0"/>
                                  </p:stCondLst>
                                  <p:childTnLst>
                                    <p:set>
                                      <p:cBhvr>
                                        <p:cTn id="106" dur="1" fill="hold">
                                          <p:stCondLst>
                                            <p:cond delay="0"/>
                                          </p:stCondLst>
                                        </p:cTn>
                                        <p:tgtEl>
                                          <p:spTgt spid="18843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88438"/>
                                        </p:tgtEl>
                                        <p:attrNameLst>
                                          <p:attrName>style.visibility</p:attrName>
                                        </p:attrNameLst>
                                      </p:cBhvr>
                                      <p:to>
                                        <p:strVal val="visible"/>
                                      </p:to>
                                    </p:set>
                                    <p:animEffect transition="in" filter="wipe(down)">
                                      <p:cBhvr>
                                        <p:cTn id="111" dur="500"/>
                                        <p:tgtEl>
                                          <p:spTgt spid="18843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7" nodeType="clickEffect">
                                  <p:stCondLst>
                                    <p:cond delay="0"/>
                                  </p:stCondLst>
                                  <p:childTnLst>
                                    <p:set>
                                      <p:cBhvr>
                                        <p:cTn id="115" dur="1" fill="hold">
                                          <p:stCondLst>
                                            <p:cond delay="0"/>
                                          </p:stCondLst>
                                        </p:cTn>
                                        <p:tgtEl>
                                          <p:spTgt spid="188434"/>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88439"/>
                                        </p:tgtEl>
                                        <p:attrNameLst>
                                          <p:attrName>style.visibility</p:attrName>
                                        </p:attrNameLst>
                                      </p:cBhvr>
                                      <p:to>
                                        <p:strVal val="visible"/>
                                      </p:to>
                                    </p:set>
                                    <p:animEffect transition="in" filter="wipe(left)">
                                      <p:cBhvr>
                                        <p:cTn id="120" dur="500"/>
                                        <p:tgtEl>
                                          <p:spTgt spid="188439"/>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animBg="1"/>
      <p:bldP spid="188419" grpId="0" animBg="1"/>
      <p:bldP spid="188420" grpId="0" animBg="1"/>
      <p:bldP spid="188421" grpId="0" animBg="1"/>
      <p:bldP spid="188422" grpId="0" animBg="1"/>
      <p:bldP spid="188423" grpId="0" animBg="1"/>
      <p:bldP spid="188425" grpId="0" animBg="1"/>
      <p:bldP spid="188426" grpId="0" animBg="1"/>
      <p:bldP spid="188428" grpId="0"/>
      <p:bldP spid="188429" grpId="0" animBg="1"/>
      <p:bldP spid="188430" grpId="0" animBg="1"/>
      <p:bldP spid="188431" grpId="0" animBg="1"/>
      <p:bldP spid="188432" grpId="0" animBg="1"/>
      <p:bldP spid="188433" grpId="0" animBg="1"/>
      <p:bldP spid="188434" grpId="0" animBg="1"/>
      <p:bldP spid="188434" grpId="1" animBg="1"/>
      <p:bldP spid="188434" grpId="2" animBg="1"/>
      <p:bldP spid="188434" grpId="3" animBg="1"/>
      <p:bldP spid="188434" grpId="4" animBg="1"/>
      <p:bldP spid="188434" grpId="5" animBg="1"/>
      <p:bldP spid="188434" grpId="6" animBg="1"/>
      <p:bldP spid="188434" grpId="7" animBg="1"/>
      <p:bldP spid="188435" grpId="0" animBg="1"/>
      <p:bldP spid="188436" grpId="0" animBg="1"/>
      <p:bldP spid="188437" grpId="0" animBg="1"/>
      <p:bldP spid="188438" grpId="0" animBg="1"/>
      <p:bldP spid="188439" grpId="0" animBg="1"/>
      <p:bldP spid="188445" grpId="0"/>
      <p:bldP spid="188446" grpId="0"/>
      <p:bldP spid="26"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609600" y="728663"/>
            <a:ext cx="10814051" cy="2520950"/>
          </a:xfrm>
        </p:spPr>
        <p:txBody>
          <a:bodyPr>
            <a:normAutofit/>
          </a:bodyPr>
          <a:lstStyle/>
          <a:p>
            <a:pPr lvl="1" indent="0" eaLnBrk="1" hangingPunct="0">
              <a:lnSpc>
                <a:spcPct val="100000"/>
              </a:lnSpc>
              <a:spcBef>
                <a:spcPts val="600"/>
              </a:spcBef>
              <a:defRPr/>
            </a:pPr>
            <a:r>
              <a:rPr lang="en-US" altLang="zh-CN" sz="3200" b="1" dirty="0" smtClean="0">
                <a:solidFill>
                  <a:schemeClr val="accent6">
                    <a:lumMod val="50000"/>
                  </a:schemeClr>
                </a:solidFill>
                <a:latin typeface="微软雅黑" panose="020B0503020204020204" pitchFamily="34" charset="-122"/>
                <a:ea typeface="微软雅黑" panose="020B0503020204020204" pitchFamily="34" charset="-122"/>
              </a:rPr>
              <a:t>1.3 </a:t>
            </a:r>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有序边表多边形扫描转换算法</a:t>
            </a:r>
          </a:p>
          <a:p>
            <a:pPr marL="717550" lvl="1" indent="-342900" hangingPunct="0">
              <a:lnSpc>
                <a:spcPct val="150000"/>
              </a:lnSpc>
              <a:spcBef>
                <a:spcPts val="18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算法</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思想</a:t>
            </a:r>
            <a:endPar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hangingPunct="0">
              <a:lnSpc>
                <a:spcPct val="120000"/>
              </a:lnSpc>
              <a:spcBef>
                <a:spcPts val="6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将多边形与所有扫描线的交点按扫描线以及交点</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x</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坐标递增的顺序进行排序，然后成对地提取交点，绘制多边形区域内部的像素。</a:t>
            </a:r>
          </a:p>
        </p:txBody>
      </p:sp>
      <p:grpSp>
        <p:nvGrpSpPr>
          <p:cNvPr id="2" name="Group 73"/>
          <p:cNvGrpSpPr>
            <a:grpSpLocks/>
          </p:cNvGrpSpPr>
          <p:nvPr/>
        </p:nvGrpSpPr>
        <p:grpSpPr bwMode="auto">
          <a:xfrm>
            <a:off x="6210301" y="3242964"/>
            <a:ext cx="5262033" cy="3354388"/>
            <a:chOff x="2934" y="1820"/>
            <a:chExt cx="2486" cy="2113"/>
          </a:xfrm>
        </p:grpSpPr>
        <p:sp>
          <p:nvSpPr>
            <p:cNvPr id="10317" name="Text Box 31"/>
            <p:cNvSpPr txBox="1">
              <a:spLocks noChangeArrowheads="1"/>
            </p:cNvSpPr>
            <p:nvPr/>
          </p:nvSpPr>
          <p:spPr bwMode="auto">
            <a:xfrm>
              <a:off x="2993" y="3702"/>
              <a:ext cx="2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zh-CN" altLang="en-US" b="0" i="0">
                  <a:solidFill>
                    <a:schemeClr val="bg2">
                      <a:lumMod val="50000"/>
                    </a:schemeClr>
                  </a:solidFill>
                  <a:latin typeface="Times New Roman" pitchFamily="18" charset="0"/>
                </a:rPr>
                <a:t> </a:t>
              </a:r>
              <a:r>
                <a:rPr lang="en-US" altLang="zh-CN" b="0" i="0">
                  <a:solidFill>
                    <a:schemeClr val="bg2">
                      <a:lumMod val="50000"/>
                    </a:schemeClr>
                  </a:solidFill>
                  <a:latin typeface="Times New Roman" pitchFamily="18" charset="0"/>
                </a:rPr>
                <a:t>0         2         4         6         8        10</a:t>
              </a:r>
            </a:p>
          </p:txBody>
        </p:sp>
        <p:grpSp>
          <p:nvGrpSpPr>
            <p:cNvPr id="10318" name="Group 72"/>
            <p:cNvGrpSpPr>
              <a:grpSpLocks/>
            </p:cNvGrpSpPr>
            <p:nvPr/>
          </p:nvGrpSpPr>
          <p:grpSpPr bwMode="auto">
            <a:xfrm>
              <a:off x="2934" y="1820"/>
              <a:ext cx="2486" cy="1996"/>
              <a:chOff x="2934" y="1820"/>
              <a:chExt cx="2486" cy="1996"/>
            </a:xfrm>
          </p:grpSpPr>
          <p:grpSp>
            <p:nvGrpSpPr>
              <p:cNvPr id="10319" name="Group 30"/>
              <p:cNvGrpSpPr>
                <a:grpSpLocks/>
              </p:cNvGrpSpPr>
              <p:nvPr/>
            </p:nvGrpSpPr>
            <p:grpSpPr bwMode="auto">
              <a:xfrm>
                <a:off x="3129" y="1820"/>
                <a:ext cx="2291" cy="1883"/>
                <a:chOff x="2744" y="1774"/>
                <a:chExt cx="2607" cy="2178"/>
              </a:xfrm>
            </p:grpSpPr>
            <p:sp>
              <p:nvSpPr>
                <p:cNvPr id="10326" name="Freeform 29"/>
                <p:cNvSpPr>
                  <a:spLocks/>
                </p:cNvSpPr>
                <p:nvPr/>
              </p:nvSpPr>
              <p:spPr bwMode="auto">
                <a:xfrm>
                  <a:off x="2962" y="2364"/>
                  <a:ext cx="1587" cy="1361"/>
                </a:xfrm>
                <a:custGeom>
                  <a:avLst/>
                  <a:gdLst>
                    <a:gd name="T0" fmla="*/ 0 w 1587"/>
                    <a:gd name="T1" fmla="*/ 1361 h 1361"/>
                    <a:gd name="T2" fmla="*/ 0 w 1587"/>
                    <a:gd name="T3" fmla="*/ 0 h 1361"/>
                    <a:gd name="T4" fmla="*/ 907 w 1587"/>
                    <a:gd name="T5" fmla="*/ 907 h 1361"/>
                    <a:gd name="T6" fmla="*/ 1587 w 1587"/>
                    <a:gd name="T7" fmla="*/ 204 h 1361"/>
                    <a:gd name="T8" fmla="*/ 1587 w 1587"/>
                    <a:gd name="T9" fmla="*/ 1361 h 1361"/>
                    <a:gd name="T10" fmla="*/ 0 w 1587"/>
                    <a:gd name="T11" fmla="*/ 1361 h 1361"/>
                    <a:gd name="T12" fmla="*/ 0 60000 65536"/>
                    <a:gd name="T13" fmla="*/ 0 60000 65536"/>
                    <a:gd name="T14" fmla="*/ 0 60000 65536"/>
                    <a:gd name="T15" fmla="*/ 0 60000 65536"/>
                    <a:gd name="T16" fmla="*/ 0 60000 65536"/>
                    <a:gd name="T17" fmla="*/ 0 60000 65536"/>
                    <a:gd name="T18" fmla="*/ 0 w 1587"/>
                    <a:gd name="T19" fmla="*/ 0 h 1361"/>
                    <a:gd name="T20" fmla="*/ 1587 w 1587"/>
                    <a:gd name="T21" fmla="*/ 1361 h 1361"/>
                  </a:gdLst>
                  <a:ahLst/>
                  <a:cxnLst>
                    <a:cxn ang="T12">
                      <a:pos x="T0" y="T1"/>
                    </a:cxn>
                    <a:cxn ang="T13">
                      <a:pos x="T2" y="T3"/>
                    </a:cxn>
                    <a:cxn ang="T14">
                      <a:pos x="T4" y="T5"/>
                    </a:cxn>
                    <a:cxn ang="T15">
                      <a:pos x="T6" y="T7"/>
                    </a:cxn>
                    <a:cxn ang="T16">
                      <a:pos x="T8" y="T9"/>
                    </a:cxn>
                    <a:cxn ang="T17">
                      <a:pos x="T10" y="T11"/>
                    </a:cxn>
                  </a:cxnLst>
                  <a:rect l="T18" t="T19" r="T20" b="T21"/>
                  <a:pathLst>
                    <a:path w="1587" h="1361">
                      <a:moveTo>
                        <a:pt x="0" y="1361"/>
                      </a:moveTo>
                      <a:lnTo>
                        <a:pt x="0" y="0"/>
                      </a:lnTo>
                      <a:lnTo>
                        <a:pt x="907" y="907"/>
                      </a:lnTo>
                      <a:lnTo>
                        <a:pt x="1587" y="204"/>
                      </a:lnTo>
                      <a:lnTo>
                        <a:pt x="1587" y="1361"/>
                      </a:lnTo>
                      <a:lnTo>
                        <a:pt x="0" y="1361"/>
                      </a:lnTo>
                      <a:close/>
                    </a:path>
                  </a:pathLst>
                </a:custGeom>
                <a:solidFill>
                  <a:schemeClr val="accent1"/>
                </a:solidFill>
                <a:ln w="38100" cmpd="sng">
                  <a:solidFill>
                    <a:schemeClr val="tx1"/>
                  </a:solidFill>
                  <a:round/>
                  <a:headEnd/>
                  <a:tailEnd/>
                </a:ln>
              </p:spPr>
              <p:txBody>
                <a:bodyPr/>
                <a:lstStyle/>
                <a:p>
                  <a:endParaRPr lang="zh-CN" altLang="en-US">
                    <a:solidFill>
                      <a:schemeClr val="bg2">
                        <a:lumMod val="50000"/>
                      </a:schemeClr>
                    </a:solidFill>
                  </a:endParaRPr>
                </a:p>
              </p:txBody>
            </p:sp>
            <p:sp>
              <p:nvSpPr>
                <p:cNvPr id="10327" name="Line 7"/>
                <p:cNvSpPr>
                  <a:spLocks noChangeShapeType="1"/>
                </p:cNvSpPr>
                <p:nvPr/>
              </p:nvSpPr>
              <p:spPr bwMode="auto">
                <a:xfrm>
                  <a:off x="2744" y="2138"/>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28" name="Line 8"/>
                <p:cNvSpPr>
                  <a:spLocks noChangeShapeType="1"/>
                </p:cNvSpPr>
                <p:nvPr/>
              </p:nvSpPr>
              <p:spPr bwMode="auto">
                <a:xfrm>
                  <a:off x="2744" y="2365"/>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29" name="Line 9"/>
                <p:cNvSpPr>
                  <a:spLocks noChangeShapeType="1"/>
                </p:cNvSpPr>
                <p:nvPr/>
              </p:nvSpPr>
              <p:spPr bwMode="auto">
                <a:xfrm>
                  <a:off x="2744" y="2591"/>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0" name="Line 10"/>
                <p:cNvSpPr>
                  <a:spLocks noChangeShapeType="1"/>
                </p:cNvSpPr>
                <p:nvPr/>
              </p:nvSpPr>
              <p:spPr bwMode="auto">
                <a:xfrm>
                  <a:off x="2744" y="2818"/>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1" name="Line 11"/>
                <p:cNvSpPr>
                  <a:spLocks noChangeShapeType="1"/>
                </p:cNvSpPr>
                <p:nvPr/>
              </p:nvSpPr>
              <p:spPr bwMode="auto">
                <a:xfrm>
                  <a:off x="2744" y="3045"/>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2" name="Line 12"/>
                <p:cNvSpPr>
                  <a:spLocks noChangeShapeType="1"/>
                </p:cNvSpPr>
                <p:nvPr/>
              </p:nvSpPr>
              <p:spPr bwMode="auto">
                <a:xfrm>
                  <a:off x="2744" y="3271"/>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3" name="Line 13"/>
                <p:cNvSpPr>
                  <a:spLocks noChangeShapeType="1"/>
                </p:cNvSpPr>
                <p:nvPr/>
              </p:nvSpPr>
              <p:spPr bwMode="auto">
                <a:xfrm>
                  <a:off x="2744" y="3498"/>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4" name="Line 14"/>
                <p:cNvSpPr>
                  <a:spLocks noChangeShapeType="1"/>
                </p:cNvSpPr>
                <p:nvPr/>
              </p:nvSpPr>
              <p:spPr bwMode="auto">
                <a:xfrm>
                  <a:off x="2744" y="3725"/>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5" name="Line 15"/>
                <p:cNvSpPr>
                  <a:spLocks noChangeShapeType="1"/>
                </p:cNvSpPr>
                <p:nvPr/>
              </p:nvSpPr>
              <p:spPr bwMode="auto">
                <a:xfrm>
                  <a:off x="2744" y="3952"/>
                  <a:ext cx="2607"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6" name="Line 16"/>
                <p:cNvSpPr>
                  <a:spLocks noChangeShapeType="1"/>
                </p:cNvSpPr>
                <p:nvPr/>
              </p:nvSpPr>
              <p:spPr bwMode="auto">
                <a:xfrm flipV="1">
                  <a:off x="2744" y="1774"/>
                  <a:ext cx="0" cy="217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7" name="Line 17"/>
                <p:cNvSpPr>
                  <a:spLocks noChangeShapeType="1"/>
                </p:cNvSpPr>
                <p:nvPr/>
              </p:nvSpPr>
              <p:spPr bwMode="auto">
                <a:xfrm flipV="1">
                  <a:off x="2970"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8" name="Line 19"/>
                <p:cNvSpPr>
                  <a:spLocks noChangeShapeType="1"/>
                </p:cNvSpPr>
                <p:nvPr/>
              </p:nvSpPr>
              <p:spPr bwMode="auto">
                <a:xfrm flipV="1">
                  <a:off x="3197"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39" name="Line 20"/>
                <p:cNvSpPr>
                  <a:spLocks noChangeShapeType="1"/>
                </p:cNvSpPr>
                <p:nvPr/>
              </p:nvSpPr>
              <p:spPr bwMode="auto">
                <a:xfrm flipV="1">
                  <a:off x="3423"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0" name="Line 21"/>
                <p:cNvSpPr>
                  <a:spLocks noChangeShapeType="1"/>
                </p:cNvSpPr>
                <p:nvPr/>
              </p:nvSpPr>
              <p:spPr bwMode="auto">
                <a:xfrm flipV="1">
                  <a:off x="3650"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1" name="Line 22"/>
                <p:cNvSpPr>
                  <a:spLocks noChangeShapeType="1"/>
                </p:cNvSpPr>
                <p:nvPr/>
              </p:nvSpPr>
              <p:spPr bwMode="auto">
                <a:xfrm flipV="1">
                  <a:off x="3877"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2" name="Line 23"/>
                <p:cNvSpPr>
                  <a:spLocks noChangeShapeType="1"/>
                </p:cNvSpPr>
                <p:nvPr/>
              </p:nvSpPr>
              <p:spPr bwMode="auto">
                <a:xfrm flipV="1">
                  <a:off x="4103"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3" name="Line 24"/>
                <p:cNvSpPr>
                  <a:spLocks noChangeShapeType="1"/>
                </p:cNvSpPr>
                <p:nvPr/>
              </p:nvSpPr>
              <p:spPr bwMode="auto">
                <a:xfrm flipV="1">
                  <a:off x="4330"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4" name="Line 25"/>
                <p:cNvSpPr>
                  <a:spLocks noChangeShapeType="1"/>
                </p:cNvSpPr>
                <p:nvPr/>
              </p:nvSpPr>
              <p:spPr bwMode="auto">
                <a:xfrm flipV="1">
                  <a:off x="4556"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5" name="Line 26"/>
                <p:cNvSpPr>
                  <a:spLocks noChangeShapeType="1"/>
                </p:cNvSpPr>
                <p:nvPr/>
              </p:nvSpPr>
              <p:spPr bwMode="auto">
                <a:xfrm flipV="1">
                  <a:off x="4783" y="2138"/>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0346" name="Line 27"/>
                <p:cNvSpPr>
                  <a:spLocks noChangeShapeType="1"/>
                </p:cNvSpPr>
                <p:nvPr/>
              </p:nvSpPr>
              <p:spPr bwMode="auto">
                <a:xfrm flipV="1">
                  <a:off x="5010" y="2137"/>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grpSp>
          <p:grpSp>
            <p:nvGrpSpPr>
              <p:cNvPr id="10320" name="Group 37"/>
              <p:cNvGrpSpPr>
                <a:grpSpLocks/>
              </p:cNvGrpSpPr>
              <p:nvPr/>
            </p:nvGrpSpPr>
            <p:grpSpPr bwMode="auto">
              <a:xfrm>
                <a:off x="2934" y="2047"/>
                <a:ext cx="318" cy="1769"/>
                <a:chOff x="2880" y="2047"/>
                <a:chExt cx="318" cy="1769"/>
              </a:xfrm>
            </p:grpSpPr>
            <p:sp>
              <p:nvSpPr>
                <p:cNvPr id="10321" name="Text Box 32"/>
                <p:cNvSpPr txBox="1">
                  <a:spLocks noChangeArrowheads="1"/>
                </p:cNvSpPr>
                <p:nvPr/>
              </p:nvSpPr>
              <p:spPr bwMode="auto">
                <a:xfrm>
                  <a:off x="2880" y="3585"/>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0</a:t>
                  </a:r>
                </a:p>
              </p:txBody>
            </p:sp>
            <p:sp>
              <p:nvSpPr>
                <p:cNvPr id="10322" name="Text Box 33"/>
                <p:cNvSpPr txBox="1">
                  <a:spLocks noChangeArrowheads="1"/>
                </p:cNvSpPr>
                <p:nvPr/>
              </p:nvSpPr>
              <p:spPr bwMode="auto">
                <a:xfrm>
                  <a:off x="2880" y="3200"/>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2</a:t>
                  </a:r>
                </a:p>
              </p:txBody>
            </p:sp>
            <p:sp>
              <p:nvSpPr>
                <p:cNvPr id="10323" name="Text Box 34"/>
                <p:cNvSpPr txBox="1">
                  <a:spLocks noChangeArrowheads="1"/>
                </p:cNvSpPr>
                <p:nvPr/>
              </p:nvSpPr>
              <p:spPr bwMode="auto">
                <a:xfrm>
                  <a:off x="2880" y="2816"/>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4</a:t>
                  </a:r>
                </a:p>
              </p:txBody>
            </p:sp>
            <p:sp>
              <p:nvSpPr>
                <p:cNvPr id="10324" name="Text Box 35"/>
                <p:cNvSpPr txBox="1">
                  <a:spLocks noChangeArrowheads="1"/>
                </p:cNvSpPr>
                <p:nvPr/>
              </p:nvSpPr>
              <p:spPr bwMode="auto">
                <a:xfrm>
                  <a:off x="2880" y="243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6</a:t>
                  </a:r>
                </a:p>
              </p:txBody>
            </p:sp>
            <p:sp>
              <p:nvSpPr>
                <p:cNvPr id="10325" name="Text Box 36"/>
                <p:cNvSpPr txBox="1">
                  <a:spLocks noChangeArrowheads="1"/>
                </p:cNvSpPr>
                <p:nvPr/>
              </p:nvSpPr>
              <p:spPr bwMode="auto">
                <a:xfrm>
                  <a:off x="2880" y="204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b="0" i="0">
                      <a:solidFill>
                        <a:schemeClr val="bg2">
                          <a:lumMod val="50000"/>
                        </a:schemeClr>
                      </a:solidFill>
                      <a:latin typeface="Times New Roman" pitchFamily="18" charset="0"/>
                    </a:rPr>
                    <a:t>8</a:t>
                  </a:r>
                </a:p>
              </p:txBody>
            </p:sp>
          </p:grpSp>
        </p:grpSp>
      </p:grpSp>
      <p:sp>
        <p:nvSpPr>
          <p:cNvPr id="123942" name="Line 38"/>
          <p:cNvSpPr>
            <a:spLocks noChangeShapeType="1"/>
          </p:cNvSpPr>
          <p:nvPr/>
        </p:nvSpPr>
        <p:spPr bwMode="auto">
          <a:xfrm>
            <a:off x="6623051" y="3890664"/>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3" name="Line 39"/>
          <p:cNvSpPr>
            <a:spLocks noChangeShapeType="1"/>
          </p:cNvSpPr>
          <p:nvPr/>
        </p:nvSpPr>
        <p:spPr bwMode="auto">
          <a:xfrm>
            <a:off x="6623051" y="4200227"/>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4" name="Line 40"/>
          <p:cNvSpPr>
            <a:spLocks noChangeShapeType="1"/>
          </p:cNvSpPr>
          <p:nvPr/>
        </p:nvSpPr>
        <p:spPr bwMode="auto">
          <a:xfrm>
            <a:off x="6623051" y="4862214"/>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5" name="Line 41"/>
          <p:cNvSpPr>
            <a:spLocks noChangeShapeType="1"/>
          </p:cNvSpPr>
          <p:nvPr/>
        </p:nvSpPr>
        <p:spPr bwMode="auto">
          <a:xfrm>
            <a:off x="6623051" y="5114627"/>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6" name="Line 42"/>
          <p:cNvSpPr>
            <a:spLocks noChangeShapeType="1"/>
          </p:cNvSpPr>
          <p:nvPr/>
        </p:nvSpPr>
        <p:spPr bwMode="auto">
          <a:xfrm>
            <a:off x="6623051" y="5438477"/>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7" name="Line 43"/>
          <p:cNvSpPr>
            <a:spLocks noChangeShapeType="1"/>
          </p:cNvSpPr>
          <p:nvPr/>
        </p:nvSpPr>
        <p:spPr bwMode="auto">
          <a:xfrm>
            <a:off x="6623051" y="5770264"/>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8" name="Line 44"/>
          <p:cNvSpPr>
            <a:spLocks noChangeShapeType="1"/>
          </p:cNvSpPr>
          <p:nvPr/>
        </p:nvSpPr>
        <p:spPr bwMode="auto">
          <a:xfrm>
            <a:off x="6623051" y="4538364"/>
            <a:ext cx="494453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23949" name="Text Box 45"/>
          <p:cNvSpPr txBox="1">
            <a:spLocks noChangeArrowheads="1"/>
          </p:cNvSpPr>
          <p:nvPr/>
        </p:nvSpPr>
        <p:spPr bwMode="auto">
          <a:xfrm>
            <a:off x="3589867" y="3975799"/>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(1,6.5)</a:t>
            </a:r>
          </a:p>
        </p:txBody>
      </p:sp>
      <p:sp>
        <p:nvSpPr>
          <p:cNvPr id="123950" name="Text Box 46"/>
          <p:cNvSpPr txBox="1">
            <a:spLocks noChangeArrowheads="1"/>
          </p:cNvSpPr>
          <p:nvPr/>
        </p:nvSpPr>
        <p:spPr bwMode="auto">
          <a:xfrm>
            <a:off x="4694767" y="3975799"/>
            <a:ext cx="13906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(1.5,6.5)</a:t>
            </a:r>
          </a:p>
        </p:txBody>
      </p:sp>
      <p:grpSp>
        <p:nvGrpSpPr>
          <p:cNvPr id="6" name="Group 69"/>
          <p:cNvGrpSpPr>
            <a:grpSpLocks/>
          </p:cNvGrpSpPr>
          <p:nvPr/>
        </p:nvGrpSpPr>
        <p:grpSpPr bwMode="auto">
          <a:xfrm>
            <a:off x="960967" y="4299649"/>
            <a:ext cx="5039784" cy="366713"/>
            <a:chOff x="454" y="2500"/>
            <a:chExt cx="2381" cy="231"/>
          </a:xfrm>
        </p:grpSpPr>
        <p:sp>
          <p:nvSpPr>
            <p:cNvPr id="10313" name="Text Box 47"/>
            <p:cNvSpPr txBox="1">
              <a:spLocks noChangeArrowheads="1"/>
            </p:cNvSpPr>
            <p:nvPr/>
          </p:nvSpPr>
          <p:spPr bwMode="auto">
            <a:xfrm>
              <a:off x="454" y="2500"/>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(1,5.5)</a:t>
              </a:r>
            </a:p>
          </p:txBody>
        </p:sp>
        <p:sp>
          <p:nvSpPr>
            <p:cNvPr id="10314" name="Text Box 48"/>
            <p:cNvSpPr txBox="1">
              <a:spLocks noChangeArrowheads="1"/>
            </p:cNvSpPr>
            <p:nvPr/>
          </p:nvSpPr>
          <p:spPr bwMode="auto">
            <a:xfrm>
              <a:off x="998" y="2500"/>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(2.5,5.5)</a:t>
              </a:r>
            </a:p>
          </p:txBody>
        </p:sp>
        <p:sp>
          <p:nvSpPr>
            <p:cNvPr id="10315" name="Text Box 49"/>
            <p:cNvSpPr txBox="1">
              <a:spLocks noChangeArrowheads="1"/>
            </p:cNvSpPr>
            <p:nvPr/>
          </p:nvSpPr>
          <p:spPr bwMode="auto">
            <a:xfrm>
              <a:off x="1656" y="2500"/>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(7.5,5.5)</a:t>
              </a:r>
            </a:p>
          </p:txBody>
        </p:sp>
        <p:sp>
          <p:nvSpPr>
            <p:cNvPr id="10316" name="Text Box 50"/>
            <p:cNvSpPr txBox="1">
              <a:spLocks noChangeArrowheads="1"/>
            </p:cNvSpPr>
            <p:nvPr/>
          </p:nvSpPr>
          <p:spPr bwMode="auto">
            <a:xfrm>
              <a:off x="2336" y="2500"/>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(8,5.5)</a:t>
              </a:r>
            </a:p>
          </p:txBody>
        </p:sp>
      </p:grpSp>
      <p:grpSp>
        <p:nvGrpSpPr>
          <p:cNvPr id="7" name="Group 70"/>
          <p:cNvGrpSpPr>
            <a:grpSpLocks/>
          </p:cNvGrpSpPr>
          <p:nvPr/>
        </p:nvGrpSpPr>
        <p:grpSpPr bwMode="auto">
          <a:xfrm>
            <a:off x="960967" y="4660011"/>
            <a:ext cx="5039784" cy="366712"/>
            <a:chOff x="454" y="2727"/>
            <a:chExt cx="2381" cy="231"/>
          </a:xfrm>
        </p:grpSpPr>
        <p:sp>
          <p:nvSpPr>
            <p:cNvPr id="10309" name="Text Box 51"/>
            <p:cNvSpPr txBox="1">
              <a:spLocks noChangeArrowheads="1"/>
            </p:cNvSpPr>
            <p:nvPr/>
          </p:nvSpPr>
          <p:spPr bwMode="auto">
            <a:xfrm>
              <a:off x="454" y="272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(1,4.5)</a:t>
              </a:r>
            </a:p>
          </p:txBody>
        </p:sp>
        <p:sp>
          <p:nvSpPr>
            <p:cNvPr id="10310" name="Text Box 52"/>
            <p:cNvSpPr txBox="1">
              <a:spLocks noChangeArrowheads="1"/>
            </p:cNvSpPr>
            <p:nvPr/>
          </p:nvSpPr>
          <p:spPr bwMode="auto">
            <a:xfrm>
              <a:off x="998" y="272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(3.5,4.5)</a:t>
              </a:r>
            </a:p>
          </p:txBody>
        </p:sp>
        <p:sp>
          <p:nvSpPr>
            <p:cNvPr id="10311" name="Text Box 53"/>
            <p:cNvSpPr txBox="1">
              <a:spLocks noChangeArrowheads="1"/>
            </p:cNvSpPr>
            <p:nvPr/>
          </p:nvSpPr>
          <p:spPr bwMode="auto">
            <a:xfrm>
              <a:off x="1656" y="272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(6.5,4.5)</a:t>
              </a:r>
            </a:p>
          </p:txBody>
        </p:sp>
        <p:sp>
          <p:nvSpPr>
            <p:cNvPr id="10312" name="Text Box 54"/>
            <p:cNvSpPr txBox="1">
              <a:spLocks noChangeArrowheads="1"/>
            </p:cNvSpPr>
            <p:nvPr/>
          </p:nvSpPr>
          <p:spPr bwMode="auto">
            <a:xfrm>
              <a:off x="2336" y="2727"/>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(8,4.5)</a:t>
              </a:r>
            </a:p>
          </p:txBody>
        </p:sp>
      </p:grpSp>
      <p:grpSp>
        <p:nvGrpSpPr>
          <p:cNvPr id="8" name="Group 71"/>
          <p:cNvGrpSpPr>
            <a:grpSpLocks/>
          </p:cNvGrpSpPr>
          <p:nvPr/>
        </p:nvGrpSpPr>
        <p:grpSpPr bwMode="auto">
          <a:xfrm>
            <a:off x="988485" y="4961636"/>
            <a:ext cx="5039783" cy="366712"/>
            <a:chOff x="467" y="2917"/>
            <a:chExt cx="2381" cy="231"/>
          </a:xfrm>
        </p:grpSpPr>
        <p:sp>
          <p:nvSpPr>
            <p:cNvPr id="10305" name="Text Box 55"/>
            <p:cNvSpPr txBox="1">
              <a:spLocks noChangeArrowheads="1"/>
            </p:cNvSpPr>
            <p:nvPr/>
          </p:nvSpPr>
          <p:spPr bwMode="auto">
            <a:xfrm>
              <a:off x="467" y="291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(1,3.5)</a:t>
              </a:r>
            </a:p>
          </p:txBody>
        </p:sp>
        <p:sp>
          <p:nvSpPr>
            <p:cNvPr id="10306" name="Text Box 56"/>
            <p:cNvSpPr txBox="1">
              <a:spLocks noChangeArrowheads="1"/>
            </p:cNvSpPr>
            <p:nvPr/>
          </p:nvSpPr>
          <p:spPr bwMode="auto">
            <a:xfrm>
              <a:off x="1011" y="291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(4.5,3.5)</a:t>
              </a:r>
            </a:p>
          </p:txBody>
        </p:sp>
        <p:sp>
          <p:nvSpPr>
            <p:cNvPr id="10307" name="Text Box 57"/>
            <p:cNvSpPr txBox="1">
              <a:spLocks noChangeArrowheads="1"/>
            </p:cNvSpPr>
            <p:nvPr/>
          </p:nvSpPr>
          <p:spPr bwMode="auto">
            <a:xfrm>
              <a:off x="1669" y="291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(5.5,3.5)</a:t>
              </a:r>
            </a:p>
          </p:txBody>
        </p:sp>
        <p:sp>
          <p:nvSpPr>
            <p:cNvPr id="10308" name="Text Box 58"/>
            <p:cNvSpPr txBox="1">
              <a:spLocks noChangeArrowheads="1"/>
            </p:cNvSpPr>
            <p:nvPr/>
          </p:nvSpPr>
          <p:spPr bwMode="auto">
            <a:xfrm>
              <a:off x="2349" y="2917"/>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(8,3.5)</a:t>
              </a:r>
            </a:p>
          </p:txBody>
        </p:sp>
      </p:grpSp>
      <p:sp>
        <p:nvSpPr>
          <p:cNvPr id="123963" name="Text Box 59"/>
          <p:cNvSpPr txBox="1">
            <a:spLocks noChangeArrowheads="1"/>
          </p:cNvSpPr>
          <p:nvPr/>
        </p:nvSpPr>
        <p:spPr bwMode="auto">
          <a:xfrm>
            <a:off x="3888318" y="5272786"/>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(1,2.5)</a:t>
            </a:r>
          </a:p>
        </p:txBody>
      </p:sp>
      <p:sp>
        <p:nvSpPr>
          <p:cNvPr id="123964" name="Text Box 60"/>
          <p:cNvSpPr txBox="1">
            <a:spLocks noChangeArrowheads="1"/>
          </p:cNvSpPr>
          <p:nvPr/>
        </p:nvSpPr>
        <p:spPr bwMode="auto">
          <a:xfrm>
            <a:off x="4993218" y="5268788"/>
            <a:ext cx="13906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dirty="0">
                <a:solidFill>
                  <a:srgbClr val="009900"/>
                </a:solidFill>
              </a:rPr>
              <a:t>(8,2.5)</a:t>
            </a:r>
          </a:p>
        </p:txBody>
      </p:sp>
      <p:sp>
        <p:nvSpPr>
          <p:cNvPr id="123965" name="Text Box 61"/>
          <p:cNvSpPr txBox="1">
            <a:spLocks noChangeArrowheads="1"/>
          </p:cNvSpPr>
          <p:nvPr/>
        </p:nvSpPr>
        <p:spPr bwMode="auto">
          <a:xfrm>
            <a:off x="3877734" y="5596636"/>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(1,1.5)</a:t>
            </a:r>
          </a:p>
        </p:txBody>
      </p:sp>
      <p:sp>
        <p:nvSpPr>
          <p:cNvPr id="123966" name="Text Box 62"/>
          <p:cNvSpPr txBox="1">
            <a:spLocks noChangeArrowheads="1"/>
          </p:cNvSpPr>
          <p:nvPr/>
        </p:nvSpPr>
        <p:spPr bwMode="auto">
          <a:xfrm>
            <a:off x="4982633" y="5592638"/>
            <a:ext cx="13906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charset="0"/>
                <a:ea typeface="宋体" charset="-122"/>
              </a:defRPr>
            </a:lvl1pPr>
            <a:lvl2pPr marL="742950" indent="-285750" eaLnBrk="0" hangingPunct="0">
              <a:defRPr b="1" i="1">
                <a:solidFill>
                  <a:schemeClr val="tx1"/>
                </a:solidFill>
                <a:latin typeface="Arial" charset="0"/>
                <a:ea typeface="宋体" charset="-122"/>
              </a:defRPr>
            </a:lvl2pPr>
            <a:lvl3pPr marL="1143000" indent="-228600" eaLnBrk="0" hangingPunct="0">
              <a:defRPr b="1" i="1">
                <a:solidFill>
                  <a:schemeClr val="tx1"/>
                </a:solidFill>
                <a:latin typeface="Arial" charset="0"/>
                <a:ea typeface="宋体" charset="-122"/>
              </a:defRPr>
            </a:lvl3pPr>
            <a:lvl4pPr marL="1600200" indent="-228600" eaLnBrk="0" hangingPunct="0">
              <a:defRPr b="1" i="1">
                <a:solidFill>
                  <a:schemeClr val="tx1"/>
                </a:solidFill>
                <a:latin typeface="Arial" charset="0"/>
                <a:ea typeface="宋体" charset="-122"/>
              </a:defRPr>
            </a:lvl4pPr>
            <a:lvl5pPr marL="2057400" indent="-228600" eaLnBrk="0" hangingPunct="0">
              <a:defRPr b="1" i="1">
                <a:solidFill>
                  <a:schemeClr val="tx1"/>
                </a:solidFill>
                <a:latin typeface="Arial" charset="0"/>
                <a:ea typeface="宋体" charset="-122"/>
              </a:defRPr>
            </a:lvl5pPr>
            <a:lvl6pPr marL="2514600" indent="-228600" algn="ctr" eaLnBrk="0" fontAlgn="base" hangingPunct="0">
              <a:spcBef>
                <a:spcPct val="0"/>
              </a:spcBef>
              <a:spcAft>
                <a:spcPct val="0"/>
              </a:spcAft>
              <a:defRPr b="1" i="1">
                <a:solidFill>
                  <a:schemeClr val="tx1"/>
                </a:solidFill>
                <a:latin typeface="Arial" charset="0"/>
                <a:ea typeface="宋体" charset="-122"/>
              </a:defRPr>
            </a:lvl6pPr>
            <a:lvl7pPr marL="2971800" indent="-228600" algn="ctr" eaLnBrk="0" fontAlgn="base" hangingPunct="0">
              <a:spcBef>
                <a:spcPct val="0"/>
              </a:spcBef>
              <a:spcAft>
                <a:spcPct val="0"/>
              </a:spcAft>
              <a:defRPr b="1" i="1">
                <a:solidFill>
                  <a:schemeClr val="tx1"/>
                </a:solidFill>
                <a:latin typeface="Arial" charset="0"/>
                <a:ea typeface="宋体" charset="-122"/>
              </a:defRPr>
            </a:lvl7pPr>
            <a:lvl8pPr marL="3429000" indent="-228600" algn="ctr" eaLnBrk="0" fontAlgn="base" hangingPunct="0">
              <a:spcBef>
                <a:spcPct val="0"/>
              </a:spcBef>
              <a:spcAft>
                <a:spcPct val="0"/>
              </a:spcAft>
              <a:defRPr b="1" i="1">
                <a:solidFill>
                  <a:schemeClr val="tx1"/>
                </a:solidFill>
                <a:latin typeface="Arial" charset="0"/>
                <a:ea typeface="宋体" charset="-122"/>
              </a:defRPr>
            </a:lvl8pPr>
            <a:lvl9pPr marL="3886200" indent="-228600" algn="ctr" eaLnBrk="0" fontAlgn="base" hangingPunct="0">
              <a:spcBef>
                <a:spcPct val="0"/>
              </a:spcBef>
              <a:spcAft>
                <a:spcPct val="0"/>
              </a:spcAft>
              <a:defRPr b="1" i="1">
                <a:solidFill>
                  <a:schemeClr val="tx1"/>
                </a:solidFill>
                <a:latin typeface="Arial" charset="0"/>
                <a:ea typeface="宋体" charset="-122"/>
              </a:defRPr>
            </a:lvl9pPr>
          </a:lstStyle>
          <a:p>
            <a:pPr algn="l" eaLnBrk="1" hangingPunct="1">
              <a:spcBef>
                <a:spcPct val="50000"/>
              </a:spcBef>
            </a:pPr>
            <a:r>
              <a:rPr lang="en-US" altLang="zh-CN" i="0">
                <a:solidFill>
                  <a:srgbClr val="009900"/>
                </a:solidFill>
              </a:rPr>
              <a:t>(8,1.5)</a:t>
            </a:r>
          </a:p>
        </p:txBody>
      </p:sp>
      <p:sp>
        <p:nvSpPr>
          <p:cNvPr id="123968" name="Freeform 64"/>
          <p:cNvSpPr>
            <a:spLocks/>
          </p:cNvSpPr>
          <p:nvPr/>
        </p:nvSpPr>
        <p:spPr bwMode="auto">
          <a:xfrm>
            <a:off x="527051" y="4155186"/>
            <a:ext cx="5816600" cy="325437"/>
          </a:xfrm>
          <a:custGeom>
            <a:avLst/>
            <a:gdLst>
              <a:gd name="T0" fmla="*/ 2147483647 w 2748"/>
              <a:gd name="T1" fmla="*/ 0 h 205"/>
              <a:gd name="T2" fmla="*/ 2147483647 w 2748"/>
              <a:gd name="T3" fmla="*/ 2147483647 h 205"/>
              <a:gd name="T4" fmla="*/ 2147483647 w 2748"/>
              <a:gd name="T5" fmla="*/ 2147483647 h 205"/>
              <a:gd name="T6" fmla="*/ 2147483647 w 2748"/>
              <a:gd name="T7" fmla="*/ 2147483647 h 205"/>
              <a:gd name="T8" fmla="*/ 2147483647 w 2748"/>
              <a:gd name="T9" fmla="*/ 2147483647 h 205"/>
              <a:gd name="T10" fmla="*/ 2147483647 w 2748"/>
              <a:gd name="T11" fmla="*/ 2147483647 h 205"/>
              <a:gd name="T12" fmla="*/ 0 60000 65536"/>
              <a:gd name="T13" fmla="*/ 0 60000 65536"/>
              <a:gd name="T14" fmla="*/ 0 60000 65536"/>
              <a:gd name="T15" fmla="*/ 0 60000 65536"/>
              <a:gd name="T16" fmla="*/ 0 60000 65536"/>
              <a:gd name="T17" fmla="*/ 0 60000 65536"/>
              <a:gd name="T18" fmla="*/ 0 w 2748"/>
              <a:gd name="T19" fmla="*/ 0 h 205"/>
              <a:gd name="T20" fmla="*/ 2748 w 274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748" h="205">
                <a:moveTo>
                  <a:pt x="2555" y="0"/>
                </a:moveTo>
                <a:cubicBezTo>
                  <a:pt x="2651" y="38"/>
                  <a:pt x="2748" y="76"/>
                  <a:pt x="2578" y="91"/>
                </a:cubicBezTo>
                <a:cubicBezTo>
                  <a:pt x="2408" y="106"/>
                  <a:pt x="1912" y="95"/>
                  <a:pt x="1534" y="91"/>
                </a:cubicBezTo>
                <a:cubicBezTo>
                  <a:pt x="1156" y="87"/>
                  <a:pt x="563" y="54"/>
                  <a:pt x="310" y="69"/>
                </a:cubicBezTo>
                <a:cubicBezTo>
                  <a:pt x="57" y="84"/>
                  <a:pt x="30" y="159"/>
                  <a:pt x="15" y="182"/>
                </a:cubicBezTo>
                <a:cubicBezTo>
                  <a:pt x="0" y="205"/>
                  <a:pt x="185" y="201"/>
                  <a:pt x="219" y="205"/>
                </a:cubicBezTo>
              </a:path>
            </a:pathLst>
          </a:custGeom>
          <a:noFill/>
          <a:ln w="9525">
            <a:solidFill>
              <a:srgbClr val="9900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69" name="Freeform 65"/>
          <p:cNvSpPr>
            <a:spLocks/>
          </p:cNvSpPr>
          <p:nvPr/>
        </p:nvSpPr>
        <p:spPr bwMode="auto">
          <a:xfrm>
            <a:off x="527051" y="4515548"/>
            <a:ext cx="5816600" cy="325438"/>
          </a:xfrm>
          <a:custGeom>
            <a:avLst/>
            <a:gdLst>
              <a:gd name="T0" fmla="*/ 2147483647 w 2748"/>
              <a:gd name="T1" fmla="*/ 0 h 205"/>
              <a:gd name="T2" fmla="*/ 2147483647 w 2748"/>
              <a:gd name="T3" fmla="*/ 2147483647 h 205"/>
              <a:gd name="T4" fmla="*/ 2147483647 w 2748"/>
              <a:gd name="T5" fmla="*/ 2147483647 h 205"/>
              <a:gd name="T6" fmla="*/ 2147483647 w 2748"/>
              <a:gd name="T7" fmla="*/ 2147483647 h 205"/>
              <a:gd name="T8" fmla="*/ 2147483647 w 2748"/>
              <a:gd name="T9" fmla="*/ 2147483647 h 205"/>
              <a:gd name="T10" fmla="*/ 2147483647 w 2748"/>
              <a:gd name="T11" fmla="*/ 2147483647 h 205"/>
              <a:gd name="T12" fmla="*/ 0 60000 65536"/>
              <a:gd name="T13" fmla="*/ 0 60000 65536"/>
              <a:gd name="T14" fmla="*/ 0 60000 65536"/>
              <a:gd name="T15" fmla="*/ 0 60000 65536"/>
              <a:gd name="T16" fmla="*/ 0 60000 65536"/>
              <a:gd name="T17" fmla="*/ 0 60000 65536"/>
              <a:gd name="T18" fmla="*/ 0 w 2748"/>
              <a:gd name="T19" fmla="*/ 0 h 205"/>
              <a:gd name="T20" fmla="*/ 2748 w 274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748" h="205">
                <a:moveTo>
                  <a:pt x="2555" y="0"/>
                </a:moveTo>
                <a:cubicBezTo>
                  <a:pt x="2651" y="38"/>
                  <a:pt x="2748" y="76"/>
                  <a:pt x="2578" y="91"/>
                </a:cubicBezTo>
                <a:cubicBezTo>
                  <a:pt x="2408" y="106"/>
                  <a:pt x="1912" y="95"/>
                  <a:pt x="1534" y="91"/>
                </a:cubicBezTo>
                <a:cubicBezTo>
                  <a:pt x="1156" y="87"/>
                  <a:pt x="563" y="54"/>
                  <a:pt x="310" y="69"/>
                </a:cubicBezTo>
                <a:cubicBezTo>
                  <a:pt x="57" y="84"/>
                  <a:pt x="30" y="159"/>
                  <a:pt x="15" y="182"/>
                </a:cubicBezTo>
                <a:cubicBezTo>
                  <a:pt x="0" y="205"/>
                  <a:pt x="185" y="201"/>
                  <a:pt x="219" y="205"/>
                </a:cubicBezTo>
              </a:path>
            </a:pathLst>
          </a:custGeom>
          <a:noFill/>
          <a:ln w="9525">
            <a:solidFill>
              <a:srgbClr val="9900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70" name="Freeform 66"/>
          <p:cNvSpPr>
            <a:spLocks/>
          </p:cNvSpPr>
          <p:nvPr/>
        </p:nvSpPr>
        <p:spPr bwMode="auto">
          <a:xfrm>
            <a:off x="527051" y="4839398"/>
            <a:ext cx="5816600" cy="325438"/>
          </a:xfrm>
          <a:custGeom>
            <a:avLst/>
            <a:gdLst>
              <a:gd name="T0" fmla="*/ 2147483647 w 2748"/>
              <a:gd name="T1" fmla="*/ 0 h 205"/>
              <a:gd name="T2" fmla="*/ 2147483647 w 2748"/>
              <a:gd name="T3" fmla="*/ 2147483647 h 205"/>
              <a:gd name="T4" fmla="*/ 2147483647 w 2748"/>
              <a:gd name="T5" fmla="*/ 2147483647 h 205"/>
              <a:gd name="T6" fmla="*/ 2147483647 w 2748"/>
              <a:gd name="T7" fmla="*/ 2147483647 h 205"/>
              <a:gd name="T8" fmla="*/ 2147483647 w 2748"/>
              <a:gd name="T9" fmla="*/ 2147483647 h 205"/>
              <a:gd name="T10" fmla="*/ 2147483647 w 2748"/>
              <a:gd name="T11" fmla="*/ 2147483647 h 205"/>
              <a:gd name="T12" fmla="*/ 0 60000 65536"/>
              <a:gd name="T13" fmla="*/ 0 60000 65536"/>
              <a:gd name="T14" fmla="*/ 0 60000 65536"/>
              <a:gd name="T15" fmla="*/ 0 60000 65536"/>
              <a:gd name="T16" fmla="*/ 0 60000 65536"/>
              <a:gd name="T17" fmla="*/ 0 60000 65536"/>
              <a:gd name="T18" fmla="*/ 0 w 2748"/>
              <a:gd name="T19" fmla="*/ 0 h 205"/>
              <a:gd name="T20" fmla="*/ 2748 w 274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748" h="205">
                <a:moveTo>
                  <a:pt x="2555" y="0"/>
                </a:moveTo>
                <a:cubicBezTo>
                  <a:pt x="2651" y="38"/>
                  <a:pt x="2748" y="76"/>
                  <a:pt x="2578" y="91"/>
                </a:cubicBezTo>
                <a:cubicBezTo>
                  <a:pt x="2408" y="106"/>
                  <a:pt x="1912" y="95"/>
                  <a:pt x="1534" y="91"/>
                </a:cubicBezTo>
                <a:cubicBezTo>
                  <a:pt x="1156" y="87"/>
                  <a:pt x="563" y="54"/>
                  <a:pt x="310" y="69"/>
                </a:cubicBezTo>
                <a:cubicBezTo>
                  <a:pt x="57" y="84"/>
                  <a:pt x="30" y="159"/>
                  <a:pt x="15" y="182"/>
                </a:cubicBezTo>
                <a:cubicBezTo>
                  <a:pt x="0" y="205"/>
                  <a:pt x="185" y="201"/>
                  <a:pt x="219" y="205"/>
                </a:cubicBezTo>
              </a:path>
            </a:pathLst>
          </a:custGeom>
          <a:noFill/>
          <a:ln w="9525">
            <a:solidFill>
              <a:srgbClr val="9900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71" name="Freeform 67"/>
          <p:cNvSpPr>
            <a:spLocks/>
          </p:cNvSpPr>
          <p:nvPr/>
        </p:nvSpPr>
        <p:spPr bwMode="auto">
          <a:xfrm>
            <a:off x="3706284" y="5207699"/>
            <a:ext cx="2504016" cy="244475"/>
          </a:xfrm>
          <a:custGeom>
            <a:avLst/>
            <a:gdLst>
              <a:gd name="T0" fmla="*/ 2147483647 w 2748"/>
              <a:gd name="T1" fmla="*/ 0 h 205"/>
              <a:gd name="T2" fmla="*/ 2147483647 w 2748"/>
              <a:gd name="T3" fmla="*/ 2147483647 h 205"/>
              <a:gd name="T4" fmla="*/ 2147483647 w 2748"/>
              <a:gd name="T5" fmla="*/ 2147483647 h 205"/>
              <a:gd name="T6" fmla="*/ 2147483647 w 2748"/>
              <a:gd name="T7" fmla="*/ 2147483647 h 205"/>
              <a:gd name="T8" fmla="*/ 2147483647 w 2748"/>
              <a:gd name="T9" fmla="*/ 2147483647 h 205"/>
              <a:gd name="T10" fmla="*/ 2147483647 w 2748"/>
              <a:gd name="T11" fmla="*/ 2147483647 h 205"/>
              <a:gd name="T12" fmla="*/ 0 60000 65536"/>
              <a:gd name="T13" fmla="*/ 0 60000 65536"/>
              <a:gd name="T14" fmla="*/ 0 60000 65536"/>
              <a:gd name="T15" fmla="*/ 0 60000 65536"/>
              <a:gd name="T16" fmla="*/ 0 60000 65536"/>
              <a:gd name="T17" fmla="*/ 0 60000 65536"/>
              <a:gd name="T18" fmla="*/ 0 w 2748"/>
              <a:gd name="T19" fmla="*/ 0 h 205"/>
              <a:gd name="T20" fmla="*/ 2748 w 274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748" h="205">
                <a:moveTo>
                  <a:pt x="2555" y="0"/>
                </a:moveTo>
                <a:cubicBezTo>
                  <a:pt x="2651" y="38"/>
                  <a:pt x="2748" y="76"/>
                  <a:pt x="2578" y="91"/>
                </a:cubicBezTo>
                <a:cubicBezTo>
                  <a:pt x="2408" y="106"/>
                  <a:pt x="1912" y="95"/>
                  <a:pt x="1534" y="91"/>
                </a:cubicBezTo>
                <a:cubicBezTo>
                  <a:pt x="1156" y="87"/>
                  <a:pt x="563" y="54"/>
                  <a:pt x="310" y="69"/>
                </a:cubicBezTo>
                <a:cubicBezTo>
                  <a:pt x="57" y="84"/>
                  <a:pt x="30" y="159"/>
                  <a:pt x="15" y="182"/>
                </a:cubicBezTo>
                <a:cubicBezTo>
                  <a:pt x="0" y="205"/>
                  <a:pt x="185" y="201"/>
                  <a:pt x="219" y="205"/>
                </a:cubicBezTo>
              </a:path>
            </a:pathLst>
          </a:custGeom>
          <a:noFill/>
          <a:ln w="9525">
            <a:solidFill>
              <a:srgbClr val="9900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72" name="Freeform 68"/>
          <p:cNvSpPr>
            <a:spLocks/>
          </p:cNvSpPr>
          <p:nvPr/>
        </p:nvSpPr>
        <p:spPr bwMode="auto">
          <a:xfrm>
            <a:off x="3733801" y="5523612"/>
            <a:ext cx="2504017" cy="244475"/>
          </a:xfrm>
          <a:custGeom>
            <a:avLst/>
            <a:gdLst>
              <a:gd name="T0" fmla="*/ 2147483647 w 2748"/>
              <a:gd name="T1" fmla="*/ 0 h 205"/>
              <a:gd name="T2" fmla="*/ 2147483647 w 2748"/>
              <a:gd name="T3" fmla="*/ 2147483647 h 205"/>
              <a:gd name="T4" fmla="*/ 2147483647 w 2748"/>
              <a:gd name="T5" fmla="*/ 2147483647 h 205"/>
              <a:gd name="T6" fmla="*/ 2147483647 w 2748"/>
              <a:gd name="T7" fmla="*/ 2147483647 h 205"/>
              <a:gd name="T8" fmla="*/ 2147483647 w 2748"/>
              <a:gd name="T9" fmla="*/ 2147483647 h 205"/>
              <a:gd name="T10" fmla="*/ 2147483647 w 2748"/>
              <a:gd name="T11" fmla="*/ 2147483647 h 205"/>
              <a:gd name="T12" fmla="*/ 0 60000 65536"/>
              <a:gd name="T13" fmla="*/ 0 60000 65536"/>
              <a:gd name="T14" fmla="*/ 0 60000 65536"/>
              <a:gd name="T15" fmla="*/ 0 60000 65536"/>
              <a:gd name="T16" fmla="*/ 0 60000 65536"/>
              <a:gd name="T17" fmla="*/ 0 60000 65536"/>
              <a:gd name="T18" fmla="*/ 0 w 2748"/>
              <a:gd name="T19" fmla="*/ 0 h 205"/>
              <a:gd name="T20" fmla="*/ 2748 w 274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748" h="205">
                <a:moveTo>
                  <a:pt x="2555" y="0"/>
                </a:moveTo>
                <a:cubicBezTo>
                  <a:pt x="2651" y="38"/>
                  <a:pt x="2748" y="76"/>
                  <a:pt x="2578" y="91"/>
                </a:cubicBezTo>
                <a:cubicBezTo>
                  <a:pt x="2408" y="106"/>
                  <a:pt x="1912" y="95"/>
                  <a:pt x="1534" y="91"/>
                </a:cubicBezTo>
                <a:cubicBezTo>
                  <a:pt x="1156" y="87"/>
                  <a:pt x="563" y="54"/>
                  <a:pt x="310" y="69"/>
                </a:cubicBezTo>
                <a:cubicBezTo>
                  <a:pt x="57" y="84"/>
                  <a:pt x="30" y="159"/>
                  <a:pt x="15" y="182"/>
                </a:cubicBezTo>
                <a:cubicBezTo>
                  <a:pt x="0" y="205"/>
                  <a:pt x="185" y="201"/>
                  <a:pt x="219" y="205"/>
                </a:cubicBezTo>
              </a:path>
            </a:pathLst>
          </a:custGeom>
          <a:noFill/>
          <a:ln w="9525">
            <a:solidFill>
              <a:srgbClr val="990033"/>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78" name="Rectangle 74"/>
          <p:cNvSpPr>
            <a:spLocks noChangeAspect="1" noChangeArrowheads="1"/>
          </p:cNvSpPr>
          <p:nvPr/>
        </p:nvSpPr>
        <p:spPr bwMode="auto">
          <a:xfrm>
            <a:off x="6834718" y="3927177"/>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79" name="Rectangle 75"/>
          <p:cNvSpPr>
            <a:spLocks noChangeAspect="1" noChangeArrowheads="1"/>
          </p:cNvSpPr>
          <p:nvPr/>
        </p:nvSpPr>
        <p:spPr bwMode="auto">
          <a:xfrm>
            <a:off x="6834718" y="4222453"/>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0" name="Rectangle 76"/>
          <p:cNvSpPr>
            <a:spLocks noChangeAspect="1" noChangeArrowheads="1"/>
          </p:cNvSpPr>
          <p:nvPr/>
        </p:nvSpPr>
        <p:spPr bwMode="auto">
          <a:xfrm>
            <a:off x="7258051" y="4222453"/>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1" name="Rectangle 77"/>
          <p:cNvSpPr>
            <a:spLocks noChangeAspect="1" noChangeArrowheads="1"/>
          </p:cNvSpPr>
          <p:nvPr/>
        </p:nvSpPr>
        <p:spPr bwMode="auto">
          <a:xfrm>
            <a:off x="6834718" y="4524078"/>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2" name="Rectangle 78"/>
          <p:cNvSpPr>
            <a:spLocks noChangeAspect="1" noChangeArrowheads="1"/>
          </p:cNvSpPr>
          <p:nvPr/>
        </p:nvSpPr>
        <p:spPr bwMode="auto">
          <a:xfrm>
            <a:off x="6845300" y="48415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3" name="Rectangle 79"/>
          <p:cNvSpPr>
            <a:spLocks noChangeAspect="1" noChangeArrowheads="1"/>
          </p:cNvSpPr>
          <p:nvPr/>
        </p:nvSpPr>
        <p:spPr bwMode="auto">
          <a:xfrm>
            <a:off x="6845300" y="5136853"/>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4" name="Rectangle 80"/>
          <p:cNvSpPr>
            <a:spLocks noChangeAspect="1" noChangeArrowheads="1"/>
          </p:cNvSpPr>
          <p:nvPr/>
        </p:nvSpPr>
        <p:spPr bwMode="auto">
          <a:xfrm>
            <a:off x="6845300" y="54384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5" name="Rectangle 81"/>
          <p:cNvSpPr>
            <a:spLocks noChangeAspect="1" noChangeArrowheads="1"/>
          </p:cNvSpPr>
          <p:nvPr/>
        </p:nvSpPr>
        <p:spPr bwMode="auto">
          <a:xfrm>
            <a:off x="6834718" y="57480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6" name="Rectangle 82"/>
          <p:cNvSpPr>
            <a:spLocks noChangeAspect="1" noChangeArrowheads="1"/>
          </p:cNvSpPr>
          <p:nvPr/>
        </p:nvSpPr>
        <p:spPr bwMode="auto">
          <a:xfrm>
            <a:off x="7670800" y="45240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7" name="Rectangle 83"/>
          <p:cNvSpPr>
            <a:spLocks noChangeAspect="1" noChangeArrowheads="1"/>
          </p:cNvSpPr>
          <p:nvPr/>
        </p:nvSpPr>
        <p:spPr bwMode="auto">
          <a:xfrm>
            <a:off x="8102600" y="4819353"/>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8" name="Rectangle 84"/>
          <p:cNvSpPr>
            <a:spLocks noChangeAspect="1" noChangeArrowheads="1"/>
          </p:cNvSpPr>
          <p:nvPr/>
        </p:nvSpPr>
        <p:spPr bwMode="auto">
          <a:xfrm>
            <a:off x="8496300" y="51082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89" name="Rectangle 85"/>
          <p:cNvSpPr>
            <a:spLocks noChangeAspect="1" noChangeArrowheads="1"/>
          </p:cNvSpPr>
          <p:nvPr/>
        </p:nvSpPr>
        <p:spPr bwMode="auto">
          <a:xfrm>
            <a:off x="8909051" y="48336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0" name="Rectangle 86"/>
          <p:cNvSpPr>
            <a:spLocks noChangeAspect="1" noChangeArrowheads="1"/>
          </p:cNvSpPr>
          <p:nvPr/>
        </p:nvSpPr>
        <p:spPr bwMode="auto">
          <a:xfrm>
            <a:off x="9332385" y="450978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1" name="Rectangle 87"/>
          <p:cNvSpPr>
            <a:spLocks noChangeAspect="1" noChangeArrowheads="1"/>
          </p:cNvSpPr>
          <p:nvPr/>
        </p:nvSpPr>
        <p:spPr bwMode="auto">
          <a:xfrm>
            <a:off x="9753600" y="4222453"/>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2" name="Rectangle 88"/>
          <p:cNvSpPr>
            <a:spLocks noChangeAspect="1" noChangeArrowheads="1"/>
          </p:cNvSpPr>
          <p:nvPr/>
        </p:nvSpPr>
        <p:spPr bwMode="auto">
          <a:xfrm>
            <a:off x="7247467" y="574803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3" name="Rectangle 89"/>
          <p:cNvSpPr>
            <a:spLocks noChangeAspect="1" noChangeArrowheads="1"/>
          </p:cNvSpPr>
          <p:nvPr/>
        </p:nvSpPr>
        <p:spPr bwMode="auto">
          <a:xfrm>
            <a:off x="7670800" y="574803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4" name="Rectangle 90"/>
          <p:cNvSpPr>
            <a:spLocks noChangeAspect="1" noChangeArrowheads="1"/>
          </p:cNvSpPr>
          <p:nvPr/>
        </p:nvSpPr>
        <p:spPr bwMode="auto">
          <a:xfrm>
            <a:off x="8102600" y="574803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5" name="Rectangle 91"/>
          <p:cNvSpPr>
            <a:spLocks noChangeAspect="1" noChangeArrowheads="1"/>
          </p:cNvSpPr>
          <p:nvPr/>
        </p:nvSpPr>
        <p:spPr bwMode="auto">
          <a:xfrm>
            <a:off x="8515351" y="57480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6" name="Rectangle 92"/>
          <p:cNvSpPr>
            <a:spLocks noChangeAspect="1" noChangeArrowheads="1"/>
          </p:cNvSpPr>
          <p:nvPr/>
        </p:nvSpPr>
        <p:spPr bwMode="auto">
          <a:xfrm>
            <a:off x="8947151" y="57480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7" name="Rectangle 93"/>
          <p:cNvSpPr>
            <a:spLocks noChangeAspect="1" noChangeArrowheads="1"/>
          </p:cNvSpPr>
          <p:nvPr/>
        </p:nvSpPr>
        <p:spPr bwMode="auto">
          <a:xfrm>
            <a:off x="9359900" y="574803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8" name="Rectangle 94"/>
          <p:cNvSpPr>
            <a:spLocks noChangeAspect="1" noChangeArrowheads="1"/>
          </p:cNvSpPr>
          <p:nvPr/>
        </p:nvSpPr>
        <p:spPr bwMode="auto">
          <a:xfrm>
            <a:off x="9764185" y="57480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3999" name="Rectangle 95"/>
          <p:cNvSpPr>
            <a:spLocks noChangeAspect="1" noChangeArrowheads="1"/>
          </p:cNvSpPr>
          <p:nvPr/>
        </p:nvSpPr>
        <p:spPr bwMode="auto">
          <a:xfrm>
            <a:off x="9753600" y="45240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0" name="Rectangle 96"/>
          <p:cNvSpPr>
            <a:spLocks noChangeAspect="1" noChangeArrowheads="1"/>
          </p:cNvSpPr>
          <p:nvPr/>
        </p:nvSpPr>
        <p:spPr bwMode="auto">
          <a:xfrm>
            <a:off x="9764185" y="4841578"/>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1" name="Rectangle 97"/>
          <p:cNvSpPr>
            <a:spLocks noChangeAspect="1" noChangeArrowheads="1"/>
          </p:cNvSpPr>
          <p:nvPr/>
        </p:nvSpPr>
        <p:spPr bwMode="auto">
          <a:xfrm>
            <a:off x="9764185" y="5136853"/>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2" name="Rectangle 98"/>
          <p:cNvSpPr>
            <a:spLocks noChangeAspect="1" noChangeArrowheads="1"/>
          </p:cNvSpPr>
          <p:nvPr/>
        </p:nvSpPr>
        <p:spPr bwMode="auto">
          <a:xfrm>
            <a:off x="9764185" y="5438478"/>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3" name="Rectangle 99"/>
          <p:cNvSpPr>
            <a:spLocks noChangeAspect="1" noChangeArrowheads="1"/>
          </p:cNvSpPr>
          <p:nvPr/>
        </p:nvSpPr>
        <p:spPr bwMode="auto">
          <a:xfrm>
            <a:off x="7236885" y="4524078"/>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4" name="Rectangle 100"/>
          <p:cNvSpPr>
            <a:spLocks noChangeAspect="1" noChangeArrowheads="1"/>
          </p:cNvSpPr>
          <p:nvPr/>
        </p:nvSpPr>
        <p:spPr bwMode="auto">
          <a:xfrm>
            <a:off x="7247467" y="48415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5" name="Rectangle 101"/>
          <p:cNvSpPr>
            <a:spLocks noChangeAspect="1" noChangeArrowheads="1"/>
          </p:cNvSpPr>
          <p:nvPr/>
        </p:nvSpPr>
        <p:spPr bwMode="auto">
          <a:xfrm>
            <a:off x="7247467" y="5136853"/>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6" name="Rectangle 102"/>
          <p:cNvSpPr>
            <a:spLocks noChangeAspect="1" noChangeArrowheads="1"/>
          </p:cNvSpPr>
          <p:nvPr/>
        </p:nvSpPr>
        <p:spPr bwMode="auto">
          <a:xfrm>
            <a:off x="7247467" y="5438478"/>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7" name="Rectangle 103"/>
          <p:cNvSpPr>
            <a:spLocks noChangeAspect="1" noChangeArrowheads="1"/>
          </p:cNvSpPr>
          <p:nvPr/>
        </p:nvSpPr>
        <p:spPr bwMode="auto">
          <a:xfrm>
            <a:off x="7670800" y="4819353"/>
            <a:ext cx="408517"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8" name="Rectangle 104"/>
          <p:cNvSpPr>
            <a:spLocks noChangeAspect="1" noChangeArrowheads="1"/>
          </p:cNvSpPr>
          <p:nvPr/>
        </p:nvSpPr>
        <p:spPr bwMode="auto">
          <a:xfrm>
            <a:off x="9332385" y="482728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09" name="Rectangle 105"/>
          <p:cNvSpPr>
            <a:spLocks noChangeAspect="1" noChangeArrowheads="1"/>
          </p:cNvSpPr>
          <p:nvPr/>
        </p:nvSpPr>
        <p:spPr bwMode="auto">
          <a:xfrm>
            <a:off x="7651751" y="5136853"/>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0" name="Rectangle 106"/>
          <p:cNvSpPr>
            <a:spLocks noChangeAspect="1" noChangeArrowheads="1"/>
          </p:cNvSpPr>
          <p:nvPr/>
        </p:nvSpPr>
        <p:spPr bwMode="auto">
          <a:xfrm>
            <a:off x="8075085" y="5136853"/>
            <a:ext cx="408516" cy="306387"/>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1" name="Rectangle 107"/>
          <p:cNvSpPr>
            <a:spLocks noChangeAspect="1" noChangeArrowheads="1"/>
          </p:cNvSpPr>
          <p:nvPr/>
        </p:nvSpPr>
        <p:spPr bwMode="auto">
          <a:xfrm>
            <a:off x="7651751" y="54178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2" name="Rectangle 108"/>
          <p:cNvSpPr>
            <a:spLocks noChangeAspect="1" noChangeArrowheads="1"/>
          </p:cNvSpPr>
          <p:nvPr/>
        </p:nvSpPr>
        <p:spPr bwMode="auto">
          <a:xfrm>
            <a:off x="8083551" y="54178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3" name="Rectangle 109"/>
          <p:cNvSpPr>
            <a:spLocks noChangeAspect="1" noChangeArrowheads="1"/>
          </p:cNvSpPr>
          <p:nvPr/>
        </p:nvSpPr>
        <p:spPr bwMode="auto">
          <a:xfrm>
            <a:off x="8496300" y="541783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4" name="Rectangle 110"/>
          <p:cNvSpPr>
            <a:spLocks noChangeAspect="1" noChangeArrowheads="1"/>
          </p:cNvSpPr>
          <p:nvPr/>
        </p:nvSpPr>
        <p:spPr bwMode="auto">
          <a:xfrm>
            <a:off x="8928100" y="5411489"/>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5" name="Rectangle 111"/>
          <p:cNvSpPr>
            <a:spLocks noChangeAspect="1" noChangeArrowheads="1"/>
          </p:cNvSpPr>
          <p:nvPr/>
        </p:nvSpPr>
        <p:spPr bwMode="auto">
          <a:xfrm>
            <a:off x="9340851" y="5417839"/>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6" name="Rectangle 112"/>
          <p:cNvSpPr>
            <a:spLocks noChangeAspect="1" noChangeArrowheads="1"/>
          </p:cNvSpPr>
          <p:nvPr/>
        </p:nvSpPr>
        <p:spPr bwMode="auto">
          <a:xfrm>
            <a:off x="8919634" y="5116214"/>
            <a:ext cx="408517"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
        <p:nvSpPr>
          <p:cNvPr id="124017" name="Rectangle 113"/>
          <p:cNvSpPr>
            <a:spLocks noChangeAspect="1" noChangeArrowheads="1"/>
          </p:cNvSpPr>
          <p:nvPr/>
        </p:nvSpPr>
        <p:spPr bwMode="auto">
          <a:xfrm>
            <a:off x="9332385" y="5122564"/>
            <a:ext cx="408516" cy="306388"/>
          </a:xfrm>
          <a:prstGeom prst="rect">
            <a:avLst/>
          </a:prstGeom>
          <a:solidFill>
            <a:schemeClr val="accent1"/>
          </a:solidFill>
          <a:ln w="9525">
            <a:solidFill>
              <a:schemeClr val="accent1"/>
            </a:solidFill>
            <a:miter lim="800000"/>
            <a:headEnd/>
            <a:tailEnd/>
          </a:ln>
        </p:spPr>
        <p:txBody>
          <a:bodyPr wrap="none" anchor="ctr"/>
          <a:lstStyle/>
          <a:p>
            <a:endParaRPr lang="zh-CN" altLang="en-US">
              <a:solidFill>
                <a:schemeClr val="bg2">
                  <a:lumMod val="50000"/>
                </a:schemeClr>
              </a:solidFill>
            </a:endParaRPr>
          </a:p>
        </p:txBody>
      </p:sp>
    </p:spTree>
    <p:extLst>
      <p:ext uri="{BB962C8B-B14F-4D97-AF65-F5344CB8AC3E}">
        <p14:creationId xmlns:p14="http://schemas.microsoft.com/office/powerpoint/2010/main" val="18474126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3942"/>
                                        </p:tgtEl>
                                        <p:attrNameLst>
                                          <p:attrName>style.visibility</p:attrName>
                                        </p:attrNameLst>
                                      </p:cBhvr>
                                      <p:to>
                                        <p:strVal val="visible"/>
                                      </p:to>
                                    </p:set>
                                    <p:animEffect transition="in" filter="wipe(left)">
                                      <p:cBhvr>
                                        <p:cTn id="21" dur="500"/>
                                        <p:tgtEl>
                                          <p:spTgt spid="1239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23942"/>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123943"/>
                                        </p:tgtEl>
                                        <p:attrNameLst>
                                          <p:attrName>style.visibility</p:attrName>
                                        </p:attrNameLst>
                                      </p:cBhvr>
                                      <p:to>
                                        <p:strVal val="visible"/>
                                      </p:to>
                                    </p:set>
                                    <p:animEffect transition="in" filter="wipe(left)">
                                      <p:cBhvr>
                                        <p:cTn id="28" dur="500"/>
                                        <p:tgtEl>
                                          <p:spTgt spid="1239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3949"/>
                                        </p:tgtEl>
                                        <p:attrNameLst>
                                          <p:attrName>style.visibility</p:attrName>
                                        </p:attrNameLst>
                                      </p:cBhvr>
                                      <p:to>
                                        <p:strVal val="visible"/>
                                      </p:to>
                                    </p:set>
                                    <p:animEffect transition="in" filter="wipe(left)">
                                      <p:cBhvr>
                                        <p:cTn id="33" dur="500"/>
                                        <p:tgtEl>
                                          <p:spTgt spid="12394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3950"/>
                                        </p:tgtEl>
                                        <p:attrNameLst>
                                          <p:attrName>style.visibility</p:attrName>
                                        </p:attrNameLst>
                                      </p:cBhvr>
                                      <p:to>
                                        <p:strVal val="visible"/>
                                      </p:to>
                                    </p:set>
                                    <p:animEffect transition="in" filter="wipe(left)">
                                      <p:cBhvr>
                                        <p:cTn id="36" dur="500"/>
                                        <p:tgtEl>
                                          <p:spTgt spid="1239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3943"/>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123948"/>
                                        </p:tgtEl>
                                        <p:attrNameLst>
                                          <p:attrName>style.visibility</p:attrName>
                                        </p:attrNameLst>
                                      </p:cBhvr>
                                      <p:to>
                                        <p:strVal val="visible"/>
                                      </p:to>
                                    </p:set>
                                    <p:animEffect transition="in" filter="wipe(left)">
                                      <p:cBhvr>
                                        <p:cTn id="43" dur="500"/>
                                        <p:tgtEl>
                                          <p:spTgt spid="1239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3948"/>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123944"/>
                                        </p:tgtEl>
                                        <p:attrNameLst>
                                          <p:attrName>style.visibility</p:attrName>
                                        </p:attrNameLst>
                                      </p:cBhvr>
                                      <p:to>
                                        <p:strVal val="visible"/>
                                      </p:to>
                                    </p:set>
                                    <p:animEffect transition="in" filter="wipe(left)">
                                      <p:cBhvr>
                                        <p:cTn id="55" dur="500"/>
                                        <p:tgtEl>
                                          <p:spTgt spid="1239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23944"/>
                                        </p:tgtEl>
                                        <p:attrNameLst>
                                          <p:attrName>style.visibility</p:attrName>
                                        </p:attrNameLst>
                                      </p:cBhvr>
                                      <p:to>
                                        <p:strVal val="hidden"/>
                                      </p:to>
                                    </p:set>
                                  </p:childTnLst>
                                </p:cTn>
                              </p:par>
                              <p:par>
                                <p:cTn id="65" presetID="22" presetClass="entr" presetSubtype="8" fill="hold" grpId="0" nodeType="withEffect">
                                  <p:stCondLst>
                                    <p:cond delay="0"/>
                                  </p:stCondLst>
                                  <p:childTnLst>
                                    <p:set>
                                      <p:cBhvr>
                                        <p:cTn id="66" dur="1" fill="hold">
                                          <p:stCondLst>
                                            <p:cond delay="0"/>
                                          </p:stCondLst>
                                        </p:cTn>
                                        <p:tgtEl>
                                          <p:spTgt spid="123945"/>
                                        </p:tgtEl>
                                        <p:attrNameLst>
                                          <p:attrName>style.visibility</p:attrName>
                                        </p:attrNameLst>
                                      </p:cBhvr>
                                      <p:to>
                                        <p:strVal val="visible"/>
                                      </p:to>
                                    </p:set>
                                    <p:animEffect transition="in" filter="wipe(left)">
                                      <p:cBhvr>
                                        <p:cTn id="67" dur="500"/>
                                        <p:tgtEl>
                                          <p:spTgt spid="12394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23945"/>
                                        </p:tgtEl>
                                        <p:attrNameLst>
                                          <p:attrName>style.visibility</p:attrName>
                                        </p:attrNameLst>
                                      </p:cBhvr>
                                      <p:to>
                                        <p:strVal val="hidden"/>
                                      </p:to>
                                    </p:set>
                                  </p:childTnLst>
                                </p:cTn>
                              </p:par>
                              <p:par>
                                <p:cTn id="77" presetID="22" presetClass="entr" presetSubtype="4" fill="hold" grpId="0" nodeType="withEffect">
                                  <p:stCondLst>
                                    <p:cond delay="0"/>
                                  </p:stCondLst>
                                  <p:childTnLst>
                                    <p:set>
                                      <p:cBhvr>
                                        <p:cTn id="78" dur="1" fill="hold">
                                          <p:stCondLst>
                                            <p:cond delay="0"/>
                                          </p:stCondLst>
                                        </p:cTn>
                                        <p:tgtEl>
                                          <p:spTgt spid="123946"/>
                                        </p:tgtEl>
                                        <p:attrNameLst>
                                          <p:attrName>style.visibility</p:attrName>
                                        </p:attrNameLst>
                                      </p:cBhvr>
                                      <p:to>
                                        <p:strVal val="visible"/>
                                      </p:to>
                                    </p:set>
                                    <p:animEffect transition="in" filter="wipe(down)">
                                      <p:cBhvr>
                                        <p:cTn id="79" dur="500"/>
                                        <p:tgtEl>
                                          <p:spTgt spid="12394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3964"/>
                                        </p:tgtEl>
                                        <p:attrNameLst>
                                          <p:attrName>style.visibility</p:attrName>
                                        </p:attrNameLst>
                                      </p:cBhvr>
                                      <p:to>
                                        <p:strVal val="visible"/>
                                      </p:to>
                                    </p:set>
                                    <p:animEffect transition="in" filter="wipe(left)">
                                      <p:cBhvr>
                                        <p:cTn id="84" dur="500"/>
                                        <p:tgtEl>
                                          <p:spTgt spid="12396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23963"/>
                                        </p:tgtEl>
                                        <p:attrNameLst>
                                          <p:attrName>style.visibility</p:attrName>
                                        </p:attrNameLst>
                                      </p:cBhvr>
                                      <p:to>
                                        <p:strVal val="visible"/>
                                      </p:to>
                                    </p:set>
                                    <p:animEffect transition="in" filter="wipe(left)">
                                      <p:cBhvr>
                                        <p:cTn id="87" dur="500"/>
                                        <p:tgtEl>
                                          <p:spTgt spid="1239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23946"/>
                                        </p:tgtEl>
                                        <p:attrNameLst>
                                          <p:attrName>style.visibility</p:attrName>
                                        </p:attrNameLst>
                                      </p:cBhvr>
                                      <p:to>
                                        <p:strVal val="hidden"/>
                                      </p:to>
                                    </p:set>
                                  </p:childTnLst>
                                </p:cTn>
                              </p:par>
                              <p:par>
                                <p:cTn id="92" presetID="22" presetClass="entr" presetSubtype="8" fill="hold" grpId="0" nodeType="withEffect">
                                  <p:stCondLst>
                                    <p:cond delay="0"/>
                                  </p:stCondLst>
                                  <p:childTnLst>
                                    <p:set>
                                      <p:cBhvr>
                                        <p:cTn id="93" dur="1" fill="hold">
                                          <p:stCondLst>
                                            <p:cond delay="0"/>
                                          </p:stCondLst>
                                        </p:cTn>
                                        <p:tgtEl>
                                          <p:spTgt spid="123947"/>
                                        </p:tgtEl>
                                        <p:attrNameLst>
                                          <p:attrName>style.visibility</p:attrName>
                                        </p:attrNameLst>
                                      </p:cBhvr>
                                      <p:to>
                                        <p:strVal val="visible"/>
                                      </p:to>
                                    </p:set>
                                    <p:animEffect transition="in" filter="wipe(left)">
                                      <p:cBhvr>
                                        <p:cTn id="94" dur="500"/>
                                        <p:tgtEl>
                                          <p:spTgt spid="12394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3966"/>
                                        </p:tgtEl>
                                        <p:attrNameLst>
                                          <p:attrName>style.visibility</p:attrName>
                                        </p:attrNameLst>
                                      </p:cBhvr>
                                      <p:to>
                                        <p:strVal val="visible"/>
                                      </p:to>
                                    </p:set>
                                    <p:animEffect transition="in" filter="wipe(left)">
                                      <p:cBhvr>
                                        <p:cTn id="99" dur="500"/>
                                        <p:tgtEl>
                                          <p:spTgt spid="123966"/>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23965"/>
                                        </p:tgtEl>
                                        <p:attrNameLst>
                                          <p:attrName>style.visibility</p:attrName>
                                        </p:attrNameLst>
                                      </p:cBhvr>
                                      <p:to>
                                        <p:strVal val="visible"/>
                                      </p:to>
                                    </p:set>
                                    <p:animEffect transition="in" filter="wipe(left)">
                                      <p:cBhvr>
                                        <p:cTn id="102" dur="500"/>
                                        <p:tgtEl>
                                          <p:spTgt spid="123965"/>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123947"/>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123968"/>
                                        </p:tgtEl>
                                        <p:attrNameLst>
                                          <p:attrName>style.visibility</p:attrName>
                                        </p:attrNameLst>
                                      </p:cBhvr>
                                      <p:to>
                                        <p:strVal val="visible"/>
                                      </p:to>
                                    </p:set>
                                    <p:animEffect transition="in" filter="wipe(right)">
                                      <p:cBhvr>
                                        <p:cTn id="111" dur="500"/>
                                        <p:tgtEl>
                                          <p:spTgt spid="123968"/>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123969"/>
                                        </p:tgtEl>
                                        <p:attrNameLst>
                                          <p:attrName>style.visibility</p:attrName>
                                        </p:attrNameLst>
                                      </p:cBhvr>
                                      <p:to>
                                        <p:strVal val="visible"/>
                                      </p:to>
                                    </p:set>
                                    <p:animEffect transition="in" filter="wipe(right)">
                                      <p:cBhvr>
                                        <p:cTn id="114" dur="500"/>
                                        <p:tgtEl>
                                          <p:spTgt spid="123969"/>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123970"/>
                                        </p:tgtEl>
                                        <p:attrNameLst>
                                          <p:attrName>style.visibility</p:attrName>
                                        </p:attrNameLst>
                                      </p:cBhvr>
                                      <p:to>
                                        <p:strVal val="visible"/>
                                      </p:to>
                                    </p:set>
                                    <p:animEffect transition="in" filter="wipe(right)">
                                      <p:cBhvr>
                                        <p:cTn id="117" dur="500"/>
                                        <p:tgtEl>
                                          <p:spTgt spid="123970"/>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123971"/>
                                        </p:tgtEl>
                                        <p:attrNameLst>
                                          <p:attrName>style.visibility</p:attrName>
                                        </p:attrNameLst>
                                      </p:cBhvr>
                                      <p:to>
                                        <p:strVal val="visible"/>
                                      </p:to>
                                    </p:set>
                                    <p:animEffect transition="in" filter="wipe(right)">
                                      <p:cBhvr>
                                        <p:cTn id="120" dur="500"/>
                                        <p:tgtEl>
                                          <p:spTgt spid="123971"/>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123972"/>
                                        </p:tgtEl>
                                        <p:attrNameLst>
                                          <p:attrName>style.visibility</p:attrName>
                                        </p:attrNameLst>
                                      </p:cBhvr>
                                      <p:to>
                                        <p:strVal val="visible"/>
                                      </p:to>
                                    </p:set>
                                    <p:animEffect transition="in" filter="wipe(right)">
                                      <p:cBhvr>
                                        <p:cTn id="123" dur="500"/>
                                        <p:tgtEl>
                                          <p:spTgt spid="123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2397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2397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2398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23991"/>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23981"/>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2400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23986"/>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2399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23999"/>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23982"/>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2400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2400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23987"/>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23989"/>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2400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24000"/>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23983"/>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24005"/>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24009"/>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24010"/>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23988"/>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24016"/>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24017"/>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124001"/>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23984"/>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2400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24011"/>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401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2401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4014"/>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2401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24002"/>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123985"/>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123992"/>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123993"/>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123994"/>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123995"/>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12399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12399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123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42" grpId="0" animBg="1"/>
      <p:bldP spid="123942" grpId="1" animBg="1"/>
      <p:bldP spid="123943" grpId="0" animBg="1"/>
      <p:bldP spid="123943" grpId="1" animBg="1"/>
      <p:bldP spid="123944" grpId="0" animBg="1"/>
      <p:bldP spid="123944" grpId="1" animBg="1"/>
      <p:bldP spid="123945" grpId="0" animBg="1"/>
      <p:bldP spid="123945" grpId="1" animBg="1"/>
      <p:bldP spid="123946" grpId="0" animBg="1"/>
      <p:bldP spid="123946" grpId="1" animBg="1"/>
      <p:bldP spid="123947" grpId="0" animBg="1"/>
      <p:bldP spid="123947" grpId="1" animBg="1"/>
      <p:bldP spid="123948" grpId="0" animBg="1"/>
      <p:bldP spid="123948" grpId="1" animBg="1"/>
      <p:bldP spid="123949" grpId="0"/>
      <p:bldP spid="123950" grpId="0"/>
      <p:bldP spid="123963" grpId="0"/>
      <p:bldP spid="123964" grpId="0"/>
      <p:bldP spid="123965" grpId="0"/>
      <p:bldP spid="123966" grpId="0"/>
      <p:bldP spid="123968" grpId="0" animBg="1"/>
      <p:bldP spid="123969" grpId="0" animBg="1"/>
      <p:bldP spid="123970" grpId="0" animBg="1"/>
      <p:bldP spid="123971" grpId="0" animBg="1"/>
      <p:bldP spid="123972" grpId="0" animBg="1"/>
      <p:bldP spid="123978" grpId="0" animBg="1"/>
      <p:bldP spid="123979" grpId="0" animBg="1"/>
      <p:bldP spid="123980" grpId="0" animBg="1"/>
      <p:bldP spid="123981" grpId="0" animBg="1"/>
      <p:bldP spid="123982" grpId="0" animBg="1"/>
      <p:bldP spid="123983" grpId="0" animBg="1"/>
      <p:bldP spid="123984" grpId="0" animBg="1"/>
      <p:bldP spid="123985" grpId="0" animBg="1"/>
      <p:bldP spid="123986" grpId="0" animBg="1"/>
      <p:bldP spid="123987" grpId="0" animBg="1"/>
      <p:bldP spid="123988" grpId="0" animBg="1"/>
      <p:bldP spid="123989" grpId="0" animBg="1"/>
      <p:bldP spid="123990" grpId="0" animBg="1"/>
      <p:bldP spid="123991" grpId="0" animBg="1"/>
      <p:bldP spid="123992" grpId="0" animBg="1"/>
      <p:bldP spid="123993" grpId="0" animBg="1"/>
      <p:bldP spid="123994" grpId="0" animBg="1"/>
      <p:bldP spid="123995" grpId="0" animBg="1"/>
      <p:bldP spid="123996" grpId="0" animBg="1"/>
      <p:bldP spid="123997" grpId="0" animBg="1"/>
      <p:bldP spid="123998" grpId="0" animBg="1"/>
      <p:bldP spid="123999" grpId="0" animBg="1"/>
      <p:bldP spid="124000" grpId="0" animBg="1"/>
      <p:bldP spid="124001" grpId="0" animBg="1"/>
      <p:bldP spid="124002" grpId="0" animBg="1"/>
      <p:bldP spid="124003" grpId="0" animBg="1"/>
      <p:bldP spid="124004" grpId="0" animBg="1"/>
      <p:bldP spid="124005" grpId="0" animBg="1"/>
      <p:bldP spid="124006" grpId="0" animBg="1"/>
      <p:bldP spid="124007" grpId="0" animBg="1"/>
      <p:bldP spid="124008" grpId="0" animBg="1"/>
      <p:bldP spid="124009" grpId="0" animBg="1"/>
      <p:bldP spid="124010" grpId="0" animBg="1"/>
      <p:bldP spid="124011" grpId="0" animBg="1"/>
      <p:bldP spid="124012" grpId="0" animBg="1"/>
      <p:bldP spid="124013" grpId="0" animBg="1"/>
      <p:bldP spid="124014" grpId="0" animBg="1"/>
      <p:bldP spid="124015" grpId="0" animBg="1"/>
      <p:bldP spid="124016" grpId="0" animBg="1"/>
      <p:bldP spid="1240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24417" y="728664"/>
            <a:ext cx="10972800" cy="6228728"/>
          </a:xfrm>
        </p:spPr>
        <p:txBody>
          <a:bodyPr>
            <a:normAutofit lnSpcReduction="10000"/>
          </a:bodyPr>
          <a:lstStyle/>
          <a:p>
            <a:pPr marL="717550" lvl="1" indent="-342900" eaLnBrk="1" hangingPunct="0">
              <a:lnSpc>
                <a:spcPct val="120000"/>
              </a:lnSpc>
              <a:spcBef>
                <a:spcPts val="18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采用活化边表的有序边算法</a:t>
            </a:r>
          </a:p>
          <a:p>
            <a:pPr marL="1260475" lvl="3" indent="-342900" eaLnBrk="1" hangingPunct="0">
              <a:lnSpc>
                <a:spcPct val="110000"/>
              </a:lnSpc>
              <a:spcBef>
                <a:spcPts val="1800"/>
              </a:spcBef>
              <a:buFont typeface="Arial" panose="020B0604020202020204" pitchFamily="34" charset="0"/>
              <a:buChar char="•"/>
              <a:defRPr/>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endParaRPr lang="en-US" altLang="zh-CN" sz="2200" b="1" dirty="0" smtClean="0">
              <a:solidFill>
                <a:schemeClr val="accent6">
                  <a:lumMod val="50000"/>
                </a:schemeClr>
              </a:solidFill>
              <a:latin typeface="微软雅黑" panose="020B0503020204020204" pitchFamily="34" charset="-122"/>
              <a:ea typeface="微软雅黑" panose="020B0503020204020204" pitchFamily="34" charset="-122"/>
            </a:endParaRPr>
          </a:p>
          <a:p>
            <a:pPr marL="1260475" lvl="3" indent="-342900" eaLnBrk="1" hangingPunct="0">
              <a:lnSpc>
                <a:spcPct val="110000"/>
              </a:lnSpc>
              <a:spcBef>
                <a:spcPts val="1800"/>
              </a:spcBef>
              <a:buFont typeface="Arial" panose="020B0604020202020204" pitchFamily="34" charset="0"/>
              <a:buChar char="•"/>
              <a:defRPr/>
            </a:pP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不</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需要对每一条扫描线都计算与所有多边形边的交点，只需要对活化边表中的边进行交点计算。</a:t>
            </a:r>
          </a:p>
          <a:p>
            <a:pPr marL="1260475" lvl="3" indent="-342900" eaLnBrk="1" hangingPunct="0">
              <a:lnSpc>
                <a:spcPct val="110000"/>
              </a:lnSpc>
              <a:spcBef>
                <a:spcPts val="1800"/>
              </a:spcBef>
              <a:buFont typeface="Arial" panose="020B0604020202020204" pitchFamily="34" charset="0"/>
              <a:buChar char="•"/>
              <a:defRPr/>
            </a:pP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交点的计算是一个递推的加减运算</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过程，提高算法</a:t>
            </a:r>
            <a:r>
              <a:rPr lang="zh-CN" altLang="en-US" sz="2200" b="1" dirty="0">
                <a:solidFill>
                  <a:schemeClr val="accent6">
                    <a:lumMod val="50000"/>
                  </a:schemeClr>
                </a:solidFill>
                <a:latin typeface="微软雅黑" panose="020B0503020204020204" pitchFamily="34" charset="-122"/>
                <a:ea typeface="微软雅黑" panose="020B0503020204020204" pitchFamily="34" charset="-122"/>
              </a:rPr>
              <a:t>速度</a:t>
            </a:r>
            <a:r>
              <a:rPr lang="zh-CN" altLang="en-US" sz="2200" b="1" dirty="0" smtClean="0">
                <a:solidFill>
                  <a:schemeClr val="accent6">
                    <a:lumMod val="50000"/>
                  </a:schemeClr>
                </a:solidFill>
                <a:latin typeface="微软雅黑" panose="020B0503020204020204" pitchFamily="34" charset="-122"/>
                <a:ea typeface="微软雅黑" panose="020B0503020204020204" pitchFamily="34" charset="-122"/>
              </a:rPr>
              <a:t>。</a:t>
            </a:r>
            <a:endParaRPr lang="zh-CN" altLang="en-US" sz="2200" b="1" dirty="0">
              <a:solidFill>
                <a:schemeClr val="accent6">
                  <a:lumMod val="50000"/>
                </a:schemeClr>
              </a:solidFill>
              <a:latin typeface="微软雅黑" panose="020B0503020204020204" pitchFamily="34" charset="-122"/>
              <a:ea typeface="微软雅黑" panose="020B0503020204020204" pitchFamily="34" charset="-122"/>
            </a:endParaRPr>
          </a:p>
        </p:txBody>
      </p:sp>
      <p:grpSp>
        <p:nvGrpSpPr>
          <p:cNvPr id="3" name="Group 2"/>
          <p:cNvGrpSpPr>
            <a:grpSpLocks/>
          </p:cNvGrpSpPr>
          <p:nvPr/>
        </p:nvGrpSpPr>
        <p:grpSpPr bwMode="auto">
          <a:xfrm>
            <a:off x="4013478" y="3534581"/>
            <a:ext cx="3742267" cy="336550"/>
            <a:chOff x="295" y="3067"/>
            <a:chExt cx="1768" cy="212"/>
          </a:xfrm>
        </p:grpSpPr>
        <p:sp>
          <p:nvSpPr>
            <p:cNvPr id="4" name="Line 3"/>
            <p:cNvSpPr>
              <a:spLocks noChangeShapeType="1"/>
            </p:cNvSpPr>
            <p:nvPr/>
          </p:nvSpPr>
          <p:spPr bwMode="auto">
            <a:xfrm>
              <a:off x="566" y="3173"/>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5" name="Text Box 4"/>
            <p:cNvSpPr txBox="1">
              <a:spLocks noChangeArrowheads="1"/>
            </p:cNvSpPr>
            <p:nvPr/>
          </p:nvSpPr>
          <p:spPr bwMode="auto">
            <a:xfrm>
              <a:off x="295" y="3067"/>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6</a:t>
              </a:r>
            </a:p>
          </p:txBody>
        </p:sp>
      </p:grpSp>
      <p:grpSp>
        <p:nvGrpSpPr>
          <p:cNvPr id="6" name="Group 21"/>
          <p:cNvGrpSpPr>
            <a:grpSpLocks/>
          </p:cNvGrpSpPr>
          <p:nvPr/>
        </p:nvGrpSpPr>
        <p:grpSpPr bwMode="auto">
          <a:xfrm>
            <a:off x="4013478" y="2813856"/>
            <a:ext cx="3742267" cy="336550"/>
            <a:chOff x="295" y="2613"/>
            <a:chExt cx="1768" cy="212"/>
          </a:xfrm>
        </p:grpSpPr>
        <p:sp>
          <p:nvSpPr>
            <p:cNvPr id="7" name="Line 22"/>
            <p:cNvSpPr>
              <a:spLocks noChangeShapeType="1"/>
            </p:cNvSpPr>
            <p:nvPr/>
          </p:nvSpPr>
          <p:spPr bwMode="auto">
            <a:xfrm>
              <a:off x="566" y="272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8" name="Text Box 23"/>
            <p:cNvSpPr txBox="1">
              <a:spLocks noChangeArrowheads="1"/>
            </p:cNvSpPr>
            <p:nvPr/>
          </p:nvSpPr>
          <p:spPr bwMode="auto">
            <a:xfrm>
              <a:off x="295" y="261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4</a:t>
              </a:r>
            </a:p>
          </p:txBody>
        </p:sp>
      </p:grpSp>
      <p:grpSp>
        <p:nvGrpSpPr>
          <p:cNvPr id="9" name="Group 24"/>
          <p:cNvGrpSpPr>
            <a:grpSpLocks/>
          </p:cNvGrpSpPr>
          <p:nvPr/>
        </p:nvGrpSpPr>
        <p:grpSpPr bwMode="auto">
          <a:xfrm>
            <a:off x="4013478" y="2093131"/>
            <a:ext cx="3742267" cy="336550"/>
            <a:chOff x="295" y="2159"/>
            <a:chExt cx="1768" cy="212"/>
          </a:xfrm>
        </p:grpSpPr>
        <p:sp>
          <p:nvSpPr>
            <p:cNvPr id="10" name="Line 25"/>
            <p:cNvSpPr>
              <a:spLocks noChangeShapeType="1"/>
            </p:cNvSpPr>
            <p:nvPr/>
          </p:nvSpPr>
          <p:spPr bwMode="auto">
            <a:xfrm>
              <a:off x="566" y="226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11" name="Text Box 26"/>
            <p:cNvSpPr txBox="1">
              <a:spLocks noChangeArrowheads="1"/>
            </p:cNvSpPr>
            <p:nvPr/>
          </p:nvSpPr>
          <p:spPr bwMode="auto">
            <a:xfrm>
              <a:off x="295" y="2159"/>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2</a:t>
              </a:r>
            </a:p>
          </p:txBody>
        </p:sp>
      </p:grpSp>
      <p:grpSp>
        <p:nvGrpSpPr>
          <p:cNvPr id="12" name="Group 7"/>
          <p:cNvGrpSpPr>
            <a:grpSpLocks/>
          </p:cNvGrpSpPr>
          <p:nvPr/>
        </p:nvGrpSpPr>
        <p:grpSpPr bwMode="auto">
          <a:xfrm>
            <a:off x="4434696" y="1943906"/>
            <a:ext cx="3706283" cy="2536825"/>
            <a:chOff x="539" y="2069"/>
            <a:chExt cx="1751" cy="1598"/>
          </a:xfrm>
        </p:grpSpPr>
        <p:sp>
          <p:nvSpPr>
            <p:cNvPr id="13" name="Text Box 13"/>
            <p:cNvSpPr txBox="1">
              <a:spLocks noChangeArrowheads="1"/>
            </p:cNvSpPr>
            <p:nvPr/>
          </p:nvSpPr>
          <p:spPr bwMode="auto">
            <a:xfrm>
              <a:off x="1024" y="206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a:solidFill>
                    <a:srgbClr val="009900"/>
                  </a:solidFill>
                  <a:latin typeface="Times New Roman" pitchFamily="18" charset="0"/>
                </a:rPr>
                <a:t>B</a:t>
              </a:r>
            </a:p>
          </p:txBody>
        </p:sp>
        <p:sp>
          <p:nvSpPr>
            <p:cNvPr id="14" name="Text Box 15"/>
            <p:cNvSpPr txBox="1">
              <a:spLocks noChangeArrowheads="1"/>
            </p:cNvSpPr>
            <p:nvPr/>
          </p:nvSpPr>
          <p:spPr bwMode="auto">
            <a:xfrm>
              <a:off x="1882" y="247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a:solidFill>
                    <a:srgbClr val="009900"/>
                  </a:solidFill>
                  <a:latin typeface="Times New Roman" pitchFamily="18" charset="0"/>
                </a:rPr>
                <a:t>C</a:t>
              </a:r>
            </a:p>
          </p:txBody>
        </p:sp>
        <p:sp>
          <p:nvSpPr>
            <p:cNvPr id="15" name="Text Box 16"/>
            <p:cNvSpPr txBox="1">
              <a:spLocks noChangeArrowheads="1"/>
            </p:cNvSpPr>
            <p:nvPr/>
          </p:nvSpPr>
          <p:spPr bwMode="auto">
            <a:xfrm>
              <a:off x="1541" y="343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dirty="0">
                  <a:solidFill>
                    <a:srgbClr val="009900"/>
                  </a:solidFill>
                  <a:latin typeface="Times New Roman" pitchFamily="18" charset="0"/>
                </a:rPr>
                <a:t>D</a:t>
              </a:r>
            </a:p>
          </p:txBody>
        </p:sp>
        <p:sp>
          <p:nvSpPr>
            <p:cNvPr id="16" name="Text Box 14"/>
            <p:cNvSpPr txBox="1">
              <a:spLocks noChangeArrowheads="1"/>
            </p:cNvSpPr>
            <p:nvPr/>
          </p:nvSpPr>
          <p:spPr bwMode="auto">
            <a:xfrm>
              <a:off x="539" y="2986"/>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b="1" i="0">
                  <a:solidFill>
                    <a:srgbClr val="009900"/>
                  </a:solidFill>
                  <a:latin typeface="Times New Roman" pitchFamily="18" charset="0"/>
                </a:rPr>
                <a:t>A</a:t>
              </a:r>
            </a:p>
          </p:txBody>
        </p:sp>
        <p:sp>
          <p:nvSpPr>
            <p:cNvPr id="17" name="Rectangle 8"/>
            <p:cNvSpPr>
              <a:spLocks noChangeArrowheads="1"/>
            </p:cNvSpPr>
            <p:nvPr/>
          </p:nvSpPr>
          <p:spPr bwMode="auto">
            <a:xfrm rot="2008512">
              <a:off x="944" y="2401"/>
              <a:ext cx="808" cy="1079"/>
            </a:xfrm>
            <a:prstGeom prst="rect">
              <a:avLst/>
            </a:prstGeom>
            <a:noFill/>
            <a:ln w="9525">
              <a:solidFill>
                <a:srgbClr val="0343F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i="0">
                <a:solidFill>
                  <a:srgbClr val="0343F9"/>
                </a:solidFill>
              </a:endParaRPr>
            </a:p>
          </p:txBody>
        </p:sp>
        <p:sp>
          <p:nvSpPr>
            <p:cNvPr id="18" name="Oval 9"/>
            <p:cNvSpPr>
              <a:spLocks noChangeArrowheads="1"/>
            </p:cNvSpPr>
            <p:nvPr/>
          </p:nvSpPr>
          <p:spPr bwMode="auto">
            <a:xfrm flipV="1">
              <a:off x="770" y="3060"/>
              <a:ext cx="34" cy="45"/>
            </a:xfrm>
            <a:prstGeom prst="ellipse">
              <a:avLst/>
            </a:prstGeom>
            <a:solidFill>
              <a:schemeClr val="tx1"/>
            </a:solidFill>
            <a:ln w="9525">
              <a:solidFill>
                <a:srgbClr val="0343F9"/>
              </a:solidFill>
              <a:round/>
              <a:headEnd/>
              <a:tailEnd/>
            </a:ln>
          </p:spPr>
          <p:txBody>
            <a:bodyPr wrap="none" anchor="ctr"/>
            <a:lstStyle/>
            <a:p>
              <a:endParaRPr lang="zh-CN" altLang="en-US"/>
            </a:p>
          </p:txBody>
        </p:sp>
      </p:grpSp>
      <p:grpSp>
        <p:nvGrpSpPr>
          <p:cNvPr id="19" name="Group 36"/>
          <p:cNvGrpSpPr>
            <a:grpSpLocks/>
          </p:cNvGrpSpPr>
          <p:nvPr/>
        </p:nvGrpSpPr>
        <p:grpSpPr bwMode="auto">
          <a:xfrm>
            <a:off x="4013478" y="4255306"/>
            <a:ext cx="3742267" cy="336550"/>
            <a:chOff x="295" y="3521"/>
            <a:chExt cx="1768" cy="212"/>
          </a:xfrm>
        </p:grpSpPr>
        <p:sp>
          <p:nvSpPr>
            <p:cNvPr id="20" name="Line 37"/>
            <p:cNvSpPr>
              <a:spLocks noChangeShapeType="1"/>
            </p:cNvSpPr>
            <p:nvPr/>
          </p:nvSpPr>
          <p:spPr bwMode="auto">
            <a:xfrm>
              <a:off x="566" y="362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1" name="Text Box 38"/>
            <p:cNvSpPr txBox="1">
              <a:spLocks noChangeArrowheads="1"/>
            </p:cNvSpPr>
            <p:nvPr/>
          </p:nvSpPr>
          <p:spPr bwMode="auto">
            <a:xfrm>
              <a:off x="295" y="352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a:solidFill>
                    <a:schemeClr val="bg2">
                      <a:lumMod val="50000"/>
                    </a:schemeClr>
                  </a:solidFill>
                  <a:latin typeface="Times New Roman" pitchFamily="18" charset="0"/>
                </a:rPr>
                <a:t>8</a:t>
              </a:r>
            </a:p>
          </p:txBody>
        </p:sp>
      </p:grpSp>
      <p:sp>
        <p:nvSpPr>
          <p:cNvPr id="22" name="Text Box 17"/>
          <p:cNvSpPr txBox="1">
            <a:spLocks noChangeArrowheads="1"/>
          </p:cNvSpPr>
          <p:nvPr/>
        </p:nvSpPr>
        <p:spPr bwMode="auto">
          <a:xfrm>
            <a:off x="4587096" y="1518456"/>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zh-CN" altLang="en-US" sz="1600" b="1" i="0" dirty="0">
                <a:solidFill>
                  <a:schemeClr val="bg2">
                    <a:lumMod val="50000"/>
                  </a:schemeClr>
                </a:solidFill>
              </a:rPr>
              <a:t>扫描线</a:t>
            </a:r>
          </a:p>
        </p:txBody>
      </p:sp>
      <p:grpSp>
        <p:nvGrpSpPr>
          <p:cNvPr id="23" name="Group 18"/>
          <p:cNvGrpSpPr>
            <a:grpSpLocks/>
          </p:cNvGrpSpPr>
          <p:nvPr/>
        </p:nvGrpSpPr>
        <p:grpSpPr bwMode="auto">
          <a:xfrm>
            <a:off x="4013478" y="1734356"/>
            <a:ext cx="3744384" cy="336550"/>
            <a:chOff x="295" y="1933"/>
            <a:chExt cx="1769" cy="212"/>
          </a:xfrm>
        </p:grpSpPr>
        <p:sp>
          <p:nvSpPr>
            <p:cNvPr id="24" name="Line 19"/>
            <p:cNvSpPr>
              <a:spLocks noChangeShapeType="1"/>
            </p:cNvSpPr>
            <p:nvPr/>
          </p:nvSpPr>
          <p:spPr bwMode="auto">
            <a:xfrm>
              <a:off x="567" y="204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5" name="Text Box 20"/>
            <p:cNvSpPr txBox="1">
              <a:spLocks noChangeArrowheads="1"/>
            </p:cNvSpPr>
            <p:nvPr/>
          </p:nvSpPr>
          <p:spPr bwMode="auto">
            <a:xfrm>
              <a:off x="295" y="1933"/>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1</a:t>
              </a:r>
            </a:p>
          </p:txBody>
        </p:sp>
      </p:grpSp>
      <p:grpSp>
        <p:nvGrpSpPr>
          <p:cNvPr id="26" name="Group 27"/>
          <p:cNvGrpSpPr>
            <a:grpSpLocks/>
          </p:cNvGrpSpPr>
          <p:nvPr/>
        </p:nvGrpSpPr>
        <p:grpSpPr bwMode="auto">
          <a:xfrm>
            <a:off x="4013478" y="3174219"/>
            <a:ext cx="3742267" cy="336550"/>
            <a:chOff x="295" y="2840"/>
            <a:chExt cx="1768" cy="212"/>
          </a:xfrm>
        </p:grpSpPr>
        <p:sp>
          <p:nvSpPr>
            <p:cNvPr id="27" name="Line 28"/>
            <p:cNvSpPr>
              <a:spLocks noChangeShapeType="1"/>
            </p:cNvSpPr>
            <p:nvPr/>
          </p:nvSpPr>
          <p:spPr bwMode="auto">
            <a:xfrm>
              <a:off x="566" y="294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28" name="Text Box 29"/>
            <p:cNvSpPr txBox="1">
              <a:spLocks noChangeArrowheads="1"/>
            </p:cNvSpPr>
            <p:nvPr/>
          </p:nvSpPr>
          <p:spPr bwMode="auto">
            <a:xfrm>
              <a:off x="295" y="2840"/>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5</a:t>
              </a:r>
            </a:p>
          </p:txBody>
        </p:sp>
      </p:grpSp>
      <p:grpSp>
        <p:nvGrpSpPr>
          <p:cNvPr id="29" name="Group 30"/>
          <p:cNvGrpSpPr>
            <a:grpSpLocks/>
          </p:cNvGrpSpPr>
          <p:nvPr/>
        </p:nvGrpSpPr>
        <p:grpSpPr bwMode="auto">
          <a:xfrm>
            <a:off x="4013478" y="2453494"/>
            <a:ext cx="3744384" cy="336550"/>
            <a:chOff x="295" y="2386"/>
            <a:chExt cx="1769" cy="212"/>
          </a:xfrm>
        </p:grpSpPr>
        <p:sp>
          <p:nvSpPr>
            <p:cNvPr id="30" name="Line 31"/>
            <p:cNvSpPr>
              <a:spLocks noChangeShapeType="1"/>
            </p:cNvSpPr>
            <p:nvPr/>
          </p:nvSpPr>
          <p:spPr bwMode="auto">
            <a:xfrm>
              <a:off x="567" y="2493"/>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1" name="Text Box 32"/>
            <p:cNvSpPr txBox="1">
              <a:spLocks noChangeArrowheads="1"/>
            </p:cNvSpPr>
            <p:nvPr/>
          </p:nvSpPr>
          <p:spPr bwMode="auto">
            <a:xfrm>
              <a:off x="295" y="2386"/>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3</a:t>
              </a:r>
            </a:p>
          </p:txBody>
        </p:sp>
      </p:grpSp>
      <p:grpSp>
        <p:nvGrpSpPr>
          <p:cNvPr id="32" name="Group 33"/>
          <p:cNvGrpSpPr>
            <a:grpSpLocks/>
          </p:cNvGrpSpPr>
          <p:nvPr/>
        </p:nvGrpSpPr>
        <p:grpSpPr bwMode="auto">
          <a:xfrm>
            <a:off x="4013478" y="3894944"/>
            <a:ext cx="3744384" cy="336550"/>
            <a:chOff x="295" y="3294"/>
            <a:chExt cx="1769" cy="212"/>
          </a:xfrm>
        </p:grpSpPr>
        <p:sp>
          <p:nvSpPr>
            <p:cNvPr id="33" name="Line 34"/>
            <p:cNvSpPr>
              <a:spLocks noChangeShapeType="1"/>
            </p:cNvSpPr>
            <p:nvPr/>
          </p:nvSpPr>
          <p:spPr bwMode="auto">
            <a:xfrm>
              <a:off x="567" y="3400"/>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34" name="Text Box 35"/>
            <p:cNvSpPr txBox="1">
              <a:spLocks noChangeArrowheads="1"/>
            </p:cNvSpPr>
            <p:nvPr/>
          </p:nvSpPr>
          <p:spPr bwMode="auto">
            <a:xfrm>
              <a:off x="295" y="3294"/>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a:solidFill>
                    <a:schemeClr val="bg2">
                      <a:lumMod val="50000"/>
                    </a:schemeClr>
                  </a:solidFill>
                  <a:latin typeface="Times New Roman" pitchFamily="18" charset="0"/>
                </a:rPr>
                <a:t>7</a:t>
              </a:r>
            </a:p>
          </p:txBody>
        </p:sp>
      </p:grpSp>
      <p:sp>
        <p:nvSpPr>
          <p:cNvPr id="35" name="Oval 9"/>
          <p:cNvSpPr>
            <a:spLocks noChangeArrowheads="1"/>
          </p:cNvSpPr>
          <p:nvPr/>
        </p:nvSpPr>
        <p:spPr bwMode="auto">
          <a:xfrm flipV="1">
            <a:off x="5871166" y="2103384"/>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6" name="Oval 9"/>
          <p:cNvSpPr>
            <a:spLocks noChangeArrowheads="1"/>
          </p:cNvSpPr>
          <p:nvPr/>
        </p:nvSpPr>
        <p:spPr bwMode="auto">
          <a:xfrm flipV="1">
            <a:off x="7285498" y="3057960"/>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sp>
        <p:nvSpPr>
          <p:cNvPr id="37" name="Oval 9"/>
          <p:cNvSpPr>
            <a:spLocks noChangeArrowheads="1"/>
          </p:cNvSpPr>
          <p:nvPr/>
        </p:nvSpPr>
        <p:spPr bwMode="auto">
          <a:xfrm flipV="1">
            <a:off x="6340158" y="4480218"/>
            <a:ext cx="71967" cy="71438"/>
          </a:xfrm>
          <a:prstGeom prst="ellipse">
            <a:avLst/>
          </a:prstGeom>
          <a:solidFill>
            <a:schemeClr val="tx1"/>
          </a:solidFill>
          <a:ln w="9525">
            <a:solidFill>
              <a:srgbClr val="0343F9"/>
            </a:solidFill>
            <a:round/>
            <a:headEnd/>
            <a:tailEnd/>
          </a:ln>
        </p:spPr>
        <p:txBody>
          <a:bodyPr wrap="none" anchor="ctr"/>
          <a:lstStyle/>
          <a:p>
            <a:endParaRPr lang="zh-CN" altLang="en-US"/>
          </a:p>
        </p:txBody>
      </p:sp>
      <p:grpSp>
        <p:nvGrpSpPr>
          <p:cNvPr id="38" name="Group 36"/>
          <p:cNvGrpSpPr>
            <a:grpSpLocks/>
          </p:cNvGrpSpPr>
          <p:nvPr/>
        </p:nvGrpSpPr>
        <p:grpSpPr bwMode="auto">
          <a:xfrm>
            <a:off x="4017543" y="4640060"/>
            <a:ext cx="3742267" cy="336550"/>
            <a:chOff x="295" y="3521"/>
            <a:chExt cx="1768" cy="212"/>
          </a:xfrm>
        </p:grpSpPr>
        <p:sp>
          <p:nvSpPr>
            <p:cNvPr id="39" name="Line 37"/>
            <p:cNvSpPr>
              <a:spLocks noChangeShapeType="1"/>
            </p:cNvSpPr>
            <p:nvPr/>
          </p:nvSpPr>
          <p:spPr bwMode="auto">
            <a:xfrm>
              <a:off x="566" y="3627"/>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lumMod val="50000"/>
                  </a:schemeClr>
                </a:solidFill>
              </a:endParaRPr>
            </a:p>
          </p:txBody>
        </p:sp>
        <p:sp>
          <p:nvSpPr>
            <p:cNvPr id="40" name="Text Box 38"/>
            <p:cNvSpPr txBox="1">
              <a:spLocks noChangeArrowheads="1"/>
            </p:cNvSpPr>
            <p:nvPr/>
          </p:nvSpPr>
          <p:spPr bwMode="auto">
            <a:xfrm>
              <a:off x="295" y="352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algn="ctr" eaLnBrk="0" fontAlgn="base" hangingPunct="0">
                <a:spcBef>
                  <a:spcPct val="0"/>
                </a:spcBef>
                <a:spcAft>
                  <a:spcPct val="0"/>
                </a:spcAft>
                <a:defRPr i="1">
                  <a:solidFill>
                    <a:schemeClr val="tx1"/>
                  </a:solidFill>
                  <a:latin typeface="Arial" charset="0"/>
                  <a:ea typeface="宋体" pitchFamily="2" charset="-122"/>
                </a:defRPr>
              </a:lvl6pPr>
              <a:lvl7pPr marL="2971800" indent="-228600" algn="ctr" eaLnBrk="0" fontAlgn="base" hangingPunct="0">
                <a:spcBef>
                  <a:spcPct val="0"/>
                </a:spcBef>
                <a:spcAft>
                  <a:spcPct val="0"/>
                </a:spcAft>
                <a:defRPr i="1">
                  <a:solidFill>
                    <a:schemeClr val="tx1"/>
                  </a:solidFill>
                  <a:latin typeface="Arial" charset="0"/>
                  <a:ea typeface="宋体" pitchFamily="2" charset="-122"/>
                </a:defRPr>
              </a:lvl7pPr>
              <a:lvl8pPr marL="3429000" indent="-228600" algn="ctr" eaLnBrk="0" fontAlgn="base" hangingPunct="0">
                <a:spcBef>
                  <a:spcPct val="0"/>
                </a:spcBef>
                <a:spcAft>
                  <a:spcPct val="0"/>
                </a:spcAft>
                <a:defRPr i="1">
                  <a:solidFill>
                    <a:schemeClr val="tx1"/>
                  </a:solidFill>
                  <a:latin typeface="Arial" charset="0"/>
                  <a:ea typeface="宋体" pitchFamily="2" charset="-122"/>
                </a:defRPr>
              </a:lvl8pPr>
              <a:lvl9pPr marL="3886200" indent="-228600" algn="ctr" eaLnBrk="0" fontAlgn="base" hangingPunct="0">
                <a:spcBef>
                  <a:spcPct val="0"/>
                </a:spcBef>
                <a:spcAft>
                  <a:spcPct val="0"/>
                </a:spcAft>
                <a:defRPr i="1">
                  <a:solidFill>
                    <a:schemeClr val="tx1"/>
                  </a:solidFill>
                  <a:latin typeface="Arial" charset="0"/>
                  <a:ea typeface="宋体" pitchFamily="2" charset="-122"/>
                </a:defRPr>
              </a:lvl9pPr>
            </a:lstStyle>
            <a:p>
              <a:pPr algn="l" eaLnBrk="1" hangingPunct="1">
                <a:spcBef>
                  <a:spcPct val="50000"/>
                </a:spcBef>
              </a:pPr>
              <a:r>
                <a:rPr lang="en-US" altLang="zh-CN" sz="1600" b="1" i="0" dirty="0" smtClean="0">
                  <a:solidFill>
                    <a:schemeClr val="bg2">
                      <a:lumMod val="50000"/>
                    </a:schemeClr>
                  </a:solidFill>
                  <a:latin typeface="Times New Roman" pitchFamily="18" charset="0"/>
                </a:rPr>
                <a:t>9</a:t>
              </a:r>
              <a:endParaRPr lang="en-US" altLang="zh-CN" sz="1600" b="1" i="0" dirty="0">
                <a:solidFill>
                  <a:schemeClr val="bg2">
                    <a:lumMod val="50000"/>
                  </a:schemeClr>
                </a:solidFill>
                <a:latin typeface="Times New Roman" pitchFamily="18" charset="0"/>
              </a:endParaRPr>
            </a:p>
          </p:txBody>
        </p:sp>
      </p:grpSp>
    </p:spTree>
    <p:extLst>
      <p:ext uri="{BB962C8B-B14F-4D97-AF65-F5344CB8AC3E}">
        <p14:creationId xmlns:p14="http://schemas.microsoft.com/office/powerpoint/2010/main" val="8865255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par>
                                <p:cTn id="25" presetID="22" presetClass="entr" presetSubtype="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par>
                                <p:cTn id="40" presetID="22" presetClass="entr" presetSubtype="8"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animBg="1"/>
      <p:bldP spid="36" grpId="0" animBg="1"/>
      <p:bldP spid="37" grpId="0" animBg="1"/>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1499</TotalTime>
  <Words>3350</Words>
  <Application>Microsoft Office PowerPoint</Application>
  <PresentationFormat>自定义</PresentationFormat>
  <Paragraphs>638</Paragraphs>
  <Slides>48</Slides>
  <Notes>44</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Default Theme</vt:lpstr>
      <vt:lpstr>Equation</vt:lpstr>
      <vt:lpstr>PowerPoint 演示文稿</vt:lpstr>
      <vt:lpstr>本讲内容</vt:lpstr>
      <vt:lpstr>PowerPoint 演示文稿</vt:lpstr>
      <vt:lpstr>1.1 多边形填充算法思路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 种子填充算法</vt:lpstr>
      <vt:lpstr>1.6 种子填充算法</vt:lpstr>
      <vt:lpstr>1.6 种子填充算法</vt:lpstr>
      <vt:lpstr>PowerPoint 演示文稿</vt:lpstr>
      <vt:lpstr>PowerPoint 演示文稿</vt:lpstr>
      <vt:lpstr>PowerPoint 演示文稿</vt:lpstr>
      <vt:lpstr>2.1  OpenGL多边形顶点创建</vt:lpstr>
      <vt:lpstr>2.1  OpenGL多边形顶点生成</vt:lpstr>
      <vt:lpstr>PowerPoint 演示文稿</vt:lpstr>
      <vt:lpstr>PowerPoint 演示文稿</vt:lpstr>
      <vt:lpstr>PowerPoint 演示文稿</vt:lpstr>
      <vt:lpstr>PowerPoint 演示文稿</vt:lpstr>
      <vt:lpstr>PowerPoint 演示文稿</vt:lpstr>
      <vt:lpstr>2.2  OpenGL3.0以前版本使用显示列表</vt:lpstr>
      <vt:lpstr>PowerPoint 演示文稿</vt:lpstr>
      <vt:lpstr>PowerPoint 演示文稿</vt:lpstr>
      <vt:lpstr>PowerPoint 演示文稿</vt:lpstr>
      <vt:lpstr>PowerPoint 演示文稿</vt:lpstr>
      <vt:lpstr>PowerPoint 演示文稿</vt:lpstr>
      <vt:lpstr>3.1 可见面判别的目的和算法分类</vt:lpstr>
      <vt:lpstr>3.1 可见面判别的目的和算法分类</vt:lpstr>
      <vt:lpstr>3.1 可见面判别的目的和算法分类</vt:lpstr>
      <vt:lpstr>3.2 画家算法</vt:lpstr>
      <vt:lpstr>3.3 后向面判别算法</vt:lpstr>
      <vt:lpstr>3.4 深度缓冲器算法</vt:lpstr>
      <vt:lpstr>3.4 深度缓冲器算法</vt:lpstr>
      <vt:lpstr>3.5 A缓冲器算法</vt:lpstr>
      <vt:lpstr>3.6 扫描线算法</vt:lpstr>
      <vt:lpstr>3.6 扫描线算法</vt:lpstr>
      <vt:lpstr>3.6 扫描线算法</vt:lpstr>
      <vt:lpstr>3.6.2 扫描线间隔连贯性算法</vt:lpstr>
      <vt:lpstr>3.7 光线投影算法</vt:lpstr>
      <vt:lpstr>3.8 曲面的可见性判别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145</cp:revision>
  <dcterms:modified xsi:type="dcterms:W3CDTF">2019-10-16T14:35:35Z</dcterms:modified>
</cp:coreProperties>
</file>