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3.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0"/>
  </p:notesMasterIdLst>
  <p:sldIdLst>
    <p:sldId id="256" r:id="rId2"/>
    <p:sldId id="289" r:id="rId3"/>
    <p:sldId id="474" r:id="rId4"/>
    <p:sldId id="398" r:id="rId5"/>
    <p:sldId id="399" r:id="rId6"/>
    <p:sldId id="400" r:id="rId7"/>
    <p:sldId id="401" r:id="rId8"/>
    <p:sldId id="402" r:id="rId9"/>
    <p:sldId id="403" r:id="rId10"/>
    <p:sldId id="404" r:id="rId11"/>
    <p:sldId id="405" r:id="rId12"/>
    <p:sldId id="407" r:id="rId13"/>
    <p:sldId id="406" r:id="rId14"/>
    <p:sldId id="408" r:id="rId15"/>
    <p:sldId id="409" r:id="rId16"/>
    <p:sldId id="410" r:id="rId17"/>
    <p:sldId id="411" r:id="rId18"/>
    <p:sldId id="412" r:id="rId19"/>
    <p:sldId id="413" r:id="rId20"/>
    <p:sldId id="475" r:id="rId21"/>
    <p:sldId id="414" r:id="rId22"/>
    <p:sldId id="415" r:id="rId23"/>
    <p:sldId id="416" r:id="rId24"/>
    <p:sldId id="417" r:id="rId25"/>
    <p:sldId id="418" r:id="rId26"/>
    <p:sldId id="419" r:id="rId27"/>
    <p:sldId id="420" r:id="rId28"/>
    <p:sldId id="478" r:id="rId29"/>
    <p:sldId id="422" r:id="rId30"/>
    <p:sldId id="423" r:id="rId31"/>
    <p:sldId id="479" r:id="rId32"/>
    <p:sldId id="426" r:id="rId33"/>
    <p:sldId id="427" r:id="rId34"/>
    <p:sldId id="429" r:id="rId35"/>
    <p:sldId id="430" r:id="rId36"/>
    <p:sldId id="431" r:id="rId37"/>
    <p:sldId id="432" r:id="rId38"/>
    <p:sldId id="433" r:id="rId39"/>
    <p:sldId id="434" r:id="rId40"/>
    <p:sldId id="435" r:id="rId41"/>
    <p:sldId id="436" r:id="rId42"/>
    <p:sldId id="437" r:id="rId43"/>
    <p:sldId id="438" r:id="rId44"/>
    <p:sldId id="439" r:id="rId45"/>
    <p:sldId id="440" r:id="rId46"/>
    <p:sldId id="441" r:id="rId47"/>
    <p:sldId id="442" r:id="rId48"/>
    <p:sldId id="443" r:id="rId49"/>
    <p:sldId id="444" r:id="rId50"/>
    <p:sldId id="445" r:id="rId51"/>
    <p:sldId id="446" r:id="rId52"/>
    <p:sldId id="447" r:id="rId53"/>
    <p:sldId id="448" r:id="rId54"/>
    <p:sldId id="449" r:id="rId55"/>
    <p:sldId id="450" r:id="rId56"/>
    <p:sldId id="477" r:id="rId57"/>
    <p:sldId id="451" r:id="rId58"/>
    <p:sldId id="480" r:id="rId59"/>
    <p:sldId id="452" r:id="rId60"/>
    <p:sldId id="453" r:id="rId61"/>
    <p:sldId id="454" r:id="rId62"/>
    <p:sldId id="455" r:id="rId63"/>
    <p:sldId id="456" r:id="rId64"/>
    <p:sldId id="457" r:id="rId65"/>
    <p:sldId id="458" r:id="rId66"/>
    <p:sldId id="459" r:id="rId67"/>
    <p:sldId id="460" r:id="rId68"/>
    <p:sldId id="461" r:id="rId69"/>
    <p:sldId id="462" r:id="rId70"/>
    <p:sldId id="463" r:id="rId71"/>
    <p:sldId id="476" r:id="rId72"/>
    <p:sldId id="464" r:id="rId73"/>
    <p:sldId id="465" r:id="rId74"/>
    <p:sldId id="466" r:id="rId75"/>
    <p:sldId id="467" r:id="rId76"/>
    <p:sldId id="468" r:id="rId77"/>
    <p:sldId id="469" r:id="rId78"/>
    <p:sldId id="470" r:id="rId7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B804"/>
    <a:srgbClr val="0C5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C7B018BB-80A7-4F77-B60F-C8B233D01FF8}"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EEE7283C-3CF3-47DC-8721-378D4A62B228}"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CDE"/>
          </a:solidFill>
        </a:fill>
      </a:tcStyle>
    </a:wholeTbl>
    <a:band2H>
      <a:tcTxStyle/>
      <a:tcStyle>
        <a:tcBdr/>
        <a:fill>
          <a:solidFill>
            <a:srgbClr val="EEEEEF"/>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CF821DB8-F4EB-4A41-A1BA-3FCAFE7338EE}" styleName="">
    <a:tblBg/>
    <a:wholeTbl>
      <a:tcTxStyle b="off" i="off">
        <a:font>
          <a:latin typeface="Lato Light"/>
          <a:ea typeface="Lato Light"/>
          <a:cs typeface="Lato Light"/>
        </a:font>
        <a:srgbClr val="7F7F7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CECEC"/>
          </a:solidFill>
        </a:fill>
      </a:tcStyle>
    </a:wholeTbl>
    <a:band2H>
      <a:tcTxStyle/>
      <a:tcStyle>
        <a:tcBdr/>
        <a:fill>
          <a:solidFill>
            <a:srgbClr val="FFFFFF"/>
          </a:solidFill>
        </a:fill>
      </a:tcStyle>
    </a:band2H>
    <a:firstCol>
      <a:tcTxStyle b="on" i="off">
        <a:font>
          <a:latin typeface="Lato Light"/>
          <a:ea typeface="Lato Light"/>
          <a:cs typeface="Lato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0000"/>
          </a:solidFill>
        </a:fill>
      </a:tcStyle>
    </a:firstCol>
    <a:lastRow>
      <a:tcTxStyle b="on" i="off">
        <a:font>
          <a:latin typeface="Lato Light"/>
          <a:ea typeface="Lato Light"/>
          <a:cs typeface="Lato Light"/>
        </a:font>
        <a:srgbClr val="7F7F7F"/>
      </a:tcTxStyle>
      <a:tcStyle>
        <a:tcBdr>
          <a:left>
            <a:ln w="12700" cap="flat">
              <a:noFill/>
              <a:miter lim="400000"/>
            </a:ln>
          </a:left>
          <a:right>
            <a:ln w="12700" cap="flat">
              <a:noFill/>
              <a:miter lim="400000"/>
            </a:ln>
          </a:right>
          <a:top>
            <a:ln w="50800" cap="flat">
              <a:solidFill>
                <a:srgbClr val="7F7F7F"/>
              </a:solidFill>
              <a:prstDash val="solid"/>
              <a:round/>
            </a:ln>
          </a:top>
          <a:bottom>
            <a:ln w="25400" cap="flat">
              <a:solidFill>
                <a:srgbClr val="7F7F7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Lato Light"/>
          <a:ea typeface="Lato Light"/>
          <a:cs typeface="Lato Light"/>
        </a:font>
        <a:srgbClr val="FFFFFF"/>
      </a:tcTxStyle>
      <a:tcStyle>
        <a:tcBdr>
          <a:left>
            <a:ln w="12700" cap="flat">
              <a:noFill/>
              <a:miter lim="400000"/>
            </a:ln>
          </a:left>
          <a:right>
            <a:ln w="12700" cap="flat">
              <a:noFill/>
              <a:miter lim="400000"/>
            </a:ln>
          </a:right>
          <a:top>
            <a:ln w="25400" cap="flat">
              <a:solidFill>
                <a:srgbClr val="7F7F7F"/>
              </a:solidFill>
              <a:prstDash val="solid"/>
              <a:round/>
            </a:ln>
          </a:top>
          <a:bottom>
            <a:ln w="25400" cap="flat">
              <a:solidFill>
                <a:srgbClr val="7F7F7F"/>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33BA23B1-9221-436E-865A-0063620EA4FD}"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rgbClr val="ECECEC"/>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firstRow>
  </a:tblStyle>
  <a:tblStyle styleId="{2708684C-4D16-4618-839F-0558EEFCDFE6}" styleName="">
    <a:tblBg/>
    <a:wholeTbl>
      <a:tcTxStyle b="off"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solidFill>
            <a:srgbClr val="7F7F7F">
              <a:alpha val="20000"/>
            </a:srgbClr>
          </a:solidFill>
        </a:fill>
      </a:tcStyle>
    </a:wholeTbl>
    <a:band2H>
      <a:tcTxStyle/>
      <a:tcStyle>
        <a:tcBdr/>
        <a:fill>
          <a:solidFill>
            <a:srgbClr val="FFFFFF"/>
          </a:solidFill>
        </a:fill>
      </a:tcStyle>
    </a:band2H>
    <a:firstCol>
      <a:tcTxStyle b="on"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solidFill>
            <a:srgbClr val="7F7F7F">
              <a:alpha val="20000"/>
            </a:srgbClr>
          </a:solidFill>
        </a:fill>
      </a:tcStyle>
    </a:firstCol>
    <a:lastRow>
      <a:tcTxStyle b="on"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508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noFill/>
        </a:fill>
      </a:tcStyle>
    </a:lastRow>
    <a:firstRow>
      <a:tcTxStyle b="on"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254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884" autoAdjust="0"/>
  </p:normalViewPr>
  <p:slideViewPr>
    <p:cSldViewPr>
      <p:cViewPr varScale="1">
        <p:scale>
          <a:sx n="61" d="100"/>
          <a:sy n="61" d="100"/>
        </p:scale>
        <p:origin x="-60"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1143000" y="685800"/>
            <a:ext cx="4572000" cy="3429000"/>
          </a:xfrm>
          <a:prstGeom prst="rect">
            <a:avLst/>
          </a:prstGeom>
        </p:spPr>
        <p:txBody>
          <a:bodyPr/>
          <a:lstStyle/>
          <a:p>
            <a:endParaRPr/>
          </a:p>
        </p:txBody>
      </p:sp>
      <p:sp>
        <p:nvSpPr>
          <p:cNvPr id="140" name="Shape 14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264085163"/>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baike.baidu.com/view/635021.htm" TargetMode="External"/><Relationship Id="rId13" Type="http://schemas.openxmlformats.org/officeDocument/2006/relationships/hyperlink" Target="http://wiki.mbalib.com/wiki/%E5%B1%80%E5%9F%9F%E7%BD%91" TargetMode="External"/><Relationship Id="rId3" Type="http://schemas.openxmlformats.org/officeDocument/2006/relationships/hyperlink" Target="http://baike.baidu.com/view/50226.htm" TargetMode="External"/><Relationship Id="rId7" Type="http://schemas.openxmlformats.org/officeDocument/2006/relationships/hyperlink" Target="http://baike.baidu.com/view/132570.htm" TargetMode="External"/><Relationship Id="rId12" Type="http://schemas.openxmlformats.org/officeDocument/2006/relationships/hyperlink" Target="http://wiki.mbalib.com/wiki/%E8%AE%A1%E7%AE%97%E6%9C%BA"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baike.baidu.com/view/78196.htm" TargetMode="External"/><Relationship Id="rId11" Type="http://schemas.openxmlformats.org/officeDocument/2006/relationships/hyperlink" Target="http://wiki.mbalib.com/wiki/Pulse_Code_Modulation" TargetMode="External"/><Relationship Id="rId5" Type="http://schemas.openxmlformats.org/officeDocument/2006/relationships/hyperlink" Target="http://baike.baidu.com/view/325523.htm" TargetMode="External"/><Relationship Id="rId15" Type="http://schemas.openxmlformats.org/officeDocument/2006/relationships/hyperlink" Target="http://wiki.mbalib.com/wiki/%E5%B9%BF%E5%9F%9F%E7%BD%91" TargetMode="External"/><Relationship Id="rId10" Type="http://schemas.openxmlformats.org/officeDocument/2006/relationships/hyperlink" Target="http://baike.baidu.com/view/42116.htm" TargetMode="External"/><Relationship Id="rId4" Type="http://schemas.openxmlformats.org/officeDocument/2006/relationships/hyperlink" Target="http://baike.baidu.com/view/5293.htm" TargetMode="External"/><Relationship Id="rId9" Type="http://schemas.openxmlformats.org/officeDocument/2006/relationships/hyperlink" Target="http://baike.baidu.com/view/30964.htm" TargetMode="External"/><Relationship Id="rId14" Type="http://schemas.openxmlformats.org/officeDocument/2006/relationships/hyperlink" Target="http://wiki.mbalib.com/wiki/%E5%9F%8E%E5%9F%9F%E7%BD%91"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635021.htm" TargetMode="External"/><Relationship Id="rId13" Type="http://schemas.openxmlformats.org/officeDocument/2006/relationships/hyperlink" Target="http://wiki.mbalib.com/wiki/%E5%B1%80%E5%9F%9F%E7%BD%91" TargetMode="External"/><Relationship Id="rId3" Type="http://schemas.openxmlformats.org/officeDocument/2006/relationships/hyperlink" Target="http://baike.baidu.com/view/50226.htm" TargetMode="External"/><Relationship Id="rId7" Type="http://schemas.openxmlformats.org/officeDocument/2006/relationships/hyperlink" Target="http://baike.baidu.com/view/132570.htm" TargetMode="External"/><Relationship Id="rId12" Type="http://schemas.openxmlformats.org/officeDocument/2006/relationships/hyperlink" Target="http://wiki.mbalib.com/wiki/%E8%AE%A1%E7%AE%97%E6%9C%BA"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baike.baidu.com/view/78196.htm" TargetMode="External"/><Relationship Id="rId11" Type="http://schemas.openxmlformats.org/officeDocument/2006/relationships/hyperlink" Target="http://wiki.mbalib.com/wiki/Pulse_Code_Modulation" TargetMode="External"/><Relationship Id="rId5" Type="http://schemas.openxmlformats.org/officeDocument/2006/relationships/hyperlink" Target="http://baike.baidu.com/view/325523.htm" TargetMode="External"/><Relationship Id="rId15" Type="http://schemas.openxmlformats.org/officeDocument/2006/relationships/hyperlink" Target="http://wiki.mbalib.com/wiki/%E5%B9%BF%E5%9F%9F%E7%BD%91" TargetMode="External"/><Relationship Id="rId10" Type="http://schemas.openxmlformats.org/officeDocument/2006/relationships/hyperlink" Target="http://baike.baidu.com/view/42116.htm" TargetMode="External"/><Relationship Id="rId4" Type="http://schemas.openxmlformats.org/officeDocument/2006/relationships/hyperlink" Target="http://baike.baidu.com/view/5293.htm" TargetMode="External"/><Relationship Id="rId9" Type="http://schemas.openxmlformats.org/officeDocument/2006/relationships/hyperlink" Target="http://baike.baidu.com/view/30964.htm" TargetMode="External"/><Relationship Id="rId14" Type="http://schemas.openxmlformats.org/officeDocument/2006/relationships/hyperlink" Target="http://wiki.mbalib.com/wiki/%E5%9F%8E%E5%9F%9F%E7%BD%91"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F010E8B3-AE30-40DF-86C4-29C5F455ACCA}" type="slidenum">
              <a:rPr lang="zh-CN" altLang="en-US" i="0" smtClean="0">
                <a:latin typeface="Times New Roman" pitchFamily="18" charset="0"/>
              </a:rPr>
              <a:pPr eaLnBrk="1" hangingPunct="1"/>
              <a:t>2</a:t>
            </a:fld>
            <a:endParaRPr lang="en-US" altLang="zh-CN" i="0" smtClean="0">
              <a:latin typeface="Times New Roman" pitchFamily="18" charset="0"/>
            </a:endParaRPr>
          </a:p>
        </p:txBody>
      </p:sp>
      <p:sp>
        <p:nvSpPr>
          <p:cNvPr id="84995" name="Rectangle 2"/>
          <p:cNvSpPr>
            <a:spLocks noGrp="1" noRot="1" noChangeAspect="1" noChangeArrowheads="1" noTextEdit="1"/>
          </p:cNvSpPr>
          <p:nvPr>
            <p:ph type="sldImg"/>
          </p:nvPr>
        </p:nvSpPr>
        <p:spPr>
          <a:xfrm>
            <a:off x="381000" y="685800"/>
            <a:ext cx="6096000" cy="342900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9A87998B-DBD4-4222-B5D1-18284678E07F}" type="slidenum">
              <a:rPr lang="en-US" altLang="zh-CN" smtClean="0">
                <a:latin typeface="Arial" charset="0"/>
              </a:rPr>
              <a:pPr eaLnBrk="1" hangingPunct="1"/>
              <a:t>22</a:t>
            </a:fld>
            <a:endParaRPr lang="en-US" altLang="zh-CN" smtClean="0">
              <a:latin typeface="Arial" charset="0"/>
            </a:endParaRPr>
          </a:p>
        </p:txBody>
      </p:sp>
      <p:sp>
        <p:nvSpPr>
          <p:cNvPr id="92163" name="Rectangle 2"/>
          <p:cNvSpPr>
            <a:spLocks noGrp="1" noRot="1" noChangeAspect="1" noChangeArrowheads="1" noTextEdit="1"/>
          </p:cNvSpPr>
          <p:nvPr>
            <p:ph type="sldImg"/>
          </p:nvPr>
        </p:nvSpPr>
        <p:spPr>
          <a:xfrm>
            <a:off x="381000" y="685800"/>
            <a:ext cx="6096000" cy="3429000"/>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本目录下有“浅谈抗锯齿技术”中有很详细的技术说明和图例</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21CC9663-5818-43F2-81DE-AED2AD9734A1}" type="slidenum">
              <a:rPr lang="en-US" altLang="zh-CN" smtClean="0">
                <a:latin typeface="Arial" charset="0"/>
              </a:rPr>
              <a:pPr eaLnBrk="1" hangingPunct="1"/>
              <a:t>23</a:t>
            </a:fld>
            <a:endParaRPr lang="en-US" altLang="zh-CN" smtClean="0">
              <a:latin typeface="Arial" charset="0"/>
            </a:endParaRPr>
          </a:p>
        </p:txBody>
      </p:sp>
      <p:sp>
        <p:nvSpPr>
          <p:cNvPr id="93187" name="Rectangle 2"/>
          <p:cNvSpPr>
            <a:spLocks noGrp="1" noRot="1" noChangeAspect="1" noChangeArrowheads="1" noTextEdit="1"/>
          </p:cNvSpPr>
          <p:nvPr>
            <p:ph type="sldImg"/>
          </p:nvPr>
        </p:nvSpPr>
        <p:spPr>
          <a:xfrm>
            <a:off x="381000" y="685800"/>
            <a:ext cx="6096000" cy="3429000"/>
          </a:xfrm>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这是一个凹凸纹理映射的走样实例，斑马的条纹发生了严重的走样</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150E9BED-3CBC-40D3-9DD2-CAEAEE5220DB}" type="slidenum">
              <a:rPr lang="en-US" altLang="zh-CN" smtClean="0">
                <a:latin typeface="Arial" charset="0"/>
              </a:rPr>
              <a:pPr eaLnBrk="1" hangingPunct="1"/>
              <a:t>24</a:t>
            </a:fld>
            <a:endParaRPr lang="en-US" altLang="zh-CN" smtClean="0">
              <a:latin typeface="Arial" charset="0"/>
            </a:endParaRPr>
          </a:p>
        </p:txBody>
      </p:sp>
      <p:sp>
        <p:nvSpPr>
          <p:cNvPr id="94211" name="Rectangle 2"/>
          <p:cNvSpPr>
            <a:spLocks noGrp="1" noRot="1" noChangeAspect="1" noChangeArrowheads="1" noTextEdit="1"/>
          </p:cNvSpPr>
          <p:nvPr>
            <p:ph type="sldImg"/>
          </p:nvPr>
        </p:nvSpPr>
        <p:spPr>
          <a:xfrm>
            <a:off x="381000" y="685800"/>
            <a:ext cx="6096000" cy="3429000"/>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扫描转换算发都是假定像素是数学上的点，像素颜色数根据像素中心点位置计算得到。实际上像素不是一个点，而是一个区域</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436CD91E-4F12-4B4A-8C6A-AE553D3E96ED}" type="slidenum">
              <a:rPr lang="en-US" altLang="zh-CN" smtClean="0">
                <a:latin typeface="Arial" charset="0"/>
              </a:rPr>
              <a:pPr eaLnBrk="1" hangingPunct="1"/>
              <a:t>25</a:t>
            </a:fld>
            <a:endParaRPr lang="en-US" altLang="zh-CN" smtClean="0">
              <a:latin typeface="Arial" charset="0"/>
            </a:endParaRPr>
          </a:p>
        </p:txBody>
      </p:sp>
      <p:sp>
        <p:nvSpPr>
          <p:cNvPr id="95235" name="Rectangle 2"/>
          <p:cNvSpPr>
            <a:spLocks noGrp="1" noRot="1" noChangeAspect="1" noChangeArrowheads="1" noTextEdit="1"/>
          </p:cNvSpPr>
          <p:nvPr>
            <p:ph type="sldImg"/>
          </p:nvPr>
        </p:nvSpPr>
        <p:spPr>
          <a:xfrm>
            <a:off x="381000" y="685800"/>
            <a:ext cx="6096000" cy="3429000"/>
          </a:xfrm>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箱式滤波器是一个二维加权函数，权值参数为</a:t>
            </a:r>
            <a:r>
              <a:rPr lang="zh-CN" altLang="en-US" smtClean="0">
                <a:ea typeface="宋体" charset="-122"/>
                <a:sym typeface="Symbol" pitchFamily="18" charset="2"/>
              </a:rPr>
              <a:t>，定义在整个平面范围内。对某个像素进行滤波时，值在整个像素范围为</a:t>
            </a:r>
            <a:r>
              <a:rPr lang="en-US" altLang="zh-CN" smtClean="0">
                <a:ea typeface="宋体" charset="-122"/>
                <a:sym typeface="Symbol" pitchFamily="18" charset="2"/>
              </a:rPr>
              <a:t>1</a:t>
            </a:r>
            <a:r>
              <a:rPr lang="zh-CN" altLang="en-US" smtClean="0">
                <a:ea typeface="宋体" charset="-122"/>
                <a:sym typeface="Symbol" pitchFamily="18" charset="2"/>
              </a:rPr>
              <a:t>，在其他区域为</a:t>
            </a:r>
            <a:r>
              <a:rPr lang="en-US" altLang="zh-CN" smtClean="0">
                <a:ea typeface="宋体" charset="-122"/>
                <a:sym typeface="Symbol" pitchFamily="18" charset="2"/>
              </a:rPr>
              <a:t>0</a:t>
            </a:r>
            <a:r>
              <a:rPr lang="zh-CN" altLang="en-US" smtClean="0">
                <a:ea typeface="宋体" charset="-122"/>
                <a:sym typeface="Symbol" pitchFamily="18" charset="2"/>
              </a:rPr>
              <a:t>。</a:t>
            </a:r>
          </a:p>
          <a:p>
            <a:pPr eaLnBrk="1" hangingPunct="1"/>
            <a:r>
              <a:rPr lang="zh-CN" altLang="en-US" smtClean="0">
                <a:ea typeface="宋体" charset="-122"/>
                <a:sym typeface="Symbol" pitchFamily="18" charset="2"/>
              </a:rPr>
              <a:t>像素的亮度为直线与像素相交区域上对参数求积分。因为为</a:t>
            </a:r>
            <a:r>
              <a:rPr lang="en-US" altLang="zh-CN" smtClean="0">
                <a:ea typeface="宋体" charset="-122"/>
                <a:sym typeface="Symbol" pitchFamily="18" charset="2"/>
              </a:rPr>
              <a:t>1</a:t>
            </a:r>
            <a:r>
              <a:rPr lang="zh-CN" altLang="en-US" smtClean="0">
                <a:ea typeface="宋体" charset="-122"/>
                <a:sym typeface="Symbol" pitchFamily="18" charset="2"/>
              </a:rPr>
              <a:t>，因此计算结果就是相交区域的面积</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C5BAEF19-E63C-4A97-9CC6-B326C1FC75BF}" type="slidenum">
              <a:rPr lang="en-US" altLang="zh-CN" smtClean="0">
                <a:latin typeface="Arial" charset="0"/>
              </a:rPr>
              <a:pPr eaLnBrk="1" hangingPunct="1"/>
              <a:t>26</a:t>
            </a:fld>
            <a:endParaRPr lang="en-US" altLang="zh-CN" smtClean="0">
              <a:latin typeface="Arial" charset="0"/>
            </a:endParaRPr>
          </a:p>
        </p:txBody>
      </p:sp>
      <p:sp>
        <p:nvSpPr>
          <p:cNvPr id="96259" name="Rectangle 2"/>
          <p:cNvSpPr>
            <a:spLocks noGrp="1" noRot="1" noChangeAspect="1" noChangeArrowheads="1" noTextEdit="1"/>
          </p:cNvSpPr>
          <p:nvPr>
            <p:ph type="sldImg"/>
          </p:nvPr>
        </p:nvSpPr>
        <p:spPr>
          <a:xfrm>
            <a:off x="381000" y="685800"/>
            <a:ext cx="6096000" cy="3429000"/>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圆锥滤波器是一个圆锥形二维加权函数，底圆圆心在当前像素中心，底圆半径为一个像素单位，锥高为</a:t>
            </a:r>
            <a:r>
              <a:rPr lang="en-US" altLang="zh-CN" smtClean="0">
                <a:ea typeface="宋体" charset="-122"/>
              </a:rPr>
              <a:t>1</a:t>
            </a:r>
            <a:r>
              <a:rPr lang="zh-CN" altLang="en-US" smtClean="0">
                <a:ea typeface="宋体" charset="-122"/>
              </a:rPr>
              <a:t>。</a:t>
            </a:r>
          </a:p>
          <a:p>
            <a:pPr eaLnBrk="1" hangingPunct="1"/>
            <a:r>
              <a:rPr lang="zh-CN" altLang="en-US" smtClean="0">
                <a:ea typeface="宋体" charset="-122"/>
              </a:rPr>
              <a:t>多边形区域的走样其实就是边界的走样问题。</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56A38924-3F79-44EB-8DA9-400E0D0E4EBA}" type="slidenum">
              <a:rPr lang="en-US" altLang="zh-CN" smtClean="0">
                <a:latin typeface="Arial" charset="0"/>
              </a:rPr>
              <a:pPr eaLnBrk="1" hangingPunct="1"/>
              <a:t>27</a:t>
            </a:fld>
            <a:endParaRPr lang="en-US" altLang="zh-CN" smtClean="0">
              <a:latin typeface="Arial" charset="0"/>
            </a:endParaRPr>
          </a:p>
        </p:txBody>
      </p:sp>
      <p:sp>
        <p:nvSpPr>
          <p:cNvPr id="97283" name="Rectangle 2"/>
          <p:cNvSpPr>
            <a:spLocks noGrp="1" noRot="1" noChangeAspect="1" noChangeArrowheads="1" noTextEdit="1"/>
          </p:cNvSpPr>
          <p:nvPr>
            <p:ph type="sldImg"/>
          </p:nvPr>
        </p:nvSpPr>
        <p:spPr>
          <a:xfrm>
            <a:off x="381000" y="685800"/>
            <a:ext cx="6096000" cy="3429000"/>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56A38924-3F79-44EB-8DA9-400E0D0E4EBA}" type="slidenum">
              <a:rPr lang="en-US" altLang="zh-CN" smtClean="0">
                <a:latin typeface="Arial" charset="0"/>
              </a:rPr>
              <a:pPr eaLnBrk="1" hangingPunct="1"/>
              <a:t>28</a:t>
            </a:fld>
            <a:endParaRPr lang="en-US" altLang="zh-CN" smtClean="0">
              <a:latin typeface="Arial" charset="0"/>
            </a:endParaRPr>
          </a:p>
        </p:txBody>
      </p:sp>
      <p:sp>
        <p:nvSpPr>
          <p:cNvPr id="97283" name="Rectangle 2"/>
          <p:cNvSpPr>
            <a:spLocks noGrp="1" noRot="1" noChangeAspect="1" noChangeArrowheads="1" noTextEdit="1"/>
          </p:cNvSpPr>
          <p:nvPr>
            <p:ph type="sldImg"/>
          </p:nvPr>
        </p:nvSpPr>
        <p:spPr>
          <a:xfrm>
            <a:off x="381000" y="685800"/>
            <a:ext cx="6096000" cy="3429000"/>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6C8EDE6A-BE24-4B58-A600-072E05BBBFA1}" type="slidenum">
              <a:rPr lang="en-US" altLang="zh-CN" smtClean="0">
                <a:latin typeface="Arial" charset="0"/>
              </a:rPr>
              <a:pPr eaLnBrk="1" hangingPunct="1"/>
              <a:t>29</a:t>
            </a:fld>
            <a:endParaRPr lang="en-US" altLang="zh-CN" smtClean="0">
              <a:latin typeface="Arial" charset="0"/>
            </a:endParaRPr>
          </a:p>
        </p:txBody>
      </p:sp>
      <p:sp>
        <p:nvSpPr>
          <p:cNvPr id="99331" name="Rectangle 2"/>
          <p:cNvSpPr>
            <a:spLocks noGrp="1" noRot="1" noChangeAspect="1" noChangeArrowheads="1" noTextEdit="1"/>
          </p:cNvSpPr>
          <p:nvPr>
            <p:ph type="sldImg"/>
          </p:nvPr>
        </p:nvSpPr>
        <p:spPr>
          <a:xfrm>
            <a:off x="381000" y="685800"/>
            <a:ext cx="6096000" cy="3429000"/>
          </a:xfrm>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在</a:t>
            </a:r>
            <a:r>
              <a:rPr lang="en-US" altLang="zh-CN" smtClean="0">
                <a:ea typeface="宋体" charset="-122"/>
              </a:rPr>
              <a:t>ATi Radeon 7000/7200/7500</a:t>
            </a:r>
            <a:r>
              <a:rPr lang="zh-CN" altLang="en-US" smtClean="0">
                <a:ea typeface="宋体" charset="-122"/>
              </a:rPr>
              <a:t>系列显卡芯片上，以及</a:t>
            </a:r>
            <a:r>
              <a:rPr lang="en-US" altLang="zh-CN" smtClean="0">
                <a:ea typeface="宋体" charset="-122"/>
              </a:rPr>
              <a:t>NVIDIA GeForce 256/GeForce 2</a:t>
            </a:r>
            <a:r>
              <a:rPr lang="zh-CN" altLang="en-US" smtClean="0">
                <a:ea typeface="宋体" charset="-122"/>
              </a:rPr>
              <a:t>系列中都采用超采样</a:t>
            </a:r>
          </a:p>
          <a:p>
            <a:pPr eaLnBrk="1" hangingPunct="1"/>
            <a:endParaRPr lang="zh-CN" altLang="en-US" smtClean="0">
              <a:ea typeface="宋体" charset="-122"/>
            </a:endParaRPr>
          </a:p>
          <a:p>
            <a:pPr eaLnBrk="1" hangingPunct="1"/>
            <a:r>
              <a:rPr lang="zh-CN" altLang="en-US" smtClean="0">
                <a:ea typeface="宋体" charset="-122"/>
              </a:rPr>
              <a:t>用更大的分辨率绘制场景，然后在画面显示的过程中，将两个或者几个像素作为显示图像上某个像素的子像素，通过图像滤波处理，合成在一起，进行色彩的均衡，看起来就会使得图象的不同颜色的边缘更加平滑一些 。</a:t>
            </a:r>
          </a:p>
          <a:p>
            <a:pPr eaLnBrk="1" hangingPunct="1"/>
            <a:r>
              <a:rPr lang="zh-CN" altLang="en-US" smtClean="0">
                <a:ea typeface="宋体" charset="-122"/>
              </a:rPr>
              <a:t>其实就是将画面先使用更大的分辨率进行处理，发送到非屏幕缓存中，在显示时，合成的抗锯齿失真的画面，用较低的分辨率显示。例如一个使用</a:t>
            </a:r>
            <a:r>
              <a:rPr lang="en-US" altLang="zh-CN" smtClean="0">
                <a:ea typeface="宋体" charset="-122"/>
              </a:rPr>
              <a:t>2x2</a:t>
            </a:r>
            <a:r>
              <a:rPr lang="zh-CN" altLang="en-US" smtClean="0">
                <a:ea typeface="宋体" charset="-122"/>
              </a:rPr>
              <a:t>方式处理的</a:t>
            </a:r>
            <a:r>
              <a:rPr lang="en-US" altLang="zh-CN" smtClean="0">
                <a:ea typeface="宋体" charset="-122"/>
              </a:rPr>
              <a:t>800x600</a:t>
            </a:r>
            <a:r>
              <a:rPr lang="zh-CN" altLang="en-US" smtClean="0">
                <a:ea typeface="宋体" charset="-122"/>
              </a:rPr>
              <a:t>的画面，就是先用</a:t>
            </a:r>
            <a:r>
              <a:rPr lang="en-US" altLang="zh-CN" smtClean="0">
                <a:ea typeface="宋体" charset="-122"/>
              </a:rPr>
              <a:t>1600x1200</a:t>
            </a:r>
            <a:r>
              <a:rPr lang="zh-CN" altLang="en-US" smtClean="0">
                <a:ea typeface="宋体" charset="-122"/>
              </a:rPr>
              <a:t>的分辨率进行处理，然后使用一个</a:t>
            </a:r>
            <a:r>
              <a:rPr lang="en-US" altLang="zh-CN" smtClean="0">
                <a:ea typeface="宋体" charset="-122"/>
              </a:rPr>
              <a:t>2x2</a:t>
            </a:r>
            <a:r>
              <a:rPr lang="zh-CN" altLang="en-US" smtClean="0">
                <a:ea typeface="宋体" charset="-122"/>
              </a:rPr>
              <a:t>的滤波器进行处理，而合成的子象素权重系数就是</a:t>
            </a:r>
            <a:r>
              <a:rPr lang="en-US" altLang="zh-CN" smtClean="0">
                <a:ea typeface="宋体" charset="-122"/>
              </a:rPr>
              <a:t>1/4</a:t>
            </a:r>
            <a:r>
              <a:rPr lang="zh-CN" altLang="en-US" smtClean="0">
                <a:ea typeface="宋体" charset="-122"/>
              </a:rPr>
              <a:t>了。 也可以不用</a:t>
            </a:r>
            <a:r>
              <a:rPr lang="en-US" altLang="zh-CN" smtClean="0">
                <a:ea typeface="宋体" charset="-122"/>
              </a:rPr>
              <a:t>4</a:t>
            </a:r>
            <a:r>
              <a:rPr lang="zh-CN" altLang="en-US" smtClean="0">
                <a:ea typeface="宋体" charset="-122"/>
              </a:rPr>
              <a:t>个子像素，而只在轴向上采两个点进行</a:t>
            </a:r>
            <a:r>
              <a:rPr lang="en-US" altLang="zh-CN" smtClean="0">
                <a:ea typeface="宋体" charset="-122"/>
              </a:rPr>
              <a:t>1x2</a:t>
            </a:r>
            <a:r>
              <a:rPr lang="zh-CN" altLang="en-US" smtClean="0">
                <a:ea typeface="宋体" charset="-122"/>
              </a:rPr>
              <a:t>或者</a:t>
            </a:r>
            <a:r>
              <a:rPr lang="en-US" altLang="zh-CN" smtClean="0">
                <a:ea typeface="宋体" charset="-122"/>
              </a:rPr>
              <a:t>2x1</a:t>
            </a:r>
            <a:r>
              <a:rPr lang="zh-CN" altLang="en-US" smtClean="0">
                <a:ea typeface="宋体" charset="-122"/>
              </a:rPr>
              <a:t>超采样。</a:t>
            </a:r>
          </a:p>
          <a:p>
            <a:pPr eaLnBrk="1" hangingPunct="1"/>
            <a:endParaRPr lang="zh-CN" altLang="en-US" smtClean="0">
              <a:ea typeface="宋体" charset="-122"/>
            </a:endParaRPr>
          </a:p>
          <a:p>
            <a:pPr eaLnBrk="1" hangingPunct="1"/>
            <a:r>
              <a:rPr lang="zh-CN" altLang="en-US" smtClean="0">
                <a:ea typeface="宋体" charset="-122"/>
              </a:rPr>
              <a:t>一般超采样</a:t>
            </a:r>
            <a:r>
              <a:rPr lang="en-US" altLang="zh-CN" smtClean="0">
                <a:ea typeface="宋体" charset="-122"/>
              </a:rPr>
              <a:t>n</a:t>
            </a:r>
            <a:r>
              <a:rPr lang="zh-CN" altLang="en-US" smtClean="0">
                <a:ea typeface="宋体" charset="-122"/>
              </a:rPr>
              <a:t>个子像素的权重都为</a:t>
            </a:r>
            <a:r>
              <a:rPr lang="en-US" altLang="zh-CN" smtClean="0">
                <a:ea typeface="宋体" charset="-122"/>
              </a:rPr>
              <a:t>1/n</a:t>
            </a:r>
            <a:r>
              <a:rPr lang="zh-CN" altLang="en-US" smtClean="0">
                <a:ea typeface="宋体" charset="-122"/>
              </a:rPr>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1C9F2509-9143-407B-9040-B02C0E2F558D}" type="slidenum">
              <a:rPr lang="en-US" altLang="zh-CN" smtClean="0">
                <a:latin typeface="Arial" charset="0"/>
              </a:rPr>
              <a:pPr eaLnBrk="1" hangingPunct="1"/>
              <a:t>30</a:t>
            </a:fld>
            <a:endParaRPr lang="en-US" altLang="zh-CN" smtClean="0">
              <a:latin typeface="Arial" charset="0"/>
            </a:endParaRPr>
          </a:p>
        </p:txBody>
      </p:sp>
      <p:sp>
        <p:nvSpPr>
          <p:cNvPr id="100355" name="Rectangle 2"/>
          <p:cNvSpPr>
            <a:spLocks noGrp="1" noRot="1" noChangeAspect="1" noChangeArrowheads="1" noTextEdit="1"/>
          </p:cNvSpPr>
          <p:nvPr>
            <p:ph type="sldImg"/>
          </p:nvPr>
        </p:nvSpPr>
        <p:spPr>
          <a:xfrm>
            <a:off x="381000" y="685800"/>
            <a:ext cx="6096000" cy="3429000"/>
          </a:xfrm>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1C9F2509-9143-407B-9040-B02C0E2F558D}" type="slidenum">
              <a:rPr lang="en-US" altLang="zh-CN" smtClean="0">
                <a:latin typeface="Arial" charset="0"/>
              </a:rPr>
              <a:pPr eaLnBrk="1" hangingPunct="1"/>
              <a:t>31</a:t>
            </a:fld>
            <a:endParaRPr lang="en-US" altLang="zh-CN" smtClean="0">
              <a:latin typeface="Arial" charset="0"/>
            </a:endParaRPr>
          </a:p>
        </p:txBody>
      </p:sp>
      <p:sp>
        <p:nvSpPr>
          <p:cNvPr id="100355" name="Rectangle 2"/>
          <p:cNvSpPr>
            <a:spLocks noGrp="1" noRot="1" noChangeAspect="1" noChangeArrowheads="1" noTextEdit="1"/>
          </p:cNvSpPr>
          <p:nvPr>
            <p:ph type="sldImg"/>
          </p:nvPr>
        </p:nvSpPr>
        <p:spPr>
          <a:xfrm>
            <a:off x="381000" y="685800"/>
            <a:ext cx="6096000" cy="3429000"/>
          </a:xfrm>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CC5DD59D-FCB4-4547-B970-418B7E9F767B}" type="slidenum">
              <a:rPr lang="en-US" altLang="zh-CN" smtClean="0">
                <a:latin typeface="Arial" charset="0"/>
              </a:rPr>
              <a:pPr eaLnBrk="1" hangingPunct="1"/>
              <a:t>4</a:t>
            </a:fld>
            <a:endParaRPr lang="en-US" altLang="zh-CN" smtClean="0">
              <a:latin typeface="Arial" charset="0"/>
            </a:endParaRPr>
          </a:p>
        </p:txBody>
      </p:sp>
      <p:sp>
        <p:nvSpPr>
          <p:cNvPr id="83971" name="Rectangle 2"/>
          <p:cNvSpPr>
            <a:spLocks noGrp="1" noRot="1" noChangeAspect="1" noChangeArrowheads="1" noTextEdit="1"/>
          </p:cNvSpPr>
          <p:nvPr>
            <p:ph type="sldImg"/>
          </p:nvPr>
        </p:nvSpPr>
        <p:spPr>
          <a:xfrm>
            <a:off x="381000" y="685800"/>
            <a:ext cx="6096000" cy="3429000"/>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ea typeface="宋体" charset="-122"/>
            </a:endParaRPr>
          </a:p>
          <a:p>
            <a:r>
              <a:rPr lang="zh-CN" altLang="en-US" smtClean="0">
                <a:ea typeface="宋体" charset="-122"/>
              </a:rPr>
              <a:t>模拟信号主要是与离散的</a:t>
            </a:r>
            <a:r>
              <a:rPr lang="zh-CN" altLang="en-US" smtClean="0">
                <a:ea typeface="宋体" charset="-122"/>
                <a:hlinkClick r:id="rId3" action="ppaction://hlinkfile"/>
              </a:rPr>
              <a:t>数字信号</a:t>
            </a:r>
            <a:r>
              <a:rPr lang="zh-CN" altLang="en-US" smtClean="0">
                <a:ea typeface="宋体" charset="-122"/>
              </a:rPr>
              <a:t>相对的连续的信号。模拟信号分布于自然界的各个角落，如每天温度的变化，而</a:t>
            </a:r>
            <a:r>
              <a:rPr lang="zh-CN" altLang="en-US" smtClean="0">
                <a:ea typeface="宋体" charset="-122"/>
                <a:hlinkClick r:id="rId3" action="ppaction://hlinkfile"/>
              </a:rPr>
              <a:t>数字信号</a:t>
            </a:r>
            <a:r>
              <a:rPr lang="zh-CN" altLang="en-US" smtClean="0">
                <a:ea typeface="宋体" charset="-122"/>
              </a:rPr>
              <a:t>是人为的</a:t>
            </a:r>
            <a:r>
              <a:rPr lang="zh-CN" altLang="en-US" smtClean="0">
                <a:ea typeface="宋体" charset="-122"/>
                <a:hlinkClick r:id="rId4" action="ppaction://hlinkfile"/>
              </a:rPr>
              <a:t>抽象</a:t>
            </a:r>
            <a:r>
              <a:rPr lang="zh-CN" altLang="en-US" smtClean="0">
                <a:ea typeface="宋体" charset="-122"/>
              </a:rPr>
              <a:t>出来的在</a:t>
            </a:r>
            <a:r>
              <a:rPr lang="zh-CN" altLang="en-US" smtClean="0">
                <a:ea typeface="宋体" charset="-122"/>
                <a:hlinkClick r:id="rId5" action="ppaction://hlinkfile"/>
              </a:rPr>
              <a:t>幅度</a:t>
            </a:r>
            <a:r>
              <a:rPr lang="zh-CN" altLang="en-US" smtClean="0">
                <a:ea typeface="宋体" charset="-122"/>
              </a:rPr>
              <a:t>取值上不连续的信号。</a:t>
            </a:r>
            <a:r>
              <a:rPr lang="zh-CN" altLang="en-US" smtClean="0">
                <a:ea typeface="宋体" charset="-122"/>
                <a:hlinkClick r:id="rId6" action="ppaction://hlinkfile"/>
              </a:rPr>
              <a:t>电学</a:t>
            </a:r>
            <a:r>
              <a:rPr lang="zh-CN" altLang="en-US" smtClean="0">
                <a:ea typeface="宋体" charset="-122"/>
              </a:rPr>
              <a:t>上的模拟信号主要是指</a:t>
            </a:r>
            <a:r>
              <a:rPr lang="zh-CN" altLang="en-US" smtClean="0">
                <a:ea typeface="宋体" charset="-122"/>
                <a:hlinkClick r:id="rId5" action="ppaction://hlinkfile"/>
              </a:rPr>
              <a:t>幅度</a:t>
            </a:r>
            <a:r>
              <a:rPr lang="zh-CN" altLang="en-US" smtClean="0">
                <a:ea typeface="宋体" charset="-122"/>
              </a:rPr>
              <a:t>和</a:t>
            </a:r>
            <a:r>
              <a:rPr lang="zh-CN" altLang="en-US" smtClean="0">
                <a:ea typeface="宋体" charset="-122"/>
                <a:hlinkClick r:id="rId7" action="ppaction://hlinkfile"/>
              </a:rPr>
              <a:t>相位</a:t>
            </a:r>
            <a:r>
              <a:rPr lang="zh-CN" altLang="en-US" smtClean="0">
                <a:ea typeface="宋体" charset="-122"/>
              </a:rPr>
              <a:t>都连续的电信号，此信号可以被</a:t>
            </a:r>
            <a:r>
              <a:rPr lang="zh-CN" altLang="en-US" smtClean="0">
                <a:ea typeface="宋体" charset="-122"/>
                <a:hlinkClick r:id="rId8" action="ppaction://hlinkfile"/>
              </a:rPr>
              <a:t>模拟电路</a:t>
            </a:r>
            <a:r>
              <a:rPr lang="zh-CN" altLang="en-US" smtClean="0">
                <a:ea typeface="宋体" charset="-122"/>
              </a:rPr>
              <a:t>进行各种运算，如放大，相加，相乘等。例如用一系列连续变化的电磁波</a:t>
            </a:r>
            <a:r>
              <a:rPr lang="en-US" altLang="zh-CN" smtClean="0">
                <a:ea typeface="宋体" charset="-122"/>
              </a:rPr>
              <a:t>(</a:t>
            </a:r>
            <a:r>
              <a:rPr lang="zh-CN" altLang="en-US" smtClean="0">
                <a:ea typeface="宋体" charset="-122"/>
              </a:rPr>
              <a:t>如无线电与电视广播中的电磁波</a:t>
            </a:r>
            <a:r>
              <a:rPr lang="en-US" altLang="zh-CN" smtClean="0">
                <a:ea typeface="宋体" charset="-122"/>
              </a:rPr>
              <a:t>)</a:t>
            </a:r>
            <a:r>
              <a:rPr lang="zh-CN" altLang="en-US" smtClean="0">
                <a:ea typeface="宋体" charset="-122"/>
              </a:rPr>
              <a:t>，或电压信号</a:t>
            </a:r>
            <a:r>
              <a:rPr lang="en-US" altLang="zh-CN" smtClean="0">
                <a:ea typeface="宋体" charset="-122"/>
              </a:rPr>
              <a:t>(</a:t>
            </a:r>
            <a:r>
              <a:rPr lang="zh-CN" altLang="en-US" smtClean="0">
                <a:ea typeface="宋体" charset="-122"/>
              </a:rPr>
              <a:t>如电话传输中的音频电压信号</a:t>
            </a:r>
            <a:r>
              <a:rPr lang="en-US" altLang="zh-CN" smtClean="0">
                <a:ea typeface="宋体" charset="-122"/>
              </a:rPr>
              <a:t>)</a:t>
            </a:r>
            <a:r>
              <a:rPr lang="zh-CN" altLang="en-US" smtClean="0">
                <a:ea typeface="宋体" charset="-122"/>
              </a:rPr>
              <a:t>来表示</a:t>
            </a:r>
            <a:r>
              <a:rPr lang="en-US" altLang="zh-CN" smtClean="0">
                <a:ea typeface="宋体" charset="-122"/>
              </a:rPr>
              <a:t>.</a:t>
            </a:r>
          </a:p>
          <a:p>
            <a:r>
              <a:rPr lang="zh-CN" altLang="en-US" smtClean="0">
                <a:ea typeface="宋体" charset="-122"/>
              </a:rPr>
              <a:t>模拟信号是指用连续变化的物理量表示的信息，其信号的</a:t>
            </a:r>
            <a:r>
              <a:rPr lang="zh-CN" altLang="en-US" smtClean="0">
                <a:ea typeface="宋体" charset="-122"/>
                <a:hlinkClick r:id="rId5" action="ppaction://hlinkfile"/>
              </a:rPr>
              <a:t>幅度</a:t>
            </a:r>
            <a:r>
              <a:rPr lang="zh-CN" altLang="en-US" smtClean="0">
                <a:ea typeface="宋体" charset="-122"/>
              </a:rPr>
              <a:t>，或</a:t>
            </a:r>
            <a:r>
              <a:rPr lang="zh-CN" altLang="en-US" smtClean="0">
                <a:ea typeface="宋体" charset="-122"/>
                <a:hlinkClick r:id="rId9" action="ppaction://hlinkfile"/>
              </a:rPr>
              <a:t>频率</a:t>
            </a:r>
            <a:r>
              <a:rPr lang="zh-CN" altLang="en-US" smtClean="0">
                <a:ea typeface="宋体" charset="-122"/>
              </a:rPr>
              <a:t>，或</a:t>
            </a:r>
            <a:r>
              <a:rPr lang="zh-CN" altLang="en-US" smtClean="0">
                <a:ea typeface="宋体" charset="-122"/>
                <a:hlinkClick r:id="rId7" action="ppaction://hlinkfile"/>
              </a:rPr>
              <a:t>相位</a:t>
            </a:r>
            <a:r>
              <a:rPr lang="zh-CN" altLang="en-US" smtClean="0">
                <a:ea typeface="宋体" charset="-122"/>
              </a:rPr>
              <a:t>随时间作连续变化，如目前广播的声音信号，或</a:t>
            </a:r>
            <a:r>
              <a:rPr lang="zh-CN" altLang="en-US" smtClean="0">
                <a:ea typeface="宋体" charset="-122"/>
                <a:hlinkClick r:id="rId10" action="ppaction://hlinkfile"/>
              </a:rPr>
              <a:t>图像</a:t>
            </a:r>
            <a:r>
              <a:rPr lang="zh-CN" altLang="en-US" smtClean="0">
                <a:ea typeface="宋体" charset="-122"/>
              </a:rPr>
              <a:t>信号等。</a:t>
            </a:r>
            <a:endParaRPr lang="en-US" altLang="zh-CN" smtClean="0">
              <a:ea typeface="宋体" charset="-122"/>
            </a:endParaRPr>
          </a:p>
          <a:p>
            <a:endParaRPr lang="en-US" altLang="zh-CN" smtClean="0">
              <a:ea typeface="宋体" charset="-122"/>
            </a:endParaRPr>
          </a:p>
          <a:p>
            <a:r>
              <a:rPr lang="zh-CN" altLang="en-US" smtClean="0">
                <a:ea typeface="宋体" charset="-122"/>
              </a:rPr>
              <a:t>模拟信号和数字信号之间可以相互转换：模拟信号一般通过</a:t>
            </a:r>
            <a:r>
              <a:rPr lang="en-US" altLang="zh-CN" smtClean="0">
                <a:ea typeface="宋体" charset="-122"/>
              </a:rPr>
              <a:t>PCM</a:t>
            </a:r>
            <a:r>
              <a:rPr lang="zh-CN" altLang="en-US" smtClean="0">
                <a:ea typeface="宋体" charset="-122"/>
              </a:rPr>
              <a:t>脉码调制</a:t>
            </a:r>
            <a:r>
              <a:rPr lang="en-US" altLang="zh-CN" smtClean="0">
                <a:ea typeface="宋体" charset="-122"/>
              </a:rPr>
              <a:t>(</a:t>
            </a:r>
            <a:r>
              <a:rPr lang="en-US" altLang="zh-CN" smtClean="0">
                <a:ea typeface="宋体" charset="-122"/>
                <a:hlinkClick r:id="rId11" tooltip="Pulse Code Modulation"/>
              </a:rPr>
              <a:t>Pulse Code Modulation</a:t>
            </a:r>
            <a:r>
              <a:rPr lang="en-US" altLang="zh-CN" smtClean="0">
                <a:ea typeface="宋体" charset="-122"/>
              </a:rPr>
              <a:t>)</a:t>
            </a:r>
            <a:r>
              <a:rPr lang="zh-CN" altLang="en-US" smtClean="0">
                <a:ea typeface="宋体" charset="-122"/>
              </a:rPr>
              <a:t>方法量化为数字信号，即让模拟信号的不同幅度分别对应不同的二进制值，例如采用</a:t>
            </a:r>
            <a:r>
              <a:rPr lang="en-US" altLang="zh-CN" smtClean="0">
                <a:ea typeface="宋体" charset="-122"/>
              </a:rPr>
              <a:t>8</a:t>
            </a:r>
            <a:r>
              <a:rPr lang="zh-CN" altLang="en-US" smtClean="0">
                <a:ea typeface="宋体" charset="-122"/>
              </a:rPr>
              <a:t>位编码可将模拟信号量化为</a:t>
            </a:r>
            <a:r>
              <a:rPr lang="en-US" altLang="zh-CN" smtClean="0">
                <a:ea typeface="宋体" charset="-122"/>
              </a:rPr>
              <a:t>2^8=256</a:t>
            </a:r>
            <a:r>
              <a:rPr lang="zh-CN" altLang="en-US" smtClean="0">
                <a:ea typeface="宋体" charset="-122"/>
              </a:rPr>
              <a:t>个量级，实用中常采取</a:t>
            </a:r>
            <a:r>
              <a:rPr lang="en-US" altLang="zh-CN" smtClean="0">
                <a:ea typeface="宋体" charset="-122"/>
              </a:rPr>
              <a:t>24</a:t>
            </a:r>
            <a:r>
              <a:rPr lang="zh-CN" altLang="en-US" smtClean="0">
                <a:ea typeface="宋体" charset="-122"/>
              </a:rPr>
              <a:t>位或</a:t>
            </a:r>
            <a:r>
              <a:rPr lang="en-US" altLang="zh-CN" smtClean="0">
                <a:ea typeface="宋体" charset="-122"/>
              </a:rPr>
              <a:t>30</a:t>
            </a:r>
            <a:r>
              <a:rPr lang="zh-CN" altLang="en-US" smtClean="0">
                <a:ea typeface="宋体" charset="-122"/>
              </a:rPr>
              <a:t>位编码；数字信号一般通过对载波进行移相</a:t>
            </a:r>
            <a:r>
              <a:rPr lang="en-US" altLang="zh-CN" smtClean="0">
                <a:ea typeface="宋体" charset="-122"/>
              </a:rPr>
              <a:t>(Phase Shift)</a:t>
            </a:r>
            <a:r>
              <a:rPr lang="zh-CN" altLang="en-US" smtClean="0">
                <a:ea typeface="宋体" charset="-122"/>
              </a:rPr>
              <a:t>的方法转换为模拟信号。</a:t>
            </a:r>
            <a:r>
              <a:rPr lang="zh-CN" altLang="en-US" smtClean="0">
                <a:ea typeface="宋体" charset="-122"/>
                <a:hlinkClick r:id="rId12" tooltip="计算机"/>
              </a:rPr>
              <a:t>计算机</a:t>
            </a:r>
            <a:r>
              <a:rPr lang="zh-CN" altLang="en-US" smtClean="0">
                <a:ea typeface="宋体" charset="-122"/>
              </a:rPr>
              <a:t>、计算机</a:t>
            </a:r>
            <a:r>
              <a:rPr lang="zh-CN" altLang="en-US" smtClean="0">
                <a:ea typeface="宋体" charset="-122"/>
                <a:hlinkClick r:id="rId13" tooltip="局域网"/>
              </a:rPr>
              <a:t>局域网</a:t>
            </a:r>
            <a:r>
              <a:rPr lang="zh-CN" altLang="en-US" smtClean="0">
                <a:ea typeface="宋体" charset="-122"/>
              </a:rPr>
              <a:t>与</a:t>
            </a:r>
            <a:r>
              <a:rPr lang="zh-CN" altLang="en-US" smtClean="0">
                <a:ea typeface="宋体" charset="-122"/>
                <a:hlinkClick r:id="rId14" tooltip="城域网"/>
              </a:rPr>
              <a:t>城域网</a:t>
            </a:r>
            <a:r>
              <a:rPr lang="zh-CN" altLang="en-US" smtClean="0">
                <a:ea typeface="宋体" charset="-122"/>
              </a:rPr>
              <a:t>中均使用二进制数字信号，目前在计算机</a:t>
            </a:r>
            <a:r>
              <a:rPr lang="zh-CN" altLang="en-US" smtClean="0">
                <a:ea typeface="宋体" charset="-122"/>
                <a:hlinkClick r:id="rId15" tooltip="广域网"/>
              </a:rPr>
              <a:t>广域网</a:t>
            </a:r>
            <a:r>
              <a:rPr lang="zh-CN" altLang="en-US" smtClean="0">
                <a:ea typeface="宋体" charset="-122"/>
              </a:rPr>
              <a:t>中实际传送的则既有二进制数字信号，也有由数字信号转换而得的模拟信号。但是更具应用发展前景的是数字信号。 </a:t>
            </a:r>
            <a:endParaRPr lang="en-US" altLang="zh-CN" smtClean="0">
              <a:ea typeface="宋体" charset="-122"/>
            </a:endParaRPr>
          </a:p>
          <a:p>
            <a:pPr eaLnBrk="1" hangingPunct="1"/>
            <a:endParaRPr lang="zh-CN" altLang="zh-CN"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F1378F97-A914-410F-8C39-0FA1D4C11611}" type="slidenum">
              <a:rPr lang="en-US" altLang="zh-CN" smtClean="0">
                <a:latin typeface="Arial" charset="0"/>
              </a:rPr>
              <a:pPr eaLnBrk="1" hangingPunct="1"/>
              <a:t>32</a:t>
            </a:fld>
            <a:endParaRPr lang="en-US" altLang="zh-CN" smtClean="0">
              <a:latin typeface="Arial" charset="0"/>
            </a:endParaRPr>
          </a:p>
        </p:txBody>
      </p:sp>
      <p:sp>
        <p:nvSpPr>
          <p:cNvPr id="103427" name="Rectangle 2"/>
          <p:cNvSpPr>
            <a:spLocks noGrp="1" noRot="1" noChangeAspect="1" noChangeArrowheads="1" noTextEdit="1"/>
          </p:cNvSpPr>
          <p:nvPr>
            <p:ph type="sldImg"/>
          </p:nvPr>
        </p:nvSpPr>
        <p:spPr>
          <a:xfrm>
            <a:off x="381000" y="685800"/>
            <a:ext cx="6096000" cy="3429000"/>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90208EE8-358F-439E-8DB6-A44E641409DA}" type="slidenum">
              <a:rPr lang="en-US" altLang="zh-CN" smtClean="0">
                <a:latin typeface="Arial" charset="0"/>
              </a:rPr>
              <a:pPr eaLnBrk="1" hangingPunct="1"/>
              <a:t>33</a:t>
            </a:fld>
            <a:endParaRPr lang="en-US" altLang="zh-CN" smtClean="0">
              <a:latin typeface="Arial" charset="0"/>
            </a:endParaRPr>
          </a:p>
        </p:txBody>
      </p:sp>
      <p:sp>
        <p:nvSpPr>
          <p:cNvPr id="104451" name="Rectangle 2"/>
          <p:cNvSpPr>
            <a:spLocks noGrp="1" noRot="1" noChangeAspect="1" noChangeArrowheads="1" noTextEdit="1"/>
          </p:cNvSpPr>
          <p:nvPr>
            <p:ph type="sldImg"/>
          </p:nvPr>
        </p:nvSpPr>
        <p:spPr>
          <a:xfrm>
            <a:off x="381000" y="685800"/>
            <a:ext cx="6096000" cy="3429000"/>
          </a:xfrm>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AB37230A-4A2B-4D71-9338-C67A3670A2EC}" type="slidenum">
              <a:rPr lang="en-US" altLang="zh-CN" smtClean="0">
                <a:latin typeface="Arial" charset="0"/>
              </a:rPr>
              <a:pPr eaLnBrk="1" hangingPunct="1"/>
              <a:t>34</a:t>
            </a:fld>
            <a:endParaRPr lang="en-US" altLang="zh-CN" smtClean="0">
              <a:latin typeface="Arial" charset="0"/>
            </a:endParaRPr>
          </a:p>
        </p:txBody>
      </p:sp>
      <p:sp>
        <p:nvSpPr>
          <p:cNvPr id="106499" name="Rectangle 2"/>
          <p:cNvSpPr>
            <a:spLocks noGrp="1" noRot="1" noChangeAspect="1" noChangeArrowheads="1" noTextEdit="1"/>
          </p:cNvSpPr>
          <p:nvPr>
            <p:ph type="sldImg"/>
          </p:nvPr>
        </p:nvSpPr>
        <p:spPr>
          <a:xfrm>
            <a:off x="381000" y="685800"/>
            <a:ext cx="6096000" cy="3429000"/>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a:t>
            </a:r>
            <a:br>
              <a:rPr lang="zh-CN" altLang="en-US" smtClean="0">
                <a:ea typeface="宋体" charset="-122"/>
              </a:rPr>
            </a:br>
            <a:endParaRPr lang="zh-CN" altLang="en-US" smtClean="0">
              <a:ea typeface="宋体" charset="-122"/>
            </a:endParaRPr>
          </a:p>
          <a:p>
            <a:pPr eaLnBrk="1" hangingPunct="1"/>
            <a:r>
              <a:rPr lang="zh-CN" altLang="en-US" smtClean="0">
                <a:ea typeface="宋体" charset="-122"/>
              </a:rPr>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0E5D0F45-2444-415D-BDA7-16417B3696D3}" type="slidenum">
              <a:rPr lang="en-US" altLang="zh-CN" smtClean="0">
                <a:latin typeface="Arial" charset="0"/>
              </a:rPr>
              <a:pPr eaLnBrk="1" hangingPunct="1"/>
              <a:t>35</a:t>
            </a:fld>
            <a:endParaRPr lang="en-US" altLang="zh-CN" smtClean="0">
              <a:latin typeface="Arial" charset="0"/>
            </a:endParaRPr>
          </a:p>
        </p:txBody>
      </p:sp>
      <p:sp>
        <p:nvSpPr>
          <p:cNvPr id="107523" name="Rectangle 2"/>
          <p:cNvSpPr>
            <a:spLocks noGrp="1" noRot="1" noChangeAspect="1" noChangeArrowheads="1" noTextEdit="1"/>
          </p:cNvSpPr>
          <p:nvPr>
            <p:ph type="sldImg"/>
          </p:nvPr>
        </p:nvSpPr>
        <p:spPr>
          <a:xfrm>
            <a:off x="381000" y="685800"/>
            <a:ext cx="6096000" cy="3429000"/>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考察一行像素，采用</a:t>
            </a:r>
            <a:r>
              <a:rPr lang="en-US" altLang="zh-CN" smtClean="0">
                <a:ea typeface="宋体" charset="-122"/>
              </a:rPr>
              <a:t>RGSS</a:t>
            </a:r>
            <a:r>
              <a:rPr lang="zh-CN" altLang="en-US" smtClean="0">
                <a:ea typeface="宋体" charset="-122"/>
              </a:rPr>
              <a:t>会比</a:t>
            </a:r>
            <a:r>
              <a:rPr lang="en-US" altLang="zh-CN" smtClean="0">
                <a:ea typeface="宋体" charset="-122"/>
              </a:rPr>
              <a:t>OGSS</a:t>
            </a:r>
            <a:r>
              <a:rPr lang="zh-CN" altLang="en-US" smtClean="0">
                <a:ea typeface="宋体" charset="-122"/>
              </a:rPr>
              <a:t>多出两种亮度等级的过渡，因此色彩变化平滑很多。</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D97CD1F1-3C23-4F13-920B-41AA372970FF}" type="slidenum">
              <a:rPr lang="en-US" altLang="zh-CN" smtClean="0">
                <a:latin typeface="Arial" charset="0"/>
              </a:rPr>
              <a:pPr eaLnBrk="1" hangingPunct="1"/>
              <a:t>36</a:t>
            </a:fld>
            <a:endParaRPr lang="en-US" altLang="zh-CN" smtClean="0">
              <a:latin typeface="Arial" charset="0"/>
            </a:endParaRPr>
          </a:p>
        </p:txBody>
      </p:sp>
      <p:sp>
        <p:nvSpPr>
          <p:cNvPr id="108547" name="Rectangle 2"/>
          <p:cNvSpPr>
            <a:spLocks noGrp="1" noRot="1" noChangeAspect="1" noChangeArrowheads="1" noTextEdit="1"/>
          </p:cNvSpPr>
          <p:nvPr>
            <p:ph type="sldImg"/>
          </p:nvPr>
        </p:nvSpPr>
        <p:spPr>
          <a:xfrm>
            <a:off x="381000" y="685800"/>
            <a:ext cx="6096000" cy="3429000"/>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不同超采样模式的反走样效果对比</a:t>
            </a:r>
          </a:p>
          <a:p>
            <a:pPr eaLnBrk="1" hangingPunct="1"/>
            <a:endParaRPr lang="zh-CN" altLang="en-US" smtClean="0">
              <a:ea typeface="宋体" charset="-122"/>
            </a:endParaRPr>
          </a:p>
          <a:p>
            <a:pPr eaLnBrk="1" hangingPunct="1"/>
            <a:r>
              <a:rPr lang="zh-CN" altLang="en-US" smtClean="0">
                <a:ea typeface="宋体" charset="-122"/>
              </a:rPr>
              <a:t>超级采样被普遍应用于</a:t>
            </a:r>
            <a:r>
              <a:rPr lang="en-US" altLang="zh-CN" smtClean="0">
                <a:ea typeface="宋体" charset="-122"/>
              </a:rPr>
              <a:t>ATI R(V)100</a:t>
            </a:r>
            <a:r>
              <a:rPr lang="zh-CN" altLang="en-US" smtClean="0">
                <a:ea typeface="宋体" charset="-122"/>
              </a:rPr>
              <a:t>、</a:t>
            </a:r>
            <a:r>
              <a:rPr lang="en-US" altLang="zh-CN" smtClean="0">
                <a:ea typeface="宋体" charset="-122"/>
              </a:rPr>
              <a:t>NVIDIA NV1X</a:t>
            </a:r>
            <a:r>
              <a:rPr lang="zh-CN" altLang="en-US" smtClean="0">
                <a:ea typeface="宋体" charset="-122"/>
              </a:rPr>
              <a:t>等图形芯片中。</a:t>
            </a:r>
          </a:p>
          <a:p>
            <a:pPr eaLnBrk="1" hangingPunct="1"/>
            <a:r>
              <a:rPr lang="zh-CN" altLang="en-US" smtClean="0">
                <a:ea typeface="宋体" charset="-122"/>
              </a:rPr>
              <a:t>在超采样的过程中，图形芯片所处理的图像的分辨率比实际需要输出的图像的分辨率大的多。例如，在</a:t>
            </a:r>
            <a:r>
              <a:rPr lang="en-US" altLang="zh-CN" smtClean="0">
                <a:ea typeface="宋体" charset="-122"/>
              </a:rPr>
              <a:t>800x600</a:t>
            </a:r>
            <a:r>
              <a:rPr lang="zh-CN" altLang="en-US" smtClean="0">
                <a:ea typeface="宋体" charset="-122"/>
              </a:rPr>
              <a:t>分辨率下采用了</a:t>
            </a:r>
            <a:r>
              <a:rPr lang="en-US" altLang="zh-CN" smtClean="0">
                <a:ea typeface="宋体" charset="-122"/>
              </a:rPr>
              <a:t>2x2</a:t>
            </a:r>
            <a:r>
              <a:rPr lang="zh-CN" altLang="en-US" smtClean="0">
                <a:ea typeface="宋体" charset="-122"/>
              </a:rPr>
              <a:t>超级采样模式的情况下，图形芯片实际所处理的图像分辨率是</a:t>
            </a:r>
            <a:r>
              <a:rPr lang="en-US" altLang="zh-CN" smtClean="0">
                <a:ea typeface="宋体" charset="-122"/>
              </a:rPr>
              <a:t>1600x1200</a:t>
            </a:r>
            <a:r>
              <a:rPr lang="zh-CN" altLang="en-US" smtClean="0">
                <a:ea typeface="宋体" charset="-122"/>
              </a:rPr>
              <a:t>。也就是说我们实际得到的图像只是图形芯片所处理图像的数据的</a:t>
            </a:r>
            <a:r>
              <a:rPr lang="en-US" altLang="zh-CN" smtClean="0">
                <a:ea typeface="宋体" charset="-122"/>
              </a:rPr>
              <a:t>1/4</a:t>
            </a:r>
            <a:r>
              <a:rPr lang="zh-CN" altLang="en-US" smtClean="0">
                <a:ea typeface="宋体" charset="-122"/>
              </a:rPr>
              <a:t>。因此超级的采样所带来的图像质量的提升的同时负面影响也是显著的</a:t>
            </a:r>
            <a:r>
              <a:rPr lang="en-US" altLang="zh-CN" smtClean="0">
                <a:ea typeface="宋体" charset="-122"/>
              </a:rPr>
              <a:t>——</a:t>
            </a:r>
            <a:r>
              <a:rPr lang="zh-CN" altLang="en-US" smtClean="0">
                <a:ea typeface="宋体" charset="-122"/>
              </a:rPr>
              <a:t>图形芯片的处理效率下降十分的明显。</a:t>
            </a:r>
            <a:br>
              <a:rPr lang="zh-CN" altLang="en-US" smtClean="0">
                <a:ea typeface="宋体" charset="-122"/>
              </a:rPr>
            </a:br>
            <a:endParaRPr lang="zh-CN" altLang="en-US" smtClean="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2604F135-04F3-435A-937C-4EED5831AD4A}" type="slidenum">
              <a:rPr lang="en-US" altLang="zh-CN" smtClean="0">
                <a:latin typeface="Arial" charset="0"/>
              </a:rPr>
              <a:pPr eaLnBrk="1" hangingPunct="1"/>
              <a:t>37</a:t>
            </a:fld>
            <a:endParaRPr lang="en-US" altLang="zh-CN" smtClean="0">
              <a:latin typeface="Arial" charset="0"/>
            </a:endParaRPr>
          </a:p>
        </p:txBody>
      </p:sp>
      <p:sp>
        <p:nvSpPr>
          <p:cNvPr id="109571" name="Rectangle 2"/>
          <p:cNvSpPr>
            <a:spLocks noGrp="1" noRot="1" noChangeAspect="1" noChangeArrowheads="1" noTextEdit="1"/>
          </p:cNvSpPr>
          <p:nvPr>
            <p:ph type="sldImg"/>
          </p:nvPr>
        </p:nvSpPr>
        <p:spPr>
          <a:xfrm>
            <a:off x="381000" y="685800"/>
            <a:ext cx="6096000" cy="3429000"/>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宋体" charset="-122"/>
              </a:rPr>
              <a:t>       </a:t>
            </a:r>
            <a:r>
              <a:rPr lang="zh-CN" altLang="en-US" smtClean="0">
                <a:ea typeface="宋体" charset="-122"/>
              </a:rPr>
              <a:t>在进行多重采样的处理时，也是先将显示的画面使用更大的分辨率进行处理，然后与超级采样不同的是，对于子象素，多重采样就会先判断是否所有的子像素都在同一个三角形里面，如果是的话，就说明这个象素本身就在同一个三角形里面，所以肯定不需要进行抗锯齿的平滑处理，如果刚好在三角形的边缘，就是一部分的子象素在三角形的外面，一部分的子象素在三角形的内部，那么这样的象素本身就是处于三角形的边上，需要进行抗锯齿的平滑处理。</a:t>
            </a:r>
          </a:p>
          <a:p>
            <a:pPr eaLnBrk="1" hangingPunct="1"/>
            <a:r>
              <a:rPr lang="zh-CN" altLang="en-US" smtClean="0">
                <a:ea typeface="宋体" charset="-122"/>
              </a:rPr>
              <a:t>这样的好处</a:t>
            </a:r>
            <a:r>
              <a:rPr lang="en-US" altLang="zh-CN" smtClean="0">
                <a:ea typeface="宋体" charset="-122"/>
              </a:rPr>
              <a:t>,</a:t>
            </a:r>
            <a:r>
              <a:rPr lang="zh-CN" altLang="en-US" smtClean="0">
                <a:ea typeface="宋体" charset="-122"/>
              </a:rPr>
              <a:t>就是有很大部分的象素是不需要进行处理的</a:t>
            </a:r>
            <a:r>
              <a:rPr lang="en-US" altLang="zh-CN" smtClean="0">
                <a:ea typeface="宋体" charset="-122"/>
              </a:rPr>
              <a:t>,</a:t>
            </a:r>
            <a:r>
              <a:rPr lang="zh-CN" altLang="en-US" smtClean="0">
                <a:ea typeface="宋体" charset="-122"/>
              </a:rPr>
              <a:t>所以就算到了很高的分辨率</a:t>
            </a:r>
            <a:r>
              <a:rPr lang="en-US" altLang="zh-CN" smtClean="0">
                <a:ea typeface="宋体" charset="-122"/>
              </a:rPr>
              <a:t>,</a:t>
            </a:r>
            <a:r>
              <a:rPr lang="zh-CN" altLang="en-US" smtClean="0">
                <a:ea typeface="宋体" charset="-122"/>
              </a:rPr>
              <a:t>也能够保持一定的速度显示</a:t>
            </a:r>
            <a:r>
              <a:rPr lang="en-US" altLang="zh-CN" smtClean="0">
                <a:ea typeface="宋体" charset="-122"/>
              </a:rPr>
              <a:t>.</a:t>
            </a:r>
          </a:p>
          <a:p>
            <a:pPr eaLnBrk="1" hangingPunct="1"/>
            <a:r>
              <a:rPr lang="en-US" altLang="zh-CN" smtClean="0">
                <a:ea typeface="宋体" charset="-122"/>
              </a:rPr>
              <a:t>      NVIDIA GeForce3/GeForce4/GeForce4 MX</a:t>
            </a:r>
            <a:r>
              <a:rPr lang="zh-CN" altLang="en-US" smtClean="0">
                <a:ea typeface="宋体" charset="-122"/>
              </a:rPr>
              <a:t>都采用了多级采样技术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1862500F-2F97-4901-9CAD-20639036B70B}" type="slidenum">
              <a:rPr lang="en-US" altLang="zh-CN" smtClean="0">
                <a:latin typeface="Arial" charset="0"/>
              </a:rPr>
              <a:pPr eaLnBrk="1" hangingPunct="1"/>
              <a:t>38</a:t>
            </a:fld>
            <a:endParaRPr lang="en-US" altLang="zh-CN" smtClean="0">
              <a:latin typeface="Arial" charset="0"/>
            </a:endParaRPr>
          </a:p>
        </p:txBody>
      </p:sp>
      <p:sp>
        <p:nvSpPr>
          <p:cNvPr id="110595" name="Rectangle 2"/>
          <p:cNvSpPr>
            <a:spLocks noGrp="1" noRot="1" noChangeAspect="1" noChangeArrowheads="1" noTextEdit="1"/>
          </p:cNvSpPr>
          <p:nvPr>
            <p:ph type="sldImg"/>
          </p:nvPr>
        </p:nvSpPr>
        <p:spPr>
          <a:xfrm>
            <a:off x="381000" y="685800"/>
            <a:ext cx="6096000" cy="3429000"/>
          </a:xfrm>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有时也称高分辨率反走样方法ＨＲＡＡ</a:t>
            </a:r>
            <a:r>
              <a:rPr lang="en-US" altLang="zh-CN" smtClean="0">
                <a:ea typeface="宋体" charset="-122"/>
              </a:rPr>
              <a:t>(High Resolution Anti-Aliasing)  《</a:t>
            </a:r>
            <a:r>
              <a:rPr lang="zh-CN" altLang="en-US" smtClean="0">
                <a:ea typeface="宋体" charset="-122"/>
              </a:rPr>
              <a:t>实时计算机图形学</a:t>
            </a:r>
            <a:r>
              <a:rPr lang="en-US" altLang="zh-CN" smtClean="0">
                <a:ea typeface="宋体" charset="-122"/>
              </a:rPr>
              <a:t>》P.57</a:t>
            </a:r>
          </a:p>
          <a:p>
            <a:pPr eaLnBrk="1" hangingPunct="1"/>
            <a:r>
              <a:rPr lang="zh-CN" altLang="en-US" smtClean="0">
                <a:ea typeface="宋体" charset="-122"/>
              </a:rPr>
              <a:t>每个像素只有</a:t>
            </a:r>
            <a:r>
              <a:rPr lang="en-US" altLang="zh-CN" smtClean="0">
                <a:ea typeface="宋体" charset="-122"/>
              </a:rPr>
              <a:t>2</a:t>
            </a:r>
            <a:r>
              <a:rPr lang="zh-CN" altLang="en-US" smtClean="0">
                <a:ea typeface="宋体" charset="-122"/>
              </a:rPr>
              <a:t>个采样点，首先判断</a:t>
            </a:r>
            <a:r>
              <a:rPr lang="en-US" altLang="zh-CN" smtClean="0">
                <a:ea typeface="宋体" charset="-122"/>
              </a:rPr>
              <a:t>5</a:t>
            </a:r>
            <a:r>
              <a:rPr lang="zh-CN" altLang="en-US" smtClean="0">
                <a:ea typeface="宋体" charset="-122"/>
              </a:rPr>
              <a:t>个采样点是否都在三角形范围内，如果都在，就不必要进行计算，如果有一部分在一部分不在，就使用一个</a:t>
            </a:r>
            <a:r>
              <a:rPr lang="en-US" altLang="zh-CN" smtClean="0">
                <a:ea typeface="宋体" charset="-122"/>
              </a:rPr>
              <a:t>3x3</a:t>
            </a:r>
            <a:r>
              <a:rPr lang="zh-CN" altLang="en-US" smtClean="0">
                <a:ea typeface="宋体" charset="-122"/>
              </a:rPr>
              <a:t>范围的滤波器进行滤波。</a:t>
            </a:r>
          </a:p>
          <a:p>
            <a:pPr eaLnBrk="1" hangingPunct="1"/>
            <a:r>
              <a:rPr lang="zh-CN" altLang="en-US" smtClean="0">
                <a:ea typeface="宋体" charset="-122"/>
              </a:rPr>
              <a:t>反走样的效果，几乎可以等于</a:t>
            </a:r>
            <a:r>
              <a:rPr lang="en-US" altLang="zh-CN" smtClean="0">
                <a:ea typeface="宋体" charset="-122"/>
              </a:rPr>
              <a:t>2x2</a:t>
            </a:r>
            <a:r>
              <a:rPr lang="zh-CN" altLang="en-US" smtClean="0">
                <a:ea typeface="宋体" charset="-122"/>
              </a:rPr>
              <a:t>下的超采样了。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AE8D8287-1D13-4FE4-80D3-262E7ED45B88}" type="slidenum">
              <a:rPr lang="en-US" altLang="zh-CN" smtClean="0">
                <a:latin typeface="Arial" charset="0"/>
              </a:rPr>
              <a:pPr eaLnBrk="1" hangingPunct="1"/>
              <a:t>39</a:t>
            </a:fld>
            <a:endParaRPr lang="en-US" altLang="zh-CN" smtClean="0">
              <a:latin typeface="Arial" charset="0"/>
            </a:endParaRPr>
          </a:p>
        </p:txBody>
      </p:sp>
      <p:sp>
        <p:nvSpPr>
          <p:cNvPr id="111619" name="Rectangle 2"/>
          <p:cNvSpPr>
            <a:spLocks noGrp="1" noRot="1" noChangeAspect="1" noChangeArrowheads="1" noTextEdit="1"/>
          </p:cNvSpPr>
          <p:nvPr>
            <p:ph type="sldImg"/>
          </p:nvPr>
        </p:nvSpPr>
        <p:spPr>
          <a:xfrm>
            <a:off x="381000" y="685800"/>
            <a:ext cx="6096000" cy="3429000"/>
          </a:xfrm>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宋体" charset="-122"/>
              </a:rPr>
              <a:t>2</a:t>
            </a:r>
            <a:r>
              <a:rPr lang="en-US" altLang="zh-CN" smtClean="0">
                <a:ea typeface="宋体" charset="-122"/>
                <a:sym typeface="Symbol" pitchFamily="18" charset="2"/>
              </a:rPr>
              <a:t>2RGSS</a:t>
            </a:r>
            <a:r>
              <a:rPr lang="zh-CN" altLang="en-US" smtClean="0">
                <a:ea typeface="宋体" charset="-122"/>
                <a:sym typeface="Symbol" pitchFamily="18" charset="2"/>
              </a:rPr>
              <a:t>的边缘反走样效果还是要好一点，特别是三角形底边。但两种效果很接近。</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B6172DD9-8278-450D-A165-592AB77C34C1}" type="slidenum">
              <a:rPr lang="en-US" altLang="zh-CN" smtClean="0">
                <a:latin typeface="Arial" charset="0"/>
              </a:rPr>
              <a:pPr eaLnBrk="1" hangingPunct="1"/>
              <a:t>40</a:t>
            </a:fld>
            <a:endParaRPr lang="en-US" altLang="zh-CN" smtClean="0">
              <a:latin typeface="Arial" charset="0"/>
            </a:endParaRPr>
          </a:p>
        </p:txBody>
      </p:sp>
      <p:sp>
        <p:nvSpPr>
          <p:cNvPr id="112643" name="Rectangle 2"/>
          <p:cNvSpPr>
            <a:spLocks noGrp="1" noRot="1" noChangeAspect="1" noChangeArrowheads="1" noTextEdit="1"/>
          </p:cNvSpPr>
          <p:nvPr>
            <p:ph type="sldImg"/>
          </p:nvPr>
        </p:nvSpPr>
        <p:spPr>
          <a:xfrm>
            <a:off x="381000" y="685800"/>
            <a:ext cx="6096000" cy="3429000"/>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宋体" charset="-122"/>
              </a:rPr>
              <a:t>nVIDIA</a:t>
            </a:r>
            <a:r>
              <a:rPr lang="zh-CN" altLang="en-US" smtClean="0">
                <a:ea typeface="宋体" charset="-122"/>
              </a:rPr>
              <a:t>采用</a:t>
            </a:r>
            <a:r>
              <a:rPr lang="en-US" altLang="zh-CN" smtClean="0">
                <a:ea typeface="宋体" charset="-122"/>
              </a:rPr>
              <a:t>DirectX 9.0c</a:t>
            </a:r>
            <a:r>
              <a:rPr lang="zh-CN" altLang="en-US" smtClean="0">
                <a:ea typeface="宋体" charset="-122"/>
              </a:rPr>
              <a:t>最新的质心采样</a:t>
            </a:r>
            <a:r>
              <a:rPr lang="en-US" altLang="zh-CN" smtClean="0">
                <a:ea typeface="宋体" charset="-122"/>
              </a:rPr>
              <a:t>Centroid Sampling</a:t>
            </a:r>
            <a:r>
              <a:rPr lang="zh-CN" altLang="en-US" smtClean="0">
                <a:ea typeface="宋体" charset="-122"/>
              </a:rPr>
              <a:t>技术。</a:t>
            </a:r>
          </a:p>
          <a:p>
            <a:pPr eaLnBrk="1" hangingPunct="1"/>
            <a:r>
              <a:rPr lang="zh-CN" altLang="en-US" smtClean="0">
                <a:ea typeface="宋体" charset="-122"/>
              </a:rPr>
              <a:t>在纹理映射的时候，纹理的采样点是位于像素的正中位置，如果三角形没有覆盖到像素正中心，以往的处理方式就是把三角形“外推”到像素的中央来采样，这样的方式容易产生错误的纹理采样导致画面渲染错误。而像素着色器只能对像素进行一次处理，这时可利用质心采样，把像素的纹理采样点“推”到覆盖着它的三角形内部（即将采样点挪到被覆盖的子像素的质点位置）来进行纹理采样，获得正确的纹理元素色彩值。</a:t>
            </a:r>
          </a:p>
          <a:p>
            <a:pPr eaLnBrk="1" hangingPunct="1"/>
            <a:r>
              <a:rPr lang="en-US" altLang="zh-CN" smtClean="0">
                <a:ea typeface="宋体" charset="-122"/>
              </a:rPr>
              <a:t>NV40</a:t>
            </a:r>
            <a:r>
              <a:rPr lang="zh-CN" altLang="en-US" smtClean="0">
                <a:ea typeface="宋体" charset="-122"/>
              </a:rPr>
              <a:t>对质心采样是软支持方式，即通过对可编程像素着色器</a:t>
            </a:r>
            <a:r>
              <a:rPr lang="en-US" altLang="zh-CN" smtClean="0">
                <a:ea typeface="宋体" charset="-122"/>
              </a:rPr>
              <a:t>Pixel Shader3.0</a:t>
            </a:r>
            <a:r>
              <a:rPr lang="zh-CN" altLang="en-US" smtClean="0">
                <a:ea typeface="宋体" charset="-122"/>
              </a:rPr>
              <a:t>支持来实现的</a:t>
            </a:r>
            <a:r>
              <a:rPr lang="en-US" altLang="zh-CN" smtClean="0">
                <a:ea typeface="宋体" charset="-122"/>
              </a:rPr>
              <a:t>Centroid Anti-Aliasing</a:t>
            </a:r>
            <a:r>
              <a:rPr lang="zh-CN" altLang="en-US" smtClean="0">
                <a:ea typeface="宋体" charset="-122"/>
              </a:rPr>
              <a:t>功能。 而</a:t>
            </a:r>
            <a:r>
              <a:rPr lang="en-US" altLang="zh-CN" smtClean="0">
                <a:ea typeface="宋体" charset="-122"/>
              </a:rPr>
              <a:t>ATI</a:t>
            </a:r>
            <a:r>
              <a:rPr lang="zh-CN" altLang="en-US" smtClean="0">
                <a:ea typeface="宋体" charset="-122"/>
              </a:rPr>
              <a:t>在在</a:t>
            </a:r>
            <a:r>
              <a:rPr lang="en-US" altLang="zh-CN" smtClean="0">
                <a:ea typeface="宋体" charset="-122"/>
              </a:rPr>
              <a:t>SmoothvisionHD</a:t>
            </a:r>
            <a:r>
              <a:rPr lang="zh-CN" altLang="en-US" smtClean="0">
                <a:ea typeface="宋体" charset="-122"/>
              </a:rPr>
              <a:t>对质心反走样进行了硬件实现。</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56ED830A-46C3-457A-A094-B61DF29743B5}" type="slidenum">
              <a:rPr lang="en-US" altLang="zh-CN" smtClean="0">
                <a:latin typeface="Arial" charset="0"/>
              </a:rPr>
              <a:pPr eaLnBrk="1" hangingPunct="1"/>
              <a:t>41</a:t>
            </a:fld>
            <a:endParaRPr lang="en-US" altLang="zh-CN" smtClean="0">
              <a:latin typeface="Arial" charset="0"/>
            </a:endParaRPr>
          </a:p>
        </p:txBody>
      </p:sp>
      <p:sp>
        <p:nvSpPr>
          <p:cNvPr id="113667" name="Rectangle 2"/>
          <p:cNvSpPr>
            <a:spLocks noGrp="1" noRot="1" noChangeAspect="1" noChangeArrowheads="1" noTextEdit="1"/>
          </p:cNvSpPr>
          <p:nvPr>
            <p:ph type="sldImg"/>
          </p:nvPr>
        </p:nvSpPr>
        <p:spPr>
          <a:xfrm>
            <a:off x="381000" y="685800"/>
            <a:ext cx="6096000" cy="342900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EF27FB2F-58AA-4429-AD81-3AB588DCB2CC}" type="slidenum">
              <a:rPr lang="en-US" altLang="zh-CN" smtClean="0">
                <a:latin typeface="Arial" charset="0"/>
              </a:rPr>
              <a:pPr eaLnBrk="1" hangingPunct="1"/>
              <a:t>5</a:t>
            </a:fld>
            <a:endParaRPr lang="en-US" altLang="zh-CN" smtClean="0">
              <a:latin typeface="Arial" charset="0"/>
            </a:endParaRPr>
          </a:p>
        </p:txBody>
      </p:sp>
      <p:sp>
        <p:nvSpPr>
          <p:cNvPr id="84995" name="Rectangle 2"/>
          <p:cNvSpPr>
            <a:spLocks noGrp="1" noRot="1" noChangeAspect="1" noChangeArrowheads="1" noTextEdit="1"/>
          </p:cNvSpPr>
          <p:nvPr>
            <p:ph type="sldImg"/>
          </p:nvPr>
        </p:nvSpPr>
        <p:spPr>
          <a:xfrm>
            <a:off x="381000" y="685800"/>
            <a:ext cx="6096000" cy="342900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ea typeface="宋体" charset="-122"/>
            </a:endParaRPr>
          </a:p>
          <a:p>
            <a:r>
              <a:rPr lang="zh-CN" altLang="en-US" smtClean="0">
                <a:ea typeface="宋体" charset="-122"/>
              </a:rPr>
              <a:t>模拟信号主要是与离散的</a:t>
            </a:r>
            <a:r>
              <a:rPr lang="zh-CN" altLang="en-US" smtClean="0">
                <a:ea typeface="宋体" charset="-122"/>
                <a:hlinkClick r:id="rId3" action="ppaction://hlinkfile"/>
              </a:rPr>
              <a:t>数字信号</a:t>
            </a:r>
            <a:r>
              <a:rPr lang="zh-CN" altLang="en-US" smtClean="0">
                <a:ea typeface="宋体" charset="-122"/>
              </a:rPr>
              <a:t>相对的连续的信号。模拟信号分布于自然界的各个角落，如每天温度的变化，而</a:t>
            </a:r>
            <a:r>
              <a:rPr lang="zh-CN" altLang="en-US" smtClean="0">
                <a:ea typeface="宋体" charset="-122"/>
                <a:hlinkClick r:id="rId3" action="ppaction://hlinkfile"/>
              </a:rPr>
              <a:t>数字信号</a:t>
            </a:r>
            <a:r>
              <a:rPr lang="zh-CN" altLang="en-US" smtClean="0">
                <a:ea typeface="宋体" charset="-122"/>
              </a:rPr>
              <a:t>是人为的</a:t>
            </a:r>
            <a:r>
              <a:rPr lang="zh-CN" altLang="en-US" smtClean="0">
                <a:ea typeface="宋体" charset="-122"/>
                <a:hlinkClick r:id="rId4" action="ppaction://hlinkfile"/>
              </a:rPr>
              <a:t>抽象</a:t>
            </a:r>
            <a:r>
              <a:rPr lang="zh-CN" altLang="en-US" smtClean="0">
                <a:ea typeface="宋体" charset="-122"/>
              </a:rPr>
              <a:t>出来的在</a:t>
            </a:r>
            <a:r>
              <a:rPr lang="zh-CN" altLang="en-US" smtClean="0">
                <a:ea typeface="宋体" charset="-122"/>
                <a:hlinkClick r:id="rId5" action="ppaction://hlinkfile"/>
              </a:rPr>
              <a:t>幅度</a:t>
            </a:r>
            <a:r>
              <a:rPr lang="zh-CN" altLang="en-US" smtClean="0">
                <a:ea typeface="宋体" charset="-122"/>
              </a:rPr>
              <a:t>取值上不连续的信号。</a:t>
            </a:r>
            <a:r>
              <a:rPr lang="zh-CN" altLang="en-US" smtClean="0">
                <a:ea typeface="宋体" charset="-122"/>
                <a:hlinkClick r:id="rId6" action="ppaction://hlinkfile"/>
              </a:rPr>
              <a:t>电学</a:t>
            </a:r>
            <a:r>
              <a:rPr lang="zh-CN" altLang="en-US" smtClean="0">
                <a:ea typeface="宋体" charset="-122"/>
              </a:rPr>
              <a:t>上的模拟信号主要是指</a:t>
            </a:r>
            <a:r>
              <a:rPr lang="zh-CN" altLang="en-US" smtClean="0">
                <a:ea typeface="宋体" charset="-122"/>
                <a:hlinkClick r:id="rId5" action="ppaction://hlinkfile"/>
              </a:rPr>
              <a:t>幅度</a:t>
            </a:r>
            <a:r>
              <a:rPr lang="zh-CN" altLang="en-US" smtClean="0">
                <a:ea typeface="宋体" charset="-122"/>
              </a:rPr>
              <a:t>和</a:t>
            </a:r>
            <a:r>
              <a:rPr lang="zh-CN" altLang="en-US" smtClean="0">
                <a:ea typeface="宋体" charset="-122"/>
                <a:hlinkClick r:id="rId7" action="ppaction://hlinkfile"/>
              </a:rPr>
              <a:t>相位</a:t>
            </a:r>
            <a:r>
              <a:rPr lang="zh-CN" altLang="en-US" smtClean="0">
                <a:ea typeface="宋体" charset="-122"/>
              </a:rPr>
              <a:t>都连续的电信号，此信号可以被</a:t>
            </a:r>
            <a:r>
              <a:rPr lang="zh-CN" altLang="en-US" smtClean="0">
                <a:ea typeface="宋体" charset="-122"/>
                <a:hlinkClick r:id="rId8" action="ppaction://hlinkfile"/>
              </a:rPr>
              <a:t>模拟电路</a:t>
            </a:r>
            <a:r>
              <a:rPr lang="zh-CN" altLang="en-US" smtClean="0">
                <a:ea typeface="宋体" charset="-122"/>
              </a:rPr>
              <a:t>进行各种运算，如放大，相加，相乘等。例如用一系列连续变化的电磁波</a:t>
            </a:r>
            <a:r>
              <a:rPr lang="en-US" altLang="zh-CN" smtClean="0">
                <a:ea typeface="宋体" charset="-122"/>
              </a:rPr>
              <a:t>(</a:t>
            </a:r>
            <a:r>
              <a:rPr lang="zh-CN" altLang="en-US" smtClean="0">
                <a:ea typeface="宋体" charset="-122"/>
              </a:rPr>
              <a:t>如无线电与电视广播中的电磁波</a:t>
            </a:r>
            <a:r>
              <a:rPr lang="en-US" altLang="zh-CN" smtClean="0">
                <a:ea typeface="宋体" charset="-122"/>
              </a:rPr>
              <a:t>)</a:t>
            </a:r>
            <a:r>
              <a:rPr lang="zh-CN" altLang="en-US" smtClean="0">
                <a:ea typeface="宋体" charset="-122"/>
              </a:rPr>
              <a:t>，或电压信号</a:t>
            </a:r>
            <a:r>
              <a:rPr lang="en-US" altLang="zh-CN" smtClean="0">
                <a:ea typeface="宋体" charset="-122"/>
              </a:rPr>
              <a:t>(</a:t>
            </a:r>
            <a:r>
              <a:rPr lang="zh-CN" altLang="en-US" smtClean="0">
                <a:ea typeface="宋体" charset="-122"/>
              </a:rPr>
              <a:t>如电话传输中的音频电压信号</a:t>
            </a:r>
            <a:r>
              <a:rPr lang="en-US" altLang="zh-CN" smtClean="0">
                <a:ea typeface="宋体" charset="-122"/>
              </a:rPr>
              <a:t>)</a:t>
            </a:r>
            <a:r>
              <a:rPr lang="zh-CN" altLang="en-US" smtClean="0">
                <a:ea typeface="宋体" charset="-122"/>
              </a:rPr>
              <a:t>来表示</a:t>
            </a:r>
            <a:r>
              <a:rPr lang="en-US" altLang="zh-CN" smtClean="0">
                <a:ea typeface="宋体" charset="-122"/>
              </a:rPr>
              <a:t>.</a:t>
            </a:r>
          </a:p>
          <a:p>
            <a:r>
              <a:rPr lang="zh-CN" altLang="en-US" smtClean="0">
                <a:ea typeface="宋体" charset="-122"/>
              </a:rPr>
              <a:t>模拟信号是指用连续变化的物理量表示的信息，其信号的</a:t>
            </a:r>
            <a:r>
              <a:rPr lang="zh-CN" altLang="en-US" smtClean="0">
                <a:ea typeface="宋体" charset="-122"/>
                <a:hlinkClick r:id="rId5" action="ppaction://hlinkfile"/>
              </a:rPr>
              <a:t>幅度</a:t>
            </a:r>
            <a:r>
              <a:rPr lang="zh-CN" altLang="en-US" smtClean="0">
                <a:ea typeface="宋体" charset="-122"/>
              </a:rPr>
              <a:t>，或</a:t>
            </a:r>
            <a:r>
              <a:rPr lang="zh-CN" altLang="en-US" smtClean="0">
                <a:ea typeface="宋体" charset="-122"/>
                <a:hlinkClick r:id="rId9" action="ppaction://hlinkfile"/>
              </a:rPr>
              <a:t>频率</a:t>
            </a:r>
            <a:r>
              <a:rPr lang="zh-CN" altLang="en-US" smtClean="0">
                <a:ea typeface="宋体" charset="-122"/>
              </a:rPr>
              <a:t>，或</a:t>
            </a:r>
            <a:r>
              <a:rPr lang="zh-CN" altLang="en-US" smtClean="0">
                <a:ea typeface="宋体" charset="-122"/>
                <a:hlinkClick r:id="rId7" action="ppaction://hlinkfile"/>
              </a:rPr>
              <a:t>相位</a:t>
            </a:r>
            <a:r>
              <a:rPr lang="zh-CN" altLang="en-US" smtClean="0">
                <a:ea typeface="宋体" charset="-122"/>
              </a:rPr>
              <a:t>随时间作连续变化，如目前广播的声音信号，或</a:t>
            </a:r>
            <a:r>
              <a:rPr lang="zh-CN" altLang="en-US" smtClean="0">
                <a:ea typeface="宋体" charset="-122"/>
                <a:hlinkClick r:id="rId10" action="ppaction://hlinkfile"/>
              </a:rPr>
              <a:t>图像</a:t>
            </a:r>
            <a:r>
              <a:rPr lang="zh-CN" altLang="en-US" smtClean="0">
                <a:ea typeface="宋体" charset="-122"/>
              </a:rPr>
              <a:t>信号等。</a:t>
            </a:r>
            <a:endParaRPr lang="en-US" altLang="zh-CN" smtClean="0">
              <a:ea typeface="宋体" charset="-122"/>
            </a:endParaRPr>
          </a:p>
          <a:p>
            <a:endParaRPr lang="en-US" altLang="zh-CN" smtClean="0">
              <a:ea typeface="宋体" charset="-122"/>
            </a:endParaRPr>
          </a:p>
          <a:p>
            <a:r>
              <a:rPr lang="zh-CN" altLang="en-US" smtClean="0">
                <a:ea typeface="宋体" charset="-122"/>
              </a:rPr>
              <a:t>模拟信号和数字信号之间可以相互转换：模拟信号一般通过</a:t>
            </a:r>
            <a:r>
              <a:rPr lang="en-US" altLang="zh-CN" smtClean="0">
                <a:ea typeface="宋体" charset="-122"/>
              </a:rPr>
              <a:t>PCM</a:t>
            </a:r>
            <a:r>
              <a:rPr lang="zh-CN" altLang="en-US" smtClean="0">
                <a:ea typeface="宋体" charset="-122"/>
              </a:rPr>
              <a:t>脉码调制</a:t>
            </a:r>
            <a:r>
              <a:rPr lang="en-US" altLang="zh-CN" smtClean="0">
                <a:ea typeface="宋体" charset="-122"/>
              </a:rPr>
              <a:t>(</a:t>
            </a:r>
            <a:r>
              <a:rPr lang="en-US" altLang="zh-CN" smtClean="0">
                <a:ea typeface="宋体" charset="-122"/>
                <a:hlinkClick r:id="rId11" tooltip="Pulse Code Modulation"/>
              </a:rPr>
              <a:t>Pulse Code Modulation</a:t>
            </a:r>
            <a:r>
              <a:rPr lang="en-US" altLang="zh-CN" smtClean="0">
                <a:ea typeface="宋体" charset="-122"/>
              </a:rPr>
              <a:t>)</a:t>
            </a:r>
            <a:r>
              <a:rPr lang="zh-CN" altLang="en-US" smtClean="0">
                <a:ea typeface="宋体" charset="-122"/>
              </a:rPr>
              <a:t>方法量化为数字信号，即让模拟信号的不同幅度分别对应不同的二进制值，例如采用</a:t>
            </a:r>
            <a:r>
              <a:rPr lang="en-US" altLang="zh-CN" smtClean="0">
                <a:ea typeface="宋体" charset="-122"/>
              </a:rPr>
              <a:t>8</a:t>
            </a:r>
            <a:r>
              <a:rPr lang="zh-CN" altLang="en-US" smtClean="0">
                <a:ea typeface="宋体" charset="-122"/>
              </a:rPr>
              <a:t>位编码可将模拟信号量化为</a:t>
            </a:r>
            <a:r>
              <a:rPr lang="en-US" altLang="zh-CN" smtClean="0">
                <a:ea typeface="宋体" charset="-122"/>
              </a:rPr>
              <a:t>2^8=256</a:t>
            </a:r>
            <a:r>
              <a:rPr lang="zh-CN" altLang="en-US" smtClean="0">
                <a:ea typeface="宋体" charset="-122"/>
              </a:rPr>
              <a:t>个量级，实用中常采取</a:t>
            </a:r>
            <a:r>
              <a:rPr lang="en-US" altLang="zh-CN" smtClean="0">
                <a:ea typeface="宋体" charset="-122"/>
              </a:rPr>
              <a:t>24</a:t>
            </a:r>
            <a:r>
              <a:rPr lang="zh-CN" altLang="en-US" smtClean="0">
                <a:ea typeface="宋体" charset="-122"/>
              </a:rPr>
              <a:t>位或</a:t>
            </a:r>
            <a:r>
              <a:rPr lang="en-US" altLang="zh-CN" smtClean="0">
                <a:ea typeface="宋体" charset="-122"/>
              </a:rPr>
              <a:t>30</a:t>
            </a:r>
            <a:r>
              <a:rPr lang="zh-CN" altLang="en-US" smtClean="0">
                <a:ea typeface="宋体" charset="-122"/>
              </a:rPr>
              <a:t>位编码；数字信号一般通过对载波进行移相</a:t>
            </a:r>
            <a:r>
              <a:rPr lang="en-US" altLang="zh-CN" smtClean="0">
                <a:ea typeface="宋体" charset="-122"/>
              </a:rPr>
              <a:t>(Phase Shift)</a:t>
            </a:r>
            <a:r>
              <a:rPr lang="zh-CN" altLang="en-US" smtClean="0">
                <a:ea typeface="宋体" charset="-122"/>
              </a:rPr>
              <a:t>的方法转换为模拟信号。</a:t>
            </a:r>
            <a:r>
              <a:rPr lang="zh-CN" altLang="en-US" smtClean="0">
                <a:ea typeface="宋体" charset="-122"/>
                <a:hlinkClick r:id="rId12" tooltip="计算机"/>
              </a:rPr>
              <a:t>计算机</a:t>
            </a:r>
            <a:r>
              <a:rPr lang="zh-CN" altLang="en-US" smtClean="0">
                <a:ea typeface="宋体" charset="-122"/>
              </a:rPr>
              <a:t>、计算机</a:t>
            </a:r>
            <a:r>
              <a:rPr lang="zh-CN" altLang="en-US" smtClean="0">
                <a:ea typeface="宋体" charset="-122"/>
                <a:hlinkClick r:id="rId13" tooltip="局域网"/>
              </a:rPr>
              <a:t>局域网</a:t>
            </a:r>
            <a:r>
              <a:rPr lang="zh-CN" altLang="en-US" smtClean="0">
                <a:ea typeface="宋体" charset="-122"/>
              </a:rPr>
              <a:t>与</a:t>
            </a:r>
            <a:r>
              <a:rPr lang="zh-CN" altLang="en-US" smtClean="0">
                <a:ea typeface="宋体" charset="-122"/>
                <a:hlinkClick r:id="rId14" tooltip="城域网"/>
              </a:rPr>
              <a:t>城域网</a:t>
            </a:r>
            <a:r>
              <a:rPr lang="zh-CN" altLang="en-US" smtClean="0">
                <a:ea typeface="宋体" charset="-122"/>
              </a:rPr>
              <a:t>中均使用二进制数字信号，目前在计算机</a:t>
            </a:r>
            <a:r>
              <a:rPr lang="zh-CN" altLang="en-US" smtClean="0">
                <a:ea typeface="宋体" charset="-122"/>
                <a:hlinkClick r:id="rId15" tooltip="广域网"/>
              </a:rPr>
              <a:t>广域网</a:t>
            </a:r>
            <a:r>
              <a:rPr lang="zh-CN" altLang="en-US" smtClean="0">
                <a:ea typeface="宋体" charset="-122"/>
              </a:rPr>
              <a:t>中实际传送的则既有二进制数字信号，也有由数字信号转换而得的模拟信号。但是更具应用发展前景的是数字信号。 </a:t>
            </a:r>
            <a:endParaRPr lang="en-US" altLang="zh-CN" smtClean="0">
              <a:ea typeface="宋体" charset="-122"/>
            </a:endParaRPr>
          </a:p>
          <a:p>
            <a:pPr eaLnBrk="1" hangingPunct="1"/>
            <a:endParaRPr lang="zh-CN" altLang="zh-CN" smtClean="0">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E1A6508F-3AC9-4CA5-BA16-C915049F52F8}" type="slidenum">
              <a:rPr lang="en-US" altLang="zh-CN" smtClean="0">
                <a:latin typeface="Arial" charset="0"/>
              </a:rPr>
              <a:pPr eaLnBrk="1" hangingPunct="1"/>
              <a:t>42</a:t>
            </a:fld>
            <a:endParaRPr lang="en-US" altLang="zh-CN" smtClean="0">
              <a:latin typeface="Arial" charset="0"/>
            </a:endParaRPr>
          </a:p>
        </p:txBody>
      </p:sp>
      <p:sp>
        <p:nvSpPr>
          <p:cNvPr id="114691" name="Rectangle 2"/>
          <p:cNvSpPr>
            <a:spLocks noGrp="1" noRot="1" noChangeAspect="1" noChangeArrowheads="1" noTextEdit="1"/>
          </p:cNvSpPr>
          <p:nvPr>
            <p:ph type="sldImg"/>
          </p:nvPr>
        </p:nvSpPr>
        <p:spPr>
          <a:xfrm>
            <a:off x="381000" y="685800"/>
            <a:ext cx="6096000" cy="3429000"/>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屏幕上的场景可以有任意小的物体组成，这就意味着不会有一个非常完美的采样频率能够将所有信息捕获。因此一般的规则采样模式一定还会有这样那样的走样。</a:t>
            </a:r>
          </a:p>
          <a:p>
            <a:pPr eaLnBrk="1" hangingPunct="1"/>
            <a:r>
              <a:rPr lang="zh-CN" altLang="en-US" smtClean="0">
                <a:ea typeface="宋体" charset="-122"/>
              </a:rPr>
              <a:t>如果采用随机分配采样样本的方法，每个像素都式样不同的采样模式，用噪声代替重复的走样效果，人们往往对噪声不敏感。</a:t>
            </a:r>
          </a:p>
          <a:p>
            <a:pPr eaLnBrk="1" hangingPunct="1"/>
            <a:endParaRPr lang="zh-CN" altLang="en-US" smtClean="0">
              <a:ea typeface="宋体" charset="-122"/>
            </a:endParaRPr>
          </a:p>
          <a:p>
            <a:pPr eaLnBrk="1" hangingPunct="1"/>
            <a:r>
              <a:rPr lang="zh-CN" altLang="en-US" smtClean="0">
                <a:ea typeface="宋体" charset="-122"/>
              </a:rPr>
              <a:t>工作原理：</a:t>
            </a:r>
          </a:p>
          <a:p>
            <a:pPr eaLnBrk="1" hangingPunct="1"/>
            <a:r>
              <a:rPr lang="zh-CN" altLang="en-US" smtClean="0">
                <a:ea typeface="宋体" charset="-122"/>
              </a:rPr>
              <a:t>假设一个像素会用到</a:t>
            </a:r>
            <a:r>
              <a:rPr lang="en-US" altLang="zh-CN" smtClean="0">
                <a:ea typeface="宋体" charset="-122"/>
              </a:rPr>
              <a:t>n</a:t>
            </a:r>
            <a:r>
              <a:rPr lang="zh-CN" altLang="en-US" smtClean="0">
                <a:ea typeface="宋体" charset="-122"/>
              </a:rPr>
              <a:t>个样本，将该像素区域等分成</a:t>
            </a:r>
            <a:r>
              <a:rPr lang="en-US" altLang="zh-CN" smtClean="0">
                <a:ea typeface="宋体" charset="-122"/>
              </a:rPr>
              <a:t>n</a:t>
            </a:r>
            <a:r>
              <a:rPr lang="zh-CN" altLang="en-US" smtClean="0">
                <a:ea typeface="宋体" charset="-122"/>
              </a:rPr>
              <a:t>个子区域，每个子区域中随机放置一个样本。最终的像素颜色由样本的某种平均方式计算出来。</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A72D07A1-36C6-4A5A-9640-CEBC1AE87BDD}" type="slidenum">
              <a:rPr lang="en-US" altLang="zh-CN" smtClean="0">
                <a:latin typeface="Arial" charset="0"/>
              </a:rPr>
              <a:pPr eaLnBrk="1" hangingPunct="1"/>
              <a:t>43</a:t>
            </a:fld>
            <a:endParaRPr lang="en-US" altLang="zh-CN" smtClean="0">
              <a:latin typeface="Arial" charset="0"/>
            </a:endParaRPr>
          </a:p>
        </p:txBody>
      </p:sp>
      <p:sp>
        <p:nvSpPr>
          <p:cNvPr id="115715" name="Rectangle 2"/>
          <p:cNvSpPr>
            <a:spLocks noGrp="1" noRot="1" noChangeAspect="1" noChangeArrowheads="1" noTextEdit="1"/>
          </p:cNvSpPr>
          <p:nvPr>
            <p:ph type="sldImg"/>
          </p:nvPr>
        </p:nvSpPr>
        <p:spPr>
          <a:xfrm>
            <a:off x="381000" y="685800"/>
            <a:ext cx="6096000" cy="34290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F4C63532-9664-4461-9821-1CFECA3E3C37}" type="slidenum">
              <a:rPr lang="en-US" altLang="zh-CN" smtClean="0">
                <a:latin typeface="Arial" charset="0"/>
              </a:rPr>
              <a:pPr eaLnBrk="1" hangingPunct="1"/>
              <a:t>44</a:t>
            </a:fld>
            <a:endParaRPr lang="en-US" altLang="zh-CN" smtClean="0">
              <a:latin typeface="Arial" charset="0"/>
            </a:endParaRPr>
          </a:p>
        </p:txBody>
      </p:sp>
      <p:sp>
        <p:nvSpPr>
          <p:cNvPr id="116739" name="Rectangle 2"/>
          <p:cNvSpPr>
            <a:spLocks noGrp="1" noRot="1" noChangeAspect="1" noChangeArrowheads="1" noTextEdit="1"/>
          </p:cNvSpPr>
          <p:nvPr>
            <p:ph type="sldImg"/>
          </p:nvPr>
        </p:nvSpPr>
        <p:spPr>
          <a:xfrm>
            <a:off x="381000" y="685800"/>
            <a:ext cx="6096000" cy="3429000"/>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5D269270-B1AA-44A8-BD52-B076735AC009}" type="slidenum">
              <a:rPr lang="en-US" altLang="zh-CN" smtClean="0">
                <a:latin typeface="Arial" charset="0"/>
              </a:rPr>
              <a:pPr eaLnBrk="1" hangingPunct="1"/>
              <a:t>45</a:t>
            </a:fld>
            <a:endParaRPr lang="en-US" altLang="zh-CN" smtClean="0">
              <a:latin typeface="Arial" charset="0"/>
            </a:endParaRPr>
          </a:p>
        </p:txBody>
      </p:sp>
      <p:sp>
        <p:nvSpPr>
          <p:cNvPr id="117763" name="Rectangle 2"/>
          <p:cNvSpPr>
            <a:spLocks noGrp="1" noRot="1" noChangeAspect="1" noChangeArrowheads="1" noTextEdit="1"/>
          </p:cNvSpPr>
          <p:nvPr>
            <p:ph type="sldImg"/>
          </p:nvPr>
        </p:nvSpPr>
        <p:spPr>
          <a:xfrm>
            <a:off x="381000" y="685800"/>
            <a:ext cx="6096000" cy="3429000"/>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对比圈中树木边缘的绘制效果．</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76FAD9CE-6A97-49D9-8FC9-A824E43C275B}" type="slidenum">
              <a:rPr lang="en-US" altLang="zh-CN" smtClean="0">
                <a:latin typeface="Arial" charset="0"/>
              </a:rPr>
              <a:pPr eaLnBrk="1" hangingPunct="1"/>
              <a:t>46</a:t>
            </a:fld>
            <a:endParaRPr lang="en-US" altLang="zh-CN" smtClean="0">
              <a:latin typeface="Arial" charset="0"/>
            </a:endParaRPr>
          </a:p>
        </p:txBody>
      </p:sp>
      <p:sp>
        <p:nvSpPr>
          <p:cNvPr id="118787" name="Rectangle 2"/>
          <p:cNvSpPr>
            <a:spLocks noGrp="1" noRot="1" noChangeAspect="1" noChangeArrowheads="1" noTextEdit="1"/>
          </p:cNvSpPr>
          <p:nvPr>
            <p:ph type="sldImg"/>
          </p:nvPr>
        </p:nvSpPr>
        <p:spPr>
          <a:xfrm>
            <a:off x="381000" y="685800"/>
            <a:ext cx="6096000" cy="3429000"/>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图中采用</a:t>
            </a:r>
            <a:r>
              <a:rPr lang="en-US" altLang="zh-CN" smtClean="0">
                <a:ea typeface="宋体" charset="-122"/>
              </a:rPr>
              <a:t>Falanx</a:t>
            </a:r>
            <a:r>
              <a:rPr lang="zh-CN" altLang="en-US" smtClean="0">
                <a:ea typeface="宋体" charset="-122"/>
              </a:rPr>
              <a:t>体系结构，Ｎ</a:t>
            </a:r>
            <a:r>
              <a:rPr lang="en-US" altLang="zh-CN" smtClean="0">
                <a:ea typeface="宋体" charset="-122"/>
              </a:rPr>
              <a:t>o FSAA</a:t>
            </a:r>
            <a:r>
              <a:rPr lang="zh-CN" altLang="en-US" smtClean="0">
                <a:ea typeface="宋体" charset="-122"/>
              </a:rPr>
              <a:t>和</a:t>
            </a:r>
            <a:r>
              <a:rPr lang="en-US" altLang="zh-CN" smtClean="0">
                <a:ea typeface="宋体" charset="-122"/>
              </a:rPr>
              <a:t>4</a:t>
            </a:r>
            <a:r>
              <a:rPr lang="en-US" altLang="zh-CN" smtClean="0">
                <a:ea typeface="宋体" charset="-122"/>
                <a:sym typeface="Symbol" pitchFamily="18" charset="2"/>
              </a:rPr>
              <a:t>FSAA</a:t>
            </a:r>
            <a:r>
              <a:rPr lang="zh-CN" altLang="en-US" smtClean="0">
                <a:ea typeface="宋体" charset="-122"/>
                <a:sym typeface="Symbol" pitchFamily="18" charset="2"/>
              </a:rPr>
              <a:t>的处理几乎速度一样．</a:t>
            </a:r>
          </a:p>
          <a:p>
            <a:pPr eaLnBrk="1" hangingPunct="1"/>
            <a:endParaRPr lang="zh-CN" altLang="en-US" smtClean="0">
              <a:ea typeface="宋体" charset="-122"/>
            </a:endParaRPr>
          </a:p>
          <a:p>
            <a:pPr eaLnBrk="1" hangingPunct="1"/>
            <a:r>
              <a:rPr lang="en-US" altLang="zh-CN" smtClean="0">
                <a:ea typeface="宋体" charset="-122"/>
              </a:rPr>
              <a:t>Falanx Microsystems</a:t>
            </a:r>
            <a:r>
              <a:rPr lang="zh-CN" altLang="en-US" smtClean="0">
                <a:ea typeface="宋体" charset="-122"/>
              </a:rPr>
              <a:t>是一家挪威的一家</a:t>
            </a:r>
            <a:r>
              <a:rPr lang="en-US" altLang="zh-CN" smtClean="0">
                <a:ea typeface="宋体" charset="-122"/>
              </a:rPr>
              <a:t>3D</a:t>
            </a:r>
            <a:r>
              <a:rPr lang="zh-CN" altLang="en-US" smtClean="0">
                <a:ea typeface="宋体" charset="-122"/>
              </a:rPr>
              <a:t>图形芯片公司，成立于</a:t>
            </a:r>
            <a:r>
              <a:rPr lang="en-US" altLang="zh-CN" smtClean="0">
                <a:ea typeface="宋体" charset="-122"/>
              </a:rPr>
              <a:t>2001</a:t>
            </a:r>
            <a:r>
              <a:rPr lang="zh-CN" altLang="en-US" smtClean="0">
                <a:ea typeface="宋体" charset="-122"/>
              </a:rPr>
              <a:t>年四月，他们的核心 业务是为移动市场设计和研发图形芯片，它们被广泛采用在移动电话、</a:t>
            </a:r>
            <a:r>
              <a:rPr lang="en-US" altLang="zh-CN" smtClean="0">
                <a:ea typeface="宋体" charset="-122"/>
              </a:rPr>
              <a:t>PDA</a:t>
            </a:r>
            <a:r>
              <a:rPr lang="zh-CN" altLang="en-US" smtClean="0">
                <a:ea typeface="宋体" charset="-122"/>
              </a:rPr>
              <a:t>等移动手持设备 上，并授权给各需求厂商，它们在政府的扶持下得到不断的发展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AF8E344E-30DE-4142-A9DF-4E13E85EB9AD}" type="slidenum">
              <a:rPr lang="en-US" altLang="zh-CN" smtClean="0">
                <a:latin typeface="Arial" charset="0"/>
              </a:rPr>
              <a:pPr eaLnBrk="1" hangingPunct="1"/>
              <a:t>47</a:t>
            </a:fld>
            <a:endParaRPr lang="en-US" altLang="zh-CN" smtClean="0">
              <a:latin typeface="Arial" charset="0"/>
            </a:endParaRPr>
          </a:p>
        </p:txBody>
      </p:sp>
      <p:sp>
        <p:nvSpPr>
          <p:cNvPr id="119811" name="Rectangle 2"/>
          <p:cNvSpPr>
            <a:spLocks noGrp="1" noRot="1" noChangeAspect="1" noChangeArrowheads="1" noTextEdit="1"/>
          </p:cNvSpPr>
          <p:nvPr>
            <p:ph type="sldImg"/>
          </p:nvPr>
        </p:nvSpPr>
        <p:spPr>
          <a:xfrm>
            <a:off x="381000" y="685800"/>
            <a:ext cx="6096000" cy="3429000"/>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需要额外的存储空间和放大、多采样、滤波等计算，时间占用和空间占用都比不用</a:t>
            </a:r>
            <a:r>
              <a:rPr lang="en-US" altLang="zh-CN" smtClean="0">
                <a:ea typeface="宋体" charset="-122"/>
              </a:rPr>
              <a:t>AA</a:t>
            </a:r>
            <a:r>
              <a:rPr lang="zh-CN" altLang="en-US" smtClean="0">
                <a:ea typeface="宋体" charset="-122"/>
              </a:rPr>
              <a:t>时高很多。</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AC492BA5-448E-48AA-AB68-CF60634641E5}" type="slidenum">
              <a:rPr lang="en-US" altLang="zh-CN" smtClean="0">
                <a:latin typeface="Arial" charset="0"/>
              </a:rPr>
              <a:pPr eaLnBrk="1" hangingPunct="1"/>
              <a:t>48</a:t>
            </a:fld>
            <a:endParaRPr lang="en-US" altLang="zh-CN" smtClean="0">
              <a:latin typeface="Arial" charset="0"/>
            </a:endParaRPr>
          </a:p>
        </p:txBody>
      </p:sp>
      <p:sp>
        <p:nvSpPr>
          <p:cNvPr id="120835" name="Rectangle 2"/>
          <p:cNvSpPr>
            <a:spLocks noGrp="1" noRot="1" noChangeAspect="1" noChangeArrowheads="1" noTextEdit="1"/>
          </p:cNvSpPr>
          <p:nvPr>
            <p:ph type="sldImg"/>
          </p:nvPr>
        </p:nvSpPr>
        <p:spPr>
          <a:xfrm>
            <a:off x="381000" y="685800"/>
            <a:ext cx="6096000" cy="3429000"/>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过小的对象，在使用了</a:t>
            </a:r>
            <a:r>
              <a:rPr lang="en-US" altLang="zh-CN" smtClean="0">
                <a:ea typeface="宋体" charset="-122"/>
              </a:rPr>
              <a:t>AA</a:t>
            </a:r>
            <a:r>
              <a:rPr lang="zh-CN" altLang="en-US" smtClean="0">
                <a:ea typeface="宋体" charset="-122"/>
              </a:rPr>
              <a:t>后反而模糊不清</a:t>
            </a:r>
          </a:p>
          <a:p>
            <a:pPr eaLnBrk="1" hangingPunct="1"/>
            <a:r>
              <a:rPr lang="zh-CN" altLang="en-US" smtClean="0">
                <a:ea typeface="宋体" charset="-122"/>
              </a:rPr>
              <a:t>什么时候该使用</a:t>
            </a:r>
            <a:r>
              <a:rPr lang="en-US" altLang="zh-CN" smtClean="0">
                <a:ea typeface="宋体" charset="-122"/>
              </a:rPr>
              <a:t>AA</a:t>
            </a:r>
            <a:r>
              <a:rPr lang="zh-CN" altLang="en-US" smtClean="0">
                <a:ea typeface="宋体" charset="-122"/>
              </a:rPr>
              <a:t>，什么时候该关闭</a:t>
            </a:r>
            <a:r>
              <a:rPr lang="en-US" altLang="zh-CN" smtClean="0">
                <a:ea typeface="宋体" charset="-122"/>
              </a:rPr>
              <a:t>AA</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9CD001E6-871E-4CA1-A628-4CF63EF2E829}" type="slidenum">
              <a:rPr lang="en-US" altLang="zh-CN" smtClean="0">
                <a:latin typeface="Arial" charset="0"/>
              </a:rPr>
              <a:pPr eaLnBrk="1" hangingPunct="1"/>
              <a:t>49</a:t>
            </a:fld>
            <a:endParaRPr lang="en-US" altLang="zh-CN" smtClean="0">
              <a:latin typeface="Arial" charset="0"/>
            </a:endParaRPr>
          </a:p>
        </p:txBody>
      </p:sp>
      <p:sp>
        <p:nvSpPr>
          <p:cNvPr id="121859" name="Rectangle 2"/>
          <p:cNvSpPr>
            <a:spLocks noGrp="1" noRot="1" noChangeAspect="1" noChangeArrowheads="1" noTextEdit="1"/>
          </p:cNvSpPr>
          <p:nvPr>
            <p:ph type="sldImg"/>
          </p:nvPr>
        </p:nvSpPr>
        <p:spPr>
          <a:xfrm>
            <a:off x="381000" y="685800"/>
            <a:ext cx="6096000" cy="3429000"/>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宋体" charset="-122"/>
              </a:rPr>
              <a:t>NVIDIA GeForce2</a:t>
            </a:r>
            <a:r>
              <a:rPr lang="zh-CN" altLang="en-US" smtClean="0">
                <a:ea typeface="宋体" charset="-122"/>
              </a:rPr>
              <a:t>、</a:t>
            </a:r>
            <a:r>
              <a:rPr lang="en-US" altLang="zh-CN" smtClean="0">
                <a:ea typeface="宋体" charset="-122"/>
              </a:rPr>
              <a:t>GeForce3</a:t>
            </a:r>
            <a:r>
              <a:rPr lang="zh-CN" altLang="en-US" smtClean="0">
                <a:ea typeface="宋体" charset="-122"/>
              </a:rPr>
              <a:t>、</a:t>
            </a:r>
            <a:r>
              <a:rPr lang="en-US" altLang="zh-CN" smtClean="0">
                <a:ea typeface="宋体" charset="-122"/>
              </a:rPr>
              <a:t>GeForce4 Ti/MX</a:t>
            </a:r>
            <a:r>
              <a:rPr lang="zh-CN" altLang="en-US" smtClean="0">
                <a:ea typeface="宋体" charset="-122"/>
              </a:rPr>
              <a:t>在</a:t>
            </a:r>
            <a:r>
              <a:rPr lang="en-US" altLang="zh-CN" smtClean="0">
                <a:ea typeface="宋体" charset="-122"/>
              </a:rPr>
              <a:t>2x</a:t>
            </a:r>
            <a:r>
              <a:rPr lang="zh-CN" altLang="en-US" smtClean="0">
                <a:ea typeface="宋体" charset="-122"/>
              </a:rPr>
              <a:t>抗锯齿模式下，对于接近于水平和竖直的倾斜边缘的抗锯齿效果处理较好，但是对于接近于</a:t>
            </a:r>
            <a:r>
              <a:rPr lang="en-US" altLang="zh-CN" smtClean="0">
                <a:ea typeface="宋体" charset="-122"/>
              </a:rPr>
              <a:t>45°</a:t>
            </a:r>
            <a:r>
              <a:rPr lang="zh-CN" altLang="en-US" smtClean="0">
                <a:ea typeface="宋体" charset="-122"/>
              </a:rPr>
              <a:t>和</a:t>
            </a:r>
            <a:r>
              <a:rPr lang="en-US" altLang="zh-CN" smtClean="0">
                <a:ea typeface="宋体" charset="-122"/>
              </a:rPr>
              <a:t>135°</a:t>
            </a:r>
            <a:r>
              <a:rPr lang="zh-CN" altLang="en-US" smtClean="0">
                <a:ea typeface="宋体" charset="-122"/>
              </a:rPr>
              <a:t>的边缘的抗锯齿处理效果则差了一些。</a:t>
            </a:r>
            <a:r>
              <a:rPr lang="en-US" altLang="zh-CN" smtClean="0">
                <a:ea typeface="宋体" charset="-122"/>
              </a:rPr>
              <a:t>SMOOTHVISION 2x Quality</a:t>
            </a:r>
            <a:r>
              <a:rPr lang="zh-CN" altLang="en-US" smtClean="0">
                <a:ea typeface="宋体" charset="-122"/>
              </a:rPr>
              <a:t>和</a:t>
            </a:r>
            <a:r>
              <a:rPr lang="en-US" altLang="zh-CN" smtClean="0">
                <a:ea typeface="宋体" charset="-122"/>
              </a:rPr>
              <a:t>2x Performance</a:t>
            </a:r>
            <a:r>
              <a:rPr lang="zh-CN" altLang="en-US" smtClean="0">
                <a:ea typeface="宋体" charset="-122"/>
              </a:rPr>
              <a:t>模式下的效果同</a:t>
            </a:r>
            <a:r>
              <a:rPr lang="en-US" altLang="zh-CN" smtClean="0">
                <a:ea typeface="宋体" charset="-122"/>
              </a:rPr>
              <a:t>Nvidia</a:t>
            </a:r>
            <a:r>
              <a:rPr lang="zh-CN" altLang="en-US" smtClean="0">
                <a:ea typeface="宋体" charset="-122"/>
              </a:rPr>
              <a:t>图形芯片的效果类似，也是对于接近于水平和竖直的边缘处理较好，但是对于接近于</a:t>
            </a:r>
            <a:r>
              <a:rPr lang="en-US" altLang="zh-CN" smtClean="0">
                <a:ea typeface="宋体" charset="-122"/>
              </a:rPr>
              <a:t>45°</a:t>
            </a:r>
            <a:r>
              <a:rPr lang="zh-CN" altLang="en-US" smtClean="0">
                <a:ea typeface="宋体" charset="-122"/>
              </a:rPr>
              <a:t>和</a:t>
            </a:r>
            <a:r>
              <a:rPr lang="en-US" altLang="zh-CN" smtClean="0">
                <a:ea typeface="宋体" charset="-122"/>
              </a:rPr>
              <a:t>135°</a:t>
            </a:r>
            <a:r>
              <a:rPr lang="zh-CN" altLang="en-US" smtClean="0">
                <a:ea typeface="宋体" charset="-122"/>
              </a:rPr>
              <a:t>的边缘处理也是差强人意。 效果如上图．</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CCE0C6BE-5B53-4FA2-9C3A-10C8D33B49D9}" type="slidenum">
              <a:rPr lang="en-US" altLang="zh-CN" smtClean="0">
                <a:latin typeface="Arial" charset="0"/>
              </a:rPr>
              <a:pPr eaLnBrk="1" hangingPunct="1"/>
              <a:t>50</a:t>
            </a:fld>
            <a:endParaRPr lang="en-US" altLang="zh-CN" smtClean="0">
              <a:latin typeface="Arial" charset="0"/>
            </a:endParaRPr>
          </a:p>
        </p:txBody>
      </p:sp>
      <p:sp>
        <p:nvSpPr>
          <p:cNvPr id="122883" name="Rectangle 2"/>
          <p:cNvSpPr>
            <a:spLocks noGrp="1" noRot="1" noChangeAspect="1" noChangeArrowheads="1" noTextEdit="1"/>
          </p:cNvSpPr>
          <p:nvPr>
            <p:ph type="sldImg"/>
          </p:nvPr>
        </p:nvSpPr>
        <p:spPr>
          <a:xfrm>
            <a:off x="381000" y="685800"/>
            <a:ext cx="6096000" cy="3429000"/>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sym typeface="Symbol" pitchFamily="18" charset="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1C71BFEA-45F2-4CF8-B572-FE360EFB261F}" type="slidenum">
              <a:rPr lang="en-US" altLang="zh-CN" smtClean="0">
                <a:latin typeface="Arial" charset="0"/>
              </a:rPr>
              <a:pPr eaLnBrk="1" hangingPunct="1"/>
              <a:t>51</a:t>
            </a:fld>
            <a:endParaRPr lang="en-US" altLang="zh-CN" smtClean="0">
              <a:latin typeface="Arial" charset="0"/>
            </a:endParaRPr>
          </a:p>
        </p:txBody>
      </p:sp>
      <p:sp>
        <p:nvSpPr>
          <p:cNvPr id="123907" name="Rectangle 2"/>
          <p:cNvSpPr>
            <a:spLocks noGrp="1" noRot="1" noChangeAspect="1" noChangeArrowheads="1" noTextEdit="1"/>
          </p:cNvSpPr>
          <p:nvPr>
            <p:ph type="sldImg"/>
          </p:nvPr>
        </p:nvSpPr>
        <p:spPr>
          <a:xfrm>
            <a:off x="381000" y="685800"/>
            <a:ext cx="6096000" cy="3429000"/>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sym typeface="Symbol" pitchFamily="18" charset="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8C2160B2-09AB-4C3C-B31A-3C8F928E523A}" type="slidenum">
              <a:rPr lang="en-US" altLang="zh-CN" smtClean="0">
                <a:latin typeface="Arial" charset="0"/>
              </a:rPr>
              <a:pPr eaLnBrk="1" hangingPunct="1"/>
              <a:t>6</a:t>
            </a:fld>
            <a:endParaRPr lang="en-US" altLang="zh-CN" smtClean="0">
              <a:latin typeface="Arial" charset="0"/>
            </a:endParaRPr>
          </a:p>
        </p:txBody>
      </p:sp>
      <p:sp>
        <p:nvSpPr>
          <p:cNvPr id="86019" name="Rectangle 2"/>
          <p:cNvSpPr>
            <a:spLocks noGrp="1" noRot="1" noChangeAspect="1" noChangeArrowheads="1" noTextEdit="1"/>
          </p:cNvSpPr>
          <p:nvPr>
            <p:ph type="sldImg"/>
          </p:nvPr>
        </p:nvSpPr>
        <p:spPr>
          <a:xfrm>
            <a:off x="381000" y="685800"/>
            <a:ext cx="6096000" cy="342900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宋体" charset="-122"/>
              </a:rPr>
              <a:t>sampling hold circuit </a:t>
            </a:r>
            <a:r>
              <a:rPr lang="zh-CN" altLang="en-US" smtClean="0">
                <a:ea typeface="宋体" charset="-122"/>
              </a:rPr>
              <a:t>采样保持电路</a:t>
            </a:r>
            <a:endParaRPr lang="en-US" altLang="zh-CN" smtClean="0">
              <a:ea typeface="宋体" charset="-122"/>
            </a:endParaRPr>
          </a:p>
          <a:p>
            <a:pPr eaLnBrk="1" hangingPunct="1"/>
            <a:r>
              <a:rPr lang="zh-CN" altLang="en-US" smtClean="0">
                <a:ea typeface="宋体" charset="-122"/>
              </a:rPr>
              <a:t>在采样过程中需要经过采样保持，将采样得到的信号在一定时长内保持恒定，后续量化和编码过程才能来得及完成。采样保持电路中的电容大小决定了保持的时长。</a:t>
            </a:r>
            <a:endParaRPr lang="en-US" altLang="zh-CN" smtClean="0">
              <a:ea typeface="宋体" charset="-122"/>
            </a:endParaRPr>
          </a:p>
          <a:p>
            <a:pPr eaLnBrk="1" hangingPunct="1"/>
            <a:r>
              <a:rPr lang="zh-CN" altLang="en-US" smtClean="0">
                <a:ea typeface="宋体" charset="-122"/>
              </a:rPr>
              <a:t>量化是根据设备的分辨率来决定将信号幅度分作多少等级来表示，比如</a:t>
            </a:r>
            <a:r>
              <a:rPr lang="en-US" altLang="zh-CN" smtClean="0">
                <a:ea typeface="宋体" charset="-122"/>
              </a:rPr>
              <a:t>8</a:t>
            </a:r>
            <a:r>
              <a:rPr lang="zh-CN" altLang="en-US" smtClean="0">
                <a:ea typeface="宋体" charset="-122"/>
              </a:rPr>
              <a:t>位的</a:t>
            </a:r>
            <a:r>
              <a:rPr lang="en-US" altLang="zh-CN" smtClean="0">
                <a:ea typeface="宋体" charset="-122"/>
              </a:rPr>
              <a:t>A/D</a:t>
            </a:r>
            <a:r>
              <a:rPr lang="zh-CN" altLang="en-US" smtClean="0">
                <a:ea typeface="宋体" charset="-122"/>
              </a:rPr>
              <a:t>转换器，将会有</a:t>
            </a:r>
            <a:r>
              <a:rPr lang="en-US" altLang="zh-CN" smtClean="0">
                <a:ea typeface="宋体" charset="-122"/>
              </a:rPr>
              <a:t>256</a:t>
            </a:r>
            <a:r>
              <a:rPr lang="zh-CN" altLang="en-US" smtClean="0">
                <a:ea typeface="宋体" charset="-122"/>
              </a:rPr>
              <a:t>个等级，把电压信号分为</a:t>
            </a:r>
            <a:r>
              <a:rPr lang="en-US" altLang="zh-CN" smtClean="0">
                <a:ea typeface="宋体" charset="-122"/>
              </a:rPr>
              <a:t>256</a:t>
            </a:r>
            <a:r>
              <a:rPr lang="zh-CN" altLang="en-US" smtClean="0">
                <a:ea typeface="宋体" charset="-122"/>
              </a:rPr>
              <a:t>个等级；量化完成后再进行编码，比如二进制</a:t>
            </a:r>
            <a:endParaRPr lang="en-US" altLang="zh-CN" smtClean="0">
              <a:ea typeface="宋体" charset="-122"/>
            </a:endParaRPr>
          </a:p>
          <a:p>
            <a:pPr eaLnBrk="1" hangingPunct="1"/>
            <a:endParaRPr lang="en-US" altLang="zh-CN" smtClean="0">
              <a:ea typeface="宋体" charset="-122"/>
            </a:endParaRPr>
          </a:p>
          <a:p>
            <a:pPr eaLnBrk="1" hangingPunct="1"/>
            <a:endParaRPr lang="en-US" altLang="zh-CN" smtClean="0">
              <a:ea typeface="宋体" charset="-122"/>
            </a:endParaRPr>
          </a:p>
          <a:p>
            <a:pPr eaLnBrk="1" hangingPunct="1"/>
            <a:r>
              <a:rPr lang="zh-CN" altLang="en-US" smtClean="0">
                <a:ea typeface="宋体" charset="-122"/>
              </a:rPr>
              <a:t>为什么要进行</a:t>
            </a:r>
            <a:r>
              <a:rPr lang="en-US" altLang="zh-CN" smtClean="0">
                <a:ea typeface="宋体" charset="-122"/>
              </a:rPr>
              <a:t>D/A</a:t>
            </a:r>
            <a:r>
              <a:rPr lang="zh-CN" altLang="en-US" smtClean="0">
                <a:ea typeface="宋体" charset="-122"/>
              </a:rPr>
              <a:t>转换</a:t>
            </a:r>
            <a:r>
              <a:rPr lang="en-US" altLang="zh-CN" smtClean="0">
                <a:ea typeface="宋体" charset="-122"/>
              </a:rPr>
              <a:t>?</a:t>
            </a:r>
          </a:p>
          <a:p>
            <a:pPr eaLnBrk="1" hangingPunct="1"/>
            <a:r>
              <a:rPr lang="zh-CN" altLang="en-US" smtClean="0">
                <a:ea typeface="宋体" charset="-122"/>
              </a:rPr>
              <a:t>数字信号只在采样时刻有值</a:t>
            </a:r>
            <a:r>
              <a:rPr lang="en-US" altLang="zh-CN" smtClean="0">
                <a:ea typeface="宋体" charset="-122"/>
              </a:rPr>
              <a:t>,</a:t>
            </a:r>
            <a:r>
              <a:rPr lang="zh-CN" altLang="en-US" smtClean="0">
                <a:ea typeface="宋体" charset="-122"/>
              </a:rPr>
              <a:t>是离散信号</a:t>
            </a:r>
            <a:r>
              <a:rPr lang="en-US" altLang="zh-CN" smtClean="0">
                <a:ea typeface="宋体" charset="-122"/>
              </a:rPr>
              <a:t>,</a:t>
            </a:r>
            <a:r>
              <a:rPr lang="zh-CN" altLang="en-US" smtClean="0">
                <a:ea typeface="宋体" charset="-122"/>
              </a:rPr>
              <a:t>在采样点之间的取值没有定义</a:t>
            </a:r>
            <a:r>
              <a:rPr lang="en-US" altLang="zh-CN" smtClean="0">
                <a:ea typeface="宋体" charset="-122"/>
              </a:rPr>
              <a:t>.</a:t>
            </a:r>
            <a:r>
              <a:rPr lang="zh-CN" altLang="en-US" smtClean="0">
                <a:ea typeface="宋体" charset="-122"/>
              </a:rPr>
              <a:t>处理后还需要转换为模拟信号</a:t>
            </a:r>
            <a:r>
              <a:rPr lang="en-US" altLang="zh-CN" smtClean="0">
                <a:ea typeface="宋体" charset="-122"/>
              </a:rPr>
              <a:t>.</a:t>
            </a:r>
          </a:p>
          <a:p>
            <a:pPr eaLnBrk="1" hangingPunct="1"/>
            <a:r>
              <a:rPr lang="zh-CN" altLang="en-US" smtClean="0">
                <a:ea typeface="宋体" charset="-122"/>
              </a:rPr>
              <a:t>例如</a:t>
            </a:r>
            <a:r>
              <a:rPr lang="en-US" altLang="zh-CN" smtClean="0">
                <a:ea typeface="宋体" charset="-122"/>
              </a:rPr>
              <a:t>:</a:t>
            </a:r>
            <a:r>
              <a:rPr lang="zh-CN" altLang="en-US" smtClean="0">
                <a:ea typeface="宋体" charset="-122"/>
              </a:rPr>
              <a:t>数字信号不适合驱动扬声器</a:t>
            </a:r>
            <a:r>
              <a:rPr lang="en-US" altLang="zh-CN" smtClean="0">
                <a:ea typeface="宋体" charset="-122"/>
              </a:rPr>
              <a:t>,</a:t>
            </a:r>
            <a:r>
              <a:rPr lang="zh-CN" altLang="en-US" smtClean="0">
                <a:ea typeface="宋体" charset="-122"/>
              </a:rPr>
              <a:t>而要正确地再现声音</a:t>
            </a:r>
            <a:r>
              <a:rPr lang="en-US" altLang="zh-CN" smtClean="0">
                <a:ea typeface="宋体" charset="-122"/>
              </a:rPr>
              <a:t>,</a:t>
            </a:r>
            <a:r>
              <a:rPr lang="zh-CN" altLang="en-US" smtClean="0">
                <a:ea typeface="宋体" charset="-122"/>
              </a:rPr>
              <a:t>需要转换成模拟信号</a:t>
            </a:r>
            <a:r>
              <a:rPr lang="en-US" altLang="zh-CN" smtClean="0">
                <a:ea typeface="宋体" charset="-122"/>
              </a:rPr>
              <a:t>.</a:t>
            </a:r>
          </a:p>
          <a:p>
            <a:endParaRPr lang="en-US" altLang="zh-CN" smtClean="0">
              <a:ea typeface="宋体" charset="-122"/>
            </a:endParaRPr>
          </a:p>
          <a:p>
            <a:r>
              <a:rPr lang="zh-CN" altLang="en-US" smtClean="0">
                <a:ea typeface="宋体" charset="-122"/>
              </a:rPr>
              <a:t>模数转换器的种类很多，按工作原理的不同，可分成间接</a:t>
            </a:r>
            <a:r>
              <a:rPr lang="en-US" altLang="zh-CN" smtClean="0">
                <a:ea typeface="宋体" charset="-122"/>
              </a:rPr>
              <a:t>ADC</a:t>
            </a:r>
            <a:r>
              <a:rPr lang="zh-CN" altLang="en-US" smtClean="0">
                <a:ea typeface="宋体" charset="-122"/>
              </a:rPr>
              <a:t>和直接</a:t>
            </a:r>
            <a:r>
              <a:rPr lang="en-US" altLang="zh-CN" smtClean="0">
                <a:ea typeface="宋体" charset="-122"/>
              </a:rPr>
              <a:t>ADC</a:t>
            </a:r>
            <a:r>
              <a:rPr lang="en-US" altLang="zh-CN" baseline="30000" smtClean="0">
                <a:ea typeface="宋体" charset="-122"/>
              </a:rPr>
              <a:t>[2]</a:t>
            </a:r>
            <a:r>
              <a:rPr lang="zh-CN" altLang="en-US" smtClean="0">
                <a:ea typeface="宋体" charset="-122"/>
              </a:rPr>
              <a:t>  。</a:t>
            </a:r>
          </a:p>
          <a:p>
            <a:r>
              <a:rPr lang="zh-CN" altLang="en-US" smtClean="0">
                <a:ea typeface="宋体" charset="-122"/>
              </a:rPr>
              <a:t>间接</a:t>
            </a:r>
            <a:r>
              <a:rPr lang="en-US" altLang="zh-CN" smtClean="0">
                <a:ea typeface="宋体" charset="-122"/>
              </a:rPr>
              <a:t>ADC</a:t>
            </a:r>
            <a:r>
              <a:rPr lang="zh-CN" altLang="en-US" smtClean="0">
                <a:ea typeface="宋体" charset="-122"/>
              </a:rPr>
              <a:t>是先将输入模拟电压转换成时间或频率，然后再把这些中间量转换成数字量，常用的有中间量是时间的双积分型</a:t>
            </a:r>
            <a:r>
              <a:rPr lang="en-US" altLang="zh-CN" smtClean="0">
                <a:ea typeface="宋体" charset="-122"/>
              </a:rPr>
              <a:t>ADC</a:t>
            </a:r>
            <a:r>
              <a:rPr lang="zh-CN" altLang="en-US" smtClean="0">
                <a:ea typeface="宋体" charset="-122"/>
              </a:rPr>
              <a:t>。直接</a:t>
            </a:r>
            <a:r>
              <a:rPr lang="en-US" altLang="zh-CN" smtClean="0">
                <a:ea typeface="宋体" charset="-122"/>
              </a:rPr>
              <a:t>ADC</a:t>
            </a:r>
            <a:r>
              <a:rPr lang="zh-CN" altLang="en-US" smtClean="0">
                <a:ea typeface="宋体" charset="-122"/>
              </a:rPr>
              <a:t>则直接转换成数字量，常用的有并联比较型</a:t>
            </a:r>
            <a:r>
              <a:rPr lang="en-US" altLang="zh-CN" smtClean="0">
                <a:ea typeface="宋体" charset="-122"/>
              </a:rPr>
              <a:t>ADC</a:t>
            </a:r>
            <a:r>
              <a:rPr lang="zh-CN" altLang="en-US" smtClean="0">
                <a:ea typeface="宋体" charset="-122"/>
              </a:rPr>
              <a:t>和逐次逼近型</a:t>
            </a:r>
            <a:r>
              <a:rPr lang="en-US" altLang="zh-CN" smtClean="0">
                <a:ea typeface="宋体" charset="-122"/>
              </a:rPr>
              <a:t>ADC</a:t>
            </a:r>
            <a:r>
              <a:rPr lang="en-US" altLang="zh-CN" baseline="30000" smtClean="0">
                <a:ea typeface="宋体" charset="-122"/>
              </a:rPr>
              <a:t>[2]</a:t>
            </a:r>
            <a:r>
              <a:rPr lang="zh-CN" altLang="en-US" smtClean="0">
                <a:ea typeface="宋体" charset="-122"/>
              </a:rPr>
              <a:t>  。</a:t>
            </a:r>
          </a:p>
          <a:p>
            <a:r>
              <a:rPr lang="zh-CN" altLang="en-US" smtClean="0">
                <a:ea typeface="宋体" charset="-122"/>
              </a:rPr>
              <a:t>并联比较型</a:t>
            </a:r>
            <a:r>
              <a:rPr lang="en-US" altLang="zh-CN" smtClean="0">
                <a:ea typeface="宋体" charset="-122"/>
              </a:rPr>
              <a:t>ADC</a:t>
            </a:r>
            <a:r>
              <a:rPr lang="zh-CN" altLang="en-US" smtClean="0">
                <a:ea typeface="宋体" charset="-122"/>
              </a:rPr>
              <a:t>：由于并联比较型</a:t>
            </a:r>
            <a:r>
              <a:rPr lang="en-US" altLang="zh-CN" smtClean="0">
                <a:ea typeface="宋体" charset="-122"/>
              </a:rPr>
              <a:t>ADC</a:t>
            </a:r>
            <a:r>
              <a:rPr lang="zh-CN" altLang="en-US" smtClean="0">
                <a:ea typeface="宋体" charset="-122"/>
              </a:rPr>
              <a:t>采用各量级同时并行比较，各位输出码也是同时并行产生，所以转换速度快是它的突出优点，同时转换速度与输出码位的多少无关。并联比较型</a:t>
            </a:r>
            <a:r>
              <a:rPr lang="en-US" altLang="zh-CN" smtClean="0">
                <a:ea typeface="宋体" charset="-122"/>
              </a:rPr>
              <a:t>ADC</a:t>
            </a:r>
            <a:r>
              <a:rPr lang="zh-CN" altLang="en-US" smtClean="0">
                <a:ea typeface="宋体" charset="-122"/>
              </a:rPr>
              <a:t>的缺点是成本高、功耗大。因为</a:t>
            </a:r>
            <a:r>
              <a:rPr lang="en-US" altLang="zh-CN" smtClean="0">
                <a:ea typeface="宋体" charset="-122"/>
              </a:rPr>
              <a:t>n</a:t>
            </a:r>
            <a:r>
              <a:rPr lang="zh-CN" altLang="en-US" smtClean="0">
                <a:ea typeface="宋体" charset="-122"/>
              </a:rPr>
              <a:t>位输出的</a:t>
            </a:r>
            <a:r>
              <a:rPr lang="en-US" altLang="zh-CN" smtClean="0">
                <a:ea typeface="宋体" charset="-122"/>
              </a:rPr>
              <a:t>ADC</a:t>
            </a:r>
            <a:r>
              <a:rPr lang="zh-CN" altLang="en-US" smtClean="0">
                <a:ea typeface="宋体" charset="-122"/>
              </a:rPr>
              <a:t>，需要</a:t>
            </a:r>
            <a:r>
              <a:rPr lang="en-US" altLang="zh-CN" smtClean="0">
                <a:ea typeface="宋体" charset="-122"/>
              </a:rPr>
              <a:t>2n</a:t>
            </a:r>
            <a:r>
              <a:rPr lang="zh-CN" altLang="en-US" smtClean="0">
                <a:ea typeface="宋体" charset="-122"/>
              </a:rPr>
              <a:t>个电阻，（</a:t>
            </a:r>
            <a:r>
              <a:rPr lang="en-US" altLang="zh-CN" smtClean="0">
                <a:ea typeface="宋体" charset="-122"/>
              </a:rPr>
              <a:t>2n</a:t>
            </a:r>
            <a:r>
              <a:rPr lang="zh-CN" altLang="en-US" smtClean="0">
                <a:ea typeface="宋体" charset="-122"/>
              </a:rPr>
              <a:t>－</a:t>
            </a:r>
            <a:r>
              <a:rPr lang="en-US" altLang="zh-CN" smtClean="0">
                <a:ea typeface="宋体" charset="-122"/>
              </a:rPr>
              <a:t>1</a:t>
            </a:r>
            <a:r>
              <a:rPr lang="zh-CN" altLang="en-US" smtClean="0">
                <a:ea typeface="宋体" charset="-122"/>
              </a:rPr>
              <a:t>）个比较器和</a:t>
            </a:r>
            <a:r>
              <a:rPr lang="en-US" altLang="zh-CN" smtClean="0">
                <a:ea typeface="宋体" charset="-122"/>
              </a:rPr>
              <a:t>D</a:t>
            </a:r>
            <a:r>
              <a:rPr lang="zh-CN" altLang="en-US" smtClean="0">
                <a:ea typeface="宋体" charset="-122"/>
              </a:rPr>
              <a:t>触发器，以及复杂的编码网络，其元件数量随位数的增加，以几何级数上升。所以这种</a:t>
            </a:r>
            <a:r>
              <a:rPr lang="en-US" altLang="zh-CN" smtClean="0">
                <a:ea typeface="宋体" charset="-122"/>
              </a:rPr>
              <a:t>ADC</a:t>
            </a:r>
            <a:r>
              <a:rPr lang="zh-CN" altLang="en-US" smtClean="0">
                <a:ea typeface="宋体" charset="-122"/>
              </a:rPr>
              <a:t>适用于要求高速、低分辩率的场合。逐次逼近型</a:t>
            </a:r>
            <a:r>
              <a:rPr lang="en-US" altLang="zh-CN" smtClean="0">
                <a:ea typeface="宋体" charset="-122"/>
              </a:rPr>
              <a:t>ADC</a:t>
            </a:r>
            <a:r>
              <a:rPr lang="zh-CN" altLang="en-US" smtClean="0">
                <a:ea typeface="宋体" charset="-122"/>
              </a:rPr>
              <a:t>：逐次逼近型</a:t>
            </a:r>
            <a:r>
              <a:rPr lang="en-US" altLang="zh-CN" smtClean="0">
                <a:ea typeface="宋体" charset="-122"/>
              </a:rPr>
              <a:t>ADC</a:t>
            </a:r>
            <a:r>
              <a:rPr lang="zh-CN" altLang="en-US" smtClean="0">
                <a:ea typeface="宋体" charset="-122"/>
              </a:rPr>
              <a:t>是另一种直接</a:t>
            </a:r>
            <a:r>
              <a:rPr lang="en-US" altLang="zh-CN" smtClean="0">
                <a:ea typeface="宋体" charset="-122"/>
              </a:rPr>
              <a:t>ADC</a:t>
            </a:r>
            <a:r>
              <a:rPr lang="zh-CN" altLang="en-US" smtClean="0">
                <a:ea typeface="宋体" charset="-122"/>
              </a:rPr>
              <a:t>，它也产生一系列比较电压</a:t>
            </a:r>
            <a:r>
              <a:rPr lang="en-US" altLang="zh-CN" smtClean="0">
                <a:ea typeface="宋体" charset="-122"/>
              </a:rPr>
              <a:t>VR</a:t>
            </a:r>
            <a:r>
              <a:rPr lang="zh-CN" altLang="en-US" smtClean="0">
                <a:ea typeface="宋体" charset="-122"/>
              </a:rPr>
              <a:t>，但与并联比较型</a:t>
            </a:r>
            <a:r>
              <a:rPr lang="en-US" altLang="zh-CN" smtClean="0">
                <a:ea typeface="宋体" charset="-122"/>
              </a:rPr>
              <a:t>ADC</a:t>
            </a:r>
            <a:r>
              <a:rPr lang="zh-CN" altLang="en-US" smtClean="0">
                <a:ea typeface="宋体" charset="-122"/>
              </a:rPr>
              <a:t>不同，它是逐个产生比较电压，逐次与输入电压分别比较，以逐渐逼近的方式进行模数转换的。逐次逼近型</a:t>
            </a:r>
            <a:r>
              <a:rPr lang="en-US" altLang="zh-CN" smtClean="0">
                <a:ea typeface="宋体" charset="-122"/>
              </a:rPr>
              <a:t>ADC</a:t>
            </a:r>
            <a:r>
              <a:rPr lang="zh-CN" altLang="en-US" smtClean="0">
                <a:ea typeface="宋体" charset="-122"/>
              </a:rPr>
              <a:t>每次转换都要逐位比较，需要（</a:t>
            </a:r>
            <a:r>
              <a:rPr lang="en-US" altLang="zh-CN" smtClean="0">
                <a:ea typeface="宋体" charset="-122"/>
              </a:rPr>
              <a:t>n+1</a:t>
            </a:r>
            <a:r>
              <a:rPr lang="zh-CN" altLang="en-US" smtClean="0">
                <a:ea typeface="宋体" charset="-122"/>
              </a:rPr>
              <a:t>）个节拍脉冲才能完成，所以它比并联比较型</a:t>
            </a:r>
            <a:r>
              <a:rPr lang="en-US" altLang="zh-CN" smtClean="0">
                <a:ea typeface="宋体" charset="-122"/>
              </a:rPr>
              <a:t>ADC</a:t>
            </a:r>
            <a:r>
              <a:rPr lang="zh-CN" altLang="en-US" smtClean="0">
                <a:ea typeface="宋体" charset="-122"/>
              </a:rPr>
              <a:t>的转换速度慢，比双分积型</a:t>
            </a:r>
            <a:r>
              <a:rPr lang="en-US" altLang="zh-CN" smtClean="0">
                <a:ea typeface="宋体" charset="-122"/>
              </a:rPr>
              <a:t>ADC</a:t>
            </a:r>
            <a:r>
              <a:rPr lang="zh-CN" altLang="en-US" smtClean="0">
                <a:ea typeface="宋体" charset="-122"/>
              </a:rPr>
              <a:t>要快得多，属于中速</a:t>
            </a:r>
            <a:r>
              <a:rPr lang="en-US" altLang="zh-CN" smtClean="0">
                <a:ea typeface="宋体" charset="-122"/>
              </a:rPr>
              <a:t>ADC</a:t>
            </a:r>
            <a:r>
              <a:rPr lang="zh-CN" altLang="en-US" smtClean="0">
                <a:ea typeface="宋体" charset="-122"/>
              </a:rPr>
              <a:t>器件。另外位数多时，它需用的元器件比并联比较型少得多，所以它是集成</a:t>
            </a:r>
            <a:r>
              <a:rPr lang="en-US" altLang="zh-CN" smtClean="0">
                <a:ea typeface="宋体" charset="-122"/>
              </a:rPr>
              <a:t>ADC</a:t>
            </a:r>
            <a:r>
              <a:rPr lang="zh-CN" altLang="en-US" smtClean="0">
                <a:ea typeface="宋体" charset="-122"/>
              </a:rPr>
              <a:t>中，应用较广的一种。双积分型</a:t>
            </a:r>
            <a:r>
              <a:rPr lang="en-US" altLang="zh-CN" smtClean="0">
                <a:ea typeface="宋体" charset="-122"/>
              </a:rPr>
              <a:t>ADC</a:t>
            </a:r>
            <a:r>
              <a:rPr lang="zh-CN" altLang="en-US" smtClean="0">
                <a:ea typeface="宋体" charset="-122"/>
              </a:rPr>
              <a:t>：属于间接型</a:t>
            </a:r>
            <a:r>
              <a:rPr lang="en-US" altLang="zh-CN" smtClean="0">
                <a:ea typeface="宋体" charset="-122"/>
              </a:rPr>
              <a:t>ADC</a:t>
            </a:r>
            <a:r>
              <a:rPr lang="zh-CN" altLang="en-US" smtClean="0">
                <a:ea typeface="宋体" charset="-122"/>
              </a:rPr>
              <a:t>，它先对输入采样电压和基准电压进行两次积分，以获得与采样电压平均值成正比的时间间隔，同时在这个时间间隔内，用计数器对标准时钟脉冲（</a:t>
            </a:r>
            <a:r>
              <a:rPr lang="en-US" altLang="zh-CN" smtClean="0">
                <a:ea typeface="宋体" charset="-122"/>
              </a:rPr>
              <a:t>CP</a:t>
            </a:r>
            <a:r>
              <a:rPr lang="zh-CN" altLang="en-US" smtClean="0">
                <a:ea typeface="宋体" charset="-122"/>
              </a:rPr>
              <a:t>）计数，计数器输出的计数结果就是对应的数字量。双积分型</a:t>
            </a:r>
            <a:r>
              <a:rPr lang="en-US" altLang="zh-CN" smtClean="0">
                <a:ea typeface="宋体" charset="-122"/>
              </a:rPr>
              <a:t>ADC</a:t>
            </a:r>
            <a:r>
              <a:rPr lang="zh-CN" altLang="en-US" smtClean="0">
                <a:ea typeface="宋体" charset="-122"/>
              </a:rPr>
              <a:t>优点是抗干扰能力强；稳定性好；可实现高精度模数转换。主要缺点是转换速度低，因此这种转换器大多应用于要求精度较高而转换速度要求不高的仪器仪表中，例如用于多位高精度数字直流电压表中</a:t>
            </a:r>
          </a:p>
          <a:p>
            <a:endParaRPr lang="zh-CN" altLang="en-US" smtClean="0">
              <a:ea typeface="宋体" charset="-122"/>
            </a:endParaRPr>
          </a:p>
          <a:p>
            <a:pPr eaLnBrk="1" hangingPunct="1"/>
            <a:endParaRPr lang="en-US" altLang="zh-CN" smtClean="0">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E69D9121-F265-41A9-88C4-6C835A432042}" type="slidenum">
              <a:rPr lang="en-US" altLang="zh-CN" smtClean="0">
                <a:latin typeface="Arial" charset="0"/>
              </a:rPr>
              <a:pPr eaLnBrk="1" hangingPunct="1"/>
              <a:t>52</a:t>
            </a:fld>
            <a:endParaRPr lang="en-US" altLang="zh-CN" smtClean="0">
              <a:latin typeface="Arial" charset="0"/>
            </a:endParaRPr>
          </a:p>
        </p:txBody>
      </p:sp>
      <p:sp>
        <p:nvSpPr>
          <p:cNvPr id="12493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459108A3-0E1E-4DCD-8A12-87C2A575A19A}" type="slidenum">
              <a:rPr lang="en-US" altLang="zh-CN" smtClean="0">
                <a:latin typeface="Arial" charset="0"/>
              </a:rPr>
              <a:pPr eaLnBrk="1" hangingPunct="1"/>
              <a:t>53</a:t>
            </a:fld>
            <a:endParaRPr lang="en-US" altLang="zh-CN" smtClean="0">
              <a:latin typeface="Arial" charset="0"/>
            </a:endParaRPr>
          </a:p>
        </p:txBody>
      </p:sp>
      <p:sp>
        <p:nvSpPr>
          <p:cNvPr id="125955" name="Rectangle 2"/>
          <p:cNvSpPr>
            <a:spLocks noGrp="1" noRot="1" noChangeAspect="1" noChangeArrowheads="1" noTextEdit="1"/>
          </p:cNvSpPr>
          <p:nvPr>
            <p:ph type="sldImg"/>
          </p:nvPr>
        </p:nvSpPr>
        <p:spPr>
          <a:xfrm>
            <a:off x="381000" y="685800"/>
            <a:ext cx="6096000" cy="3429000"/>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403E3B60-8C6A-4592-AA68-AEE4F3487E57}" type="slidenum">
              <a:rPr lang="en-US" altLang="zh-CN" smtClean="0">
                <a:latin typeface="Arial" charset="0"/>
              </a:rPr>
              <a:pPr eaLnBrk="1" hangingPunct="1"/>
              <a:t>54</a:t>
            </a:fld>
            <a:endParaRPr lang="en-US" altLang="zh-CN" smtClean="0">
              <a:latin typeface="Arial" charset="0"/>
            </a:endParaRPr>
          </a:p>
        </p:txBody>
      </p:sp>
      <p:sp>
        <p:nvSpPr>
          <p:cNvPr id="126979" name="Rectangle 2"/>
          <p:cNvSpPr>
            <a:spLocks noGrp="1" noRot="1" noChangeAspect="1" noChangeArrowheads="1" noTextEdit="1"/>
          </p:cNvSpPr>
          <p:nvPr>
            <p:ph type="sldImg"/>
          </p:nvPr>
        </p:nvSpPr>
        <p:spPr>
          <a:xfrm>
            <a:off x="381000" y="685800"/>
            <a:ext cx="6096000" cy="34290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65C1B54E-1DD0-4242-B9D0-2CAC090E3413}" type="slidenum">
              <a:rPr lang="en-US" altLang="zh-CN" smtClean="0">
                <a:latin typeface="Arial" charset="0"/>
              </a:rPr>
              <a:pPr eaLnBrk="1" hangingPunct="1"/>
              <a:t>55</a:t>
            </a:fld>
            <a:endParaRPr lang="en-US" altLang="zh-CN" smtClean="0">
              <a:latin typeface="Arial" charset="0"/>
            </a:endParaRPr>
          </a:p>
        </p:txBody>
      </p:sp>
      <p:sp>
        <p:nvSpPr>
          <p:cNvPr id="128003" name="Rectangle 2"/>
          <p:cNvSpPr>
            <a:spLocks noGrp="1" noRot="1" noChangeAspect="1" noChangeArrowheads="1" noTextEdit="1"/>
          </p:cNvSpPr>
          <p:nvPr>
            <p:ph type="sldImg"/>
          </p:nvPr>
        </p:nvSpPr>
        <p:spPr>
          <a:xfrm>
            <a:off x="381000" y="685800"/>
            <a:ext cx="6096000" cy="3429000"/>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66055B13-A75C-4C07-A8AD-FC5BEF08B3D1}" type="slidenum">
              <a:rPr lang="en-US" altLang="zh-CN" smtClean="0">
                <a:latin typeface="Arial" charset="0"/>
              </a:rPr>
              <a:pPr eaLnBrk="1" hangingPunct="1"/>
              <a:t>57</a:t>
            </a:fld>
            <a:endParaRPr lang="en-US" altLang="zh-CN" smtClean="0">
              <a:latin typeface="Arial" charset="0"/>
            </a:endParaRPr>
          </a:p>
        </p:txBody>
      </p:sp>
      <p:sp>
        <p:nvSpPr>
          <p:cNvPr id="129027" name="Rectangle 2"/>
          <p:cNvSpPr>
            <a:spLocks noGrp="1" noRot="1" noChangeAspect="1" noChangeArrowheads="1" noTextEdit="1"/>
          </p:cNvSpPr>
          <p:nvPr>
            <p:ph type="sldImg"/>
          </p:nvPr>
        </p:nvSpPr>
        <p:spPr>
          <a:xfrm>
            <a:off x="381000" y="685800"/>
            <a:ext cx="6096000" cy="3429000"/>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纹理放大及缩小的时候，会产生走样。</a:t>
            </a:r>
          </a:p>
          <a:p>
            <a:pPr eaLnBrk="1" hangingPunct="1"/>
            <a:r>
              <a:rPr lang="en-US" altLang="zh-CN" smtClean="0">
                <a:ea typeface="宋体" charset="-122"/>
              </a:rPr>
              <a:t>OpenGL</a:t>
            </a:r>
            <a:r>
              <a:rPr lang="zh-CN" altLang="en-US" smtClean="0">
                <a:ea typeface="宋体" charset="-122"/>
              </a:rPr>
              <a:t>中进行纹理反走样，采用最近邻法、双线性插值法和</a:t>
            </a:r>
            <a:r>
              <a:rPr lang="en-US" altLang="zh-CN" smtClean="0">
                <a:ea typeface="宋体" charset="-122"/>
              </a:rPr>
              <a:t>MipMapping</a:t>
            </a:r>
            <a:r>
              <a:rPr lang="zh-CN" altLang="en-US" smtClean="0">
                <a:ea typeface="宋体" charset="-122"/>
              </a:rPr>
              <a:t>法</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66055B13-A75C-4C07-A8AD-FC5BEF08B3D1}" type="slidenum">
              <a:rPr lang="en-US" altLang="zh-CN" smtClean="0">
                <a:latin typeface="Arial" charset="0"/>
              </a:rPr>
              <a:pPr eaLnBrk="1" hangingPunct="1"/>
              <a:t>58</a:t>
            </a:fld>
            <a:endParaRPr lang="en-US" altLang="zh-CN" smtClean="0">
              <a:latin typeface="Arial" charset="0"/>
            </a:endParaRPr>
          </a:p>
        </p:txBody>
      </p:sp>
      <p:sp>
        <p:nvSpPr>
          <p:cNvPr id="129027" name="Rectangle 2"/>
          <p:cNvSpPr>
            <a:spLocks noGrp="1" noRot="1" noChangeAspect="1" noChangeArrowheads="1" noTextEdit="1"/>
          </p:cNvSpPr>
          <p:nvPr>
            <p:ph type="sldImg"/>
          </p:nvPr>
        </p:nvSpPr>
        <p:spPr>
          <a:xfrm>
            <a:off x="381000" y="685800"/>
            <a:ext cx="6096000" cy="3429000"/>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纹理放大及缩小的时候，会产生走样。</a:t>
            </a:r>
          </a:p>
          <a:p>
            <a:pPr eaLnBrk="1" hangingPunct="1"/>
            <a:r>
              <a:rPr lang="en-US" altLang="zh-CN" smtClean="0">
                <a:ea typeface="宋体" charset="-122"/>
              </a:rPr>
              <a:t>OpenGL</a:t>
            </a:r>
            <a:r>
              <a:rPr lang="zh-CN" altLang="en-US" smtClean="0">
                <a:ea typeface="宋体" charset="-122"/>
              </a:rPr>
              <a:t>中进行纹理反走样，采用最近邻法、双线性插值法和</a:t>
            </a:r>
            <a:r>
              <a:rPr lang="en-US" altLang="zh-CN" smtClean="0">
                <a:ea typeface="宋体" charset="-122"/>
              </a:rPr>
              <a:t>MipMapping</a:t>
            </a:r>
            <a:r>
              <a:rPr lang="zh-CN" altLang="en-US" smtClean="0">
                <a:ea typeface="宋体" charset="-122"/>
              </a:rPr>
              <a:t>法</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19AC6E15-4F76-495C-9C62-90DC9FD1174D}" type="slidenum">
              <a:rPr lang="en-US" altLang="zh-CN" smtClean="0">
                <a:latin typeface="Arial" charset="0"/>
              </a:rPr>
              <a:pPr eaLnBrk="1" hangingPunct="1"/>
              <a:t>59</a:t>
            </a:fld>
            <a:endParaRPr lang="en-US" altLang="zh-CN" smtClean="0">
              <a:latin typeface="Arial" charset="0"/>
            </a:endParaRPr>
          </a:p>
        </p:txBody>
      </p:sp>
      <p:sp>
        <p:nvSpPr>
          <p:cNvPr id="130051" name="Rectangle 2"/>
          <p:cNvSpPr>
            <a:spLocks noGrp="1" noRot="1" noChangeAspect="1" noChangeArrowheads="1" noTextEdit="1"/>
          </p:cNvSpPr>
          <p:nvPr>
            <p:ph type="sldImg"/>
          </p:nvPr>
        </p:nvSpPr>
        <p:spPr>
          <a:xfrm>
            <a:off x="381000" y="685800"/>
            <a:ext cx="6096000" cy="3429000"/>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点采样法就是箱式滤波：放大时，像素值等于最接近的纹理元素值</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7F28291D-5772-4FDE-B3DE-F9547F8F2E3D}" type="slidenum">
              <a:rPr lang="en-US" altLang="zh-CN" smtClean="0">
                <a:latin typeface="Arial" charset="0"/>
              </a:rPr>
              <a:pPr eaLnBrk="1" hangingPunct="1"/>
              <a:t>60</a:t>
            </a:fld>
            <a:endParaRPr lang="en-US" altLang="zh-CN" smtClean="0">
              <a:latin typeface="Arial" charset="0"/>
            </a:endParaRPr>
          </a:p>
        </p:txBody>
      </p:sp>
      <p:sp>
        <p:nvSpPr>
          <p:cNvPr id="131075" name="Rectangle 2"/>
          <p:cNvSpPr>
            <a:spLocks noGrp="1" noRot="1" noChangeAspect="1" noChangeArrowheads="1" noTextEdit="1"/>
          </p:cNvSpPr>
          <p:nvPr>
            <p:ph type="sldImg"/>
          </p:nvPr>
        </p:nvSpPr>
        <p:spPr>
          <a:xfrm>
            <a:off x="381000" y="685800"/>
            <a:ext cx="6096000" cy="3429000"/>
          </a:xfrm>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点采样法就是箱式滤波：放大时，像素值等于最接近的纹理元素值</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B84D6ECB-CE72-4AD5-9547-5060BAE47289}" type="slidenum">
              <a:rPr lang="en-US" altLang="zh-CN" smtClean="0">
                <a:latin typeface="Arial" charset="0"/>
              </a:rPr>
              <a:pPr eaLnBrk="1" hangingPunct="1"/>
              <a:t>61</a:t>
            </a:fld>
            <a:endParaRPr lang="en-US" altLang="zh-CN" smtClean="0">
              <a:latin typeface="Arial" charset="0"/>
            </a:endParaRPr>
          </a:p>
        </p:txBody>
      </p:sp>
      <p:sp>
        <p:nvSpPr>
          <p:cNvPr id="132099" name="Rectangle 2"/>
          <p:cNvSpPr>
            <a:spLocks noGrp="1" noRot="1" noChangeAspect="1" noChangeArrowheads="1" noTextEdit="1"/>
          </p:cNvSpPr>
          <p:nvPr>
            <p:ph type="sldImg"/>
          </p:nvPr>
        </p:nvSpPr>
        <p:spPr>
          <a:xfrm>
            <a:off x="381000" y="685800"/>
            <a:ext cx="6096000" cy="3429000"/>
          </a:xfrm>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点采样法会造成严重的走样．</a:t>
            </a:r>
          </a:p>
          <a:p>
            <a:pPr eaLnBrk="1" hangingPunct="1"/>
            <a:r>
              <a:rPr lang="zh-CN" altLang="en-US" smtClean="0">
                <a:ea typeface="宋体" charset="-122"/>
              </a:rPr>
              <a:t>双线性插值比最近邻法要好一些，但是在一个像素受到４个以上纹素影响的情况，滤波器失效，产生走样．</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C5643548-1D99-4F5B-9DEB-4BDC8E4ACE60}" type="slidenum">
              <a:rPr lang="en-US" altLang="zh-CN" smtClean="0">
                <a:latin typeface="Arial" charset="0"/>
              </a:rPr>
              <a:pPr eaLnBrk="1" hangingPunct="1"/>
              <a:t>62</a:t>
            </a:fld>
            <a:endParaRPr lang="en-US" altLang="zh-CN" smtClean="0">
              <a:latin typeface="Arial" charset="0"/>
            </a:endParaRPr>
          </a:p>
        </p:txBody>
      </p:sp>
      <p:sp>
        <p:nvSpPr>
          <p:cNvPr id="133123" name="Rectangle 2"/>
          <p:cNvSpPr>
            <a:spLocks noGrp="1" noRot="1" noChangeAspect="1" noChangeArrowheads="1" noTextEdit="1"/>
          </p:cNvSpPr>
          <p:nvPr>
            <p:ph type="sldImg"/>
          </p:nvPr>
        </p:nvSpPr>
        <p:spPr>
          <a:xfrm>
            <a:off x="381000" y="685800"/>
            <a:ext cx="6096000" cy="3429000"/>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smtClean="0">
                <a:ea typeface="宋体" charset="-122"/>
              </a:rPr>
              <a:t>采用</a:t>
            </a:r>
            <a:r>
              <a:rPr lang="en-US" altLang="zh-CN" sz="1400" smtClean="0">
                <a:ea typeface="宋体" charset="-122"/>
              </a:rPr>
              <a:t>Downsampling</a:t>
            </a:r>
            <a:r>
              <a:rPr lang="zh-CN" altLang="en-US" sz="1400" smtClean="0">
                <a:ea typeface="宋体" charset="-122"/>
              </a:rPr>
              <a:t>得到次级纹理，可用箱式滤波（即根据上级纹理的相邻</a:t>
            </a:r>
            <a:r>
              <a:rPr lang="en-US" altLang="zh-CN" sz="1400" smtClean="0">
                <a:ea typeface="宋体" charset="-122"/>
              </a:rPr>
              <a:t>4</a:t>
            </a:r>
            <a:r>
              <a:rPr lang="zh-CN" altLang="en-US" sz="1400" smtClean="0">
                <a:ea typeface="宋体" charset="-122"/>
              </a:rPr>
              <a:t>个纹素取平均值得到。</a:t>
            </a:r>
          </a:p>
          <a:p>
            <a:pPr eaLnBrk="1" hangingPunct="1"/>
            <a:r>
              <a:rPr lang="zh-CN" altLang="en-US" sz="1400" smtClean="0">
                <a:ea typeface="宋体" charset="-122"/>
              </a:rPr>
              <a:t>但是箱式滤波是一种效果最差的滤波器，将低频成分模糊化，保留了会造成走样的高频成分。因此最好采用</a:t>
            </a:r>
            <a:r>
              <a:rPr lang="en-US" altLang="zh-CN" sz="1400" smtClean="0">
                <a:ea typeface="宋体" charset="-122"/>
              </a:rPr>
              <a:t>Gaussian,Lanczos,Kaiser</a:t>
            </a:r>
            <a:r>
              <a:rPr lang="zh-CN" altLang="en-US" sz="1400" smtClean="0">
                <a:ea typeface="宋体" charset="-122"/>
              </a:rPr>
              <a:t>或者类似的滤波器。相关高速免费代码</a:t>
            </a:r>
            <a:r>
              <a:rPr lang="en-US" altLang="zh-CN" sz="1400" smtClean="0">
                <a:ea typeface="宋体" charset="-122"/>
              </a:rPr>
              <a:t>http://www.gdmag.com/code.htm</a:t>
            </a:r>
          </a:p>
          <a:p>
            <a:pPr eaLnBrk="1" hangingPunct="1"/>
            <a:endParaRPr lang="en-US" alt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87044"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20425668-0C66-4CD5-9087-00051125271B}" type="slidenum">
              <a:rPr lang="en-US" altLang="zh-CN" smtClean="0">
                <a:latin typeface="Arial" charset="0"/>
              </a:rPr>
              <a:pPr eaLnBrk="1" hangingPunct="1"/>
              <a:t>7</a:t>
            </a:fld>
            <a:endParaRPr lang="en-US" altLang="zh-CN"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5E519DA2-1739-41F5-929A-DD4E827BFCD6}" type="slidenum">
              <a:rPr lang="en-US" altLang="zh-CN" smtClean="0">
                <a:latin typeface="Arial" charset="0"/>
              </a:rPr>
              <a:pPr eaLnBrk="1" hangingPunct="1"/>
              <a:t>63</a:t>
            </a:fld>
            <a:endParaRPr lang="en-US" altLang="zh-CN" smtClean="0">
              <a:latin typeface="Arial" charset="0"/>
            </a:endParaRPr>
          </a:p>
        </p:txBody>
      </p:sp>
      <p:sp>
        <p:nvSpPr>
          <p:cNvPr id="134147" name="Rectangle 2"/>
          <p:cNvSpPr>
            <a:spLocks noGrp="1" noRot="1" noChangeAspect="1" noChangeArrowheads="1" noTextEdit="1"/>
          </p:cNvSpPr>
          <p:nvPr>
            <p:ph type="sldImg"/>
          </p:nvPr>
        </p:nvSpPr>
        <p:spPr>
          <a:xfrm>
            <a:off x="381000" y="685800"/>
            <a:ext cx="6096000" cy="3429000"/>
          </a:xfrm>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1400" smtClean="0">
              <a:ea typeface="宋体"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344446BB-1B29-4028-8BF0-2E23A1DCFEE1}" type="slidenum">
              <a:rPr lang="en-US" altLang="zh-CN" smtClean="0">
                <a:latin typeface="Arial" charset="0"/>
              </a:rPr>
              <a:pPr eaLnBrk="1" hangingPunct="1"/>
              <a:t>64</a:t>
            </a:fld>
            <a:endParaRPr lang="en-US" altLang="zh-CN" smtClean="0">
              <a:latin typeface="Arial" charset="0"/>
            </a:endParaRPr>
          </a:p>
        </p:txBody>
      </p:sp>
      <p:sp>
        <p:nvSpPr>
          <p:cNvPr id="135171" name="Rectangle 2"/>
          <p:cNvSpPr>
            <a:spLocks noGrp="1" noRot="1" noChangeAspect="1" noChangeArrowheads="1" noTextEdit="1"/>
          </p:cNvSpPr>
          <p:nvPr>
            <p:ph type="sldImg"/>
          </p:nvPr>
        </p:nvSpPr>
        <p:spPr>
          <a:xfrm>
            <a:off x="381000" y="685800"/>
            <a:ext cx="6096000" cy="3429000"/>
          </a:xfrm>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400" smtClean="0">
                <a:ea typeface="宋体" charset="-122"/>
                <a:sym typeface="Symbol" pitchFamily="18" charset="2"/>
              </a:rPr>
              <a:t></a:t>
            </a:r>
            <a:r>
              <a:rPr lang="en-US" altLang="zh-CN" sz="1400" i="1" smtClean="0">
                <a:latin typeface="Times New Roman" pitchFamily="18" charset="0"/>
                <a:ea typeface="宋体" charset="-122"/>
                <a:sym typeface="Symbol" pitchFamily="18" charset="2"/>
              </a:rPr>
              <a:t>u</a:t>
            </a:r>
            <a:r>
              <a:rPr lang="en-US" altLang="zh-CN" sz="1400" smtClean="0">
                <a:ea typeface="宋体" charset="-122"/>
                <a:sym typeface="Symbol" pitchFamily="18" charset="2"/>
              </a:rPr>
              <a:t>/</a:t>
            </a:r>
            <a:r>
              <a:rPr lang="en-US" altLang="zh-CN" sz="1400" i="1" smtClean="0">
                <a:latin typeface="Times New Roman" pitchFamily="18" charset="0"/>
                <a:ea typeface="宋体" charset="-122"/>
                <a:sym typeface="Symbol" pitchFamily="18" charset="2"/>
              </a:rPr>
              <a:t>x</a:t>
            </a:r>
            <a:r>
              <a:rPr lang="zh-CN" altLang="en-US" sz="1400" smtClean="0">
                <a:latin typeface="Times New Roman" pitchFamily="18" charset="0"/>
                <a:ea typeface="宋体" charset="-122"/>
                <a:sym typeface="Symbol" pitchFamily="18" charset="2"/>
              </a:rPr>
              <a:t>表示屏幕沿</a:t>
            </a:r>
            <a:r>
              <a:rPr lang="en-US" altLang="zh-CN" sz="1400" smtClean="0">
                <a:latin typeface="Times New Roman" pitchFamily="18" charset="0"/>
                <a:ea typeface="宋体" charset="-122"/>
                <a:sym typeface="Symbol" pitchFamily="18" charset="2"/>
              </a:rPr>
              <a:t>x</a:t>
            </a:r>
            <a:r>
              <a:rPr lang="zh-CN" altLang="en-US" sz="1400" smtClean="0">
                <a:latin typeface="Times New Roman" pitchFamily="18" charset="0"/>
                <a:ea typeface="宋体" charset="-122"/>
                <a:sym typeface="Symbol" pitchFamily="18" charset="2"/>
              </a:rPr>
              <a:t>方向移动一个像素点纹理坐标在</a:t>
            </a:r>
            <a:r>
              <a:rPr lang="en-US" altLang="zh-CN" sz="1400" smtClean="0">
                <a:latin typeface="Times New Roman" pitchFamily="18" charset="0"/>
                <a:ea typeface="宋体" charset="-122"/>
                <a:sym typeface="Symbol" pitchFamily="18" charset="2"/>
              </a:rPr>
              <a:t>u</a:t>
            </a:r>
            <a:r>
              <a:rPr lang="zh-CN" altLang="en-US" sz="1400" smtClean="0">
                <a:latin typeface="Times New Roman" pitchFamily="18" charset="0"/>
                <a:ea typeface="宋体" charset="-122"/>
                <a:sym typeface="Symbol" pitchFamily="18" charset="2"/>
              </a:rPr>
              <a:t>方向上的改变量</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A2AF2534-2AB3-4BBB-98C0-19CC36A4AC89}" type="slidenum">
              <a:rPr lang="en-US" altLang="zh-CN" smtClean="0">
                <a:latin typeface="Arial" charset="0"/>
              </a:rPr>
              <a:pPr eaLnBrk="1" hangingPunct="1"/>
              <a:t>65</a:t>
            </a:fld>
            <a:endParaRPr lang="en-US" altLang="zh-CN" smtClean="0">
              <a:latin typeface="Arial" charset="0"/>
            </a:endParaRPr>
          </a:p>
        </p:txBody>
      </p:sp>
      <p:sp>
        <p:nvSpPr>
          <p:cNvPr id="136195" name="Rectangle 2"/>
          <p:cNvSpPr>
            <a:spLocks noGrp="1" noRot="1" noChangeAspect="1" noChangeArrowheads="1" noTextEdit="1"/>
          </p:cNvSpPr>
          <p:nvPr>
            <p:ph type="sldImg"/>
          </p:nvPr>
        </p:nvSpPr>
        <p:spPr>
          <a:xfrm>
            <a:off x="381000" y="685800"/>
            <a:ext cx="6096000" cy="3429000"/>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1400" smtClean="0">
              <a:latin typeface="Times New Roman" pitchFamily="18" charset="0"/>
              <a:ea typeface="宋体" charset="-122"/>
              <a:sym typeface="Symbol" pitchFamily="18" charset="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6405FA59-33B4-48B0-8362-8CA3720C2073}" type="slidenum">
              <a:rPr lang="en-US" altLang="zh-CN" smtClean="0">
                <a:latin typeface="Arial" charset="0"/>
              </a:rPr>
              <a:pPr eaLnBrk="1" hangingPunct="1"/>
              <a:t>66</a:t>
            </a:fld>
            <a:endParaRPr lang="en-US" altLang="zh-CN" smtClean="0">
              <a:latin typeface="Arial" charset="0"/>
            </a:endParaRPr>
          </a:p>
        </p:txBody>
      </p:sp>
      <p:sp>
        <p:nvSpPr>
          <p:cNvPr id="137219" name="Rectangle 2"/>
          <p:cNvSpPr>
            <a:spLocks noGrp="1" noRot="1" noChangeAspect="1" noChangeArrowheads="1" noTextEdit="1"/>
          </p:cNvSpPr>
          <p:nvPr>
            <p:ph type="sldImg"/>
          </p:nvPr>
        </p:nvSpPr>
        <p:spPr>
          <a:xfrm>
            <a:off x="381000" y="685800"/>
            <a:ext cx="6096000" cy="3429000"/>
          </a:xfrm>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1400" smtClean="0">
              <a:latin typeface="Times New Roman" pitchFamily="18" charset="0"/>
              <a:ea typeface="宋体" charset="-122"/>
              <a:sym typeface="Symbol" pitchFamily="18" charset="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8B79E7F8-6371-4A11-991B-57473FD3D616}" type="slidenum">
              <a:rPr lang="en-US" altLang="zh-CN" smtClean="0">
                <a:latin typeface="Arial" charset="0"/>
              </a:rPr>
              <a:pPr eaLnBrk="1" hangingPunct="1"/>
              <a:t>67</a:t>
            </a:fld>
            <a:endParaRPr lang="en-US" altLang="zh-CN" smtClean="0">
              <a:latin typeface="Arial" charset="0"/>
            </a:endParaRPr>
          </a:p>
        </p:txBody>
      </p:sp>
      <p:sp>
        <p:nvSpPr>
          <p:cNvPr id="138243" name="Rectangle 2"/>
          <p:cNvSpPr>
            <a:spLocks noGrp="1" noRot="1" noChangeAspect="1" noChangeArrowheads="1" noTextEdit="1"/>
          </p:cNvSpPr>
          <p:nvPr>
            <p:ph type="sldImg"/>
          </p:nvPr>
        </p:nvSpPr>
        <p:spPr>
          <a:xfrm>
            <a:off x="381000" y="685800"/>
            <a:ext cx="6096000" cy="3429000"/>
          </a:xfrm>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smtClean="0">
                <a:latin typeface="Times New Roman" pitchFamily="18" charset="0"/>
                <a:ea typeface="宋体" charset="-122"/>
                <a:sym typeface="Symbol" pitchFamily="18" charset="2"/>
              </a:rPr>
              <a:t>数组中的精度比纹理颜色值高（例如</a:t>
            </a:r>
            <a:r>
              <a:rPr lang="en-US" altLang="zh-CN" sz="1400" smtClean="0">
                <a:latin typeface="Times New Roman" pitchFamily="18" charset="0"/>
                <a:ea typeface="宋体" charset="-122"/>
                <a:sym typeface="Symbol" pitchFamily="18" charset="2"/>
              </a:rPr>
              <a:t>RGB</a:t>
            </a:r>
            <a:r>
              <a:rPr lang="zh-CN" altLang="en-US" sz="1400" smtClean="0">
                <a:latin typeface="Times New Roman" pitchFamily="18" charset="0"/>
                <a:ea typeface="宋体" charset="-122"/>
                <a:sym typeface="Symbol" pitchFamily="18" charset="2"/>
              </a:rPr>
              <a:t>分别为</a:t>
            </a:r>
            <a:r>
              <a:rPr lang="en-US" altLang="zh-CN" sz="1400" smtClean="0">
                <a:latin typeface="Times New Roman" pitchFamily="18" charset="0"/>
                <a:ea typeface="宋体" charset="-122"/>
                <a:sym typeface="Symbol" pitchFamily="18" charset="2"/>
              </a:rPr>
              <a:t>16</a:t>
            </a:r>
            <a:r>
              <a:rPr lang="zh-CN" altLang="en-US" sz="1400" smtClean="0">
                <a:latin typeface="Times New Roman" pitchFamily="18" charset="0"/>
                <a:ea typeface="宋体" charset="-122"/>
                <a:sym typeface="Symbol" pitchFamily="18" charset="2"/>
              </a:rPr>
              <a:t>位），每个位置记录当前位置与原点之间的矩形区域的纹素颜色值的总和</a:t>
            </a:r>
          </a:p>
          <a:p>
            <a:pPr eaLnBrk="1" hangingPunct="1"/>
            <a:endParaRPr lang="zh-CN" altLang="en-US" sz="1400" smtClean="0">
              <a:latin typeface="Times New Roman" pitchFamily="18" charset="0"/>
              <a:ea typeface="宋体" charset="-122"/>
              <a:sym typeface="Symbol" pitchFamily="18" charset="2"/>
            </a:endParaRPr>
          </a:p>
          <a:p>
            <a:pPr eaLnBrk="1" hangingPunct="1"/>
            <a:endParaRPr lang="en-US" altLang="zh-CN" sz="1400" smtClean="0">
              <a:latin typeface="Times New Roman" pitchFamily="18" charset="0"/>
              <a:ea typeface="宋体" charset="-122"/>
              <a:sym typeface="Symbol" pitchFamily="18" charset="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ED8678D4-F6F9-491B-A3BE-77F473054209}" type="slidenum">
              <a:rPr lang="en-US" altLang="zh-CN" smtClean="0">
                <a:latin typeface="Arial" charset="0"/>
              </a:rPr>
              <a:pPr eaLnBrk="1" hangingPunct="1"/>
              <a:t>68</a:t>
            </a:fld>
            <a:endParaRPr lang="en-US" altLang="zh-CN" smtClean="0">
              <a:latin typeface="Arial" charset="0"/>
            </a:endParaRPr>
          </a:p>
        </p:txBody>
      </p:sp>
      <p:sp>
        <p:nvSpPr>
          <p:cNvPr id="139267" name="Rectangle 2"/>
          <p:cNvSpPr>
            <a:spLocks noGrp="1" noRot="1" noChangeAspect="1" noChangeArrowheads="1" noTextEdit="1"/>
          </p:cNvSpPr>
          <p:nvPr>
            <p:ph type="sldImg"/>
          </p:nvPr>
        </p:nvSpPr>
        <p:spPr>
          <a:xfrm>
            <a:off x="381000" y="685800"/>
            <a:ext cx="6096000" cy="3429000"/>
          </a:xfrm>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1400" smtClean="0">
              <a:latin typeface="Times New Roman" pitchFamily="18" charset="0"/>
              <a:ea typeface="宋体" charset="-122"/>
              <a:sym typeface="Symbol" pitchFamily="18" charset="2"/>
            </a:endParaRPr>
          </a:p>
          <a:p>
            <a:pPr eaLnBrk="1" hangingPunct="1"/>
            <a:endParaRPr lang="en-US" altLang="zh-CN" sz="1400" smtClean="0">
              <a:latin typeface="Times New Roman" pitchFamily="18" charset="0"/>
              <a:ea typeface="宋体" charset="-122"/>
              <a:sym typeface="Symbol" pitchFamily="18" charset="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22ABEB0C-A628-4E8A-ADFA-7F43454102B7}" type="slidenum">
              <a:rPr lang="en-US" altLang="zh-CN" smtClean="0">
                <a:latin typeface="Arial" charset="0"/>
              </a:rPr>
              <a:pPr eaLnBrk="1" hangingPunct="1"/>
              <a:t>69</a:t>
            </a:fld>
            <a:endParaRPr lang="en-US" altLang="zh-CN" smtClean="0">
              <a:latin typeface="Arial" charset="0"/>
            </a:endParaRPr>
          </a:p>
        </p:txBody>
      </p:sp>
      <p:sp>
        <p:nvSpPr>
          <p:cNvPr id="140291" name="Rectangle 2"/>
          <p:cNvSpPr>
            <a:spLocks noGrp="1" noRot="1" noChangeAspect="1" noChangeArrowheads="1" noTextEdit="1"/>
          </p:cNvSpPr>
          <p:nvPr>
            <p:ph type="sldImg"/>
          </p:nvPr>
        </p:nvSpPr>
        <p:spPr>
          <a:xfrm>
            <a:off x="381000" y="685800"/>
            <a:ext cx="6096000" cy="3429000"/>
          </a:xfrm>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36A2C020-0A13-4873-B5E8-C0476A14EEEA}" type="slidenum">
              <a:rPr lang="en-US" altLang="zh-CN" smtClean="0">
                <a:latin typeface="Arial" charset="0"/>
              </a:rPr>
              <a:pPr eaLnBrk="1" hangingPunct="1"/>
              <a:t>70</a:t>
            </a:fld>
            <a:endParaRPr lang="en-US" altLang="zh-CN" smtClean="0">
              <a:latin typeface="Arial" charset="0"/>
            </a:endParaRPr>
          </a:p>
        </p:txBody>
      </p:sp>
      <p:sp>
        <p:nvSpPr>
          <p:cNvPr id="141315" name="Rectangle 2"/>
          <p:cNvSpPr>
            <a:spLocks noGrp="1" noRot="1" noChangeAspect="1" noChangeArrowheads="1" noTextEdit="1"/>
          </p:cNvSpPr>
          <p:nvPr>
            <p:ph type="sldImg"/>
          </p:nvPr>
        </p:nvSpPr>
        <p:spPr>
          <a:xfrm>
            <a:off x="381000" y="685800"/>
            <a:ext cx="6096000" cy="3429000"/>
          </a:xfrm>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1400" smtClean="0">
              <a:latin typeface="Times New Roman" pitchFamily="18" charset="0"/>
              <a:ea typeface="宋体" charset="-122"/>
              <a:sym typeface="Symbol" pitchFamily="18" charset="2"/>
            </a:endParaRPr>
          </a:p>
          <a:p>
            <a:pPr eaLnBrk="1" hangingPunct="1"/>
            <a:endParaRPr lang="en-US" altLang="zh-CN" sz="1400" smtClean="0">
              <a:latin typeface="Times New Roman" pitchFamily="18" charset="0"/>
              <a:ea typeface="宋体" charset="-122"/>
              <a:sym typeface="Symbol" pitchFamily="18" charset="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E2AD9A7D-7218-4C91-816A-C0FE933D0E44}" type="slidenum">
              <a:rPr lang="en-US" altLang="zh-CN" smtClean="0">
                <a:latin typeface="Arial" charset="0"/>
              </a:rPr>
              <a:pPr eaLnBrk="1" hangingPunct="1"/>
              <a:t>72</a:t>
            </a:fld>
            <a:endParaRPr lang="en-US" altLang="zh-CN" smtClean="0">
              <a:latin typeface="Arial" charset="0"/>
            </a:endParaRPr>
          </a:p>
        </p:txBody>
      </p:sp>
      <p:sp>
        <p:nvSpPr>
          <p:cNvPr id="142339" name="Rectangle 2"/>
          <p:cNvSpPr>
            <a:spLocks noGrp="1" noRot="1" noChangeAspect="1" noChangeArrowheads="1" noTextEdit="1"/>
          </p:cNvSpPr>
          <p:nvPr>
            <p:ph type="sldImg"/>
          </p:nvPr>
        </p:nvSpPr>
        <p:spPr>
          <a:xfrm>
            <a:off x="381000" y="685800"/>
            <a:ext cx="6096000" cy="3429000"/>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宋体" charset="-122"/>
              </a:rPr>
              <a:t>OpenGL</a:t>
            </a:r>
            <a:r>
              <a:rPr lang="zh-CN" altLang="en-US" smtClean="0">
                <a:ea typeface="宋体" charset="-122"/>
              </a:rPr>
              <a:t>中的反走样其实是一种融合操作</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674CFA0F-5B3D-40E0-82B0-F5BEEC0581E6}" type="slidenum">
              <a:rPr lang="en-US" altLang="zh-CN" smtClean="0">
                <a:latin typeface="Arial" charset="0"/>
              </a:rPr>
              <a:pPr eaLnBrk="1" hangingPunct="1"/>
              <a:t>73</a:t>
            </a:fld>
            <a:endParaRPr lang="en-US" altLang="zh-CN" smtClean="0">
              <a:latin typeface="Arial" charset="0"/>
            </a:endParaRPr>
          </a:p>
        </p:txBody>
      </p:sp>
      <p:sp>
        <p:nvSpPr>
          <p:cNvPr id="143363" name="Rectangle 2"/>
          <p:cNvSpPr>
            <a:spLocks noGrp="1" noRot="1" noChangeAspect="1" noChangeArrowheads="1" noTextEdit="1"/>
          </p:cNvSpPr>
          <p:nvPr>
            <p:ph type="sldImg"/>
          </p:nvPr>
        </p:nvSpPr>
        <p:spPr>
          <a:xfrm>
            <a:off x="381000" y="685800"/>
            <a:ext cx="6096000" cy="3429000"/>
          </a:xfrm>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宋体" charset="-122"/>
              </a:rPr>
              <a:t>OpenGL</a:t>
            </a:r>
            <a:r>
              <a:rPr lang="zh-CN" altLang="en-US" smtClean="0">
                <a:ea typeface="宋体" charset="-122"/>
              </a:rPr>
              <a:t>中的反走样其实是一种融合操作</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14392CE9-E1D7-40B5-8207-A0BB0EFB638B}" type="slidenum">
              <a:rPr lang="en-US" altLang="zh-CN" smtClean="0">
                <a:latin typeface="Arial" charset="0"/>
              </a:rPr>
              <a:pPr eaLnBrk="1" hangingPunct="1"/>
              <a:t>8</a:t>
            </a:fld>
            <a:endParaRPr lang="en-US" altLang="zh-CN" smtClean="0">
              <a:latin typeface="Arial" charset="0"/>
            </a:endParaRPr>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5F15D4FC-6F26-4FCB-8C38-3F1671A09038}" type="slidenum">
              <a:rPr lang="en-US" altLang="zh-CN" smtClean="0">
                <a:latin typeface="Arial" charset="0"/>
              </a:rPr>
              <a:pPr eaLnBrk="1" hangingPunct="1"/>
              <a:t>74</a:t>
            </a:fld>
            <a:endParaRPr lang="en-US" altLang="zh-CN" smtClean="0">
              <a:latin typeface="Arial" charset="0"/>
            </a:endParaRPr>
          </a:p>
        </p:txBody>
      </p:sp>
      <p:sp>
        <p:nvSpPr>
          <p:cNvPr id="144387" name="Rectangle 2"/>
          <p:cNvSpPr>
            <a:spLocks noGrp="1" noRot="1" noChangeAspect="1" noChangeArrowheads="1" noTextEdit="1"/>
          </p:cNvSpPr>
          <p:nvPr>
            <p:ph type="sldImg"/>
          </p:nvPr>
        </p:nvSpPr>
        <p:spPr>
          <a:xfrm>
            <a:off x="381000" y="685800"/>
            <a:ext cx="6096000" cy="3429000"/>
          </a:xfrm>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宋体" charset="-122"/>
              </a:rPr>
              <a:t>OpenGL</a:t>
            </a:r>
            <a:r>
              <a:rPr lang="zh-CN" altLang="en-US" smtClean="0">
                <a:ea typeface="宋体" charset="-122"/>
              </a:rPr>
              <a:t>中的反走样其实是一种融合操作</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79ED7696-351B-47E6-BAA5-54DF7EA9BEFA}" type="slidenum">
              <a:rPr lang="en-US" altLang="zh-CN" smtClean="0">
                <a:latin typeface="Arial" charset="0"/>
              </a:rPr>
              <a:pPr eaLnBrk="1" hangingPunct="1"/>
              <a:t>75</a:t>
            </a:fld>
            <a:endParaRPr lang="en-US" altLang="zh-CN" smtClean="0">
              <a:latin typeface="Arial" charset="0"/>
            </a:endParaRPr>
          </a:p>
        </p:txBody>
      </p:sp>
      <p:sp>
        <p:nvSpPr>
          <p:cNvPr id="145411" name="Rectangle 2"/>
          <p:cNvSpPr>
            <a:spLocks noGrp="1" noRot="1" noChangeAspect="1" noChangeArrowheads="1" noTextEdit="1"/>
          </p:cNvSpPr>
          <p:nvPr>
            <p:ph type="sldImg"/>
          </p:nvPr>
        </p:nvSpPr>
        <p:spPr>
          <a:xfrm>
            <a:off x="381000" y="685800"/>
            <a:ext cx="6096000" cy="3429000"/>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宋体" charset="-122"/>
              </a:rPr>
              <a:t>OpenGL</a:t>
            </a:r>
            <a:r>
              <a:rPr lang="zh-CN" altLang="en-US" smtClean="0">
                <a:ea typeface="宋体" charset="-122"/>
              </a:rPr>
              <a:t>中的反走样其实是一种融合操作</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8E5A9A86-844D-4178-9031-4F041C5412F4}" type="slidenum">
              <a:rPr lang="en-US" altLang="zh-CN" smtClean="0">
                <a:latin typeface="Arial" charset="0"/>
              </a:rPr>
              <a:pPr eaLnBrk="1" hangingPunct="1"/>
              <a:t>76</a:t>
            </a:fld>
            <a:endParaRPr lang="en-US" altLang="zh-CN" smtClean="0">
              <a:latin typeface="Arial" charset="0"/>
            </a:endParaRPr>
          </a:p>
        </p:txBody>
      </p:sp>
      <p:sp>
        <p:nvSpPr>
          <p:cNvPr id="146435" name="Rectangle 2"/>
          <p:cNvSpPr>
            <a:spLocks noGrp="1" noRot="1" noChangeAspect="1" noChangeArrowheads="1" noTextEdit="1"/>
          </p:cNvSpPr>
          <p:nvPr>
            <p:ph type="sldImg"/>
          </p:nvPr>
        </p:nvSpPr>
        <p:spPr>
          <a:xfrm>
            <a:off x="381000" y="685800"/>
            <a:ext cx="6096000" cy="3429000"/>
          </a:xfrm>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E9C158CF-5E88-4816-A6D2-E7A8186ADD92}" type="slidenum">
              <a:rPr lang="en-US" altLang="zh-CN" smtClean="0">
                <a:latin typeface="Arial" charset="0"/>
              </a:rPr>
              <a:pPr eaLnBrk="1" hangingPunct="1"/>
              <a:t>77</a:t>
            </a:fld>
            <a:endParaRPr lang="en-US" altLang="zh-CN" smtClean="0">
              <a:latin typeface="Arial" charset="0"/>
            </a:endParaRPr>
          </a:p>
        </p:txBody>
      </p:sp>
      <p:sp>
        <p:nvSpPr>
          <p:cNvPr id="147459" name="Rectangle 2"/>
          <p:cNvSpPr>
            <a:spLocks noGrp="1" noRot="1" noChangeAspect="1" noChangeArrowheads="1" noTextEdit="1"/>
          </p:cNvSpPr>
          <p:nvPr>
            <p:ph type="sldImg"/>
          </p:nvPr>
        </p:nvSpPr>
        <p:spPr>
          <a:xfrm>
            <a:off x="381000" y="685800"/>
            <a:ext cx="6096000" cy="3429000"/>
          </a:xfrm>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B5E8C86B-10DF-4210-9CF6-1FFE180B94B5}" type="slidenum">
              <a:rPr lang="en-US" altLang="zh-CN" smtClean="0">
                <a:latin typeface="Arial" charset="0"/>
              </a:rPr>
              <a:pPr eaLnBrk="1" hangingPunct="1"/>
              <a:t>78</a:t>
            </a:fld>
            <a:endParaRPr lang="en-US" altLang="zh-CN" smtClean="0">
              <a:latin typeface="Arial" charset="0"/>
            </a:endParaRPr>
          </a:p>
        </p:txBody>
      </p:sp>
      <p:sp>
        <p:nvSpPr>
          <p:cNvPr id="148483" name="Rectangle 2"/>
          <p:cNvSpPr>
            <a:spLocks noGrp="1" noRot="1" noChangeAspect="1" noChangeArrowheads="1" noTextEdit="1"/>
          </p:cNvSpPr>
          <p:nvPr>
            <p:ph type="sldImg"/>
          </p:nvPr>
        </p:nvSpPr>
        <p:spPr>
          <a:xfrm>
            <a:off x="381000" y="685800"/>
            <a:ext cx="6096000" cy="3429000"/>
          </a:xfrm>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473DB925-B82F-49FB-B81B-F9E0DEBE0FE7}" type="slidenum">
              <a:rPr lang="en-US" altLang="zh-CN" smtClean="0">
                <a:latin typeface="Arial" charset="0"/>
              </a:rPr>
              <a:pPr eaLnBrk="1" hangingPunct="1"/>
              <a:t>9</a:t>
            </a:fld>
            <a:endParaRPr lang="en-US" altLang="zh-CN" smtClean="0">
              <a:latin typeface="Arial" charset="0"/>
            </a:endParaRPr>
          </a:p>
        </p:txBody>
      </p:sp>
      <p:sp>
        <p:nvSpPr>
          <p:cNvPr id="89091" name="Rectangle 2"/>
          <p:cNvSpPr>
            <a:spLocks noGrp="1" noRot="1" noChangeAspect="1" noChangeArrowheads="1" noTextEdit="1"/>
          </p:cNvSpPr>
          <p:nvPr>
            <p:ph type="sldImg"/>
          </p:nvPr>
        </p:nvSpPr>
        <p:spPr>
          <a:xfrm>
            <a:off x="381000" y="685800"/>
            <a:ext cx="6096000" cy="3429000"/>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0DA07D08-0455-492C-BEA9-B4020616FC37}" type="slidenum">
              <a:rPr lang="en-US" altLang="zh-CN" smtClean="0">
                <a:latin typeface="Arial" charset="0"/>
              </a:rPr>
              <a:pPr eaLnBrk="1" hangingPunct="1"/>
              <a:t>11</a:t>
            </a:fld>
            <a:endParaRPr lang="en-US" altLang="zh-CN" smtClean="0">
              <a:latin typeface="Arial" charset="0"/>
            </a:endParaRPr>
          </a:p>
        </p:txBody>
      </p:sp>
      <p:sp>
        <p:nvSpPr>
          <p:cNvPr id="90115" name="Rectangle 2"/>
          <p:cNvSpPr>
            <a:spLocks noGrp="1" noRot="1" noChangeAspect="1" noChangeArrowheads="1" noTextEdit="1"/>
          </p:cNvSpPr>
          <p:nvPr>
            <p:ph type="sldImg"/>
          </p:nvPr>
        </p:nvSpPr>
        <p:spPr>
          <a:xfrm>
            <a:off x="381000" y="685800"/>
            <a:ext cx="6096000" cy="342900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5D634724-2309-4A03-84B8-5DAD2011B343}" type="slidenum">
              <a:rPr lang="en-US" altLang="zh-CN" smtClean="0">
                <a:latin typeface="Arial" charset="0"/>
              </a:rPr>
              <a:pPr eaLnBrk="1" hangingPunct="1"/>
              <a:t>21</a:t>
            </a:fld>
            <a:endParaRPr lang="en-US" altLang="zh-CN" smtClean="0">
              <a:latin typeface="Arial" charset="0"/>
            </a:endParaRPr>
          </a:p>
        </p:txBody>
      </p:sp>
      <p:sp>
        <p:nvSpPr>
          <p:cNvPr id="91139" name="Rectangle 2"/>
          <p:cNvSpPr>
            <a:spLocks noGrp="1" noRot="1" noChangeAspect="1" noChangeArrowheads="1" noTextEdit="1"/>
          </p:cNvSpPr>
          <p:nvPr>
            <p:ph type="sldImg"/>
          </p:nvPr>
        </p:nvSpPr>
        <p:spPr>
          <a:xfrm>
            <a:off x="381000" y="685800"/>
            <a:ext cx="6096000" cy="3429000"/>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自定义版式">
    <p:spTree>
      <p:nvGrpSpPr>
        <p:cNvPr id="1" name=""/>
        <p:cNvGrpSpPr/>
        <p:nvPr/>
      </p:nvGrpSpPr>
      <p:grpSpPr>
        <a:xfrm>
          <a:off x="0" y="0"/>
          <a:ext cx="0" cy="0"/>
          <a:chOff x="0" y="0"/>
          <a:chExt cx="0" cy="0"/>
        </a:xfrm>
      </p:grpSpPr>
      <p:grpSp>
        <p:nvGrpSpPr>
          <p:cNvPr id="44" name="Group 44"/>
          <p:cNvGrpSpPr/>
          <p:nvPr/>
        </p:nvGrpSpPr>
        <p:grpSpPr>
          <a:xfrm>
            <a:off x="0" y="-1664915"/>
            <a:ext cx="12192000" cy="10492847"/>
            <a:chOff x="0" y="0"/>
            <a:chExt cx="12192000" cy="10492846"/>
          </a:xfrm>
        </p:grpSpPr>
        <p:grpSp>
          <p:nvGrpSpPr>
            <p:cNvPr id="37" name="Group 37"/>
            <p:cNvGrpSpPr/>
            <p:nvPr/>
          </p:nvGrpSpPr>
          <p:grpSpPr>
            <a:xfrm>
              <a:off x="0" y="9172046"/>
              <a:ext cx="12192000" cy="1320801"/>
              <a:chOff x="0" y="0"/>
              <a:chExt cx="12192000" cy="1320800"/>
            </a:xfrm>
          </p:grpSpPr>
          <p:sp>
            <p:nvSpPr>
              <p:cNvPr id="32" name="Shape 32"/>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33" name="Shape 33"/>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34" name="Shape 34"/>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 name="Shape 35"/>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36" name="Shape 36"/>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43" name="Group 43"/>
            <p:cNvGrpSpPr/>
            <p:nvPr/>
          </p:nvGrpSpPr>
          <p:grpSpPr>
            <a:xfrm>
              <a:off x="0" y="0"/>
              <a:ext cx="12192000" cy="1320801"/>
              <a:chOff x="0" y="0"/>
              <a:chExt cx="12192000" cy="1320800"/>
            </a:xfrm>
          </p:grpSpPr>
          <p:sp>
            <p:nvSpPr>
              <p:cNvPr id="38" name="Shape 38"/>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39" name="Shape 39"/>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40" name="Shape 40"/>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1" name="Shape 41"/>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42" name="Shape 42"/>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pic>
        <p:nvPicPr>
          <p:cNvPr id="45" name="image2.pn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46" name="Shape 4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1_自定义版式">
    <p:spTree>
      <p:nvGrpSpPr>
        <p:cNvPr id="1" name=""/>
        <p:cNvGrpSpPr/>
        <p:nvPr/>
      </p:nvGrpSpPr>
      <p:grpSpPr>
        <a:xfrm>
          <a:off x="0" y="0"/>
          <a:ext cx="0" cy="0"/>
          <a:chOff x="0" y="0"/>
          <a:chExt cx="0" cy="0"/>
        </a:xfrm>
      </p:grpSpPr>
      <p:grpSp>
        <p:nvGrpSpPr>
          <p:cNvPr id="65" name="Group 65"/>
          <p:cNvGrpSpPr/>
          <p:nvPr/>
        </p:nvGrpSpPr>
        <p:grpSpPr>
          <a:xfrm>
            <a:off x="0" y="-1664915"/>
            <a:ext cx="12192000" cy="10492847"/>
            <a:chOff x="0" y="0"/>
            <a:chExt cx="12192000" cy="10492846"/>
          </a:xfrm>
        </p:grpSpPr>
        <p:grpSp>
          <p:nvGrpSpPr>
            <p:cNvPr id="58" name="Group 58"/>
            <p:cNvGrpSpPr/>
            <p:nvPr/>
          </p:nvGrpSpPr>
          <p:grpSpPr>
            <a:xfrm>
              <a:off x="0" y="9172046"/>
              <a:ext cx="12192000" cy="1320801"/>
              <a:chOff x="0" y="0"/>
              <a:chExt cx="12192000" cy="1320800"/>
            </a:xfrm>
          </p:grpSpPr>
          <p:sp>
            <p:nvSpPr>
              <p:cNvPr id="53" name="Shape 53"/>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54" name="Shape 54"/>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55" name="Shape 55"/>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6" name="Shape 56"/>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57" name="Shape 57"/>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64" name="Group 64"/>
            <p:cNvGrpSpPr/>
            <p:nvPr/>
          </p:nvGrpSpPr>
          <p:grpSpPr>
            <a:xfrm>
              <a:off x="0" y="0"/>
              <a:ext cx="12192000" cy="1320801"/>
              <a:chOff x="0" y="0"/>
              <a:chExt cx="12192000" cy="1320800"/>
            </a:xfrm>
          </p:grpSpPr>
          <p:sp>
            <p:nvSpPr>
              <p:cNvPr id="59" name="Shape 59"/>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60" name="Shape 60"/>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61" name="Shape 61"/>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2" name="Shape 62"/>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63" name="Shape 63"/>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pic>
        <p:nvPicPr>
          <p:cNvPr id="66" name="image3.pn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67" name="Shape 6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标题和内容">
    <p:spTree>
      <p:nvGrpSpPr>
        <p:cNvPr id="1" name=""/>
        <p:cNvGrpSpPr/>
        <p:nvPr/>
      </p:nvGrpSpPr>
      <p:grpSpPr>
        <a:xfrm>
          <a:off x="0" y="0"/>
          <a:ext cx="0" cy="0"/>
          <a:chOff x="0" y="0"/>
          <a:chExt cx="0" cy="0"/>
        </a:xfrm>
      </p:grpSpPr>
      <p:grpSp>
        <p:nvGrpSpPr>
          <p:cNvPr id="107" name="Group 107"/>
          <p:cNvGrpSpPr/>
          <p:nvPr/>
        </p:nvGrpSpPr>
        <p:grpSpPr>
          <a:xfrm>
            <a:off x="0" y="-1664915"/>
            <a:ext cx="12192000" cy="10492847"/>
            <a:chOff x="0" y="0"/>
            <a:chExt cx="12192000" cy="10492846"/>
          </a:xfrm>
        </p:grpSpPr>
        <p:grpSp>
          <p:nvGrpSpPr>
            <p:cNvPr id="100" name="Group 100"/>
            <p:cNvGrpSpPr/>
            <p:nvPr/>
          </p:nvGrpSpPr>
          <p:grpSpPr>
            <a:xfrm>
              <a:off x="0" y="9172046"/>
              <a:ext cx="12192000" cy="1320801"/>
              <a:chOff x="0" y="0"/>
              <a:chExt cx="12192000" cy="1320800"/>
            </a:xfrm>
          </p:grpSpPr>
          <p:sp>
            <p:nvSpPr>
              <p:cNvPr id="95" name="Shape 95"/>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96" name="Shape 96"/>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97" name="Shape 97"/>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8" name="Shape 98"/>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99" name="Shape 99"/>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106" name="Group 106"/>
            <p:cNvGrpSpPr/>
            <p:nvPr/>
          </p:nvGrpSpPr>
          <p:grpSpPr>
            <a:xfrm>
              <a:off x="0" y="0"/>
              <a:ext cx="12192000" cy="1320801"/>
              <a:chOff x="0" y="0"/>
              <a:chExt cx="12192000" cy="1320800"/>
            </a:xfrm>
          </p:grpSpPr>
          <p:sp>
            <p:nvSpPr>
              <p:cNvPr id="101" name="Shape 101"/>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102" name="Shape 102"/>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03" name="Shape 103"/>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4" name="Shape 104"/>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05" name="Shape 105"/>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sp>
        <p:nvSpPr>
          <p:cNvPr id="108" name="Shape 108"/>
          <p:cNvSpPr>
            <a:spLocks noGrp="1"/>
          </p:cNvSpPr>
          <p:nvPr>
            <p:ph type="title"/>
          </p:nvPr>
        </p:nvSpPr>
        <p:spPr>
          <a:xfrm>
            <a:off x="838418" y="365125"/>
            <a:ext cx="10515164" cy="1325563"/>
          </a:xfrm>
          <a:prstGeom prst="rect">
            <a:avLst/>
          </a:prstGeom>
          <a:extLst>
            <a:ext uri="{C572A759-6A51-4108-AA02-DFA0A04FC94B}">
              <ma14:wrappingTextBoxFlag xmlns:ma14="http://schemas.microsoft.com/office/mac/drawingml/2011/main" xmlns="" val="1"/>
            </a:ext>
          </a:extLst>
        </p:spPr>
        <p:txBody>
          <a:bodyPr/>
          <a:lstStyle/>
          <a:p>
            <a:r>
              <a:t>单击此处编辑母版标题样式</a:t>
            </a:r>
          </a:p>
        </p:txBody>
      </p:sp>
      <p:sp>
        <p:nvSpPr>
          <p:cNvPr id="109" name="Shape 109"/>
          <p:cNvSpPr>
            <a:spLocks noGrp="1"/>
          </p:cNvSpPr>
          <p:nvPr>
            <p:ph type="body" idx="1"/>
          </p:nvPr>
        </p:nvSpPr>
        <p:spPr>
          <a:xfrm>
            <a:off x="838200" y="1825625"/>
            <a:ext cx="10515601" cy="4351338"/>
          </a:xfrm>
          <a:prstGeom prst="rect">
            <a:avLst/>
          </a:prstGeom>
          <a:extLst>
            <a:ext uri="{C572A759-6A51-4108-AA02-DFA0A04FC94B}">
              <ma14:wrappingTextBoxFlag xmlns:ma14="http://schemas.microsoft.com/office/mac/drawingml/2011/main" xmlns="" val="1"/>
            </a:ext>
          </a:extLst>
        </p:spPr>
        <p:txBody>
          <a:bodyPr/>
          <a:lstStyle/>
          <a:p>
            <a:r>
              <a:t>单击此处编辑母版文本样式</a:t>
            </a:r>
          </a:p>
          <a:p>
            <a:pPr lvl="1"/>
            <a:r>
              <a:t>第二级</a:t>
            </a:r>
          </a:p>
          <a:p>
            <a:pPr lvl="2"/>
            <a:r>
              <a:t>第三级</a:t>
            </a:r>
          </a:p>
          <a:p>
            <a:pPr lvl="3"/>
            <a:r>
              <a:t>第四级</a:t>
            </a:r>
          </a:p>
          <a:p>
            <a:pPr lvl="4"/>
            <a:r>
              <a:t>第五级</a:t>
            </a:r>
          </a:p>
        </p:txBody>
      </p:sp>
      <p:sp>
        <p:nvSpPr>
          <p:cNvPr id="110" name="Shape 110"/>
          <p:cNvSpPr>
            <a:spLocks noGrp="1"/>
          </p:cNvSpPr>
          <p:nvPr>
            <p:ph type="sldNum" sz="quarter" idx="2"/>
          </p:nvPr>
        </p:nvSpPr>
        <p:spPr>
          <a:xfrm>
            <a:off x="0" y="0"/>
            <a:ext cx="358413" cy="370840"/>
          </a:xfrm>
          <a:prstGeom prst="rect">
            <a:avLst/>
          </a:prstGeom>
        </p:spPr>
        <p:txBody>
          <a:bodyPr anchor="t"/>
          <a:lstStyle>
            <a:lvl1pPr algn="l">
              <a:defRPr sz="1800"/>
            </a:lvl1pPr>
          </a:lstStyle>
          <a:p>
            <a:fld id="{86CB4B4D-7CA3-9044-876B-883B54F8677D}" type="slidenum">
              <a:t>‹#›</a:t>
            </a:fld>
            <a:endParaRPr/>
          </a:p>
        </p:txBody>
      </p:sp>
      <p:pic>
        <p:nvPicPr>
          <p:cNvPr id="111" name="image4.png"/>
          <p:cNvPicPr>
            <a:picLocks noChangeAspect="1"/>
          </p:cNvPicPr>
          <p:nvPr/>
        </p:nvPicPr>
        <p:blipFill>
          <a:blip r:embed="rId2">
            <a:extLst/>
          </a:blip>
          <a:stretch>
            <a:fillRect/>
          </a:stretch>
        </p:blipFill>
        <p:spPr>
          <a:xfrm rot="20711862" flipH="1">
            <a:off x="10720365" y="5324678"/>
            <a:ext cx="3778605" cy="3778811"/>
          </a:xfrm>
          <a:prstGeom prst="rect">
            <a:avLst/>
          </a:prstGeom>
          <a:ln w="12700">
            <a:miter lim="400000"/>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860117" y="2017713"/>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60117" y="4151313"/>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xfrm>
            <a:off x="1549400" y="6243638"/>
            <a:ext cx="2540000" cy="457200"/>
          </a:xfrm>
          <a:prstGeom prst="rect">
            <a:avLst/>
          </a:prstGeom>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xfrm>
            <a:off x="4876800" y="6243638"/>
            <a:ext cx="3860800" cy="457200"/>
          </a:xfrm>
          <a:prstGeom prst="rect">
            <a:avLst/>
          </a:prstGeom>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xfrm>
            <a:off x="8414437" y="6217851"/>
            <a:ext cx="323163" cy="276999"/>
          </a:xfrm>
          <a:ln/>
        </p:spPr>
        <p:txBody>
          <a:bodyPr/>
          <a:lstStyle>
            <a:lvl1pPr>
              <a:defRPr/>
            </a:lvl1pPr>
          </a:lstStyle>
          <a:p>
            <a:pPr>
              <a:defRPr/>
            </a:pPr>
            <a:fld id="{518BC9E5-7175-4E6B-B16E-04277CD0AB8B}" type="slidenum">
              <a:rPr lang="en-US" altLang="zh-CN"/>
              <a:pPr>
                <a:defRPr/>
              </a:pPr>
              <a:t>‹#›</a:t>
            </a:fld>
            <a:endParaRPr lang="en-US" altLang="zh-CN"/>
          </a:p>
        </p:txBody>
      </p:sp>
    </p:spTree>
    <p:extLst>
      <p:ext uri="{BB962C8B-B14F-4D97-AF65-F5344CB8AC3E}">
        <p14:creationId xmlns:p14="http://schemas.microsoft.com/office/powerpoint/2010/main" val="370345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601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xfrm>
            <a:off x="1549400" y="6243638"/>
            <a:ext cx="2540000" cy="457200"/>
          </a:xfrm>
          <a:prstGeom prst="rect">
            <a:avLst/>
          </a:prstGeom>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xfrm>
            <a:off x="4876800" y="6243638"/>
            <a:ext cx="3860800" cy="457200"/>
          </a:xfrm>
          <a:prstGeom prst="rect">
            <a:avLst/>
          </a:prstGeom>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8414437" y="6217851"/>
            <a:ext cx="323163" cy="276999"/>
          </a:xfrm>
          <a:ln/>
        </p:spPr>
        <p:txBody>
          <a:bodyPr/>
          <a:lstStyle>
            <a:lvl1pPr>
              <a:defRPr/>
            </a:lvl1pPr>
          </a:lstStyle>
          <a:p>
            <a:pPr>
              <a:defRPr/>
            </a:pPr>
            <a:fld id="{68E62791-AE25-42FA-8C17-A032C52001FB}" type="slidenum">
              <a:rPr lang="en-US" altLang="zh-CN"/>
              <a:pPr>
                <a:defRPr/>
              </a:pPr>
              <a:t>‹#›</a:t>
            </a:fld>
            <a:endParaRPr lang="en-US" altLang="zh-CN"/>
          </a:p>
        </p:txBody>
      </p:sp>
    </p:spTree>
    <p:extLst>
      <p:ext uri="{BB962C8B-B14F-4D97-AF65-F5344CB8AC3E}">
        <p14:creationId xmlns:p14="http://schemas.microsoft.com/office/powerpoint/2010/main" val="30549003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 name="Group 14"/>
          <p:cNvGrpSpPr/>
          <p:nvPr/>
        </p:nvGrpSpPr>
        <p:grpSpPr>
          <a:xfrm>
            <a:off x="0" y="-1664915"/>
            <a:ext cx="12192000" cy="10492847"/>
            <a:chOff x="0" y="0"/>
            <a:chExt cx="12192000" cy="10492846"/>
          </a:xfrm>
        </p:grpSpPr>
        <p:grpSp>
          <p:nvGrpSpPr>
            <p:cNvPr id="7" name="Group 7"/>
            <p:cNvGrpSpPr/>
            <p:nvPr/>
          </p:nvGrpSpPr>
          <p:grpSpPr>
            <a:xfrm>
              <a:off x="0" y="9172046"/>
              <a:ext cx="12192000" cy="1320801"/>
              <a:chOff x="0" y="0"/>
              <a:chExt cx="12192000" cy="1320800"/>
            </a:xfrm>
          </p:grpSpPr>
          <p:sp>
            <p:nvSpPr>
              <p:cNvPr id="2" name="Shape 2"/>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3" name="Shape 3"/>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4" name="Shape 4"/>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 name="Shape 5"/>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6" name="Shape 6"/>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13" name="Group 13"/>
            <p:cNvGrpSpPr/>
            <p:nvPr/>
          </p:nvGrpSpPr>
          <p:grpSpPr>
            <a:xfrm>
              <a:off x="0" y="0"/>
              <a:ext cx="12192000" cy="1320801"/>
              <a:chOff x="0" y="0"/>
              <a:chExt cx="12192000" cy="1320800"/>
            </a:xfrm>
          </p:grpSpPr>
          <p:sp>
            <p:nvSpPr>
              <p:cNvPr id="8" name="Shape 8"/>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9" name="Shape 9"/>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0" name="Shape 10"/>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Shape 11"/>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2" name="Shape 12"/>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pic>
        <p:nvPicPr>
          <p:cNvPr id="15" name="image1.png"/>
          <p:cNvPicPr>
            <a:picLocks noChangeAspect="1"/>
          </p:cNvPicPr>
          <p:nvPr/>
        </p:nvPicPr>
        <p:blipFill>
          <a:blip r:embed="rId7">
            <a:extLst/>
          </a:blip>
          <a:stretch>
            <a:fillRect/>
          </a:stretch>
        </p:blipFill>
        <p:spPr>
          <a:xfrm>
            <a:off x="4334931" y="0"/>
            <a:ext cx="7857068" cy="4419600"/>
          </a:xfrm>
          <a:prstGeom prst="rect">
            <a:avLst/>
          </a:prstGeom>
          <a:ln w="12700">
            <a:miter lim="400000"/>
          </a:ln>
        </p:spPr>
      </p:pic>
      <p:sp>
        <p:nvSpPr>
          <p:cNvPr id="16" name="Shape 16"/>
          <p:cNvSpPr>
            <a:spLocks noGrp="1"/>
          </p:cNvSpPr>
          <p:nvPr>
            <p:ph type="title"/>
          </p:nvPr>
        </p:nvSpPr>
        <p:spPr>
          <a:xfrm>
            <a:off x="609600" y="92074"/>
            <a:ext cx="10972800" cy="1508127"/>
          </a:xfrm>
          <a:prstGeom prst="rect">
            <a:avLst/>
          </a:prstGeom>
          <a:ln w="12700">
            <a:miter lim="400000"/>
          </a:ln>
        </p:spPr>
        <p:txBody>
          <a:bodyPr lIns="45719" rIns="45719" anchor="ctr">
            <a:normAutofit/>
          </a:bodyPr>
          <a:lstStyle/>
          <a:p>
            <a:endParaRPr/>
          </a:p>
        </p:txBody>
      </p:sp>
      <p:sp>
        <p:nvSpPr>
          <p:cNvPr id="17" name="Shape 17"/>
          <p:cNvSpPr>
            <a:spLocks noGrp="1"/>
          </p:cNvSpPr>
          <p:nvPr>
            <p:ph type="body" idx="1"/>
          </p:nvPr>
        </p:nvSpPr>
        <p:spPr>
          <a:xfrm>
            <a:off x="609600" y="1600200"/>
            <a:ext cx="10972800" cy="5257800"/>
          </a:xfrm>
          <a:prstGeom prst="rect">
            <a:avLst/>
          </a:prstGeom>
          <a:ln w="12700">
            <a:miter lim="400000"/>
          </a:ln>
        </p:spPr>
        <p:txBody>
          <a:bodyPr lIns="91421" tIns="91421" rIns="91421" bIns="91421">
            <a:normAutofit/>
          </a:bodyPr>
          <a:lstStyle/>
          <a:p>
            <a:endParaRPr/>
          </a:p>
        </p:txBody>
      </p:sp>
      <p:sp>
        <p:nvSpPr>
          <p:cNvPr id="18" name="Shape 18"/>
          <p:cNvSpPr>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60" r:id="rId4"/>
    <p:sldLayoutId id="2147483661" r:id="rId5"/>
  </p:sldLayoutIdLst>
  <p:transition spd="med"/>
  <p:txStyles>
    <p:titleStyle>
      <a:lvl1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9pPr>
    </p:titleStyle>
    <p:bodyStyle>
      <a:lvl1pPr marL="0" marR="0" indent="0"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457109"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914216"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1371325"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1828433"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2590282"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3047391"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3504498"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3961607"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22.w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7.jpe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54.jp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55.wmf"/><Relationship Id="rId4" Type="http://schemas.openxmlformats.org/officeDocument/2006/relationships/oleObject" Target="../embeddings/oleObject3.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59.wmf"/><Relationship Id="rId5" Type="http://schemas.openxmlformats.org/officeDocument/2006/relationships/oleObject" Target="../embeddings/oleObject4.bin"/><Relationship Id="rId4" Type="http://schemas.openxmlformats.org/officeDocument/2006/relationships/image" Target="../media/image57.jpe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1.xml"/><Relationship Id="rId1" Type="http://schemas.openxmlformats.org/officeDocument/2006/relationships/slideLayout" Target="../slideLayouts/slideLayout5.xml"/><Relationship Id="rId5" Type="http://schemas.openxmlformats.org/officeDocument/2006/relationships/image" Target="../media/image62.png"/><Relationship Id="rId4" Type="http://schemas.openxmlformats.org/officeDocument/2006/relationships/hyperlink" Target="antialiasing/Debug/antialiasing.exe" TargetMode="Externa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204526" y="620688"/>
            <a:ext cx="6249466"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b="1">
                <a:solidFill>
                  <a:srgbClr val="000000"/>
                </a:solidFill>
                <a:latin typeface="Agency FB"/>
                <a:ea typeface="Agency FB"/>
                <a:cs typeface="Agency FB"/>
                <a:sym typeface="Agency FB"/>
              </a:defRPr>
            </a:lvl1pPr>
          </a:lstStyle>
          <a:p>
            <a:r>
              <a:rPr lang="en-US" altLang="zh-CN" sz="4400" b="0" dirty="0" smtClean="0">
                <a:latin typeface="Impact" panose="020B0806030902050204" pitchFamily="34" charset="0"/>
              </a:rPr>
              <a:t>SE344   </a:t>
            </a:r>
            <a:r>
              <a:rPr lang="en-US" altLang="zh-CN" sz="4400" b="0" dirty="0" smtClean="0">
                <a:solidFill>
                  <a:schemeClr val="accent5">
                    <a:lumMod val="50000"/>
                  </a:schemeClr>
                </a:solidFill>
                <a:latin typeface="Impact" pitchFamily="34" charset="0"/>
              </a:rPr>
              <a:t>Computer </a:t>
            </a:r>
            <a:r>
              <a:rPr lang="en-US" altLang="zh-CN" sz="4400" b="0" dirty="0">
                <a:solidFill>
                  <a:schemeClr val="accent5">
                    <a:lumMod val="50000"/>
                  </a:schemeClr>
                </a:solidFill>
                <a:latin typeface="Impact" pitchFamily="34" charset="0"/>
              </a:rPr>
              <a:t>Graphics</a:t>
            </a:r>
            <a:endParaRPr sz="4400" dirty="0">
              <a:solidFill>
                <a:schemeClr val="accent5">
                  <a:lumMod val="50000"/>
                </a:schemeClr>
              </a:solidFill>
            </a:endParaRPr>
          </a:p>
        </p:txBody>
      </p:sp>
      <p:sp>
        <p:nvSpPr>
          <p:cNvPr id="10" name="Rectangle 3"/>
          <p:cNvSpPr txBox="1">
            <a:spLocks noChangeArrowheads="1"/>
          </p:cNvSpPr>
          <p:nvPr/>
        </p:nvSpPr>
        <p:spPr>
          <a:xfrm>
            <a:off x="2135560" y="2492896"/>
            <a:ext cx="6719888" cy="1800225"/>
          </a:xfrm>
          <a:prstGeom prst="rect">
            <a:avLst/>
          </a:prstGeom>
        </p:spPr>
        <p:txBody>
          <a:bodyPr/>
          <a:lstStyle>
            <a:lvl1pPr marL="0" marR="0" indent="0"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457109"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914216"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1371325"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1828433"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2590282"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3047391"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3504498"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3961607"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a:defRPr/>
            </a:pPr>
            <a:r>
              <a:rPr lang="zh-CN" altLang="en-US" sz="4400" b="1" dirty="0" smtClean="0">
                <a:solidFill>
                  <a:schemeClr val="accent5">
                    <a:lumMod val="50000"/>
                  </a:schemeClr>
                </a:solidFill>
                <a:latin typeface="宋体" pitchFamily="2" charset="-122"/>
              </a:rPr>
              <a:t>    第二章 光栅化技术</a:t>
            </a:r>
            <a:endParaRPr lang="en-US" altLang="zh-CN" sz="4400" b="1" dirty="0" smtClean="0">
              <a:solidFill>
                <a:schemeClr val="accent5">
                  <a:lumMod val="50000"/>
                </a:schemeClr>
              </a:solidFill>
              <a:latin typeface="楷体_GB2312" pitchFamily="49" charset="-122"/>
              <a:ea typeface="楷体_GB2312" pitchFamily="49" charset="-122"/>
            </a:endParaRPr>
          </a:p>
          <a:p>
            <a:pPr>
              <a:defRPr/>
            </a:pPr>
            <a:endParaRPr lang="en-US" altLang="zh-CN" sz="3200" b="1" dirty="0" smtClean="0">
              <a:solidFill>
                <a:schemeClr val="accent5">
                  <a:lumMod val="50000"/>
                </a:schemeClr>
              </a:solidFill>
              <a:latin typeface="楷体_GB2312" pitchFamily="49" charset="-122"/>
              <a:ea typeface="楷体_GB2312" pitchFamily="49" charset="-122"/>
            </a:endParaRPr>
          </a:p>
          <a:p>
            <a:pPr>
              <a:defRPr/>
            </a:pPr>
            <a:r>
              <a:rPr lang="zh-CN" altLang="en-US" sz="3200" b="1" dirty="0" smtClean="0">
                <a:solidFill>
                  <a:schemeClr val="accent5">
                    <a:lumMod val="50000"/>
                  </a:schemeClr>
                </a:solidFill>
                <a:latin typeface="楷体_GB2312" pitchFamily="49" charset="-122"/>
                <a:ea typeface="楷体_GB2312" pitchFamily="49" charset="-122"/>
              </a:rPr>
              <a:t>          </a:t>
            </a:r>
            <a:r>
              <a:rPr lang="zh-CN" altLang="en-US" sz="3600" b="1" dirty="0" smtClean="0">
                <a:solidFill>
                  <a:schemeClr val="accent5">
                    <a:lumMod val="50000"/>
                  </a:schemeClr>
                </a:solidFill>
                <a:latin typeface="华文楷体" panose="02010600040101010101" pitchFamily="2" charset="-122"/>
                <a:ea typeface="华文楷体" panose="02010600040101010101" pitchFamily="2" charset="-122"/>
              </a:rPr>
              <a:t>（</a:t>
            </a:r>
            <a:r>
              <a:rPr lang="en-US" altLang="zh-CN" sz="3600" b="1" dirty="0" smtClean="0">
                <a:solidFill>
                  <a:schemeClr val="accent5">
                    <a:lumMod val="50000"/>
                  </a:schemeClr>
                </a:solidFill>
                <a:latin typeface="华文楷体" panose="02010600040101010101" pitchFamily="2" charset="-122"/>
                <a:ea typeface="华文楷体" panose="02010600040101010101" pitchFamily="2" charset="-122"/>
              </a:rPr>
              <a:t>3</a:t>
            </a:r>
            <a:r>
              <a:rPr lang="zh-CN" altLang="en-US" sz="3600" b="1" dirty="0">
                <a:solidFill>
                  <a:schemeClr val="accent5">
                    <a:lumMod val="50000"/>
                  </a:schemeClr>
                </a:solidFill>
                <a:latin typeface="华文楷体" panose="02010600040101010101" pitchFamily="2" charset="-122"/>
                <a:ea typeface="华文楷体" panose="02010600040101010101" pitchFamily="2" charset="-122"/>
              </a:rPr>
              <a:t>）反走样</a:t>
            </a:r>
            <a:r>
              <a:rPr lang="zh-CN" altLang="en-US" sz="3600" b="1" dirty="0" smtClean="0">
                <a:solidFill>
                  <a:schemeClr val="accent5">
                    <a:lumMod val="50000"/>
                  </a:schemeClr>
                </a:solidFill>
                <a:latin typeface="华文楷体" panose="02010600040101010101" pitchFamily="2" charset="-122"/>
                <a:ea typeface="华文楷体" panose="02010600040101010101" pitchFamily="2" charset="-122"/>
              </a:rPr>
              <a:t>技术</a:t>
            </a:r>
            <a:endParaRPr lang="en-US" altLang="zh-CN" sz="3600" b="1" dirty="0" smtClean="0">
              <a:solidFill>
                <a:schemeClr val="accent5">
                  <a:lumMod val="50000"/>
                </a:schemeClr>
              </a:solidFill>
              <a:latin typeface="华文楷体" panose="02010600040101010101" pitchFamily="2" charset="-122"/>
              <a:ea typeface="华文楷体" panose="02010600040101010101" pitchFamily="2" charset="-122"/>
            </a:endParaRPr>
          </a:p>
          <a:p>
            <a:pPr>
              <a:defRPr/>
            </a:pPr>
            <a:endParaRPr lang="zh-CN" altLang="en-US" sz="2000" b="1" dirty="0" smtClean="0">
              <a:solidFill>
                <a:srgbClr val="FFCC99"/>
              </a:solidFill>
              <a:latin typeface="楷体_GB2312" pitchFamily="49" charset="-122"/>
              <a:ea typeface="楷体_GB2312" pitchFamily="49" charset="-122"/>
            </a:endParaRPr>
          </a:p>
          <a:p>
            <a:pPr>
              <a:defRPr/>
            </a:pPr>
            <a:r>
              <a:rPr lang="zh-CN" altLang="en-US" sz="2000" b="1" dirty="0" smtClean="0">
                <a:solidFill>
                  <a:schemeClr val="accent6">
                    <a:lumMod val="50000"/>
                  </a:schemeClr>
                </a:solidFill>
                <a:latin typeface="楷体_GB2312" pitchFamily="49" charset="-122"/>
                <a:ea typeface="楷体_GB2312" pitchFamily="49" charset="-122"/>
              </a:rPr>
              <a:t>主讲教师　肖双九  </a:t>
            </a:r>
            <a:endParaRPr lang="en-US" altLang="zh-CN" sz="2000" b="1" dirty="0" smtClean="0">
              <a:solidFill>
                <a:schemeClr val="accent6">
                  <a:lumMod val="50000"/>
                </a:schemeClr>
              </a:solidFill>
              <a:latin typeface="楷体_GB2312" pitchFamily="49" charset="-122"/>
              <a:ea typeface="楷体_GB2312" pitchFamily="49" charset="-122"/>
            </a:endParaRPr>
          </a:p>
          <a:p>
            <a:pPr>
              <a:defRPr/>
            </a:pPr>
            <a:r>
              <a:rPr lang="en-US" altLang="zh-CN" sz="2000" b="1" dirty="0" smtClean="0">
                <a:solidFill>
                  <a:schemeClr val="accent6">
                    <a:lumMod val="50000"/>
                  </a:schemeClr>
                </a:solidFill>
                <a:latin typeface="楷体_GB2312" pitchFamily="49" charset="-122"/>
                <a:ea typeface="楷体_GB2312" pitchFamily="49" charset="-122"/>
              </a:rPr>
              <a:t>xsjiu99@cs.sjtu.edu.cn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fade">
                                      <p:cBhvr>
                                        <p:cTn id="10" dur="500"/>
                                        <p:tgtEl>
                                          <p:spTgt spid="10">
                                            <p:txEl>
                                              <p:pRg st="2" end="2"/>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xEl>
                                              <p:pRg st="4" end="4"/>
                                            </p:txEl>
                                          </p:spTgt>
                                        </p:tgtEl>
                                        <p:attrNameLst>
                                          <p:attrName>style.visibility</p:attrName>
                                        </p:attrNameLst>
                                      </p:cBhvr>
                                      <p:to>
                                        <p:strVal val="visible"/>
                                      </p:to>
                                    </p:set>
                                    <p:animEffect transition="in" filter="fade">
                                      <p:cBhvr>
                                        <p:cTn id="14" dur="500"/>
                                        <p:tgtEl>
                                          <p:spTgt spid="10">
                                            <p:txEl>
                                              <p:pRg st="4" end="4"/>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xEl>
                                              <p:pRg st="5" end="5"/>
                                            </p:txEl>
                                          </p:spTgt>
                                        </p:tgtEl>
                                        <p:attrNameLst>
                                          <p:attrName>style.visibility</p:attrName>
                                        </p:attrNameLst>
                                      </p:cBhvr>
                                      <p:to>
                                        <p:strVal val="visible"/>
                                      </p:to>
                                    </p:set>
                                    <p:animEffect transition="in" filter="fade">
                                      <p:cBhvr>
                                        <p:cTn id="18"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2"/>
          <p:cNvSpPr>
            <a:spLocks noRot="1" noChangeArrowheads="1"/>
          </p:cNvSpPr>
          <p:nvPr/>
        </p:nvSpPr>
        <p:spPr bwMode="auto">
          <a:xfrm>
            <a:off x="695400" y="4667597"/>
            <a:ext cx="1080120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7550" lvl="1" indent="-342900" defTabSz="914216">
              <a:lnSpc>
                <a:spcPct val="120000"/>
              </a:lnSpc>
              <a:spcBef>
                <a:spcPts val="600"/>
              </a:spcBef>
              <a:buFont typeface="Wingdings" panose="05000000000000000000" pitchFamily="2" charset="2"/>
              <a:buChar char="Ø"/>
              <a:defRPr/>
            </a:pPr>
            <a:r>
              <a:rPr lang="en-US" altLang="zh-CN" sz="24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Nyquist</a:t>
            </a: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采样定理</a:t>
            </a:r>
          </a:p>
          <a:p>
            <a:pPr marL="1260475" lvl="3" indent="-342900" defTabSz="914216">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为了能从采样信号中正确重建原始信号，采样频率必须大于或等于原始信号最大频率的</a:t>
            </a:r>
            <a:r>
              <a:rPr lang="zh-CN" altLang="en-US" sz="2000" b="1" dirty="0">
                <a:solidFill>
                  <a:srgbClr val="C00000"/>
                </a:solidFill>
                <a:latin typeface="微软雅黑" panose="020B0503020204020204" pitchFamily="34" charset="-122"/>
                <a:ea typeface="微软雅黑" panose="020B0503020204020204" pitchFamily="34" charset="-122"/>
                <a:cs typeface="Montserrat Hairline"/>
                <a:sym typeface="Montserrat Hairline"/>
              </a:rPr>
              <a:t>两倍</a:t>
            </a:r>
          </a:p>
        </p:txBody>
      </p:sp>
      <p:pic>
        <p:nvPicPr>
          <p:cNvPr id="10243" name="Picture 3" descr="fig 4"/>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874118" y="908051"/>
            <a:ext cx="10848975" cy="3368675"/>
          </a:xfrm>
          <a:noFill/>
        </p:spPr>
      </p:pic>
      <p:sp>
        <p:nvSpPr>
          <p:cNvPr id="10244" name="Line 4"/>
          <p:cNvSpPr>
            <a:spLocks noChangeShapeType="1"/>
          </p:cNvSpPr>
          <p:nvPr/>
        </p:nvSpPr>
        <p:spPr bwMode="auto">
          <a:xfrm flipV="1">
            <a:off x="1775884" y="1035050"/>
            <a:ext cx="670983" cy="233363"/>
          </a:xfrm>
          <a:prstGeom prst="line">
            <a:avLst/>
          </a:prstGeom>
          <a:noFill/>
          <a:ln w="25400">
            <a:solidFill>
              <a:srgbClr val="00008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45" name="Text Box 5"/>
          <p:cNvSpPr txBox="1">
            <a:spLocks noChangeArrowheads="1"/>
          </p:cNvSpPr>
          <p:nvPr/>
        </p:nvSpPr>
        <p:spPr bwMode="auto">
          <a:xfrm>
            <a:off x="2351618" y="836614"/>
            <a:ext cx="1729316"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b="1">
                <a:solidFill>
                  <a:srgbClr val="000099"/>
                </a:solidFill>
                <a:latin typeface="Arial" charset="0"/>
              </a:rPr>
              <a:t>原始信号</a:t>
            </a:r>
          </a:p>
        </p:txBody>
      </p:sp>
      <p:sp>
        <p:nvSpPr>
          <p:cNvPr id="10246" name="Text Box 6"/>
          <p:cNvSpPr txBox="1">
            <a:spLocks noChangeArrowheads="1"/>
          </p:cNvSpPr>
          <p:nvPr/>
        </p:nvSpPr>
        <p:spPr bwMode="auto">
          <a:xfrm>
            <a:off x="2544234" y="2060576"/>
            <a:ext cx="172931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b="1">
                <a:solidFill>
                  <a:srgbClr val="000099"/>
                </a:solidFill>
                <a:latin typeface="Arial" charset="0"/>
              </a:rPr>
              <a:t>重建信号</a:t>
            </a:r>
          </a:p>
        </p:txBody>
      </p:sp>
      <p:sp>
        <p:nvSpPr>
          <p:cNvPr id="10247" name="Freeform 7"/>
          <p:cNvSpPr>
            <a:spLocks/>
          </p:cNvSpPr>
          <p:nvPr/>
        </p:nvSpPr>
        <p:spPr bwMode="auto">
          <a:xfrm>
            <a:off x="1703918" y="2124075"/>
            <a:ext cx="935567" cy="152400"/>
          </a:xfrm>
          <a:custGeom>
            <a:avLst/>
            <a:gdLst>
              <a:gd name="T0" fmla="*/ 0 w 442"/>
              <a:gd name="T1" fmla="*/ 0 h 96"/>
              <a:gd name="T2" fmla="*/ 2147483647 w 442"/>
              <a:gd name="T3" fmla="*/ 2147483647 h 96"/>
              <a:gd name="T4" fmla="*/ 0 60000 65536"/>
              <a:gd name="T5" fmla="*/ 0 60000 65536"/>
              <a:gd name="T6" fmla="*/ 0 w 442"/>
              <a:gd name="T7" fmla="*/ 0 h 96"/>
              <a:gd name="T8" fmla="*/ 442 w 442"/>
              <a:gd name="T9" fmla="*/ 96 h 96"/>
            </a:gdLst>
            <a:ahLst/>
            <a:cxnLst>
              <a:cxn ang="T4">
                <a:pos x="T0" y="T1"/>
              </a:cxn>
              <a:cxn ang="T5">
                <a:pos x="T2" y="T3"/>
              </a:cxn>
            </a:cxnLst>
            <a:rect l="T6" t="T7" r="T8" b="T9"/>
            <a:pathLst>
              <a:path w="442" h="96">
                <a:moveTo>
                  <a:pt x="0" y="0"/>
                </a:moveTo>
                <a:lnTo>
                  <a:pt x="442" y="96"/>
                </a:lnTo>
              </a:path>
            </a:pathLst>
          </a:custGeom>
          <a:noFill/>
          <a:ln w="25400">
            <a:solidFill>
              <a:srgbClr val="000080"/>
            </a:solidFill>
            <a:round/>
            <a:headEnd type="stealth"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48" name="Text Box 8"/>
          <p:cNvSpPr txBox="1">
            <a:spLocks noChangeArrowheads="1"/>
          </p:cNvSpPr>
          <p:nvPr/>
        </p:nvSpPr>
        <p:spPr bwMode="auto">
          <a:xfrm>
            <a:off x="4078818" y="2492376"/>
            <a:ext cx="1729316"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b="1">
                <a:solidFill>
                  <a:srgbClr val="000099"/>
                </a:solidFill>
                <a:latin typeface="Arial" charset="0"/>
              </a:rPr>
              <a:t>原始信号</a:t>
            </a:r>
          </a:p>
        </p:txBody>
      </p:sp>
      <p:sp>
        <p:nvSpPr>
          <p:cNvPr id="10249" name="Text Box 9"/>
          <p:cNvSpPr txBox="1">
            <a:spLocks noChangeArrowheads="1"/>
          </p:cNvSpPr>
          <p:nvPr/>
        </p:nvSpPr>
        <p:spPr bwMode="auto">
          <a:xfrm>
            <a:off x="2446867" y="3644901"/>
            <a:ext cx="172931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b="1">
                <a:solidFill>
                  <a:srgbClr val="000099"/>
                </a:solidFill>
                <a:latin typeface="Arial" charset="0"/>
              </a:rPr>
              <a:t>重建信号</a:t>
            </a:r>
          </a:p>
        </p:txBody>
      </p:sp>
      <p:sp>
        <p:nvSpPr>
          <p:cNvPr id="10250" name="Freeform 10"/>
          <p:cNvSpPr>
            <a:spLocks/>
          </p:cNvSpPr>
          <p:nvPr/>
        </p:nvSpPr>
        <p:spPr bwMode="auto">
          <a:xfrm>
            <a:off x="3024718" y="3356992"/>
            <a:ext cx="383116" cy="359346"/>
          </a:xfrm>
          <a:custGeom>
            <a:avLst/>
            <a:gdLst>
              <a:gd name="T0" fmla="*/ 0 w 442"/>
              <a:gd name="T1" fmla="*/ 0 h 96"/>
              <a:gd name="T2" fmla="*/ 2147483647 w 442"/>
              <a:gd name="T3" fmla="*/ 2147483647 h 96"/>
              <a:gd name="T4" fmla="*/ 0 60000 65536"/>
              <a:gd name="T5" fmla="*/ 0 60000 65536"/>
              <a:gd name="T6" fmla="*/ 0 w 442"/>
              <a:gd name="T7" fmla="*/ 0 h 96"/>
              <a:gd name="T8" fmla="*/ 442 w 442"/>
              <a:gd name="T9" fmla="*/ 96 h 96"/>
            </a:gdLst>
            <a:ahLst/>
            <a:cxnLst>
              <a:cxn ang="T4">
                <a:pos x="T0" y="T1"/>
              </a:cxn>
              <a:cxn ang="T5">
                <a:pos x="T2" y="T3"/>
              </a:cxn>
            </a:cxnLst>
            <a:rect l="T6" t="T7" r="T8" b="T9"/>
            <a:pathLst>
              <a:path w="442" h="96">
                <a:moveTo>
                  <a:pt x="0" y="0"/>
                </a:moveTo>
                <a:lnTo>
                  <a:pt x="442" y="96"/>
                </a:lnTo>
              </a:path>
            </a:pathLst>
          </a:custGeom>
          <a:noFill/>
          <a:ln w="25400">
            <a:solidFill>
              <a:srgbClr val="000080"/>
            </a:solidFill>
            <a:round/>
            <a:headEnd type="stealth"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1" name="Freeform 11"/>
          <p:cNvSpPr>
            <a:spLocks/>
          </p:cNvSpPr>
          <p:nvPr/>
        </p:nvSpPr>
        <p:spPr bwMode="auto">
          <a:xfrm flipV="1">
            <a:off x="3647727" y="2851943"/>
            <a:ext cx="675181" cy="289024"/>
          </a:xfrm>
          <a:custGeom>
            <a:avLst/>
            <a:gdLst>
              <a:gd name="T0" fmla="*/ 0 w 442"/>
              <a:gd name="T1" fmla="*/ 0 h 96"/>
              <a:gd name="T2" fmla="*/ 2147483647 w 442"/>
              <a:gd name="T3" fmla="*/ 2147483647 h 96"/>
              <a:gd name="T4" fmla="*/ 0 60000 65536"/>
              <a:gd name="T5" fmla="*/ 0 60000 65536"/>
              <a:gd name="T6" fmla="*/ 0 w 442"/>
              <a:gd name="T7" fmla="*/ 0 h 96"/>
              <a:gd name="T8" fmla="*/ 442 w 442"/>
              <a:gd name="T9" fmla="*/ 96 h 96"/>
            </a:gdLst>
            <a:ahLst/>
            <a:cxnLst>
              <a:cxn ang="T4">
                <a:pos x="T0" y="T1"/>
              </a:cxn>
              <a:cxn ang="T5">
                <a:pos x="T2" y="T3"/>
              </a:cxn>
            </a:cxnLst>
            <a:rect l="T6" t="T7" r="T8" b="T9"/>
            <a:pathLst>
              <a:path w="442" h="96">
                <a:moveTo>
                  <a:pt x="0" y="0"/>
                </a:moveTo>
                <a:lnTo>
                  <a:pt x="442" y="96"/>
                </a:lnTo>
              </a:path>
            </a:pathLst>
          </a:custGeom>
          <a:noFill/>
          <a:ln w="25400">
            <a:solidFill>
              <a:srgbClr val="000080"/>
            </a:solidFill>
            <a:round/>
            <a:headEnd type="stealth"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3020173292"/>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滤波理论</a:t>
            </a:r>
          </a:p>
        </p:txBody>
      </p:sp>
      <p:sp>
        <p:nvSpPr>
          <p:cNvPr id="11267" name="Rectangle 3"/>
          <p:cNvSpPr>
            <a:spLocks noRot="1" noChangeArrowheads="1"/>
          </p:cNvSpPr>
          <p:nvPr/>
        </p:nvSpPr>
        <p:spPr bwMode="auto">
          <a:xfrm>
            <a:off x="747524" y="1412776"/>
            <a:ext cx="10856384"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7550" lvl="1" indent="-342900" defTabSz="914216">
              <a:lnSpc>
                <a:spcPct val="120000"/>
              </a:lnSpc>
              <a:spcBef>
                <a:spcPts val="600"/>
              </a:spcBef>
              <a:buFont typeface="Wingdings" panose="05000000000000000000" pitchFamily="2" charset="2"/>
              <a:buChar char="Ø"/>
              <a:defRPr/>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采样的目的是为了对采样信号进行重建</a:t>
            </a:r>
          </a:p>
          <a:p>
            <a:pPr marL="717550" lvl="1" indent="-342900" defTabSz="914216">
              <a:lnSpc>
                <a:spcPct val="120000"/>
              </a:lnSpc>
              <a:spcBef>
                <a:spcPts val="600"/>
              </a:spcBef>
              <a:buFont typeface="Wingdings" panose="05000000000000000000" pitchFamily="2" charset="2"/>
              <a:buChar char="Ø"/>
              <a:defRPr/>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通常使用滤波的方法</a:t>
            </a:r>
          </a:p>
          <a:p>
            <a:pPr marL="1260475" lvl="3" indent="-342900" defTabSz="914216">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箱式滤波，三角滤波（蓬式滤波），正弦滤波等</a:t>
            </a:r>
          </a:p>
        </p:txBody>
      </p:sp>
      <p:pic>
        <p:nvPicPr>
          <p:cNvPr id="11268" name="Picture 4" descr="fig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62518" y="4097338"/>
            <a:ext cx="10850033" cy="1625600"/>
          </a:xfrm>
          <a:noFill/>
        </p:spPr>
      </p:pic>
      <p:sp>
        <p:nvSpPr>
          <p:cNvPr id="11269" name="Text Box 5"/>
          <p:cNvSpPr txBox="1">
            <a:spLocks noChangeArrowheads="1"/>
          </p:cNvSpPr>
          <p:nvPr/>
        </p:nvSpPr>
        <p:spPr bwMode="auto">
          <a:xfrm>
            <a:off x="719668" y="5897563"/>
            <a:ext cx="1065741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800" b="1" dirty="0">
                <a:solidFill>
                  <a:schemeClr val="bg2">
                    <a:lumMod val="50000"/>
                  </a:schemeClr>
                </a:solidFill>
                <a:latin typeface="Arial" charset="0"/>
              </a:rPr>
              <a:t>     </a:t>
            </a:r>
            <a:r>
              <a:rPr lang="zh-CN" altLang="en-US" sz="2800" b="1" dirty="0">
                <a:solidFill>
                  <a:schemeClr val="bg2">
                    <a:lumMod val="50000"/>
                  </a:schemeClr>
                </a:solidFill>
                <a:latin typeface="Arial" charset="0"/>
              </a:rPr>
              <a:t>连续信号          </a:t>
            </a:r>
            <a:r>
              <a:rPr lang="zh-CN" altLang="en-US" sz="2800" b="1" dirty="0" smtClean="0">
                <a:solidFill>
                  <a:schemeClr val="bg2">
                    <a:lumMod val="50000"/>
                  </a:schemeClr>
                </a:solidFill>
                <a:latin typeface="Arial" charset="0"/>
              </a:rPr>
              <a:t>             采样信号                            </a:t>
            </a:r>
            <a:r>
              <a:rPr lang="zh-CN" altLang="en-US" sz="2800" b="1" dirty="0">
                <a:solidFill>
                  <a:schemeClr val="bg2">
                    <a:lumMod val="50000"/>
                  </a:schemeClr>
                </a:solidFill>
                <a:latin typeface="Arial" charset="0"/>
              </a:rPr>
              <a:t>重建信号</a:t>
            </a:r>
          </a:p>
        </p:txBody>
      </p:sp>
      <p:sp>
        <p:nvSpPr>
          <p:cNvPr id="11270" name="Text Box 6"/>
          <p:cNvSpPr txBox="1">
            <a:spLocks noChangeArrowheads="1"/>
          </p:cNvSpPr>
          <p:nvPr/>
        </p:nvSpPr>
        <p:spPr bwMode="auto">
          <a:xfrm>
            <a:off x="3503712" y="4314826"/>
            <a:ext cx="5473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800" b="1" dirty="0">
                <a:solidFill>
                  <a:schemeClr val="bg2">
                    <a:lumMod val="50000"/>
                  </a:schemeClr>
                </a:solidFill>
                <a:latin typeface="Arial" charset="0"/>
              </a:rPr>
              <a:t>采样            </a:t>
            </a:r>
            <a:r>
              <a:rPr lang="zh-CN" altLang="en-US" sz="2800" b="1" dirty="0" smtClean="0">
                <a:solidFill>
                  <a:schemeClr val="bg2">
                    <a:lumMod val="50000"/>
                  </a:schemeClr>
                </a:solidFill>
                <a:latin typeface="Arial" charset="0"/>
              </a:rPr>
              <a:t>                    </a:t>
            </a:r>
            <a:r>
              <a:rPr lang="zh-CN" altLang="en-US" sz="2800" b="1" dirty="0">
                <a:solidFill>
                  <a:schemeClr val="bg2">
                    <a:lumMod val="50000"/>
                  </a:schemeClr>
                </a:solidFill>
                <a:latin typeface="Arial" charset="0"/>
              </a:rPr>
              <a:t>重建</a:t>
            </a:r>
          </a:p>
        </p:txBody>
      </p:sp>
    </p:spTree>
    <p:extLst>
      <p:ext uri="{BB962C8B-B14F-4D97-AF65-F5344CB8AC3E}">
        <p14:creationId xmlns:p14="http://schemas.microsoft.com/office/powerpoint/2010/main" val="37731656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1268"/>
                                        </p:tgtEl>
                                        <p:attrNameLst>
                                          <p:attrName>style.visibility</p:attrName>
                                        </p:attrNameLst>
                                      </p:cBhvr>
                                      <p:to>
                                        <p:strVal val="visible"/>
                                      </p:to>
                                    </p:set>
                                    <p:animEffect transition="in" filter="wipe(left)">
                                      <p:cBhvr>
                                        <p:cTn id="19" dur="1800"/>
                                        <p:tgtEl>
                                          <p:spTgt spid="11268"/>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1270"/>
                                        </p:tgtEl>
                                        <p:attrNameLst>
                                          <p:attrName>style.visibility</p:attrName>
                                        </p:attrNameLst>
                                      </p:cBhvr>
                                      <p:to>
                                        <p:strVal val="visible"/>
                                      </p:to>
                                    </p:set>
                                    <p:animEffect transition="in" filter="fade">
                                      <p:cBhvr>
                                        <p:cTn id="23" dur="500"/>
                                        <p:tgtEl>
                                          <p:spTgt spid="11270"/>
                                        </p:tgtEl>
                                      </p:cBhvr>
                                    </p:animEffect>
                                  </p:childTnLst>
                                </p:cTn>
                              </p:par>
                            </p:childTnLst>
                          </p:cTn>
                        </p:par>
                        <p:par>
                          <p:cTn id="24" fill="hold">
                            <p:stCondLst>
                              <p:cond delay="2300"/>
                            </p:stCondLst>
                            <p:childTnLst>
                              <p:par>
                                <p:cTn id="25" presetID="10" presetClass="entr" presetSubtype="0" fill="hold" grpId="0" nodeType="afterEffect">
                                  <p:stCondLst>
                                    <p:cond delay="0"/>
                                  </p:stCondLst>
                                  <p:childTnLst>
                                    <p:set>
                                      <p:cBhvr>
                                        <p:cTn id="26" dur="1" fill="hold">
                                          <p:stCondLst>
                                            <p:cond delay="0"/>
                                          </p:stCondLst>
                                        </p:cTn>
                                        <p:tgtEl>
                                          <p:spTgt spid="11269"/>
                                        </p:tgtEl>
                                        <p:attrNameLst>
                                          <p:attrName>style.visibility</p:attrName>
                                        </p:attrNameLst>
                                      </p:cBhvr>
                                      <p:to>
                                        <p:strVal val="visible"/>
                                      </p:to>
                                    </p:set>
                                    <p:animEffect transition="in" filter="fade">
                                      <p:cBhvr>
                                        <p:cTn id="27" dur="700"/>
                                        <p:tgtEl>
                                          <p:spTgt spid="1126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P spid="11267" grpId="0"/>
      <p:bldP spid="11269" grpId="0"/>
      <p:bldP spid="1127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07368" y="163334"/>
            <a:ext cx="10390716" cy="1462088"/>
          </a:xfrm>
        </p:spPr>
        <p:txBody>
          <a:bodyPr>
            <a:normAutofit/>
          </a:bodyPr>
          <a:lstStyle/>
          <a:p>
            <a:pPr marL="374650" lvl="1" eaLnBrk="1" hangingPunct="0">
              <a:lnSpc>
                <a:spcPct val="120000"/>
              </a:lnSpc>
              <a:spcBef>
                <a:spcPts val="600"/>
              </a:spcBef>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滤波理论</a:t>
            </a:r>
          </a:p>
        </p:txBody>
      </p:sp>
      <p:pic>
        <p:nvPicPr>
          <p:cNvPr id="13316" name="Picture 4" descr="fig 4"/>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671924" y="2709391"/>
            <a:ext cx="10753725" cy="3903663"/>
          </a:xfrm>
          <a:noFill/>
        </p:spPr>
      </p:pic>
      <p:sp>
        <p:nvSpPr>
          <p:cNvPr id="13315" name="Rectangle 3"/>
          <p:cNvSpPr>
            <a:spLocks noRot="1" noChangeArrowheads="1"/>
          </p:cNvSpPr>
          <p:nvPr/>
        </p:nvSpPr>
        <p:spPr bwMode="auto">
          <a:xfrm>
            <a:off x="839416" y="1268760"/>
            <a:ext cx="10752667"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7550" lvl="1" indent="-342900" defTabSz="914216">
              <a:lnSpc>
                <a:spcPct val="120000"/>
              </a:lnSpc>
              <a:spcBef>
                <a:spcPts val="600"/>
              </a:spcBef>
              <a:buFont typeface="Arial" panose="020B0604020202020204" pitchFamily="34" charset="0"/>
              <a:buChar char="•"/>
              <a:defRPr/>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在重建时，需要用滤波器</a:t>
            </a:r>
            <a:r>
              <a:rPr lang="zh-CN" altLang="en-US" sz="24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。三</a:t>
            </a: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个常用的滤波器。注意：滤波器的面积始终为</a:t>
            </a:r>
            <a:r>
              <a:rPr lang="en-US" altLang="zh-CN"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1</a:t>
            </a:r>
          </a:p>
        </p:txBody>
      </p:sp>
      <p:sp>
        <p:nvSpPr>
          <p:cNvPr id="13317" name="Text Box 5"/>
          <p:cNvSpPr txBox="1">
            <a:spLocks noChangeArrowheads="1"/>
          </p:cNvSpPr>
          <p:nvPr/>
        </p:nvSpPr>
        <p:spPr bwMode="auto">
          <a:xfrm>
            <a:off x="2257424" y="4509616"/>
            <a:ext cx="201506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400" b="1">
                <a:solidFill>
                  <a:srgbClr val="000099"/>
                </a:solidFill>
                <a:latin typeface="Arial" charset="0"/>
              </a:rPr>
              <a:t>箱滤波器</a:t>
            </a:r>
          </a:p>
        </p:txBody>
      </p:sp>
      <p:sp>
        <p:nvSpPr>
          <p:cNvPr id="13318" name="Text Box 6"/>
          <p:cNvSpPr txBox="1">
            <a:spLocks noChangeArrowheads="1"/>
          </p:cNvSpPr>
          <p:nvPr/>
        </p:nvSpPr>
        <p:spPr bwMode="auto">
          <a:xfrm>
            <a:off x="7058024" y="5373216"/>
            <a:ext cx="249555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400" b="1">
                <a:solidFill>
                  <a:srgbClr val="000099"/>
                </a:solidFill>
                <a:latin typeface="Arial" charset="0"/>
              </a:rPr>
              <a:t>sinc</a:t>
            </a:r>
            <a:r>
              <a:rPr lang="zh-CN" altLang="en-US" sz="2400" b="1">
                <a:solidFill>
                  <a:srgbClr val="000099"/>
                </a:solidFill>
                <a:latin typeface="Arial" charset="0"/>
              </a:rPr>
              <a:t>滤波器</a:t>
            </a:r>
          </a:p>
        </p:txBody>
      </p:sp>
      <p:sp>
        <p:nvSpPr>
          <p:cNvPr id="13319" name="Text Box 7"/>
          <p:cNvSpPr txBox="1">
            <a:spLocks noChangeArrowheads="1"/>
          </p:cNvSpPr>
          <p:nvPr/>
        </p:nvSpPr>
        <p:spPr bwMode="auto">
          <a:xfrm>
            <a:off x="8306857" y="4527079"/>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400" b="1">
                <a:solidFill>
                  <a:srgbClr val="000099"/>
                </a:solidFill>
                <a:latin typeface="Arial" charset="0"/>
              </a:rPr>
              <a:t>三角滤波器</a:t>
            </a:r>
          </a:p>
        </p:txBody>
      </p:sp>
    </p:spTree>
    <p:extLst>
      <p:ext uri="{BB962C8B-B14F-4D97-AF65-F5344CB8AC3E}">
        <p14:creationId xmlns:p14="http://schemas.microsoft.com/office/powerpoint/2010/main" val="859606515"/>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fade">
                                      <p:cBhvr>
                                        <p:cTn id="7" dur="500"/>
                                        <p:tgtEl>
                                          <p:spTgt spid="133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a:xfrm>
            <a:off x="958521" y="358330"/>
            <a:ext cx="10390716" cy="1462087"/>
          </a:xfrm>
        </p:spPr>
        <p:txBody>
          <a:bodyPr>
            <a:normAutofit/>
          </a:bodyPr>
          <a:lstStyle/>
          <a:p>
            <a:pPr lvl="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滤波理论</a:t>
            </a:r>
          </a:p>
        </p:txBody>
      </p:sp>
      <p:sp>
        <p:nvSpPr>
          <p:cNvPr id="12291" name="Rectangle 3"/>
          <p:cNvSpPr>
            <a:spLocks noGrp="1" noChangeArrowheads="1"/>
          </p:cNvSpPr>
          <p:nvPr>
            <p:ph type="body" sz="half" idx="1"/>
          </p:nvPr>
        </p:nvSpPr>
        <p:spPr>
          <a:xfrm>
            <a:off x="983432" y="1556792"/>
            <a:ext cx="9463616" cy="4114800"/>
          </a:xfrm>
        </p:spPr>
        <p:txBody>
          <a:bodyPr>
            <a:normAutofit/>
          </a:bodyPr>
          <a:lstStyle/>
          <a:p>
            <a:pPr marL="717550" lvl="1" indent="-342900" eaLnBrk="1"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Lato Light"/>
              </a:rPr>
              <a:t>为了获得完美的重建结果，最好采用</a:t>
            </a:r>
            <a:r>
              <a:rPr lang="zh-CN" altLang="en-US" b="1" dirty="0">
                <a:solidFill>
                  <a:srgbClr val="0070C0"/>
                </a:solidFill>
                <a:latin typeface="微软雅黑" panose="020B0503020204020204" pitchFamily="34" charset="-122"/>
                <a:ea typeface="微软雅黑" panose="020B0503020204020204" pitchFamily="34" charset="-122"/>
                <a:sym typeface="Lato Light"/>
              </a:rPr>
              <a:t>理想的低通滤波器</a:t>
            </a: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Lato Light"/>
              </a:rPr>
              <a:t>。</a:t>
            </a:r>
          </a:p>
          <a:p>
            <a:pPr marL="717550" lvl="1" indent="-342900" eaLnBrk="1"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Lato Light"/>
              </a:rPr>
              <a:t>低通滤波器把所有高于某一（由滤波器定义的）特定频率的高频分量过滤掉。从而把所有的尖锐特征过滤掉。</a:t>
            </a:r>
          </a:p>
          <a:p>
            <a:pPr marL="717550" lvl="1" indent="-342900" eaLnBrk="1"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Lato Light"/>
              </a:rPr>
              <a:t>一个理想的低通滤波器为</a:t>
            </a:r>
            <a:r>
              <a:rPr lang="en-US" altLang="zh-CN" b="1" dirty="0" err="1">
                <a:solidFill>
                  <a:srgbClr val="0070C0"/>
                </a:solidFill>
                <a:latin typeface="微软雅黑" panose="020B0503020204020204" pitchFamily="34" charset="-122"/>
                <a:ea typeface="微软雅黑" panose="020B0503020204020204" pitchFamily="34" charset="-122"/>
                <a:sym typeface="Lato Light"/>
              </a:rPr>
              <a:t>sinc</a:t>
            </a:r>
            <a:r>
              <a:rPr lang="zh-CN" altLang="en-US" b="1" dirty="0">
                <a:solidFill>
                  <a:srgbClr val="0070C0"/>
                </a:solidFill>
                <a:latin typeface="微软雅黑" panose="020B0503020204020204" pitchFamily="34" charset="-122"/>
                <a:ea typeface="微软雅黑" panose="020B0503020204020204" pitchFamily="34" charset="-122"/>
                <a:sym typeface="Lato Light"/>
              </a:rPr>
              <a:t>滤波器</a:t>
            </a:r>
          </a:p>
        </p:txBody>
      </p:sp>
      <p:graphicFrame>
        <p:nvGraphicFramePr>
          <p:cNvPr id="12292" name="Object 4"/>
          <p:cNvGraphicFramePr>
            <a:graphicFrameLocks noGrp="1" noChangeAspect="1"/>
          </p:cNvGraphicFramePr>
          <p:nvPr>
            <p:ph sz="half" idx="2"/>
            <p:extLst>
              <p:ext uri="{D42A27DB-BD31-4B8C-83A1-F6EECF244321}">
                <p14:modId xmlns:p14="http://schemas.microsoft.com/office/powerpoint/2010/main" val="3516297787"/>
              </p:ext>
            </p:extLst>
          </p:nvPr>
        </p:nvGraphicFramePr>
        <p:xfrm>
          <a:off x="3503712" y="4149080"/>
          <a:ext cx="3600400" cy="936104"/>
        </p:xfrm>
        <a:graphic>
          <a:graphicData uri="http://schemas.openxmlformats.org/presentationml/2006/ole">
            <mc:AlternateContent xmlns:mc="http://schemas.openxmlformats.org/markup-compatibility/2006">
              <mc:Choice xmlns:v="urn:schemas-microsoft-com:vml" Requires="v">
                <p:oleObj spid="_x0000_s1077" name="Equation" r:id="rId3" imgW="1022363" imgH="336600" progId="Equation.3">
                  <p:embed/>
                </p:oleObj>
              </mc:Choice>
              <mc:Fallback>
                <p:oleObj name="Equation" r:id="rId3" imgW="1022363" imgH="336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712" y="4149080"/>
                        <a:ext cx="3600400" cy="93610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8248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51384" y="404664"/>
            <a:ext cx="10769600" cy="1066800"/>
          </a:xfrm>
        </p:spPr>
        <p:txBody>
          <a:bodyPr>
            <a:normAutofit/>
          </a:bodyPr>
          <a:lstStyle/>
          <a:p>
            <a:pPr marL="717550" lvl="1" indent="-342900" eaLnBrk="1" hangingPunct="0">
              <a:lnSpc>
                <a:spcPct val="120000"/>
              </a:lnSpc>
              <a:spcBef>
                <a:spcPts val="600"/>
              </a:spcBef>
              <a:buFont typeface="Wingdings" panose="05000000000000000000" pitchFamily="2" charset="2"/>
              <a:buChar char="Ø"/>
              <a:defRPr/>
            </a:pPr>
            <a:r>
              <a:rPr lang="en-US" altLang="zh-CN" sz="2400" b="1" dirty="0">
                <a:solidFill>
                  <a:schemeClr val="accent6">
                    <a:lumMod val="50000"/>
                  </a:schemeClr>
                </a:solidFill>
                <a:latin typeface="微软雅黑" panose="020B0503020204020204" pitchFamily="34" charset="-122"/>
                <a:ea typeface="微软雅黑" panose="020B0503020204020204" pitchFamily="34" charset="-122"/>
                <a:sym typeface="Lato Light"/>
              </a:rPr>
              <a:t>Box Filter</a:t>
            </a:r>
            <a:r>
              <a:rPr lang="zh-CN" altLang="en-US" sz="2400" b="1" dirty="0">
                <a:solidFill>
                  <a:schemeClr val="accent6">
                    <a:lumMod val="50000"/>
                  </a:schemeClr>
                </a:solidFill>
                <a:latin typeface="微软雅黑" panose="020B0503020204020204" pitchFamily="34" charset="-122"/>
                <a:ea typeface="微软雅黑" panose="020B0503020204020204" pitchFamily="34" charset="-122"/>
                <a:sym typeface="Lato Light"/>
              </a:rPr>
              <a:t>重建</a:t>
            </a:r>
          </a:p>
        </p:txBody>
      </p:sp>
      <p:sp>
        <p:nvSpPr>
          <p:cNvPr id="14339" name="Rectangle 3"/>
          <p:cNvSpPr>
            <a:spLocks noRot="1" noChangeArrowheads="1"/>
          </p:cNvSpPr>
          <p:nvPr/>
        </p:nvSpPr>
        <p:spPr bwMode="auto">
          <a:xfrm>
            <a:off x="479376" y="4841874"/>
            <a:ext cx="1036915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260475" lvl="3" indent="-342900" defTabSz="914216">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把</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Box</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滤波器放在每个采样点上，在</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y</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方向比例缩放至采样点的高度，然后求和得到重建信号。</a:t>
            </a:r>
          </a:p>
          <a:p>
            <a:pPr marL="1260475" lvl="3" indent="-342900" defTabSz="914216">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缺点：结果呈阶梯形，不连续。但由于计算简单，图形学中仍常用。</a:t>
            </a:r>
          </a:p>
          <a:p>
            <a:pPr marL="342900" indent="-342900">
              <a:spcBef>
                <a:spcPct val="20000"/>
              </a:spcBef>
              <a:buClr>
                <a:schemeClr val="folHlink"/>
              </a:buClr>
              <a:buSzPct val="60000"/>
              <a:buFont typeface="Wingdings" pitchFamily="2" charset="2"/>
              <a:buChar char="n"/>
            </a:pPr>
            <a:endParaRPr lang="en-US" altLang="zh-CN" sz="2800" dirty="0">
              <a:latin typeface="Times New Roman" pitchFamily="18" charset="0"/>
            </a:endParaRPr>
          </a:p>
        </p:txBody>
      </p:sp>
      <p:pic>
        <p:nvPicPr>
          <p:cNvPr id="14340" name="Picture 4" descr="fig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55440" y="1343026"/>
            <a:ext cx="10272184" cy="3319463"/>
          </a:xfrm>
          <a:noFill/>
        </p:spPr>
      </p:pic>
    </p:spTree>
    <p:extLst>
      <p:ext uri="{BB962C8B-B14F-4D97-AF65-F5344CB8AC3E}">
        <p14:creationId xmlns:p14="http://schemas.microsoft.com/office/powerpoint/2010/main" val="23940860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12418" y="360040"/>
            <a:ext cx="10769600" cy="1066800"/>
          </a:xfrm>
        </p:spPr>
        <p:txBody>
          <a:bodyPr>
            <a:normAutofit/>
          </a:bodyPr>
          <a:lstStyle/>
          <a:p>
            <a:pPr marL="717550" lvl="1" indent="-342900" hangingPunct="0">
              <a:lnSpc>
                <a:spcPct val="120000"/>
              </a:lnSpc>
              <a:spcBef>
                <a:spcPts val="600"/>
              </a:spcBef>
              <a:buFont typeface="Wingdings" panose="05000000000000000000" pitchFamily="2" charset="2"/>
              <a:buChar char="Ø"/>
              <a:defRPr/>
            </a:pPr>
            <a:r>
              <a:rPr lang="en-US" altLang="zh-CN" sz="2400" b="1" dirty="0">
                <a:solidFill>
                  <a:schemeClr val="accent6">
                    <a:lumMod val="50000"/>
                  </a:schemeClr>
                </a:solidFill>
                <a:latin typeface="微软雅黑" panose="020B0503020204020204" pitchFamily="34" charset="-122"/>
                <a:ea typeface="微软雅黑" panose="020B0503020204020204" pitchFamily="34" charset="-122"/>
              </a:rPr>
              <a:t>Tent Filter(</a:t>
            </a:r>
            <a:r>
              <a:rPr lang="zh-CN" altLang="en-US" sz="2400" b="1" dirty="0">
                <a:solidFill>
                  <a:schemeClr val="accent6">
                    <a:lumMod val="50000"/>
                  </a:schemeClr>
                </a:solidFill>
                <a:latin typeface="微软雅黑" panose="020B0503020204020204" pitchFamily="34" charset="-122"/>
                <a:ea typeface="微软雅黑" panose="020B0503020204020204" pitchFamily="34" charset="-122"/>
              </a:rPr>
              <a:t>也称三角形滤波器</a:t>
            </a:r>
            <a:r>
              <a:rPr lang="en-US" altLang="zh-CN" sz="24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400" b="1" dirty="0">
                <a:solidFill>
                  <a:schemeClr val="accent6">
                    <a:lumMod val="50000"/>
                  </a:schemeClr>
                </a:solidFill>
                <a:latin typeface="微软雅黑" panose="020B0503020204020204" pitchFamily="34" charset="-122"/>
                <a:ea typeface="微软雅黑" panose="020B0503020204020204" pitchFamily="34" charset="-122"/>
              </a:rPr>
              <a:t>重建</a:t>
            </a:r>
          </a:p>
        </p:txBody>
      </p:sp>
      <p:sp>
        <p:nvSpPr>
          <p:cNvPr id="15363" name="Rectangle 3"/>
          <p:cNvSpPr>
            <a:spLocks noRot="1" noChangeArrowheads="1"/>
          </p:cNvSpPr>
          <p:nvPr/>
        </p:nvSpPr>
        <p:spPr bwMode="auto">
          <a:xfrm>
            <a:off x="432659" y="4941267"/>
            <a:ext cx="10847917"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260475" lvl="3" indent="-342900" defTabSz="914216">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该滤波器对采样点进行线性插值，结果连续，比箱滤波器好。</a:t>
            </a:r>
          </a:p>
          <a:p>
            <a:pPr marL="1260475" lvl="3" indent="-342900" defTabSz="914216">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缺点：</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C0</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连续，但</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C1</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不连续。在采样点处斜率突然变化。</a:t>
            </a:r>
          </a:p>
        </p:txBody>
      </p:sp>
      <p:pic>
        <p:nvPicPr>
          <p:cNvPr id="15364" name="Picture 4" descr="fig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39334" y="1358900"/>
            <a:ext cx="9937751" cy="3214688"/>
          </a:xfrm>
          <a:noFill/>
        </p:spPr>
      </p:pic>
    </p:spTree>
    <p:extLst>
      <p:ext uri="{BB962C8B-B14F-4D97-AF65-F5344CB8AC3E}">
        <p14:creationId xmlns:p14="http://schemas.microsoft.com/office/powerpoint/2010/main" val="42848945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82984" y="212847"/>
            <a:ext cx="10769600" cy="1066800"/>
          </a:xfrm>
        </p:spPr>
        <p:txBody>
          <a:bodyPr>
            <a:normAutofit/>
          </a:bodyPr>
          <a:lstStyle/>
          <a:p>
            <a:pPr marL="717550" lvl="1" indent="-342900" eaLnBrk="1" hangingPunct="0">
              <a:lnSpc>
                <a:spcPct val="120000"/>
              </a:lnSpc>
              <a:spcBef>
                <a:spcPts val="600"/>
              </a:spcBef>
              <a:buFont typeface="Wingdings" panose="05000000000000000000" pitchFamily="2" charset="2"/>
              <a:buChar char="Ø"/>
              <a:defRPr/>
            </a:pPr>
            <a:r>
              <a:rPr lang="en-US" altLang="zh-CN" sz="2400" b="1" dirty="0" err="1">
                <a:solidFill>
                  <a:schemeClr val="accent6">
                    <a:lumMod val="50000"/>
                  </a:schemeClr>
                </a:solidFill>
                <a:latin typeface="微软雅黑" panose="020B0503020204020204" pitchFamily="34" charset="-122"/>
                <a:ea typeface="微软雅黑" panose="020B0503020204020204" pitchFamily="34" charset="-122"/>
              </a:rPr>
              <a:t>Sinc</a:t>
            </a:r>
            <a:r>
              <a:rPr lang="en-US" altLang="zh-CN" sz="2400" b="1" dirty="0">
                <a:solidFill>
                  <a:schemeClr val="accent6">
                    <a:lumMod val="50000"/>
                  </a:schemeClr>
                </a:solidFill>
                <a:latin typeface="微软雅黑" panose="020B0503020204020204" pitchFamily="34" charset="-122"/>
                <a:ea typeface="微软雅黑" panose="020B0503020204020204" pitchFamily="34" charset="-122"/>
              </a:rPr>
              <a:t> Filter</a:t>
            </a:r>
            <a:r>
              <a:rPr lang="zh-CN" altLang="en-US" sz="2400" b="1" dirty="0">
                <a:solidFill>
                  <a:schemeClr val="accent6">
                    <a:lumMod val="50000"/>
                  </a:schemeClr>
                </a:solidFill>
                <a:latin typeface="微软雅黑" panose="020B0503020204020204" pitchFamily="34" charset="-122"/>
                <a:ea typeface="微软雅黑" panose="020B0503020204020204" pitchFamily="34" charset="-122"/>
              </a:rPr>
              <a:t>重建</a:t>
            </a:r>
          </a:p>
        </p:txBody>
      </p:sp>
      <p:sp>
        <p:nvSpPr>
          <p:cNvPr id="16387" name="Rectangle 3"/>
          <p:cNvSpPr>
            <a:spLocks noRot="1" noChangeArrowheads="1"/>
          </p:cNvSpPr>
          <p:nvPr/>
        </p:nvSpPr>
        <p:spPr bwMode="auto">
          <a:xfrm>
            <a:off x="871015" y="4869259"/>
            <a:ext cx="10441161"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260475" lvl="3" indent="-342900" defTabSz="914216">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在采样过程中会引入高频信号，</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rPr>
              <a:t>sinc</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滤波器把所有高于采样频率</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1/2</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的正弦波信号过滤掉</a:t>
            </a:r>
          </a:p>
          <a:p>
            <a:pPr marL="1260475" lvl="3" indent="-342900" defTabSz="914216">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假设采样频率为</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f</a:t>
            </a:r>
            <a:r>
              <a:rPr lang="en-US" altLang="zh-CN" sz="2000" b="1" baseline="-25000" dirty="0">
                <a:solidFill>
                  <a:schemeClr val="accent6">
                    <a:lumMod val="50000"/>
                  </a:schemeClr>
                </a:solidFill>
                <a:latin typeface="微软雅黑" panose="020B0503020204020204" pitchFamily="34" charset="-122"/>
                <a:ea typeface="微软雅黑" panose="020B0503020204020204" pitchFamily="34" charset="-122"/>
                <a:cs typeface="Montserrat Hairline"/>
              </a:rPr>
              <a:t>s</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 </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即相邻采样之间的区间为</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1/f</a:t>
            </a:r>
            <a:r>
              <a:rPr lang="en-US" altLang="zh-CN" sz="2000" b="1" baseline="-25000" dirty="0">
                <a:solidFill>
                  <a:schemeClr val="accent6">
                    <a:lumMod val="50000"/>
                  </a:schemeClr>
                </a:solidFill>
                <a:latin typeface="微软雅黑" panose="020B0503020204020204" pitchFamily="34" charset="-122"/>
                <a:ea typeface="微软雅黑" panose="020B0503020204020204" pitchFamily="34" charset="-122"/>
                <a:cs typeface="Montserrat Hairline"/>
              </a:rPr>
              <a:t>s</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 ,</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则理想的重建低通滤波器为</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rPr>
              <a:t>sinc</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 </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f</a:t>
            </a:r>
            <a:r>
              <a:rPr lang="en-US" altLang="zh-CN" sz="2000" b="1" baseline="-25000" dirty="0">
                <a:solidFill>
                  <a:schemeClr val="accent6">
                    <a:lumMod val="50000"/>
                  </a:schemeClr>
                </a:solidFill>
                <a:latin typeface="微软雅黑" panose="020B0503020204020204" pitchFamily="34" charset="-122"/>
                <a:ea typeface="微软雅黑" panose="020B0503020204020204" pitchFamily="34" charset="-122"/>
                <a:cs typeface="Montserrat Hairline"/>
              </a:rPr>
              <a:t>s</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 x</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a:t>
            </a:r>
          </a:p>
        </p:txBody>
      </p:sp>
      <p:pic>
        <p:nvPicPr>
          <p:cNvPr id="16388" name="Picture 4" descr="fig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2285" y="1196975"/>
            <a:ext cx="10562167" cy="3424238"/>
          </a:xfrm>
          <a:noFill/>
        </p:spPr>
      </p:pic>
    </p:spTree>
    <p:extLst>
      <p:ext uri="{BB962C8B-B14F-4D97-AF65-F5344CB8AC3E}">
        <p14:creationId xmlns:p14="http://schemas.microsoft.com/office/powerpoint/2010/main" val="360123128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29197" y="548680"/>
            <a:ext cx="10769600" cy="1066800"/>
          </a:xfrm>
        </p:spPr>
        <p:txBody>
          <a:bodyPr>
            <a:normAutofit/>
          </a:bodyPr>
          <a:lstStyle/>
          <a:p>
            <a:pPr lvl="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重采样</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Resampling</a:t>
            </a:r>
          </a:p>
        </p:txBody>
      </p:sp>
      <p:sp>
        <p:nvSpPr>
          <p:cNvPr id="17411" name="Rectangle 3"/>
          <p:cNvSpPr>
            <a:spLocks noRot="1" noChangeArrowheads="1"/>
          </p:cNvSpPr>
          <p:nvPr/>
        </p:nvSpPr>
        <p:spPr bwMode="auto">
          <a:xfrm>
            <a:off x="839416" y="1844824"/>
            <a:ext cx="10369152"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7550" lvl="1" indent="-342900" defTabSz="914216">
              <a:lnSpc>
                <a:spcPct val="120000"/>
              </a:lnSpc>
              <a:spcBef>
                <a:spcPts val="600"/>
              </a:spcBef>
              <a:buFont typeface="Wingdings" panose="05000000000000000000" pitchFamily="2" charset="2"/>
              <a:buChar char="Ø"/>
              <a:defRPr/>
            </a:pPr>
            <a:r>
              <a:rPr lang="en-US" altLang="zh-CN" sz="24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sinc</a:t>
            </a: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滤波器重建得到的是连续信号，但计算机图形学不能直接用连续信号。</a:t>
            </a:r>
          </a:p>
          <a:p>
            <a:pPr marL="717550" lvl="1" indent="-342900" defTabSz="914216">
              <a:lnSpc>
                <a:spcPct val="120000"/>
              </a:lnSpc>
              <a:spcBef>
                <a:spcPts val="600"/>
              </a:spcBef>
              <a:buFont typeface="Wingdings" panose="05000000000000000000" pitchFamily="2" charset="2"/>
              <a:buChar char="Ø"/>
              <a:defRPr/>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可以用连续信号把原信号</a:t>
            </a:r>
            <a:r>
              <a:rPr lang="zh-CN" altLang="en-US" sz="2400" b="1" dirty="0">
                <a:solidFill>
                  <a:srgbClr val="0070C0"/>
                </a:solidFill>
                <a:latin typeface="微软雅黑" panose="020B0503020204020204" pitchFamily="34" charset="-122"/>
                <a:ea typeface="微软雅黑" panose="020B0503020204020204" pitchFamily="34" charset="-122"/>
                <a:cs typeface="Montserrat Hairline"/>
                <a:sym typeface="Montserrat Hairline"/>
              </a:rPr>
              <a:t>重采样</a:t>
            </a: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到另一个大小的信号</a:t>
            </a:r>
          </a:p>
          <a:p>
            <a:pPr marL="717550" lvl="1" indent="-342900" defTabSz="914216">
              <a:lnSpc>
                <a:spcPct val="120000"/>
              </a:lnSpc>
              <a:spcBef>
                <a:spcPts val="600"/>
              </a:spcBef>
              <a:buFont typeface="Wingdings" panose="05000000000000000000" pitchFamily="2" charset="2"/>
              <a:buChar char="Ø"/>
              <a:defRPr/>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重采样用于采样信号的放大或缩小。</a:t>
            </a:r>
          </a:p>
          <a:p>
            <a:pPr marL="717550" lvl="1" indent="-342900" defTabSz="914216">
              <a:lnSpc>
                <a:spcPct val="120000"/>
              </a:lnSpc>
              <a:spcBef>
                <a:spcPts val="600"/>
              </a:spcBef>
              <a:buFont typeface="Wingdings" panose="05000000000000000000" pitchFamily="2" charset="2"/>
              <a:buChar char="Ø"/>
              <a:defRPr/>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假设原采样点位于整数坐标</a:t>
            </a:r>
            <a:r>
              <a:rPr lang="en-US" altLang="zh-CN"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(0,1,2,…)</a:t>
            </a: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，重采样后，新采样点之间的间距为</a:t>
            </a:r>
            <a:r>
              <a:rPr lang="en-US" altLang="zh-CN"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a</a:t>
            </a: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，则当</a:t>
            </a:r>
            <a:r>
              <a:rPr lang="en-US" altLang="zh-CN"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a&gt;1</a:t>
            </a: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时，为</a:t>
            </a:r>
            <a:r>
              <a:rPr lang="en-US" altLang="zh-CN" sz="24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downsampling</a:t>
            </a:r>
            <a:r>
              <a:rPr lang="en-US" altLang="zh-CN"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a:t>
            </a: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当</a:t>
            </a:r>
            <a:r>
              <a:rPr lang="en-US" altLang="zh-CN"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a&lt;1</a:t>
            </a: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时为</a:t>
            </a:r>
            <a:r>
              <a:rPr lang="en-US" altLang="zh-CN" sz="24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upsampling</a:t>
            </a:r>
            <a:endParaRPr lang="en-US" altLang="zh-CN"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endParaRPr>
          </a:p>
        </p:txBody>
      </p:sp>
    </p:spTree>
    <p:extLst>
      <p:ext uri="{BB962C8B-B14F-4D97-AF65-F5344CB8AC3E}">
        <p14:creationId xmlns:p14="http://schemas.microsoft.com/office/powerpoint/2010/main" val="42606463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fig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19667" y="2205038"/>
            <a:ext cx="10847917" cy="3040062"/>
          </a:xfrm>
          <a:noFill/>
        </p:spPr>
      </p:pic>
      <p:sp>
        <p:nvSpPr>
          <p:cNvPr id="18435" name="Rectangle 3"/>
          <p:cNvSpPr>
            <a:spLocks noGrp="1" noChangeArrowheads="1"/>
          </p:cNvSpPr>
          <p:nvPr>
            <p:ph type="title"/>
          </p:nvPr>
        </p:nvSpPr>
        <p:spPr>
          <a:xfrm>
            <a:off x="335360" y="620688"/>
            <a:ext cx="10769600" cy="1066800"/>
          </a:xfrm>
        </p:spPr>
        <p:txBody>
          <a:bodyPr>
            <a:normAutofit/>
          </a:bodyPr>
          <a:lstStyle/>
          <a:p>
            <a:pPr marL="1260475" lvl="3" indent="-342900" eaLnBrk="1" hangingPunct="0">
              <a:lnSpc>
                <a:spcPct val="150000"/>
              </a:lnSpc>
              <a:spcBef>
                <a:spcPts val="2400"/>
              </a:spcBef>
              <a:buFont typeface="Arial" panose="020B0604020202020204" pitchFamily="34" charset="0"/>
              <a:buChar char="•"/>
              <a:defRPr/>
            </a:pPr>
            <a:r>
              <a:rPr lang="en-US" altLang="zh-CN" sz="2200" b="1" dirty="0" err="1" smtClean="0">
                <a:solidFill>
                  <a:schemeClr val="accent6">
                    <a:lumMod val="50000"/>
                  </a:schemeClr>
                </a:solidFill>
                <a:latin typeface="微软雅黑" panose="020B0503020204020204" pitchFamily="34" charset="-122"/>
                <a:ea typeface="微软雅黑" panose="020B0503020204020204" pitchFamily="34" charset="-122"/>
                <a:sym typeface="Lato Light"/>
              </a:rPr>
              <a:t>Downsampling</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sym typeface="Lato Light"/>
              </a:rPr>
              <a:t> </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Lato Light"/>
              </a:rPr>
              <a:t>下</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采样</a:t>
            </a: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Lato Light"/>
            </a:endParaRPr>
          </a:p>
        </p:txBody>
      </p:sp>
      <p:sp>
        <p:nvSpPr>
          <p:cNvPr id="18436" name="Text Box 4"/>
          <p:cNvSpPr txBox="1">
            <a:spLocks noChangeArrowheads="1"/>
          </p:cNvSpPr>
          <p:nvPr/>
        </p:nvSpPr>
        <p:spPr bwMode="auto">
          <a:xfrm>
            <a:off x="3888318" y="2652714"/>
            <a:ext cx="201718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400" b="1">
                <a:solidFill>
                  <a:srgbClr val="000099"/>
                </a:solidFill>
                <a:latin typeface="Arial" charset="0"/>
              </a:rPr>
              <a:t>采样信号</a:t>
            </a:r>
          </a:p>
          <a:p>
            <a:pPr eaLnBrk="1" hangingPunct="1">
              <a:spcBef>
                <a:spcPct val="50000"/>
              </a:spcBef>
            </a:pPr>
            <a:r>
              <a:rPr lang="zh-CN" altLang="en-US" sz="2400" b="1">
                <a:solidFill>
                  <a:srgbClr val="000099"/>
                </a:solidFill>
                <a:latin typeface="Arial" charset="0"/>
              </a:rPr>
              <a:t>重建信号</a:t>
            </a:r>
          </a:p>
        </p:txBody>
      </p:sp>
      <p:sp>
        <p:nvSpPr>
          <p:cNvPr id="18437" name="Text Box 5"/>
          <p:cNvSpPr txBox="1">
            <a:spLocks noChangeArrowheads="1"/>
          </p:cNvSpPr>
          <p:nvPr/>
        </p:nvSpPr>
        <p:spPr bwMode="auto">
          <a:xfrm>
            <a:off x="8208434" y="3084513"/>
            <a:ext cx="30712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400" b="1">
                <a:solidFill>
                  <a:srgbClr val="000099"/>
                </a:solidFill>
                <a:latin typeface="Arial" charset="0"/>
              </a:rPr>
              <a:t>重采样信号（缩小）</a:t>
            </a:r>
          </a:p>
        </p:txBody>
      </p:sp>
    </p:spTree>
    <p:extLst>
      <p:ext uri="{BB962C8B-B14F-4D97-AF65-F5344CB8AC3E}">
        <p14:creationId xmlns:p14="http://schemas.microsoft.com/office/powerpoint/2010/main" val="419446049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07368" y="404664"/>
            <a:ext cx="10769600" cy="1066800"/>
          </a:xfrm>
        </p:spPr>
        <p:txBody>
          <a:bodyPr>
            <a:normAutofit/>
          </a:bodyPr>
          <a:lstStyle/>
          <a:p>
            <a:pPr marL="1260475" lvl="3" indent="-342900" hangingPunct="0">
              <a:lnSpc>
                <a:spcPct val="150000"/>
              </a:lnSpc>
              <a:spcBef>
                <a:spcPts val="2400"/>
              </a:spcBef>
              <a:buFont typeface="Arial" panose="020B0604020202020204" pitchFamily="34" charset="0"/>
              <a:buChar char="•"/>
              <a:defRPr/>
            </a:pPr>
            <a:r>
              <a:rPr lang="en-US" altLang="zh-CN" sz="2200" b="1" dirty="0" err="1" smtClean="0">
                <a:solidFill>
                  <a:schemeClr val="accent6">
                    <a:lumMod val="50000"/>
                  </a:schemeClr>
                </a:solidFill>
                <a:latin typeface="微软雅黑" panose="020B0503020204020204" pitchFamily="34" charset="-122"/>
                <a:ea typeface="微软雅黑" panose="020B0503020204020204" pitchFamily="34" charset="-122"/>
              </a:rPr>
              <a:t>Upsampling</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 </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上采样</a:t>
            </a: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endParaRPr>
          </a:p>
        </p:txBody>
      </p:sp>
      <p:pic>
        <p:nvPicPr>
          <p:cNvPr id="19459" name="Picture 3" descr="fig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24418" y="2060576"/>
            <a:ext cx="10847916" cy="3006725"/>
          </a:xfrm>
          <a:noFill/>
        </p:spPr>
      </p:pic>
      <p:sp>
        <p:nvSpPr>
          <p:cNvPr id="19460" name="Text Box 4"/>
          <p:cNvSpPr txBox="1">
            <a:spLocks noChangeArrowheads="1"/>
          </p:cNvSpPr>
          <p:nvPr/>
        </p:nvSpPr>
        <p:spPr bwMode="auto">
          <a:xfrm>
            <a:off x="3888318" y="2492375"/>
            <a:ext cx="201718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400" b="1">
                <a:solidFill>
                  <a:srgbClr val="000099"/>
                </a:solidFill>
                <a:latin typeface="Arial" charset="0"/>
              </a:rPr>
              <a:t>采样信号</a:t>
            </a:r>
          </a:p>
          <a:p>
            <a:pPr eaLnBrk="1" hangingPunct="1">
              <a:spcBef>
                <a:spcPct val="50000"/>
              </a:spcBef>
            </a:pPr>
            <a:r>
              <a:rPr lang="zh-CN" altLang="en-US" sz="2400" b="1">
                <a:solidFill>
                  <a:srgbClr val="000099"/>
                </a:solidFill>
                <a:latin typeface="Arial" charset="0"/>
              </a:rPr>
              <a:t>重建信号</a:t>
            </a:r>
          </a:p>
        </p:txBody>
      </p:sp>
      <p:sp>
        <p:nvSpPr>
          <p:cNvPr id="19461" name="Text Box 5"/>
          <p:cNvSpPr txBox="1">
            <a:spLocks noChangeArrowheads="1"/>
          </p:cNvSpPr>
          <p:nvPr/>
        </p:nvSpPr>
        <p:spPr bwMode="auto">
          <a:xfrm>
            <a:off x="8208434" y="2708276"/>
            <a:ext cx="30712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400" b="1">
                <a:solidFill>
                  <a:srgbClr val="000099"/>
                </a:solidFill>
                <a:latin typeface="Arial" charset="0"/>
              </a:rPr>
              <a:t>重采样信号（放大）</a:t>
            </a:r>
          </a:p>
        </p:txBody>
      </p:sp>
    </p:spTree>
    <p:extLst>
      <p:ext uri="{BB962C8B-B14F-4D97-AF65-F5344CB8AC3E}">
        <p14:creationId xmlns:p14="http://schemas.microsoft.com/office/powerpoint/2010/main" val="235135492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188913"/>
            <a:ext cx="10972800" cy="1371600"/>
          </a:xfrm>
        </p:spPr>
        <p:txBody>
          <a:bodyPr>
            <a:normAutofit/>
          </a:bodyPr>
          <a:lstStyle/>
          <a:p>
            <a:pPr lvl="1" eaLnBrk="1" hangingPunct="1">
              <a:spcBef>
                <a:spcPts val="3000"/>
              </a:spcBef>
              <a:defRPr/>
            </a:pP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本讲内容</a:t>
            </a: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18435" name="Rectangle 3"/>
          <p:cNvSpPr>
            <a:spLocks noGrp="1" noChangeArrowheads="1"/>
          </p:cNvSpPr>
          <p:nvPr>
            <p:ph type="body" idx="1"/>
          </p:nvPr>
        </p:nvSpPr>
        <p:spPr>
          <a:xfrm>
            <a:off x="767408" y="1628800"/>
            <a:ext cx="11150600" cy="4956175"/>
          </a:xfrm>
        </p:spPr>
        <p:txBody>
          <a:bodyPr>
            <a:normAutofit/>
          </a:bodyPr>
          <a:lstStyle/>
          <a:p>
            <a:pPr>
              <a:spcBef>
                <a:spcPts val="2400"/>
              </a:spcBef>
            </a:pPr>
            <a:r>
              <a:rPr lang="en-US" altLang="zh-CN" sz="2800" b="1" dirty="0" smtClean="0">
                <a:solidFill>
                  <a:schemeClr val="bg2">
                    <a:lumMod val="50000"/>
                  </a:schemeClr>
                </a:solidFill>
                <a:latin typeface="微软雅黑" panose="020B0503020204020204" pitchFamily="34" charset="-122"/>
                <a:ea typeface="微软雅黑" panose="020B0503020204020204" pitchFamily="34" charset="-122"/>
              </a:rPr>
              <a:t>1 </a:t>
            </a:r>
            <a:r>
              <a:rPr lang="zh-CN" altLang="en-US" sz="2800" b="1" dirty="0" smtClean="0">
                <a:solidFill>
                  <a:schemeClr val="bg2">
                    <a:lumMod val="50000"/>
                  </a:schemeClr>
                </a:solidFill>
                <a:latin typeface="微软雅黑" panose="020B0503020204020204" pitchFamily="34" charset="-122"/>
                <a:ea typeface="微软雅黑" panose="020B0503020204020204" pitchFamily="34" charset="-122"/>
              </a:rPr>
              <a:t>采样理论</a:t>
            </a:r>
            <a:endParaRPr lang="en-US" altLang="zh-CN" sz="2800" b="1" dirty="0" smtClean="0">
              <a:solidFill>
                <a:schemeClr val="bg2">
                  <a:lumMod val="50000"/>
                </a:schemeClr>
              </a:solidFill>
              <a:latin typeface="微软雅黑" panose="020B0503020204020204" pitchFamily="34" charset="-122"/>
              <a:ea typeface="微软雅黑" panose="020B0503020204020204" pitchFamily="34" charset="-122"/>
            </a:endParaRPr>
          </a:p>
          <a:p>
            <a:pPr>
              <a:spcBef>
                <a:spcPts val="2400"/>
              </a:spcBef>
            </a:pPr>
            <a:r>
              <a:rPr lang="en-US" altLang="zh-CN" sz="2800" b="1" dirty="0" smtClean="0">
                <a:solidFill>
                  <a:schemeClr val="bg2">
                    <a:lumMod val="50000"/>
                  </a:schemeClr>
                </a:solidFill>
                <a:latin typeface="微软雅黑" panose="020B0503020204020204" pitchFamily="34" charset="-122"/>
                <a:ea typeface="微软雅黑" panose="020B0503020204020204" pitchFamily="34" charset="-122"/>
              </a:rPr>
              <a:t>2 </a:t>
            </a:r>
            <a:r>
              <a:rPr lang="zh-CN" altLang="en-US" sz="2800" b="1" dirty="0" smtClean="0">
                <a:solidFill>
                  <a:schemeClr val="bg2">
                    <a:lumMod val="50000"/>
                  </a:schemeClr>
                </a:solidFill>
                <a:latin typeface="微软雅黑" panose="020B0503020204020204" pitchFamily="34" charset="-122"/>
                <a:ea typeface="微软雅黑" panose="020B0503020204020204" pitchFamily="34" charset="-122"/>
              </a:rPr>
              <a:t>反</a:t>
            </a: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走样技术</a:t>
            </a:r>
          </a:p>
          <a:p>
            <a:pPr>
              <a:spcBef>
                <a:spcPts val="2400"/>
              </a:spcBef>
            </a:pPr>
            <a:r>
              <a:rPr lang="en-US" altLang="zh-CN" sz="2800" b="1" dirty="0" smtClean="0">
                <a:solidFill>
                  <a:schemeClr val="bg2">
                    <a:lumMod val="50000"/>
                  </a:schemeClr>
                </a:solidFill>
                <a:latin typeface="微软雅黑" panose="020B0503020204020204" pitchFamily="34" charset="-122"/>
                <a:ea typeface="微软雅黑" panose="020B0503020204020204" pitchFamily="34" charset="-122"/>
              </a:rPr>
              <a:t>3 </a:t>
            </a:r>
            <a:r>
              <a:rPr lang="zh-CN" altLang="en-US" sz="2800" b="1" dirty="0" smtClean="0">
                <a:solidFill>
                  <a:schemeClr val="bg2">
                    <a:lumMod val="50000"/>
                  </a:schemeClr>
                </a:solidFill>
                <a:latin typeface="微软雅黑" panose="020B0503020204020204" pitchFamily="34" charset="-122"/>
                <a:ea typeface="微软雅黑" panose="020B0503020204020204" pitchFamily="34" charset="-122"/>
              </a:rPr>
              <a:t>纹理</a:t>
            </a: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反走样</a:t>
            </a:r>
          </a:p>
          <a:p>
            <a:pPr>
              <a:spcBef>
                <a:spcPts val="2400"/>
              </a:spcBef>
            </a:pPr>
            <a:r>
              <a:rPr lang="en-US" altLang="zh-CN" sz="2800" b="1" dirty="0">
                <a:solidFill>
                  <a:schemeClr val="bg2">
                    <a:lumMod val="50000"/>
                  </a:schemeClr>
                </a:solidFill>
                <a:latin typeface="微软雅黑" panose="020B0503020204020204" pitchFamily="34" charset="-122"/>
                <a:ea typeface="微软雅黑" panose="020B0503020204020204" pitchFamily="34" charset="-122"/>
              </a:rPr>
              <a:t>4 OpenGL</a:t>
            </a: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反走样实现</a:t>
            </a:r>
          </a:p>
          <a:p>
            <a:pPr>
              <a:spcBef>
                <a:spcPts val="2400"/>
              </a:spcBef>
            </a:pPr>
            <a:endParaRPr lang="en-US" altLang="zh-CN" sz="2800" b="1" dirty="0" smtClean="0">
              <a:solidFill>
                <a:schemeClr val="bg2">
                  <a:lumMod val="50000"/>
                </a:schemeClr>
              </a:solidFill>
              <a:latin typeface="微软雅黑" panose="020B0503020204020204" pitchFamily="34" charset="-122"/>
              <a:ea typeface="微软雅黑" panose="020B0503020204020204" pitchFamily="34" charset="-122"/>
            </a:endParaRPr>
          </a:p>
          <a:p>
            <a:pPr>
              <a:spcBef>
                <a:spcPts val="2400"/>
              </a:spcBef>
            </a:pP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504846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435">
                                            <p:bg/>
                                          </p:spTgt>
                                        </p:tgtEl>
                                        <p:attrNameLst>
                                          <p:attrName>style.visibility</p:attrName>
                                        </p:attrNameLst>
                                      </p:cBhvr>
                                      <p:to>
                                        <p:strVal val="visible"/>
                                      </p:to>
                                    </p:set>
                                    <p:animEffect transition="in" filter="wipe(up)">
                                      <p:cBhvr>
                                        <p:cTn id="7" dur="500"/>
                                        <p:tgtEl>
                                          <p:spTgt spid="1843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Effect transition="in" filter="wipe(up)">
                                      <p:cBhvr>
                                        <p:cTn id="12" dur="500"/>
                                        <p:tgtEl>
                                          <p:spTgt spid="184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435">
                                            <p:txEl>
                                              <p:pRg st="1" end="1"/>
                                            </p:txEl>
                                          </p:spTgt>
                                        </p:tgtEl>
                                        <p:attrNameLst>
                                          <p:attrName>style.visibility</p:attrName>
                                        </p:attrNameLst>
                                      </p:cBhvr>
                                      <p:to>
                                        <p:strVal val="visible"/>
                                      </p:to>
                                    </p:set>
                                    <p:animEffect transition="in" filter="wipe(up)">
                                      <p:cBhvr>
                                        <p:cTn id="17" dur="500"/>
                                        <p:tgtEl>
                                          <p:spTgt spid="184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435">
                                            <p:txEl>
                                              <p:pRg st="2" end="2"/>
                                            </p:txEl>
                                          </p:spTgt>
                                        </p:tgtEl>
                                        <p:attrNameLst>
                                          <p:attrName>style.visibility</p:attrName>
                                        </p:attrNameLst>
                                      </p:cBhvr>
                                      <p:to>
                                        <p:strVal val="visible"/>
                                      </p:to>
                                    </p:set>
                                    <p:animEffect transition="in" filter="wipe(up)">
                                      <p:cBhvr>
                                        <p:cTn id="22" dur="500"/>
                                        <p:tgtEl>
                                          <p:spTgt spid="1843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435">
                                            <p:txEl>
                                              <p:pRg st="3" end="3"/>
                                            </p:txEl>
                                          </p:spTgt>
                                        </p:tgtEl>
                                        <p:attrNameLst>
                                          <p:attrName>style.visibility</p:attrName>
                                        </p:attrNameLst>
                                      </p:cBhvr>
                                      <p:to>
                                        <p:strVal val="visible"/>
                                      </p:to>
                                    </p:set>
                                    <p:animEffect transition="in" filter="wipe(up)">
                                      <p:cBhvr>
                                        <p:cTn id="27" dur="5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025918" y="3789040"/>
            <a:ext cx="2152190"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a:solidFill>
                  <a:srgbClr val="404040"/>
                </a:solidFill>
              </a:defRPr>
            </a:lvl1pPr>
          </a:lstStyle>
          <a:p>
            <a:r>
              <a:rPr lang="zh-CN" altLang="en-US" sz="3200" b="1" dirty="0" smtClean="0"/>
              <a:t>反走样技术</a:t>
            </a:r>
            <a:endParaRPr sz="3200" b="1" dirty="0"/>
          </a:p>
        </p:txBody>
      </p:sp>
      <p:grpSp>
        <p:nvGrpSpPr>
          <p:cNvPr id="154" name="Group 15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GrpSpPr/>
          <p:nvPr/>
        </p:nvGrpSpPr>
        <p:grpSpPr>
          <a:xfrm>
            <a:off x="5101359" y="1942704"/>
            <a:ext cx="1989282" cy="1714897"/>
            <a:chOff x="0" y="0"/>
            <a:chExt cx="1989280" cy="1714895"/>
          </a:xfrm>
        </p:grpSpPr>
        <p:sp>
          <p:nvSpPr>
            <p:cNvPr id="152" name="Shape 152"/>
            <p:cNvSpPr/>
            <p:nvPr/>
          </p:nvSpPr>
          <p:spPr>
            <a:xfrm>
              <a:off x="0" y="0"/>
              <a:ext cx="1989280" cy="17148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000000"/>
            </a:solidFill>
            <a:ln w="12700" cap="flat">
              <a:noFill/>
              <a:miter lim="400000"/>
            </a:ln>
            <a:effectLst/>
          </p:spPr>
          <p:txBody>
            <a:bodyPr wrap="square" lIns="45719" tIns="45719" rIns="45719" bIns="45719" numCol="1" anchor="ctr">
              <a:noAutofit/>
            </a:bodyPr>
            <a:lstStyle/>
            <a:p>
              <a:pPr algn="ctr">
                <a:defRPr sz="7200">
                  <a:solidFill>
                    <a:srgbClr val="FFFFFF"/>
                  </a:solidFill>
                  <a:latin typeface="Agency FB"/>
                  <a:ea typeface="Agency FB"/>
                  <a:cs typeface="Agency FB"/>
                  <a:sym typeface="Agency FB"/>
                </a:defRPr>
              </a:pPr>
              <a:endParaRPr/>
            </a:p>
          </p:txBody>
        </p:sp>
        <p:sp>
          <p:nvSpPr>
            <p:cNvPr id="153" name="Shape 153"/>
            <p:cNvSpPr/>
            <p:nvPr/>
          </p:nvSpPr>
          <p:spPr>
            <a:xfrm>
              <a:off x="308680" y="257285"/>
              <a:ext cx="1371919" cy="12003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7200">
                  <a:solidFill>
                    <a:srgbClr val="FFFFFF"/>
                  </a:solidFill>
                  <a:latin typeface="Agency FB"/>
                  <a:ea typeface="Agency FB"/>
                  <a:cs typeface="Agency FB"/>
                  <a:sym typeface="Agency FB"/>
                </a:defRPr>
              </a:lvl1pPr>
            </a:lstStyle>
            <a:p>
              <a:r>
                <a:rPr dirty="0" smtClean="0"/>
                <a:t>0</a:t>
              </a:r>
              <a:r>
                <a:rPr lang="en-US" altLang="zh-CN" dirty="0" smtClean="0"/>
                <a:t>2</a:t>
              </a:r>
              <a:endParaRPr dirty="0"/>
            </a:p>
          </p:txBody>
        </p:sp>
      </p:grpSp>
      <p:grpSp>
        <p:nvGrpSpPr>
          <p:cNvPr id="160" name="Group 160"/>
          <p:cNvGrpSpPr/>
          <p:nvPr/>
        </p:nvGrpSpPr>
        <p:grpSpPr>
          <a:xfrm>
            <a:off x="0" y="-1664916"/>
            <a:ext cx="12192000" cy="1320801"/>
            <a:chOff x="0" y="0"/>
            <a:chExt cx="12192000" cy="1320800"/>
          </a:xfrm>
        </p:grpSpPr>
        <p:sp>
          <p:nvSpPr>
            <p:cNvPr id="155" name="Shape 155"/>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156" name="Shape 156"/>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57" name="Shape 157"/>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8" name="Shape 158"/>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59" name="Shape 159"/>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spTree>
    <p:extLst>
      <p:ext uri="{BB962C8B-B14F-4D97-AF65-F5344CB8AC3E}">
        <p14:creationId xmlns:p14="http://schemas.microsoft.com/office/powerpoint/2010/main" val="2675965271"/>
      </p:ext>
    </p:extLst>
  </p:cSld>
  <p:clrMapOvr>
    <a:masterClrMapping/>
  </p:clrMapOvr>
  <p:transition spd="slow" advClick="0" advTm="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2.1  </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图形反</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走样</a:t>
            </a:r>
          </a:p>
        </p:txBody>
      </p:sp>
      <p:sp>
        <p:nvSpPr>
          <p:cNvPr id="223235" name="Rectangle 3"/>
          <p:cNvSpPr>
            <a:spLocks noGrp="1" noChangeArrowheads="1"/>
          </p:cNvSpPr>
          <p:nvPr>
            <p:ph type="body" idx="1"/>
          </p:nvPr>
        </p:nvSpPr>
        <p:spPr>
          <a:xfrm>
            <a:off x="551384" y="1628800"/>
            <a:ext cx="11387667" cy="3886200"/>
          </a:xfrm>
        </p:spPr>
        <p:txBody>
          <a:bodyPr/>
          <a:lstStyle/>
          <a:p>
            <a:pPr marL="717550" lvl="1" indent="-342900" eaLnBrk="1" hangingPunct="0">
              <a:lnSpc>
                <a:spcPct val="120000"/>
              </a:lnSpc>
              <a:spcBef>
                <a:spcPts val="18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Lato Light"/>
              </a:rPr>
              <a:t>用于减少或消除走样效果的</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sym typeface="Lato Light"/>
              </a:rPr>
              <a:t>技术</a:t>
            </a:r>
            <a:endParaRPr lang="en-US" altLang="zh-CN" b="1" dirty="0" smtClean="0">
              <a:solidFill>
                <a:schemeClr val="accent6">
                  <a:lumMod val="50000"/>
                </a:schemeClr>
              </a:solidFill>
              <a:latin typeface="微软雅黑" panose="020B0503020204020204" pitchFamily="34" charset="-122"/>
              <a:ea typeface="微软雅黑" panose="020B0503020204020204" pitchFamily="34" charset="-122"/>
              <a:sym typeface="Lato Light"/>
            </a:endParaRPr>
          </a:p>
          <a:p>
            <a:pPr marL="717550" lvl="1" indent="-342900" eaLnBrk="1" hangingPunct="0">
              <a:lnSpc>
                <a:spcPct val="120000"/>
              </a:lnSpc>
              <a:spcBef>
                <a:spcPts val="1800"/>
              </a:spcBef>
              <a:buFont typeface="Wingdings" panose="05000000000000000000" pitchFamily="2" charset="2"/>
              <a:buChar char="Ø"/>
              <a:defRPr/>
            </a:pP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sym typeface="Lato Light"/>
              </a:rPr>
              <a:t>称为</a:t>
            </a: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Lato Light"/>
              </a:rPr>
              <a:t>反走样</a:t>
            </a:r>
            <a:r>
              <a:rPr lang="en-US" altLang="zh-CN" b="1" dirty="0">
                <a:solidFill>
                  <a:schemeClr val="accent6">
                    <a:lumMod val="50000"/>
                  </a:schemeClr>
                </a:solidFill>
                <a:latin typeface="微软雅黑" panose="020B0503020204020204" pitchFamily="34" charset="-122"/>
                <a:ea typeface="微软雅黑" panose="020B0503020204020204" pitchFamily="34" charset="-122"/>
                <a:sym typeface="Lato Light"/>
              </a:rPr>
              <a:t>Anti-aliasing (AA</a:t>
            </a: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sym typeface="Lato Light"/>
              </a:rPr>
              <a:t>)</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sym typeface="Lato Light"/>
              </a:rPr>
              <a:t>，也称“抗锯齿技术”</a:t>
            </a:r>
            <a:endParaRPr lang="en-US" altLang="zh-CN" b="1" dirty="0">
              <a:solidFill>
                <a:schemeClr val="accent6">
                  <a:lumMod val="50000"/>
                </a:schemeClr>
              </a:solidFill>
              <a:latin typeface="微软雅黑" panose="020B0503020204020204" pitchFamily="34" charset="-122"/>
              <a:ea typeface="微软雅黑" panose="020B0503020204020204" pitchFamily="34" charset="-122"/>
              <a:sym typeface="Lato Light"/>
            </a:endParaRPr>
          </a:p>
          <a:p>
            <a:pPr marL="717550" lvl="1" indent="-342900" eaLnBrk="1" hangingPunct="0">
              <a:lnSpc>
                <a:spcPct val="120000"/>
              </a:lnSpc>
              <a:spcBef>
                <a:spcPts val="18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Lato Light"/>
              </a:rPr>
              <a:t>反走样技术思路</a:t>
            </a:r>
          </a:p>
          <a:p>
            <a:pPr marL="1260475" lvl="3" indent="-342900" eaLnBrk="1" hangingPunct="0">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sym typeface="Lato Light"/>
              </a:rPr>
              <a:t>把像素作为一个区域，对区域采样</a:t>
            </a:r>
          </a:p>
          <a:p>
            <a:pPr marL="1260475" lvl="3" indent="-342900" eaLnBrk="1" hangingPunct="0">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sym typeface="Lato Light"/>
              </a:rPr>
              <a:t>增加采样密度，例如</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sym typeface="Lato Light"/>
              </a:rPr>
              <a:t>Supersampling</a:t>
            </a:r>
            <a:endParaRPr lang="en-US" altLang="zh-CN" sz="2000" b="1" dirty="0">
              <a:solidFill>
                <a:schemeClr val="accent6">
                  <a:lumMod val="50000"/>
                </a:schemeClr>
              </a:solidFill>
              <a:latin typeface="微软雅黑" panose="020B0503020204020204" pitchFamily="34" charset="-122"/>
              <a:ea typeface="微软雅黑" panose="020B0503020204020204" pitchFamily="34" charset="-122"/>
              <a:sym typeface="Lato Light"/>
            </a:endParaRPr>
          </a:p>
          <a:p>
            <a:pPr marL="1260475" lvl="3" indent="-342900" eaLnBrk="1" hangingPunct="0">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sym typeface="Lato Light"/>
              </a:rPr>
              <a:t>提高分辨率</a:t>
            </a:r>
          </a:p>
          <a:p>
            <a:pPr lvl="1" eaLnBrk="1" hangingPunct="1"/>
            <a:endParaRPr lang="en-US" altLang="zh-CN" dirty="0" smtClean="0"/>
          </a:p>
        </p:txBody>
      </p:sp>
    </p:spTree>
    <p:extLst>
      <p:ext uri="{BB962C8B-B14F-4D97-AF65-F5344CB8AC3E}">
        <p14:creationId xmlns:p14="http://schemas.microsoft.com/office/powerpoint/2010/main" val="6618422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23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323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323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323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323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32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2323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z="3200" b="1" dirty="0">
                <a:solidFill>
                  <a:schemeClr val="accent6">
                    <a:lumMod val="50000"/>
                  </a:schemeClr>
                </a:solidFill>
                <a:latin typeface="微软雅黑" panose="020B0503020204020204" pitchFamily="34" charset="-122"/>
                <a:ea typeface="微软雅黑" panose="020B0503020204020204" pitchFamily="34" charset="-122"/>
              </a:rPr>
              <a:t>2.1  </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图形反走样</a:t>
            </a:r>
            <a:endParaRPr lang="zh-CN" altLang="en-US" dirty="0" smtClean="0"/>
          </a:p>
        </p:txBody>
      </p:sp>
      <p:sp>
        <p:nvSpPr>
          <p:cNvPr id="249859" name="Rectangle 3"/>
          <p:cNvSpPr>
            <a:spLocks noGrp="1" noChangeArrowheads="1"/>
          </p:cNvSpPr>
          <p:nvPr>
            <p:ph type="body" idx="1"/>
          </p:nvPr>
        </p:nvSpPr>
        <p:spPr/>
        <p:txBody>
          <a:bodyPr/>
          <a:lstStyle/>
          <a:p>
            <a:pPr marL="717550" lvl="1" indent="-342900" hangingPunct="0">
              <a:lnSpc>
                <a:spcPct val="120000"/>
              </a:lnSpc>
              <a:spcBef>
                <a:spcPts val="18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图形绘制的反走样</a:t>
            </a:r>
          </a:p>
          <a:p>
            <a:pPr lvl="1" eaLnBrk="1" hangingPunct="1"/>
            <a:endParaRPr lang="en-US" altLang="zh-CN" dirty="0" smtClean="0"/>
          </a:p>
        </p:txBody>
      </p:sp>
      <p:pic>
        <p:nvPicPr>
          <p:cNvPr id="249862" name="Picture 6" descr="gri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8434" y="2924176"/>
            <a:ext cx="19177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863" name="Picture 7" descr="unaliasbi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151" y="5157789"/>
            <a:ext cx="24892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864" name="Picture 8" descr="aliasbi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5667" y="5121275"/>
            <a:ext cx="22352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865" name="Picture 9" descr="grid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551" y="2960689"/>
            <a:ext cx="19177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866" name="Picture 10" descr="grid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8967" y="2960689"/>
            <a:ext cx="19177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389128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98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98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98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986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98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z="3200" b="1" dirty="0">
                <a:solidFill>
                  <a:schemeClr val="accent6">
                    <a:lumMod val="50000"/>
                  </a:schemeClr>
                </a:solidFill>
                <a:latin typeface="微软雅黑" panose="020B0503020204020204" pitchFamily="34" charset="-122"/>
                <a:ea typeface="微软雅黑" panose="020B0503020204020204" pitchFamily="34" charset="-122"/>
              </a:rPr>
              <a:t>2.1  </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图形反走样</a:t>
            </a:r>
            <a:endParaRPr lang="zh-CN" altLang="en-US" dirty="0" smtClean="0"/>
          </a:p>
        </p:txBody>
      </p:sp>
      <p:sp>
        <p:nvSpPr>
          <p:cNvPr id="22531" name="Rectangle 3"/>
          <p:cNvSpPr>
            <a:spLocks noGrp="1" noChangeArrowheads="1"/>
          </p:cNvSpPr>
          <p:nvPr>
            <p:ph type="body" idx="1"/>
          </p:nvPr>
        </p:nvSpPr>
        <p:spPr>
          <a:xfrm>
            <a:off x="768351" y="1700808"/>
            <a:ext cx="10363200" cy="4114800"/>
          </a:xfrm>
        </p:spPr>
        <p:txBody>
          <a:bodyPr/>
          <a:lstStyle/>
          <a:p>
            <a:pPr marL="717550" lvl="1" indent="-342900" eaLnBrk="1" hangingPunct="0">
              <a:lnSpc>
                <a:spcPct val="120000"/>
              </a:lnSpc>
              <a:spcBef>
                <a:spcPts val="18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纹理反走样</a:t>
            </a:r>
          </a:p>
          <a:p>
            <a:pPr lvl="1" eaLnBrk="1" hangingPunct="1"/>
            <a:endParaRPr lang="zh-CN" altLang="en-US" dirty="0" smtClean="0"/>
          </a:p>
          <a:p>
            <a:pPr lvl="1" eaLnBrk="1" hangingPunct="1"/>
            <a:endParaRPr lang="en-US" altLang="zh-CN" dirty="0" smtClean="0"/>
          </a:p>
        </p:txBody>
      </p:sp>
      <p:pic>
        <p:nvPicPr>
          <p:cNvPr id="2846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985" y="2528888"/>
            <a:ext cx="10991849"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4679" name="Text Box 7"/>
          <p:cNvSpPr txBox="1">
            <a:spLocks noChangeArrowheads="1"/>
          </p:cNvSpPr>
          <p:nvPr/>
        </p:nvSpPr>
        <p:spPr bwMode="auto">
          <a:xfrm>
            <a:off x="768351" y="6092826"/>
            <a:ext cx="4654549"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spcBef>
                <a:spcPct val="50000"/>
              </a:spcBef>
            </a:pPr>
            <a:r>
              <a:rPr lang="en-US" altLang="zh-CN" sz="1600" b="1">
                <a:solidFill>
                  <a:schemeClr val="bg2">
                    <a:lumMod val="50000"/>
                  </a:schemeClr>
                </a:solidFill>
              </a:rPr>
              <a:t>Down-sampling  with AA</a:t>
            </a:r>
          </a:p>
        </p:txBody>
      </p:sp>
      <p:sp>
        <p:nvSpPr>
          <p:cNvPr id="284680" name="Text Box 8"/>
          <p:cNvSpPr txBox="1">
            <a:spLocks noChangeArrowheads="1"/>
          </p:cNvSpPr>
          <p:nvPr/>
        </p:nvSpPr>
        <p:spPr bwMode="auto">
          <a:xfrm>
            <a:off x="7247467" y="6129339"/>
            <a:ext cx="4032251"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b="1" dirty="0">
                <a:solidFill>
                  <a:schemeClr val="bg2">
                    <a:lumMod val="50000"/>
                  </a:schemeClr>
                </a:solidFill>
              </a:rPr>
              <a:t>Down-sampling without AA</a:t>
            </a:r>
          </a:p>
        </p:txBody>
      </p:sp>
    </p:spTree>
    <p:extLst>
      <p:ext uri="{BB962C8B-B14F-4D97-AF65-F5344CB8AC3E}">
        <p14:creationId xmlns:p14="http://schemas.microsoft.com/office/powerpoint/2010/main" val="428030767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84678"/>
                                        </p:tgtEl>
                                        <p:attrNameLst>
                                          <p:attrName>style.visibility</p:attrName>
                                        </p:attrNameLst>
                                      </p:cBhvr>
                                      <p:to>
                                        <p:strVal val="visible"/>
                                      </p:to>
                                    </p:set>
                                    <p:animEffect transition="in" filter="fade">
                                      <p:cBhvr>
                                        <p:cTn id="11" dur="500"/>
                                        <p:tgtEl>
                                          <p:spTgt spid="28467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84679"/>
                                        </p:tgtEl>
                                        <p:attrNameLst>
                                          <p:attrName>style.visibility</p:attrName>
                                        </p:attrNameLst>
                                      </p:cBhvr>
                                      <p:to>
                                        <p:strVal val="visible"/>
                                      </p:to>
                                    </p:set>
                                    <p:animEffect transition="in" filter="fade">
                                      <p:cBhvr>
                                        <p:cTn id="14" dur="500"/>
                                        <p:tgtEl>
                                          <p:spTgt spid="28467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84680"/>
                                        </p:tgtEl>
                                        <p:attrNameLst>
                                          <p:attrName>style.visibility</p:attrName>
                                        </p:attrNameLst>
                                      </p:cBhvr>
                                      <p:to>
                                        <p:strVal val="visible"/>
                                      </p:to>
                                    </p:set>
                                    <p:animEffect transition="in" filter="fade">
                                      <p:cBhvr>
                                        <p:cTn id="17" dur="500"/>
                                        <p:tgtEl>
                                          <p:spTgt spid="284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p:bldP spid="28468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07368" y="332656"/>
            <a:ext cx="10515164" cy="1325563"/>
          </a:xfrm>
        </p:spPr>
        <p:txBody>
          <a:bodyPr>
            <a:normAutofit/>
          </a:bodyPr>
          <a:lstStyle/>
          <a:p>
            <a:pPr marL="717550" lvl="1" indent="-342900" hangingPunct="0">
              <a:lnSpc>
                <a:spcPct val="120000"/>
              </a:lnSpc>
              <a:spcBef>
                <a:spcPts val="1800"/>
              </a:spcBef>
              <a:buFont typeface="Wingdings" panose="05000000000000000000" pitchFamily="2" charset="2"/>
              <a:buChar char="Ø"/>
              <a:defRPr/>
            </a:pPr>
            <a:r>
              <a:rPr lang="en-US" altLang="zh-CN" sz="2400" b="1" dirty="0" smtClean="0">
                <a:solidFill>
                  <a:schemeClr val="accent6">
                    <a:lumMod val="50000"/>
                  </a:schemeClr>
                </a:solidFill>
                <a:latin typeface="微软雅黑" panose="020B0503020204020204" pitchFamily="34" charset="-122"/>
                <a:ea typeface="微软雅黑" panose="020B0503020204020204" pitchFamily="34" charset="-122"/>
              </a:rPr>
              <a:t>2.1.1 </a:t>
            </a:r>
            <a:r>
              <a:rPr lang="zh-CN" altLang="en-US" sz="2400" b="1" dirty="0">
                <a:solidFill>
                  <a:schemeClr val="accent6">
                    <a:lumMod val="50000"/>
                  </a:schemeClr>
                </a:solidFill>
                <a:latin typeface="微软雅黑" panose="020B0503020204020204" pitchFamily="34" charset="-122"/>
                <a:ea typeface="微软雅黑" panose="020B0503020204020204" pitchFamily="34" charset="-122"/>
              </a:rPr>
              <a:t>简单的区域采样反</a:t>
            </a:r>
            <a:r>
              <a:rPr lang="zh-CN" altLang="en-US" sz="2400" b="1" dirty="0" smtClean="0">
                <a:solidFill>
                  <a:schemeClr val="accent6">
                    <a:lumMod val="50000"/>
                  </a:schemeClr>
                </a:solidFill>
                <a:latin typeface="微软雅黑" panose="020B0503020204020204" pitchFamily="34" charset="-122"/>
                <a:ea typeface="微软雅黑" panose="020B0503020204020204" pitchFamily="34" charset="-122"/>
              </a:rPr>
              <a:t>走样</a:t>
            </a:r>
            <a:endParaRPr lang="zh-CN" altLang="en-US" sz="24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225283" name="Rectangle 3"/>
          <p:cNvSpPr>
            <a:spLocks noGrp="1" noChangeArrowheads="1"/>
          </p:cNvSpPr>
          <p:nvPr>
            <p:ph type="body" idx="1"/>
          </p:nvPr>
        </p:nvSpPr>
        <p:spPr>
          <a:xfrm>
            <a:off x="137881" y="1264443"/>
            <a:ext cx="11459633" cy="4462463"/>
          </a:xfrm>
        </p:spPr>
        <p:txBody>
          <a:bodyPr/>
          <a:lstStyle/>
          <a:p>
            <a:pPr marL="1260475" lvl="3" indent="-342900" hangingPunct="0">
              <a:lnSpc>
                <a:spcPct val="110000"/>
              </a:lnSpc>
              <a:spcBef>
                <a:spcPts val="12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基本思想</a:t>
            </a:r>
          </a:p>
          <a:p>
            <a:pPr marL="1619250" lvl="1" indent="-342900" eaLnBrk="1" hangingPunct="1">
              <a:spcBef>
                <a:spcPts val="1200"/>
              </a:spcBef>
              <a:buFont typeface="Wingdings" panose="05000000000000000000" pitchFamily="2" charset="2"/>
              <a:buChar char="n"/>
            </a:pPr>
            <a:r>
              <a:rPr lang="zh-CN" altLang="en-US" sz="2000" b="1" dirty="0">
                <a:solidFill>
                  <a:schemeClr val="bg2">
                    <a:lumMod val="50000"/>
                  </a:schemeClr>
                </a:solidFill>
              </a:rPr>
              <a:t>直线为宽度至少为</a:t>
            </a:r>
            <a:r>
              <a:rPr lang="en-US" altLang="zh-CN" sz="2000" b="1" dirty="0">
                <a:solidFill>
                  <a:schemeClr val="bg2">
                    <a:lumMod val="50000"/>
                  </a:schemeClr>
                </a:solidFill>
              </a:rPr>
              <a:t>1</a:t>
            </a:r>
            <a:r>
              <a:rPr lang="zh-CN" altLang="en-US" sz="2000" b="1" dirty="0">
                <a:solidFill>
                  <a:schemeClr val="bg2">
                    <a:lumMod val="50000"/>
                  </a:schemeClr>
                </a:solidFill>
              </a:rPr>
              <a:t>个像素的长方形</a:t>
            </a:r>
          </a:p>
          <a:p>
            <a:pPr marL="1619250" lvl="1" indent="-342900" eaLnBrk="1" hangingPunct="1">
              <a:spcBef>
                <a:spcPts val="1200"/>
              </a:spcBef>
              <a:buFont typeface="Wingdings" panose="05000000000000000000" pitchFamily="2" charset="2"/>
              <a:buChar char="n"/>
            </a:pPr>
            <a:r>
              <a:rPr lang="zh-CN" altLang="en-US" sz="2000" b="1" dirty="0">
                <a:solidFill>
                  <a:schemeClr val="bg2">
                    <a:lumMod val="50000"/>
                  </a:schemeClr>
                </a:solidFill>
              </a:rPr>
              <a:t>像素的亮度与其落在直线条内的面积成正比</a:t>
            </a:r>
          </a:p>
          <a:p>
            <a:pPr marL="1619250" lvl="1" indent="-342900" eaLnBrk="1" hangingPunct="1">
              <a:spcBef>
                <a:spcPts val="1200"/>
              </a:spcBef>
              <a:buFont typeface="Wingdings" panose="05000000000000000000" pitchFamily="2" charset="2"/>
              <a:buChar char="n"/>
            </a:pPr>
            <a:r>
              <a:rPr lang="zh-CN" altLang="en-US" sz="2000" b="1" dirty="0">
                <a:solidFill>
                  <a:schemeClr val="bg2">
                    <a:lumMod val="50000"/>
                  </a:schemeClr>
                </a:solidFill>
              </a:rPr>
              <a:t>面积为介于</a:t>
            </a:r>
            <a:r>
              <a:rPr lang="en-US" altLang="zh-CN" sz="2000" b="1" dirty="0">
                <a:solidFill>
                  <a:schemeClr val="bg2">
                    <a:lumMod val="50000"/>
                  </a:schemeClr>
                </a:solidFill>
              </a:rPr>
              <a:t>0</a:t>
            </a:r>
            <a:r>
              <a:rPr lang="zh-CN" altLang="en-US" sz="2000" b="1" dirty="0">
                <a:solidFill>
                  <a:schemeClr val="bg2">
                    <a:lumMod val="50000"/>
                  </a:schemeClr>
                </a:solidFill>
              </a:rPr>
              <a:t>和</a:t>
            </a:r>
            <a:r>
              <a:rPr lang="en-US" altLang="zh-CN" sz="2000" b="1" dirty="0">
                <a:solidFill>
                  <a:schemeClr val="bg2">
                    <a:lumMod val="50000"/>
                  </a:schemeClr>
                </a:solidFill>
              </a:rPr>
              <a:t>1</a:t>
            </a:r>
            <a:r>
              <a:rPr lang="zh-CN" altLang="en-US" sz="2000" b="1" dirty="0">
                <a:solidFill>
                  <a:schemeClr val="bg2">
                    <a:lumMod val="50000"/>
                  </a:schemeClr>
                </a:solidFill>
              </a:rPr>
              <a:t>之间的正数</a:t>
            </a:r>
          </a:p>
          <a:p>
            <a:pPr marL="1619250" lvl="1" indent="-342900" eaLnBrk="1" hangingPunct="1">
              <a:spcBef>
                <a:spcPts val="1200"/>
              </a:spcBef>
              <a:buFont typeface="Wingdings" panose="05000000000000000000" pitchFamily="2" charset="2"/>
              <a:buChar char="n"/>
            </a:pPr>
            <a:r>
              <a:rPr lang="zh-CN" altLang="en-US" sz="2000" b="1" dirty="0">
                <a:solidFill>
                  <a:schemeClr val="bg2">
                    <a:lumMod val="50000"/>
                  </a:schemeClr>
                </a:solidFill>
              </a:rPr>
              <a:t>面积乘以最大亮度值即为该像素的显示亮度</a:t>
            </a:r>
          </a:p>
          <a:p>
            <a:pPr marL="1524000" lvl="2" indent="-342900" eaLnBrk="1" hangingPunct="1"/>
            <a:endParaRPr lang="en-US" altLang="zh-CN" sz="2200" dirty="0" smtClean="0"/>
          </a:p>
        </p:txBody>
      </p:sp>
      <p:grpSp>
        <p:nvGrpSpPr>
          <p:cNvPr id="2" name="Group 4"/>
          <p:cNvGrpSpPr>
            <a:grpSpLocks/>
          </p:cNvGrpSpPr>
          <p:nvPr/>
        </p:nvGrpSpPr>
        <p:grpSpPr bwMode="auto">
          <a:xfrm>
            <a:off x="3282239" y="3495675"/>
            <a:ext cx="5262033" cy="3354388"/>
            <a:chOff x="3070" y="2088"/>
            <a:chExt cx="2486" cy="2113"/>
          </a:xfrm>
        </p:grpSpPr>
        <p:sp>
          <p:nvSpPr>
            <p:cNvPr id="23558" name="Text Box 5"/>
            <p:cNvSpPr txBox="1">
              <a:spLocks noChangeArrowheads="1"/>
            </p:cNvSpPr>
            <p:nvPr/>
          </p:nvSpPr>
          <p:spPr bwMode="auto">
            <a:xfrm>
              <a:off x="3129" y="3970"/>
              <a:ext cx="2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dirty="0">
                  <a:solidFill>
                    <a:schemeClr val="bg2">
                      <a:lumMod val="50000"/>
                    </a:schemeClr>
                  </a:solidFill>
                  <a:latin typeface="Times New Roman" pitchFamily="18" charset="0"/>
                </a:rPr>
                <a:t> 0       </a:t>
              </a:r>
              <a:r>
                <a:rPr lang="en-US" altLang="zh-CN" dirty="0" smtClean="0">
                  <a:solidFill>
                    <a:schemeClr val="bg2">
                      <a:lumMod val="50000"/>
                    </a:schemeClr>
                  </a:solidFill>
                  <a:latin typeface="Times New Roman" pitchFamily="18" charset="0"/>
                </a:rPr>
                <a:t>       </a:t>
              </a:r>
              <a:r>
                <a:rPr lang="en-US" altLang="zh-CN" dirty="0">
                  <a:solidFill>
                    <a:schemeClr val="bg2">
                      <a:lumMod val="50000"/>
                    </a:schemeClr>
                  </a:solidFill>
                  <a:latin typeface="Times New Roman" pitchFamily="18" charset="0"/>
                </a:rPr>
                <a:t>2     </a:t>
              </a:r>
              <a:r>
                <a:rPr lang="en-US" altLang="zh-CN" dirty="0" smtClean="0">
                  <a:solidFill>
                    <a:schemeClr val="bg2">
                      <a:lumMod val="50000"/>
                    </a:schemeClr>
                  </a:solidFill>
                  <a:latin typeface="Times New Roman" pitchFamily="18" charset="0"/>
                </a:rPr>
                <a:t>        </a:t>
              </a:r>
              <a:r>
                <a:rPr lang="en-US" altLang="zh-CN" dirty="0">
                  <a:solidFill>
                    <a:schemeClr val="bg2">
                      <a:lumMod val="50000"/>
                    </a:schemeClr>
                  </a:solidFill>
                  <a:latin typeface="Times New Roman" pitchFamily="18" charset="0"/>
                </a:rPr>
                <a:t>4 </a:t>
              </a:r>
              <a:r>
                <a:rPr lang="en-US" altLang="zh-CN" dirty="0" smtClean="0">
                  <a:solidFill>
                    <a:schemeClr val="bg2">
                      <a:lumMod val="50000"/>
                    </a:schemeClr>
                  </a:solidFill>
                  <a:latin typeface="Times New Roman" pitchFamily="18" charset="0"/>
                </a:rPr>
                <a:t>            </a:t>
              </a:r>
              <a:r>
                <a:rPr lang="en-US" altLang="zh-CN" dirty="0">
                  <a:solidFill>
                    <a:schemeClr val="bg2">
                      <a:lumMod val="50000"/>
                    </a:schemeClr>
                  </a:solidFill>
                  <a:latin typeface="Times New Roman" pitchFamily="18" charset="0"/>
                </a:rPr>
                <a:t>6    </a:t>
              </a:r>
              <a:r>
                <a:rPr lang="en-US" altLang="zh-CN" dirty="0" smtClean="0">
                  <a:solidFill>
                    <a:schemeClr val="bg2">
                      <a:lumMod val="50000"/>
                    </a:schemeClr>
                  </a:solidFill>
                  <a:latin typeface="Times New Roman" pitchFamily="18" charset="0"/>
                </a:rPr>
                <a:t>        </a:t>
              </a:r>
              <a:r>
                <a:rPr lang="en-US" altLang="zh-CN" dirty="0">
                  <a:solidFill>
                    <a:schemeClr val="bg2">
                      <a:lumMod val="50000"/>
                    </a:schemeClr>
                  </a:solidFill>
                  <a:latin typeface="Times New Roman" pitchFamily="18" charset="0"/>
                </a:rPr>
                <a:t>8     </a:t>
              </a:r>
              <a:r>
                <a:rPr lang="en-US" altLang="zh-CN" dirty="0" smtClean="0">
                  <a:solidFill>
                    <a:schemeClr val="bg2">
                      <a:lumMod val="50000"/>
                    </a:schemeClr>
                  </a:solidFill>
                  <a:latin typeface="Times New Roman" pitchFamily="18" charset="0"/>
                </a:rPr>
                <a:t>      </a:t>
              </a:r>
              <a:r>
                <a:rPr lang="en-US" altLang="zh-CN" dirty="0">
                  <a:solidFill>
                    <a:schemeClr val="bg2">
                      <a:lumMod val="50000"/>
                    </a:schemeClr>
                  </a:solidFill>
                  <a:latin typeface="Times New Roman" pitchFamily="18" charset="0"/>
                </a:rPr>
                <a:t>10</a:t>
              </a:r>
            </a:p>
          </p:txBody>
        </p:sp>
        <p:sp>
          <p:nvSpPr>
            <p:cNvPr id="23559" name="Line 6"/>
            <p:cNvSpPr>
              <a:spLocks noChangeShapeType="1"/>
            </p:cNvSpPr>
            <p:nvPr/>
          </p:nvSpPr>
          <p:spPr bwMode="auto">
            <a:xfrm>
              <a:off x="3265" y="2403"/>
              <a:ext cx="19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3560" name="Line 7"/>
            <p:cNvSpPr>
              <a:spLocks noChangeShapeType="1"/>
            </p:cNvSpPr>
            <p:nvPr/>
          </p:nvSpPr>
          <p:spPr bwMode="auto">
            <a:xfrm>
              <a:off x="3265" y="2599"/>
              <a:ext cx="19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3561" name="Line 8"/>
            <p:cNvSpPr>
              <a:spLocks noChangeShapeType="1"/>
            </p:cNvSpPr>
            <p:nvPr/>
          </p:nvSpPr>
          <p:spPr bwMode="auto">
            <a:xfrm>
              <a:off x="3265" y="2794"/>
              <a:ext cx="19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3562" name="Line 9"/>
            <p:cNvSpPr>
              <a:spLocks noChangeShapeType="1"/>
            </p:cNvSpPr>
            <p:nvPr/>
          </p:nvSpPr>
          <p:spPr bwMode="auto">
            <a:xfrm>
              <a:off x="3265" y="2991"/>
              <a:ext cx="19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3563" name="Line 10"/>
            <p:cNvSpPr>
              <a:spLocks noChangeShapeType="1"/>
            </p:cNvSpPr>
            <p:nvPr/>
          </p:nvSpPr>
          <p:spPr bwMode="auto">
            <a:xfrm>
              <a:off x="3265" y="3187"/>
              <a:ext cx="19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3564" name="Line 11"/>
            <p:cNvSpPr>
              <a:spLocks noChangeShapeType="1"/>
            </p:cNvSpPr>
            <p:nvPr/>
          </p:nvSpPr>
          <p:spPr bwMode="auto">
            <a:xfrm>
              <a:off x="3265" y="3382"/>
              <a:ext cx="19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3565" name="Line 12"/>
            <p:cNvSpPr>
              <a:spLocks noChangeShapeType="1"/>
            </p:cNvSpPr>
            <p:nvPr/>
          </p:nvSpPr>
          <p:spPr bwMode="auto">
            <a:xfrm>
              <a:off x="3265" y="3578"/>
              <a:ext cx="19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3566" name="Line 13"/>
            <p:cNvSpPr>
              <a:spLocks noChangeShapeType="1"/>
            </p:cNvSpPr>
            <p:nvPr/>
          </p:nvSpPr>
          <p:spPr bwMode="auto">
            <a:xfrm>
              <a:off x="3265" y="3775"/>
              <a:ext cx="19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3567" name="Line 14"/>
            <p:cNvSpPr>
              <a:spLocks noChangeShapeType="1"/>
            </p:cNvSpPr>
            <p:nvPr/>
          </p:nvSpPr>
          <p:spPr bwMode="auto">
            <a:xfrm>
              <a:off x="3265" y="3971"/>
              <a:ext cx="2291"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3568" name="Line 15"/>
            <p:cNvSpPr>
              <a:spLocks noChangeShapeType="1"/>
            </p:cNvSpPr>
            <p:nvPr/>
          </p:nvSpPr>
          <p:spPr bwMode="auto">
            <a:xfrm flipV="1">
              <a:off x="3265" y="2088"/>
              <a:ext cx="0" cy="1883"/>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3569" name="Line 16"/>
            <p:cNvSpPr>
              <a:spLocks noChangeShapeType="1"/>
            </p:cNvSpPr>
            <p:nvPr/>
          </p:nvSpPr>
          <p:spPr bwMode="auto">
            <a:xfrm flipV="1">
              <a:off x="3464" y="2403"/>
              <a:ext cx="0" cy="15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3570" name="Line 17"/>
            <p:cNvSpPr>
              <a:spLocks noChangeShapeType="1"/>
            </p:cNvSpPr>
            <p:nvPr/>
          </p:nvSpPr>
          <p:spPr bwMode="auto">
            <a:xfrm flipV="1">
              <a:off x="3663" y="2403"/>
              <a:ext cx="0" cy="15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3571" name="Line 18"/>
            <p:cNvSpPr>
              <a:spLocks noChangeShapeType="1"/>
            </p:cNvSpPr>
            <p:nvPr/>
          </p:nvSpPr>
          <p:spPr bwMode="auto">
            <a:xfrm flipV="1">
              <a:off x="3862" y="2403"/>
              <a:ext cx="0" cy="15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3572" name="Line 19"/>
            <p:cNvSpPr>
              <a:spLocks noChangeShapeType="1"/>
            </p:cNvSpPr>
            <p:nvPr/>
          </p:nvSpPr>
          <p:spPr bwMode="auto">
            <a:xfrm flipV="1">
              <a:off x="4061" y="2403"/>
              <a:ext cx="0" cy="15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3573" name="Line 20"/>
            <p:cNvSpPr>
              <a:spLocks noChangeShapeType="1"/>
            </p:cNvSpPr>
            <p:nvPr/>
          </p:nvSpPr>
          <p:spPr bwMode="auto">
            <a:xfrm flipV="1">
              <a:off x="4261" y="2403"/>
              <a:ext cx="0" cy="15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3574" name="Line 21"/>
            <p:cNvSpPr>
              <a:spLocks noChangeShapeType="1"/>
            </p:cNvSpPr>
            <p:nvPr/>
          </p:nvSpPr>
          <p:spPr bwMode="auto">
            <a:xfrm flipV="1">
              <a:off x="4459" y="2403"/>
              <a:ext cx="0" cy="15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3575" name="Line 22"/>
            <p:cNvSpPr>
              <a:spLocks noChangeShapeType="1"/>
            </p:cNvSpPr>
            <p:nvPr/>
          </p:nvSpPr>
          <p:spPr bwMode="auto">
            <a:xfrm flipV="1">
              <a:off x="4659" y="2403"/>
              <a:ext cx="0" cy="15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3576" name="Line 23"/>
            <p:cNvSpPr>
              <a:spLocks noChangeShapeType="1"/>
            </p:cNvSpPr>
            <p:nvPr/>
          </p:nvSpPr>
          <p:spPr bwMode="auto">
            <a:xfrm flipV="1">
              <a:off x="4857" y="2403"/>
              <a:ext cx="0" cy="15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3577" name="Line 24"/>
            <p:cNvSpPr>
              <a:spLocks noChangeShapeType="1"/>
            </p:cNvSpPr>
            <p:nvPr/>
          </p:nvSpPr>
          <p:spPr bwMode="auto">
            <a:xfrm flipV="1">
              <a:off x="5057" y="2403"/>
              <a:ext cx="0" cy="15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3578" name="Line 25"/>
            <p:cNvSpPr>
              <a:spLocks noChangeShapeType="1"/>
            </p:cNvSpPr>
            <p:nvPr/>
          </p:nvSpPr>
          <p:spPr bwMode="auto">
            <a:xfrm flipV="1">
              <a:off x="5256" y="2402"/>
              <a:ext cx="0" cy="15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nvGrpSpPr>
            <p:cNvPr id="23579" name="Group 26"/>
            <p:cNvGrpSpPr>
              <a:grpSpLocks/>
            </p:cNvGrpSpPr>
            <p:nvPr/>
          </p:nvGrpSpPr>
          <p:grpSpPr bwMode="auto">
            <a:xfrm>
              <a:off x="3070" y="2315"/>
              <a:ext cx="318" cy="1384"/>
              <a:chOff x="2880" y="2047"/>
              <a:chExt cx="318" cy="1384"/>
            </a:xfrm>
          </p:grpSpPr>
          <p:sp>
            <p:nvSpPr>
              <p:cNvPr id="23581" name="Text Box 28"/>
              <p:cNvSpPr txBox="1">
                <a:spLocks noChangeArrowheads="1"/>
              </p:cNvSpPr>
              <p:nvPr/>
            </p:nvSpPr>
            <p:spPr bwMode="auto">
              <a:xfrm>
                <a:off x="2880" y="3200"/>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a:solidFill>
                      <a:schemeClr val="bg2">
                        <a:lumMod val="50000"/>
                      </a:schemeClr>
                    </a:solidFill>
                    <a:latin typeface="Times New Roman" pitchFamily="18" charset="0"/>
                  </a:rPr>
                  <a:t>2</a:t>
                </a:r>
              </a:p>
            </p:txBody>
          </p:sp>
          <p:sp>
            <p:nvSpPr>
              <p:cNvPr id="23582" name="Text Box 29"/>
              <p:cNvSpPr txBox="1">
                <a:spLocks noChangeArrowheads="1"/>
              </p:cNvSpPr>
              <p:nvPr/>
            </p:nvSpPr>
            <p:spPr bwMode="auto">
              <a:xfrm>
                <a:off x="2880" y="2816"/>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a:solidFill>
                      <a:schemeClr val="bg2">
                        <a:lumMod val="50000"/>
                      </a:schemeClr>
                    </a:solidFill>
                    <a:latin typeface="Times New Roman" pitchFamily="18" charset="0"/>
                  </a:rPr>
                  <a:t>4</a:t>
                </a:r>
              </a:p>
            </p:txBody>
          </p:sp>
          <p:sp>
            <p:nvSpPr>
              <p:cNvPr id="23583" name="Text Box 30"/>
              <p:cNvSpPr txBox="1">
                <a:spLocks noChangeArrowheads="1"/>
              </p:cNvSpPr>
              <p:nvPr/>
            </p:nvSpPr>
            <p:spPr bwMode="auto">
              <a:xfrm>
                <a:off x="2880" y="2431"/>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a:solidFill>
                      <a:schemeClr val="bg2">
                        <a:lumMod val="50000"/>
                      </a:schemeClr>
                    </a:solidFill>
                    <a:latin typeface="Times New Roman" pitchFamily="18" charset="0"/>
                  </a:rPr>
                  <a:t>6</a:t>
                </a:r>
              </a:p>
            </p:txBody>
          </p:sp>
          <p:sp>
            <p:nvSpPr>
              <p:cNvPr id="23584" name="Text Box 31"/>
              <p:cNvSpPr txBox="1">
                <a:spLocks noChangeArrowheads="1"/>
              </p:cNvSpPr>
              <p:nvPr/>
            </p:nvSpPr>
            <p:spPr bwMode="auto">
              <a:xfrm>
                <a:off x="2880" y="2047"/>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a:solidFill>
                      <a:schemeClr val="bg2">
                        <a:lumMod val="50000"/>
                      </a:schemeClr>
                    </a:solidFill>
                    <a:latin typeface="Times New Roman" pitchFamily="18" charset="0"/>
                  </a:rPr>
                  <a:t>8</a:t>
                </a:r>
              </a:p>
            </p:txBody>
          </p:sp>
        </p:grpSp>
      </p:grpSp>
      <p:sp>
        <p:nvSpPr>
          <p:cNvPr id="225312" name="Rectangle 32"/>
          <p:cNvSpPr>
            <a:spLocks noChangeArrowheads="1"/>
          </p:cNvSpPr>
          <p:nvPr/>
        </p:nvSpPr>
        <p:spPr bwMode="auto">
          <a:xfrm rot="-2550627">
            <a:off x="3648421" y="5021263"/>
            <a:ext cx="3841751" cy="431800"/>
          </a:xfrm>
          <a:prstGeom prst="rect">
            <a:avLst/>
          </a:prstGeom>
          <a:gradFill rotWithShape="1">
            <a:gsLst>
              <a:gs pos="0">
                <a:schemeClr val="accent1">
                  <a:alpha val="47000"/>
                </a:schemeClr>
              </a:gs>
              <a:gs pos="100000">
                <a:schemeClr val="accent1">
                  <a:gamma/>
                  <a:tint val="72549"/>
                  <a:invGamma/>
                  <a:alpha val="47000"/>
                </a:schemeClr>
              </a:gs>
            </a:gsLst>
            <a:lin ang="5400000" scaled="1"/>
          </a:gradFill>
          <a:ln w="9525">
            <a:solidFill>
              <a:schemeClr val="tx1"/>
            </a:solidFill>
            <a:miter lim="800000"/>
            <a:headEnd/>
            <a:tailEnd/>
          </a:ln>
          <a:effectLst/>
        </p:spPr>
        <p:txBody>
          <a:bodyPr wrap="none" anchor="ctr"/>
          <a:lstStyle/>
          <a:p>
            <a:pPr>
              <a:defRPr/>
            </a:pPr>
            <a:endParaRPr lang="zh-CN" altLang="en-US">
              <a:solidFill>
                <a:schemeClr val="bg2">
                  <a:lumMod val="50000"/>
                </a:schemeClr>
              </a:solidFill>
              <a:ea typeface="宋体" pitchFamily="2" charset="-122"/>
            </a:endParaRPr>
          </a:p>
        </p:txBody>
      </p:sp>
    </p:spTree>
    <p:extLst>
      <p:ext uri="{BB962C8B-B14F-4D97-AF65-F5344CB8AC3E}">
        <p14:creationId xmlns:p14="http://schemas.microsoft.com/office/powerpoint/2010/main" val="6081266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5283">
                                            <p:bg/>
                                          </p:spTgt>
                                        </p:tgtEl>
                                        <p:attrNameLst>
                                          <p:attrName>style.visibility</p:attrName>
                                        </p:attrNameLst>
                                      </p:cBhvr>
                                      <p:to>
                                        <p:strVal val="visible"/>
                                      </p:to>
                                    </p:set>
                                    <p:animEffect transition="in" filter="wipe(up)">
                                      <p:cBhvr>
                                        <p:cTn id="7" dur="500"/>
                                        <p:tgtEl>
                                          <p:spTgt spid="225283">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5283">
                                            <p:txEl>
                                              <p:pRg st="0" end="0"/>
                                            </p:txEl>
                                          </p:spTgt>
                                        </p:tgtEl>
                                        <p:attrNameLst>
                                          <p:attrName>style.visibility</p:attrName>
                                        </p:attrNameLst>
                                      </p:cBhvr>
                                      <p:to>
                                        <p:strVal val="visible"/>
                                      </p:to>
                                    </p:set>
                                    <p:animEffect transition="in" filter="wipe(up)">
                                      <p:cBhvr>
                                        <p:cTn id="10" dur="500"/>
                                        <p:tgtEl>
                                          <p:spTgt spid="225283">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25283">
                                            <p:txEl>
                                              <p:pRg st="1" end="1"/>
                                            </p:txEl>
                                          </p:spTgt>
                                        </p:tgtEl>
                                        <p:attrNameLst>
                                          <p:attrName>style.visibility</p:attrName>
                                        </p:attrNameLst>
                                      </p:cBhvr>
                                      <p:to>
                                        <p:strVal val="visible"/>
                                      </p:to>
                                    </p:set>
                                    <p:animEffect transition="in" filter="wipe(up)">
                                      <p:cBhvr>
                                        <p:cTn id="13" dur="500"/>
                                        <p:tgtEl>
                                          <p:spTgt spid="225283">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5312"/>
                                        </p:tgtEl>
                                        <p:attrNameLst>
                                          <p:attrName>style.visibility</p:attrName>
                                        </p:attrNameLst>
                                      </p:cBhvr>
                                      <p:to>
                                        <p:strVal val="visible"/>
                                      </p:to>
                                    </p:set>
                                  </p:childTnLst>
                                </p:cTn>
                              </p:par>
                              <p:par>
                                <p:cTn id="22" presetID="22" presetClass="entr" presetSubtype="1" fill="hold" grpId="0" nodeType="withEffect">
                                  <p:stCondLst>
                                    <p:cond delay="0"/>
                                  </p:stCondLst>
                                  <p:childTnLst>
                                    <p:set>
                                      <p:cBhvr>
                                        <p:cTn id="23" dur="1" fill="hold">
                                          <p:stCondLst>
                                            <p:cond delay="0"/>
                                          </p:stCondLst>
                                        </p:cTn>
                                        <p:tgtEl>
                                          <p:spTgt spid="225283">
                                            <p:txEl>
                                              <p:pRg st="2" end="2"/>
                                            </p:txEl>
                                          </p:spTgt>
                                        </p:tgtEl>
                                        <p:attrNameLst>
                                          <p:attrName>style.visibility</p:attrName>
                                        </p:attrNameLst>
                                      </p:cBhvr>
                                      <p:to>
                                        <p:strVal val="visible"/>
                                      </p:to>
                                    </p:set>
                                    <p:animEffect transition="in" filter="wipe(up)">
                                      <p:cBhvr>
                                        <p:cTn id="24" dur="500"/>
                                        <p:tgtEl>
                                          <p:spTgt spid="225283">
                                            <p:txEl>
                                              <p:pRg st="2" end="2"/>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25283">
                                            <p:txEl>
                                              <p:pRg st="3" end="3"/>
                                            </p:txEl>
                                          </p:spTgt>
                                        </p:tgtEl>
                                        <p:attrNameLst>
                                          <p:attrName>style.visibility</p:attrName>
                                        </p:attrNameLst>
                                      </p:cBhvr>
                                      <p:to>
                                        <p:strVal val="visible"/>
                                      </p:to>
                                    </p:set>
                                    <p:animEffect transition="in" filter="wipe(up)">
                                      <p:cBhvr>
                                        <p:cTn id="27" dur="500"/>
                                        <p:tgtEl>
                                          <p:spTgt spid="225283">
                                            <p:txEl>
                                              <p:pRg st="3" end="3"/>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25283">
                                            <p:txEl>
                                              <p:pRg st="4" end="4"/>
                                            </p:txEl>
                                          </p:spTgt>
                                        </p:tgtEl>
                                        <p:attrNameLst>
                                          <p:attrName>style.visibility</p:attrName>
                                        </p:attrNameLst>
                                      </p:cBhvr>
                                      <p:to>
                                        <p:strVal val="visible"/>
                                      </p:to>
                                    </p:set>
                                    <p:animEffect transition="in" filter="wipe(up)">
                                      <p:cBhvr>
                                        <p:cTn id="30" dur="500"/>
                                        <p:tgtEl>
                                          <p:spTgt spid="225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animBg="1"/>
      <p:bldP spid="2253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57936" y="404664"/>
            <a:ext cx="10515164" cy="1325563"/>
          </a:xfrm>
        </p:spPr>
        <p:txBody>
          <a:bodyPr>
            <a:normAutofit/>
          </a:bodyPr>
          <a:lstStyle/>
          <a:p>
            <a:pPr marL="717550" lvl="1" indent="-342900" hangingPunct="0">
              <a:lnSpc>
                <a:spcPct val="120000"/>
              </a:lnSpc>
              <a:spcBef>
                <a:spcPts val="1800"/>
              </a:spcBef>
              <a:buFont typeface="Wingdings" panose="05000000000000000000" pitchFamily="2" charset="2"/>
              <a:buChar char="Ø"/>
              <a:defRPr/>
            </a:pPr>
            <a:r>
              <a:rPr lang="en-US" altLang="zh-CN" sz="2400" b="1" dirty="0">
                <a:solidFill>
                  <a:schemeClr val="accent6">
                    <a:lumMod val="50000"/>
                  </a:schemeClr>
                </a:solidFill>
                <a:latin typeface="微软雅黑" panose="020B0503020204020204" pitchFamily="34" charset="-122"/>
                <a:ea typeface="微软雅黑" panose="020B0503020204020204" pitchFamily="34" charset="-122"/>
              </a:rPr>
              <a:t>2.1.1 </a:t>
            </a:r>
            <a:r>
              <a:rPr lang="zh-CN" altLang="en-US" sz="2400" b="1" dirty="0">
                <a:solidFill>
                  <a:schemeClr val="accent6">
                    <a:lumMod val="50000"/>
                  </a:schemeClr>
                </a:solidFill>
                <a:latin typeface="微软雅黑" panose="020B0503020204020204" pitchFamily="34" charset="-122"/>
                <a:ea typeface="微软雅黑" panose="020B0503020204020204" pitchFamily="34" charset="-122"/>
              </a:rPr>
              <a:t>简单的区域采样反走样</a:t>
            </a:r>
          </a:p>
        </p:txBody>
      </p:sp>
      <p:sp>
        <p:nvSpPr>
          <p:cNvPr id="227331" name="Rectangle 3"/>
          <p:cNvSpPr>
            <a:spLocks noGrp="1" noChangeArrowheads="1"/>
          </p:cNvSpPr>
          <p:nvPr>
            <p:ph type="body" idx="1"/>
          </p:nvPr>
        </p:nvSpPr>
        <p:spPr>
          <a:xfrm>
            <a:off x="637118" y="1772816"/>
            <a:ext cx="11459633" cy="4462462"/>
          </a:xfrm>
        </p:spPr>
        <p:txBody>
          <a:bodyPr>
            <a:normAutofit fontScale="92500"/>
          </a:bodyPr>
          <a:lstStyle/>
          <a:p>
            <a:pPr marL="1260475" lvl="3" indent="-342900" eaLnBrk="1" hangingPunct="0">
              <a:lnSpc>
                <a:spcPct val="110000"/>
              </a:lnSpc>
              <a:spcBef>
                <a:spcPts val="1200"/>
              </a:spcBef>
              <a:buFont typeface="Arial" panose="020B0604020202020204" pitchFamily="34" charset="0"/>
              <a:buChar char="•"/>
              <a:defRPr/>
            </a:pP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意义</a:t>
            </a:r>
          </a:p>
          <a:p>
            <a:pPr marL="1619250" lvl="1" indent="-342900">
              <a:spcBef>
                <a:spcPts val="1800"/>
              </a:spcBef>
              <a:buFont typeface="Wingdings" panose="05000000000000000000" pitchFamily="2" charset="2"/>
              <a:buChar char="n"/>
            </a:pPr>
            <a:r>
              <a:rPr lang="zh-CN" altLang="en-US" b="1" dirty="0">
                <a:solidFill>
                  <a:schemeClr val="bg2">
                    <a:lumMod val="50000"/>
                  </a:schemeClr>
                </a:solidFill>
              </a:rPr>
              <a:t>箱式滤波器</a:t>
            </a:r>
          </a:p>
          <a:p>
            <a:pPr lvl="1" eaLnBrk="1" hangingPunct="1"/>
            <a:endParaRPr lang="en-US" altLang="zh-CN" dirty="0" smtClean="0"/>
          </a:p>
          <a:p>
            <a:pPr lvl="1" eaLnBrk="1" hangingPunct="1"/>
            <a:endParaRPr lang="en-US" altLang="zh-CN" dirty="0" smtClean="0"/>
          </a:p>
          <a:p>
            <a:pPr lvl="1" eaLnBrk="1" hangingPunct="1"/>
            <a:endParaRPr lang="zh-CN" altLang="en-US" dirty="0" smtClean="0"/>
          </a:p>
          <a:p>
            <a:pPr marL="1260475" lvl="3" indent="-342900" hangingPunct="0">
              <a:lnSpc>
                <a:spcPct val="110000"/>
              </a:lnSpc>
              <a:spcBef>
                <a:spcPts val="12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存在问题</a:t>
            </a:r>
          </a:p>
          <a:p>
            <a:pPr marL="1619250" lvl="1" indent="-342900">
              <a:lnSpc>
                <a:spcPct val="150000"/>
              </a:lnSpc>
              <a:spcBef>
                <a:spcPts val="1800"/>
              </a:spcBef>
              <a:buFont typeface="Wingdings" panose="05000000000000000000" pitchFamily="2" charset="2"/>
              <a:buChar char="n"/>
            </a:pPr>
            <a:r>
              <a:rPr lang="zh-CN" altLang="en-US" sz="2200" b="1" dirty="0" smtClean="0">
                <a:solidFill>
                  <a:schemeClr val="bg2">
                    <a:lumMod val="50000"/>
                  </a:schemeClr>
                </a:solidFill>
              </a:rPr>
              <a:t>无论</a:t>
            </a:r>
            <a:r>
              <a:rPr lang="zh-CN" altLang="en-US" sz="2200" b="1" dirty="0">
                <a:solidFill>
                  <a:schemeClr val="bg2">
                    <a:lumMod val="50000"/>
                  </a:schemeClr>
                </a:solidFill>
              </a:rPr>
              <a:t>像素距离图形有多远，相同的相交面积产生相同的亮度，仍然会产生锯齿效应</a:t>
            </a:r>
          </a:p>
          <a:p>
            <a:pPr marL="1619250" lvl="1" indent="-342900">
              <a:lnSpc>
                <a:spcPct val="150000"/>
              </a:lnSpc>
              <a:spcBef>
                <a:spcPts val="1800"/>
              </a:spcBef>
              <a:buFont typeface="Wingdings" panose="05000000000000000000" pitchFamily="2" charset="2"/>
              <a:buChar char="n"/>
            </a:pPr>
            <a:r>
              <a:rPr lang="zh-CN" altLang="en-US" sz="2200" b="1" dirty="0" smtClean="0">
                <a:solidFill>
                  <a:schemeClr val="bg2">
                    <a:lumMod val="50000"/>
                  </a:schemeClr>
                </a:solidFill>
              </a:rPr>
              <a:t>直线</a:t>
            </a:r>
            <a:r>
              <a:rPr lang="zh-CN" altLang="en-US" sz="2200" b="1" dirty="0">
                <a:solidFill>
                  <a:schemeClr val="bg2">
                    <a:lumMod val="50000"/>
                  </a:schemeClr>
                </a:solidFill>
              </a:rPr>
              <a:t>上相邻像素有时会有较大的灰度差</a:t>
            </a:r>
          </a:p>
          <a:p>
            <a:pPr lvl="2" eaLnBrk="1" hangingPunct="1">
              <a:spcBef>
                <a:spcPct val="35000"/>
              </a:spcBef>
            </a:pPr>
            <a:endParaRPr lang="zh-CN" altLang="en-US" dirty="0" smtClean="0"/>
          </a:p>
          <a:p>
            <a:pPr lvl="2" eaLnBrk="1" hangingPunct="1"/>
            <a:endParaRPr lang="en-US" altLang="zh-CN" dirty="0" smtClean="0"/>
          </a:p>
        </p:txBody>
      </p:sp>
      <p:grpSp>
        <p:nvGrpSpPr>
          <p:cNvPr id="2" name="Group 4"/>
          <p:cNvGrpSpPr>
            <a:grpSpLocks/>
          </p:cNvGrpSpPr>
          <p:nvPr/>
        </p:nvGrpSpPr>
        <p:grpSpPr bwMode="auto">
          <a:xfrm>
            <a:off x="5403851" y="2455864"/>
            <a:ext cx="6451600" cy="1512887"/>
            <a:chOff x="2553" y="1298"/>
            <a:chExt cx="3048" cy="953"/>
          </a:xfrm>
        </p:grpSpPr>
        <p:sp>
          <p:nvSpPr>
            <p:cNvPr id="24587" name="Line 5"/>
            <p:cNvSpPr>
              <a:spLocks noChangeShapeType="1"/>
            </p:cNvSpPr>
            <p:nvPr/>
          </p:nvSpPr>
          <p:spPr bwMode="auto">
            <a:xfrm>
              <a:off x="2553" y="2115"/>
              <a:ext cx="2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4588" name="Group 6"/>
            <p:cNvGrpSpPr>
              <a:grpSpLocks/>
            </p:cNvGrpSpPr>
            <p:nvPr/>
          </p:nvGrpSpPr>
          <p:grpSpPr bwMode="auto">
            <a:xfrm>
              <a:off x="2653" y="1298"/>
              <a:ext cx="2948" cy="953"/>
              <a:chOff x="1542" y="2499"/>
              <a:chExt cx="2948" cy="953"/>
            </a:xfrm>
          </p:grpSpPr>
          <p:sp>
            <p:nvSpPr>
              <p:cNvPr id="24589" name="Line 7"/>
              <p:cNvSpPr>
                <a:spLocks noChangeShapeType="1"/>
              </p:cNvSpPr>
              <p:nvPr/>
            </p:nvSpPr>
            <p:spPr bwMode="auto">
              <a:xfrm>
                <a:off x="2177" y="2590"/>
                <a:ext cx="2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0" name="Line 8"/>
              <p:cNvSpPr>
                <a:spLocks noChangeShapeType="1"/>
              </p:cNvSpPr>
              <p:nvPr/>
            </p:nvSpPr>
            <p:spPr bwMode="auto">
              <a:xfrm>
                <a:off x="1860" y="2953"/>
                <a:ext cx="2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1" name="Line 9"/>
              <p:cNvSpPr>
                <a:spLocks noChangeShapeType="1"/>
              </p:cNvSpPr>
              <p:nvPr/>
            </p:nvSpPr>
            <p:spPr bwMode="auto">
              <a:xfrm>
                <a:off x="1633" y="3143"/>
                <a:ext cx="2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2" name="Line 10"/>
              <p:cNvSpPr>
                <a:spLocks noChangeShapeType="1"/>
              </p:cNvSpPr>
              <p:nvPr/>
            </p:nvSpPr>
            <p:spPr bwMode="auto">
              <a:xfrm>
                <a:off x="2041" y="2772"/>
                <a:ext cx="2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3" name="Line 11"/>
              <p:cNvSpPr>
                <a:spLocks noChangeAspect="1" noChangeShapeType="1"/>
              </p:cNvSpPr>
              <p:nvPr/>
            </p:nvSpPr>
            <p:spPr bwMode="auto">
              <a:xfrm flipV="1">
                <a:off x="2495" y="2545"/>
                <a:ext cx="907" cy="9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4" name="Line 12"/>
              <p:cNvSpPr>
                <a:spLocks noChangeAspect="1" noChangeShapeType="1"/>
              </p:cNvSpPr>
              <p:nvPr/>
            </p:nvSpPr>
            <p:spPr bwMode="auto">
              <a:xfrm flipV="1">
                <a:off x="1995" y="2545"/>
                <a:ext cx="907" cy="9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5" name="Line 13"/>
              <p:cNvSpPr>
                <a:spLocks noChangeAspect="1" noChangeShapeType="1"/>
              </p:cNvSpPr>
              <p:nvPr/>
            </p:nvSpPr>
            <p:spPr bwMode="auto">
              <a:xfrm flipV="1">
                <a:off x="1542" y="2499"/>
                <a:ext cx="907" cy="9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6" name="Line 14"/>
              <p:cNvSpPr>
                <a:spLocks noChangeAspect="1" noChangeShapeType="1"/>
              </p:cNvSpPr>
              <p:nvPr/>
            </p:nvSpPr>
            <p:spPr bwMode="auto">
              <a:xfrm flipV="1">
                <a:off x="2993" y="2545"/>
                <a:ext cx="907" cy="9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7" name="Line 15"/>
              <p:cNvSpPr>
                <a:spLocks noChangeAspect="1" noChangeShapeType="1"/>
              </p:cNvSpPr>
              <p:nvPr/>
            </p:nvSpPr>
            <p:spPr bwMode="auto">
              <a:xfrm flipV="1">
                <a:off x="3492" y="2545"/>
                <a:ext cx="907" cy="9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27344" name="Freeform 16"/>
          <p:cNvSpPr>
            <a:spLocks/>
          </p:cNvSpPr>
          <p:nvPr/>
        </p:nvSpPr>
        <p:spPr bwMode="auto">
          <a:xfrm rot="3682321">
            <a:off x="5875602" y="2110582"/>
            <a:ext cx="3313113" cy="3067051"/>
          </a:xfrm>
          <a:custGeom>
            <a:avLst/>
            <a:gdLst/>
            <a:ahLst/>
            <a:cxnLst>
              <a:cxn ang="0">
                <a:pos x="0" y="1860"/>
              </a:cxn>
              <a:cxn ang="0">
                <a:pos x="317" y="1361"/>
              </a:cxn>
              <a:cxn ang="0">
                <a:pos x="3674" y="0"/>
              </a:cxn>
              <a:cxn ang="0">
                <a:pos x="3266" y="544"/>
              </a:cxn>
              <a:cxn ang="0">
                <a:pos x="0" y="1860"/>
              </a:cxn>
            </a:cxnLst>
            <a:rect l="0" t="0" r="r" b="b"/>
            <a:pathLst>
              <a:path w="3674" h="1860">
                <a:moveTo>
                  <a:pt x="0" y="1860"/>
                </a:moveTo>
                <a:lnTo>
                  <a:pt x="317" y="1361"/>
                </a:lnTo>
                <a:lnTo>
                  <a:pt x="3674" y="0"/>
                </a:lnTo>
                <a:lnTo>
                  <a:pt x="3266" y="544"/>
                </a:lnTo>
                <a:lnTo>
                  <a:pt x="0" y="1860"/>
                </a:lnTo>
                <a:close/>
              </a:path>
            </a:pathLst>
          </a:custGeom>
          <a:gradFill rotWithShape="1">
            <a:gsLst>
              <a:gs pos="0">
                <a:schemeClr val="accent1">
                  <a:alpha val="47000"/>
                </a:schemeClr>
              </a:gs>
              <a:gs pos="100000">
                <a:schemeClr val="accent1">
                  <a:gamma/>
                  <a:tint val="96863"/>
                  <a:invGamma/>
                  <a:alpha val="47000"/>
                </a:schemeClr>
              </a:gs>
            </a:gsLst>
            <a:lin ang="5400000" scaled="1"/>
          </a:gradFill>
          <a:ln w="9525">
            <a:solidFill>
              <a:schemeClr val="tx1"/>
            </a:solidFill>
            <a:round/>
            <a:headEnd/>
            <a:tailEnd/>
          </a:ln>
          <a:effectLst/>
        </p:spPr>
        <p:txBody>
          <a:bodyPr/>
          <a:lstStyle/>
          <a:p>
            <a:pPr>
              <a:defRPr/>
            </a:pPr>
            <a:endParaRPr lang="zh-CN" altLang="en-US">
              <a:ea typeface="宋体" pitchFamily="2" charset="-122"/>
            </a:endParaRPr>
          </a:p>
        </p:txBody>
      </p:sp>
      <p:sp>
        <p:nvSpPr>
          <p:cNvPr id="227345" name="AutoShape 17"/>
          <p:cNvSpPr>
            <a:spLocks noChangeArrowheads="1"/>
          </p:cNvSpPr>
          <p:nvPr/>
        </p:nvSpPr>
        <p:spPr bwMode="auto">
          <a:xfrm>
            <a:off x="7226300" y="2398714"/>
            <a:ext cx="1441451" cy="1081087"/>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4" name="Group 18"/>
          <p:cNvGrpSpPr>
            <a:grpSpLocks/>
          </p:cNvGrpSpPr>
          <p:nvPr/>
        </p:nvGrpSpPr>
        <p:grpSpPr bwMode="auto">
          <a:xfrm>
            <a:off x="7215717" y="2528889"/>
            <a:ext cx="533400" cy="954088"/>
            <a:chOff x="2094" y="2387"/>
            <a:chExt cx="252" cy="601"/>
          </a:xfrm>
        </p:grpSpPr>
        <p:sp>
          <p:nvSpPr>
            <p:cNvPr id="24584" name="Freeform 19"/>
            <p:cNvSpPr>
              <a:spLocks/>
            </p:cNvSpPr>
            <p:nvPr/>
          </p:nvSpPr>
          <p:spPr bwMode="auto">
            <a:xfrm>
              <a:off x="2210" y="2388"/>
              <a:ext cx="136" cy="589"/>
            </a:xfrm>
            <a:custGeom>
              <a:avLst/>
              <a:gdLst>
                <a:gd name="T0" fmla="*/ 0 w 136"/>
                <a:gd name="T1" fmla="*/ 0 h 589"/>
                <a:gd name="T2" fmla="*/ 0 w 136"/>
                <a:gd name="T3" fmla="*/ 499 h 589"/>
                <a:gd name="T4" fmla="*/ 136 w 136"/>
                <a:gd name="T5" fmla="*/ 589 h 589"/>
                <a:gd name="T6" fmla="*/ 136 w 136"/>
                <a:gd name="T7" fmla="*/ 91 h 589"/>
                <a:gd name="T8" fmla="*/ 0 w 136"/>
                <a:gd name="T9" fmla="*/ 0 h 589"/>
                <a:gd name="T10" fmla="*/ 0 60000 65536"/>
                <a:gd name="T11" fmla="*/ 0 60000 65536"/>
                <a:gd name="T12" fmla="*/ 0 60000 65536"/>
                <a:gd name="T13" fmla="*/ 0 60000 65536"/>
                <a:gd name="T14" fmla="*/ 0 60000 65536"/>
                <a:gd name="T15" fmla="*/ 0 w 136"/>
                <a:gd name="T16" fmla="*/ 0 h 589"/>
                <a:gd name="T17" fmla="*/ 136 w 136"/>
                <a:gd name="T18" fmla="*/ 589 h 589"/>
              </a:gdLst>
              <a:ahLst/>
              <a:cxnLst>
                <a:cxn ang="T10">
                  <a:pos x="T0" y="T1"/>
                </a:cxn>
                <a:cxn ang="T11">
                  <a:pos x="T2" y="T3"/>
                </a:cxn>
                <a:cxn ang="T12">
                  <a:pos x="T4" y="T5"/>
                </a:cxn>
                <a:cxn ang="T13">
                  <a:pos x="T6" y="T7"/>
                </a:cxn>
                <a:cxn ang="T14">
                  <a:pos x="T8" y="T9"/>
                </a:cxn>
              </a:cxnLst>
              <a:rect l="T15" t="T16" r="T17" b="T18"/>
              <a:pathLst>
                <a:path w="136" h="589">
                  <a:moveTo>
                    <a:pt x="0" y="0"/>
                  </a:moveTo>
                  <a:lnTo>
                    <a:pt x="0" y="499"/>
                  </a:lnTo>
                  <a:lnTo>
                    <a:pt x="136" y="589"/>
                  </a:lnTo>
                  <a:lnTo>
                    <a:pt x="136" y="91"/>
                  </a:lnTo>
                  <a:lnTo>
                    <a:pt x="0" y="0"/>
                  </a:lnTo>
                  <a:close/>
                </a:path>
              </a:pathLst>
            </a:custGeom>
            <a:solidFill>
              <a:schemeClr val="tx1"/>
            </a:solidFill>
            <a:ln w="9525">
              <a:solidFill>
                <a:schemeClr val="tx1"/>
              </a:solidFill>
              <a:round/>
              <a:headEnd/>
              <a:tailEnd/>
            </a:ln>
          </p:spPr>
          <p:txBody>
            <a:bodyPr/>
            <a:lstStyle/>
            <a:p>
              <a:endParaRPr lang="zh-CN" altLang="en-US"/>
            </a:p>
          </p:txBody>
        </p:sp>
        <p:sp>
          <p:nvSpPr>
            <p:cNvPr id="24585" name="Freeform 20"/>
            <p:cNvSpPr>
              <a:spLocks/>
            </p:cNvSpPr>
            <p:nvPr/>
          </p:nvSpPr>
          <p:spPr bwMode="auto">
            <a:xfrm>
              <a:off x="2096" y="2478"/>
              <a:ext cx="249" cy="510"/>
            </a:xfrm>
            <a:custGeom>
              <a:avLst/>
              <a:gdLst>
                <a:gd name="T0" fmla="*/ 0 w 227"/>
                <a:gd name="T1" fmla="*/ 0 h 498"/>
                <a:gd name="T2" fmla="*/ 0 w 227"/>
                <a:gd name="T3" fmla="*/ 633 h 498"/>
                <a:gd name="T4" fmla="*/ 571 w 227"/>
                <a:gd name="T5" fmla="*/ 633 h 498"/>
                <a:gd name="T6" fmla="*/ 571 w 227"/>
                <a:gd name="T7" fmla="*/ 0 h 498"/>
                <a:gd name="T8" fmla="*/ 0 w 227"/>
                <a:gd name="T9" fmla="*/ 0 h 498"/>
                <a:gd name="T10" fmla="*/ 0 60000 65536"/>
                <a:gd name="T11" fmla="*/ 0 60000 65536"/>
                <a:gd name="T12" fmla="*/ 0 60000 65536"/>
                <a:gd name="T13" fmla="*/ 0 60000 65536"/>
                <a:gd name="T14" fmla="*/ 0 60000 65536"/>
                <a:gd name="T15" fmla="*/ 0 w 227"/>
                <a:gd name="T16" fmla="*/ 0 h 498"/>
                <a:gd name="T17" fmla="*/ 227 w 227"/>
                <a:gd name="T18" fmla="*/ 498 h 498"/>
              </a:gdLst>
              <a:ahLst/>
              <a:cxnLst>
                <a:cxn ang="T10">
                  <a:pos x="T0" y="T1"/>
                </a:cxn>
                <a:cxn ang="T11">
                  <a:pos x="T2" y="T3"/>
                </a:cxn>
                <a:cxn ang="T12">
                  <a:pos x="T4" y="T5"/>
                </a:cxn>
                <a:cxn ang="T13">
                  <a:pos x="T6" y="T7"/>
                </a:cxn>
                <a:cxn ang="T14">
                  <a:pos x="T8" y="T9"/>
                </a:cxn>
              </a:cxnLst>
              <a:rect l="T15" t="T16" r="T17" b="T18"/>
              <a:pathLst>
                <a:path w="227" h="498">
                  <a:moveTo>
                    <a:pt x="0" y="0"/>
                  </a:moveTo>
                  <a:lnTo>
                    <a:pt x="0" y="498"/>
                  </a:lnTo>
                  <a:lnTo>
                    <a:pt x="227" y="498"/>
                  </a:lnTo>
                  <a:lnTo>
                    <a:pt x="227" y="0"/>
                  </a:lnTo>
                  <a:lnTo>
                    <a:pt x="0" y="0"/>
                  </a:lnTo>
                  <a:close/>
                </a:path>
              </a:pathLst>
            </a:custGeom>
            <a:solidFill>
              <a:srgbClr val="FF66FF">
                <a:alpha val="41176"/>
              </a:srgbClr>
            </a:solidFill>
            <a:ln w="9525">
              <a:solidFill>
                <a:schemeClr val="tx1"/>
              </a:solidFill>
              <a:round/>
              <a:headEnd/>
              <a:tailEnd/>
            </a:ln>
          </p:spPr>
          <p:txBody>
            <a:bodyPr/>
            <a:lstStyle/>
            <a:p>
              <a:endParaRPr lang="zh-CN" altLang="en-US"/>
            </a:p>
          </p:txBody>
        </p:sp>
        <p:sp>
          <p:nvSpPr>
            <p:cNvPr id="24586" name="Freeform 21"/>
            <p:cNvSpPr>
              <a:spLocks/>
            </p:cNvSpPr>
            <p:nvPr/>
          </p:nvSpPr>
          <p:spPr bwMode="auto">
            <a:xfrm>
              <a:off x="2094" y="2387"/>
              <a:ext cx="113" cy="592"/>
            </a:xfrm>
            <a:custGeom>
              <a:avLst/>
              <a:gdLst>
                <a:gd name="T0" fmla="*/ 0 w 113"/>
                <a:gd name="T1" fmla="*/ 91 h 590"/>
                <a:gd name="T2" fmla="*/ 113 w 113"/>
                <a:gd name="T3" fmla="*/ 0 h 590"/>
                <a:gd name="T4" fmla="*/ 113 w 113"/>
                <a:gd name="T5" fmla="*/ 499 h 590"/>
                <a:gd name="T6" fmla="*/ 0 w 113"/>
                <a:gd name="T7" fmla="*/ 590 h 590"/>
                <a:gd name="T8" fmla="*/ 0 w 113"/>
                <a:gd name="T9" fmla="*/ 91 h 590"/>
                <a:gd name="T10" fmla="*/ 0 60000 65536"/>
                <a:gd name="T11" fmla="*/ 0 60000 65536"/>
                <a:gd name="T12" fmla="*/ 0 60000 65536"/>
                <a:gd name="T13" fmla="*/ 0 60000 65536"/>
                <a:gd name="T14" fmla="*/ 0 60000 65536"/>
                <a:gd name="T15" fmla="*/ 0 w 113"/>
                <a:gd name="T16" fmla="*/ 0 h 590"/>
                <a:gd name="T17" fmla="*/ 113 w 113"/>
                <a:gd name="T18" fmla="*/ 590 h 590"/>
              </a:gdLst>
              <a:ahLst/>
              <a:cxnLst>
                <a:cxn ang="T10">
                  <a:pos x="T0" y="T1"/>
                </a:cxn>
                <a:cxn ang="T11">
                  <a:pos x="T2" y="T3"/>
                </a:cxn>
                <a:cxn ang="T12">
                  <a:pos x="T4" y="T5"/>
                </a:cxn>
                <a:cxn ang="T13">
                  <a:pos x="T6" y="T7"/>
                </a:cxn>
                <a:cxn ang="T14">
                  <a:pos x="T8" y="T9"/>
                </a:cxn>
              </a:cxnLst>
              <a:rect l="T15" t="T16" r="T17" b="T18"/>
              <a:pathLst>
                <a:path w="113" h="590">
                  <a:moveTo>
                    <a:pt x="0" y="91"/>
                  </a:moveTo>
                  <a:lnTo>
                    <a:pt x="113" y="0"/>
                  </a:lnTo>
                  <a:lnTo>
                    <a:pt x="113" y="499"/>
                  </a:lnTo>
                  <a:lnTo>
                    <a:pt x="0" y="590"/>
                  </a:lnTo>
                  <a:lnTo>
                    <a:pt x="0" y="91"/>
                  </a:lnTo>
                  <a:close/>
                </a:path>
              </a:pathLst>
            </a:custGeom>
            <a:gradFill rotWithShape="1">
              <a:gsLst>
                <a:gs pos="0">
                  <a:srgbClr val="FF66FF">
                    <a:alpha val="60999"/>
                  </a:srgbClr>
                </a:gs>
                <a:gs pos="100000">
                  <a:srgbClr val="FF79FF">
                    <a:alpha val="64000"/>
                  </a:srgbClr>
                </a:gs>
              </a:gsLst>
              <a:lin ang="5400000" scaled="1"/>
            </a:gradFill>
            <a:ln w="9525">
              <a:solidFill>
                <a:schemeClr val="tx1"/>
              </a:solidFill>
              <a:round/>
              <a:headEnd/>
              <a:tailEnd/>
            </a:ln>
          </p:spPr>
          <p:txBody>
            <a:bodyPr/>
            <a:lstStyle/>
            <a:p>
              <a:endParaRPr lang="zh-CN" altLang="en-US"/>
            </a:p>
          </p:txBody>
        </p:sp>
      </p:grpSp>
    </p:spTree>
    <p:extLst>
      <p:ext uri="{BB962C8B-B14F-4D97-AF65-F5344CB8AC3E}">
        <p14:creationId xmlns:p14="http://schemas.microsoft.com/office/powerpoint/2010/main" val="1458447991"/>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wipe(up)">
                                      <p:cBhvr>
                                        <p:cTn id="7" dur="500"/>
                                        <p:tgtEl>
                                          <p:spTgt spid="22733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7331">
                                            <p:txEl>
                                              <p:pRg st="1" end="1"/>
                                            </p:txEl>
                                          </p:spTgt>
                                        </p:tgtEl>
                                        <p:attrNameLst>
                                          <p:attrName>style.visibility</p:attrName>
                                        </p:attrNameLst>
                                      </p:cBhvr>
                                      <p:to>
                                        <p:strVal val="visible"/>
                                      </p:to>
                                    </p:set>
                                    <p:animEffect transition="in" filter="wipe(up)">
                                      <p:cBhvr>
                                        <p:cTn id="10" dur="500"/>
                                        <p:tgtEl>
                                          <p:spTgt spid="22733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227344"/>
                                        </p:tgtEl>
                                        <p:attrNameLst>
                                          <p:attrName>style.visibility</p:attrName>
                                        </p:attrNameLst>
                                      </p:cBhvr>
                                      <p:to>
                                        <p:strVal val="visible"/>
                                      </p:to>
                                    </p:set>
                                    <p:animEffect transition="in" filter="wipe(down)">
                                      <p:cBhvr>
                                        <p:cTn id="20" dur="500"/>
                                        <p:tgtEl>
                                          <p:spTgt spid="22734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734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27331">
                                            <p:txEl>
                                              <p:pRg st="5" end="5"/>
                                            </p:txEl>
                                          </p:spTgt>
                                        </p:tgtEl>
                                        <p:attrNameLst>
                                          <p:attrName>style.visibility</p:attrName>
                                        </p:attrNameLst>
                                      </p:cBhvr>
                                      <p:to>
                                        <p:strVal val="visible"/>
                                      </p:to>
                                    </p:set>
                                    <p:animEffect transition="in" filter="wipe(up)">
                                      <p:cBhvr>
                                        <p:cTn id="32" dur="500"/>
                                        <p:tgtEl>
                                          <p:spTgt spid="227331">
                                            <p:txEl>
                                              <p:pRg st="5" end="5"/>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27331">
                                            <p:txEl>
                                              <p:pRg st="6" end="6"/>
                                            </p:txEl>
                                          </p:spTgt>
                                        </p:tgtEl>
                                        <p:attrNameLst>
                                          <p:attrName>style.visibility</p:attrName>
                                        </p:attrNameLst>
                                      </p:cBhvr>
                                      <p:to>
                                        <p:strVal val="visible"/>
                                      </p:to>
                                    </p:set>
                                    <p:animEffect transition="in" filter="wipe(up)">
                                      <p:cBhvr>
                                        <p:cTn id="35" dur="500"/>
                                        <p:tgtEl>
                                          <p:spTgt spid="227331">
                                            <p:txEl>
                                              <p:pRg st="6" end="6"/>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27331">
                                            <p:txEl>
                                              <p:pRg st="7" end="7"/>
                                            </p:txEl>
                                          </p:spTgt>
                                        </p:tgtEl>
                                        <p:attrNameLst>
                                          <p:attrName>style.visibility</p:attrName>
                                        </p:attrNameLst>
                                      </p:cBhvr>
                                      <p:to>
                                        <p:strVal val="visible"/>
                                      </p:to>
                                    </p:set>
                                    <p:animEffect transition="in" filter="wipe(up)">
                                      <p:cBhvr>
                                        <p:cTn id="38" dur="500"/>
                                        <p:tgtEl>
                                          <p:spTgt spid="2273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P spid="22734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09794" y="404664"/>
            <a:ext cx="10515164" cy="1325563"/>
          </a:xfrm>
        </p:spPr>
        <p:txBody>
          <a:bodyPr>
            <a:normAutofit/>
          </a:bodyPr>
          <a:lstStyle/>
          <a:p>
            <a:pPr marL="717550" lvl="1" indent="-342900" eaLnBrk="1" hangingPunct="0">
              <a:lnSpc>
                <a:spcPct val="120000"/>
              </a:lnSpc>
              <a:spcBef>
                <a:spcPts val="1800"/>
              </a:spcBef>
              <a:buFont typeface="Wingdings" panose="05000000000000000000" pitchFamily="2" charset="2"/>
              <a:buChar char="Ø"/>
              <a:defRPr/>
            </a:pPr>
            <a:r>
              <a:rPr lang="en-US" altLang="zh-CN" sz="2400" b="1" dirty="0">
                <a:solidFill>
                  <a:schemeClr val="accent6">
                    <a:lumMod val="50000"/>
                  </a:schemeClr>
                </a:solidFill>
                <a:latin typeface="微软雅黑" panose="020B0503020204020204" pitchFamily="34" charset="-122"/>
                <a:ea typeface="微软雅黑" panose="020B0503020204020204" pitchFamily="34" charset="-122"/>
              </a:rPr>
              <a:t>2.1.2 </a:t>
            </a:r>
            <a:r>
              <a:rPr lang="zh-CN" altLang="en-US" sz="2400" b="1" dirty="0">
                <a:solidFill>
                  <a:schemeClr val="accent6">
                    <a:lumMod val="50000"/>
                  </a:schemeClr>
                </a:solidFill>
                <a:latin typeface="微软雅黑" panose="020B0503020204020204" pitchFamily="34" charset="-122"/>
                <a:ea typeface="微软雅黑" panose="020B0503020204020204" pitchFamily="34" charset="-122"/>
              </a:rPr>
              <a:t>加权区域采样</a:t>
            </a:r>
          </a:p>
        </p:txBody>
      </p:sp>
      <p:sp>
        <p:nvSpPr>
          <p:cNvPr id="229379" name="Rectangle 3"/>
          <p:cNvSpPr>
            <a:spLocks noGrp="1" noChangeArrowheads="1"/>
          </p:cNvSpPr>
          <p:nvPr>
            <p:ph type="body" idx="1"/>
          </p:nvPr>
        </p:nvSpPr>
        <p:spPr>
          <a:xfrm>
            <a:off x="1055440" y="1823244"/>
            <a:ext cx="7354332" cy="4462462"/>
          </a:xfrm>
        </p:spPr>
        <p:txBody>
          <a:bodyPr/>
          <a:lstStyle/>
          <a:p>
            <a:pPr marL="1260475" lvl="3" indent="-342900" hangingPunct="0">
              <a:lnSpc>
                <a:spcPct val="11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几何意义</a:t>
            </a:r>
          </a:p>
          <a:p>
            <a:pPr marL="1619250" lvl="1" indent="-342900" eaLnBrk="1" hangingPunct="1">
              <a:spcBef>
                <a:spcPts val="1800"/>
              </a:spcBef>
              <a:buFont typeface="Wingdings" panose="05000000000000000000" pitchFamily="2" charset="2"/>
              <a:buChar char="n"/>
            </a:pPr>
            <a:r>
              <a:rPr lang="zh-CN" altLang="en-US" sz="2200" b="1" dirty="0">
                <a:solidFill>
                  <a:schemeClr val="bg2">
                    <a:lumMod val="50000"/>
                  </a:schemeClr>
                </a:solidFill>
              </a:rPr>
              <a:t>圆锥滤波器</a:t>
            </a:r>
          </a:p>
          <a:p>
            <a:pPr lvl="1" eaLnBrk="1" hangingPunct="1"/>
            <a:endParaRPr lang="zh-CN" altLang="en-US" dirty="0" smtClean="0"/>
          </a:p>
          <a:p>
            <a:pPr lvl="1" eaLnBrk="1" hangingPunct="1"/>
            <a:endParaRPr lang="zh-CN" altLang="en-US" dirty="0" smtClean="0"/>
          </a:p>
          <a:p>
            <a:pPr lvl="1" eaLnBrk="1" hangingPunct="1"/>
            <a:endParaRPr lang="zh-CN" altLang="en-US" dirty="0" smtClean="0"/>
          </a:p>
          <a:p>
            <a:pPr lvl="1" eaLnBrk="1" hangingPunct="1"/>
            <a:endParaRPr lang="en-US" altLang="zh-CN" dirty="0" smtClean="0"/>
          </a:p>
          <a:p>
            <a:pPr lvl="1" eaLnBrk="1" hangingPunct="1"/>
            <a:endParaRPr lang="zh-CN" altLang="en-US" dirty="0" smtClean="0"/>
          </a:p>
          <a:p>
            <a:pPr lvl="1" eaLnBrk="1" hangingPunct="1"/>
            <a:endParaRPr lang="zh-CN" altLang="en-US" dirty="0" smtClean="0"/>
          </a:p>
          <a:p>
            <a:pPr marL="1260475" lvl="3" indent="-342900" hangingPunct="0">
              <a:lnSpc>
                <a:spcPct val="11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修改扫描转换算法进行反走样</a:t>
            </a:r>
          </a:p>
          <a:p>
            <a:pPr lvl="2" eaLnBrk="1" hangingPunct="1">
              <a:spcBef>
                <a:spcPct val="35000"/>
              </a:spcBef>
            </a:pPr>
            <a:endParaRPr lang="zh-CN" altLang="en-US" dirty="0" smtClean="0"/>
          </a:p>
          <a:p>
            <a:pPr lvl="2" eaLnBrk="1" hangingPunct="1"/>
            <a:endParaRPr lang="en-US" altLang="zh-CN" dirty="0" smtClean="0"/>
          </a:p>
        </p:txBody>
      </p:sp>
      <p:grpSp>
        <p:nvGrpSpPr>
          <p:cNvPr id="2" name="Group 4"/>
          <p:cNvGrpSpPr>
            <a:grpSpLocks/>
          </p:cNvGrpSpPr>
          <p:nvPr/>
        </p:nvGrpSpPr>
        <p:grpSpPr bwMode="auto">
          <a:xfrm>
            <a:off x="3312584" y="3536950"/>
            <a:ext cx="6451600" cy="1512888"/>
            <a:chOff x="1565" y="2083"/>
            <a:chExt cx="3048" cy="953"/>
          </a:xfrm>
        </p:grpSpPr>
        <p:sp>
          <p:nvSpPr>
            <p:cNvPr id="25615" name="Line 5"/>
            <p:cNvSpPr>
              <a:spLocks noChangeShapeType="1"/>
            </p:cNvSpPr>
            <p:nvPr/>
          </p:nvSpPr>
          <p:spPr bwMode="auto">
            <a:xfrm>
              <a:off x="1565" y="2900"/>
              <a:ext cx="2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616" name="Group 6"/>
            <p:cNvGrpSpPr>
              <a:grpSpLocks/>
            </p:cNvGrpSpPr>
            <p:nvPr/>
          </p:nvGrpSpPr>
          <p:grpSpPr bwMode="auto">
            <a:xfrm>
              <a:off x="1665" y="2083"/>
              <a:ext cx="2948" cy="953"/>
              <a:chOff x="1542" y="2499"/>
              <a:chExt cx="2948" cy="953"/>
            </a:xfrm>
          </p:grpSpPr>
          <p:sp>
            <p:nvSpPr>
              <p:cNvPr id="25617" name="Line 7"/>
              <p:cNvSpPr>
                <a:spLocks noChangeShapeType="1"/>
              </p:cNvSpPr>
              <p:nvPr/>
            </p:nvSpPr>
            <p:spPr bwMode="auto">
              <a:xfrm>
                <a:off x="2177" y="2590"/>
                <a:ext cx="2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8" name="Line 8"/>
              <p:cNvSpPr>
                <a:spLocks noChangeShapeType="1"/>
              </p:cNvSpPr>
              <p:nvPr/>
            </p:nvSpPr>
            <p:spPr bwMode="auto">
              <a:xfrm>
                <a:off x="1860" y="2953"/>
                <a:ext cx="2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9" name="Line 9"/>
              <p:cNvSpPr>
                <a:spLocks noChangeShapeType="1"/>
              </p:cNvSpPr>
              <p:nvPr/>
            </p:nvSpPr>
            <p:spPr bwMode="auto">
              <a:xfrm>
                <a:off x="1633" y="3143"/>
                <a:ext cx="2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0" name="Line 10"/>
              <p:cNvSpPr>
                <a:spLocks noChangeShapeType="1"/>
              </p:cNvSpPr>
              <p:nvPr/>
            </p:nvSpPr>
            <p:spPr bwMode="auto">
              <a:xfrm>
                <a:off x="2041" y="2772"/>
                <a:ext cx="2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1" name="Line 11"/>
              <p:cNvSpPr>
                <a:spLocks noChangeAspect="1" noChangeShapeType="1"/>
              </p:cNvSpPr>
              <p:nvPr/>
            </p:nvSpPr>
            <p:spPr bwMode="auto">
              <a:xfrm flipV="1">
                <a:off x="2495" y="2545"/>
                <a:ext cx="907" cy="9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2" name="Line 12"/>
              <p:cNvSpPr>
                <a:spLocks noChangeAspect="1" noChangeShapeType="1"/>
              </p:cNvSpPr>
              <p:nvPr/>
            </p:nvSpPr>
            <p:spPr bwMode="auto">
              <a:xfrm flipV="1">
                <a:off x="1995" y="2545"/>
                <a:ext cx="907" cy="9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3" name="Line 13"/>
              <p:cNvSpPr>
                <a:spLocks noChangeAspect="1" noChangeShapeType="1"/>
              </p:cNvSpPr>
              <p:nvPr/>
            </p:nvSpPr>
            <p:spPr bwMode="auto">
              <a:xfrm flipV="1">
                <a:off x="1542" y="2499"/>
                <a:ext cx="907" cy="9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4" name="Line 14"/>
              <p:cNvSpPr>
                <a:spLocks noChangeAspect="1" noChangeShapeType="1"/>
              </p:cNvSpPr>
              <p:nvPr/>
            </p:nvSpPr>
            <p:spPr bwMode="auto">
              <a:xfrm flipV="1">
                <a:off x="2993" y="2545"/>
                <a:ext cx="907" cy="9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5" name="Line 15"/>
              <p:cNvSpPr>
                <a:spLocks noChangeAspect="1" noChangeShapeType="1"/>
              </p:cNvSpPr>
              <p:nvPr/>
            </p:nvSpPr>
            <p:spPr bwMode="auto">
              <a:xfrm flipV="1">
                <a:off x="3492" y="2545"/>
                <a:ext cx="907" cy="9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29392" name="Freeform 16"/>
          <p:cNvSpPr>
            <a:spLocks/>
          </p:cNvSpPr>
          <p:nvPr/>
        </p:nvSpPr>
        <p:spPr bwMode="auto">
          <a:xfrm rot="3682321">
            <a:off x="4010820" y="3156745"/>
            <a:ext cx="3313112" cy="3067049"/>
          </a:xfrm>
          <a:custGeom>
            <a:avLst/>
            <a:gdLst/>
            <a:ahLst/>
            <a:cxnLst>
              <a:cxn ang="0">
                <a:pos x="0" y="1860"/>
              </a:cxn>
              <a:cxn ang="0">
                <a:pos x="317" y="1361"/>
              </a:cxn>
              <a:cxn ang="0">
                <a:pos x="3674" y="0"/>
              </a:cxn>
              <a:cxn ang="0">
                <a:pos x="3266" y="544"/>
              </a:cxn>
              <a:cxn ang="0">
                <a:pos x="0" y="1860"/>
              </a:cxn>
            </a:cxnLst>
            <a:rect l="0" t="0" r="r" b="b"/>
            <a:pathLst>
              <a:path w="3674" h="1860">
                <a:moveTo>
                  <a:pt x="0" y="1860"/>
                </a:moveTo>
                <a:lnTo>
                  <a:pt x="317" y="1361"/>
                </a:lnTo>
                <a:lnTo>
                  <a:pt x="3674" y="0"/>
                </a:lnTo>
                <a:lnTo>
                  <a:pt x="3266" y="544"/>
                </a:lnTo>
                <a:lnTo>
                  <a:pt x="0" y="1860"/>
                </a:lnTo>
                <a:close/>
              </a:path>
            </a:pathLst>
          </a:custGeom>
          <a:gradFill rotWithShape="1">
            <a:gsLst>
              <a:gs pos="0">
                <a:schemeClr val="accent1">
                  <a:alpha val="47000"/>
                </a:schemeClr>
              </a:gs>
              <a:gs pos="100000">
                <a:schemeClr val="accent1">
                  <a:gamma/>
                  <a:tint val="96863"/>
                  <a:invGamma/>
                  <a:alpha val="47000"/>
                </a:schemeClr>
              </a:gs>
            </a:gsLst>
            <a:lin ang="5400000" scaled="1"/>
          </a:gradFill>
          <a:ln w="9525">
            <a:solidFill>
              <a:schemeClr val="tx1"/>
            </a:solidFill>
            <a:round/>
            <a:headEnd/>
            <a:tailEnd/>
          </a:ln>
          <a:effectLst/>
        </p:spPr>
        <p:txBody>
          <a:bodyPr/>
          <a:lstStyle/>
          <a:p>
            <a:pPr>
              <a:defRPr/>
            </a:pPr>
            <a:endParaRPr lang="zh-CN" altLang="en-US">
              <a:ea typeface="宋体" pitchFamily="2" charset="-122"/>
            </a:endParaRPr>
          </a:p>
        </p:txBody>
      </p:sp>
      <p:grpSp>
        <p:nvGrpSpPr>
          <p:cNvPr id="4" name="Group 17"/>
          <p:cNvGrpSpPr>
            <a:grpSpLocks/>
          </p:cNvGrpSpPr>
          <p:nvPr/>
        </p:nvGrpSpPr>
        <p:grpSpPr bwMode="auto">
          <a:xfrm>
            <a:off x="5283201" y="3695700"/>
            <a:ext cx="1104900" cy="863600"/>
            <a:chOff x="2496" y="2183"/>
            <a:chExt cx="522" cy="544"/>
          </a:xfrm>
        </p:grpSpPr>
        <p:sp>
          <p:nvSpPr>
            <p:cNvPr id="25612" name="Freeform 18"/>
            <p:cNvSpPr>
              <a:spLocks/>
            </p:cNvSpPr>
            <p:nvPr/>
          </p:nvSpPr>
          <p:spPr bwMode="auto">
            <a:xfrm>
              <a:off x="2517" y="2183"/>
              <a:ext cx="499" cy="431"/>
            </a:xfrm>
            <a:custGeom>
              <a:avLst/>
              <a:gdLst>
                <a:gd name="T0" fmla="*/ 0 w 499"/>
                <a:gd name="T1" fmla="*/ 431 h 431"/>
                <a:gd name="T2" fmla="*/ 227 w 499"/>
                <a:gd name="T3" fmla="*/ 0 h 431"/>
                <a:gd name="T4" fmla="*/ 499 w 499"/>
                <a:gd name="T5" fmla="*/ 431 h 431"/>
                <a:gd name="T6" fmla="*/ 0 w 499"/>
                <a:gd name="T7" fmla="*/ 431 h 431"/>
                <a:gd name="T8" fmla="*/ 0 60000 65536"/>
                <a:gd name="T9" fmla="*/ 0 60000 65536"/>
                <a:gd name="T10" fmla="*/ 0 60000 65536"/>
                <a:gd name="T11" fmla="*/ 0 60000 65536"/>
                <a:gd name="T12" fmla="*/ 0 w 499"/>
                <a:gd name="T13" fmla="*/ 0 h 431"/>
                <a:gd name="T14" fmla="*/ 499 w 499"/>
                <a:gd name="T15" fmla="*/ 431 h 431"/>
              </a:gdLst>
              <a:ahLst/>
              <a:cxnLst>
                <a:cxn ang="T8">
                  <a:pos x="T0" y="T1"/>
                </a:cxn>
                <a:cxn ang="T9">
                  <a:pos x="T2" y="T3"/>
                </a:cxn>
                <a:cxn ang="T10">
                  <a:pos x="T4" y="T5"/>
                </a:cxn>
                <a:cxn ang="T11">
                  <a:pos x="T6" y="T7"/>
                </a:cxn>
              </a:cxnLst>
              <a:rect l="T12" t="T13" r="T14" b="T15"/>
              <a:pathLst>
                <a:path w="499" h="431">
                  <a:moveTo>
                    <a:pt x="0" y="431"/>
                  </a:moveTo>
                  <a:lnTo>
                    <a:pt x="227" y="0"/>
                  </a:lnTo>
                  <a:lnTo>
                    <a:pt x="499" y="431"/>
                  </a:lnTo>
                  <a:lnTo>
                    <a:pt x="0" y="431"/>
                  </a:lnTo>
                  <a:close/>
                </a:path>
              </a:pathLst>
            </a:custGeom>
            <a:solidFill>
              <a:schemeClr val="accent1"/>
            </a:solidFill>
            <a:ln w="9525">
              <a:solidFill>
                <a:schemeClr val="tx1"/>
              </a:solidFill>
              <a:round/>
              <a:headEnd/>
              <a:tailEnd/>
            </a:ln>
          </p:spPr>
          <p:txBody>
            <a:bodyPr/>
            <a:lstStyle/>
            <a:p>
              <a:endParaRPr lang="zh-CN" altLang="en-US"/>
            </a:p>
          </p:txBody>
        </p:sp>
        <p:sp>
          <p:nvSpPr>
            <p:cNvPr id="25613" name="Oval 19"/>
            <p:cNvSpPr>
              <a:spLocks noChangeArrowheads="1"/>
            </p:cNvSpPr>
            <p:nvPr/>
          </p:nvSpPr>
          <p:spPr bwMode="auto">
            <a:xfrm>
              <a:off x="2517" y="2546"/>
              <a:ext cx="499" cy="18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14" name="Freeform 20"/>
            <p:cNvSpPr>
              <a:spLocks/>
            </p:cNvSpPr>
            <p:nvPr/>
          </p:nvSpPr>
          <p:spPr bwMode="auto">
            <a:xfrm>
              <a:off x="2496" y="2544"/>
              <a:ext cx="522" cy="92"/>
            </a:xfrm>
            <a:custGeom>
              <a:avLst/>
              <a:gdLst>
                <a:gd name="T0" fmla="*/ 0 w 499"/>
                <a:gd name="T1" fmla="*/ 74 h 94"/>
                <a:gd name="T2" fmla="*/ 70 w 499"/>
                <a:gd name="T3" fmla="*/ 39 h 94"/>
                <a:gd name="T4" fmla="*/ 179 w 499"/>
                <a:gd name="T5" fmla="*/ 23 h 94"/>
                <a:gd name="T6" fmla="*/ 355 w 499"/>
                <a:gd name="T7" fmla="*/ 4 h 94"/>
                <a:gd name="T8" fmla="*/ 499 w 499"/>
                <a:gd name="T9" fmla="*/ 4 h 94"/>
                <a:gd name="T10" fmla="*/ 678 w 499"/>
                <a:gd name="T11" fmla="*/ 23 h 94"/>
                <a:gd name="T12" fmla="*/ 746 w 499"/>
                <a:gd name="T13" fmla="*/ 39 h 94"/>
                <a:gd name="T14" fmla="*/ 784 w 499"/>
                <a:gd name="T15" fmla="*/ 74 h 94"/>
                <a:gd name="T16" fmla="*/ 0 60000 65536"/>
                <a:gd name="T17" fmla="*/ 0 60000 65536"/>
                <a:gd name="T18" fmla="*/ 0 60000 65536"/>
                <a:gd name="T19" fmla="*/ 0 60000 65536"/>
                <a:gd name="T20" fmla="*/ 0 60000 65536"/>
                <a:gd name="T21" fmla="*/ 0 60000 65536"/>
                <a:gd name="T22" fmla="*/ 0 60000 65536"/>
                <a:gd name="T23" fmla="*/ 0 60000 65536"/>
                <a:gd name="T24" fmla="*/ 0 w 499"/>
                <a:gd name="T25" fmla="*/ 0 h 94"/>
                <a:gd name="T26" fmla="*/ 499 w 499"/>
                <a:gd name="T27" fmla="*/ 94 h 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9" h="94">
                  <a:moveTo>
                    <a:pt x="0" y="94"/>
                  </a:moveTo>
                  <a:cubicBezTo>
                    <a:pt x="13" y="77"/>
                    <a:pt x="26" y="60"/>
                    <a:pt x="45" y="49"/>
                  </a:cubicBezTo>
                  <a:cubicBezTo>
                    <a:pt x="64" y="38"/>
                    <a:pt x="84" y="33"/>
                    <a:pt x="114" y="26"/>
                  </a:cubicBezTo>
                  <a:cubicBezTo>
                    <a:pt x="144" y="19"/>
                    <a:pt x="193" y="8"/>
                    <a:pt x="227" y="4"/>
                  </a:cubicBezTo>
                  <a:cubicBezTo>
                    <a:pt x="261" y="0"/>
                    <a:pt x="284" y="0"/>
                    <a:pt x="318" y="4"/>
                  </a:cubicBezTo>
                  <a:cubicBezTo>
                    <a:pt x="352" y="8"/>
                    <a:pt x="405" y="18"/>
                    <a:pt x="431" y="26"/>
                  </a:cubicBezTo>
                  <a:cubicBezTo>
                    <a:pt x="457" y="34"/>
                    <a:pt x="465" y="38"/>
                    <a:pt x="476" y="49"/>
                  </a:cubicBezTo>
                  <a:cubicBezTo>
                    <a:pt x="487" y="60"/>
                    <a:pt x="495" y="86"/>
                    <a:pt x="499" y="94"/>
                  </a:cubicBezTo>
                </a:path>
              </a:pathLst>
            </a:custGeom>
            <a:noFill/>
            <a:ln w="28575">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 name="Group 21"/>
          <p:cNvGrpSpPr>
            <a:grpSpLocks/>
          </p:cNvGrpSpPr>
          <p:nvPr/>
        </p:nvGrpSpPr>
        <p:grpSpPr bwMode="auto">
          <a:xfrm>
            <a:off x="5414434" y="4019550"/>
            <a:ext cx="488951" cy="539750"/>
            <a:chOff x="2558" y="2387"/>
            <a:chExt cx="231" cy="340"/>
          </a:xfrm>
        </p:grpSpPr>
        <p:grpSp>
          <p:nvGrpSpPr>
            <p:cNvPr id="25608" name="Group 22"/>
            <p:cNvGrpSpPr>
              <a:grpSpLocks/>
            </p:cNvGrpSpPr>
            <p:nvPr/>
          </p:nvGrpSpPr>
          <p:grpSpPr bwMode="auto">
            <a:xfrm>
              <a:off x="2558" y="2387"/>
              <a:ext cx="231" cy="340"/>
              <a:chOff x="2558" y="2387"/>
              <a:chExt cx="231" cy="340"/>
            </a:xfrm>
          </p:grpSpPr>
          <p:sp>
            <p:nvSpPr>
              <p:cNvPr id="25610" name="Freeform 23" descr="宽上对角线"/>
              <p:cNvSpPr>
                <a:spLocks/>
              </p:cNvSpPr>
              <p:nvPr/>
            </p:nvSpPr>
            <p:spPr bwMode="auto">
              <a:xfrm>
                <a:off x="2562" y="2409"/>
                <a:ext cx="227" cy="318"/>
              </a:xfrm>
              <a:custGeom>
                <a:avLst/>
                <a:gdLst>
                  <a:gd name="T0" fmla="*/ 227 w 227"/>
                  <a:gd name="T1" fmla="*/ 318 h 318"/>
                  <a:gd name="T2" fmla="*/ 205 w 227"/>
                  <a:gd name="T3" fmla="*/ 227 h 318"/>
                  <a:gd name="T4" fmla="*/ 159 w 227"/>
                  <a:gd name="T5" fmla="*/ 69 h 318"/>
                  <a:gd name="T6" fmla="*/ 114 w 227"/>
                  <a:gd name="T7" fmla="*/ 0 h 318"/>
                  <a:gd name="T8" fmla="*/ 91 w 227"/>
                  <a:gd name="T9" fmla="*/ 0 h 318"/>
                  <a:gd name="T10" fmla="*/ 46 w 227"/>
                  <a:gd name="T11" fmla="*/ 23 h 318"/>
                  <a:gd name="T12" fmla="*/ 23 w 227"/>
                  <a:gd name="T13" fmla="*/ 91 h 318"/>
                  <a:gd name="T14" fmla="*/ 0 w 227"/>
                  <a:gd name="T15" fmla="*/ 159 h 318"/>
                  <a:gd name="T16" fmla="*/ 0 w 227"/>
                  <a:gd name="T17" fmla="*/ 182 h 318"/>
                  <a:gd name="T18" fmla="*/ 227 w 227"/>
                  <a:gd name="T19" fmla="*/ 318 h 3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7"/>
                  <a:gd name="T31" fmla="*/ 0 h 318"/>
                  <a:gd name="T32" fmla="*/ 227 w 227"/>
                  <a:gd name="T33" fmla="*/ 318 h 3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7" h="318">
                    <a:moveTo>
                      <a:pt x="227" y="318"/>
                    </a:moveTo>
                    <a:lnTo>
                      <a:pt x="205" y="227"/>
                    </a:lnTo>
                    <a:lnTo>
                      <a:pt x="159" y="69"/>
                    </a:lnTo>
                    <a:lnTo>
                      <a:pt x="114" y="0"/>
                    </a:lnTo>
                    <a:lnTo>
                      <a:pt x="91" y="0"/>
                    </a:lnTo>
                    <a:lnTo>
                      <a:pt x="46" y="23"/>
                    </a:lnTo>
                    <a:lnTo>
                      <a:pt x="23" y="91"/>
                    </a:lnTo>
                    <a:lnTo>
                      <a:pt x="0" y="159"/>
                    </a:lnTo>
                    <a:lnTo>
                      <a:pt x="0" y="182"/>
                    </a:lnTo>
                    <a:lnTo>
                      <a:pt x="227" y="318"/>
                    </a:lnTo>
                    <a:close/>
                  </a:path>
                </a:pathLst>
              </a:custGeom>
              <a:pattFill prst="wdUpDiag">
                <a:fgClr>
                  <a:srgbClr val="FF66FF"/>
                </a:fgClr>
                <a:bgClr>
                  <a:schemeClr val="accent1"/>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11" name="Freeform 24"/>
              <p:cNvSpPr>
                <a:spLocks/>
              </p:cNvSpPr>
              <p:nvPr/>
            </p:nvSpPr>
            <p:spPr bwMode="auto">
              <a:xfrm>
                <a:off x="2558" y="2387"/>
                <a:ext cx="227" cy="340"/>
              </a:xfrm>
              <a:custGeom>
                <a:avLst/>
                <a:gdLst>
                  <a:gd name="T0" fmla="*/ 569 w 205"/>
                  <a:gd name="T1" fmla="*/ 695 h 314"/>
                  <a:gd name="T2" fmla="*/ 379 w 205"/>
                  <a:gd name="T3" fmla="*/ 143 h 314"/>
                  <a:gd name="T4" fmla="*/ 190 w 205"/>
                  <a:gd name="T5" fmla="*/ 43 h 314"/>
                  <a:gd name="T6" fmla="*/ 0 w 205"/>
                  <a:gd name="T7" fmla="*/ 395 h 314"/>
                  <a:gd name="T8" fmla="*/ 0 60000 65536"/>
                  <a:gd name="T9" fmla="*/ 0 60000 65536"/>
                  <a:gd name="T10" fmla="*/ 0 60000 65536"/>
                  <a:gd name="T11" fmla="*/ 0 60000 65536"/>
                  <a:gd name="T12" fmla="*/ 0 w 205"/>
                  <a:gd name="T13" fmla="*/ 0 h 314"/>
                  <a:gd name="T14" fmla="*/ 205 w 205"/>
                  <a:gd name="T15" fmla="*/ 314 h 314"/>
                </a:gdLst>
                <a:ahLst/>
                <a:cxnLst>
                  <a:cxn ang="T8">
                    <a:pos x="T0" y="T1"/>
                  </a:cxn>
                  <a:cxn ang="T9">
                    <a:pos x="T2" y="T3"/>
                  </a:cxn>
                  <a:cxn ang="T10">
                    <a:pos x="T4" y="T5"/>
                  </a:cxn>
                  <a:cxn ang="T11">
                    <a:pos x="T6" y="T7"/>
                  </a:cxn>
                </a:cxnLst>
                <a:rect l="T12" t="T13" r="T14" b="T15"/>
                <a:pathLst>
                  <a:path w="205" h="314">
                    <a:moveTo>
                      <a:pt x="205" y="314"/>
                    </a:moveTo>
                    <a:cubicBezTo>
                      <a:pt x="182" y="214"/>
                      <a:pt x="160" y="114"/>
                      <a:pt x="137" y="65"/>
                    </a:cubicBezTo>
                    <a:cubicBezTo>
                      <a:pt x="114" y="16"/>
                      <a:pt x="92" y="0"/>
                      <a:pt x="69" y="19"/>
                    </a:cubicBezTo>
                    <a:cubicBezTo>
                      <a:pt x="46" y="38"/>
                      <a:pt x="23" y="108"/>
                      <a:pt x="0" y="17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5609" name="Line 25"/>
            <p:cNvSpPr>
              <a:spLocks noChangeShapeType="1"/>
            </p:cNvSpPr>
            <p:nvPr/>
          </p:nvSpPr>
          <p:spPr bwMode="auto">
            <a:xfrm>
              <a:off x="2562" y="2591"/>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57533580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9379">
                                            <p:bg/>
                                          </p:spTgt>
                                        </p:tgtEl>
                                        <p:attrNameLst>
                                          <p:attrName>style.visibility</p:attrName>
                                        </p:attrNameLst>
                                      </p:cBhvr>
                                      <p:to>
                                        <p:strVal val="visible"/>
                                      </p:to>
                                    </p:set>
                                    <p:animEffect transition="in" filter="wipe(up)">
                                      <p:cBhvr>
                                        <p:cTn id="7" dur="500"/>
                                        <p:tgtEl>
                                          <p:spTgt spid="229379">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9379">
                                            <p:txEl>
                                              <p:pRg st="0" end="0"/>
                                            </p:txEl>
                                          </p:spTgt>
                                        </p:tgtEl>
                                        <p:attrNameLst>
                                          <p:attrName>style.visibility</p:attrName>
                                        </p:attrNameLst>
                                      </p:cBhvr>
                                      <p:to>
                                        <p:strVal val="visible"/>
                                      </p:to>
                                    </p:set>
                                    <p:animEffect transition="in" filter="wipe(up)">
                                      <p:cBhvr>
                                        <p:cTn id="10" dur="500"/>
                                        <p:tgtEl>
                                          <p:spTgt spid="229379">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29379">
                                            <p:txEl>
                                              <p:pRg st="1" end="1"/>
                                            </p:txEl>
                                          </p:spTgt>
                                        </p:tgtEl>
                                        <p:attrNameLst>
                                          <p:attrName>style.visibility</p:attrName>
                                        </p:attrNameLst>
                                      </p:cBhvr>
                                      <p:to>
                                        <p:strVal val="visible"/>
                                      </p:to>
                                    </p:set>
                                    <p:animEffect transition="in" filter="wipe(up)">
                                      <p:cBhvr>
                                        <p:cTn id="13" dur="500"/>
                                        <p:tgtEl>
                                          <p:spTgt spid="229379">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229392"/>
                                        </p:tgtEl>
                                        <p:attrNameLst>
                                          <p:attrName>style.visibility</p:attrName>
                                        </p:attrNameLst>
                                      </p:cBhvr>
                                      <p:to>
                                        <p:strVal val="visible"/>
                                      </p:to>
                                    </p:set>
                                    <p:animEffect transition="in" filter="wipe(down)">
                                      <p:cBhvr>
                                        <p:cTn id="23" dur="500"/>
                                        <p:tgtEl>
                                          <p:spTgt spid="22939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29379">
                                            <p:txEl>
                                              <p:pRg st="8" end="8"/>
                                            </p:txEl>
                                          </p:spTgt>
                                        </p:tgtEl>
                                        <p:attrNameLst>
                                          <p:attrName>style.visibility</p:attrName>
                                        </p:attrNameLst>
                                      </p:cBhvr>
                                      <p:to>
                                        <p:strVal val="visible"/>
                                      </p:to>
                                    </p:set>
                                    <p:animEffect transition="in" filter="wipe(up)">
                                      <p:cBhvr>
                                        <p:cTn id="35" dur="500"/>
                                        <p:tgtEl>
                                          <p:spTgt spid="2293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7408" y="332656"/>
            <a:ext cx="10515164"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
        <p:nvSpPr>
          <p:cNvPr id="253955" name="Rectangle 3"/>
          <p:cNvSpPr>
            <a:spLocks noGrp="1" noChangeArrowheads="1"/>
          </p:cNvSpPr>
          <p:nvPr>
            <p:ph type="body" idx="1"/>
          </p:nvPr>
        </p:nvSpPr>
        <p:spPr>
          <a:xfrm>
            <a:off x="541023" y="1628800"/>
            <a:ext cx="11459633" cy="4462462"/>
          </a:xfrm>
        </p:spPr>
        <p:txBody>
          <a:bodyPr/>
          <a:lstStyle/>
          <a:p>
            <a:pPr marL="717550" lvl="1" indent="-342900" hangingPunct="0">
              <a:lnSpc>
                <a:spcPct val="120000"/>
              </a:lnSpc>
              <a:spcBef>
                <a:spcPts val="1800"/>
              </a:spcBef>
              <a:buFont typeface="Wingdings" panose="05000000000000000000" pitchFamily="2" charset="2"/>
              <a:buChar char="Ø"/>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2.2.1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全屏反走样技术</a:t>
            </a: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hangingPunct="0">
              <a:lnSpc>
                <a:spcPct val="110000"/>
              </a:lnSpc>
              <a:spcBef>
                <a:spcPts val="1200"/>
              </a:spcBef>
              <a:buFont typeface="Arial" panose="020B0604020202020204" pitchFamily="34" charset="0"/>
              <a:buChar char="•"/>
              <a:defRPr/>
            </a:pPr>
            <a:r>
              <a:rPr lang="en-US" altLang="zh-CN" sz="2000" b="1" dirty="0" smtClean="0">
                <a:solidFill>
                  <a:schemeClr val="accent6">
                    <a:lumMod val="50000"/>
                  </a:schemeClr>
                </a:solidFill>
                <a:latin typeface="微软雅黑" panose="020B0503020204020204" pitchFamily="34" charset="-122"/>
                <a:ea typeface="微软雅黑" panose="020B0503020204020204" pitchFamily="34" charset="-122"/>
              </a:rPr>
              <a:t>Full-Scene Anti-Aliasing</a:t>
            </a:r>
            <a:r>
              <a:rPr lang="zh-CN" altLang="en-US" sz="2000" b="1" dirty="0" smtClean="0">
                <a:solidFill>
                  <a:schemeClr val="accent6">
                    <a:lumMod val="50000"/>
                  </a:schemeClr>
                </a:solidFill>
                <a:latin typeface="微软雅黑" panose="020B0503020204020204" pitchFamily="34" charset="-122"/>
                <a:ea typeface="微软雅黑" panose="020B0503020204020204" pitchFamily="34" charset="-122"/>
              </a:rPr>
              <a:t>，</a:t>
            </a:r>
            <a:r>
              <a:rPr lang="en-US" altLang="zh-CN" sz="2000" b="1" dirty="0" smtClean="0">
                <a:solidFill>
                  <a:schemeClr val="accent6">
                    <a:lumMod val="50000"/>
                  </a:schemeClr>
                </a:solidFill>
                <a:latin typeface="微软雅黑" panose="020B0503020204020204" pitchFamily="34" charset="-122"/>
                <a:ea typeface="微软雅黑" panose="020B0503020204020204" pitchFamily="34" charset="-122"/>
              </a:rPr>
              <a:t>FSAA </a:t>
            </a:r>
            <a:endParaRPr lang="en-US" altLang="zh-CN" sz="2000"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hangingPunct="0">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主要针对</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3D</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场景绘制</a:t>
            </a:r>
          </a:p>
          <a:p>
            <a:pPr marL="1260475" lvl="3" indent="-342900" hangingPunct="0">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通过密集采样和滤波减少锯齿效应</a:t>
            </a:r>
          </a:p>
          <a:p>
            <a:pPr marL="1260475" lvl="3" indent="-342900" hangingPunct="0">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与绘制对象无关</a:t>
            </a:r>
          </a:p>
          <a:p>
            <a:pPr marL="1260475" lvl="3" indent="-342900" hangingPunct="0">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基本都是硬件实现</a:t>
            </a:r>
          </a:p>
          <a:p>
            <a:pPr lvl="2" eaLnBrk="1" hangingPunct="1">
              <a:spcBef>
                <a:spcPct val="35000"/>
              </a:spcBef>
            </a:pPr>
            <a:endParaRPr lang="zh-CN" altLang="en-US" dirty="0" smtClean="0"/>
          </a:p>
          <a:p>
            <a:pPr lvl="2" eaLnBrk="1" hangingPunct="1"/>
            <a:endParaRPr lang="en-US" altLang="zh-CN" dirty="0" smtClean="0"/>
          </a:p>
        </p:txBody>
      </p:sp>
    </p:spTree>
    <p:extLst>
      <p:ext uri="{BB962C8B-B14F-4D97-AF65-F5344CB8AC3E}">
        <p14:creationId xmlns:p14="http://schemas.microsoft.com/office/powerpoint/2010/main" val="236937914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Effect transition="in" filter="wipe(up)">
                                      <p:cBhvr>
                                        <p:cTn id="7" dur="500"/>
                                        <p:tgtEl>
                                          <p:spTgt spid="2539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3955">
                                            <p:txEl>
                                              <p:pRg st="1" end="1"/>
                                            </p:txEl>
                                          </p:spTgt>
                                        </p:tgtEl>
                                        <p:attrNameLst>
                                          <p:attrName>style.visibility</p:attrName>
                                        </p:attrNameLst>
                                      </p:cBhvr>
                                      <p:to>
                                        <p:strVal val="visible"/>
                                      </p:to>
                                    </p:set>
                                    <p:animEffect transition="in" filter="wipe(up)">
                                      <p:cBhvr>
                                        <p:cTn id="12" dur="500"/>
                                        <p:tgtEl>
                                          <p:spTgt spid="2539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3955">
                                            <p:txEl>
                                              <p:pRg st="2" end="2"/>
                                            </p:txEl>
                                          </p:spTgt>
                                        </p:tgtEl>
                                        <p:attrNameLst>
                                          <p:attrName>style.visibility</p:attrName>
                                        </p:attrNameLst>
                                      </p:cBhvr>
                                      <p:to>
                                        <p:strVal val="visible"/>
                                      </p:to>
                                    </p:set>
                                    <p:animEffect transition="in" filter="wipe(up)">
                                      <p:cBhvr>
                                        <p:cTn id="17" dur="500"/>
                                        <p:tgtEl>
                                          <p:spTgt spid="2539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3955">
                                            <p:txEl>
                                              <p:pRg st="3" end="3"/>
                                            </p:txEl>
                                          </p:spTgt>
                                        </p:tgtEl>
                                        <p:attrNameLst>
                                          <p:attrName>style.visibility</p:attrName>
                                        </p:attrNameLst>
                                      </p:cBhvr>
                                      <p:to>
                                        <p:strVal val="visible"/>
                                      </p:to>
                                    </p:set>
                                    <p:animEffect transition="in" filter="wipe(up)">
                                      <p:cBhvr>
                                        <p:cTn id="22" dur="500"/>
                                        <p:tgtEl>
                                          <p:spTgt spid="2539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53955">
                                            <p:txEl>
                                              <p:pRg st="4" end="4"/>
                                            </p:txEl>
                                          </p:spTgt>
                                        </p:tgtEl>
                                        <p:attrNameLst>
                                          <p:attrName>style.visibility</p:attrName>
                                        </p:attrNameLst>
                                      </p:cBhvr>
                                      <p:to>
                                        <p:strVal val="visible"/>
                                      </p:to>
                                    </p:set>
                                    <p:animEffect transition="in" filter="wipe(up)">
                                      <p:cBhvr>
                                        <p:cTn id="27" dur="500"/>
                                        <p:tgtEl>
                                          <p:spTgt spid="2539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53955">
                                            <p:txEl>
                                              <p:pRg st="5" end="5"/>
                                            </p:txEl>
                                          </p:spTgt>
                                        </p:tgtEl>
                                        <p:attrNameLst>
                                          <p:attrName>style.visibility</p:attrName>
                                        </p:attrNameLst>
                                      </p:cBhvr>
                                      <p:to>
                                        <p:strVal val="visible"/>
                                      </p:to>
                                    </p:set>
                                    <p:animEffect transition="in" filter="wipe(up)">
                                      <p:cBhvr>
                                        <p:cTn id="32" dur="500"/>
                                        <p:tgtEl>
                                          <p:spTgt spid="2539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7408" y="332656"/>
            <a:ext cx="10515164"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
        <p:nvSpPr>
          <p:cNvPr id="253955" name="Rectangle 3"/>
          <p:cNvSpPr>
            <a:spLocks noGrp="1" noChangeArrowheads="1"/>
          </p:cNvSpPr>
          <p:nvPr>
            <p:ph type="body" idx="1"/>
          </p:nvPr>
        </p:nvSpPr>
        <p:spPr>
          <a:xfrm>
            <a:off x="541023" y="1628800"/>
            <a:ext cx="11459633" cy="4462462"/>
          </a:xfrm>
        </p:spPr>
        <p:txBody>
          <a:bodyPr/>
          <a:lstStyle/>
          <a:p>
            <a:pPr marL="717550" lvl="1" indent="-342900" hangingPunct="0">
              <a:lnSpc>
                <a:spcPct val="120000"/>
              </a:lnSpc>
              <a:spcBef>
                <a:spcPts val="1800"/>
              </a:spcBef>
              <a:buFont typeface="Wingdings" panose="05000000000000000000" pitchFamily="2" charset="2"/>
              <a:buChar char="Ø"/>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2.2.1</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全屏反走样技术</a:t>
            </a: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eaLnBrk="1" hangingPunct="0">
              <a:lnSpc>
                <a:spcPct val="110000"/>
              </a:lnSpc>
              <a:spcBef>
                <a:spcPts val="12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基本思想</a:t>
            </a:r>
          </a:p>
          <a:p>
            <a:pPr lvl="1" eaLnBrk="1" hangingPunct="1">
              <a:spcBef>
                <a:spcPct val="50000"/>
              </a:spcBef>
            </a:pPr>
            <a:endParaRPr lang="zh-CN" altLang="en-US" dirty="0"/>
          </a:p>
          <a:p>
            <a:pPr lvl="1" eaLnBrk="1" hangingPunct="1">
              <a:spcBef>
                <a:spcPct val="50000"/>
              </a:spcBef>
            </a:pPr>
            <a:endParaRPr lang="zh-CN" altLang="en-US" dirty="0"/>
          </a:p>
          <a:p>
            <a:pPr lvl="1" eaLnBrk="1" hangingPunct="1">
              <a:spcBef>
                <a:spcPct val="50000"/>
              </a:spcBef>
            </a:pPr>
            <a:endParaRPr lang="zh-CN" altLang="en-US" dirty="0"/>
          </a:p>
          <a:p>
            <a:pPr marL="1619250" lvl="1" indent="-342900">
              <a:spcBef>
                <a:spcPts val="1800"/>
              </a:spcBef>
              <a:buFont typeface="Wingdings" panose="05000000000000000000" pitchFamily="2" charset="2"/>
              <a:buChar char="n"/>
            </a:pPr>
            <a:r>
              <a:rPr lang="zh-CN" altLang="en-US" b="1" dirty="0">
                <a:solidFill>
                  <a:schemeClr val="bg2">
                    <a:lumMod val="50000"/>
                  </a:schemeClr>
                </a:solidFill>
              </a:rPr>
              <a:t>对一个像素进行</a:t>
            </a:r>
            <a:r>
              <a:rPr lang="en-US" altLang="zh-CN" b="1" dirty="0">
                <a:solidFill>
                  <a:schemeClr val="bg2">
                    <a:lumMod val="50000"/>
                  </a:schemeClr>
                </a:solidFill>
              </a:rPr>
              <a:t>n</a:t>
            </a:r>
            <a:r>
              <a:rPr lang="zh-CN" altLang="en-US" b="1" dirty="0">
                <a:solidFill>
                  <a:schemeClr val="bg2">
                    <a:lumMod val="50000"/>
                  </a:schemeClr>
                </a:solidFill>
              </a:rPr>
              <a:t>次采样</a:t>
            </a:r>
          </a:p>
          <a:p>
            <a:pPr marL="1619250" lvl="1" indent="-342900">
              <a:spcBef>
                <a:spcPts val="1800"/>
              </a:spcBef>
              <a:buFont typeface="Wingdings" panose="05000000000000000000" pitchFamily="2" charset="2"/>
              <a:buChar char="n"/>
            </a:pPr>
            <a:r>
              <a:rPr lang="zh-CN" altLang="en-US" b="1" dirty="0">
                <a:solidFill>
                  <a:schemeClr val="bg2">
                    <a:lumMod val="50000"/>
                  </a:schemeClr>
                </a:solidFill>
              </a:rPr>
              <a:t>像素颜色值</a:t>
            </a:r>
            <a:r>
              <a:rPr lang="en-US" altLang="zh-CN" b="1" dirty="0">
                <a:solidFill>
                  <a:schemeClr val="bg2">
                    <a:lumMod val="50000"/>
                  </a:schemeClr>
                </a:solidFill>
              </a:rPr>
              <a:t>p(</a:t>
            </a:r>
            <a:r>
              <a:rPr lang="en-US" altLang="zh-CN" b="1" dirty="0" err="1">
                <a:solidFill>
                  <a:schemeClr val="bg2">
                    <a:lumMod val="50000"/>
                  </a:schemeClr>
                </a:solidFill>
              </a:rPr>
              <a:t>x,y</a:t>
            </a:r>
            <a:r>
              <a:rPr lang="en-US" altLang="zh-CN" b="1" dirty="0">
                <a:solidFill>
                  <a:schemeClr val="bg2">
                    <a:lumMod val="50000"/>
                  </a:schemeClr>
                </a:solidFill>
              </a:rPr>
              <a:t>)</a:t>
            </a:r>
            <a:r>
              <a:rPr lang="zh-CN" altLang="en-US" b="1" dirty="0">
                <a:solidFill>
                  <a:schemeClr val="bg2">
                    <a:lumMod val="50000"/>
                  </a:schemeClr>
                </a:solidFill>
              </a:rPr>
              <a:t>是所有样本颜色值</a:t>
            </a:r>
            <a:r>
              <a:rPr lang="en-US" altLang="zh-CN" b="1" dirty="0">
                <a:solidFill>
                  <a:schemeClr val="bg2">
                    <a:lumMod val="50000"/>
                  </a:schemeClr>
                </a:solidFill>
              </a:rPr>
              <a:t>c(</a:t>
            </a:r>
            <a:r>
              <a:rPr lang="en-US" altLang="zh-CN" b="1" dirty="0" err="1">
                <a:solidFill>
                  <a:schemeClr val="bg2">
                    <a:lumMod val="50000"/>
                  </a:schemeClr>
                </a:solidFill>
              </a:rPr>
              <a:t>i,x,y</a:t>
            </a:r>
            <a:r>
              <a:rPr lang="en-US" altLang="zh-CN" b="1" dirty="0">
                <a:solidFill>
                  <a:schemeClr val="bg2">
                    <a:lumMod val="50000"/>
                  </a:schemeClr>
                </a:solidFill>
              </a:rPr>
              <a:t>)</a:t>
            </a:r>
            <a:r>
              <a:rPr lang="zh-CN" altLang="en-US" b="1" dirty="0">
                <a:solidFill>
                  <a:schemeClr val="bg2">
                    <a:lumMod val="50000"/>
                  </a:schemeClr>
                </a:solidFill>
              </a:rPr>
              <a:t>的加权平均。</a:t>
            </a:r>
            <a:r>
              <a:rPr lang="en-US" altLang="zh-CN" b="1" dirty="0" err="1">
                <a:solidFill>
                  <a:schemeClr val="bg2">
                    <a:lumMod val="50000"/>
                  </a:schemeClr>
                </a:solidFill>
              </a:rPr>
              <a:t>w</a:t>
            </a:r>
            <a:r>
              <a:rPr lang="en-US" altLang="zh-CN" b="1" baseline="-25000" dirty="0" err="1">
                <a:solidFill>
                  <a:schemeClr val="bg2">
                    <a:lumMod val="50000"/>
                  </a:schemeClr>
                </a:solidFill>
              </a:rPr>
              <a:t>i</a:t>
            </a:r>
            <a:r>
              <a:rPr lang="zh-CN" altLang="en-US" b="1" dirty="0">
                <a:solidFill>
                  <a:schemeClr val="bg2">
                    <a:lumMod val="50000"/>
                  </a:schemeClr>
                </a:solidFill>
              </a:rPr>
              <a:t>为权值。</a:t>
            </a:r>
          </a:p>
          <a:p>
            <a:pPr lvl="2" eaLnBrk="1" hangingPunct="1">
              <a:spcBef>
                <a:spcPct val="35000"/>
              </a:spcBef>
            </a:pPr>
            <a:endParaRPr lang="zh-CN" altLang="en-US" dirty="0" smtClean="0"/>
          </a:p>
          <a:p>
            <a:pPr lvl="2" eaLnBrk="1" hangingPunct="1"/>
            <a:endParaRPr lang="en-US" altLang="zh-CN" dirty="0" smtClean="0"/>
          </a:p>
        </p:txBody>
      </p:sp>
      <p:graphicFrame>
        <p:nvGraphicFramePr>
          <p:cNvPr id="2" name="对象 1"/>
          <p:cNvGraphicFramePr>
            <a:graphicFrameLocks noGrp="1" noChangeAspect="1"/>
          </p:cNvGraphicFramePr>
          <p:nvPr>
            <p:extLst>
              <p:ext uri="{D42A27DB-BD31-4B8C-83A1-F6EECF244321}">
                <p14:modId xmlns:p14="http://schemas.microsoft.com/office/powerpoint/2010/main" val="1010078921"/>
              </p:ext>
            </p:extLst>
          </p:nvPr>
        </p:nvGraphicFramePr>
        <p:xfrm>
          <a:off x="2424113" y="2708275"/>
          <a:ext cx="5495925" cy="1241425"/>
        </p:xfrm>
        <a:graphic>
          <a:graphicData uri="http://schemas.openxmlformats.org/presentationml/2006/ole">
            <mc:AlternateContent xmlns:mc="http://schemas.openxmlformats.org/markup-compatibility/2006">
              <mc:Choice xmlns:v="urn:schemas-microsoft-com:vml" Requires="v">
                <p:oleObj spid="_x0000_s5162" name="Equation" r:id="rId4" imgW="1435100" imgH="431800" progId="Equation.DSMT4">
                  <p:embed/>
                </p:oleObj>
              </mc:Choice>
              <mc:Fallback>
                <p:oleObj name="Equation" r:id="rId4" imgW="1435100" imgH="431800" progId="Equation.DSMT4">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4113" y="2708275"/>
                        <a:ext cx="5495925"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338405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Effect transition="in" filter="wipe(up)">
                                      <p:cBhvr>
                                        <p:cTn id="7" dur="500"/>
                                        <p:tgtEl>
                                          <p:spTgt spid="25395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3"/>
          <p:cNvSpPr>
            <a:spLocks noGrp="1" noChangeArrowheads="1"/>
          </p:cNvSpPr>
          <p:nvPr>
            <p:ph type="body" idx="1"/>
          </p:nvPr>
        </p:nvSpPr>
        <p:spPr>
          <a:xfrm>
            <a:off x="732367" y="1700808"/>
            <a:ext cx="11459633" cy="4462462"/>
          </a:xfrm>
        </p:spPr>
        <p:txBody>
          <a:bodyPr/>
          <a:lstStyle/>
          <a:p>
            <a:pPr marL="717550" lvl="1" indent="-342900" eaLnBrk="1" hangingPunct="0">
              <a:lnSpc>
                <a:spcPct val="120000"/>
              </a:lnSpc>
              <a:spcBef>
                <a:spcPts val="1800"/>
              </a:spcBef>
              <a:buFont typeface="Wingdings" panose="05000000000000000000" pitchFamily="2" charset="2"/>
              <a:buChar char="Ø"/>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2.2.2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超采样</a:t>
            </a:r>
          </a:p>
          <a:p>
            <a:pPr marL="1260475" lvl="3" indent="-342900" eaLnBrk="1" hangingPunct="0">
              <a:lnSpc>
                <a:spcPct val="110000"/>
              </a:lnSpc>
              <a:spcBef>
                <a:spcPts val="1200"/>
              </a:spcBef>
              <a:buFont typeface="Arial" panose="020B0604020202020204" pitchFamily="34" charset="0"/>
              <a:buChar char="•"/>
              <a:defRPr/>
            </a:pP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Supersampling</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 </a:t>
            </a:r>
          </a:p>
          <a:p>
            <a:pPr marL="1260475" lvl="3" indent="-342900" eaLnBrk="1" hangingPunct="0">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子像素</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rPr>
              <a:t>Subpixel</a:t>
            </a:r>
            <a:endParaRPr lang="en-US" altLang="zh-CN" sz="2000"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eaLnBrk="1" hangingPunct="0">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场景放大渲染</a:t>
            </a:r>
          </a:p>
          <a:p>
            <a:pPr marL="1260475" lvl="3" indent="-342900" eaLnBrk="1" hangingPunct="0">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低分辨率显示</a:t>
            </a:r>
          </a:p>
          <a:p>
            <a:pPr marL="1260475" lvl="3" indent="-342900" hangingPunct="0">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以处理速度为代价</a:t>
            </a:r>
            <a:r>
              <a:rPr lang="zh-CN" altLang="en-US" sz="2000" b="1" dirty="0" smtClean="0">
                <a:solidFill>
                  <a:schemeClr val="accent6">
                    <a:lumMod val="50000"/>
                  </a:schemeClr>
                </a:solidFill>
                <a:latin typeface="微软雅黑" panose="020B0503020204020204" pitchFamily="34" charset="-122"/>
                <a:ea typeface="微软雅黑" panose="020B0503020204020204" pitchFamily="34" charset="-122"/>
              </a:rPr>
              <a:t>换取</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图像质量的提升</a:t>
            </a:r>
          </a:p>
          <a:p>
            <a:pPr lvl="2" eaLnBrk="1" hangingPunct="1">
              <a:spcBef>
                <a:spcPct val="35000"/>
              </a:spcBef>
            </a:pPr>
            <a:endParaRPr lang="zh-CN" altLang="en-US" dirty="0" smtClean="0"/>
          </a:p>
          <a:p>
            <a:pPr lvl="2" eaLnBrk="1" hangingPunct="1"/>
            <a:endParaRPr lang="en-US" altLang="zh-CN" dirty="0" smtClean="0"/>
          </a:p>
        </p:txBody>
      </p:sp>
      <p:pic>
        <p:nvPicPr>
          <p:cNvPr id="28676" name="Picture 4" descr="supersamp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4112" y="1196752"/>
            <a:ext cx="3937000" cy="372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767408" y="332656"/>
            <a:ext cx="10515164"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146859054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animEffect transition="in" filter="wipe(up)">
                                      <p:cBhvr>
                                        <p:cTn id="7" dur="500"/>
                                        <p:tgtEl>
                                          <p:spTgt spid="25600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6003">
                                            <p:txEl>
                                              <p:pRg st="1" end="1"/>
                                            </p:txEl>
                                          </p:spTgt>
                                        </p:tgtEl>
                                        <p:attrNameLst>
                                          <p:attrName>style.visibility</p:attrName>
                                        </p:attrNameLst>
                                      </p:cBhvr>
                                      <p:to>
                                        <p:strVal val="visible"/>
                                      </p:to>
                                    </p:set>
                                    <p:animEffect transition="in" filter="wipe(up)">
                                      <p:cBhvr>
                                        <p:cTn id="10" dur="500"/>
                                        <p:tgtEl>
                                          <p:spTgt spid="25600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8676"/>
                                        </p:tgtEl>
                                        <p:attrNameLst>
                                          <p:attrName>style.visibility</p:attrName>
                                        </p:attrNameLst>
                                      </p:cBhvr>
                                      <p:to>
                                        <p:strVal val="visible"/>
                                      </p:to>
                                    </p:set>
                                    <p:animEffect transition="in" filter="fade">
                                      <p:cBhvr>
                                        <p:cTn id="15" dur="500"/>
                                        <p:tgtEl>
                                          <p:spTgt spid="2867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56003">
                                            <p:txEl>
                                              <p:pRg st="2" end="2"/>
                                            </p:txEl>
                                          </p:spTgt>
                                        </p:tgtEl>
                                        <p:attrNameLst>
                                          <p:attrName>style.visibility</p:attrName>
                                        </p:attrNameLst>
                                      </p:cBhvr>
                                      <p:to>
                                        <p:strVal val="visible"/>
                                      </p:to>
                                    </p:set>
                                    <p:animEffect transition="in" filter="wipe(up)">
                                      <p:cBhvr>
                                        <p:cTn id="20" dur="500"/>
                                        <p:tgtEl>
                                          <p:spTgt spid="25600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56003">
                                            <p:txEl>
                                              <p:pRg st="3" end="3"/>
                                            </p:txEl>
                                          </p:spTgt>
                                        </p:tgtEl>
                                        <p:attrNameLst>
                                          <p:attrName>style.visibility</p:attrName>
                                        </p:attrNameLst>
                                      </p:cBhvr>
                                      <p:to>
                                        <p:strVal val="visible"/>
                                      </p:to>
                                    </p:set>
                                    <p:animEffect transition="in" filter="wipe(up)">
                                      <p:cBhvr>
                                        <p:cTn id="25" dur="500"/>
                                        <p:tgtEl>
                                          <p:spTgt spid="25600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56003">
                                            <p:txEl>
                                              <p:pRg st="4" end="4"/>
                                            </p:txEl>
                                          </p:spTgt>
                                        </p:tgtEl>
                                        <p:attrNameLst>
                                          <p:attrName>style.visibility</p:attrName>
                                        </p:attrNameLst>
                                      </p:cBhvr>
                                      <p:to>
                                        <p:strVal val="visible"/>
                                      </p:to>
                                    </p:set>
                                    <p:animEffect transition="in" filter="wipe(up)">
                                      <p:cBhvr>
                                        <p:cTn id="30" dur="500"/>
                                        <p:tgtEl>
                                          <p:spTgt spid="25600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56003">
                                            <p:txEl>
                                              <p:pRg st="5" end="5"/>
                                            </p:txEl>
                                          </p:spTgt>
                                        </p:tgtEl>
                                        <p:attrNameLst>
                                          <p:attrName>style.visibility</p:attrName>
                                        </p:attrNameLst>
                                      </p:cBhvr>
                                      <p:to>
                                        <p:strVal val="visible"/>
                                      </p:to>
                                    </p:set>
                                    <p:animEffect transition="in" filter="wipe(up)">
                                      <p:cBhvr>
                                        <p:cTn id="35" dur="500"/>
                                        <p:tgtEl>
                                          <p:spTgt spid="2560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231904" y="3789040"/>
            <a:ext cx="1740218"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a:solidFill>
                  <a:srgbClr val="404040"/>
                </a:solidFill>
              </a:defRPr>
            </a:lvl1pPr>
          </a:lstStyle>
          <a:p>
            <a:r>
              <a:rPr lang="zh-CN" altLang="en-US" sz="3200" b="1" dirty="0" smtClean="0"/>
              <a:t>采样理论</a:t>
            </a:r>
            <a:endParaRPr sz="3200" b="1" dirty="0"/>
          </a:p>
        </p:txBody>
      </p:sp>
      <p:grpSp>
        <p:nvGrpSpPr>
          <p:cNvPr id="154" name="Group 15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GrpSpPr/>
          <p:nvPr/>
        </p:nvGrpSpPr>
        <p:grpSpPr>
          <a:xfrm>
            <a:off x="5101359" y="1942704"/>
            <a:ext cx="1989282" cy="1714897"/>
            <a:chOff x="0" y="0"/>
            <a:chExt cx="1989280" cy="1714895"/>
          </a:xfrm>
        </p:grpSpPr>
        <p:sp>
          <p:nvSpPr>
            <p:cNvPr id="152" name="Shape 152"/>
            <p:cNvSpPr/>
            <p:nvPr/>
          </p:nvSpPr>
          <p:spPr>
            <a:xfrm>
              <a:off x="0" y="0"/>
              <a:ext cx="1989280" cy="17148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000000"/>
            </a:solidFill>
            <a:ln w="12700" cap="flat">
              <a:noFill/>
              <a:miter lim="400000"/>
            </a:ln>
            <a:effectLst/>
          </p:spPr>
          <p:txBody>
            <a:bodyPr wrap="square" lIns="45719" tIns="45719" rIns="45719" bIns="45719" numCol="1" anchor="ctr">
              <a:noAutofit/>
            </a:bodyPr>
            <a:lstStyle/>
            <a:p>
              <a:pPr algn="ctr">
                <a:defRPr sz="7200">
                  <a:solidFill>
                    <a:srgbClr val="FFFFFF"/>
                  </a:solidFill>
                  <a:latin typeface="Agency FB"/>
                  <a:ea typeface="Agency FB"/>
                  <a:cs typeface="Agency FB"/>
                  <a:sym typeface="Agency FB"/>
                </a:defRPr>
              </a:pPr>
              <a:endParaRPr/>
            </a:p>
          </p:txBody>
        </p:sp>
        <p:sp>
          <p:nvSpPr>
            <p:cNvPr id="153" name="Shape 153"/>
            <p:cNvSpPr/>
            <p:nvPr/>
          </p:nvSpPr>
          <p:spPr>
            <a:xfrm>
              <a:off x="308680" y="257285"/>
              <a:ext cx="1371919" cy="12003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7200">
                  <a:solidFill>
                    <a:srgbClr val="FFFFFF"/>
                  </a:solidFill>
                  <a:latin typeface="Agency FB"/>
                  <a:ea typeface="Agency FB"/>
                  <a:cs typeface="Agency FB"/>
                  <a:sym typeface="Agency FB"/>
                </a:defRPr>
              </a:lvl1pPr>
            </a:lstStyle>
            <a:p>
              <a:r>
                <a:rPr dirty="0" smtClean="0"/>
                <a:t>0</a:t>
              </a:r>
              <a:r>
                <a:rPr lang="en-US" dirty="0" smtClean="0"/>
                <a:t>1</a:t>
              </a:r>
              <a:endParaRPr dirty="0"/>
            </a:p>
          </p:txBody>
        </p:sp>
      </p:grpSp>
      <p:grpSp>
        <p:nvGrpSpPr>
          <p:cNvPr id="160" name="Group 160"/>
          <p:cNvGrpSpPr/>
          <p:nvPr/>
        </p:nvGrpSpPr>
        <p:grpSpPr>
          <a:xfrm>
            <a:off x="0" y="-1664916"/>
            <a:ext cx="12192000" cy="1320801"/>
            <a:chOff x="0" y="0"/>
            <a:chExt cx="12192000" cy="1320800"/>
          </a:xfrm>
        </p:grpSpPr>
        <p:sp>
          <p:nvSpPr>
            <p:cNvPr id="155" name="Shape 155"/>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156" name="Shape 156"/>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57" name="Shape 157"/>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8" name="Shape 158"/>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59" name="Shape 159"/>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spTree>
    <p:extLst>
      <p:ext uri="{BB962C8B-B14F-4D97-AF65-F5344CB8AC3E}">
        <p14:creationId xmlns:p14="http://schemas.microsoft.com/office/powerpoint/2010/main" val="623947827"/>
      </p:ext>
    </p:extLst>
  </p:cSld>
  <p:clrMapOvr>
    <a:masterClrMapping/>
  </p:clrMapOvr>
  <p:transition spd="slow" advClick="0" advTm="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88" name="Freeform 24"/>
          <p:cNvSpPr>
            <a:spLocks/>
          </p:cNvSpPr>
          <p:nvPr/>
        </p:nvSpPr>
        <p:spPr bwMode="auto">
          <a:xfrm>
            <a:off x="3405718" y="2939157"/>
            <a:ext cx="1585383" cy="1353939"/>
          </a:xfrm>
          <a:custGeom>
            <a:avLst/>
            <a:gdLst>
              <a:gd name="T0" fmla="*/ 2147483647 w 749"/>
              <a:gd name="T1" fmla="*/ 0 h 680"/>
              <a:gd name="T2" fmla="*/ 0 w 749"/>
              <a:gd name="T3" fmla="*/ 2147483647 h 680"/>
              <a:gd name="T4" fmla="*/ 2147483647 w 749"/>
              <a:gd name="T5" fmla="*/ 2147483647 h 680"/>
              <a:gd name="T6" fmla="*/ 2147483647 w 749"/>
              <a:gd name="T7" fmla="*/ 0 h 680"/>
              <a:gd name="T8" fmla="*/ 0 60000 65536"/>
              <a:gd name="T9" fmla="*/ 0 60000 65536"/>
              <a:gd name="T10" fmla="*/ 0 60000 65536"/>
              <a:gd name="T11" fmla="*/ 0 60000 65536"/>
              <a:gd name="T12" fmla="*/ 0 w 749"/>
              <a:gd name="T13" fmla="*/ 0 h 680"/>
              <a:gd name="T14" fmla="*/ 749 w 749"/>
              <a:gd name="T15" fmla="*/ 680 h 680"/>
            </a:gdLst>
            <a:ahLst/>
            <a:cxnLst>
              <a:cxn ang="T8">
                <a:pos x="T0" y="T1"/>
              </a:cxn>
              <a:cxn ang="T9">
                <a:pos x="T2" y="T3"/>
              </a:cxn>
              <a:cxn ang="T10">
                <a:pos x="T4" y="T5"/>
              </a:cxn>
              <a:cxn ang="T11">
                <a:pos x="T6" y="T7"/>
              </a:cxn>
            </a:cxnLst>
            <a:rect l="T12" t="T13" r="T14" b="T15"/>
            <a:pathLst>
              <a:path w="749" h="680">
                <a:moveTo>
                  <a:pt x="749" y="0"/>
                </a:moveTo>
                <a:lnTo>
                  <a:pt x="0" y="430"/>
                </a:lnTo>
                <a:lnTo>
                  <a:pt x="522" y="680"/>
                </a:lnTo>
                <a:lnTo>
                  <a:pt x="749" y="0"/>
                </a:lnTo>
                <a:close/>
              </a:path>
            </a:pathLst>
          </a:custGeom>
          <a:solidFill>
            <a:srgbClr val="8610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487" name="Freeform 23"/>
          <p:cNvSpPr>
            <a:spLocks/>
          </p:cNvSpPr>
          <p:nvPr/>
        </p:nvSpPr>
        <p:spPr bwMode="auto">
          <a:xfrm>
            <a:off x="3405718" y="4528170"/>
            <a:ext cx="1585383" cy="1353939"/>
          </a:xfrm>
          <a:custGeom>
            <a:avLst/>
            <a:gdLst>
              <a:gd name="T0" fmla="*/ 2147483647 w 749"/>
              <a:gd name="T1" fmla="*/ 0 h 680"/>
              <a:gd name="T2" fmla="*/ 0 w 749"/>
              <a:gd name="T3" fmla="*/ 2147483647 h 680"/>
              <a:gd name="T4" fmla="*/ 2147483647 w 749"/>
              <a:gd name="T5" fmla="*/ 2147483647 h 680"/>
              <a:gd name="T6" fmla="*/ 2147483647 w 749"/>
              <a:gd name="T7" fmla="*/ 0 h 680"/>
              <a:gd name="T8" fmla="*/ 0 60000 65536"/>
              <a:gd name="T9" fmla="*/ 0 60000 65536"/>
              <a:gd name="T10" fmla="*/ 0 60000 65536"/>
              <a:gd name="T11" fmla="*/ 0 60000 65536"/>
              <a:gd name="T12" fmla="*/ 0 w 749"/>
              <a:gd name="T13" fmla="*/ 0 h 680"/>
              <a:gd name="T14" fmla="*/ 749 w 749"/>
              <a:gd name="T15" fmla="*/ 680 h 680"/>
            </a:gdLst>
            <a:ahLst/>
            <a:cxnLst>
              <a:cxn ang="T8">
                <a:pos x="T0" y="T1"/>
              </a:cxn>
              <a:cxn ang="T9">
                <a:pos x="T2" y="T3"/>
              </a:cxn>
              <a:cxn ang="T10">
                <a:pos x="T4" y="T5"/>
              </a:cxn>
              <a:cxn ang="T11">
                <a:pos x="T6" y="T7"/>
              </a:cxn>
            </a:cxnLst>
            <a:rect l="T12" t="T13" r="T14" b="T15"/>
            <a:pathLst>
              <a:path w="749" h="680">
                <a:moveTo>
                  <a:pt x="749" y="0"/>
                </a:moveTo>
                <a:lnTo>
                  <a:pt x="0" y="430"/>
                </a:lnTo>
                <a:lnTo>
                  <a:pt x="522" y="680"/>
                </a:lnTo>
                <a:lnTo>
                  <a:pt x="749" y="0"/>
                </a:lnTo>
                <a:close/>
              </a:path>
            </a:pathLst>
          </a:custGeom>
          <a:solidFill>
            <a:srgbClr val="8610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1" name="Rectangle 3"/>
          <p:cNvSpPr>
            <a:spLocks noGrp="1" noChangeArrowheads="1"/>
          </p:cNvSpPr>
          <p:nvPr>
            <p:ph type="body" idx="1"/>
          </p:nvPr>
        </p:nvSpPr>
        <p:spPr>
          <a:xfrm>
            <a:off x="551384" y="1580358"/>
            <a:ext cx="11459633" cy="4462462"/>
          </a:xfrm>
        </p:spPr>
        <p:txBody>
          <a:bodyPr/>
          <a:lstStyle/>
          <a:p>
            <a:pPr marL="717550" lvl="1" indent="-342900" hangingPunct="0">
              <a:lnSpc>
                <a:spcPct val="120000"/>
              </a:lnSpc>
              <a:spcBef>
                <a:spcPts val="1800"/>
              </a:spcBef>
              <a:buFont typeface="Wingdings" panose="05000000000000000000" pitchFamily="2" charset="2"/>
              <a:buChar char="Ø"/>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2.2.2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超采样</a:t>
            </a:r>
          </a:p>
          <a:p>
            <a:pPr lvl="1" eaLnBrk="1" hangingPunct="1"/>
            <a:endParaRPr lang="zh-CN" altLang="en-US" dirty="0" smtClean="0"/>
          </a:p>
          <a:p>
            <a:pPr lvl="2" eaLnBrk="1" hangingPunct="1">
              <a:spcBef>
                <a:spcPct val="35000"/>
              </a:spcBef>
            </a:pPr>
            <a:endParaRPr lang="zh-CN" altLang="en-US" dirty="0" smtClean="0"/>
          </a:p>
          <a:p>
            <a:pPr lvl="2" eaLnBrk="1" hangingPunct="1"/>
            <a:endParaRPr lang="en-US" altLang="zh-CN" dirty="0" smtClean="0"/>
          </a:p>
        </p:txBody>
      </p:sp>
      <p:sp>
        <p:nvSpPr>
          <p:cNvPr id="318471" name="Rectangle 7"/>
          <p:cNvSpPr>
            <a:spLocks noChangeArrowheads="1"/>
          </p:cNvSpPr>
          <p:nvPr/>
        </p:nvSpPr>
        <p:spPr bwMode="auto">
          <a:xfrm>
            <a:off x="7391401" y="4445223"/>
            <a:ext cx="1056217" cy="993552"/>
          </a:xfrm>
          <a:prstGeom prst="rect">
            <a:avLst/>
          </a:prstGeom>
          <a:solidFill>
            <a:srgbClr val="F187E4"/>
          </a:solidFill>
          <a:ln w="38100">
            <a:solidFill>
              <a:schemeClr val="tx1"/>
            </a:solidFill>
            <a:miter lim="800000"/>
            <a:headEnd/>
            <a:tailEnd/>
          </a:ln>
        </p:spPr>
        <p:txBody>
          <a:bodyPr wrap="none" anchor="ctr"/>
          <a:lstStyle/>
          <a:p>
            <a:endParaRPr lang="zh-CN" altLang="en-US"/>
          </a:p>
        </p:txBody>
      </p:sp>
      <p:sp>
        <p:nvSpPr>
          <p:cNvPr id="318472" name="Rectangle 8"/>
          <p:cNvSpPr>
            <a:spLocks noChangeArrowheads="1"/>
          </p:cNvSpPr>
          <p:nvPr/>
        </p:nvSpPr>
        <p:spPr bwMode="auto">
          <a:xfrm>
            <a:off x="7391401" y="2818036"/>
            <a:ext cx="1056217" cy="99355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9704" name="Group 19"/>
          <p:cNvGrpSpPr>
            <a:grpSpLocks/>
          </p:cNvGrpSpPr>
          <p:nvPr/>
        </p:nvGrpSpPr>
        <p:grpSpPr bwMode="auto">
          <a:xfrm>
            <a:off x="3647017" y="2832323"/>
            <a:ext cx="1056216" cy="993552"/>
            <a:chOff x="1088" y="1956"/>
            <a:chExt cx="499" cy="499"/>
          </a:xfrm>
        </p:grpSpPr>
        <p:sp>
          <p:nvSpPr>
            <p:cNvPr id="29713" name="Rectangle 6"/>
            <p:cNvSpPr>
              <a:spLocks noChangeArrowheads="1"/>
            </p:cNvSpPr>
            <p:nvPr/>
          </p:nvSpPr>
          <p:spPr bwMode="auto">
            <a:xfrm>
              <a:off x="1088" y="1956"/>
              <a:ext cx="499" cy="49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14" name="Oval 13"/>
            <p:cNvSpPr>
              <a:spLocks noChangeArrowheads="1"/>
            </p:cNvSpPr>
            <p:nvPr/>
          </p:nvSpPr>
          <p:spPr bwMode="auto">
            <a:xfrm>
              <a:off x="1314" y="2147"/>
              <a:ext cx="46" cy="46"/>
            </a:xfrm>
            <a:prstGeom prst="ellipse">
              <a:avLst/>
            </a:prstGeom>
            <a:solidFill>
              <a:srgbClr val="CC3300"/>
            </a:solidFill>
            <a:ln w="9525">
              <a:solidFill>
                <a:schemeClr val="tx1"/>
              </a:solidFill>
              <a:round/>
              <a:headEnd/>
              <a:tailEnd/>
            </a:ln>
          </p:spPr>
          <p:txBody>
            <a:bodyPr wrap="none" anchor="ctr"/>
            <a:lstStyle/>
            <a:p>
              <a:endParaRPr lang="zh-CN" altLang="en-US"/>
            </a:p>
          </p:txBody>
        </p:sp>
      </p:grpSp>
      <p:grpSp>
        <p:nvGrpSpPr>
          <p:cNvPr id="29705" name="Group 25"/>
          <p:cNvGrpSpPr>
            <a:grpSpLocks/>
          </p:cNvGrpSpPr>
          <p:nvPr/>
        </p:nvGrpSpPr>
        <p:grpSpPr bwMode="auto">
          <a:xfrm>
            <a:off x="3647017" y="4451573"/>
            <a:ext cx="1056216" cy="993552"/>
            <a:chOff x="1066" y="2976"/>
            <a:chExt cx="499" cy="499"/>
          </a:xfrm>
        </p:grpSpPr>
        <p:sp>
          <p:nvSpPr>
            <p:cNvPr id="29708" name="Rectangle 9"/>
            <p:cNvSpPr>
              <a:spLocks noChangeArrowheads="1"/>
            </p:cNvSpPr>
            <p:nvPr/>
          </p:nvSpPr>
          <p:spPr bwMode="auto">
            <a:xfrm>
              <a:off x="1066" y="2976"/>
              <a:ext cx="499" cy="49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09" name="Oval 14"/>
            <p:cNvSpPr>
              <a:spLocks noChangeArrowheads="1"/>
            </p:cNvSpPr>
            <p:nvPr/>
          </p:nvSpPr>
          <p:spPr bwMode="auto">
            <a:xfrm>
              <a:off x="1178" y="3089"/>
              <a:ext cx="46" cy="46"/>
            </a:xfrm>
            <a:prstGeom prst="ellipse">
              <a:avLst/>
            </a:prstGeom>
            <a:solidFill>
              <a:srgbClr val="CC3300"/>
            </a:solidFill>
            <a:ln w="9525">
              <a:solidFill>
                <a:schemeClr val="tx1"/>
              </a:solidFill>
              <a:round/>
              <a:headEnd/>
              <a:tailEnd/>
            </a:ln>
          </p:spPr>
          <p:txBody>
            <a:bodyPr wrap="none" anchor="ctr"/>
            <a:lstStyle/>
            <a:p>
              <a:endParaRPr lang="zh-CN" altLang="en-US"/>
            </a:p>
          </p:txBody>
        </p:sp>
        <p:sp>
          <p:nvSpPr>
            <p:cNvPr id="29710" name="Oval 15"/>
            <p:cNvSpPr>
              <a:spLocks noChangeArrowheads="1"/>
            </p:cNvSpPr>
            <p:nvPr/>
          </p:nvSpPr>
          <p:spPr bwMode="auto">
            <a:xfrm>
              <a:off x="1406" y="3089"/>
              <a:ext cx="46" cy="46"/>
            </a:xfrm>
            <a:prstGeom prst="ellipse">
              <a:avLst/>
            </a:prstGeom>
            <a:solidFill>
              <a:srgbClr val="CC3300"/>
            </a:solidFill>
            <a:ln w="9525">
              <a:solidFill>
                <a:schemeClr val="tx1"/>
              </a:solidFill>
              <a:round/>
              <a:headEnd/>
              <a:tailEnd/>
            </a:ln>
          </p:spPr>
          <p:txBody>
            <a:bodyPr wrap="none" anchor="ctr"/>
            <a:lstStyle/>
            <a:p>
              <a:endParaRPr lang="zh-CN" altLang="en-US"/>
            </a:p>
          </p:txBody>
        </p:sp>
        <p:sp>
          <p:nvSpPr>
            <p:cNvPr id="29711" name="Oval 16"/>
            <p:cNvSpPr>
              <a:spLocks noChangeArrowheads="1"/>
            </p:cNvSpPr>
            <p:nvPr/>
          </p:nvSpPr>
          <p:spPr bwMode="auto">
            <a:xfrm>
              <a:off x="1178" y="3326"/>
              <a:ext cx="46" cy="46"/>
            </a:xfrm>
            <a:prstGeom prst="ellipse">
              <a:avLst/>
            </a:prstGeom>
            <a:solidFill>
              <a:srgbClr val="CC3300"/>
            </a:solidFill>
            <a:ln w="9525">
              <a:solidFill>
                <a:schemeClr val="tx1"/>
              </a:solidFill>
              <a:round/>
              <a:headEnd/>
              <a:tailEnd/>
            </a:ln>
          </p:spPr>
          <p:txBody>
            <a:bodyPr wrap="none" anchor="ctr"/>
            <a:lstStyle/>
            <a:p>
              <a:endParaRPr lang="zh-CN" altLang="en-US"/>
            </a:p>
          </p:txBody>
        </p:sp>
        <p:sp>
          <p:nvSpPr>
            <p:cNvPr id="29712" name="Oval 17"/>
            <p:cNvSpPr>
              <a:spLocks noChangeArrowheads="1"/>
            </p:cNvSpPr>
            <p:nvPr/>
          </p:nvSpPr>
          <p:spPr bwMode="auto">
            <a:xfrm>
              <a:off x="1406" y="3326"/>
              <a:ext cx="46" cy="46"/>
            </a:xfrm>
            <a:prstGeom prst="ellipse">
              <a:avLst/>
            </a:prstGeom>
            <a:solidFill>
              <a:srgbClr val="CC3300"/>
            </a:solidFill>
            <a:ln w="9525">
              <a:solidFill>
                <a:schemeClr val="tx1"/>
              </a:solidFill>
              <a:round/>
              <a:headEnd/>
              <a:tailEnd/>
            </a:ln>
          </p:spPr>
          <p:txBody>
            <a:bodyPr wrap="none" anchor="ctr"/>
            <a:lstStyle/>
            <a:p>
              <a:endParaRPr lang="zh-CN" altLang="en-US"/>
            </a:p>
          </p:txBody>
        </p:sp>
      </p:grpSp>
      <p:sp>
        <p:nvSpPr>
          <p:cNvPr id="318490" name="AutoShape 26"/>
          <p:cNvSpPr>
            <a:spLocks noChangeArrowheads="1"/>
          </p:cNvSpPr>
          <p:nvPr/>
        </p:nvSpPr>
        <p:spPr bwMode="auto">
          <a:xfrm>
            <a:off x="5520267" y="3321050"/>
            <a:ext cx="1007533" cy="252413"/>
          </a:xfrm>
          <a:prstGeom prst="rightArrow">
            <a:avLst>
              <a:gd name="adj1" fmla="val 50000"/>
              <a:gd name="adj2" fmla="val 74843"/>
            </a:avLst>
          </a:prstGeom>
          <a:solidFill>
            <a:schemeClr val="accent1"/>
          </a:solidFill>
          <a:ln w="9525">
            <a:solidFill>
              <a:schemeClr val="tx1"/>
            </a:solidFill>
            <a:miter lim="800000"/>
            <a:headEnd/>
            <a:tailEnd/>
          </a:ln>
        </p:spPr>
        <p:txBody>
          <a:bodyPr wrap="none" anchor="ctr"/>
          <a:lstStyle/>
          <a:p>
            <a:endParaRPr lang="zh-CN" altLang="en-US"/>
          </a:p>
        </p:txBody>
      </p:sp>
      <p:sp>
        <p:nvSpPr>
          <p:cNvPr id="318491" name="AutoShape 27"/>
          <p:cNvSpPr>
            <a:spLocks noChangeArrowheads="1"/>
          </p:cNvSpPr>
          <p:nvPr/>
        </p:nvSpPr>
        <p:spPr bwMode="auto">
          <a:xfrm>
            <a:off x="5520267" y="4905376"/>
            <a:ext cx="1007533" cy="252413"/>
          </a:xfrm>
          <a:prstGeom prst="rightArrow">
            <a:avLst>
              <a:gd name="adj1" fmla="val 50000"/>
              <a:gd name="adj2" fmla="val 74843"/>
            </a:avLst>
          </a:prstGeom>
          <a:solidFill>
            <a:schemeClr val="accent1"/>
          </a:solidFill>
          <a:ln w="9525">
            <a:solidFill>
              <a:schemeClr val="tx1"/>
            </a:solidFill>
            <a:miter lim="800000"/>
            <a:headEnd/>
            <a:tailEnd/>
          </a:ln>
        </p:spPr>
        <p:txBody>
          <a:bodyPr wrap="none" anchor="ctr"/>
          <a:lstStyle/>
          <a:p>
            <a:endParaRPr lang="zh-CN" altLang="en-US"/>
          </a:p>
        </p:txBody>
      </p:sp>
      <p:sp>
        <p:nvSpPr>
          <p:cNvPr id="20"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39255442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18490"/>
                                        </p:tgtEl>
                                        <p:attrNameLst>
                                          <p:attrName>style.visibility</p:attrName>
                                        </p:attrNameLst>
                                      </p:cBhvr>
                                      <p:to>
                                        <p:strVal val="visible"/>
                                      </p:to>
                                    </p:set>
                                    <p:animEffect transition="in" filter="wipe(left)">
                                      <p:cBhvr>
                                        <p:cTn id="11" dur="500"/>
                                        <p:tgtEl>
                                          <p:spTgt spid="31849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1847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1848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18491"/>
                                        </p:tgtEl>
                                        <p:attrNameLst>
                                          <p:attrName>style.visibility</p:attrName>
                                        </p:attrNameLst>
                                      </p:cBhvr>
                                      <p:to>
                                        <p:strVal val="visible"/>
                                      </p:to>
                                    </p:set>
                                    <p:animEffect transition="in" filter="wipe(left)">
                                      <p:cBhvr>
                                        <p:cTn id="24" dur="500"/>
                                        <p:tgtEl>
                                          <p:spTgt spid="31849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8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88" grpId="0" animBg="1"/>
      <p:bldP spid="318487" grpId="0" animBg="1"/>
      <p:bldP spid="318471" grpId="0" animBg="1"/>
      <p:bldP spid="318472" grpId="0" animBg="1"/>
      <p:bldP spid="318490" grpId="0" animBg="1"/>
      <p:bldP spid="31849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type="body" idx="1"/>
          </p:nvPr>
        </p:nvSpPr>
        <p:spPr>
          <a:xfrm>
            <a:off x="551384" y="1580358"/>
            <a:ext cx="11459633" cy="4462462"/>
          </a:xfrm>
        </p:spPr>
        <p:txBody>
          <a:bodyPr>
            <a:normAutofit fontScale="92500" lnSpcReduction="10000"/>
          </a:bodyPr>
          <a:lstStyle/>
          <a:p>
            <a:pPr marL="717550" lvl="1" indent="-342900" hangingPunct="0">
              <a:lnSpc>
                <a:spcPct val="120000"/>
              </a:lnSpc>
              <a:spcBef>
                <a:spcPts val="1800"/>
              </a:spcBef>
              <a:buFont typeface="Wingdings" panose="05000000000000000000" pitchFamily="2" charset="2"/>
              <a:buChar char="Ø"/>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2.2.2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超</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采样</a:t>
            </a:r>
            <a:endParaRPr lang="en-US" altLang="zh-CN" b="1" dirty="0" smtClean="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hangingPunct="0">
              <a:lnSpc>
                <a:spcPct val="110000"/>
              </a:lnSpc>
              <a:spcBef>
                <a:spcPts val="1200"/>
              </a:spcBef>
              <a:buFont typeface="Arial" panose="020B0604020202020204" pitchFamily="34" charset="0"/>
              <a:buChar char="•"/>
              <a:defRPr/>
            </a:pPr>
            <a:r>
              <a:rPr lang="en-US" altLang="zh-CN" sz="2600" b="1" dirty="0" smtClean="0">
                <a:solidFill>
                  <a:schemeClr val="accent6">
                    <a:lumMod val="50000"/>
                  </a:schemeClr>
                </a:solidFill>
                <a:latin typeface="微软雅黑" panose="020B0503020204020204" pitchFamily="34" charset="-122"/>
                <a:ea typeface="微软雅黑" panose="020B0503020204020204" pitchFamily="34" charset="-122"/>
              </a:rPr>
              <a:t>OGSS</a:t>
            </a:r>
          </a:p>
          <a:p>
            <a:pPr marL="1619250" lvl="1" indent="-342900" eaLnBrk="1" hangingPunct="1">
              <a:lnSpc>
                <a:spcPct val="100000"/>
              </a:lnSpc>
              <a:spcBef>
                <a:spcPts val="1200"/>
              </a:spcBef>
              <a:buFont typeface="Wingdings" panose="05000000000000000000" pitchFamily="2" charset="2"/>
              <a:buChar char="n"/>
            </a:pPr>
            <a:r>
              <a:rPr lang="en-US" altLang="zh-CN" sz="2200" b="1" dirty="0">
                <a:solidFill>
                  <a:schemeClr val="bg2">
                    <a:lumMod val="50000"/>
                  </a:schemeClr>
                </a:solidFill>
              </a:rPr>
              <a:t>Ordered Grid Super-Sampling</a:t>
            </a:r>
          </a:p>
          <a:p>
            <a:pPr marL="1619250" lvl="1" indent="-342900" eaLnBrk="1" hangingPunct="1">
              <a:lnSpc>
                <a:spcPct val="100000"/>
              </a:lnSpc>
              <a:spcBef>
                <a:spcPts val="1200"/>
              </a:spcBef>
              <a:buFont typeface="Wingdings" panose="05000000000000000000" pitchFamily="2" charset="2"/>
              <a:buChar char="n"/>
            </a:pPr>
            <a:r>
              <a:rPr lang="zh-CN" altLang="en-US" sz="2200" b="1" dirty="0">
                <a:solidFill>
                  <a:schemeClr val="bg2">
                    <a:lumMod val="50000"/>
                  </a:schemeClr>
                </a:solidFill>
              </a:rPr>
              <a:t>顺序栅格超采样</a:t>
            </a:r>
          </a:p>
          <a:p>
            <a:pPr marL="1260475" lvl="3" indent="-342900" hangingPunct="0">
              <a:lnSpc>
                <a:spcPct val="110000"/>
              </a:lnSpc>
              <a:spcBef>
                <a:spcPts val="1200"/>
              </a:spcBef>
              <a:buFont typeface="Arial" panose="020B0604020202020204" pitchFamily="34" charset="0"/>
              <a:buChar char="•"/>
              <a:defRPr/>
            </a:pPr>
            <a:r>
              <a:rPr lang="en-US" altLang="zh-CN" sz="2600" b="1" dirty="0" smtClean="0">
                <a:solidFill>
                  <a:schemeClr val="accent6">
                    <a:lumMod val="50000"/>
                  </a:schemeClr>
                </a:solidFill>
                <a:latin typeface="微软雅黑" panose="020B0503020204020204" pitchFamily="34" charset="-122"/>
                <a:ea typeface="微软雅黑" panose="020B0503020204020204" pitchFamily="34" charset="-122"/>
              </a:rPr>
              <a:t>RGSS </a:t>
            </a:r>
          </a:p>
          <a:p>
            <a:pPr marL="1619250" lvl="1" indent="-342900">
              <a:lnSpc>
                <a:spcPct val="100000"/>
              </a:lnSpc>
              <a:spcBef>
                <a:spcPts val="1200"/>
              </a:spcBef>
              <a:buFont typeface="Wingdings" panose="05000000000000000000" pitchFamily="2" charset="2"/>
              <a:buChar char="n"/>
            </a:pPr>
            <a:r>
              <a:rPr lang="en-US" altLang="zh-CN" sz="2200" b="1" dirty="0">
                <a:solidFill>
                  <a:schemeClr val="bg2">
                    <a:lumMod val="50000"/>
                  </a:schemeClr>
                </a:solidFill>
              </a:rPr>
              <a:t>Rotated Grid Super-Sampling</a:t>
            </a:r>
          </a:p>
          <a:p>
            <a:pPr marL="1619250" lvl="1" indent="-342900">
              <a:lnSpc>
                <a:spcPct val="100000"/>
              </a:lnSpc>
              <a:spcBef>
                <a:spcPts val="1200"/>
              </a:spcBef>
              <a:buFont typeface="Wingdings" panose="05000000000000000000" pitchFamily="2" charset="2"/>
              <a:buChar char="n"/>
            </a:pPr>
            <a:r>
              <a:rPr lang="zh-CN" altLang="en-US" sz="2200" b="1" dirty="0">
                <a:solidFill>
                  <a:schemeClr val="bg2">
                    <a:lumMod val="50000"/>
                  </a:schemeClr>
                </a:solidFill>
              </a:rPr>
              <a:t>旋转栅格超采样</a:t>
            </a:r>
          </a:p>
          <a:p>
            <a:pPr marL="1619250" lvl="1" indent="-342900">
              <a:lnSpc>
                <a:spcPct val="100000"/>
              </a:lnSpc>
              <a:spcBef>
                <a:spcPts val="1200"/>
              </a:spcBef>
              <a:buFont typeface="Wingdings" panose="05000000000000000000" pitchFamily="2" charset="2"/>
              <a:buChar char="n"/>
            </a:pPr>
            <a:r>
              <a:rPr lang="zh-CN" altLang="en-US" sz="2200" b="1" dirty="0">
                <a:solidFill>
                  <a:schemeClr val="bg2">
                    <a:lumMod val="50000"/>
                  </a:schemeClr>
                </a:solidFill>
              </a:rPr>
              <a:t>采样点的位置旋转了一个角度来达成更好的消除锯齿目的，对于一些特殊角度可以获得好于</a:t>
            </a:r>
            <a:r>
              <a:rPr lang="en-US" altLang="zh-CN" sz="2200" b="1" dirty="0">
                <a:solidFill>
                  <a:schemeClr val="bg2">
                    <a:lumMod val="50000"/>
                  </a:schemeClr>
                </a:solidFill>
              </a:rPr>
              <a:t>OGSS</a:t>
            </a:r>
            <a:r>
              <a:rPr lang="zh-CN" altLang="en-US" sz="2200" b="1" dirty="0">
                <a:solidFill>
                  <a:schemeClr val="bg2">
                    <a:lumMod val="50000"/>
                  </a:schemeClr>
                </a:solidFill>
              </a:rPr>
              <a:t>的效果</a:t>
            </a:r>
          </a:p>
          <a:p>
            <a:pPr marL="1619250" lvl="1" indent="-342900">
              <a:lnSpc>
                <a:spcPct val="100000"/>
              </a:lnSpc>
              <a:spcBef>
                <a:spcPts val="1200"/>
              </a:spcBef>
              <a:buFont typeface="Wingdings" panose="05000000000000000000" pitchFamily="2" charset="2"/>
              <a:buChar char="n"/>
            </a:pPr>
            <a:r>
              <a:rPr lang="en-US" altLang="zh-CN" sz="2200" b="1" dirty="0">
                <a:solidFill>
                  <a:schemeClr val="bg2">
                    <a:lumMod val="50000"/>
                  </a:schemeClr>
                </a:solidFill>
              </a:rPr>
              <a:t>ATI</a:t>
            </a:r>
            <a:r>
              <a:rPr lang="zh-CN" altLang="en-US" sz="2200" b="1" dirty="0">
                <a:solidFill>
                  <a:schemeClr val="bg2">
                    <a:lumMod val="50000"/>
                  </a:schemeClr>
                </a:solidFill>
              </a:rPr>
              <a:t>的</a:t>
            </a:r>
            <a:r>
              <a:rPr lang="en-US" altLang="zh-CN" sz="2200" b="1" dirty="0">
                <a:solidFill>
                  <a:schemeClr val="bg2">
                    <a:lumMod val="50000"/>
                  </a:schemeClr>
                </a:solidFill>
              </a:rPr>
              <a:t>R3X0</a:t>
            </a:r>
            <a:r>
              <a:rPr lang="zh-CN" altLang="en-US" sz="2200" b="1" dirty="0">
                <a:solidFill>
                  <a:schemeClr val="bg2">
                    <a:lumMod val="50000"/>
                  </a:schemeClr>
                </a:solidFill>
              </a:rPr>
              <a:t>系统， </a:t>
            </a:r>
            <a:r>
              <a:rPr lang="en-US" altLang="zh-CN" sz="2200" b="1" dirty="0" err="1">
                <a:solidFill>
                  <a:schemeClr val="bg2">
                    <a:lumMod val="50000"/>
                  </a:schemeClr>
                </a:solidFill>
              </a:rPr>
              <a:t>Nvidia</a:t>
            </a:r>
            <a:r>
              <a:rPr lang="zh-CN" altLang="en-US" sz="2200" b="1" dirty="0">
                <a:solidFill>
                  <a:schemeClr val="bg2">
                    <a:lumMod val="50000"/>
                  </a:schemeClr>
                </a:solidFill>
              </a:rPr>
              <a:t>的</a:t>
            </a:r>
            <a:r>
              <a:rPr lang="en-US" altLang="zh-CN" sz="2200" b="1" dirty="0">
                <a:solidFill>
                  <a:schemeClr val="bg2">
                    <a:lumMod val="50000"/>
                  </a:schemeClr>
                </a:solidFill>
              </a:rPr>
              <a:t>nv40</a:t>
            </a:r>
            <a:r>
              <a:rPr lang="zh-CN" altLang="en-US" sz="2200" b="1" dirty="0">
                <a:solidFill>
                  <a:schemeClr val="bg2">
                    <a:lumMod val="50000"/>
                  </a:schemeClr>
                </a:solidFill>
              </a:rPr>
              <a:t>系列，都采用了</a:t>
            </a:r>
            <a:r>
              <a:rPr lang="en-US" altLang="zh-CN" sz="2200" b="1" dirty="0">
                <a:solidFill>
                  <a:schemeClr val="bg2">
                    <a:lumMod val="50000"/>
                  </a:schemeClr>
                </a:solidFill>
              </a:rPr>
              <a:t>RGSS</a:t>
            </a:r>
          </a:p>
          <a:p>
            <a:pPr marL="1260475" lvl="3" indent="-342900" hangingPunct="0">
              <a:lnSpc>
                <a:spcPct val="110000"/>
              </a:lnSpc>
              <a:spcBef>
                <a:spcPts val="1200"/>
              </a:spcBef>
              <a:buFont typeface="Arial" panose="020B0604020202020204" pitchFamily="34" charset="0"/>
              <a:buChar char="•"/>
              <a:defRPr/>
            </a:pPr>
            <a:endParaRPr lang="en-US" altLang="zh-CN" sz="2000" b="1" dirty="0">
              <a:solidFill>
                <a:schemeClr val="accent6">
                  <a:lumMod val="50000"/>
                </a:schemeClr>
              </a:solidFill>
              <a:latin typeface="微软雅黑" panose="020B0503020204020204" pitchFamily="34" charset="-122"/>
              <a:ea typeface="微软雅黑" panose="020B0503020204020204" pitchFamily="34" charset="-122"/>
            </a:endParaRPr>
          </a:p>
          <a:p>
            <a:pPr marL="717550" lvl="2" indent="-342900" hangingPunct="0">
              <a:lnSpc>
                <a:spcPct val="120000"/>
              </a:lnSpc>
              <a:spcBef>
                <a:spcPts val="1800"/>
              </a:spcBef>
              <a:buFont typeface="Wingdings" panose="05000000000000000000" pitchFamily="2" charset="2"/>
              <a:buChar char="Ø"/>
              <a:defRPr/>
            </a:pP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a:p>
            <a:pPr lvl="1" eaLnBrk="1" hangingPunct="1"/>
            <a:endParaRPr lang="zh-CN" altLang="en-US" dirty="0" smtClean="0"/>
          </a:p>
          <a:p>
            <a:pPr lvl="2" eaLnBrk="1" hangingPunct="1">
              <a:spcBef>
                <a:spcPct val="35000"/>
              </a:spcBef>
            </a:pPr>
            <a:endParaRPr lang="zh-CN" altLang="en-US" dirty="0" smtClean="0"/>
          </a:p>
          <a:p>
            <a:pPr lvl="2" eaLnBrk="1" hangingPunct="1"/>
            <a:endParaRPr lang="en-US" altLang="zh-CN" dirty="0" smtClean="0"/>
          </a:p>
        </p:txBody>
      </p:sp>
      <p:sp>
        <p:nvSpPr>
          <p:cNvPr id="21"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3191712940"/>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119336" y="1925638"/>
            <a:ext cx="11459633" cy="4462462"/>
          </a:xfrm>
        </p:spPr>
        <p:txBody>
          <a:bodyPr/>
          <a:lstStyle/>
          <a:p>
            <a:pPr marL="1260475" lvl="3" indent="-342900" eaLnBrk="1" hangingPunct="0">
              <a:lnSpc>
                <a:spcPct val="100000"/>
              </a:lnSpc>
              <a:spcBef>
                <a:spcPts val="1200"/>
              </a:spcBef>
              <a:buFont typeface="Arial" panose="020B0604020202020204" pitchFamily="34" charset="0"/>
              <a:buChar char="•"/>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2.2.2.1 </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OGSS</a:t>
            </a:r>
          </a:p>
          <a:p>
            <a:pPr lvl="1" eaLnBrk="1" hangingPunct="1"/>
            <a:endParaRPr lang="en-US" altLang="zh-CN" dirty="0" smtClean="0"/>
          </a:p>
          <a:p>
            <a:pPr lvl="2" eaLnBrk="1" hangingPunct="1">
              <a:spcBef>
                <a:spcPct val="35000"/>
              </a:spcBef>
            </a:pPr>
            <a:endParaRPr lang="en-US" altLang="zh-CN" dirty="0" smtClean="0"/>
          </a:p>
          <a:p>
            <a:pPr lvl="2" eaLnBrk="1" hangingPunct="1"/>
            <a:endParaRPr lang="en-US" altLang="zh-CN" dirty="0" smtClean="0"/>
          </a:p>
        </p:txBody>
      </p:sp>
      <p:pic>
        <p:nvPicPr>
          <p:cNvPr id="32772" name="Picture 4" descr="一般边缘反走样采样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417" y="2744788"/>
            <a:ext cx="11089216"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5" descr="一般边缘反走样绘制结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8667" y="4941888"/>
            <a:ext cx="5615517"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 Box 6"/>
          <p:cNvSpPr txBox="1">
            <a:spLocks noChangeArrowheads="1"/>
          </p:cNvSpPr>
          <p:nvPr/>
        </p:nvSpPr>
        <p:spPr bwMode="auto">
          <a:xfrm>
            <a:off x="1344085" y="6021388"/>
            <a:ext cx="1729316"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b="1" dirty="0"/>
              <a:t>绘制结果</a:t>
            </a:r>
          </a:p>
        </p:txBody>
      </p:sp>
      <p:sp>
        <p:nvSpPr>
          <p:cNvPr id="32775" name="Text Box 7"/>
          <p:cNvSpPr txBox="1">
            <a:spLocks noChangeArrowheads="1"/>
          </p:cNvSpPr>
          <p:nvPr/>
        </p:nvSpPr>
        <p:spPr bwMode="auto">
          <a:xfrm>
            <a:off x="8157634" y="4616451"/>
            <a:ext cx="40343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b="1" dirty="0"/>
              <a:t>不同位置采样及滤波</a:t>
            </a:r>
          </a:p>
        </p:txBody>
      </p:sp>
      <p:sp>
        <p:nvSpPr>
          <p:cNvPr id="9"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934999875"/>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335360" y="1925638"/>
            <a:ext cx="11459633" cy="4462462"/>
          </a:xfrm>
        </p:spPr>
        <p:txBody>
          <a:bodyPr/>
          <a:lstStyle/>
          <a:p>
            <a:pPr marL="1260475" lvl="3" indent="-342900" hangingPunct="0">
              <a:lnSpc>
                <a:spcPct val="100000"/>
              </a:lnSpc>
              <a:spcBef>
                <a:spcPts val="1200"/>
              </a:spcBef>
              <a:buFont typeface="Arial" panose="020B0604020202020204" pitchFamily="34" charset="0"/>
              <a:buChar char="•"/>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2.2.2.1 OGSS</a:t>
            </a:r>
          </a:p>
          <a:p>
            <a:pPr lvl="1" eaLnBrk="1" hangingPunct="1"/>
            <a:endParaRPr lang="en-US" altLang="zh-CN" dirty="0" smtClean="0"/>
          </a:p>
          <a:p>
            <a:pPr lvl="1" eaLnBrk="1" hangingPunct="1"/>
            <a:endParaRPr lang="en-US" altLang="zh-CN" dirty="0" smtClean="0"/>
          </a:p>
          <a:p>
            <a:pPr lvl="2" eaLnBrk="1" hangingPunct="1">
              <a:spcBef>
                <a:spcPct val="35000"/>
              </a:spcBef>
            </a:pPr>
            <a:endParaRPr lang="en-US" altLang="zh-CN" dirty="0" smtClean="0"/>
          </a:p>
          <a:p>
            <a:pPr lvl="2" eaLnBrk="1" hangingPunct="1"/>
            <a:endParaRPr lang="en-US" altLang="zh-CN" dirty="0" smtClean="0"/>
          </a:p>
        </p:txBody>
      </p:sp>
      <p:pic>
        <p:nvPicPr>
          <p:cNvPr id="33796" name="Picture 5" descr="近水平边缘的反走样"/>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467" y="2816225"/>
            <a:ext cx="9505951"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6" descr="近水平边缘的反走样结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5218" y="4833938"/>
            <a:ext cx="5473700"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Text Box 7"/>
          <p:cNvSpPr txBox="1">
            <a:spLocks noChangeArrowheads="1"/>
          </p:cNvSpPr>
          <p:nvPr/>
        </p:nvSpPr>
        <p:spPr bwMode="auto">
          <a:xfrm>
            <a:off x="3456518" y="6021388"/>
            <a:ext cx="503978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t>近水平线的超采样及绘制结果</a:t>
            </a:r>
          </a:p>
        </p:txBody>
      </p:sp>
      <p:sp>
        <p:nvSpPr>
          <p:cNvPr id="8"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4119565917"/>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sz="half" idx="1"/>
          </p:nvPr>
        </p:nvSpPr>
        <p:spPr>
          <a:xfrm>
            <a:off x="479376" y="1916832"/>
            <a:ext cx="10009112" cy="4435475"/>
          </a:xfrm>
        </p:spPr>
        <p:txBody>
          <a:bodyPr/>
          <a:lstStyle/>
          <a:p>
            <a:pPr marL="1260475" lvl="3" indent="-342900" hangingPunct="0">
              <a:lnSpc>
                <a:spcPct val="100000"/>
              </a:lnSpc>
              <a:spcBef>
                <a:spcPts val="1200"/>
              </a:spcBef>
              <a:buFont typeface="Arial" panose="020B0604020202020204" pitchFamily="34" charset="0"/>
              <a:buChar char="•"/>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2.2.2.2 RGSS</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619250" lvl="1" indent="-342900">
              <a:lnSpc>
                <a:spcPct val="150000"/>
              </a:lnSpc>
              <a:spcBef>
                <a:spcPts val="1200"/>
              </a:spcBef>
              <a:buFont typeface="Wingdings" panose="05000000000000000000" pitchFamily="2" charset="2"/>
              <a:buChar char="n"/>
            </a:pPr>
            <a:r>
              <a:rPr lang="zh-CN" altLang="en-US" sz="2000" b="1" dirty="0">
                <a:solidFill>
                  <a:schemeClr val="bg2">
                    <a:lumMod val="50000"/>
                  </a:schemeClr>
                </a:solidFill>
              </a:rPr>
              <a:t>旋转网格线将四个子像素的网格线稍加旋转，形成一组</a:t>
            </a:r>
            <a:r>
              <a:rPr lang="en-US" altLang="zh-CN" sz="2000" b="1" dirty="0">
                <a:solidFill>
                  <a:schemeClr val="bg2">
                    <a:lumMod val="50000"/>
                  </a:schemeClr>
                </a:solidFill>
              </a:rPr>
              <a:t>4</a:t>
            </a:r>
            <a:r>
              <a:rPr lang="zh-CN" altLang="en-US" sz="2000" b="1" dirty="0">
                <a:solidFill>
                  <a:schemeClr val="bg2">
                    <a:lumMod val="50000"/>
                  </a:schemeClr>
                </a:solidFill>
              </a:rPr>
              <a:t>乘</a:t>
            </a:r>
            <a:r>
              <a:rPr lang="en-US" altLang="zh-CN" sz="2000" b="1" dirty="0">
                <a:solidFill>
                  <a:schemeClr val="bg2">
                    <a:lumMod val="50000"/>
                  </a:schemeClr>
                </a:solidFill>
              </a:rPr>
              <a:t>4</a:t>
            </a:r>
            <a:r>
              <a:rPr lang="zh-CN" altLang="en-US" sz="2000" b="1" dirty="0">
                <a:solidFill>
                  <a:schemeClr val="bg2">
                    <a:lumMod val="50000"/>
                  </a:schemeClr>
                </a:solidFill>
              </a:rPr>
              <a:t>的菱形栅格的采样信息</a:t>
            </a:r>
          </a:p>
          <a:p>
            <a:pPr marL="1619250" lvl="1" indent="-342900">
              <a:lnSpc>
                <a:spcPct val="150000"/>
              </a:lnSpc>
              <a:spcBef>
                <a:spcPts val="1200"/>
              </a:spcBef>
              <a:buFont typeface="Wingdings" panose="05000000000000000000" pitchFamily="2" charset="2"/>
              <a:buChar char="n"/>
            </a:pPr>
            <a:r>
              <a:rPr lang="zh-CN" altLang="en-US" sz="2000" b="1" dirty="0">
                <a:solidFill>
                  <a:schemeClr val="bg2">
                    <a:lumMod val="50000"/>
                  </a:schemeClr>
                </a:solidFill>
              </a:rPr>
              <a:t>每个行、列上都有一个采样点，但是行数和列数相当于原来的</a:t>
            </a:r>
            <a:r>
              <a:rPr lang="en-US" altLang="zh-CN" sz="2000" b="1" dirty="0">
                <a:solidFill>
                  <a:schemeClr val="bg2">
                    <a:lumMod val="50000"/>
                  </a:schemeClr>
                </a:solidFill>
              </a:rPr>
              <a:t>2</a:t>
            </a:r>
            <a:r>
              <a:rPr lang="zh-CN" altLang="en-US" sz="2000" b="1" dirty="0">
                <a:solidFill>
                  <a:schemeClr val="bg2">
                    <a:lumMod val="50000"/>
                  </a:schemeClr>
                </a:solidFill>
              </a:rPr>
              <a:t>倍，这样无疑就扩大了采样范围</a:t>
            </a:r>
          </a:p>
          <a:p>
            <a:pPr marL="1619250" lvl="1" indent="-342900">
              <a:lnSpc>
                <a:spcPct val="150000"/>
              </a:lnSpc>
              <a:spcBef>
                <a:spcPts val="1200"/>
              </a:spcBef>
              <a:buFont typeface="Wingdings" panose="05000000000000000000" pitchFamily="2" charset="2"/>
              <a:buChar char="n"/>
            </a:pPr>
            <a:r>
              <a:rPr lang="zh-CN" altLang="en-US" sz="2000" b="1" dirty="0">
                <a:solidFill>
                  <a:schemeClr val="bg2">
                    <a:lumMod val="50000"/>
                  </a:schemeClr>
                </a:solidFill>
              </a:rPr>
              <a:t>在耗费相同的运算资源下可以让子像素在水平与垂直方向的涵盖率加倍，多边形的边缘将带来更高的精准度，也就获得了更高品质的平滑渲染效果</a:t>
            </a:r>
          </a:p>
          <a:p>
            <a:pPr lvl="1" eaLnBrk="1" hangingPunct="1"/>
            <a:endParaRPr lang="en-US" altLang="zh-CN" sz="2400" dirty="0" smtClean="0"/>
          </a:p>
        </p:txBody>
      </p:sp>
      <p:pic>
        <p:nvPicPr>
          <p:cNvPr id="35844"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9457267" y="692696"/>
            <a:ext cx="1866900" cy="1693317"/>
          </a:xfrm>
          <a:noFill/>
        </p:spPr>
      </p:pic>
      <p:sp>
        <p:nvSpPr>
          <p:cNvPr id="6"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99511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2131">
                                            <p:txEl>
                                              <p:pRg st="0" end="0"/>
                                            </p:txEl>
                                          </p:spTgt>
                                        </p:tgtEl>
                                        <p:attrNameLst>
                                          <p:attrName>style.visibility</p:attrName>
                                        </p:attrNameLst>
                                      </p:cBhvr>
                                      <p:to>
                                        <p:strVal val="visible"/>
                                      </p:to>
                                    </p:set>
                                    <p:animEffect transition="in" filter="wipe(up)">
                                      <p:cBhvr>
                                        <p:cTn id="7" dur="500"/>
                                        <p:tgtEl>
                                          <p:spTgt spid="43213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32131">
                                            <p:txEl>
                                              <p:pRg st="1" end="1"/>
                                            </p:txEl>
                                          </p:spTgt>
                                        </p:tgtEl>
                                        <p:attrNameLst>
                                          <p:attrName>style.visibility</p:attrName>
                                        </p:attrNameLst>
                                      </p:cBhvr>
                                      <p:to>
                                        <p:strVal val="visible"/>
                                      </p:to>
                                    </p:set>
                                    <p:animEffect transition="in" filter="wipe(up)">
                                      <p:cBhvr>
                                        <p:cTn id="10" dur="500"/>
                                        <p:tgtEl>
                                          <p:spTgt spid="43213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32131">
                                            <p:txEl>
                                              <p:pRg st="2" end="2"/>
                                            </p:txEl>
                                          </p:spTgt>
                                        </p:tgtEl>
                                        <p:attrNameLst>
                                          <p:attrName>style.visibility</p:attrName>
                                        </p:attrNameLst>
                                      </p:cBhvr>
                                      <p:to>
                                        <p:strVal val="visible"/>
                                      </p:to>
                                    </p:set>
                                    <p:animEffect transition="in" filter="wipe(up)">
                                      <p:cBhvr>
                                        <p:cTn id="13" dur="500"/>
                                        <p:tgtEl>
                                          <p:spTgt spid="432131">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32131">
                                            <p:txEl>
                                              <p:pRg st="3" end="3"/>
                                            </p:txEl>
                                          </p:spTgt>
                                        </p:tgtEl>
                                        <p:attrNameLst>
                                          <p:attrName>style.visibility</p:attrName>
                                        </p:attrNameLst>
                                      </p:cBhvr>
                                      <p:to>
                                        <p:strVal val="visible"/>
                                      </p:to>
                                    </p:set>
                                    <p:animEffect transition="in" filter="wipe(up)">
                                      <p:cBhvr>
                                        <p:cTn id="16" dur="500"/>
                                        <p:tgtEl>
                                          <p:spTgt spid="4321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575734" y="5877520"/>
            <a:ext cx="11459633" cy="468312"/>
          </a:xfrm>
        </p:spPr>
        <p:txBody>
          <a:bodyPr/>
          <a:lstStyle/>
          <a:p>
            <a:pPr lvl="1" eaLnBrk="1" hangingPunct="1">
              <a:lnSpc>
                <a:spcPct val="80000"/>
              </a:lnSpc>
            </a:pPr>
            <a:endParaRPr lang="en-US" altLang="zh-CN" sz="1100" smtClean="0"/>
          </a:p>
          <a:p>
            <a:pPr lvl="2" eaLnBrk="1" hangingPunct="1">
              <a:lnSpc>
                <a:spcPct val="80000"/>
              </a:lnSpc>
              <a:spcBef>
                <a:spcPct val="35000"/>
              </a:spcBef>
            </a:pPr>
            <a:endParaRPr lang="en-US" altLang="zh-CN" sz="900" smtClean="0"/>
          </a:p>
          <a:p>
            <a:pPr lvl="2" eaLnBrk="1" hangingPunct="1">
              <a:lnSpc>
                <a:spcPct val="80000"/>
              </a:lnSpc>
            </a:pPr>
            <a:endParaRPr lang="en-US" altLang="zh-CN" sz="900" smtClean="0"/>
          </a:p>
        </p:txBody>
      </p:sp>
      <p:sp>
        <p:nvSpPr>
          <p:cNvPr id="308240" name="Freeform 16"/>
          <p:cNvSpPr>
            <a:spLocks/>
          </p:cNvSpPr>
          <p:nvPr/>
        </p:nvSpPr>
        <p:spPr bwMode="auto">
          <a:xfrm>
            <a:off x="-48683" y="4415432"/>
            <a:ext cx="12240684" cy="1354138"/>
          </a:xfrm>
          <a:custGeom>
            <a:avLst/>
            <a:gdLst>
              <a:gd name="T0" fmla="*/ 2147483647 w 5851"/>
              <a:gd name="T1" fmla="*/ 2147483647 h 839"/>
              <a:gd name="T2" fmla="*/ 2147483647 w 5851"/>
              <a:gd name="T3" fmla="*/ 0 h 839"/>
              <a:gd name="T4" fmla="*/ 2147483647 w 5851"/>
              <a:gd name="T5" fmla="*/ 2147483647 h 839"/>
              <a:gd name="T6" fmla="*/ 0 w 5851"/>
              <a:gd name="T7" fmla="*/ 2147483647 h 839"/>
              <a:gd name="T8" fmla="*/ 2147483647 w 5851"/>
              <a:gd name="T9" fmla="*/ 2147483647 h 839"/>
              <a:gd name="T10" fmla="*/ 0 60000 65536"/>
              <a:gd name="T11" fmla="*/ 0 60000 65536"/>
              <a:gd name="T12" fmla="*/ 0 60000 65536"/>
              <a:gd name="T13" fmla="*/ 0 60000 65536"/>
              <a:gd name="T14" fmla="*/ 0 60000 65536"/>
              <a:gd name="T15" fmla="*/ 0 w 5851"/>
              <a:gd name="T16" fmla="*/ 0 h 839"/>
              <a:gd name="T17" fmla="*/ 5851 w 5851"/>
              <a:gd name="T18" fmla="*/ 839 h 839"/>
            </a:gdLst>
            <a:ahLst/>
            <a:cxnLst>
              <a:cxn ang="T10">
                <a:pos x="T0" y="T1"/>
              </a:cxn>
              <a:cxn ang="T11">
                <a:pos x="T2" y="T3"/>
              </a:cxn>
              <a:cxn ang="T12">
                <a:pos x="T4" y="T5"/>
              </a:cxn>
              <a:cxn ang="T13">
                <a:pos x="T6" y="T7"/>
              </a:cxn>
              <a:cxn ang="T14">
                <a:pos x="T8" y="T9"/>
              </a:cxn>
            </a:cxnLst>
            <a:rect l="T15" t="T16" r="T17" b="T18"/>
            <a:pathLst>
              <a:path w="5851" h="839">
                <a:moveTo>
                  <a:pt x="22" y="431"/>
                </a:moveTo>
                <a:lnTo>
                  <a:pt x="5851" y="0"/>
                </a:lnTo>
                <a:lnTo>
                  <a:pt x="5828" y="793"/>
                </a:lnTo>
                <a:lnTo>
                  <a:pt x="0" y="839"/>
                </a:lnTo>
                <a:lnTo>
                  <a:pt x="22" y="431"/>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 name="Group 448"/>
          <p:cNvGrpSpPr>
            <a:grpSpLocks/>
          </p:cNvGrpSpPr>
          <p:nvPr/>
        </p:nvGrpSpPr>
        <p:grpSpPr bwMode="auto">
          <a:xfrm>
            <a:off x="-2117" y="4401146"/>
            <a:ext cx="12149668" cy="727075"/>
            <a:chOff x="-1" y="2999"/>
            <a:chExt cx="5740" cy="458"/>
          </a:xfrm>
        </p:grpSpPr>
        <p:grpSp>
          <p:nvGrpSpPr>
            <p:cNvPr id="36980" name="Group 15"/>
            <p:cNvGrpSpPr>
              <a:grpSpLocks/>
            </p:cNvGrpSpPr>
            <p:nvPr/>
          </p:nvGrpSpPr>
          <p:grpSpPr bwMode="auto">
            <a:xfrm>
              <a:off x="-1" y="3008"/>
              <a:ext cx="442" cy="449"/>
              <a:chOff x="834" y="2151"/>
              <a:chExt cx="454" cy="454"/>
            </a:xfrm>
          </p:grpSpPr>
          <p:sp>
            <p:nvSpPr>
              <p:cNvPr id="37053" name="Rectangle 10"/>
              <p:cNvSpPr>
                <a:spLocks noChangeArrowheads="1"/>
              </p:cNvSpPr>
              <p:nvPr/>
            </p:nvSpPr>
            <p:spPr bwMode="auto">
              <a:xfrm>
                <a:off x="834" y="2151"/>
                <a:ext cx="454"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054" name="Oval 11"/>
              <p:cNvSpPr>
                <a:spLocks noChangeArrowheads="1"/>
              </p:cNvSpPr>
              <p:nvPr/>
            </p:nvSpPr>
            <p:spPr bwMode="auto">
              <a:xfrm>
                <a:off x="1134" y="2523"/>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55" name="Oval 12"/>
              <p:cNvSpPr>
                <a:spLocks noChangeArrowheads="1"/>
              </p:cNvSpPr>
              <p:nvPr/>
            </p:nvSpPr>
            <p:spPr bwMode="auto">
              <a:xfrm>
                <a:off x="889" y="2455"/>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56" name="Oval 13"/>
              <p:cNvSpPr>
                <a:spLocks noChangeArrowheads="1"/>
              </p:cNvSpPr>
              <p:nvPr/>
            </p:nvSpPr>
            <p:spPr bwMode="auto">
              <a:xfrm>
                <a:off x="1202" y="2269"/>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57" name="Oval 14"/>
              <p:cNvSpPr>
                <a:spLocks noChangeArrowheads="1"/>
              </p:cNvSpPr>
              <p:nvPr/>
            </p:nvSpPr>
            <p:spPr bwMode="auto">
              <a:xfrm>
                <a:off x="961" y="2210"/>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36981" name="Group 17"/>
            <p:cNvGrpSpPr>
              <a:grpSpLocks/>
            </p:cNvGrpSpPr>
            <p:nvPr/>
          </p:nvGrpSpPr>
          <p:grpSpPr bwMode="auto">
            <a:xfrm>
              <a:off x="440" y="3008"/>
              <a:ext cx="442" cy="449"/>
              <a:chOff x="834" y="2151"/>
              <a:chExt cx="454" cy="454"/>
            </a:xfrm>
          </p:grpSpPr>
          <p:sp>
            <p:nvSpPr>
              <p:cNvPr id="37048" name="Rectangle 18"/>
              <p:cNvSpPr>
                <a:spLocks noChangeArrowheads="1"/>
              </p:cNvSpPr>
              <p:nvPr/>
            </p:nvSpPr>
            <p:spPr bwMode="auto">
              <a:xfrm>
                <a:off x="834" y="2151"/>
                <a:ext cx="454"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049" name="Oval 19"/>
              <p:cNvSpPr>
                <a:spLocks noChangeArrowheads="1"/>
              </p:cNvSpPr>
              <p:nvPr/>
            </p:nvSpPr>
            <p:spPr bwMode="auto">
              <a:xfrm>
                <a:off x="1134" y="2523"/>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50" name="Oval 20"/>
              <p:cNvSpPr>
                <a:spLocks noChangeArrowheads="1"/>
              </p:cNvSpPr>
              <p:nvPr/>
            </p:nvSpPr>
            <p:spPr bwMode="auto">
              <a:xfrm>
                <a:off x="889" y="2455"/>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51" name="Oval 21"/>
              <p:cNvSpPr>
                <a:spLocks noChangeArrowheads="1"/>
              </p:cNvSpPr>
              <p:nvPr/>
            </p:nvSpPr>
            <p:spPr bwMode="auto">
              <a:xfrm>
                <a:off x="1202" y="2269"/>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52" name="Oval 22"/>
              <p:cNvSpPr>
                <a:spLocks noChangeArrowheads="1"/>
              </p:cNvSpPr>
              <p:nvPr/>
            </p:nvSpPr>
            <p:spPr bwMode="auto">
              <a:xfrm>
                <a:off x="961" y="2210"/>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36982" name="Group 23"/>
            <p:cNvGrpSpPr>
              <a:grpSpLocks/>
            </p:cNvGrpSpPr>
            <p:nvPr/>
          </p:nvGrpSpPr>
          <p:grpSpPr bwMode="auto">
            <a:xfrm>
              <a:off x="881" y="3008"/>
              <a:ext cx="442" cy="449"/>
              <a:chOff x="834" y="2151"/>
              <a:chExt cx="454" cy="454"/>
            </a:xfrm>
          </p:grpSpPr>
          <p:sp>
            <p:nvSpPr>
              <p:cNvPr id="37043" name="Rectangle 24"/>
              <p:cNvSpPr>
                <a:spLocks noChangeArrowheads="1"/>
              </p:cNvSpPr>
              <p:nvPr/>
            </p:nvSpPr>
            <p:spPr bwMode="auto">
              <a:xfrm>
                <a:off x="834" y="2151"/>
                <a:ext cx="454"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044" name="Oval 25"/>
              <p:cNvSpPr>
                <a:spLocks noChangeArrowheads="1"/>
              </p:cNvSpPr>
              <p:nvPr/>
            </p:nvSpPr>
            <p:spPr bwMode="auto">
              <a:xfrm>
                <a:off x="1134" y="2523"/>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45" name="Oval 26"/>
              <p:cNvSpPr>
                <a:spLocks noChangeArrowheads="1"/>
              </p:cNvSpPr>
              <p:nvPr/>
            </p:nvSpPr>
            <p:spPr bwMode="auto">
              <a:xfrm>
                <a:off x="889" y="2455"/>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46" name="Oval 27"/>
              <p:cNvSpPr>
                <a:spLocks noChangeArrowheads="1"/>
              </p:cNvSpPr>
              <p:nvPr/>
            </p:nvSpPr>
            <p:spPr bwMode="auto">
              <a:xfrm>
                <a:off x="1202" y="2269"/>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47" name="Oval 28"/>
              <p:cNvSpPr>
                <a:spLocks noChangeArrowheads="1"/>
              </p:cNvSpPr>
              <p:nvPr/>
            </p:nvSpPr>
            <p:spPr bwMode="auto">
              <a:xfrm>
                <a:off x="961" y="2210"/>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36983" name="Group 29"/>
            <p:cNvGrpSpPr>
              <a:grpSpLocks/>
            </p:cNvGrpSpPr>
            <p:nvPr/>
          </p:nvGrpSpPr>
          <p:grpSpPr bwMode="auto">
            <a:xfrm>
              <a:off x="1325" y="3008"/>
              <a:ext cx="442" cy="449"/>
              <a:chOff x="834" y="2151"/>
              <a:chExt cx="454" cy="454"/>
            </a:xfrm>
          </p:grpSpPr>
          <p:sp>
            <p:nvSpPr>
              <p:cNvPr id="37038" name="Rectangle 30"/>
              <p:cNvSpPr>
                <a:spLocks noChangeArrowheads="1"/>
              </p:cNvSpPr>
              <p:nvPr/>
            </p:nvSpPr>
            <p:spPr bwMode="auto">
              <a:xfrm>
                <a:off x="834" y="2151"/>
                <a:ext cx="454"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039" name="Oval 31"/>
              <p:cNvSpPr>
                <a:spLocks noChangeArrowheads="1"/>
              </p:cNvSpPr>
              <p:nvPr/>
            </p:nvSpPr>
            <p:spPr bwMode="auto">
              <a:xfrm>
                <a:off x="1134" y="2523"/>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40" name="Oval 32"/>
              <p:cNvSpPr>
                <a:spLocks noChangeArrowheads="1"/>
              </p:cNvSpPr>
              <p:nvPr/>
            </p:nvSpPr>
            <p:spPr bwMode="auto">
              <a:xfrm>
                <a:off x="889" y="2455"/>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41" name="Oval 33"/>
              <p:cNvSpPr>
                <a:spLocks noChangeArrowheads="1"/>
              </p:cNvSpPr>
              <p:nvPr/>
            </p:nvSpPr>
            <p:spPr bwMode="auto">
              <a:xfrm>
                <a:off x="1202" y="2269"/>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42" name="Oval 34"/>
              <p:cNvSpPr>
                <a:spLocks noChangeArrowheads="1"/>
              </p:cNvSpPr>
              <p:nvPr/>
            </p:nvSpPr>
            <p:spPr bwMode="auto">
              <a:xfrm>
                <a:off x="961" y="2210"/>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36984" name="Group 35"/>
            <p:cNvGrpSpPr>
              <a:grpSpLocks/>
            </p:cNvGrpSpPr>
            <p:nvPr/>
          </p:nvGrpSpPr>
          <p:grpSpPr bwMode="auto">
            <a:xfrm>
              <a:off x="1766" y="3008"/>
              <a:ext cx="442" cy="449"/>
              <a:chOff x="834" y="2151"/>
              <a:chExt cx="454" cy="454"/>
            </a:xfrm>
          </p:grpSpPr>
          <p:sp>
            <p:nvSpPr>
              <p:cNvPr id="37033" name="Rectangle 36"/>
              <p:cNvSpPr>
                <a:spLocks noChangeArrowheads="1"/>
              </p:cNvSpPr>
              <p:nvPr/>
            </p:nvSpPr>
            <p:spPr bwMode="auto">
              <a:xfrm>
                <a:off x="834" y="2151"/>
                <a:ext cx="454"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034" name="Oval 37"/>
              <p:cNvSpPr>
                <a:spLocks noChangeArrowheads="1"/>
              </p:cNvSpPr>
              <p:nvPr/>
            </p:nvSpPr>
            <p:spPr bwMode="auto">
              <a:xfrm>
                <a:off x="1134" y="2523"/>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35" name="Oval 38"/>
              <p:cNvSpPr>
                <a:spLocks noChangeArrowheads="1"/>
              </p:cNvSpPr>
              <p:nvPr/>
            </p:nvSpPr>
            <p:spPr bwMode="auto">
              <a:xfrm>
                <a:off x="889" y="2455"/>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36" name="Oval 39"/>
              <p:cNvSpPr>
                <a:spLocks noChangeArrowheads="1"/>
              </p:cNvSpPr>
              <p:nvPr/>
            </p:nvSpPr>
            <p:spPr bwMode="auto">
              <a:xfrm>
                <a:off x="1202" y="2269"/>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37" name="Oval 40"/>
              <p:cNvSpPr>
                <a:spLocks noChangeArrowheads="1"/>
              </p:cNvSpPr>
              <p:nvPr/>
            </p:nvSpPr>
            <p:spPr bwMode="auto">
              <a:xfrm>
                <a:off x="961" y="2210"/>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36985" name="Group 41"/>
            <p:cNvGrpSpPr>
              <a:grpSpLocks/>
            </p:cNvGrpSpPr>
            <p:nvPr/>
          </p:nvGrpSpPr>
          <p:grpSpPr bwMode="auto">
            <a:xfrm>
              <a:off x="2207" y="3008"/>
              <a:ext cx="442" cy="449"/>
              <a:chOff x="834" y="2151"/>
              <a:chExt cx="454" cy="454"/>
            </a:xfrm>
          </p:grpSpPr>
          <p:sp>
            <p:nvSpPr>
              <p:cNvPr id="37028" name="Rectangle 42"/>
              <p:cNvSpPr>
                <a:spLocks noChangeArrowheads="1"/>
              </p:cNvSpPr>
              <p:nvPr/>
            </p:nvSpPr>
            <p:spPr bwMode="auto">
              <a:xfrm>
                <a:off x="834" y="2151"/>
                <a:ext cx="454"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029" name="Oval 43"/>
              <p:cNvSpPr>
                <a:spLocks noChangeArrowheads="1"/>
              </p:cNvSpPr>
              <p:nvPr/>
            </p:nvSpPr>
            <p:spPr bwMode="auto">
              <a:xfrm>
                <a:off x="1134" y="2523"/>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30" name="Oval 44"/>
              <p:cNvSpPr>
                <a:spLocks noChangeArrowheads="1"/>
              </p:cNvSpPr>
              <p:nvPr/>
            </p:nvSpPr>
            <p:spPr bwMode="auto">
              <a:xfrm>
                <a:off x="889" y="2455"/>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31" name="Oval 45"/>
              <p:cNvSpPr>
                <a:spLocks noChangeArrowheads="1"/>
              </p:cNvSpPr>
              <p:nvPr/>
            </p:nvSpPr>
            <p:spPr bwMode="auto">
              <a:xfrm>
                <a:off x="1202" y="2269"/>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32" name="Oval 46"/>
              <p:cNvSpPr>
                <a:spLocks noChangeArrowheads="1"/>
              </p:cNvSpPr>
              <p:nvPr/>
            </p:nvSpPr>
            <p:spPr bwMode="auto">
              <a:xfrm>
                <a:off x="961" y="2210"/>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36986" name="Group 47"/>
            <p:cNvGrpSpPr>
              <a:grpSpLocks/>
            </p:cNvGrpSpPr>
            <p:nvPr/>
          </p:nvGrpSpPr>
          <p:grpSpPr bwMode="auto">
            <a:xfrm>
              <a:off x="2648" y="3004"/>
              <a:ext cx="441" cy="449"/>
              <a:chOff x="834" y="2151"/>
              <a:chExt cx="454" cy="454"/>
            </a:xfrm>
          </p:grpSpPr>
          <p:sp>
            <p:nvSpPr>
              <p:cNvPr id="37023" name="Rectangle 48"/>
              <p:cNvSpPr>
                <a:spLocks noChangeArrowheads="1"/>
              </p:cNvSpPr>
              <p:nvPr/>
            </p:nvSpPr>
            <p:spPr bwMode="auto">
              <a:xfrm>
                <a:off x="834" y="2151"/>
                <a:ext cx="454"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024" name="Oval 49"/>
              <p:cNvSpPr>
                <a:spLocks noChangeArrowheads="1"/>
              </p:cNvSpPr>
              <p:nvPr/>
            </p:nvSpPr>
            <p:spPr bwMode="auto">
              <a:xfrm>
                <a:off x="1134" y="2523"/>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25" name="Oval 50"/>
              <p:cNvSpPr>
                <a:spLocks noChangeArrowheads="1"/>
              </p:cNvSpPr>
              <p:nvPr/>
            </p:nvSpPr>
            <p:spPr bwMode="auto">
              <a:xfrm>
                <a:off x="889" y="2455"/>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26" name="Oval 51"/>
              <p:cNvSpPr>
                <a:spLocks noChangeArrowheads="1"/>
              </p:cNvSpPr>
              <p:nvPr/>
            </p:nvSpPr>
            <p:spPr bwMode="auto">
              <a:xfrm>
                <a:off x="1202" y="2269"/>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27" name="Oval 52"/>
              <p:cNvSpPr>
                <a:spLocks noChangeArrowheads="1"/>
              </p:cNvSpPr>
              <p:nvPr/>
            </p:nvSpPr>
            <p:spPr bwMode="auto">
              <a:xfrm>
                <a:off x="961" y="2210"/>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36987" name="Group 53"/>
            <p:cNvGrpSpPr>
              <a:grpSpLocks/>
            </p:cNvGrpSpPr>
            <p:nvPr/>
          </p:nvGrpSpPr>
          <p:grpSpPr bwMode="auto">
            <a:xfrm>
              <a:off x="3088" y="3004"/>
              <a:ext cx="442" cy="449"/>
              <a:chOff x="834" y="2151"/>
              <a:chExt cx="454" cy="454"/>
            </a:xfrm>
          </p:grpSpPr>
          <p:sp>
            <p:nvSpPr>
              <p:cNvPr id="37018" name="Rectangle 54"/>
              <p:cNvSpPr>
                <a:spLocks noChangeArrowheads="1"/>
              </p:cNvSpPr>
              <p:nvPr/>
            </p:nvSpPr>
            <p:spPr bwMode="auto">
              <a:xfrm>
                <a:off x="834" y="2151"/>
                <a:ext cx="454"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019" name="Oval 55"/>
              <p:cNvSpPr>
                <a:spLocks noChangeArrowheads="1"/>
              </p:cNvSpPr>
              <p:nvPr/>
            </p:nvSpPr>
            <p:spPr bwMode="auto">
              <a:xfrm>
                <a:off x="1134" y="2523"/>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20" name="Oval 56"/>
              <p:cNvSpPr>
                <a:spLocks noChangeArrowheads="1"/>
              </p:cNvSpPr>
              <p:nvPr/>
            </p:nvSpPr>
            <p:spPr bwMode="auto">
              <a:xfrm>
                <a:off x="889" y="2455"/>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21" name="Oval 57"/>
              <p:cNvSpPr>
                <a:spLocks noChangeArrowheads="1"/>
              </p:cNvSpPr>
              <p:nvPr/>
            </p:nvSpPr>
            <p:spPr bwMode="auto">
              <a:xfrm>
                <a:off x="1202" y="2269"/>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22" name="Oval 58"/>
              <p:cNvSpPr>
                <a:spLocks noChangeArrowheads="1"/>
              </p:cNvSpPr>
              <p:nvPr/>
            </p:nvSpPr>
            <p:spPr bwMode="auto">
              <a:xfrm>
                <a:off x="961" y="2210"/>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36988" name="Group 59"/>
            <p:cNvGrpSpPr>
              <a:grpSpLocks/>
            </p:cNvGrpSpPr>
            <p:nvPr/>
          </p:nvGrpSpPr>
          <p:grpSpPr bwMode="auto">
            <a:xfrm>
              <a:off x="3529" y="3004"/>
              <a:ext cx="442" cy="449"/>
              <a:chOff x="834" y="2151"/>
              <a:chExt cx="454" cy="454"/>
            </a:xfrm>
          </p:grpSpPr>
          <p:sp>
            <p:nvSpPr>
              <p:cNvPr id="37013" name="Rectangle 60"/>
              <p:cNvSpPr>
                <a:spLocks noChangeArrowheads="1"/>
              </p:cNvSpPr>
              <p:nvPr/>
            </p:nvSpPr>
            <p:spPr bwMode="auto">
              <a:xfrm>
                <a:off x="834" y="2151"/>
                <a:ext cx="454"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014" name="Oval 61"/>
              <p:cNvSpPr>
                <a:spLocks noChangeArrowheads="1"/>
              </p:cNvSpPr>
              <p:nvPr/>
            </p:nvSpPr>
            <p:spPr bwMode="auto">
              <a:xfrm>
                <a:off x="1134" y="2523"/>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15" name="Oval 62"/>
              <p:cNvSpPr>
                <a:spLocks noChangeArrowheads="1"/>
              </p:cNvSpPr>
              <p:nvPr/>
            </p:nvSpPr>
            <p:spPr bwMode="auto">
              <a:xfrm>
                <a:off x="889" y="2455"/>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16" name="Oval 63"/>
              <p:cNvSpPr>
                <a:spLocks noChangeArrowheads="1"/>
              </p:cNvSpPr>
              <p:nvPr/>
            </p:nvSpPr>
            <p:spPr bwMode="auto">
              <a:xfrm>
                <a:off x="1202" y="2269"/>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17" name="Oval 64"/>
              <p:cNvSpPr>
                <a:spLocks noChangeArrowheads="1"/>
              </p:cNvSpPr>
              <p:nvPr/>
            </p:nvSpPr>
            <p:spPr bwMode="auto">
              <a:xfrm>
                <a:off x="961" y="2210"/>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36989" name="Group 65"/>
            <p:cNvGrpSpPr>
              <a:grpSpLocks/>
            </p:cNvGrpSpPr>
            <p:nvPr/>
          </p:nvGrpSpPr>
          <p:grpSpPr bwMode="auto">
            <a:xfrm>
              <a:off x="3973" y="2999"/>
              <a:ext cx="442" cy="449"/>
              <a:chOff x="834" y="2151"/>
              <a:chExt cx="454" cy="454"/>
            </a:xfrm>
          </p:grpSpPr>
          <p:sp>
            <p:nvSpPr>
              <p:cNvPr id="37008" name="Rectangle 66"/>
              <p:cNvSpPr>
                <a:spLocks noChangeArrowheads="1"/>
              </p:cNvSpPr>
              <p:nvPr/>
            </p:nvSpPr>
            <p:spPr bwMode="auto">
              <a:xfrm>
                <a:off x="834" y="2151"/>
                <a:ext cx="454"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009" name="Oval 67"/>
              <p:cNvSpPr>
                <a:spLocks noChangeArrowheads="1"/>
              </p:cNvSpPr>
              <p:nvPr/>
            </p:nvSpPr>
            <p:spPr bwMode="auto">
              <a:xfrm>
                <a:off x="1134" y="2523"/>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10" name="Oval 68"/>
              <p:cNvSpPr>
                <a:spLocks noChangeArrowheads="1"/>
              </p:cNvSpPr>
              <p:nvPr/>
            </p:nvSpPr>
            <p:spPr bwMode="auto">
              <a:xfrm>
                <a:off x="889" y="2455"/>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11" name="Oval 69"/>
              <p:cNvSpPr>
                <a:spLocks noChangeArrowheads="1"/>
              </p:cNvSpPr>
              <p:nvPr/>
            </p:nvSpPr>
            <p:spPr bwMode="auto">
              <a:xfrm>
                <a:off x="1202" y="2269"/>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12" name="Oval 70"/>
              <p:cNvSpPr>
                <a:spLocks noChangeArrowheads="1"/>
              </p:cNvSpPr>
              <p:nvPr/>
            </p:nvSpPr>
            <p:spPr bwMode="auto">
              <a:xfrm>
                <a:off x="961" y="2210"/>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36990" name="Group 71"/>
            <p:cNvGrpSpPr>
              <a:grpSpLocks/>
            </p:cNvGrpSpPr>
            <p:nvPr/>
          </p:nvGrpSpPr>
          <p:grpSpPr bwMode="auto">
            <a:xfrm>
              <a:off x="4414" y="2999"/>
              <a:ext cx="442" cy="449"/>
              <a:chOff x="834" y="2151"/>
              <a:chExt cx="454" cy="454"/>
            </a:xfrm>
          </p:grpSpPr>
          <p:sp>
            <p:nvSpPr>
              <p:cNvPr id="37003" name="Rectangle 72"/>
              <p:cNvSpPr>
                <a:spLocks noChangeArrowheads="1"/>
              </p:cNvSpPr>
              <p:nvPr/>
            </p:nvSpPr>
            <p:spPr bwMode="auto">
              <a:xfrm>
                <a:off x="834" y="2151"/>
                <a:ext cx="454"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004" name="Oval 73"/>
              <p:cNvSpPr>
                <a:spLocks noChangeArrowheads="1"/>
              </p:cNvSpPr>
              <p:nvPr/>
            </p:nvSpPr>
            <p:spPr bwMode="auto">
              <a:xfrm>
                <a:off x="1134" y="2523"/>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05" name="Oval 74"/>
              <p:cNvSpPr>
                <a:spLocks noChangeArrowheads="1"/>
              </p:cNvSpPr>
              <p:nvPr/>
            </p:nvSpPr>
            <p:spPr bwMode="auto">
              <a:xfrm>
                <a:off x="889" y="2455"/>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06" name="Oval 75"/>
              <p:cNvSpPr>
                <a:spLocks noChangeArrowheads="1"/>
              </p:cNvSpPr>
              <p:nvPr/>
            </p:nvSpPr>
            <p:spPr bwMode="auto">
              <a:xfrm>
                <a:off x="1202" y="2269"/>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07" name="Oval 76"/>
              <p:cNvSpPr>
                <a:spLocks noChangeArrowheads="1"/>
              </p:cNvSpPr>
              <p:nvPr/>
            </p:nvSpPr>
            <p:spPr bwMode="auto">
              <a:xfrm>
                <a:off x="961" y="2210"/>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36991" name="Group 77"/>
            <p:cNvGrpSpPr>
              <a:grpSpLocks/>
            </p:cNvGrpSpPr>
            <p:nvPr/>
          </p:nvGrpSpPr>
          <p:grpSpPr bwMode="auto">
            <a:xfrm>
              <a:off x="4855" y="2999"/>
              <a:ext cx="442" cy="449"/>
              <a:chOff x="834" y="2151"/>
              <a:chExt cx="454" cy="454"/>
            </a:xfrm>
          </p:grpSpPr>
          <p:sp>
            <p:nvSpPr>
              <p:cNvPr id="36998" name="Rectangle 78"/>
              <p:cNvSpPr>
                <a:spLocks noChangeArrowheads="1"/>
              </p:cNvSpPr>
              <p:nvPr/>
            </p:nvSpPr>
            <p:spPr bwMode="auto">
              <a:xfrm>
                <a:off x="834" y="2151"/>
                <a:ext cx="454"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99" name="Oval 79"/>
              <p:cNvSpPr>
                <a:spLocks noChangeArrowheads="1"/>
              </p:cNvSpPr>
              <p:nvPr/>
            </p:nvSpPr>
            <p:spPr bwMode="auto">
              <a:xfrm>
                <a:off x="1134" y="2523"/>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00" name="Oval 80"/>
              <p:cNvSpPr>
                <a:spLocks noChangeArrowheads="1"/>
              </p:cNvSpPr>
              <p:nvPr/>
            </p:nvSpPr>
            <p:spPr bwMode="auto">
              <a:xfrm>
                <a:off x="889" y="2455"/>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01" name="Oval 81"/>
              <p:cNvSpPr>
                <a:spLocks noChangeArrowheads="1"/>
              </p:cNvSpPr>
              <p:nvPr/>
            </p:nvSpPr>
            <p:spPr bwMode="auto">
              <a:xfrm>
                <a:off x="1202" y="2269"/>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7002" name="Oval 82"/>
              <p:cNvSpPr>
                <a:spLocks noChangeArrowheads="1"/>
              </p:cNvSpPr>
              <p:nvPr/>
            </p:nvSpPr>
            <p:spPr bwMode="auto">
              <a:xfrm>
                <a:off x="961" y="2210"/>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36992" name="Group 95"/>
            <p:cNvGrpSpPr>
              <a:grpSpLocks/>
            </p:cNvGrpSpPr>
            <p:nvPr/>
          </p:nvGrpSpPr>
          <p:grpSpPr bwMode="auto">
            <a:xfrm>
              <a:off x="5297" y="3004"/>
              <a:ext cx="442" cy="449"/>
              <a:chOff x="834" y="2151"/>
              <a:chExt cx="454" cy="454"/>
            </a:xfrm>
          </p:grpSpPr>
          <p:sp>
            <p:nvSpPr>
              <p:cNvPr id="36993" name="Rectangle 96"/>
              <p:cNvSpPr>
                <a:spLocks noChangeArrowheads="1"/>
              </p:cNvSpPr>
              <p:nvPr/>
            </p:nvSpPr>
            <p:spPr bwMode="auto">
              <a:xfrm>
                <a:off x="834" y="2151"/>
                <a:ext cx="454"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94" name="Oval 97"/>
              <p:cNvSpPr>
                <a:spLocks noChangeArrowheads="1"/>
              </p:cNvSpPr>
              <p:nvPr/>
            </p:nvSpPr>
            <p:spPr bwMode="auto">
              <a:xfrm>
                <a:off x="1134" y="2523"/>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95" name="Oval 98"/>
              <p:cNvSpPr>
                <a:spLocks noChangeArrowheads="1"/>
              </p:cNvSpPr>
              <p:nvPr/>
            </p:nvSpPr>
            <p:spPr bwMode="auto">
              <a:xfrm>
                <a:off x="889" y="2455"/>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96" name="Oval 99"/>
              <p:cNvSpPr>
                <a:spLocks noChangeArrowheads="1"/>
              </p:cNvSpPr>
              <p:nvPr/>
            </p:nvSpPr>
            <p:spPr bwMode="auto">
              <a:xfrm>
                <a:off x="1202" y="2269"/>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97" name="Oval 100"/>
              <p:cNvSpPr>
                <a:spLocks noChangeArrowheads="1"/>
              </p:cNvSpPr>
              <p:nvPr/>
            </p:nvSpPr>
            <p:spPr bwMode="auto">
              <a:xfrm>
                <a:off x="961" y="2210"/>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16" name="Group 349"/>
          <p:cNvGrpSpPr>
            <a:grpSpLocks/>
          </p:cNvGrpSpPr>
          <p:nvPr/>
        </p:nvGrpSpPr>
        <p:grpSpPr bwMode="auto">
          <a:xfrm>
            <a:off x="-2117" y="5374282"/>
            <a:ext cx="12172951" cy="712788"/>
            <a:chOff x="0" y="2509"/>
            <a:chExt cx="5751" cy="449"/>
          </a:xfrm>
        </p:grpSpPr>
        <p:sp>
          <p:nvSpPr>
            <p:cNvPr id="36967" name="Rectangle 258"/>
            <p:cNvSpPr>
              <a:spLocks noChangeArrowheads="1"/>
            </p:cNvSpPr>
            <p:nvPr/>
          </p:nvSpPr>
          <p:spPr bwMode="auto">
            <a:xfrm>
              <a:off x="0" y="2509"/>
              <a:ext cx="442" cy="449"/>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36968" name="Rectangle 336"/>
            <p:cNvSpPr>
              <a:spLocks noChangeArrowheads="1"/>
            </p:cNvSpPr>
            <p:nvPr/>
          </p:nvSpPr>
          <p:spPr bwMode="auto">
            <a:xfrm>
              <a:off x="442" y="2509"/>
              <a:ext cx="442" cy="449"/>
            </a:xfrm>
            <a:prstGeom prst="rect">
              <a:avLst/>
            </a:prstGeom>
            <a:solidFill>
              <a:srgbClr val="FFC0C0"/>
            </a:solidFill>
            <a:ln w="38100">
              <a:solidFill>
                <a:schemeClr val="tx1"/>
              </a:solidFill>
              <a:miter lim="800000"/>
              <a:headEnd/>
              <a:tailEnd/>
            </a:ln>
          </p:spPr>
          <p:txBody>
            <a:bodyPr wrap="none" anchor="ctr"/>
            <a:lstStyle/>
            <a:p>
              <a:endParaRPr lang="zh-CN" altLang="en-US"/>
            </a:p>
          </p:txBody>
        </p:sp>
        <p:sp>
          <p:nvSpPr>
            <p:cNvPr id="36969" name="Rectangle 337"/>
            <p:cNvSpPr>
              <a:spLocks noChangeArrowheads="1"/>
            </p:cNvSpPr>
            <p:nvPr/>
          </p:nvSpPr>
          <p:spPr bwMode="auto">
            <a:xfrm>
              <a:off x="882" y="2509"/>
              <a:ext cx="442" cy="449"/>
            </a:xfrm>
            <a:prstGeom prst="rect">
              <a:avLst/>
            </a:prstGeom>
            <a:solidFill>
              <a:srgbClr val="FFC0C0"/>
            </a:solidFill>
            <a:ln w="38100">
              <a:solidFill>
                <a:schemeClr val="tx1"/>
              </a:solidFill>
              <a:miter lim="800000"/>
              <a:headEnd/>
              <a:tailEnd/>
            </a:ln>
          </p:spPr>
          <p:txBody>
            <a:bodyPr wrap="none" anchor="ctr"/>
            <a:lstStyle/>
            <a:p>
              <a:endParaRPr lang="zh-CN" altLang="en-US"/>
            </a:p>
          </p:txBody>
        </p:sp>
        <p:sp>
          <p:nvSpPr>
            <p:cNvPr id="36970" name="Rectangle 338"/>
            <p:cNvSpPr>
              <a:spLocks noChangeArrowheads="1"/>
            </p:cNvSpPr>
            <p:nvPr/>
          </p:nvSpPr>
          <p:spPr bwMode="auto">
            <a:xfrm>
              <a:off x="1324" y="2509"/>
              <a:ext cx="442" cy="449"/>
            </a:xfrm>
            <a:prstGeom prst="rect">
              <a:avLst/>
            </a:prstGeom>
            <a:solidFill>
              <a:srgbClr val="FFC0C0"/>
            </a:solidFill>
            <a:ln w="38100">
              <a:solidFill>
                <a:schemeClr val="tx1"/>
              </a:solidFill>
              <a:miter lim="800000"/>
              <a:headEnd/>
              <a:tailEnd/>
            </a:ln>
          </p:spPr>
          <p:txBody>
            <a:bodyPr wrap="none" anchor="ctr"/>
            <a:lstStyle/>
            <a:p>
              <a:endParaRPr lang="zh-CN" altLang="en-US"/>
            </a:p>
          </p:txBody>
        </p:sp>
        <p:sp>
          <p:nvSpPr>
            <p:cNvPr id="36971" name="Rectangle 339"/>
            <p:cNvSpPr>
              <a:spLocks noChangeArrowheads="1"/>
            </p:cNvSpPr>
            <p:nvPr/>
          </p:nvSpPr>
          <p:spPr bwMode="auto">
            <a:xfrm>
              <a:off x="1772" y="2509"/>
              <a:ext cx="442" cy="449"/>
            </a:xfrm>
            <a:prstGeom prst="rect">
              <a:avLst/>
            </a:prstGeom>
            <a:solidFill>
              <a:srgbClr val="FF8080"/>
            </a:solidFill>
            <a:ln w="38100">
              <a:solidFill>
                <a:schemeClr val="tx1"/>
              </a:solidFill>
              <a:miter lim="800000"/>
              <a:headEnd/>
              <a:tailEnd/>
            </a:ln>
          </p:spPr>
          <p:txBody>
            <a:bodyPr wrap="none" anchor="ctr"/>
            <a:lstStyle/>
            <a:p>
              <a:endParaRPr lang="zh-CN" altLang="en-US"/>
            </a:p>
          </p:txBody>
        </p:sp>
        <p:sp>
          <p:nvSpPr>
            <p:cNvPr id="36972" name="Rectangle 340"/>
            <p:cNvSpPr>
              <a:spLocks noChangeArrowheads="1"/>
            </p:cNvSpPr>
            <p:nvPr/>
          </p:nvSpPr>
          <p:spPr bwMode="auto">
            <a:xfrm>
              <a:off x="2214" y="2509"/>
              <a:ext cx="442" cy="449"/>
            </a:xfrm>
            <a:prstGeom prst="rect">
              <a:avLst/>
            </a:prstGeom>
            <a:solidFill>
              <a:srgbClr val="FF8080"/>
            </a:solidFill>
            <a:ln w="38100">
              <a:solidFill>
                <a:schemeClr val="tx1"/>
              </a:solidFill>
              <a:miter lim="800000"/>
              <a:headEnd/>
              <a:tailEnd/>
            </a:ln>
          </p:spPr>
          <p:txBody>
            <a:bodyPr wrap="none" anchor="ctr"/>
            <a:lstStyle/>
            <a:p>
              <a:endParaRPr lang="zh-CN" altLang="en-US"/>
            </a:p>
          </p:txBody>
        </p:sp>
        <p:sp>
          <p:nvSpPr>
            <p:cNvPr id="36973" name="Rectangle 341"/>
            <p:cNvSpPr>
              <a:spLocks noChangeArrowheads="1"/>
            </p:cNvSpPr>
            <p:nvPr/>
          </p:nvSpPr>
          <p:spPr bwMode="auto">
            <a:xfrm>
              <a:off x="2654" y="2509"/>
              <a:ext cx="442" cy="449"/>
            </a:xfrm>
            <a:prstGeom prst="rect">
              <a:avLst/>
            </a:prstGeom>
            <a:solidFill>
              <a:srgbClr val="FF8080"/>
            </a:solidFill>
            <a:ln w="38100">
              <a:solidFill>
                <a:schemeClr val="tx1"/>
              </a:solidFill>
              <a:miter lim="800000"/>
              <a:headEnd/>
              <a:tailEnd/>
            </a:ln>
          </p:spPr>
          <p:txBody>
            <a:bodyPr wrap="none" anchor="ctr"/>
            <a:lstStyle/>
            <a:p>
              <a:endParaRPr lang="zh-CN" altLang="en-US"/>
            </a:p>
          </p:txBody>
        </p:sp>
        <p:sp>
          <p:nvSpPr>
            <p:cNvPr id="36974" name="Rectangle 342"/>
            <p:cNvSpPr>
              <a:spLocks noChangeArrowheads="1"/>
            </p:cNvSpPr>
            <p:nvPr/>
          </p:nvSpPr>
          <p:spPr bwMode="auto">
            <a:xfrm>
              <a:off x="3096" y="2509"/>
              <a:ext cx="442" cy="449"/>
            </a:xfrm>
            <a:prstGeom prst="rect">
              <a:avLst/>
            </a:prstGeom>
            <a:solidFill>
              <a:srgbClr val="FF8080"/>
            </a:solidFill>
            <a:ln w="38100">
              <a:solidFill>
                <a:schemeClr val="tx1"/>
              </a:solidFill>
              <a:miter lim="800000"/>
              <a:headEnd/>
              <a:tailEnd/>
            </a:ln>
          </p:spPr>
          <p:txBody>
            <a:bodyPr wrap="none" anchor="ctr"/>
            <a:lstStyle/>
            <a:p>
              <a:endParaRPr lang="zh-CN" altLang="en-US"/>
            </a:p>
          </p:txBody>
        </p:sp>
        <p:sp>
          <p:nvSpPr>
            <p:cNvPr id="36975" name="Rectangle 343"/>
            <p:cNvSpPr>
              <a:spLocks noChangeArrowheads="1"/>
            </p:cNvSpPr>
            <p:nvPr/>
          </p:nvSpPr>
          <p:spPr bwMode="auto">
            <a:xfrm>
              <a:off x="3538" y="2509"/>
              <a:ext cx="442" cy="449"/>
            </a:xfrm>
            <a:prstGeom prst="rect">
              <a:avLst/>
            </a:prstGeom>
            <a:solidFill>
              <a:srgbClr val="FF4040"/>
            </a:solidFill>
            <a:ln w="38100">
              <a:solidFill>
                <a:schemeClr val="tx1"/>
              </a:solidFill>
              <a:miter lim="800000"/>
              <a:headEnd/>
              <a:tailEnd/>
            </a:ln>
          </p:spPr>
          <p:txBody>
            <a:bodyPr wrap="none" anchor="ctr"/>
            <a:lstStyle/>
            <a:p>
              <a:endParaRPr lang="zh-CN" altLang="en-US"/>
            </a:p>
          </p:txBody>
        </p:sp>
        <p:sp>
          <p:nvSpPr>
            <p:cNvPr id="36976" name="Rectangle 344"/>
            <p:cNvSpPr>
              <a:spLocks noChangeArrowheads="1"/>
            </p:cNvSpPr>
            <p:nvPr/>
          </p:nvSpPr>
          <p:spPr bwMode="auto">
            <a:xfrm>
              <a:off x="3980" y="2509"/>
              <a:ext cx="442" cy="449"/>
            </a:xfrm>
            <a:prstGeom prst="rect">
              <a:avLst/>
            </a:prstGeom>
            <a:solidFill>
              <a:srgbClr val="FF4040"/>
            </a:solidFill>
            <a:ln w="38100">
              <a:solidFill>
                <a:schemeClr val="tx1"/>
              </a:solidFill>
              <a:miter lim="800000"/>
              <a:headEnd/>
              <a:tailEnd/>
            </a:ln>
          </p:spPr>
          <p:txBody>
            <a:bodyPr wrap="none" anchor="ctr"/>
            <a:lstStyle/>
            <a:p>
              <a:endParaRPr lang="zh-CN" altLang="en-US"/>
            </a:p>
          </p:txBody>
        </p:sp>
        <p:sp>
          <p:nvSpPr>
            <p:cNvPr id="36977" name="Rectangle 345"/>
            <p:cNvSpPr>
              <a:spLocks noChangeArrowheads="1"/>
            </p:cNvSpPr>
            <p:nvPr/>
          </p:nvSpPr>
          <p:spPr bwMode="auto">
            <a:xfrm>
              <a:off x="4420" y="2509"/>
              <a:ext cx="442" cy="449"/>
            </a:xfrm>
            <a:prstGeom prst="rect">
              <a:avLst/>
            </a:prstGeom>
            <a:solidFill>
              <a:srgbClr val="FF4040"/>
            </a:solidFill>
            <a:ln w="38100">
              <a:solidFill>
                <a:schemeClr val="tx1"/>
              </a:solidFill>
              <a:miter lim="800000"/>
              <a:headEnd/>
              <a:tailEnd/>
            </a:ln>
          </p:spPr>
          <p:txBody>
            <a:bodyPr wrap="none" anchor="ctr"/>
            <a:lstStyle/>
            <a:p>
              <a:endParaRPr lang="zh-CN" altLang="en-US"/>
            </a:p>
          </p:txBody>
        </p:sp>
        <p:sp>
          <p:nvSpPr>
            <p:cNvPr id="36978" name="Rectangle 346"/>
            <p:cNvSpPr>
              <a:spLocks noChangeArrowheads="1"/>
            </p:cNvSpPr>
            <p:nvPr/>
          </p:nvSpPr>
          <p:spPr bwMode="auto">
            <a:xfrm>
              <a:off x="4862" y="2509"/>
              <a:ext cx="442" cy="449"/>
            </a:xfrm>
            <a:prstGeom prst="rect">
              <a:avLst/>
            </a:prstGeom>
            <a:solidFill>
              <a:schemeClr val="hlink"/>
            </a:solidFill>
            <a:ln w="38100">
              <a:solidFill>
                <a:schemeClr val="tx1"/>
              </a:solidFill>
              <a:miter lim="800000"/>
              <a:headEnd/>
              <a:tailEnd/>
            </a:ln>
          </p:spPr>
          <p:txBody>
            <a:bodyPr wrap="none" anchor="ctr"/>
            <a:lstStyle/>
            <a:p>
              <a:endParaRPr lang="zh-CN" altLang="en-US"/>
            </a:p>
          </p:txBody>
        </p:sp>
        <p:sp>
          <p:nvSpPr>
            <p:cNvPr id="36979" name="Rectangle 347"/>
            <p:cNvSpPr>
              <a:spLocks noChangeArrowheads="1"/>
            </p:cNvSpPr>
            <p:nvPr/>
          </p:nvSpPr>
          <p:spPr bwMode="auto">
            <a:xfrm>
              <a:off x="5309" y="2509"/>
              <a:ext cx="442" cy="449"/>
            </a:xfrm>
            <a:prstGeom prst="rect">
              <a:avLst/>
            </a:prstGeom>
            <a:solidFill>
              <a:schemeClr val="hlink"/>
            </a:solidFill>
            <a:ln w="38100">
              <a:solidFill>
                <a:schemeClr val="tx1"/>
              </a:solidFill>
              <a:miter lim="800000"/>
              <a:headEnd/>
              <a:tailEnd/>
            </a:ln>
          </p:spPr>
          <p:txBody>
            <a:bodyPr wrap="none" anchor="ctr"/>
            <a:lstStyle/>
            <a:p>
              <a:endParaRPr lang="zh-CN" altLang="en-US"/>
            </a:p>
          </p:txBody>
        </p:sp>
      </p:grpSp>
      <p:sp>
        <p:nvSpPr>
          <p:cNvPr id="308576" name="Freeform 352"/>
          <p:cNvSpPr>
            <a:spLocks/>
          </p:cNvSpPr>
          <p:nvPr/>
        </p:nvSpPr>
        <p:spPr bwMode="auto">
          <a:xfrm>
            <a:off x="-48684" y="2097683"/>
            <a:ext cx="12289368" cy="1368425"/>
          </a:xfrm>
          <a:custGeom>
            <a:avLst/>
            <a:gdLst>
              <a:gd name="T0" fmla="*/ 2147483647 w 5851"/>
              <a:gd name="T1" fmla="*/ 2147483647 h 839"/>
              <a:gd name="T2" fmla="*/ 2147483647 w 5851"/>
              <a:gd name="T3" fmla="*/ 0 h 839"/>
              <a:gd name="T4" fmla="*/ 2147483647 w 5851"/>
              <a:gd name="T5" fmla="*/ 2147483647 h 839"/>
              <a:gd name="T6" fmla="*/ 0 w 5851"/>
              <a:gd name="T7" fmla="*/ 2147483647 h 839"/>
              <a:gd name="T8" fmla="*/ 2147483647 w 5851"/>
              <a:gd name="T9" fmla="*/ 2147483647 h 839"/>
              <a:gd name="T10" fmla="*/ 0 60000 65536"/>
              <a:gd name="T11" fmla="*/ 0 60000 65536"/>
              <a:gd name="T12" fmla="*/ 0 60000 65536"/>
              <a:gd name="T13" fmla="*/ 0 60000 65536"/>
              <a:gd name="T14" fmla="*/ 0 60000 65536"/>
              <a:gd name="T15" fmla="*/ 0 w 5851"/>
              <a:gd name="T16" fmla="*/ 0 h 839"/>
              <a:gd name="T17" fmla="*/ 5851 w 5851"/>
              <a:gd name="T18" fmla="*/ 839 h 839"/>
            </a:gdLst>
            <a:ahLst/>
            <a:cxnLst>
              <a:cxn ang="T10">
                <a:pos x="T0" y="T1"/>
              </a:cxn>
              <a:cxn ang="T11">
                <a:pos x="T2" y="T3"/>
              </a:cxn>
              <a:cxn ang="T12">
                <a:pos x="T4" y="T5"/>
              </a:cxn>
              <a:cxn ang="T13">
                <a:pos x="T6" y="T7"/>
              </a:cxn>
              <a:cxn ang="T14">
                <a:pos x="T8" y="T9"/>
              </a:cxn>
            </a:cxnLst>
            <a:rect l="T15" t="T16" r="T17" b="T18"/>
            <a:pathLst>
              <a:path w="5851" h="839">
                <a:moveTo>
                  <a:pt x="22" y="431"/>
                </a:moveTo>
                <a:lnTo>
                  <a:pt x="5851" y="0"/>
                </a:lnTo>
                <a:lnTo>
                  <a:pt x="5828" y="793"/>
                </a:lnTo>
                <a:lnTo>
                  <a:pt x="0" y="839"/>
                </a:lnTo>
                <a:lnTo>
                  <a:pt x="22" y="431"/>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7" name="Group 447"/>
          <p:cNvGrpSpPr>
            <a:grpSpLocks/>
          </p:cNvGrpSpPr>
          <p:nvPr/>
        </p:nvGrpSpPr>
        <p:grpSpPr bwMode="auto">
          <a:xfrm>
            <a:off x="1" y="2097683"/>
            <a:ext cx="12196233" cy="722313"/>
            <a:chOff x="0" y="1548"/>
            <a:chExt cx="5762" cy="455"/>
          </a:xfrm>
        </p:grpSpPr>
        <p:sp>
          <p:nvSpPr>
            <p:cNvPr id="36889" name="Rectangle 353"/>
            <p:cNvSpPr>
              <a:spLocks noChangeArrowheads="1"/>
            </p:cNvSpPr>
            <p:nvPr/>
          </p:nvSpPr>
          <p:spPr bwMode="auto">
            <a:xfrm>
              <a:off x="0" y="1548"/>
              <a:ext cx="444"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6890" name="Group 354"/>
            <p:cNvGrpSpPr>
              <a:grpSpLocks/>
            </p:cNvGrpSpPr>
            <p:nvPr/>
          </p:nvGrpSpPr>
          <p:grpSpPr bwMode="auto">
            <a:xfrm>
              <a:off x="996" y="1662"/>
              <a:ext cx="222" cy="241"/>
              <a:chOff x="113" y="3362"/>
              <a:chExt cx="227" cy="241"/>
            </a:xfrm>
          </p:grpSpPr>
          <p:sp>
            <p:nvSpPr>
              <p:cNvPr id="36963" name="Oval 355"/>
              <p:cNvSpPr>
                <a:spLocks noChangeArrowheads="1"/>
              </p:cNvSpPr>
              <p:nvPr/>
            </p:nvSpPr>
            <p:spPr bwMode="auto">
              <a:xfrm>
                <a:off x="295"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64" name="Oval 356"/>
              <p:cNvSpPr>
                <a:spLocks noChangeArrowheads="1"/>
              </p:cNvSpPr>
              <p:nvPr/>
            </p:nvSpPr>
            <p:spPr bwMode="auto">
              <a:xfrm>
                <a:off x="113"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65" name="Oval 357"/>
              <p:cNvSpPr>
                <a:spLocks noChangeArrowheads="1"/>
              </p:cNvSpPr>
              <p:nvPr/>
            </p:nvSpPr>
            <p:spPr bwMode="auto">
              <a:xfrm>
                <a:off x="295"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66" name="Oval 358"/>
              <p:cNvSpPr>
                <a:spLocks noChangeArrowheads="1"/>
              </p:cNvSpPr>
              <p:nvPr/>
            </p:nvSpPr>
            <p:spPr bwMode="auto">
              <a:xfrm>
                <a:off x="113"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36891" name="Rectangle 359"/>
            <p:cNvSpPr>
              <a:spLocks noChangeArrowheads="1"/>
            </p:cNvSpPr>
            <p:nvPr/>
          </p:nvSpPr>
          <p:spPr bwMode="auto">
            <a:xfrm>
              <a:off x="443" y="1548"/>
              <a:ext cx="444"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92" name="Rectangle 360"/>
            <p:cNvSpPr>
              <a:spLocks noChangeArrowheads="1"/>
            </p:cNvSpPr>
            <p:nvPr/>
          </p:nvSpPr>
          <p:spPr bwMode="auto">
            <a:xfrm>
              <a:off x="886" y="1548"/>
              <a:ext cx="443"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93" name="Rectangle 361"/>
            <p:cNvSpPr>
              <a:spLocks noChangeArrowheads="1"/>
            </p:cNvSpPr>
            <p:nvPr/>
          </p:nvSpPr>
          <p:spPr bwMode="auto">
            <a:xfrm>
              <a:off x="1331" y="1548"/>
              <a:ext cx="444"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6894" name="Group 362"/>
            <p:cNvGrpSpPr>
              <a:grpSpLocks/>
            </p:cNvGrpSpPr>
            <p:nvPr/>
          </p:nvGrpSpPr>
          <p:grpSpPr bwMode="auto">
            <a:xfrm>
              <a:off x="553" y="1662"/>
              <a:ext cx="222" cy="241"/>
              <a:chOff x="567" y="3362"/>
              <a:chExt cx="227" cy="241"/>
            </a:xfrm>
          </p:grpSpPr>
          <p:sp>
            <p:nvSpPr>
              <p:cNvPr id="36959" name="Oval 363"/>
              <p:cNvSpPr>
                <a:spLocks noChangeArrowheads="1"/>
              </p:cNvSpPr>
              <p:nvPr/>
            </p:nvSpPr>
            <p:spPr bwMode="auto">
              <a:xfrm>
                <a:off x="749"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60" name="Oval 364"/>
              <p:cNvSpPr>
                <a:spLocks noChangeArrowheads="1"/>
              </p:cNvSpPr>
              <p:nvPr/>
            </p:nvSpPr>
            <p:spPr bwMode="auto">
              <a:xfrm>
                <a:off x="567"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61" name="Oval 365"/>
              <p:cNvSpPr>
                <a:spLocks noChangeArrowheads="1"/>
              </p:cNvSpPr>
              <p:nvPr/>
            </p:nvSpPr>
            <p:spPr bwMode="auto">
              <a:xfrm>
                <a:off x="749"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62" name="Oval 366"/>
              <p:cNvSpPr>
                <a:spLocks noChangeArrowheads="1"/>
              </p:cNvSpPr>
              <p:nvPr/>
            </p:nvSpPr>
            <p:spPr bwMode="auto">
              <a:xfrm>
                <a:off x="567"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36895" name="Group 367"/>
            <p:cNvGrpSpPr>
              <a:grpSpLocks/>
            </p:cNvGrpSpPr>
            <p:nvPr/>
          </p:nvGrpSpPr>
          <p:grpSpPr bwMode="auto">
            <a:xfrm>
              <a:off x="110" y="1662"/>
              <a:ext cx="222" cy="241"/>
              <a:chOff x="113" y="3362"/>
              <a:chExt cx="227" cy="241"/>
            </a:xfrm>
          </p:grpSpPr>
          <p:sp>
            <p:nvSpPr>
              <p:cNvPr id="36955" name="Oval 368"/>
              <p:cNvSpPr>
                <a:spLocks noChangeArrowheads="1"/>
              </p:cNvSpPr>
              <p:nvPr/>
            </p:nvSpPr>
            <p:spPr bwMode="auto">
              <a:xfrm>
                <a:off x="295"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56" name="Oval 369"/>
              <p:cNvSpPr>
                <a:spLocks noChangeArrowheads="1"/>
              </p:cNvSpPr>
              <p:nvPr/>
            </p:nvSpPr>
            <p:spPr bwMode="auto">
              <a:xfrm>
                <a:off x="113"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57" name="Oval 370"/>
              <p:cNvSpPr>
                <a:spLocks noChangeArrowheads="1"/>
              </p:cNvSpPr>
              <p:nvPr/>
            </p:nvSpPr>
            <p:spPr bwMode="auto">
              <a:xfrm>
                <a:off x="295"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58" name="Oval 371"/>
              <p:cNvSpPr>
                <a:spLocks noChangeArrowheads="1"/>
              </p:cNvSpPr>
              <p:nvPr/>
            </p:nvSpPr>
            <p:spPr bwMode="auto">
              <a:xfrm>
                <a:off x="113"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36896" name="Group 372"/>
            <p:cNvGrpSpPr>
              <a:grpSpLocks/>
            </p:cNvGrpSpPr>
            <p:nvPr/>
          </p:nvGrpSpPr>
          <p:grpSpPr bwMode="auto">
            <a:xfrm>
              <a:off x="1440" y="1662"/>
              <a:ext cx="222" cy="241"/>
              <a:chOff x="113" y="3362"/>
              <a:chExt cx="227" cy="241"/>
            </a:xfrm>
          </p:grpSpPr>
          <p:sp>
            <p:nvSpPr>
              <p:cNvPr id="36951" name="Oval 373"/>
              <p:cNvSpPr>
                <a:spLocks noChangeArrowheads="1"/>
              </p:cNvSpPr>
              <p:nvPr/>
            </p:nvSpPr>
            <p:spPr bwMode="auto">
              <a:xfrm>
                <a:off x="295"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52" name="Oval 374"/>
              <p:cNvSpPr>
                <a:spLocks noChangeArrowheads="1"/>
              </p:cNvSpPr>
              <p:nvPr/>
            </p:nvSpPr>
            <p:spPr bwMode="auto">
              <a:xfrm>
                <a:off x="113"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53" name="Oval 375"/>
              <p:cNvSpPr>
                <a:spLocks noChangeArrowheads="1"/>
              </p:cNvSpPr>
              <p:nvPr/>
            </p:nvSpPr>
            <p:spPr bwMode="auto">
              <a:xfrm>
                <a:off x="295"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54" name="Oval 376"/>
              <p:cNvSpPr>
                <a:spLocks noChangeArrowheads="1"/>
              </p:cNvSpPr>
              <p:nvPr/>
            </p:nvSpPr>
            <p:spPr bwMode="auto">
              <a:xfrm>
                <a:off x="113"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36897" name="Rectangle 377"/>
            <p:cNvSpPr>
              <a:spLocks noChangeArrowheads="1"/>
            </p:cNvSpPr>
            <p:nvPr/>
          </p:nvSpPr>
          <p:spPr bwMode="auto">
            <a:xfrm>
              <a:off x="1773" y="1549"/>
              <a:ext cx="444"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6898" name="Group 378"/>
            <p:cNvGrpSpPr>
              <a:grpSpLocks/>
            </p:cNvGrpSpPr>
            <p:nvPr/>
          </p:nvGrpSpPr>
          <p:grpSpPr bwMode="auto">
            <a:xfrm>
              <a:off x="2769" y="1663"/>
              <a:ext cx="221" cy="241"/>
              <a:chOff x="113" y="3362"/>
              <a:chExt cx="227" cy="241"/>
            </a:xfrm>
          </p:grpSpPr>
          <p:sp>
            <p:nvSpPr>
              <p:cNvPr id="36947" name="Oval 379"/>
              <p:cNvSpPr>
                <a:spLocks noChangeArrowheads="1"/>
              </p:cNvSpPr>
              <p:nvPr/>
            </p:nvSpPr>
            <p:spPr bwMode="auto">
              <a:xfrm>
                <a:off x="295"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48" name="Oval 380"/>
              <p:cNvSpPr>
                <a:spLocks noChangeArrowheads="1"/>
              </p:cNvSpPr>
              <p:nvPr/>
            </p:nvSpPr>
            <p:spPr bwMode="auto">
              <a:xfrm>
                <a:off x="113"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49" name="Oval 381"/>
              <p:cNvSpPr>
                <a:spLocks noChangeArrowheads="1"/>
              </p:cNvSpPr>
              <p:nvPr/>
            </p:nvSpPr>
            <p:spPr bwMode="auto">
              <a:xfrm>
                <a:off x="295"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50" name="Oval 382"/>
              <p:cNvSpPr>
                <a:spLocks noChangeArrowheads="1"/>
              </p:cNvSpPr>
              <p:nvPr/>
            </p:nvSpPr>
            <p:spPr bwMode="auto">
              <a:xfrm>
                <a:off x="113"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36899" name="Rectangle 383"/>
            <p:cNvSpPr>
              <a:spLocks noChangeArrowheads="1"/>
            </p:cNvSpPr>
            <p:nvPr/>
          </p:nvSpPr>
          <p:spPr bwMode="auto">
            <a:xfrm>
              <a:off x="2216" y="1549"/>
              <a:ext cx="443"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00" name="Rectangle 384"/>
            <p:cNvSpPr>
              <a:spLocks noChangeArrowheads="1"/>
            </p:cNvSpPr>
            <p:nvPr/>
          </p:nvSpPr>
          <p:spPr bwMode="auto">
            <a:xfrm>
              <a:off x="2658" y="1549"/>
              <a:ext cx="444"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01" name="Rectangle 385"/>
            <p:cNvSpPr>
              <a:spLocks noChangeArrowheads="1"/>
            </p:cNvSpPr>
            <p:nvPr/>
          </p:nvSpPr>
          <p:spPr bwMode="auto">
            <a:xfrm>
              <a:off x="3104" y="1549"/>
              <a:ext cx="443"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6902" name="Group 386"/>
            <p:cNvGrpSpPr>
              <a:grpSpLocks/>
            </p:cNvGrpSpPr>
            <p:nvPr/>
          </p:nvGrpSpPr>
          <p:grpSpPr bwMode="auto">
            <a:xfrm>
              <a:off x="2326" y="1663"/>
              <a:ext cx="222" cy="241"/>
              <a:chOff x="567" y="3362"/>
              <a:chExt cx="227" cy="241"/>
            </a:xfrm>
          </p:grpSpPr>
          <p:sp>
            <p:nvSpPr>
              <p:cNvPr id="36943" name="Oval 387"/>
              <p:cNvSpPr>
                <a:spLocks noChangeArrowheads="1"/>
              </p:cNvSpPr>
              <p:nvPr/>
            </p:nvSpPr>
            <p:spPr bwMode="auto">
              <a:xfrm>
                <a:off x="749"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44" name="Oval 388"/>
              <p:cNvSpPr>
                <a:spLocks noChangeArrowheads="1"/>
              </p:cNvSpPr>
              <p:nvPr/>
            </p:nvSpPr>
            <p:spPr bwMode="auto">
              <a:xfrm>
                <a:off x="567"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45" name="Oval 389"/>
              <p:cNvSpPr>
                <a:spLocks noChangeArrowheads="1"/>
              </p:cNvSpPr>
              <p:nvPr/>
            </p:nvSpPr>
            <p:spPr bwMode="auto">
              <a:xfrm>
                <a:off x="749"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46" name="Oval 390"/>
              <p:cNvSpPr>
                <a:spLocks noChangeArrowheads="1"/>
              </p:cNvSpPr>
              <p:nvPr/>
            </p:nvSpPr>
            <p:spPr bwMode="auto">
              <a:xfrm>
                <a:off x="567"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36903" name="Group 391"/>
            <p:cNvGrpSpPr>
              <a:grpSpLocks/>
            </p:cNvGrpSpPr>
            <p:nvPr/>
          </p:nvGrpSpPr>
          <p:grpSpPr bwMode="auto">
            <a:xfrm>
              <a:off x="1882" y="1663"/>
              <a:ext cx="222" cy="241"/>
              <a:chOff x="113" y="3362"/>
              <a:chExt cx="227" cy="241"/>
            </a:xfrm>
          </p:grpSpPr>
          <p:sp>
            <p:nvSpPr>
              <p:cNvPr id="36939" name="Oval 392"/>
              <p:cNvSpPr>
                <a:spLocks noChangeArrowheads="1"/>
              </p:cNvSpPr>
              <p:nvPr/>
            </p:nvSpPr>
            <p:spPr bwMode="auto">
              <a:xfrm>
                <a:off x="295"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40" name="Oval 393"/>
              <p:cNvSpPr>
                <a:spLocks noChangeArrowheads="1"/>
              </p:cNvSpPr>
              <p:nvPr/>
            </p:nvSpPr>
            <p:spPr bwMode="auto">
              <a:xfrm>
                <a:off x="113"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41" name="Oval 394"/>
              <p:cNvSpPr>
                <a:spLocks noChangeArrowheads="1"/>
              </p:cNvSpPr>
              <p:nvPr/>
            </p:nvSpPr>
            <p:spPr bwMode="auto">
              <a:xfrm>
                <a:off x="295"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42" name="Oval 395"/>
              <p:cNvSpPr>
                <a:spLocks noChangeArrowheads="1"/>
              </p:cNvSpPr>
              <p:nvPr/>
            </p:nvSpPr>
            <p:spPr bwMode="auto">
              <a:xfrm>
                <a:off x="113"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36904" name="Group 396"/>
            <p:cNvGrpSpPr>
              <a:grpSpLocks/>
            </p:cNvGrpSpPr>
            <p:nvPr/>
          </p:nvGrpSpPr>
          <p:grpSpPr bwMode="auto">
            <a:xfrm>
              <a:off x="3212" y="1663"/>
              <a:ext cx="222" cy="241"/>
              <a:chOff x="113" y="3362"/>
              <a:chExt cx="227" cy="241"/>
            </a:xfrm>
          </p:grpSpPr>
          <p:sp>
            <p:nvSpPr>
              <p:cNvPr id="36935" name="Oval 397"/>
              <p:cNvSpPr>
                <a:spLocks noChangeArrowheads="1"/>
              </p:cNvSpPr>
              <p:nvPr/>
            </p:nvSpPr>
            <p:spPr bwMode="auto">
              <a:xfrm>
                <a:off x="295"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36" name="Oval 398"/>
              <p:cNvSpPr>
                <a:spLocks noChangeArrowheads="1"/>
              </p:cNvSpPr>
              <p:nvPr/>
            </p:nvSpPr>
            <p:spPr bwMode="auto">
              <a:xfrm>
                <a:off x="113"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37" name="Oval 399"/>
              <p:cNvSpPr>
                <a:spLocks noChangeArrowheads="1"/>
              </p:cNvSpPr>
              <p:nvPr/>
            </p:nvSpPr>
            <p:spPr bwMode="auto">
              <a:xfrm>
                <a:off x="295"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38" name="Oval 400"/>
              <p:cNvSpPr>
                <a:spLocks noChangeArrowheads="1"/>
              </p:cNvSpPr>
              <p:nvPr/>
            </p:nvSpPr>
            <p:spPr bwMode="auto">
              <a:xfrm>
                <a:off x="113"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36905" name="Rectangle 401"/>
            <p:cNvSpPr>
              <a:spLocks noChangeArrowheads="1"/>
            </p:cNvSpPr>
            <p:nvPr/>
          </p:nvSpPr>
          <p:spPr bwMode="auto">
            <a:xfrm>
              <a:off x="3544" y="1549"/>
              <a:ext cx="444"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6906" name="Group 402"/>
            <p:cNvGrpSpPr>
              <a:grpSpLocks/>
            </p:cNvGrpSpPr>
            <p:nvPr/>
          </p:nvGrpSpPr>
          <p:grpSpPr bwMode="auto">
            <a:xfrm>
              <a:off x="4540" y="1663"/>
              <a:ext cx="222" cy="241"/>
              <a:chOff x="113" y="3362"/>
              <a:chExt cx="227" cy="241"/>
            </a:xfrm>
          </p:grpSpPr>
          <p:sp>
            <p:nvSpPr>
              <p:cNvPr id="36931" name="Oval 403"/>
              <p:cNvSpPr>
                <a:spLocks noChangeArrowheads="1"/>
              </p:cNvSpPr>
              <p:nvPr/>
            </p:nvSpPr>
            <p:spPr bwMode="auto">
              <a:xfrm>
                <a:off x="295"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32" name="Oval 404"/>
              <p:cNvSpPr>
                <a:spLocks noChangeArrowheads="1"/>
              </p:cNvSpPr>
              <p:nvPr/>
            </p:nvSpPr>
            <p:spPr bwMode="auto">
              <a:xfrm>
                <a:off x="113"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33" name="Oval 405"/>
              <p:cNvSpPr>
                <a:spLocks noChangeArrowheads="1"/>
              </p:cNvSpPr>
              <p:nvPr/>
            </p:nvSpPr>
            <p:spPr bwMode="auto">
              <a:xfrm>
                <a:off x="295"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34" name="Oval 406"/>
              <p:cNvSpPr>
                <a:spLocks noChangeArrowheads="1"/>
              </p:cNvSpPr>
              <p:nvPr/>
            </p:nvSpPr>
            <p:spPr bwMode="auto">
              <a:xfrm>
                <a:off x="113"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36907" name="Rectangle 407"/>
            <p:cNvSpPr>
              <a:spLocks noChangeArrowheads="1"/>
            </p:cNvSpPr>
            <p:nvPr/>
          </p:nvSpPr>
          <p:spPr bwMode="auto">
            <a:xfrm>
              <a:off x="3987" y="1549"/>
              <a:ext cx="444"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08" name="Rectangle 408"/>
            <p:cNvSpPr>
              <a:spLocks noChangeArrowheads="1"/>
            </p:cNvSpPr>
            <p:nvPr/>
          </p:nvSpPr>
          <p:spPr bwMode="auto">
            <a:xfrm>
              <a:off x="4430" y="1549"/>
              <a:ext cx="443"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09" name="Rectangle 409"/>
            <p:cNvSpPr>
              <a:spLocks noChangeArrowheads="1"/>
            </p:cNvSpPr>
            <p:nvPr/>
          </p:nvSpPr>
          <p:spPr bwMode="auto">
            <a:xfrm>
              <a:off x="4875" y="1549"/>
              <a:ext cx="444"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6910" name="Group 410"/>
            <p:cNvGrpSpPr>
              <a:grpSpLocks/>
            </p:cNvGrpSpPr>
            <p:nvPr/>
          </p:nvGrpSpPr>
          <p:grpSpPr bwMode="auto">
            <a:xfrm>
              <a:off x="4097" y="1663"/>
              <a:ext cx="222" cy="241"/>
              <a:chOff x="567" y="3362"/>
              <a:chExt cx="227" cy="241"/>
            </a:xfrm>
          </p:grpSpPr>
          <p:sp>
            <p:nvSpPr>
              <p:cNvPr id="36927" name="Oval 411"/>
              <p:cNvSpPr>
                <a:spLocks noChangeArrowheads="1"/>
              </p:cNvSpPr>
              <p:nvPr/>
            </p:nvSpPr>
            <p:spPr bwMode="auto">
              <a:xfrm>
                <a:off x="749"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28" name="Oval 412"/>
              <p:cNvSpPr>
                <a:spLocks noChangeArrowheads="1"/>
              </p:cNvSpPr>
              <p:nvPr/>
            </p:nvSpPr>
            <p:spPr bwMode="auto">
              <a:xfrm>
                <a:off x="567"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29" name="Oval 413"/>
              <p:cNvSpPr>
                <a:spLocks noChangeArrowheads="1"/>
              </p:cNvSpPr>
              <p:nvPr/>
            </p:nvSpPr>
            <p:spPr bwMode="auto">
              <a:xfrm>
                <a:off x="749"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30" name="Oval 414"/>
              <p:cNvSpPr>
                <a:spLocks noChangeArrowheads="1"/>
              </p:cNvSpPr>
              <p:nvPr/>
            </p:nvSpPr>
            <p:spPr bwMode="auto">
              <a:xfrm>
                <a:off x="567"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36911" name="Group 415"/>
            <p:cNvGrpSpPr>
              <a:grpSpLocks/>
            </p:cNvGrpSpPr>
            <p:nvPr/>
          </p:nvGrpSpPr>
          <p:grpSpPr bwMode="auto">
            <a:xfrm>
              <a:off x="3654" y="1663"/>
              <a:ext cx="222" cy="241"/>
              <a:chOff x="113" y="3362"/>
              <a:chExt cx="227" cy="241"/>
            </a:xfrm>
          </p:grpSpPr>
          <p:sp>
            <p:nvSpPr>
              <p:cNvPr id="36923" name="Oval 416"/>
              <p:cNvSpPr>
                <a:spLocks noChangeArrowheads="1"/>
              </p:cNvSpPr>
              <p:nvPr/>
            </p:nvSpPr>
            <p:spPr bwMode="auto">
              <a:xfrm>
                <a:off x="295"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24" name="Oval 417"/>
              <p:cNvSpPr>
                <a:spLocks noChangeArrowheads="1"/>
              </p:cNvSpPr>
              <p:nvPr/>
            </p:nvSpPr>
            <p:spPr bwMode="auto">
              <a:xfrm>
                <a:off x="113"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25" name="Oval 418"/>
              <p:cNvSpPr>
                <a:spLocks noChangeArrowheads="1"/>
              </p:cNvSpPr>
              <p:nvPr/>
            </p:nvSpPr>
            <p:spPr bwMode="auto">
              <a:xfrm>
                <a:off x="295"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26" name="Oval 419"/>
              <p:cNvSpPr>
                <a:spLocks noChangeArrowheads="1"/>
              </p:cNvSpPr>
              <p:nvPr/>
            </p:nvSpPr>
            <p:spPr bwMode="auto">
              <a:xfrm>
                <a:off x="113"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36912" name="Group 420"/>
            <p:cNvGrpSpPr>
              <a:grpSpLocks/>
            </p:cNvGrpSpPr>
            <p:nvPr/>
          </p:nvGrpSpPr>
          <p:grpSpPr bwMode="auto">
            <a:xfrm>
              <a:off x="4984" y="1662"/>
              <a:ext cx="222" cy="241"/>
              <a:chOff x="113" y="3362"/>
              <a:chExt cx="227" cy="241"/>
            </a:xfrm>
          </p:grpSpPr>
          <p:sp>
            <p:nvSpPr>
              <p:cNvPr id="36919" name="Oval 421"/>
              <p:cNvSpPr>
                <a:spLocks noChangeArrowheads="1"/>
              </p:cNvSpPr>
              <p:nvPr/>
            </p:nvSpPr>
            <p:spPr bwMode="auto">
              <a:xfrm>
                <a:off x="295"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20" name="Oval 422"/>
              <p:cNvSpPr>
                <a:spLocks noChangeArrowheads="1"/>
              </p:cNvSpPr>
              <p:nvPr/>
            </p:nvSpPr>
            <p:spPr bwMode="auto">
              <a:xfrm>
                <a:off x="113"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21" name="Oval 423"/>
              <p:cNvSpPr>
                <a:spLocks noChangeArrowheads="1"/>
              </p:cNvSpPr>
              <p:nvPr/>
            </p:nvSpPr>
            <p:spPr bwMode="auto">
              <a:xfrm>
                <a:off x="295"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22" name="Oval 424"/>
              <p:cNvSpPr>
                <a:spLocks noChangeArrowheads="1"/>
              </p:cNvSpPr>
              <p:nvPr/>
            </p:nvSpPr>
            <p:spPr bwMode="auto">
              <a:xfrm>
                <a:off x="113"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36913" name="Rectangle 425"/>
            <p:cNvSpPr>
              <a:spLocks noChangeArrowheads="1"/>
            </p:cNvSpPr>
            <p:nvPr/>
          </p:nvSpPr>
          <p:spPr bwMode="auto">
            <a:xfrm>
              <a:off x="5318" y="1549"/>
              <a:ext cx="444" cy="45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6914" name="Group 426"/>
            <p:cNvGrpSpPr>
              <a:grpSpLocks/>
            </p:cNvGrpSpPr>
            <p:nvPr/>
          </p:nvGrpSpPr>
          <p:grpSpPr bwMode="auto">
            <a:xfrm>
              <a:off x="5451" y="1662"/>
              <a:ext cx="222" cy="241"/>
              <a:chOff x="113" y="3362"/>
              <a:chExt cx="227" cy="241"/>
            </a:xfrm>
          </p:grpSpPr>
          <p:sp>
            <p:nvSpPr>
              <p:cNvPr id="36915" name="Oval 427"/>
              <p:cNvSpPr>
                <a:spLocks noChangeArrowheads="1"/>
              </p:cNvSpPr>
              <p:nvPr/>
            </p:nvSpPr>
            <p:spPr bwMode="auto">
              <a:xfrm>
                <a:off x="295"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16" name="Oval 428"/>
              <p:cNvSpPr>
                <a:spLocks noChangeArrowheads="1"/>
              </p:cNvSpPr>
              <p:nvPr/>
            </p:nvSpPr>
            <p:spPr bwMode="auto">
              <a:xfrm>
                <a:off x="113" y="3558"/>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17" name="Oval 429"/>
              <p:cNvSpPr>
                <a:spLocks noChangeArrowheads="1"/>
              </p:cNvSpPr>
              <p:nvPr/>
            </p:nvSpPr>
            <p:spPr bwMode="auto">
              <a:xfrm>
                <a:off x="295"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6918" name="Oval 430"/>
              <p:cNvSpPr>
                <a:spLocks noChangeArrowheads="1"/>
              </p:cNvSpPr>
              <p:nvPr/>
            </p:nvSpPr>
            <p:spPr bwMode="auto">
              <a:xfrm>
                <a:off x="113" y="3362"/>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31" name="Group 449"/>
          <p:cNvGrpSpPr>
            <a:grpSpLocks/>
          </p:cNvGrpSpPr>
          <p:nvPr/>
        </p:nvGrpSpPr>
        <p:grpSpPr bwMode="auto">
          <a:xfrm>
            <a:off x="1" y="3032721"/>
            <a:ext cx="12172951" cy="712787"/>
            <a:chOff x="0" y="2137"/>
            <a:chExt cx="5751" cy="449"/>
          </a:xfrm>
        </p:grpSpPr>
        <p:sp>
          <p:nvSpPr>
            <p:cNvPr id="36876" name="Rectangle 432"/>
            <p:cNvSpPr>
              <a:spLocks noChangeArrowheads="1"/>
            </p:cNvSpPr>
            <p:nvPr/>
          </p:nvSpPr>
          <p:spPr bwMode="auto">
            <a:xfrm>
              <a:off x="0" y="2137"/>
              <a:ext cx="442" cy="449"/>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36877" name="Rectangle 433"/>
            <p:cNvSpPr>
              <a:spLocks noChangeArrowheads="1"/>
            </p:cNvSpPr>
            <p:nvPr/>
          </p:nvSpPr>
          <p:spPr bwMode="auto">
            <a:xfrm>
              <a:off x="442" y="2137"/>
              <a:ext cx="442" cy="449"/>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36878" name="Rectangle 434"/>
            <p:cNvSpPr>
              <a:spLocks noChangeArrowheads="1"/>
            </p:cNvSpPr>
            <p:nvPr/>
          </p:nvSpPr>
          <p:spPr bwMode="auto">
            <a:xfrm>
              <a:off x="882" y="2137"/>
              <a:ext cx="442" cy="449"/>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36879" name="Rectangle 435"/>
            <p:cNvSpPr>
              <a:spLocks noChangeArrowheads="1"/>
            </p:cNvSpPr>
            <p:nvPr/>
          </p:nvSpPr>
          <p:spPr bwMode="auto">
            <a:xfrm>
              <a:off x="1324" y="2137"/>
              <a:ext cx="442" cy="449"/>
            </a:xfrm>
            <a:prstGeom prst="rect">
              <a:avLst/>
            </a:prstGeom>
            <a:solidFill>
              <a:srgbClr val="FF8080"/>
            </a:solidFill>
            <a:ln w="38100">
              <a:solidFill>
                <a:schemeClr val="tx1"/>
              </a:solidFill>
              <a:miter lim="800000"/>
              <a:headEnd/>
              <a:tailEnd/>
            </a:ln>
          </p:spPr>
          <p:txBody>
            <a:bodyPr wrap="none" anchor="ctr"/>
            <a:lstStyle/>
            <a:p>
              <a:endParaRPr lang="zh-CN" altLang="en-US"/>
            </a:p>
          </p:txBody>
        </p:sp>
        <p:sp>
          <p:nvSpPr>
            <p:cNvPr id="36880" name="Rectangle 436"/>
            <p:cNvSpPr>
              <a:spLocks noChangeArrowheads="1"/>
            </p:cNvSpPr>
            <p:nvPr/>
          </p:nvSpPr>
          <p:spPr bwMode="auto">
            <a:xfrm>
              <a:off x="1772" y="2137"/>
              <a:ext cx="442" cy="449"/>
            </a:xfrm>
            <a:prstGeom prst="rect">
              <a:avLst/>
            </a:prstGeom>
            <a:solidFill>
              <a:srgbClr val="FF8080"/>
            </a:solidFill>
            <a:ln w="38100">
              <a:solidFill>
                <a:schemeClr val="tx1"/>
              </a:solidFill>
              <a:miter lim="800000"/>
              <a:headEnd/>
              <a:tailEnd/>
            </a:ln>
          </p:spPr>
          <p:txBody>
            <a:bodyPr wrap="none" anchor="ctr"/>
            <a:lstStyle/>
            <a:p>
              <a:endParaRPr lang="zh-CN" altLang="en-US"/>
            </a:p>
          </p:txBody>
        </p:sp>
        <p:sp>
          <p:nvSpPr>
            <p:cNvPr id="36881" name="Rectangle 437"/>
            <p:cNvSpPr>
              <a:spLocks noChangeArrowheads="1"/>
            </p:cNvSpPr>
            <p:nvPr/>
          </p:nvSpPr>
          <p:spPr bwMode="auto">
            <a:xfrm>
              <a:off x="2214" y="2137"/>
              <a:ext cx="442" cy="449"/>
            </a:xfrm>
            <a:prstGeom prst="rect">
              <a:avLst/>
            </a:prstGeom>
            <a:solidFill>
              <a:srgbClr val="FF8080"/>
            </a:solidFill>
            <a:ln w="38100">
              <a:solidFill>
                <a:schemeClr val="tx1"/>
              </a:solidFill>
              <a:miter lim="800000"/>
              <a:headEnd/>
              <a:tailEnd/>
            </a:ln>
          </p:spPr>
          <p:txBody>
            <a:bodyPr wrap="none" anchor="ctr"/>
            <a:lstStyle/>
            <a:p>
              <a:endParaRPr lang="zh-CN" altLang="en-US"/>
            </a:p>
          </p:txBody>
        </p:sp>
        <p:sp>
          <p:nvSpPr>
            <p:cNvPr id="36882" name="Rectangle 438"/>
            <p:cNvSpPr>
              <a:spLocks noChangeArrowheads="1"/>
            </p:cNvSpPr>
            <p:nvPr/>
          </p:nvSpPr>
          <p:spPr bwMode="auto">
            <a:xfrm>
              <a:off x="2654" y="2137"/>
              <a:ext cx="442" cy="449"/>
            </a:xfrm>
            <a:prstGeom prst="rect">
              <a:avLst/>
            </a:prstGeom>
            <a:solidFill>
              <a:srgbClr val="FF8080"/>
            </a:solidFill>
            <a:ln w="38100">
              <a:solidFill>
                <a:schemeClr val="tx1"/>
              </a:solidFill>
              <a:miter lim="800000"/>
              <a:headEnd/>
              <a:tailEnd/>
            </a:ln>
          </p:spPr>
          <p:txBody>
            <a:bodyPr wrap="none" anchor="ctr"/>
            <a:lstStyle/>
            <a:p>
              <a:endParaRPr lang="zh-CN" altLang="en-US"/>
            </a:p>
          </p:txBody>
        </p:sp>
        <p:sp>
          <p:nvSpPr>
            <p:cNvPr id="36883" name="Rectangle 439"/>
            <p:cNvSpPr>
              <a:spLocks noChangeArrowheads="1"/>
            </p:cNvSpPr>
            <p:nvPr/>
          </p:nvSpPr>
          <p:spPr bwMode="auto">
            <a:xfrm>
              <a:off x="3096" y="2137"/>
              <a:ext cx="442" cy="449"/>
            </a:xfrm>
            <a:prstGeom prst="rect">
              <a:avLst/>
            </a:prstGeom>
            <a:solidFill>
              <a:srgbClr val="FF8080"/>
            </a:solidFill>
            <a:ln w="38100">
              <a:solidFill>
                <a:schemeClr val="tx1"/>
              </a:solidFill>
              <a:miter lim="800000"/>
              <a:headEnd/>
              <a:tailEnd/>
            </a:ln>
          </p:spPr>
          <p:txBody>
            <a:bodyPr wrap="none" anchor="ctr"/>
            <a:lstStyle/>
            <a:p>
              <a:endParaRPr lang="zh-CN" altLang="en-US"/>
            </a:p>
          </p:txBody>
        </p:sp>
        <p:sp>
          <p:nvSpPr>
            <p:cNvPr id="36884" name="Rectangle 440"/>
            <p:cNvSpPr>
              <a:spLocks noChangeArrowheads="1"/>
            </p:cNvSpPr>
            <p:nvPr/>
          </p:nvSpPr>
          <p:spPr bwMode="auto">
            <a:xfrm>
              <a:off x="3538" y="2137"/>
              <a:ext cx="442" cy="449"/>
            </a:xfrm>
            <a:prstGeom prst="rect">
              <a:avLst/>
            </a:prstGeom>
            <a:solidFill>
              <a:srgbClr val="FF8080"/>
            </a:solidFill>
            <a:ln w="38100">
              <a:solidFill>
                <a:schemeClr val="tx1"/>
              </a:solidFill>
              <a:miter lim="800000"/>
              <a:headEnd/>
              <a:tailEnd/>
            </a:ln>
          </p:spPr>
          <p:txBody>
            <a:bodyPr wrap="none" anchor="ctr"/>
            <a:lstStyle/>
            <a:p>
              <a:endParaRPr lang="zh-CN" altLang="en-US"/>
            </a:p>
          </p:txBody>
        </p:sp>
        <p:sp>
          <p:nvSpPr>
            <p:cNvPr id="36885" name="Rectangle 441"/>
            <p:cNvSpPr>
              <a:spLocks noChangeArrowheads="1"/>
            </p:cNvSpPr>
            <p:nvPr/>
          </p:nvSpPr>
          <p:spPr bwMode="auto">
            <a:xfrm>
              <a:off x="3980" y="2137"/>
              <a:ext cx="442" cy="449"/>
            </a:xfrm>
            <a:prstGeom prst="rect">
              <a:avLst/>
            </a:prstGeom>
            <a:solidFill>
              <a:srgbClr val="FF0000"/>
            </a:solidFill>
            <a:ln w="38100">
              <a:solidFill>
                <a:schemeClr val="tx1"/>
              </a:solidFill>
              <a:miter lim="800000"/>
              <a:headEnd/>
              <a:tailEnd/>
            </a:ln>
          </p:spPr>
          <p:txBody>
            <a:bodyPr wrap="none" anchor="ctr"/>
            <a:lstStyle/>
            <a:p>
              <a:endParaRPr lang="zh-CN" altLang="en-US"/>
            </a:p>
          </p:txBody>
        </p:sp>
        <p:sp>
          <p:nvSpPr>
            <p:cNvPr id="36886" name="Rectangle 442"/>
            <p:cNvSpPr>
              <a:spLocks noChangeArrowheads="1"/>
            </p:cNvSpPr>
            <p:nvPr/>
          </p:nvSpPr>
          <p:spPr bwMode="auto">
            <a:xfrm>
              <a:off x="4420" y="2137"/>
              <a:ext cx="442" cy="449"/>
            </a:xfrm>
            <a:prstGeom prst="rect">
              <a:avLst/>
            </a:prstGeom>
            <a:solidFill>
              <a:srgbClr val="FF0000"/>
            </a:solidFill>
            <a:ln w="38100">
              <a:solidFill>
                <a:schemeClr val="tx1"/>
              </a:solidFill>
              <a:miter lim="800000"/>
              <a:headEnd/>
              <a:tailEnd/>
            </a:ln>
          </p:spPr>
          <p:txBody>
            <a:bodyPr wrap="none" anchor="ctr"/>
            <a:lstStyle/>
            <a:p>
              <a:endParaRPr lang="zh-CN" altLang="en-US"/>
            </a:p>
          </p:txBody>
        </p:sp>
        <p:sp>
          <p:nvSpPr>
            <p:cNvPr id="36887" name="Rectangle 443"/>
            <p:cNvSpPr>
              <a:spLocks noChangeArrowheads="1"/>
            </p:cNvSpPr>
            <p:nvPr/>
          </p:nvSpPr>
          <p:spPr bwMode="auto">
            <a:xfrm>
              <a:off x="4862" y="2137"/>
              <a:ext cx="442" cy="449"/>
            </a:xfrm>
            <a:prstGeom prst="rect">
              <a:avLst/>
            </a:prstGeom>
            <a:solidFill>
              <a:schemeClr val="hlink"/>
            </a:solidFill>
            <a:ln w="38100">
              <a:solidFill>
                <a:schemeClr val="tx1"/>
              </a:solidFill>
              <a:miter lim="800000"/>
              <a:headEnd/>
              <a:tailEnd/>
            </a:ln>
          </p:spPr>
          <p:txBody>
            <a:bodyPr wrap="none" anchor="ctr"/>
            <a:lstStyle/>
            <a:p>
              <a:endParaRPr lang="zh-CN" altLang="en-US"/>
            </a:p>
          </p:txBody>
        </p:sp>
        <p:sp>
          <p:nvSpPr>
            <p:cNvPr id="36888" name="Rectangle 444"/>
            <p:cNvSpPr>
              <a:spLocks noChangeArrowheads="1"/>
            </p:cNvSpPr>
            <p:nvPr/>
          </p:nvSpPr>
          <p:spPr bwMode="auto">
            <a:xfrm>
              <a:off x="5309" y="2137"/>
              <a:ext cx="442" cy="449"/>
            </a:xfrm>
            <a:prstGeom prst="rect">
              <a:avLst/>
            </a:prstGeom>
            <a:solidFill>
              <a:schemeClr val="hlink"/>
            </a:solidFill>
            <a:ln w="38100">
              <a:solidFill>
                <a:schemeClr val="tx1"/>
              </a:solidFill>
              <a:miter lim="800000"/>
              <a:headEnd/>
              <a:tailEnd/>
            </a:ln>
          </p:spPr>
          <p:txBody>
            <a:bodyPr wrap="none" anchor="ctr"/>
            <a:lstStyle/>
            <a:p>
              <a:endParaRPr lang="zh-CN" altLang="en-US"/>
            </a:p>
          </p:txBody>
        </p:sp>
      </p:grpSp>
      <p:sp>
        <p:nvSpPr>
          <p:cNvPr id="308669" name="Text Box 445"/>
          <p:cNvSpPr txBox="1">
            <a:spLocks noChangeArrowheads="1"/>
          </p:cNvSpPr>
          <p:nvPr/>
        </p:nvSpPr>
        <p:spPr bwMode="auto">
          <a:xfrm>
            <a:off x="383118" y="1700808"/>
            <a:ext cx="2161116"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solidFill>
                  <a:schemeClr val="bg2">
                    <a:lumMod val="50000"/>
                  </a:schemeClr>
                </a:solidFill>
              </a:rPr>
              <a:t>OGSS</a:t>
            </a:r>
          </a:p>
        </p:txBody>
      </p:sp>
      <p:sp>
        <p:nvSpPr>
          <p:cNvPr id="308670" name="Text Box 446"/>
          <p:cNvSpPr txBox="1">
            <a:spLocks noChangeArrowheads="1"/>
          </p:cNvSpPr>
          <p:nvPr/>
        </p:nvSpPr>
        <p:spPr bwMode="auto">
          <a:xfrm>
            <a:off x="383118" y="4040783"/>
            <a:ext cx="2161116"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solidFill>
                  <a:schemeClr val="bg2">
                    <a:lumMod val="50000"/>
                  </a:schemeClr>
                </a:solidFill>
              </a:rPr>
              <a:t>RGSS</a:t>
            </a:r>
          </a:p>
        </p:txBody>
      </p:sp>
      <p:sp>
        <p:nvSpPr>
          <p:cNvPr id="195"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161518842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8669"/>
                                        </p:tgtEl>
                                        <p:attrNameLst>
                                          <p:attrName>style.visibility</p:attrName>
                                        </p:attrNameLst>
                                      </p:cBhvr>
                                      <p:to>
                                        <p:strVal val="visible"/>
                                      </p:to>
                                    </p:set>
                                    <p:animEffect transition="in" filter="wipe(left)">
                                      <p:cBhvr>
                                        <p:cTn id="7" dur="500"/>
                                        <p:tgtEl>
                                          <p:spTgt spid="308669"/>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8576"/>
                                        </p:tgtEl>
                                        <p:attrNameLst>
                                          <p:attrName>style.visibility</p:attrName>
                                        </p:attrNameLst>
                                      </p:cBhvr>
                                      <p:to>
                                        <p:strVal val="visible"/>
                                      </p:to>
                                    </p:set>
                                    <p:animEffect transition="in" filter="fade">
                                      <p:cBhvr>
                                        <p:cTn id="15" dur="500"/>
                                        <p:tgtEl>
                                          <p:spTgt spid="30857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08670"/>
                                        </p:tgtEl>
                                        <p:attrNameLst>
                                          <p:attrName>style.visibility</p:attrName>
                                        </p:attrNameLst>
                                      </p:cBhvr>
                                      <p:to>
                                        <p:strVal val="visible"/>
                                      </p:to>
                                    </p:set>
                                    <p:animEffect transition="in" filter="wipe(left)">
                                      <p:cBhvr>
                                        <p:cTn id="25" dur="500"/>
                                        <p:tgtEl>
                                          <p:spTgt spid="308670"/>
                                        </p:tgtEl>
                                      </p:cBhvr>
                                    </p:animEffect>
                                  </p:childTnLst>
                                </p:cTn>
                              </p:par>
                              <p:par>
                                <p:cTn id="26" presetID="22" presetClass="entr" presetSubtype="8"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08240"/>
                                        </p:tgtEl>
                                        <p:attrNameLst>
                                          <p:attrName>style.visibility</p:attrName>
                                        </p:attrNameLst>
                                      </p:cBhvr>
                                      <p:to>
                                        <p:strVal val="visible"/>
                                      </p:to>
                                    </p:set>
                                    <p:animEffect transition="in" filter="fade">
                                      <p:cBhvr>
                                        <p:cTn id="33" dur="500"/>
                                        <p:tgtEl>
                                          <p:spTgt spid="30824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40" grpId="0" animBg="1"/>
      <p:bldP spid="308576" grpId="0" animBg="1"/>
      <p:bldP spid="308669" grpId="0"/>
      <p:bldP spid="30867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485" y="1594644"/>
            <a:ext cx="7825316" cy="524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 Box 6"/>
          <p:cNvSpPr txBox="1">
            <a:spLocks noChangeArrowheads="1"/>
          </p:cNvSpPr>
          <p:nvPr/>
        </p:nvSpPr>
        <p:spPr bwMode="auto">
          <a:xfrm>
            <a:off x="1246718" y="1888257"/>
            <a:ext cx="163194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1600" b="1" dirty="0">
                <a:solidFill>
                  <a:schemeClr val="bg2">
                    <a:lumMod val="50000"/>
                  </a:schemeClr>
                </a:solidFill>
              </a:rPr>
              <a:t>单点采样</a:t>
            </a:r>
          </a:p>
        </p:txBody>
      </p:sp>
      <p:sp>
        <p:nvSpPr>
          <p:cNvPr id="37893" name="Text Box 7"/>
          <p:cNvSpPr txBox="1">
            <a:spLocks noChangeArrowheads="1"/>
          </p:cNvSpPr>
          <p:nvPr/>
        </p:nvSpPr>
        <p:spPr bwMode="auto">
          <a:xfrm>
            <a:off x="1246718" y="2894305"/>
            <a:ext cx="163194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b="1">
                <a:solidFill>
                  <a:schemeClr val="bg2">
                    <a:lumMod val="50000"/>
                  </a:schemeClr>
                </a:solidFill>
              </a:rPr>
              <a:t>1</a:t>
            </a:r>
            <a:r>
              <a:rPr lang="en-US" altLang="zh-CN" sz="1600" b="1">
                <a:solidFill>
                  <a:schemeClr val="bg2">
                    <a:lumMod val="50000"/>
                  </a:schemeClr>
                </a:solidFill>
                <a:sym typeface="Symbol" pitchFamily="18" charset="2"/>
              </a:rPr>
              <a:t>2</a:t>
            </a:r>
            <a:r>
              <a:rPr lang="zh-CN" altLang="en-US" sz="1600" b="1">
                <a:solidFill>
                  <a:schemeClr val="bg2">
                    <a:lumMod val="50000"/>
                  </a:schemeClr>
                </a:solidFill>
              </a:rPr>
              <a:t>采样</a:t>
            </a:r>
          </a:p>
        </p:txBody>
      </p:sp>
      <p:sp>
        <p:nvSpPr>
          <p:cNvPr id="37894" name="Text Box 8"/>
          <p:cNvSpPr txBox="1">
            <a:spLocks noChangeArrowheads="1"/>
          </p:cNvSpPr>
          <p:nvPr/>
        </p:nvSpPr>
        <p:spPr bwMode="auto">
          <a:xfrm>
            <a:off x="1246718" y="3900353"/>
            <a:ext cx="163194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b="1">
                <a:solidFill>
                  <a:schemeClr val="bg2">
                    <a:lumMod val="50000"/>
                  </a:schemeClr>
                </a:solidFill>
              </a:rPr>
              <a:t>2</a:t>
            </a:r>
            <a:r>
              <a:rPr lang="en-US" altLang="zh-CN" sz="1600" b="1">
                <a:solidFill>
                  <a:schemeClr val="bg2">
                    <a:lumMod val="50000"/>
                  </a:schemeClr>
                </a:solidFill>
                <a:sym typeface="Symbol" pitchFamily="18" charset="2"/>
              </a:rPr>
              <a:t>1</a:t>
            </a:r>
            <a:r>
              <a:rPr lang="zh-CN" altLang="en-US" sz="1600" b="1">
                <a:solidFill>
                  <a:schemeClr val="bg2">
                    <a:lumMod val="50000"/>
                  </a:schemeClr>
                </a:solidFill>
              </a:rPr>
              <a:t>采样</a:t>
            </a:r>
          </a:p>
        </p:txBody>
      </p:sp>
      <p:sp>
        <p:nvSpPr>
          <p:cNvPr id="37895" name="Text Box 9"/>
          <p:cNvSpPr txBox="1">
            <a:spLocks noChangeArrowheads="1"/>
          </p:cNvSpPr>
          <p:nvPr/>
        </p:nvSpPr>
        <p:spPr bwMode="auto">
          <a:xfrm>
            <a:off x="1246718" y="4906401"/>
            <a:ext cx="163194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b="1">
                <a:solidFill>
                  <a:schemeClr val="bg2">
                    <a:lumMod val="50000"/>
                  </a:schemeClr>
                </a:solidFill>
              </a:rPr>
              <a:t>2</a:t>
            </a:r>
            <a:r>
              <a:rPr lang="en-US" altLang="zh-CN" sz="1600" b="1">
                <a:solidFill>
                  <a:schemeClr val="bg2">
                    <a:lumMod val="50000"/>
                  </a:schemeClr>
                </a:solidFill>
                <a:sym typeface="Symbol" pitchFamily="18" charset="2"/>
              </a:rPr>
              <a:t>2</a:t>
            </a:r>
            <a:r>
              <a:rPr lang="zh-CN" altLang="en-US" sz="1600" b="1">
                <a:solidFill>
                  <a:schemeClr val="bg2">
                    <a:lumMod val="50000"/>
                  </a:schemeClr>
                </a:solidFill>
              </a:rPr>
              <a:t>采样</a:t>
            </a:r>
          </a:p>
        </p:txBody>
      </p:sp>
      <p:sp>
        <p:nvSpPr>
          <p:cNvPr id="37896" name="Text Box 10"/>
          <p:cNvSpPr txBox="1">
            <a:spLocks noChangeArrowheads="1"/>
          </p:cNvSpPr>
          <p:nvPr/>
        </p:nvSpPr>
        <p:spPr bwMode="auto">
          <a:xfrm>
            <a:off x="1246718" y="5912449"/>
            <a:ext cx="1631949" cy="252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b="1" dirty="0">
                <a:solidFill>
                  <a:schemeClr val="bg2">
                    <a:lumMod val="50000"/>
                  </a:schemeClr>
                </a:solidFill>
              </a:rPr>
              <a:t>RGSS</a:t>
            </a:r>
          </a:p>
        </p:txBody>
      </p:sp>
      <p:sp>
        <p:nvSpPr>
          <p:cNvPr id="10"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3622267303"/>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3"/>
          <p:cNvSpPr>
            <a:spLocks noGrp="1" noChangeArrowheads="1"/>
          </p:cNvSpPr>
          <p:nvPr>
            <p:ph type="body" sz="half" idx="1"/>
          </p:nvPr>
        </p:nvSpPr>
        <p:spPr>
          <a:xfrm>
            <a:off x="551384" y="1862137"/>
            <a:ext cx="10463750" cy="4114800"/>
          </a:xfrm>
        </p:spPr>
        <p:txBody>
          <a:bodyPr>
            <a:normAutofit fontScale="92500" lnSpcReduction="10000"/>
          </a:bodyPr>
          <a:lstStyle/>
          <a:p>
            <a:pPr marL="717550" lvl="1" indent="-342900" eaLnBrk="1" hangingPunct="0">
              <a:lnSpc>
                <a:spcPct val="110000"/>
              </a:lnSpc>
              <a:spcBef>
                <a:spcPts val="1800"/>
              </a:spcBef>
              <a:buFont typeface="Wingdings" panose="05000000000000000000" pitchFamily="2" charset="2"/>
              <a:buChar char="Ø"/>
              <a:defRPr/>
            </a:pP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2.2.3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多级采样技术</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MSAA</a:t>
            </a:r>
          </a:p>
          <a:p>
            <a:pPr marL="1260475" lvl="3" indent="-342900" eaLnBrk="1" hangingPunct="0">
              <a:lnSpc>
                <a:spcPct val="100000"/>
              </a:lnSpc>
              <a:spcBef>
                <a:spcPts val="1200"/>
              </a:spcBef>
              <a:buFont typeface="Arial" panose="020B0604020202020204" pitchFamily="34" charset="0"/>
              <a:buChar char="•"/>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Multisampling</a:t>
            </a:r>
          </a:p>
          <a:p>
            <a:pPr marL="1619250" lvl="1" indent="-342900" eaLnBrk="1" hangingPunct="1">
              <a:lnSpc>
                <a:spcPct val="150000"/>
              </a:lnSpc>
              <a:spcBef>
                <a:spcPts val="1200"/>
              </a:spcBef>
              <a:buFont typeface="Wingdings" panose="05000000000000000000" pitchFamily="2" charset="2"/>
              <a:buChar char="n"/>
            </a:pPr>
            <a:r>
              <a:rPr lang="zh-CN" altLang="en-US" sz="2000" b="1" dirty="0">
                <a:solidFill>
                  <a:schemeClr val="bg2">
                    <a:lumMod val="50000"/>
                  </a:schemeClr>
                </a:solidFill>
              </a:rPr>
              <a:t>超采样的优化</a:t>
            </a:r>
          </a:p>
          <a:p>
            <a:pPr marL="1619250" lvl="1" indent="-342900" eaLnBrk="1" hangingPunct="1">
              <a:lnSpc>
                <a:spcPct val="150000"/>
              </a:lnSpc>
              <a:spcBef>
                <a:spcPts val="1200"/>
              </a:spcBef>
              <a:buFont typeface="Wingdings" panose="05000000000000000000" pitchFamily="2" charset="2"/>
              <a:buChar char="n"/>
            </a:pPr>
            <a:r>
              <a:rPr lang="zh-CN" altLang="en-US" sz="2000" b="1" dirty="0">
                <a:solidFill>
                  <a:schemeClr val="bg2">
                    <a:lumMod val="50000"/>
                  </a:schemeClr>
                </a:solidFill>
              </a:rPr>
              <a:t>与相邻像素关联，选择边缘像素进行处理</a:t>
            </a:r>
          </a:p>
          <a:p>
            <a:pPr marL="1260475" lvl="3" indent="-342900" hangingPunct="0">
              <a:lnSpc>
                <a:spcPct val="100000"/>
              </a:lnSpc>
              <a:spcBef>
                <a:spcPts val="1200"/>
              </a:spcBef>
              <a:buFont typeface="Arial" panose="020B0604020202020204" pitchFamily="34" charset="0"/>
              <a:buChar char="•"/>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NVIDIA GeForce3/GeForce4/GeForce4 MX</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都采用了多级采样技术</a:t>
            </a:r>
          </a:p>
          <a:p>
            <a:pPr marL="1260475" lvl="3" indent="-342900" hangingPunct="0">
              <a:lnSpc>
                <a:spcPct val="100000"/>
              </a:lnSpc>
              <a:spcBef>
                <a:spcPts val="1200"/>
              </a:spcBef>
              <a:buFont typeface="Arial" panose="020B0604020202020204" pitchFamily="34" charset="0"/>
              <a:buChar char="•"/>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MSAA</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的好处</a:t>
            </a:r>
          </a:p>
          <a:p>
            <a:pPr marL="1619250" lvl="1" indent="-342900">
              <a:lnSpc>
                <a:spcPct val="150000"/>
              </a:lnSpc>
              <a:spcBef>
                <a:spcPts val="1200"/>
              </a:spcBef>
              <a:buFont typeface="Wingdings" panose="05000000000000000000" pitchFamily="2" charset="2"/>
              <a:buChar char="n"/>
            </a:pPr>
            <a:r>
              <a:rPr lang="zh-CN" altLang="en-US" sz="2100" b="1" dirty="0">
                <a:solidFill>
                  <a:schemeClr val="bg2">
                    <a:lumMod val="50000"/>
                  </a:schemeClr>
                </a:solidFill>
              </a:rPr>
              <a:t>就是有很大部分的像素是不需要进行处理的</a:t>
            </a:r>
          </a:p>
          <a:p>
            <a:pPr marL="1619250" lvl="1" indent="-342900">
              <a:lnSpc>
                <a:spcPct val="150000"/>
              </a:lnSpc>
              <a:spcBef>
                <a:spcPts val="1200"/>
              </a:spcBef>
              <a:buFont typeface="Wingdings" panose="05000000000000000000" pitchFamily="2" charset="2"/>
              <a:buChar char="n"/>
            </a:pPr>
            <a:r>
              <a:rPr lang="zh-CN" altLang="en-US" sz="2100" b="1" dirty="0">
                <a:solidFill>
                  <a:schemeClr val="bg2">
                    <a:lumMod val="50000"/>
                  </a:schemeClr>
                </a:solidFill>
              </a:rPr>
              <a:t>所以就算到了很高的分辨率</a:t>
            </a:r>
            <a:r>
              <a:rPr lang="en-US" altLang="zh-CN" sz="2100" b="1" dirty="0">
                <a:solidFill>
                  <a:schemeClr val="bg2">
                    <a:lumMod val="50000"/>
                  </a:schemeClr>
                </a:solidFill>
              </a:rPr>
              <a:t>,</a:t>
            </a:r>
            <a:r>
              <a:rPr lang="zh-CN" altLang="en-US" sz="2100" b="1" dirty="0">
                <a:solidFill>
                  <a:schemeClr val="bg2">
                    <a:lumMod val="50000"/>
                  </a:schemeClr>
                </a:solidFill>
              </a:rPr>
              <a:t>也能够保持一定的显示速度</a:t>
            </a:r>
          </a:p>
          <a:p>
            <a:pPr lvl="1" eaLnBrk="1" hangingPunct="1"/>
            <a:endParaRPr lang="zh-CN" altLang="en-US" sz="2400" dirty="0" smtClean="0"/>
          </a:p>
          <a:p>
            <a:pPr lvl="2" eaLnBrk="1" hangingPunct="1">
              <a:spcBef>
                <a:spcPct val="35000"/>
              </a:spcBef>
            </a:pPr>
            <a:endParaRPr lang="zh-CN" altLang="en-US" sz="2000" dirty="0" smtClean="0"/>
          </a:p>
          <a:p>
            <a:pPr lvl="2" eaLnBrk="1" hangingPunct="1"/>
            <a:endParaRPr lang="en-US" altLang="zh-CN" sz="2000" dirty="0" smtClean="0"/>
          </a:p>
        </p:txBody>
      </p:sp>
      <p:sp>
        <p:nvSpPr>
          <p:cNvPr id="258052" name="Freeform 4"/>
          <p:cNvSpPr>
            <a:spLocks/>
          </p:cNvSpPr>
          <p:nvPr/>
        </p:nvSpPr>
        <p:spPr bwMode="auto">
          <a:xfrm>
            <a:off x="7382934" y="836614"/>
            <a:ext cx="4127500" cy="2052637"/>
          </a:xfrm>
          <a:custGeom>
            <a:avLst/>
            <a:gdLst>
              <a:gd name="T0" fmla="*/ 0 w 1950"/>
              <a:gd name="T1" fmla="*/ 0 h 1293"/>
              <a:gd name="T2" fmla="*/ 2147483647 w 1950"/>
              <a:gd name="T3" fmla="*/ 2147483647 h 1293"/>
              <a:gd name="T4" fmla="*/ 2147483647 w 1950"/>
              <a:gd name="T5" fmla="*/ 2147483647 h 1293"/>
              <a:gd name="T6" fmla="*/ 0 w 1950"/>
              <a:gd name="T7" fmla="*/ 0 h 1293"/>
              <a:gd name="T8" fmla="*/ 0 60000 65536"/>
              <a:gd name="T9" fmla="*/ 0 60000 65536"/>
              <a:gd name="T10" fmla="*/ 0 60000 65536"/>
              <a:gd name="T11" fmla="*/ 0 60000 65536"/>
              <a:gd name="T12" fmla="*/ 0 w 1950"/>
              <a:gd name="T13" fmla="*/ 0 h 1293"/>
              <a:gd name="T14" fmla="*/ 1950 w 1950"/>
              <a:gd name="T15" fmla="*/ 1293 h 1293"/>
            </a:gdLst>
            <a:ahLst/>
            <a:cxnLst>
              <a:cxn ang="T8">
                <a:pos x="T0" y="T1"/>
              </a:cxn>
              <a:cxn ang="T9">
                <a:pos x="T2" y="T3"/>
              </a:cxn>
              <a:cxn ang="T10">
                <a:pos x="T4" y="T5"/>
              </a:cxn>
              <a:cxn ang="T11">
                <a:pos x="T6" y="T7"/>
              </a:cxn>
            </a:cxnLst>
            <a:rect l="T12" t="T13" r="T14" b="T15"/>
            <a:pathLst>
              <a:path w="1950" h="1293">
                <a:moveTo>
                  <a:pt x="0" y="0"/>
                </a:moveTo>
                <a:lnTo>
                  <a:pt x="748" y="1293"/>
                </a:lnTo>
                <a:lnTo>
                  <a:pt x="1950" y="363"/>
                </a:lnTo>
                <a:lnTo>
                  <a:pt x="0" y="0"/>
                </a:lnTo>
                <a:close/>
              </a:path>
            </a:pathLst>
          </a:custGeom>
          <a:solidFill>
            <a:schemeClr val="accent1"/>
          </a:solidFill>
          <a:ln w="9525">
            <a:solidFill>
              <a:schemeClr val="tx1"/>
            </a:solidFill>
            <a:round/>
            <a:headEnd/>
            <a:tailEnd/>
          </a:ln>
        </p:spPr>
        <p:txBody>
          <a:bodyPr/>
          <a:lstStyle/>
          <a:p>
            <a:endParaRPr lang="zh-CN" altLang="en-US"/>
          </a:p>
        </p:txBody>
      </p:sp>
      <p:grpSp>
        <p:nvGrpSpPr>
          <p:cNvPr id="2" name="Group 963"/>
          <p:cNvGrpSpPr>
            <a:grpSpLocks/>
          </p:cNvGrpSpPr>
          <p:nvPr/>
        </p:nvGrpSpPr>
        <p:grpSpPr bwMode="auto">
          <a:xfrm>
            <a:off x="6709834" y="692150"/>
            <a:ext cx="5482167" cy="2339975"/>
            <a:chOff x="1088" y="2704"/>
            <a:chExt cx="2590" cy="1474"/>
          </a:xfrm>
        </p:grpSpPr>
        <p:sp>
          <p:nvSpPr>
            <p:cNvPr id="38918" name="Line 925"/>
            <p:cNvSpPr>
              <a:spLocks noChangeShapeType="1"/>
            </p:cNvSpPr>
            <p:nvPr/>
          </p:nvSpPr>
          <p:spPr bwMode="auto">
            <a:xfrm>
              <a:off x="1088" y="2704"/>
              <a:ext cx="25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9" name="Line 926"/>
            <p:cNvSpPr>
              <a:spLocks noChangeShapeType="1"/>
            </p:cNvSpPr>
            <p:nvPr/>
          </p:nvSpPr>
          <p:spPr bwMode="auto">
            <a:xfrm>
              <a:off x="1088" y="2817"/>
              <a:ext cx="25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0" name="Line 927"/>
            <p:cNvSpPr>
              <a:spLocks noChangeShapeType="1"/>
            </p:cNvSpPr>
            <p:nvPr/>
          </p:nvSpPr>
          <p:spPr bwMode="auto">
            <a:xfrm>
              <a:off x="1088" y="2930"/>
              <a:ext cx="25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1" name="Line 928"/>
            <p:cNvSpPr>
              <a:spLocks noChangeShapeType="1"/>
            </p:cNvSpPr>
            <p:nvPr/>
          </p:nvSpPr>
          <p:spPr bwMode="auto">
            <a:xfrm>
              <a:off x="1088" y="3043"/>
              <a:ext cx="25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2" name="Line 929"/>
            <p:cNvSpPr>
              <a:spLocks noChangeShapeType="1"/>
            </p:cNvSpPr>
            <p:nvPr/>
          </p:nvSpPr>
          <p:spPr bwMode="auto">
            <a:xfrm>
              <a:off x="1088" y="3156"/>
              <a:ext cx="25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3" name="Line 930"/>
            <p:cNvSpPr>
              <a:spLocks noChangeShapeType="1"/>
            </p:cNvSpPr>
            <p:nvPr/>
          </p:nvSpPr>
          <p:spPr bwMode="auto">
            <a:xfrm>
              <a:off x="1088" y="3269"/>
              <a:ext cx="25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4" name="Line 931"/>
            <p:cNvSpPr>
              <a:spLocks noChangeShapeType="1"/>
            </p:cNvSpPr>
            <p:nvPr/>
          </p:nvSpPr>
          <p:spPr bwMode="auto">
            <a:xfrm>
              <a:off x="1088" y="3382"/>
              <a:ext cx="25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5" name="Line 932"/>
            <p:cNvSpPr>
              <a:spLocks noChangeShapeType="1"/>
            </p:cNvSpPr>
            <p:nvPr/>
          </p:nvSpPr>
          <p:spPr bwMode="auto">
            <a:xfrm>
              <a:off x="1088" y="3495"/>
              <a:ext cx="25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6" name="Line 933"/>
            <p:cNvSpPr>
              <a:spLocks noChangeShapeType="1"/>
            </p:cNvSpPr>
            <p:nvPr/>
          </p:nvSpPr>
          <p:spPr bwMode="auto">
            <a:xfrm>
              <a:off x="1088" y="3608"/>
              <a:ext cx="25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7" name="Line 934"/>
            <p:cNvSpPr>
              <a:spLocks noChangeShapeType="1"/>
            </p:cNvSpPr>
            <p:nvPr/>
          </p:nvSpPr>
          <p:spPr bwMode="auto">
            <a:xfrm>
              <a:off x="1088" y="3721"/>
              <a:ext cx="25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8" name="Line 935"/>
            <p:cNvSpPr>
              <a:spLocks noChangeShapeType="1"/>
            </p:cNvSpPr>
            <p:nvPr/>
          </p:nvSpPr>
          <p:spPr bwMode="auto">
            <a:xfrm>
              <a:off x="1088" y="3834"/>
              <a:ext cx="25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9" name="Line 936"/>
            <p:cNvSpPr>
              <a:spLocks noChangeShapeType="1"/>
            </p:cNvSpPr>
            <p:nvPr/>
          </p:nvSpPr>
          <p:spPr bwMode="auto">
            <a:xfrm>
              <a:off x="1088" y="3947"/>
              <a:ext cx="25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0" name="Line 937"/>
            <p:cNvSpPr>
              <a:spLocks noChangeShapeType="1"/>
            </p:cNvSpPr>
            <p:nvPr/>
          </p:nvSpPr>
          <p:spPr bwMode="auto">
            <a:xfrm>
              <a:off x="1088" y="4060"/>
              <a:ext cx="25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1" name="Line 938"/>
            <p:cNvSpPr>
              <a:spLocks noChangeShapeType="1"/>
            </p:cNvSpPr>
            <p:nvPr/>
          </p:nvSpPr>
          <p:spPr bwMode="auto">
            <a:xfrm>
              <a:off x="1088" y="4173"/>
              <a:ext cx="25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2" name="Line 939"/>
            <p:cNvSpPr>
              <a:spLocks noChangeShapeType="1"/>
            </p:cNvSpPr>
            <p:nvPr/>
          </p:nvSpPr>
          <p:spPr bwMode="auto">
            <a:xfrm>
              <a:off x="1088"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3" name="Line 940"/>
            <p:cNvSpPr>
              <a:spLocks noChangeShapeType="1"/>
            </p:cNvSpPr>
            <p:nvPr/>
          </p:nvSpPr>
          <p:spPr bwMode="auto">
            <a:xfrm>
              <a:off x="1201"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4" name="Line 941"/>
            <p:cNvSpPr>
              <a:spLocks noChangeShapeType="1"/>
            </p:cNvSpPr>
            <p:nvPr/>
          </p:nvSpPr>
          <p:spPr bwMode="auto">
            <a:xfrm>
              <a:off x="1314"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Line 942"/>
            <p:cNvSpPr>
              <a:spLocks noChangeShapeType="1"/>
            </p:cNvSpPr>
            <p:nvPr/>
          </p:nvSpPr>
          <p:spPr bwMode="auto">
            <a:xfrm>
              <a:off x="1427"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6" name="Line 943"/>
            <p:cNvSpPr>
              <a:spLocks noChangeShapeType="1"/>
            </p:cNvSpPr>
            <p:nvPr/>
          </p:nvSpPr>
          <p:spPr bwMode="auto">
            <a:xfrm>
              <a:off x="1540"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7" name="Line 944"/>
            <p:cNvSpPr>
              <a:spLocks noChangeShapeType="1"/>
            </p:cNvSpPr>
            <p:nvPr/>
          </p:nvSpPr>
          <p:spPr bwMode="auto">
            <a:xfrm>
              <a:off x="1653"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Line 945"/>
            <p:cNvSpPr>
              <a:spLocks noChangeShapeType="1"/>
            </p:cNvSpPr>
            <p:nvPr/>
          </p:nvSpPr>
          <p:spPr bwMode="auto">
            <a:xfrm>
              <a:off x="1766"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Line 946"/>
            <p:cNvSpPr>
              <a:spLocks noChangeShapeType="1"/>
            </p:cNvSpPr>
            <p:nvPr/>
          </p:nvSpPr>
          <p:spPr bwMode="auto">
            <a:xfrm>
              <a:off x="1879"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0" name="Line 947"/>
            <p:cNvSpPr>
              <a:spLocks noChangeShapeType="1"/>
            </p:cNvSpPr>
            <p:nvPr/>
          </p:nvSpPr>
          <p:spPr bwMode="auto">
            <a:xfrm>
              <a:off x="1992"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1" name="Line 948"/>
            <p:cNvSpPr>
              <a:spLocks noChangeShapeType="1"/>
            </p:cNvSpPr>
            <p:nvPr/>
          </p:nvSpPr>
          <p:spPr bwMode="auto">
            <a:xfrm>
              <a:off x="2105"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2" name="Line 949"/>
            <p:cNvSpPr>
              <a:spLocks noChangeShapeType="1"/>
            </p:cNvSpPr>
            <p:nvPr/>
          </p:nvSpPr>
          <p:spPr bwMode="auto">
            <a:xfrm>
              <a:off x="2218"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3" name="Line 950"/>
            <p:cNvSpPr>
              <a:spLocks noChangeShapeType="1"/>
            </p:cNvSpPr>
            <p:nvPr/>
          </p:nvSpPr>
          <p:spPr bwMode="auto">
            <a:xfrm>
              <a:off x="2331"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4" name="Line 951"/>
            <p:cNvSpPr>
              <a:spLocks noChangeShapeType="1"/>
            </p:cNvSpPr>
            <p:nvPr/>
          </p:nvSpPr>
          <p:spPr bwMode="auto">
            <a:xfrm>
              <a:off x="2444"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5" name="Line 952"/>
            <p:cNvSpPr>
              <a:spLocks noChangeShapeType="1"/>
            </p:cNvSpPr>
            <p:nvPr/>
          </p:nvSpPr>
          <p:spPr bwMode="auto">
            <a:xfrm>
              <a:off x="2557"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6" name="Line 953"/>
            <p:cNvSpPr>
              <a:spLocks noChangeShapeType="1"/>
            </p:cNvSpPr>
            <p:nvPr/>
          </p:nvSpPr>
          <p:spPr bwMode="auto">
            <a:xfrm>
              <a:off x="2670"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7" name="Line 954"/>
            <p:cNvSpPr>
              <a:spLocks noChangeShapeType="1"/>
            </p:cNvSpPr>
            <p:nvPr/>
          </p:nvSpPr>
          <p:spPr bwMode="auto">
            <a:xfrm>
              <a:off x="2783"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8" name="Line 955"/>
            <p:cNvSpPr>
              <a:spLocks noChangeShapeType="1"/>
            </p:cNvSpPr>
            <p:nvPr/>
          </p:nvSpPr>
          <p:spPr bwMode="auto">
            <a:xfrm>
              <a:off x="2896"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9" name="Line 956"/>
            <p:cNvSpPr>
              <a:spLocks noChangeShapeType="1"/>
            </p:cNvSpPr>
            <p:nvPr/>
          </p:nvSpPr>
          <p:spPr bwMode="auto">
            <a:xfrm>
              <a:off x="3009"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0" name="Line 957"/>
            <p:cNvSpPr>
              <a:spLocks noChangeShapeType="1"/>
            </p:cNvSpPr>
            <p:nvPr/>
          </p:nvSpPr>
          <p:spPr bwMode="auto">
            <a:xfrm>
              <a:off x="3122"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1" name="Line 958"/>
            <p:cNvSpPr>
              <a:spLocks noChangeShapeType="1"/>
            </p:cNvSpPr>
            <p:nvPr/>
          </p:nvSpPr>
          <p:spPr bwMode="auto">
            <a:xfrm>
              <a:off x="3235"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2" name="Line 959"/>
            <p:cNvSpPr>
              <a:spLocks noChangeShapeType="1"/>
            </p:cNvSpPr>
            <p:nvPr/>
          </p:nvSpPr>
          <p:spPr bwMode="auto">
            <a:xfrm>
              <a:off x="3348"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3" name="Line 960"/>
            <p:cNvSpPr>
              <a:spLocks noChangeShapeType="1"/>
            </p:cNvSpPr>
            <p:nvPr/>
          </p:nvSpPr>
          <p:spPr bwMode="auto">
            <a:xfrm>
              <a:off x="3461"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4" name="Line 961"/>
            <p:cNvSpPr>
              <a:spLocks noChangeShapeType="1"/>
            </p:cNvSpPr>
            <p:nvPr/>
          </p:nvSpPr>
          <p:spPr bwMode="auto">
            <a:xfrm>
              <a:off x="3574"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5" name="Line 962"/>
            <p:cNvSpPr>
              <a:spLocks noChangeShapeType="1"/>
            </p:cNvSpPr>
            <p:nvPr/>
          </p:nvSpPr>
          <p:spPr bwMode="auto">
            <a:xfrm>
              <a:off x="3678" y="2704"/>
              <a:ext cx="0" cy="1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4197656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wipe(up)">
                                      <p:cBhvr>
                                        <p:cTn id="7" dur="500"/>
                                        <p:tgtEl>
                                          <p:spTgt spid="25805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8051">
                                            <p:txEl>
                                              <p:pRg st="1" end="1"/>
                                            </p:txEl>
                                          </p:spTgt>
                                        </p:tgtEl>
                                        <p:attrNameLst>
                                          <p:attrName>style.visibility</p:attrName>
                                        </p:attrNameLst>
                                      </p:cBhvr>
                                      <p:to>
                                        <p:strVal val="visible"/>
                                      </p:to>
                                    </p:set>
                                    <p:animEffect transition="in" filter="wipe(up)">
                                      <p:cBhvr>
                                        <p:cTn id="10" dur="500"/>
                                        <p:tgtEl>
                                          <p:spTgt spid="25805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58051">
                                            <p:txEl>
                                              <p:pRg st="2" end="2"/>
                                            </p:txEl>
                                          </p:spTgt>
                                        </p:tgtEl>
                                        <p:attrNameLst>
                                          <p:attrName>style.visibility</p:attrName>
                                        </p:attrNameLst>
                                      </p:cBhvr>
                                      <p:to>
                                        <p:strVal val="visible"/>
                                      </p:to>
                                    </p:set>
                                    <p:animEffect transition="in" filter="wipe(up)">
                                      <p:cBhvr>
                                        <p:cTn id="13" dur="500"/>
                                        <p:tgtEl>
                                          <p:spTgt spid="258051">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58051">
                                            <p:txEl>
                                              <p:pRg st="3" end="3"/>
                                            </p:txEl>
                                          </p:spTgt>
                                        </p:tgtEl>
                                        <p:attrNameLst>
                                          <p:attrName>style.visibility</p:attrName>
                                        </p:attrNameLst>
                                      </p:cBhvr>
                                      <p:to>
                                        <p:strVal val="visible"/>
                                      </p:to>
                                    </p:set>
                                    <p:animEffect transition="in" filter="wipe(up)">
                                      <p:cBhvr>
                                        <p:cTn id="16" dur="500"/>
                                        <p:tgtEl>
                                          <p:spTgt spid="25805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0" presetClass="entr" presetSubtype="0" fill="hold" grpId="0" nodeType="withEffect">
                                  <p:stCondLst>
                                    <p:cond delay="0"/>
                                  </p:stCondLst>
                                  <p:childTnLst>
                                    <p:set>
                                      <p:cBhvr>
                                        <p:cTn id="22" dur="1" fill="hold">
                                          <p:stCondLst>
                                            <p:cond delay="0"/>
                                          </p:stCondLst>
                                        </p:cTn>
                                        <p:tgtEl>
                                          <p:spTgt spid="258052"/>
                                        </p:tgtEl>
                                        <p:attrNameLst>
                                          <p:attrName>style.visibility</p:attrName>
                                        </p:attrNameLst>
                                      </p:cBhvr>
                                      <p:to>
                                        <p:strVal val="visible"/>
                                      </p:to>
                                    </p:set>
                                    <p:animEffect transition="in" filter="fade">
                                      <p:cBhvr>
                                        <p:cTn id="23" dur="500"/>
                                        <p:tgtEl>
                                          <p:spTgt spid="258052"/>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58051">
                                            <p:txEl>
                                              <p:pRg st="4" end="4"/>
                                            </p:txEl>
                                          </p:spTgt>
                                        </p:tgtEl>
                                        <p:attrNameLst>
                                          <p:attrName>style.visibility</p:attrName>
                                        </p:attrNameLst>
                                      </p:cBhvr>
                                      <p:to>
                                        <p:strVal val="visible"/>
                                      </p:to>
                                    </p:set>
                                    <p:animEffect transition="in" filter="wipe(up)">
                                      <p:cBhvr>
                                        <p:cTn id="26" dur="500"/>
                                        <p:tgtEl>
                                          <p:spTgt spid="258051">
                                            <p:txEl>
                                              <p:pRg st="4" end="4"/>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58051">
                                            <p:txEl>
                                              <p:pRg st="5" end="5"/>
                                            </p:txEl>
                                          </p:spTgt>
                                        </p:tgtEl>
                                        <p:attrNameLst>
                                          <p:attrName>style.visibility</p:attrName>
                                        </p:attrNameLst>
                                      </p:cBhvr>
                                      <p:to>
                                        <p:strVal val="visible"/>
                                      </p:to>
                                    </p:set>
                                    <p:animEffect transition="in" filter="wipe(up)">
                                      <p:cBhvr>
                                        <p:cTn id="29" dur="500"/>
                                        <p:tgtEl>
                                          <p:spTgt spid="258051">
                                            <p:txEl>
                                              <p:pRg st="5" end="5"/>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58051">
                                            <p:txEl>
                                              <p:pRg st="6" end="6"/>
                                            </p:txEl>
                                          </p:spTgt>
                                        </p:tgtEl>
                                        <p:attrNameLst>
                                          <p:attrName>style.visibility</p:attrName>
                                        </p:attrNameLst>
                                      </p:cBhvr>
                                      <p:to>
                                        <p:strVal val="visible"/>
                                      </p:to>
                                    </p:set>
                                    <p:animEffect transition="in" filter="wipe(up)">
                                      <p:cBhvr>
                                        <p:cTn id="32" dur="500"/>
                                        <p:tgtEl>
                                          <p:spTgt spid="258051">
                                            <p:txEl>
                                              <p:pRg st="6" end="6"/>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58051">
                                            <p:txEl>
                                              <p:pRg st="7" end="7"/>
                                            </p:txEl>
                                          </p:spTgt>
                                        </p:tgtEl>
                                        <p:attrNameLst>
                                          <p:attrName>style.visibility</p:attrName>
                                        </p:attrNameLst>
                                      </p:cBhvr>
                                      <p:to>
                                        <p:strVal val="visible"/>
                                      </p:to>
                                    </p:set>
                                    <p:animEffect transition="in" filter="wipe(up)">
                                      <p:cBhvr>
                                        <p:cTn id="35" dur="500"/>
                                        <p:tgtEl>
                                          <p:spTgt spid="2580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P spid="25805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3"/>
          <p:cNvSpPr>
            <a:spLocks noGrp="1" noChangeArrowheads="1"/>
          </p:cNvSpPr>
          <p:nvPr>
            <p:ph type="body" sz="half" idx="1"/>
          </p:nvPr>
        </p:nvSpPr>
        <p:spPr>
          <a:xfrm>
            <a:off x="768351" y="2017714"/>
            <a:ext cx="10320867" cy="4840287"/>
          </a:xfrm>
        </p:spPr>
        <p:txBody>
          <a:bodyPr/>
          <a:lstStyle/>
          <a:p>
            <a:pPr marL="717550" lvl="1" indent="-342900" eaLnBrk="1" hangingPunct="0">
              <a:lnSpc>
                <a:spcPct val="110000"/>
              </a:lnSpc>
              <a:spcBef>
                <a:spcPts val="18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2.2.3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多级采样技术</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MSAA</a:t>
            </a:r>
          </a:p>
          <a:p>
            <a:pPr marL="1260475" lvl="3" indent="-342900" hangingPunct="0">
              <a:spcBef>
                <a:spcPts val="2400"/>
              </a:spcBef>
              <a:buFont typeface="Arial" panose="020B0604020202020204" pitchFamily="34" charset="0"/>
              <a:buChar char="•"/>
              <a:defRPr/>
            </a:pP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Quincunx</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采样</a:t>
            </a:r>
          </a:p>
          <a:p>
            <a:pPr marL="1619250" lvl="1" indent="-342900">
              <a:lnSpc>
                <a:spcPct val="140000"/>
              </a:lnSpc>
              <a:spcBef>
                <a:spcPts val="1200"/>
              </a:spcBef>
              <a:buFont typeface="Wingdings" panose="05000000000000000000" pitchFamily="2" charset="2"/>
              <a:buChar char="n"/>
            </a:pPr>
            <a:r>
              <a:rPr lang="zh-CN" altLang="en-US" sz="1900" b="1" dirty="0">
                <a:solidFill>
                  <a:schemeClr val="bg2">
                    <a:lumMod val="50000"/>
                  </a:schemeClr>
                </a:solidFill>
              </a:rPr>
              <a:t>五点梅花形采样</a:t>
            </a:r>
          </a:p>
          <a:p>
            <a:pPr marL="1619250" lvl="1" indent="-342900">
              <a:lnSpc>
                <a:spcPct val="140000"/>
              </a:lnSpc>
              <a:spcBef>
                <a:spcPts val="1200"/>
              </a:spcBef>
              <a:buFont typeface="Wingdings" panose="05000000000000000000" pitchFamily="2" charset="2"/>
              <a:buChar char="n"/>
            </a:pPr>
            <a:r>
              <a:rPr lang="zh-CN" altLang="en-US" sz="1900" b="1" dirty="0">
                <a:solidFill>
                  <a:schemeClr val="bg2">
                    <a:lumMod val="50000"/>
                  </a:schemeClr>
                </a:solidFill>
              </a:rPr>
              <a:t>每个像素只有</a:t>
            </a:r>
            <a:r>
              <a:rPr lang="en-US" altLang="zh-CN" sz="1900" b="1" dirty="0">
                <a:solidFill>
                  <a:schemeClr val="bg2">
                    <a:lumMod val="50000"/>
                  </a:schemeClr>
                </a:solidFill>
              </a:rPr>
              <a:t>2</a:t>
            </a:r>
            <a:r>
              <a:rPr lang="zh-CN" altLang="en-US" sz="1900" b="1" dirty="0">
                <a:solidFill>
                  <a:schemeClr val="bg2">
                    <a:lumMod val="50000"/>
                  </a:schemeClr>
                </a:solidFill>
              </a:rPr>
              <a:t>个采样点，首先判断</a:t>
            </a:r>
            <a:r>
              <a:rPr lang="en-US" altLang="zh-CN" sz="1900" b="1" dirty="0">
                <a:solidFill>
                  <a:schemeClr val="bg2">
                    <a:lumMod val="50000"/>
                  </a:schemeClr>
                </a:solidFill>
              </a:rPr>
              <a:t>5</a:t>
            </a:r>
            <a:r>
              <a:rPr lang="zh-CN" altLang="en-US" sz="1900" b="1" dirty="0">
                <a:solidFill>
                  <a:schemeClr val="bg2">
                    <a:lumMod val="50000"/>
                  </a:schemeClr>
                </a:solidFill>
              </a:rPr>
              <a:t>个采样点是否都在三角形范围内，如果都在，就不必要进行计算，如果有一部分在一部分不在，就使用一个</a:t>
            </a:r>
            <a:r>
              <a:rPr lang="en-US" altLang="zh-CN" sz="1900" b="1" dirty="0">
                <a:solidFill>
                  <a:schemeClr val="bg2">
                    <a:lumMod val="50000"/>
                  </a:schemeClr>
                </a:solidFill>
              </a:rPr>
              <a:t>3x3</a:t>
            </a:r>
            <a:r>
              <a:rPr lang="zh-CN" altLang="en-US" sz="1900" b="1" dirty="0">
                <a:solidFill>
                  <a:schemeClr val="bg2">
                    <a:lumMod val="50000"/>
                  </a:schemeClr>
                </a:solidFill>
              </a:rPr>
              <a:t>范围的滤波器进行滤波。</a:t>
            </a:r>
          </a:p>
          <a:p>
            <a:pPr marL="1619250" lvl="1" indent="-342900">
              <a:lnSpc>
                <a:spcPct val="140000"/>
              </a:lnSpc>
              <a:spcBef>
                <a:spcPts val="1200"/>
              </a:spcBef>
              <a:buFont typeface="Wingdings" panose="05000000000000000000" pitchFamily="2" charset="2"/>
              <a:buChar char="n"/>
            </a:pPr>
            <a:r>
              <a:rPr lang="zh-CN" altLang="en-US" sz="1900" b="1" dirty="0">
                <a:solidFill>
                  <a:schemeClr val="bg2">
                    <a:lumMod val="50000"/>
                  </a:schemeClr>
                </a:solidFill>
              </a:rPr>
              <a:t>反走样的效果几乎可以等于</a:t>
            </a:r>
            <a:r>
              <a:rPr lang="en-US" altLang="zh-CN" sz="1900" b="1" dirty="0">
                <a:solidFill>
                  <a:schemeClr val="bg2">
                    <a:lumMod val="50000"/>
                  </a:schemeClr>
                </a:solidFill>
              </a:rPr>
              <a:t>2x2</a:t>
            </a:r>
            <a:r>
              <a:rPr lang="zh-CN" altLang="en-US" sz="1900" b="1" dirty="0">
                <a:solidFill>
                  <a:schemeClr val="bg2">
                    <a:lumMod val="50000"/>
                  </a:schemeClr>
                </a:solidFill>
              </a:rPr>
              <a:t>的超采样 </a:t>
            </a:r>
          </a:p>
          <a:p>
            <a:pPr lvl="3" eaLnBrk="1" hangingPunct="1"/>
            <a:endParaRPr lang="zh-CN" altLang="en-US" sz="1800" dirty="0" smtClean="0"/>
          </a:p>
          <a:p>
            <a:pPr lvl="2" eaLnBrk="1" hangingPunct="1"/>
            <a:endParaRPr lang="zh-CN" altLang="en-US" sz="2000" dirty="0" smtClean="0"/>
          </a:p>
          <a:p>
            <a:pPr lvl="1" eaLnBrk="1" hangingPunct="1"/>
            <a:endParaRPr lang="zh-CN" altLang="en-US" sz="2400" dirty="0" smtClean="0"/>
          </a:p>
          <a:p>
            <a:pPr lvl="2" eaLnBrk="1" hangingPunct="1">
              <a:spcBef>
                <a:spcPct val="35000"/>
              </a:spcBef>
            </a:pPr>
            <a:endParaRPr lang="zh-CN" altLang="en-US" sz="2000" dirty="0" smtClean="0"/>
          </a:p>
          <a:p>
            <a:pPr lvl="2" eaLnBrk="1" hangingPunct="1"/>
            <a:endParaRPr lang="en-US" altLang="zh-CN" sz="2000" dirty="0" smtClean="0"/>
          </a:p>
        </p:txBody>
      </p:sp>
      <p:pic>
        <p:nvPicPr>
          <p:cNvPr id="39940" name="Picture 44" descr="五点梅花形采样"/>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820" y="29204"/>
            <a:ext cx="6864349" cy="3566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160022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1779">
                                            <p:txEl>
                                              <p:pRg st="1" end="1"/>
                                            </p:txEl>
                                          </p:spTgt>
                                        </p:tgtEl>
                                        <p:attrNameLst>
                                          <p:attrName>style.visibility</p:attrName>
                                        </p:attrNameLst>
                                      </p:cBhvr>
                                      <p:to>
                                        <p:strVal val="visible"/>
                                      </p:to>
                                    </p:set>
                                    <p:animEffect transition="in" filter="wipe(up)">
                                      <p:cBhvr>
                                        <p:cTn id="7" dur="500"/>
                                        <p:tgtEl>
                                          <p:spTgt spid="331779">
                                            <p:txEl>
                                              <p:pRg st="1" end="1"/>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31779">
                                            <p:txEl>
                                              <p:pRg st="2" end="2"/>
                                            </p:txEl>
                                          </p:spTgt>
                                        </p:tgtEl>
                                        <p:attrNameLst>
                                          <p:attrName>style.visibility</p:attrName>
                                        </p:attrNameLst>
                                      </p:cBhvr>
                                      <p:to>
                                        <p:strVal val="visible"/>
                                      </p:to>
                                    </p:set>
                                    <p:animEffect transition="in" filter="wipe(up)">
                                      <p:cBhvr>
                                        <p:cTn id="10" dur="500"/>
                                        <p:tgtEl>
                                          <p:spTgt spid="331779">
                                            <p:txEl>
                                              <p:pRg st="2" end="2"/>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31779">
                                            <p:txEl>
                                              <p:pRg st="3" end="3"/>
                                            </p:txEl>
                                          </p:spTgt>
                                        </p:tgtEl>
                                        <p:attrNameLst>
                                          <p:attrName>style.visibility</p:attrName>
                                        </p:attrNameLst>
                                      </p:cBhvr>
                                      <p:to>
                                        <p:strVal val="visible"/>
                                      </p:to>
                                    </p:set>
                                    <p:animEffect transition="in" filter="wipe(up)">
                                      <p:cBhvr>
                                        <p:cTn id="13" dur="500"/>
                                        <p:tgtEl>
                                          <p:spTgt spid="331779">
                                            <p:txEl>
                                              <p:pRg st="3" end="3"/>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31779">
                                            <p:txEl>
                                              <p:pRg st="4" end="4"/>
                                            </p:txEl>
                                          </p:spTgt>
                                        </p:tgtEl>
                                        <p:attrNameLst>
                                          <p:attrName>style.visibility</p:attrName>
                                        </p:attrNameLst>
                                      </p:cBhvr>
                                      <p:to>
                                        <p:strVal val="visible"/>
                                      </p:to>
                                    </p:set>
                                    <p:animEffect transition="in" filter="wipe(up)">
                                      <p:cBhvr>
                                        <p:cTn id="16" dur="500"/>
                                        <p:tgtEl>
                                          <p:spTgt spid="331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sz="half" idx="1"/>
          </p:nvPr>
        </p:nvSpPr>
        <p:spPr>
          <a:xfrm>
            <a:off x="768351" y="2017713"/>
            <a:ext cx="9889067" cy="4114800"/>
          </a:xfrm>
        </p:spPr>
        <p:txBody>
          <a:bodyPr/>
          <a:lstStyle/>
          <a:p>
            <a:pPr marL="717550" lvl="1" indent="-342900" eaLnBrk="1" hangingPunct="0">
              <a:lnSpc>
                <a:spcPct val="110000"/>
              </a:lnSpc>
              <a:spcBef>
                <a:spcPts val="18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2.2.3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多级采样技术</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MSAA</a:t>
            </a:r>
          </a:p>
          <a:p>
            <a:pPr marL="1260475" lvl="3" indent="-342900" eaLnBrk="1" hangingPunct="0">
              <a:spcBef>
                <a:spcPts val="2400"/>
              </a:spcBef>
              <a:buFont typeface="Arial" panose="020B0604020202020204" pitchFamily="34" charset="0"/>
              <a:buChar char="•"/>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Quincunx</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采样</a:t>
            </a:r>
          </a:p>
          <a:p>
            <a:pPr lvl="2" eaLnBrk="1" hangingPunct="1"/>
            <a:endParaRPr lang="zh-CN" altLang="en-US" sz="2000" dirty="0" smtClean="0"/>
          </a:p>
          <a:p>
            <a:pPr lvl="2" eaLnBrk="1" hangingPunct="1"/>
            <a:endParaRPr lang="zh-CN" altLang="en-US" sz="2000" dirty="0" smtClean="0"/>
          </a:p>
          <a:p>
            <a:pPr lvl="1" eaLnBrk="1" hangingPunct="1"/>
            <a:endParaRPr lang="zh-CN" altLang="en-US" sz="2400" dirty="0" smtClean="0"/>
          </a:p>
          <a:p>
            <a:pPr lvl="2" eaLnBrk="1" hangingPunct="1">
              <a:spcBef>
                <a:spcPct val="35000"/>
              </a:spcBef>
            </a:pPr>
            <a:endParaRPr lang="zh-CN" altLang="en-US" sz="2000" dirty="0" smtClean="0"/>
          </a:p>
          <a:p>
            <a:pPr lvl="2" eaLnBrk="1" hangingPunct="1"/>
            <a:endParaRPr lang="en-US" altLang="zh-CN" sz="2000" dirty="0" smtClean="0"/>
          </a:p>
        </p:txBody>
      </p:sp>
      <p:pic>
        <p:nvPicPr>
          <p:cNvPr id="4096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026" y="3500438"/>
            <a:ext cx="8966200" cy="127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776" y="4941888"/>
            <a:ext cx="9194800" cy="122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2009912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lvl="1">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1.1 DSP</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数字信号处理</a:t>
            </a:r>
          </a:p>
        </p:txBody>
      </p:sp>
      <p:sp>
        <p:nvSpPr>
          <p:cNvPr id="4099" name="Rectangle 3"/>
          <p:cNvSpPr>
            <a:spLocks noGrp="1" noChangeArrowheads="1"/>
          </p:cNvSpPr>
          <p:nvPr>
            <p:ph type="body" idx="1"/>
          </p:nvPr>
        </p:nvSpPr>
        <p:spPr>
          <a:xfrm>
            <a:off x="695400" y="1484784"/>
            <a:ext cx="10363200" cy="5048250"/>
          </a:xfrm>
        </p:spPr>
        <p:txBody>
          <a:bodyPr/>
          <a:lstStyle/>
          <a:p>
            <a:pPr marL="717550" lvl="1" indent="-342900" hangingPunct="0">
              <a:lnSpc>
                <a:spcPct val="120000"/>
              </a:lnSpc>
              <a:spcBef>
                <a:spcPts val="600"/>
              </a:spcBef>
              <a:buFont typeface="Wingdings" panose="05000000000000000000" pitchFamily="2" charset="2"/>
              <a:buChar char="Ø"/>
              <a:defRPr/>
            </a:pP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信号</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是将信息从一处携带到另一处的变化</a:t>
            </a:r>
          </a:p>
          <a:p>
            <a:pPr marL="1260475" lvl="3" indent="-342900" eaLnBrk="1" hangingPunct="0">
              <a:lnSpc>
                <a:spcPct val="110000"/>
              </a:lnSpc>
              <a:spcBef>
                <a:spcPts val="24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人们看到景色是眼睛所获得的外界光强的变化</a:t>
            </a:r>
          </a:p>
          <a:p>
            <a:pPr marL="1260475" lvl="3" indent="-342900" eaLnBrk="1" hangingPunct="0">
              <a:lnSpc>
                <a:spcPct val="110000"/>
              </a:lnSpc>
              <a:spcBef>
                <a:spcPts val="24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我们所听到的声音是耳膜感觉到的压力的变化</a:t>
            </a:r>
          </a:p>
          <a:p>
            <a:pPr marL="717550" lvl="1" indent="-342900" hangingPunct="0">
              <a:lnSpc>
                <a:spcPct val="120000"/>
              </a:lnSpc>
              <a:spcBef>
                <a:spcPts val="2400"/>
              </a:spcBef>
              <a:buFont typeface="Wingdings" panose="05000000000000000000" pitchFamily="2" charset="2"/>
              <a:buChar char="Ø"/>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Digital Signal Processing</a:t>
            </a:r>
          </a:p>
          <a:p>
            <a:pPr marL="1260475" lvl="3" indent="-342900" hangingPunct="0">
              <a:lnSpc>
                <a:spcPct val="110000"/>
              </a:lnSpc>
              <a:spcBef>
                <a:spcPts val="24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模拟信号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analog signal</a:t>
            </a:r>
          </a:p>
          <a:p>
            <a:pPr marL="1260475" lvl="3" indent="-342900" hangingPunct="0">
              <a:lnSpc>
                <a:spcPct val="110000"/>
              </a:lnSpc>
              <a:spcBef>
                <a:spcPts val="24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数字信号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digital signal</a:t>
            </a:r>
          </a:p>
          <a:p>
            <a:pPr lvl="1" eaLnBrk="1" hangingPunct="1"/>
            <a:endParaRPr lang="zh-CN" altLang="en-US" sz="2400" dirty="0" smtClean="0"/>
          </a:p>
          <a:p>
            <a:pPr lvl="2" eaLnBrk="1" hangingPunct="1"/>
            <a:endParaRPr lang="en-US" altLang="zh-CN" dirty="0" smtClean="0"/>
          </a:p>
        </p:txBody>
      </p:sp>
    </p:spTree>
    <p:extLst>
      <p:ext uri="{BB962C8B-B14F-4D97-AF65-F5344CB8AC3E}">
        <p14:creationId xmlns:p14="http://schemas.microsoft.com/office/powerpoint/2010/main" val="201669797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up)">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up)">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up)">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up)">
                                      <p:cBhvr>
                                        <p:cTn id="22" dur="500"/>
                                        <p:tgtEl>
                                          <p:spTgt spid="4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wipe(up)">
                                      <p:cBhvr>
                                        <p:cTn id="27" dur="500"/>
                                        <p:tgtEl>
                                          <p:spTgt spid="40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wipe(up)">
                                      <p:cBhvr>
                                        <p:cTn id="3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Grp="1" noChangeArrowheads="1"/>
          </p:cNvSpPr>
          <p:nvPr>
            <p:ph type="body" idx="1"/>
          </p:nvPr>
        </p:nvSpPr>
        <p:spPr>
          <a:xfrm>
            <a:off x="541868" y="2062163"/>
            <a:ext cx="11459633" cy="4462462"/>
          </a:xfrm>
        </p:spPr>
        <p:txBody>
          <a:bodyPr/>
          <a:lstStyle/>
          <a:p>
            <a:pPr marL="717550" lvl="1" indent="-342900" eaLnBrk="1" hangingPunct="0">
              <a:lnSpc>
                <a:spcPct val="110000"/>
              </a:lnSpc>
              <a:spcBef>
                <a:spcPts val="18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2.2.3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多级采样技术</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MSAA</a:t>
            </a:r>
          </a:p>
          <a:p>
            <a:pPr marL="1260475" lvl="3" indent="-342900" eaLnBrk="1" hangingPunct="0">
              <a:spcBef>
                <a:spcPts val="24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质心反走样</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Centroid Anti-Aliasing</a:t>
            </a:r>
          </a:p>
          <a:p>
            <a:pPr lvl="1" eaLnBrk="1" hangingPunct="1"/>
            <a:endParaRPr lang="en-US" altLang="zh-CN" dirty="0" smtClean="0"/>
          </a:p>
          <a:p>
            <a:pPr lvl="1" eaLnBrk="1" hangingPunct="1"/>
            <a:endParaRPr lang="en-US" altLang="zh-CN" dirty="0" smtClean="0"/>
          </a:p>
          <a:p>
            <a:pPr lvl="2" eaLnBrk="1" hangingPunct="1">
              <a:spcBef>
                <a:spcPct val="35000"/>
              </a:spcBef>
            </a:pPr>
            <a:endParaRPr lang="en-US" altLang="zh-CN" dirty="0" smtClean="0"/>
          </a:p>
          <a:p>
            <a:pPr lvl="2" eaLnBrk="1" hangingPunct="1"/>
            <a:endParaRPr lang="en-US" altLang="zh-CN" dirty="0" smtClean="0"/>
          </a:p>
        </p:txBody>
      </p:sp>
      <p:pic>
        <p:nvPicPr>
          <p:cNvPr id="419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874" y="3297239"/>
            <a:ext cx="43434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8874" y="5673726"/>
            <a:ext cx="24892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5859" y="3297238"/>
            <a:ext cx="430530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40819119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animEffect transition="in" filter="wipe(up)">
                                      <p:cBhvr>
                                        <p:cTn id="7" dur="500"/>
                                        <p:tgtEl>
                                          <p:spTgt spid="31027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0275">
                                            <p:txEl>
                                              <p:pRg st="1" end="1"/>
                                            </p:txEl>
                                          </p:spTgt>
                                        </p:tgtEl>
                                        <p:attrNameLst>
                                          <p:attrName>style.visibility</p:attrName>
                                        </p:attrNameLst>
                                      </p:cBhvr>
                                      <p:to>
                                        <p:strVal val="visible"/>
                                      </p:to>
                                    </p:set>
                                    <p:animEffect transition="in" filter="wipe(up)">
                                      <p:cBhvr>
                                        <p:cTn id="10" dur="500"/>
                                        <p:tgtEl>
                                          <p:spTgt spid="3102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541868" y="1412776"/>
            <a:ext cx="11459633" cy="4462462"/>
          </a:xfrm>
        </p:spPr>
        <p:txBody>
          <a:bodyPr/>
          <a:lstStyle/>
          <a:p>
            <a:pPr marL="717550" lvl="1" indent="-342900" eaLnBrk="1" hangingPunct="0">
              <a:lnSpc>
                <a:spcPct val="110000"/>
              </a:lnSpc>
              <a:spcBef>
                <a:spcPts val="18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2.2.3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多级采样技术</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MSAA</a:t>
            </a:r>
          </a:p>
          <a:p>
            <a:pPr marL="1260475" lvl="3" indent="-342900" hangingPunct="0">
              <a:spcBef>
                <a:spcPts val="24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质心反走样</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Centroid Anti-Aliasing</a:t>
            </a:r>
          </a:p>
          <a:p>
            <a:pPr lvl="1" eaLnBrk="1" hangingPunct="1"/>
            <a:endParaRPr lang="en-US" altLang="zh-CN" dirty="0" smtClean="0"/>
          </a:p>
          <a:p>
            <a:pPr lvl="1" eaLnBrk="1" hangingPunct="1"/>
            <a:endParaRPr lang="en-US" altLang="zh-CN" dirty="0" smtClean="0"/>
          </a:p>
          <a:p>
            <a:pPr lvl="2" eaLnBrk="1" hangingPunct="1">
              <a:spcBef>
                <a:spcPct val="35000"/>
              </a:spcBef>
            </a:pPr>
            <a:endParaRPr lang="en-US" altLang="zh-CN" dirty="0" smtClean="0"/>
          </a:p>
          <a:p>
            <a:pPr lvl="2" eaLnBrk="1" hangingPunct="1"/>
            <a:endParaRPr lang="en-US" altLang="zh-CN" dirty="0" smtClean="0"/>
          </a:p>
        </p:txBody>
      </p:sp>
      <p:grpSp>
        <p:nvGrpSpPr>
          <p:cNvPr id="2" name="Group 17"/>
          <p:cNvGrpSpPr>
            <a:grpSpLocks/>
          </p:cNvGrpSpPr>
          <p:nvPr/>
        </p:nvGrpSpPr>
        <p:grpSpPr bwMode="auto">
          <a:xfrm>
            <a:off x="3934884" y="3536950"/>
            <a:ext cx="3649134" cy="2916238"/>
            <a:chOff x="1859" y="2228"/>
            <a:chExt cx="1724" cy="1837"/>
          </a:xfrm>
        </p:grpSpPr>
        <p:sp>
          <p:nvSpPr>
            <p:cNvPr id="43016" name="Rectangle 7"/>
            <p:cNvSpPr>
              <a:spLocks noChangeArrowheads="1"/>
            </p:cNvSpPr>
            <p:nvPr/>
          </p:nvSpPr>
          <p:spPr bwMode="auto">
            <a:xfrm>
              <a:off x="1859" y="2228"/>
              <a:ext cx="1724" cy="183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17" name="Oval 8"/>
            <p:cNvSpPr>
              <a:spLocks noChangeArrowheads="1"/>
            </p:cNvSpPr>
            <p:nvPr/>
          </p:nvSpPr>
          <p:spPr bwMode="auto">
            <a:xfrm>
              <a:off x="2654" y="2387"/>
              <a:ext cx="90" cy="90"/>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3018" name="Oval 9"/>
            <p:cNvSpPr>
              <a:spLocks noChangeArrowheads="1"/>
            </p:cNvSpPr>
            <p:nvPr/>
          </p:nvSpPr>
          <p:spPr bwMode="auto">
            <a:xfrm>
              <a:off x="2710" y="3793"/>
              <a:ext cx="90" cy="90"/>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3019" name="Oval 10"/>
            <p:cNvSpPr>
              <a:spLocks noChangeArrowheads="1"/>
            </p:cNvSpPr>
            <p:nvPr/>
          </p:nvSpPr>
          <p:spPr bwMode="auto">
            <a:xfrm>
              <a:off x="3289" y="2931"/>
              <a:ext cx="90" cy="90"/>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3020" name="Oval 11"/>
            <p:cNvSpPr>
              <a:spLocks noChangeArrowheads="1"/>
            </p:cNvSpPr>
            <p:nvPr/>
          </p:nvSpPr>
          <p:spPr bwMode="auto">
            <a:xfrm>
              <a:off x="2042" y="3181"/>
              <a:ext cx="90" cy="90"/>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43013" name="Oval 12"/>
          <p:cNvSpPr>
            <a:spLocks noChangeArrowheads="1"/>
          </p:cNvSpPr>
          <p:nvPr/>
        </p:nvSpPr>
        <p:spPr bwMode="auto">
          <a:xfrm>
            <a:off x="5539937" y="4868837"/>
            <a:ext cx="482600" cy="360363"/>
          </a:xfrm>
          <a:prstGeom prst="ellipse">
            <a:avLst/>
          </a:prstGeom>
          <a:solidFill>
            <a:schemeClr val="folHlink"/>
          </a:solidFill>
          <a:ln w="9525">
            <a:solidFill>
              <a:schemeClr val="tx1"/>
            </a:solidFill>
            <a:round/>
            <a:headEnd/>
            <a:tailEnd/>
          </a:ln>
        </p:spPr>
        <p:txBody>
          <a:bodyPr wrap="none" anchor="ctr"/>
          <a:lstStyle/>
          <a:p>
            <a:endParaRPr lang="zh-CN" altLang="en-US"/>
          </a:p>
        </p:txBody>
      </p:sp>
      <p:sp>
        <p:nvSpPr>
          <p:cNvPr id="346125" name="Freeform 13" descr="纸袋"/>
          <p:cNvSpPr>
            <a:spLocks/>
          </p:cNvSpPr>
          <p:nvPr/>
        </p:nvSpPr>
        <p:spPr bwMode="auto">
          <a:xfrm>
            <a:off x="6096001" y="2862264"/>
            <a:ext cx="3985684" cy="3995737"/>
          </a:xfrm>
          <a:custGeom>
            <a:avLst/>
            <a:gdLst>
              <a:gd name="T0" fmla="*/ 2147483647 w 1724"/>
              <a:gd name="T1" fmla="*/ 0 h 2154"/>
              <a:gd name="T2" fmla="*/ 0 w 1724"/>
              <a:gd name="T3" fmla="*/ 2147483647 h 2154"/>
              <a:gd name="T4" fmla="*/ 2147483647 w 1724"/>
              <a:gd name="T5" fmla="*/ 2147483647 h 2154"/>
              <a:gd name="T6" fmla="*/ 2147483647 w 1724"/>
              <a:gd name="T7" fmla="*/ 0 h 2154"/>
              <a:gd name="T8" fmla="*/ 0 60000 65536"/>
              <a:gd name="T9" fmla="*/ 0 60000 65536"/>
              <a:gd name="T10" fmla="*/ 0 60000 65536"/>
              <a:gd name="T11" fmla="*/ 0 60000 65536"/>
              <a:gd name="T12" fmla="*/ 0 w 1724"/>
              <a:gd name="T13" fmla="*/ 0 h 2154"/>
              <a:gd name="T14" fmla="*/ 1724 w 1724"/>
              <a:gd name="T15" fmla="*/ 2154 h 2154"/>
            </a:gdLst>
            <a:ahLst/>
            <a:cxnLst>
              <a:cxn ang="T8">
                <a:pos x="T0" y="T1"/>
              </a:cxn>
              <a:cxn ang="T9">
                <a:pos x="T2" y="T3"/>
              </a:cxn>
              <a:cxn ang="T10">
                <a:pos x="T4" y="T5"/>
              </a:cxn>
              <a:cxn ang="T11">
                <a:pos x="T6" y="T7"/>
              </a:cxn>
            </a:cxnLst>
            <a:rect l="T12" t="T13" r="T14" b="T15"/>
            <a:pathLst>
              <a:path w="1724" h="2154">
                <a:moveTo>
                  <a:pt x="590" y="0"/>
                </a:moveTo>
                <a:lnTo>
                  <a:pt x="0" y="1315"/>
                </a:lnTo>
                <a:lnTo>
                  <a:pt x="1724" y="2154"/>
                </a:lnTo>
                <a:lnTo>
                  <a:pt x="590" y="0"/>
                </a:lnTo>
                <a:close/>
              </a:path>
            </a:pathLst>
          </a:custGeom>
          <a:blipFill dpi="0" rotWithShape="1">
            <a:blip r:embed="rId3"/>
            <a:srcRect/>
            <a:tile tx="0" ty="0" sx="100000" sy="100000" flip="none" algn="tl"/>
          </a:blipFill>
          <a:ln w="9525">
            <a:solidFill>
              <a:schemeClr val="tx1"/>
            </a:solidFill>
            <a:round/>
            <a:headEnd/>
            <a:tailEnd/>
          </a:ln>
        </p:spPr>
        <p:txBody>
          <a:bodyPr/>
          <a:lstStyle/>
          <a:p>
            <a:endParaRPr lang="zh-CN" altLang="en-US"/>
          </a:p>
        </p:txBody>
      </p:sp>
      <p:sp>
        <p:nvSpPr>
          <p:cNvPr id="346126" name="Line 14"/>
          <p:cNvSpPr>
            <a:spLocks noChangeShapeType="1"/>
          </p:cNvSpPr>
          <p:nvPr/>
        </p:nvSpPr>
        <p:spPr bwMode="auto">
          <a:xfrm flipV="1">
            <a:off x="5734671" y="4795812"/>
            <a:ext cx="1441449" cy="252413"/>
          </a:xfrm>
          <a:prstGeom prst="line">
            <a:avLst/>
          </a:prstGeom>
          <a:noFill/>
          <a:ln w="76200">
            <a:solidFill>
              <a:schemeClr val="accent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260482191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46125"/>
                                        </p:tgtEl>
                                        <p:attrNameLst>
                                          <p:attrName>style.visibility</p:attrName>
                                        </p:attrNameLst>
                                      </p:cBhvr>
                                      <p:to>
                                        <p:strVal val="visible"/>
                                      </p:to>
                                    </p:set>
                                    <p:animEffect transition="in" filter="wipe(down)">
                                      <p:cBhvr>
                                        <p:cTn id="11" dur="500"/>
                                        <p:tgtEl>
                                          <p:spTgt spid="34612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46126"/>
                                        </p:tgtEl>
                                        <p:attrNameLst>
                                          <p:attrName>style.visibility</p:attrName>
                                        </p:attrNameLst>
                                      </p:cBhvr>
                                      <p:to>
                                        <p:strVal val="visible"/>
                                      </p:to>
                                    </p:set>
                                    <p:animEffect transition="in" filter="wipe(down)">
                                      <p:cBhvr>
                                        <p:cTn id="16" dur="500"/>
                                        <p:tgtEl>
                                          <p:spTgt spid="346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25" grpId="0" animBg="1"/>
      <p:bldP spid="34612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3"/>
          <p:cNvSpPr>
            <a:spLocks noGrp="1" noChangeArrowheads="1"/>
          </p:cNvSpPr>
          <p:nvPr>
            <p:ph type="body" idx="1"/>
          </p:nvPr>
        </p:nvSpPr>
        <p:spPr>
          <a:xfrm>
            <a:off x="541868" y="1556792"/>
            <a:ext cx="11459633" cy="4462462"/>
          </a:xfrm>
        </p:spPr>
        <p:txBody>
          <a:bodyPr/>
          <a:lstStyle/>
          <a:p>
            <a:pPr marL="717550" lvl="1" indent="-342900" hangingPunct="0">
              <a:lnSpc>
                <a:spcPct val="110000"/>
              </a:lnSpc>
              <a:spcBef>
                <a:spcPts val="18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2.2.4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随机采样反走样</a:t>
            </a:r>
          </a:p>
          <a:p>
            <a:pPr marL="1260475" lvl="3" indent="-342900" eaLnBrk="1" hangingPunct="0">
              <a:spcBef>
                <a:spcPts val="2400"/>
              </a:spcBef>
              <a:buFont typeface="Arial" panose="020B0604020202020204" pitchFamily="34" charset="0"/>
              <a:buChar char="•"/>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Jitter</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方法</a:t>
            </a:r>
          </a:p>
          <a:p>
            <a:pPr marL="1260475" lvl="3" indent="-342900" eaLnBrk="1" hangingPunct="0">
              <a:spcBef>
                <a:spcPts val="24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随机分配采样点，每个像素都有不同的采样模式</a:t>
            </a:r>
          </a:p>
          <a:p>
            <a:pPr marL="1260475" lvl="3" indent="-342900" eaLnBrk="1" hangingPunct="0">
              <a:spcBef>
                <a:spcPts val="24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用噪声代替重复的走样效果</a:t>
            </a:r>
          </a:p>
          <a:p>
            <a:pPr lvl="1" eaLnBrk="1" hangingPunct="1"/>
            <a:endParaRPr lang="zh-CN" altLang="en-US" dirty="0" smtClean="0"/>
          </a:p>
          <a:p>
            <a:pPr lvl="1" eaLnBrk="1" hangingPunct="1"/>
            <a:endParaRPr lang="zh-CN" altLang="en-US" dirty="0" smtClean="0"/>
          </a:p>
          <a:p>
            <a:pPr lvl="1" eaLnBrk="1" hangingPunct="1"/>
            <a:endParaRPr lang="zh-CN" altLang="en-US" dirty="0" smtClean="0"/>
          </a:p>
          <a:p>
            <a:pPr lvl="2" eaLnBrk="1" hangingPunct="1">
              <a:spcBef>
                <a:spcPct val="35000"/>
              </a:spcBef>
            </a:pPr>
            <a:endParaRPr lang="zh-CN" altLang="en-US" dirty="0" smtClean="0"/>
          </a:p>
          <a:p>
            <a:pPr lvl="2" eaLnBrk="1" hangingPunct="1"/>
            <a:endParaRPr lang="en-US" altLang="zh-CN" dirty="0" smtClean="0"/>
          </a:p>
        </p:txBody>
      </p:sp>
      <p:pic>
        <p:nvPicPr>
          <p:cNvPr id="440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624" y="4077072"/>
            <a:ext cx="6961716"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170475409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animEffect transition="in" filter="wipe(up)">
                                      <p:cBhvr>
                                        <p:cTn id="7" dur="500"/>
                                        <p:tgtEl>
                                          <p:spTgt spid="31232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2323">
                                            <p:txEl>
                                              <p:pRg st="1" end="1"/>
                                            </p:txEl>
                                          </p:spTgt>
                                        </p:tgtEl>
                                        <p:attrNameLst>
                                          <p:attrName>style.visibility</p:attrName>
                                        </p:attrNameLst>
                                      </p:cBhvr>
                                      <p:to>
                                        <p:strVal val="visible"/>
                                      </p:to>
                                    </p:set>
                                    <p:animEffect transition="in" filter="wipe(up)">
                                      <p:cBhvr>
                                        <p:cTn id="10" dur="500"/>
                                        <p:tgtEl>
                                          <p:spTgt spid="31232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2323">
                                            <p:txEl>
                                              <p:pRg st="2" end="2"/>
                                            </p:txEl>
                                          </p:spTgt>
                                        </p:tgtEl>
                                        <p:attrNameLst>
                                          <p:attrName>style.visibility</p:attrName>
                                        </p:attrNameLst>
                                      </p:cBhvr>
                                      <p:to>
                                        <p:strVal val="visible"/>
                                      </p:to>
                                    </p:set>
                                    <p:animEffect transition="in" filter="wipe(up)">
                                      <p:cBhvr>
                                        <p:cTn id="13" dur="500"/>
                                        <p:tgtEl>
                                          <p:spTgt spid="31232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44036"/>
                                        </p:tgtEl>
                                        <p:attrNameLst>
                                          <p:attrName>style.visibility</p:attrName>
                                        </p:attrNameLst>
                                      </p:cBhvr>
                                      <p:to>
                                        <p:strVal val="visible"/>
                                      </p:to>
                                    </p:set>
                                    <p:animEffect transition="in" filter="fade">
                                      <p:cBhvr>
                                        <p:cTn id="18" dur="500"/>
                                        <p:tgtEl>
                                          <p:spTgt spid="4403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12323">
                                            <p:txEl>
                                              <p:pRg st="3" end="3"/>
                                            </p:txEl>
                                          </p:spTgt>
                                        </p:tgtEl>
                                        <p:attrNameLst>
                                          <p:attrName>style.visibility</p:attrName>
                                        </p:attrNameLst>
                                      </p:cBhvr>
                                      <p:to>
                                        <p:strVal val="visible"/>
                                      </p:to>
                                    </p:set>
                                    <p:animEffect transition="in" filter="wipe(up)">
                                      <p:cBhvr>
                                        <p:cTn id="21" dur="500"/>
                                        <p:tgtEl>
                                          <p:spTgt spid="3123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Rectangle 3"/>
          <p:cNvSpPr>
            <a:spLocks noGrp="1" noChangeArrowheads="1"/>
          </p:cNvSpPr>
          <p:nvPr>
            <p:ph type="body" idx="1"/>
          </p:nvPr>
        </p:nvSpPr>
        <p:spPr>
          <a:xfrm>
            <a:off x="541869" y="1628800"/>
            <a:ext cx="10882724" cy="4462462"/>
          </a:xfrm>
        </p:spPr>
        <p:txBody>
          <a:bodyPr/>
          <a:lstStyle/>
          <a:p>
            <a:pPr marL="717550" lvl="1" indent="-342900" hangingPunct="0">
              <a:lnSpc>
                <a:spcPct val="110000"/>
              </a:lnSpc>
              <a:spcBef>
                <a:spcPts val="18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2.2.4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随机采样反走样</a:t>
            </a:r>
          </a:p>
          <a:p>
            <a:pPr marL="1260475" lvl="3" indent="-342900" hangingPunct="0">
              <a:spcBef>
                <a:spcPts val="2400"/>
              </a:spcBef>
              <a:buFont typeface="Arial" panose="020B0604020202020204" pitchFamily="34" charset="0"/>
              <a:buChar char="•"/>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Temporal Anti-Aliasing</a:t>
            </a:r>
          </a:p>
          <a:p>
            <a:pPr marL="1619250" lvl="1" indent="-342900">
              <a:lnSpc>
                <a:spcPct val="140000"/>
              </a:lnSpc>
              <a:spcBef>
                <a:spcPts val="1200"/>
              </a:spcBef>
              <a:buFont typeface="Wingdings" panose="05000000000000000000" pitchFamily="2" charset="2"/>
              <a:buChar char="n"/>
            </a:pPr>
            <a:r>
              <a:rPr lang="en-US" altLang="zh-CN" sz="1900" b="1" dirty="0">
                <a:solidFill>
                  <a:schemeClr val="bg2">
                    <a:lumMod val="50000"/>
                  </a:schemeClr>
                </a:solidFill>
              </a:rPr>
              <a:t>ATI</a:t>
            </a:r>
            <a:r>
              <a:rPr lang="zh-CN" altLang="en-US" sz="1900" b="1" dirty="0">
                <a:solidFill>
                  <a:schemeClr val="bg2">
                    <a:lumMod val="50000"/>
                  </a:schemeClr>
                </a:solidFill>
              </a:rPr>
              <a:t>的 </a:t>
            </a:r>
            <a:r>
              <a:rPr lang="en-US" altLang="zh-CN" sz="1900" b="1" dirty="0">
                <a:solidFill>
                  <a:schemeClr val="bg2">
                    <a:lumMod val="50000"/>
                  </a:schemeClr>
                </a:solidFill>
              </a:rPr>
              <a:t>TAA</a:t>
            </a:r>
          </a:p>
          <a:p>
            <a:pPr marL="1619250" lvl="1" indent="-342900">
              <a:lnSpc>
                <a:spcPct val="140000"/>
              </a:lnSpc>
              <a:spcBef>
                <a:spcPts val="1200"/>
              </a:spcBef>
              <a:buFont typeface="Wingdings" panose="05000000000000000000" pitchFamily="2" charset="2"/>
              <a:buChar char="n"/>
            </a:pPr>
            <a:r>
              <a:rPr lang="zh-CN" altLang="en-US" sz="1900" b="1" dirty="0">
                <a:solidFill>
                  <a:schemeClr val="bg2">
                    <a:lumMod val="50000"/>
                  </a:schemeClr>
                </a:solidFill>
              </a:rPr>
              <a:t>利用视觉迟滞现象，对视频进行随机反走样</a:t>
            </a:r>
          </a:p>
          <a:p>
            <a:pPr marL="1619250" lvl="1" indent="-342900">
              <a:lnSpc>
                <a:spcPct val="140000"/>
              </a:lnSpc>
              <a:spcBef>
                <a:spcPts val="1200"/>
              </a:spcBef>
              <a:buFont typeface="Wingdings" panose="05000000000000000000" pitchFamily="2" charset="2"/>
              <a:buChar char="n"/>
            </a:pPr>
            <a:r>
              <a:rPr lang="zh-CN" altLang="en-US" sz="1900" b="1" dirty="0">
                <a:solidFill>
                  <a:schemeClr val="bg2">
                    <a:lumMod val="50000"/>
                  </a:schemeClr>
                </a:solidFill>
              </a:rPr>
              <a:t>工作原理是奇数帧和偶数帧对应的像素的采样点不同，当奇偶帧视觉合成后，画面质量成倍地提高</a:t>
            </a:r>
          </a:p>
          <a:p>
            <a:pPr lvl="1" eaLnBrk="1" hangingPunct="1"/>
            <a:endParaRPr lang="zh-CN" altLang="en-US" dirty="0" smtClean="0"/>
          </a:p>
          <a:p>
            <a:pPr lvl="1" eaLnBrk="1" hangingPunct="1"/>
            <a:endParaRPr lang="zh-CN" altLang="en-US" dirty="0" smtClean="0"/>
          </a:p>
          <a:p>
            <a:pPr lvl="2" eaLnBrk="1" hangingPunct="1">
              <a:spcBef>
                <a:spcPct val="35000"/>
              </a:spcBef>
            </a:pPr>
            <a:endParaRPr lang="zh-CN" altLang="en-US" dirty="0" smtClean="0"/>
          </a:p>
          <a:p>
            <a:pPr lvl="2" eaLnBrk="1" hangingPunct="1"/>
            <a:endParaRPr lang="en-US" altLang="zh-CN" dirty="0" smtClean="0"/>
          </a:p>
        </p:txBody>
      </p:sp>
      <p:sp>
        <p:nvSpPr>
          <p:cNvPr id="5"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40600526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wipe(up)">
                                      <p:cBhvr>
                                        <p:cTn id="7" dur="500"/>
                                        <p:tgtEl>
                                          <p:spTgt spid="26009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60099">
                                            <p:txEl>
                                              <p:pRg st="1" end="1"/>
                                            </p:txEl>
                                          </p:spTgt>
                                        </p:tgtEl>
                                        <p:attrNameLst>
                                          <p:attrName>style.visibility</p:attrName>
                                        </p:attrNameLst>
                                      </p:cBhvr>
                                      <p:to>
                                        <p:strVal val="visible"/>
                                      </p:to>
                                    </p:set>
                                    <p:animEffect transition="in" filter="wipe(up)">
                                      <p:cBhvr>
                                        <p:cTn id="10" dur="500"/>
                                        <p:tgtEl>
                                          <p:spTgt spid="26009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60099">
                                            <p:txEl>
                                              <p:pRg st="2" end="2"/>
                                            </p:txEl>
                                          </p:spTgt>
                                        </p:tgtEl>
                                        <p:attrNameLst>
                                          <p:attrName>style.visibility</p:attrName>
                                        </p:attrNameLst>
                                      </p:cBhvr>
                                      <p:to>
                                        <p:strVal val="visible"/>
                                      </p:to>
                                    </p:set>
                                    <p:animEffect transition="in" filter="wipe(up)">
                                      <p:cBhvr>
                                        <p:cTn id="13" dur="500"/>
                                        <p:tgtEl>
                                          <p:spTgt spid="26009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60099">
                                            <p:txEl>
                                              <p:pRg st="3" end="3"/>
                                            </p:txEl>
                                          </p:spTgt>
                                        </p:tgtEl>
                                        <p:attrNameLst>
                                          <p:attrName>style.visibility</p:attrName>
                                        </p:attrNameLst>
                                      </p:cBhvr>
                                      <p:to>
                                        <p:strVal val="visible"/>
                                      </p:to>
                                    </p:set>
                                    <p:animEffect transition="in" filter="wipe(up)">
                                      <p:cBhvr>
                                        <p:cTn id="16" dur="500"/>
                                        <p:tgtEl>
                                          <p:spTgt spid="260099">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60099">
                                            <p:txEl>
                                              <p:pRg st="4" end="4"/>
                                            </p:txEl>
                                          </p:spTgt>
                                        </p:tgtEl>
                                        <p:attrNameLst>
                                          <p:attrName>style.visibility</p:attrName>
                                        </p:attrNameLst>
                                      </p:cBhvr>
                                      <p:to>
                                        <p:strVal val="visible"/>
                                      </p:to>
                                    </p:set>
                                    <p:animEffect transition="in" filter="wipe(up)">
                                      <p:cBhvr>
                                        <p:cTn id="19" dur="500"/>
                                        <p:tgtEl>
                                          <p:spTgt spid="260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body" idx="1"/>
          </p:nvPr>
        </p:nvSpPr>
        <p:spPr>
          <a:xfrm>
            <a:off x="541868" y="1700808"/>
            <a:ext cx="11459633" cy="4462462"/>
          </a:xfrm>
        </p:spPr>
        <p:txBody>
          <a:bodyPr/>
          <a:lstStyle/>
          <a:p>
            <a:pPr marL="717550" lvl="1" indent="-342900" hangingPunct="0">
              <a:lnSpc>
                <a:spcPct val="110000"/>
              </a:lnSpc>
              <a:spcBef>
                <a:spcPts val="18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2.2.4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随机采样反走样</a:t>
            </a:r>
          </a:p>
          <a:p>
            <a:pPr marL="1260475" lvl="3" indent="-342900" eaLnBrk="1" hangingPunct="0">
              <a:spcBef>
                <a:spcPts val="2400"/>
              </a:spcBef>
              <a:buFont typeface="Arial" panose="020B0604020202020204" pitchFamily="34" charset="0"/>
              <a:buChar char="•"/>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Temporal Anti-Aliasing</a:t>
            </a:r>
          </a:p>
          <a:p>
            <a:pPr lvl="1" eaLnBrk="1" hangingPunct="1"/>
            <a:endParaRPr lang="en-US" altLang="zh-CN" dirty="0" smtClean="0"/>
          </a:p>
          <a:p>
            <a:pPr lvl="1" eaLnBrk="1" hangingPunct="1"/>
            <a:endParaRPr lang="en-US" altLang="zh-CN" dirty="0" smtClean="0"/>
          </a:p>
          <a:p>
            <a:pPr lvl="2" eaLnBrk="1" hangingPunct="1">
              <a:spcBef>
                <a:spcPct val="35000"/>
              </a:spcBef>
            </a:pPr>
            <a:endParaRPr lang="en-US" altLang="zh-CN" dirty="0" smtClean="0"/>
          </a:p>
          <a:p>
            <a:pPr lvl="2" eaLnBrk="1" hangingPunct="1"/>
            <a:endParaRPr lang="en-US" altLang="zh-CN" dirty="0" smtClean="0"/>
          </a:p>
        </p:txBody>
      </p:sp>
      <p:grpSp>
        <p:nvGrpSpPr>
          <p:cNvPr id="2" name="Group 4"/>
          <p:cNvGrpSpPr>
            <a:grpSpLocks/>
          </p:cNvGrpSpPr>
          <p:nvPr/>
        </p:nvGrpSpPr>
        <p:grpSpPr bwMode="auto">
          <a:xfrm>
            <a:off x="2207685" y="2708920"/>
            <a:ext cx="7825316" cy="3960440"/>
            <a:chOff x="1111" y="2183"/>
            <a:chExt cx="3697" cy="2086"/>
          </a:xfrm>
        </p:grpSpPr>
        <p:grpSp>
          <p:nvGrpSpPr>
            <p:cNvPr id="46085" name="Group 5"/>
            <p:cNvGrpSpPr>
              <a:grpSpLocks/>
            </p:cNvGrpSpPr>
            <p:nvPr/>
          </p:nvGrpSpPr>
          <p:grpSpPr bwMode="auto">
            <a:xfrm>
              <a:off x="1565" y="2590"/>
              <a:ext cx="454" cy="454"/>
              <a:chOff x="1066" y="2273"/>
              <a:chExt cx="454" cy="454"/>
            </a:xfrm>
          </p:grpSpPr>
          <p:sp>
            <p:nvSpPr>
              <p:cNvPr id="46157" name="Rectangle 6"/>
              <p:cNvSpPr>
                <a:spLocks noChangeArrowheads="1"/>
              </p:cNvSpPr>
              <p:nvPr/>
            </p:nvSpPr>
            <p:spPr bwMode="auto">
              <a:xfrm>
                <a:off x="1066" y="2273"/>
                <a:ext cx="454" cy="4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58" name="Oval 7"/>
              <p:cNvSpPr>
                <a:spLocks noChangeArrowheads="1"/>
              </p:cNvSpPr>
              <p:nvPr/>
            </p:nvSpPr>
            <p:spPr bwMode="auto">
              <a:xfrm>
                <a:off x="1360" y="2319"/>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59" name="Oval 8"/>
              <p:cNvSpPr>
                <a:spLocks noChangeArrowheads="1"/>
              </p:cNvSpPr>
              <p:nvPr/>
            </p:nvSpPr>
            <p:spPr bwMode="auto">
              <a:xfrm>
                <a:off x="1179" y="2613"/>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46086" name="Group 9"/>
            <p:cNvGrpSpPr>
              <a:grpSpLocks/>
            </p:cNvGrpSpPr>
            <p:nvPr/>
          </p:nvGrpSpPr>
          <p:grpSpPr bwMode="auto">
            <a:xfrm>
              <a:off x="2268" y="2590"/>
              <a:ext cx="454" cy="454"/>
              <a:chOff x="1723" y="2273"/>
              <a:chExt cx="454" cy="454"/>
            </a:xfrm>
          </p:grpSpPr>
          <p:sp>
            <p:nvSpPr>
              <p:cNvPr id="46154" name="Rectangle 10"/>
              <p:cNvSpPr>
                <a:spLocks noChangeArrowheads="1"/>
              </p:cNvSpPr>
              <p:nvPr/>
            </p:nvSpPr>
            <p:spPr bwMode="auto">
              <a:xfrm>
                <a:off x="1723" y="2273"/>
                <a:ext cx="454" cy="4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55" name="Oval 11"/>
              <p:cNvSpPr>
                <a:spLocks noChangeArrowheads="1"/>
              </p:cNvSpPr>
              <p:nvPr/>
            </p:nvSpPr>
            <p:spPr bwMode="auto">
              <a:xfrm>
                <a:off x="1791" y="2432"/>
                <a:ext cx="46" cy="46"/>
              </a:xfrm>
              <a:prstGeom prst="ellipse">
                <a:avLst/>
              </a:prstGeom>
              <a:solidFill>
                <a:schemeClr val="folHlink"/>
              </a:solidFill>
              <a:ln w="9525">
                <a:solidFill>
                  <a:schemeClr val="tx1"/>
                </a:solidFill>
                <a:round/>
                <a:headEnd/>
                <a:tailEnd/>
              </a:ln>
            </p:spPr>
            <p:txBody>
              <a:bodyPr wrap="none" anchor="ctr"/>
              <a:lstStyle/>
              <a:p>
                <a:pPr algn="ctr"/>
                <a:endParaRPr lang="zh-CN" altLang="zh-CN"/>
              </a:p>
            </p:txBody>
          </p:sp>
          <p:sp>
            <p:nvSpPr>
              <p:cNvPr id="46156" name="Oval 12"/>
              <p:cNvSpPr>
                <a:spLocks noChangeArrowheads="1"/>
              </p:cNvSpPr>
              <p:nvPr/>
            </p:nvSpPr>
            <p:spPr bwMode="auto">
              <a:xfrm>
                <a:off x="2108" y="2568"/>
                <a:ext cx="46" cy="46"/>
              </a:xfrm>
              <a:prstGeom prst="ellipse">
                <a:avLst/>
              </a:prstGeom>
              <a:solidFill>
                <a:schemeClr val="folHlink"/>
              </a:solidFill>
              <a:ln w="9525">
                <a:solidFill>
                  <a:schemeClr val="tx1"/>
                </a:solidFill>
                <a:round/>
                <a:headEnd/>
                <a:tailEnd/>
              </a:ln>
            </p:spPr>
            <p:txBody>
              <a:bodyPr wrap="none" anchor="ctr"/>
              <a:lstStyle/>
              <a:p>
                <a:endParaRPr lang="zh-CN" altLang="en-US"/>
              </a:p>
            </p:txBody>
          </p:sp>
        </p:grpSp>
        <p:grpSp>
          <p:nvGrpSpPr>
            <p:cNvPr id="46087" name="Group 13"/>
            <p:cNvGrpSpPr>
              <a:grpSpLocks/>
            </p:cNvGrpSpPr>
            <p:nvPr/>
          </p:nvGrpSpPr>
          <p:grpSpPr bwMode="auto">
            <a:xfrm>
              <a:off x="1565" y="3202"/>
              <a:ext cx="454" cy="454"/>
              <a:chOff x="1066" y="2886"/>
              <a:chExt cx="454" cy="454"/>
            </a:xfrm>
          </p:grpSpPr>
          <p:sp>
            <p:nvSpPr>
              <p:cNvPr id="46149" name="Rectangle 14"/>
              <p:cNvSpPr>
                <a:spLocks noChangeArrowheads="1"/>
              </p:cNvSpPr>
              <p:nvPr/>
            </p:nvSpPr>
            <p:spPr bwMode="auto">
              <a:xfrm>
                <a:off x="1066" y="2886"/>
                <a:ext cx="454" cy="4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50" name="Oval 15"/>
              <p:cNvSpPr>
                <a:spLocks noChangeArrowheads="1"/>
              </p:cNvSpPr>
              <p:nvPr/>
            </p:nvSpPr>
            <p:spPr bwMode="auto">
              <a:xfrm>
                <a:off x="1473" y="3180"/>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51" name="Oval 16"/>
              <p:cNvSpPr>
                <a:spLocks noChangeArrowheads="1"/>
              </p:cNvSpPr>
              <p:nvPr/>
            </p:nvSpPr>
            <p:spPr bwMode="auto">
              <a:xfrm>
                <a:off x="1202" y="3022"/>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52" name="Oval 17"/>
              <p:cNvSpPr>
                <a:spLocks noChangeArrowheads="1"/>
              </p:cNvSpPr>
              <p:nvPr/>
            </p:nvSpPr>
            <p:spPr bwMode="auto">
              <a:xfrm>
                <a:off x="1066" y="288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53" name="Oval 18"/>
              <p:cNvSpPr>
                <a:spLocks noChangeArrowheads="1"/>
              </p:cNvSpPr>
              <p:nvPr/>
            </p:nvSpPr>
            <p:spPr bwMode="auto">
              <a:xfrm>
                <a:off x="1269" y="329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46088" name="Group 19"/>
            <p:cNvGrpSpPr>
              <a:grpSpLocks/>
            </p:cNvGrpSpPr>
            <p:nvPr/>
          </p:nvGrpSpPr>
          <p:grpSpPr bwMode="auto">
            <a:xfrm>
              <a:off x="2268" y="3202"/>
              <a:ext cx="454" cy="454"/>
              <a:chOff x="1723" y="2886"/>
              <a:chExt cx="454" cy="454"/>
            </a:xfrm>
          </p:grpSpPr>
          <p:sp>
            <p:nvSpPr>
              <p:cNvPr id="46144" name="Rectangle 20"/>
              <p:cNvSpPr>
                <a:spLocks noChangeArrowheads="1"/>
              </p:cNvSpPr>
              <p:nvPr/>
            </p:nvSpPr>
            <p:spPr bwMode="auto">
              <a:xfrm>
                <a:off x="1723" y="2886"/>
                <a:ext cx="454" cy="4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45" name="Oval 21"/>
              <p:cNvSpPr>
                <a:spLocks noChangeArrowheads="1"/>
              </p:cNvSpPr>
              <p:nvPr/>
            </p:nvSpPr>
            <p:spPr bwMode="auto">
              <a:xfrm>
                <a:off x="1927" y="2908"/>
                <a:ext cx="46" cy="46"/>
              </a:xfrm>
              <a:prstGeom prst="ellipse">
                <a:avLst/>
              </a:prstGeom>
              <a:solidFill>
                <a:schemeClr val="folHlink"/>
              </a:solidFill>
              <a:ln w="9525">
                <a:solidFill>
                  <a:schemeClr val="tx1"/>
                </a:solidFill>
                <a:round/>
                <a:headEnd/>
                <a:tailEnd/>
              </a:ln>
            </p:spPr>
            <p:txBody>
              <a:bodyPr wrap="none" anchor="ctr"/>
              <a:lstStyle/>
              <a:p>
                <a:pPr algn="ctr"/>
                <a:endParaRPr lang="zh-CN" altLang="zh-CN"/>
              </a:p>
            </p:txBody>
          </p:sp>
          <p:sp>
            <p:nvSpPr>
              <p:cNvPr id="46146" name="Oval 22"/>
              <p:cNvSpPr>
                <a:spLocks noChangeArrowheads="1"/>
              </p:cNvSpPr>
              <p:nvPr/>
            </p:nvSpPr>
            <p:spPr bwMode="auto">
              <a:xfrm>
                <a:off x="2109" y="2999"/>
                <a:ext cx="46" cy="46"/>
              </a:xfrm>
              <a:prstGeom prst="ellipse">
                <a:avLst/>
              </a:prstGeom>
              <a:solidFill>
                <a:schemeClr val="folHlink"/>
              </a:solidFill>
              <a:ln w="9525">
                <a:solidFill>
                  <a:schemeClr val="tx1"/>
                </a:solidFill>
                <a:round/>
                <a:headEnd/>
                <a:tailEnd/>
              </a:ln>
            </p:spPr>
            <p:txBody>
              <a:bodyPr wrap="none" anchor="ctr"/>
              <a:lstStyle/>
              <a:p>
                <a:endParaRPr lang="zh-CN" altLang="en-US"/>
              </a:p>
            </p:txBody>
          </p:sp>
          <p:sp>
            <p:nvSpPr>
              <p:cNvPr id="46147" name="Oval 23"/>
              <p:cNvSpPr>
                <a:spLocks noChangeArrowheads="1"/>
              </p:cNvSpPr>
              <p:nvPr/>
            </p:nvSpPr>
            <p:spPr bwMode="auto">
              <a:xfrm>
                <a:off x="2018" y="2954"/>
                <a:ext cx="46" cy="46"/>
              </a:xfrm>
              <a:prstGeom prst="ellipse">
                <a:avLst/>
              </a:prstGeom>
              <a:solidFill>
                <a:schemeClr val="folHlink"/>
              </a:solidFill>
              <a:ln w="9525">
                <a:solidFill>
                  <a:schemeClr val="tx1"/>
                </a:solidFill>
                <a:round/>
                <a:headEnd/>
                <a:tailEnd/>
              </a:ln>
            </p:spPr>
            <p:txBody>
              <a:bodyPr wrap="none" anchor="ctr"/>
              <a:lstStyle/>
              <a:p>
                <a:pPr algn="ctr"/>
                <a:endParaRPr lang="zh-CN" altLang="zh-CN"/>
              </a:p>
            </p:txBody>
          </p:sp>
          <p:sp>
            <p:nvSpPr>
              <p:cNvPr id="46148" name="Oval 24"/>
              <p:cNvSpPr>
                <a:spLocks noChangeArrowheads="1"/>
              </p:cNvSpPr>
              <p:nvPr/>
            </p:nvSpPr>
            <p:spPr bwMode="auto">
              <a:xfrm>
                <a:off x="1769" y="3203"/>
                <a:ext cx="46" cy="46"/>
              </a:xfrm>
              <a:prstGeom prst="ellipse">
                <a:avLst/>
              </a:prstGeom>
              <a:solidFill>
                <a:schemeClr val="folHlink"/>
              </a:solidFill>
              <a:ln w="9525">
                <a:solidFill>
                  <a:schemeClr val="tx1"/>
                </a:solidFill>
                <a:round/>
                <a:headEnd/>
                <a:tailEnd/>
              </a:ln>
            </p:spPr>
            <p:txBody>
              <a:bodyPr wrap="none" anchor="ctr"/>
              <a:lstStyle/>
              <a:p>
                <a:endParaRPr lang="zh-CN" altLang="en-US"/>
              </a:p>
            </p:txBody>
          </p:sp>
        </p:grpSp>
        <p:grpSp>
          <p:nvGrpSpPr>
            <p:cNvPr id="46089" name="Group 25"/>
            <p:cNvGrpSpPr>
              <a:grpSpLocks/>
            </p:cNvGrpSpPr>
            <p:nvPr/>
          </p:nvGrpSpPr>
          <p:grpSpPr bwMode="auto">
            <a:xfrm>
              <a:off x="1565" y="3815"/>
              <a:ext cx="454" cy="454"/>
              <a:chOff x="1066" y="3475"/>
              <a:chExt cx="454" cy="454"/>
            </a:xfrm>
          </p:grpSpPr>
          <p:sp>
            <p:nvSpPr>
              <p:cNvPr id="46137" name="Rectangle 26"/>
              <p:cNvSpPr>
                <a:spLocks noChangeArrowheads="1"/>
              </p:cNvSpPr>
              <p:nvPr/>
            </p:nvSpPr>
            <p:spPr bwMode="auto">
              <a:xfrm>
                <a:off x="1066" y="3475"/>
                <a:ext cx="454" cy="4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38" name="Oval 27"/>
              <p:cNvSpPr>
                <a:spLocks noChangeArrowheads="1"/>
              </p:cNvSpPr>
              <p:nvPr/>
            </p:nvSpPr>
            <p:spPr bwMode="auto">
              <a:xfrm>
                <a:off x="1473" y="3769"/>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39" name="Oval 28"/>
              <p:cNvSpPr>
                <a:spLocks noChangeArrowheads="1"/>
              </p:cNvSpPr>
              <p:nvPr/>
            </p:nvSpPr>
            <p:spPr bwMode="auto">
              <a:xfrm>
                <a:off x="1246" y="3702"/>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40" name="Oval 29"/>
              <p:cNvSpPr>
                <a:spLocks noChangeArrowheads="1"/>
              </p:cNvSpPr>
              <p:nvPr/>
            </p:nvSpPr>
            <p:spPr bwMode="auto">
              <a:xfrm>
                <a:off x="1066" y="347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41" name="Oval 30"/>
              <p:cNvSpPr>
                <a:spLocks noChangeArrowheads="1"/>
              </p:cNvSpPr>
              <p:nvPr/>
            </p:nvSpPr>
            <p:spPr bwMode="auto">
              <a:xfrm>
                <a:off x="1202" y="383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42" name="Oval 31"/>
              <p:cNvSpPr>
                <a:spLocks noChangeArrowheads="1"/>
              </p:cNvSpPr>
              <p:nvPr/>
            </p:nvSpPr>
            <p:spPr bwMode="auto">
              <a:xfrm>
                <a:off x="1315" y="363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43" name="Oval 32"/>
              <p:cNvSpPr>
                <a:spLocks noChangeArrowheads="1"/>
              </p:cNvSpPr>
              <p:nvPr/>
            </p:nvSpPr>
            <p:spPr bwMode="auto">
              <a:xfrm>
                <a:off x="1247" y="3543"/>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46090" name="Group 33"/>
            <p:cNvGrpSpPr>
              <a:grpSpLocks/>
            </p:cNvGrpSpPr>
            <p:nvPr/>
          </p:nvGrpSpPr>
          <p:grpSpPr bwMode="auto">
            <a:xfrm>
              <a:off x="2268" y="3815"/>
              <a:ext cx="454" cy="454"/>
              <a:chOff x="1723" y="3475"/>
              <a:chExt cx="454" cy="454"/>
            </a:xfrm>
          </p:grpSpPr>
          <p:sp>
            <p:nvSpPr>
              <p:cNvPr id="46130" name="Rectangle 34"/>
              <p:cNvSpPr>
                <a:spLocks noChangeArrowheads="1"/>
              </p:cNvSpPr>
              <p:nvPr/>
            </p:nvSpPr>
            <p:spPr bwMode="auto">
              <a:xfrm>
                <a:off x="1723" y="3475"/>
                <a:ext cx="454" cy="4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31" name="Oval 35"/>
              <p:cNvSpPr>
                <a:spLocks noChangeArrowheads="1"/>
              </p:cNvSpPr>
              <p:nvPr/>
            </p:nvSpPr>
            <p:spPr bwMode="auto">
              <a:xfrm>
                <a:off x="1791" y="3498"/>
                <a:ext cx="46" cy="46"/>
              </a:xfrm>
              <a:prstGeom prst="ellipse">
                <a:avLst/>
              </a:prstGeom>
              <a:solidFill>
                <a:schemeClr val="folHlink"/>
              </a:solidFill>
              <a:ln w="9525">
                <a:solidFill>
                  <a:schemeClr val="tx1"/>
                </a:solidFill>
                <a:round/>
                <a:headEnd/>
                <a:tailEnd/>
              </a:ln>
            </p:spPr>
            <p:txBody>
              <a:bodyPr wrap="none" anchor="ctr"/>
              <a:lstStyle/>
              <a:p>
                <a:pPr algn="ctr"/>
                <a:endParaRPr lang="zh-CN" altLang="zh-CN"/>
              </a:p>
            </p:txBody>
          </p:sp>
          <p:sp>
            <p:nvSpPr>
              <p:cNvPr id="46132" name="Oval 36"/>
              <p:cNvSpPr>
                <a:spLocks noChangeArrowheads="1"/>
              </p:cNvSpPr>
              <p:nvPr/>
            </p:nvSpPr>
            <p:spPr bwMode="auto">
              <a:xfrm>
                <a:off x="2041" y="3702"/>
                <a:ext cx="46" cy="46"/>
              </a:xfrm>
              <a:prstGeom prst="ellipse">
                <a:avLst/>
              </a:prstGeom>
              <a:solidFill>
                <a:schemeClr val="folHlink"/>
              </a:solidFill>
              <a:ln w="9525">
                <a:solidFill>
                  <a:schemeClr val="tx1"/>
                </a:solidFill>
                <a:round/>
                <a:headEnd/>
                <a:tailEnd/>
              </a:ln>
            </p:spPr>
            <p:txBody>
              <a:bodyPr wrap="none" anchor="ctr"/>
              <a:lstStyle/>
              <a:p>
                <a:endParaRPr lang="zh-CN" altLang="en-US"/>
              </a:p>
            </p:txBody>
          </p:sp>
          <p:sp>
            <p:nvSpPr>
              <p:cNvPr id="46133" name="Oval 37"/>
              <p:cNvSpPr>
                <a:spLocks noChangeArrowheads="1"/>
              </p:cNvSpPr>
              <p:nvPr/>
            </p:nvSpPr>
            <p:spPr bwMode="auto">
              <a:xfrm>
                <a:off x="2064" y="3566"/>
                <a:ext cx="46" cy="46"/>
              </a:xfrm>
              <a:prstGeom prst="ellipse">
                <a:avLst/>
              </a:prstGeom>
              <a:solidFill>
                <a:schemeClr val="folHlink"/>
              </a:solidFill>
              <a:ln w="9525">
                <a:solidFill>
                  <a:schemeClr val="tx1"/>
                </a:solidFill>
                <a:round/>
                <a:headEnd/>
                <a:tailEnd/>
              </a:ln>
            </p:spPr>
            <p:txBody>
              <a:bodyPr wrap="none" anchor="ctr"/>
              <a:lstStyle/>
              <a:p>
                <a:pPr algn="ctr"/>
                <a:endParaRPr lang="zh-CN" altLang="zh-CN"/>
              </a:p>
            </p:txBody>
          </p:sp>
          <p:sp>
            <p:nvSpPr>
              <p:cNvPr id="46134" name="Oval 38"/>
              <p:cNvSpPr>
                <a:spLocks noChangeArrowheads="1"/>
              </p:cNvSpPr>
              <p:nvPr/>
            </p:nvSpPr>
            <p:spPr bwMode="auto">
              <a:xfrm>
                <a:off x="1769" y="3792"/>
                <a:ext cx="46" cy="46"/>
              </a:xfrm>
              <a:prstGeom prst="ellipse">
                <a:avLst/>
              </a:prstGeom>
              <a:solidFill>
                <a:schemeClr val="folHlink"/>
              </a:solidFill>
              <a:ln w="9525">
                <a:solidFill>
                  <a:schemeClr val="tx1"/>
                </a:solidFill>
                <a:round/>
                <a:headEnd/>
                <a:tailEnd/>
              </a:ln>
            </p:spPr>
            <p:txBody>
              <a:bodyPr wrap="none" anchor="ctr"/>
              <a:lstStyle/>
              <a:p>
                <a:endParaRPr lang="zh-CN" altLang="en-US"/>
              </a:p>
            </p:txBody>
          </p:sp>
          <p:sp>
            <p:nvSpPr>
              <p:cNvPr id="46135" name="Oval 39"/>
              <p:cNvSpPr>
                <a:spLocks noChangeArrowheads="1"/>
              </p:cNvSpPr>
              <p:nvPr/>
            </p:nvSpPr>
            <p:spPr bwMode="auto">
              <a:xfrm>
                <a:off x="1973" y="3861"/>
                <a:ext cx="46" cy="46"/>
              </a:xfrm>
              <a:prstGeom prst="ellipse">
                <a:avLst/>
              </a:prstGeom>
              <a:solidFill>
                <a:schemeClr val="folHlink"/>
              </a:solidFill>
              <a:ln w="9525">
                <a:solidFill>
                  <a:schemeClr val="tx1"/>
                </a:solidFill>
                <a:round/>
                <a:headEnd/>
                <a:tailEnd/>
              </a:ln>
            </p:spPr>
            <p:txBody>
              <a:bodyPr wrap="none" anchor="ctr"/>
              <a:lstStyle/>
              <a:p>
                <a:endParaRPr lang="zh-CN" altLang="en-US"/>
              </a:p>
            </p:txBody>
          </p:sp>
          <p:sp>
            <p:nvSpPr>
              <p:cNvPr id="46136" name="Oval 40"/>
              <p:cNvSpPr>
                <a:spLocks noChangeArrowheads="1"/>
              </p:cNvSpPr>
              <p:nvPr/>
            </p:nvSpPr>
            <p:spPr bwMode="auto">
              <a:xfrm>
                <a:off x="1814" y="3634"/>
                <a:ext cx="46" cy="46"/>
              </a:xfrm>
              <a:prstGeom prst="ellipse">
                <a:avLst/>
              </a:prstGeom>
              <a:solidFill>
                <a:schemeClr val="folHlink"/>
              </a:solidFill>
              <a:ln w="9525">
                <a:solidFill>
                  <a:schemeClr val="tx1"/>
                </a:solidFill>
                <a:round/>
                <a:headEnd/>
                <a:tailEnd/>
              </a:ln>
            </p:spPr>
            <p:txBody>
              <a:bodyPr wrap="none" anchor="ctr"/>
              <a:lstStyle/>
              <a:p>
                <a:pPr algn="ctr"/>
                <a:endParaRPr lang="zh-CN" altLang="zh-CN"/>
              </a:p>
            </p:txBody>
          </p:sp>
        </p:grpSp>
        <p:grpSp>
          <p:nvGrpSpPr>
            <p:cNvPr id="46091" name="Group 41"/>
            <p:cNvGrpSpPr>
              <a:grpSpLocks/>
            </p:cNvGrpSpPr>
            <p:nvPr/>
          </p:nvGrpSpPr>
          <p:grpSpPr bwMode="auto">
            <a:xfrm>
              <a:off x="3152" y="3815"/>
              <a:ext cx="454" cy="454"/>
              <a:chOff x="2880" y="3453"/>
              <a:chExt cx="454" cy="454"/>
            </a:xfrm>
          </p:grpSpPr>
          <p:sp>
            <p:nvSpPr>
              <p:cNvPr id="46117" name="Oval 42"/>
              <p:cNvSpPr>
                <a:spLocks noChangeArrowheads="1"/>
              </p:cNvSpPr>
              <p:nvPr/>
            </p:nvSpPr>
            <p:spPr bwMode="auto">
              <a:xfrm>
                <a:off x="2970" y="3498"/>
                <a:ext cx="46" cy="46"/>
              </a:xfrm>
              <a:prstGeom prst="ellipse">
                <a:avLst/>
              </a:prstGeom>
              <a:solidFill>
                <a:schemeClr val="folHlink"/>
              </a:solidFill>
              <a:ln w="9525">
                <a:solidFill>
                  <a:schemeClr val="tx1"/>
                </a:solidFill>
                <a:round/>
                <a:headEnd/>
                <a:tailEnd/>
              </a:ln>
            </p:spPr>
            <p:txBody>
              <a:bodyPr wrap="none" anchor="ctr"/>
              <a:lstStyle/>
              <a:p>
                <a:pPr algn="ctr"/>
                <a:endParaRPr lang="zh-CN" altLang="zh-CN"/>
              </a:p>
            </p:txBody>
          </p:sp>
          <p:sp>
            <p:nvSpPr>
              <p:cNvPr id="46118" name="Oval 43"/>
              <p:cNvSpPr>
                <a:spLocks noChangeArrowheads="1"/>
              </p:cNvSpPr>
              <p:nvPr/>
            </p:nvSpPr>
            <p:spPr bwMode="auto">
              <a:xfrm>
                <a:off x="3220" y="3702"/>
                <a:ext cx="46" cy="46"/>
              </a:xfrm>
              <a:prstGeom prst="ellipse">
                <a:avLst/>
              </a:prstGeom>
              <a:solidFill>
                <a:schemeClr val="folHlink"/>
              </a:solidFill>
              <a:ln w="9525">
                <a:solidFill>
                  <a:schemeClr val="tx1"/>
                </a:solidFill>
                <a:round/>
                <a:headEnd/>
                <a:tailEnd/>
              </a:ln>
            </p:spPr>
            <p:txBody>
              <a:bodyPr wrap="none" anchor="ctr"/>
              <a:lstStyle/>
              <a:p>
                <a:endParaRPr lang="zh-CN" altLang="en-US"/>
              </a:p>
            </p:txBody>
          </p:sp>
          <p:sp>
            <p:nvSpPr>
              <p:cNvPr id="46119" name="Oval 44"/>
              <p:cNvSpPr>
                <a:spLocks noChangeArrowheads="1"/>
              </p:cNvSpPr>
              <p:nvPr/>
            </p:nvSpPr>
            <p:spPr bwMode="auto">
              <a:xfrm>
                <a:off x="3243" y="3566"/>
                <a:ext cx="46" cy="46"/>
              </a:xfrm>
              <a:prstGeom prst="ellipse">
                <a:avLst/>
              </a:prstGeom>
              <a:solidFill>
                <a:schemeClr val="folHlink"/>
              </a:solidFill>
              <a:ln w="9525">
                <a:solidFill>
                  <a:schemeClr val="tx1"/>
                </a:solidFill>
                <a:round/>
                <a:headEnd/>
                <a:tailEnd/>
              </a:ln>
            </p:spPr>
            <p:txBody>
              <a:bodyPr wrap="none" anchor="ctr"/>
              <a:lstStyle/>
              <a:p>
                <a:pPr algn="ctr"/>
                <a:endParaRPr lang="zh-CN" altLang="zh-CN"/>
              </a:p>
            </p:txBody>
          </p:sp>
          <p:sp>
            <p:nvSpPr>
              <p:cNvPr id="46120" name="Oval 45"/>
              <p:cNvSpPr>
                <a:spLocks noChangeArrowheads="1"/>
              </p:cNvSpPr>
              <p:nvPr/>
            </p:nvSpPr>
            <p:spPr bwMode="auto">
              <a:xfrm>
                <a:off x="2948" y="3792"/>
                <a:ext cx="46" cy="46"/>
              </a:xfrm>
              <a:prstGeom prst="ellipse">
                <a:avLst/>
              </a:prstGeom>
              <a:solidFill>
                <a:schemeClr val="folHlink"/>
              </a:solidFill>
              <a:ln w="9525">
                <a:solidFill>
                  <a:schemeClr val="tx1"/>
                </a:solidFill>
                <a:round/>
                <a:headEnd/>
                <a:tailEnd/>
              </a:ln>
            </p:spPr>
            <p:txBody>
              <a:bodyPr wrap="none" anchor="ctr"/>
              <a:lstStyle/>
              <a:p>
                <a:endParaRPr lang="zh-CN" altLang="en-US"/>
              </a:p>
            </p:txBody>
          </p:sp>
          <p:sp>
            <p:nvSpPr>
              <p:cNvPr id="46121" name="Oval 46"/>
              <p:cNvSpPr>
                <a:spLocks noChangeArrowheads="1"/>
              </p:cNvSpPr>
              <p:nvPr/>
            </p:nvSpPr>
            <p:spPr bwMode="auto">
              <a:xfrm>
                <a:off x="3152" y="3861"/>
                <a:ext cx="46" cy="46"/>
              </a:xfrm>
              <a:prstGeom prst="ellipse">
                <a:avLst/>
              </a:prstGeom>
              <a:solidFill>
                <a:schemeClr val="folHlink"/>
              </a:solidFill>
              <a:ln w="9525">
                <a:solidFill>
                  <a:schemeClr val="tx1"/>
                </a:solidFill>
                <a:round/>
                <a:headEnd/>
                <a:tailEnd/>
              </a:ln>
            </p:spPr>
            <p:txBody>
              <a:bodyPr wrap="none" anchor="ctr"/>
              <a:lstStyle/>
              <a:p>
                <a:endParaRPr lang="zh-CN" altLang="en-US"/>
              </a:p>
            </p:txBody>
          </p:sp>
          <p:sp>
            <p:nvSpPr>
              <p:cNvPr id="46122" name="Oval 47"/>
              <p:cNvSpPr>
                <a:spLocks noChangeArrowheads="1"/>
              </p:cNvSpPr>
              <p:nvPr/>
            </p:nvSpPr>
            <p:spPr bwMode="auto">
              <a:xfrm>
                <a:off x="2993" y="3634"/>
                <a:ext cx="46" cy="46"/>
              </a:xfrm>
              <a:prstGeom prst="ellipse">
                <a:avLst/>
              </a:prstGeom>
              <a:solidFill>
                <a:schemeClr val="folHlink"/>
              </a:solidFill>
              <a:ln w="9525">
                <a:solidFill>
                  <a:schemeClr val="tx1"/>
                </a:solidFill>
                <a:round/>
                <a:headEnd/>
                <a:tailEnd/>
              </a:ln>
            </p:spPr>
            <p:txBody>
              <a:bodyPr wrap="none" anchor="ctr"/>
              <a:lstStyle/>
              <a:p>
                <a:pPr algn="ctr"/>
                <a:endParaRPr lang="zh-CN" altLang="zh-CN"/>
              </a:p>
            </p:txBody>
          </p:sp>
          <p:sp>
            <p:nvSpPr>
              <p:cNvPr id="46123" name="Rectangle 48"/>
              <p:cNvSpPr>
                <a:spLocks noChangeArrowheads="1"/>
              </p:cNvSpPr>
              <p:nvPr/>
            </p:nvSpPr>
            <p:spPr bwMode="auto">
              <a:xfrm>
                <a:off x="2880" y="3453"/>
                <a:ext cx="454" cy="4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24" name="Oval 49"/>
              <p:cNvSpPr>
                <a:spLocks noChangeArrowheads="1"/>
              </p:cNvSpPr>
              <p:nvPr/>
            </p:nvSpPr>
            <p:spPr bwMode="auto">
              <a:xfrm>
                <a:off x="3287" y="3747"/>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25" name="Oval 50"/>
              <p:cNvSpPr>
                <a:spLocks noChangeArrowheads="1"/>
              </p:cNvSpPr>
              <p:nvPr/>
            </p:nvSpPr>
            <p:spPr bwMode="auto">
              <a:xfrm>
                <a:off x="3061" y="3679"/>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26" name="Oval 51"/>
              <p:cNvSpPr>
                <a:spLocks noChangeArrowheads="1"/>
              </p:cNvSpPr>
              <p:nvPr/>
            </p:nvSpPr>
            <p:spPr bwMode="auto">
              <a:xfrm>
                <a:off x="2880" y="3453"/>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27" name="Oval 52"/>
              <p:cNvSpPr>
                <a:spLocks noChangeArrowheads="1"/>
              </p:cNvSpPr>
              <p:nvPr/>
            </p:nvSpPr>
            <p:spPr bwMode="auto">
              <a:xfrm>
                <a:off x="2993" y="383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28" name="Oval 53"/>
              <p:cNvSpPr>
                <a:spLocks noChangeArrowheads="1"/>
              </p:cNvSpPr>
              <p:nvPr/>
            </p:nvSpPr>
            <p:spPr bwMode="auto">
              <a:xfrm>
                <a:off x="3129" y="3612"/>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29" name="Oval 54"/>
              <p:cNvSpPr>
                <a:spLocks noChangeArrowheads="1"/>
              </p:cNvSpPr>
              <p:nvPr/>
            </p:nvSpPr>
            <p:spPr bwMode="auto">
              <a:xfrm>
                <a:off x="3061" y="3521"/>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46092" name="Group 55"/>
            <p:cNvGrpSpPr>
              <a:grpSpLocks/>
            </p:cNvGrpSpPr>
            <p:nvPr/>
          </p:nvGrpSpPr>
          <p:grpSpPr bwMode="auto">
            <a:xfrm>
              <a:off x="3152" y="3202"/>
              <a:ext cx="454" cy="454"/>
              <a:chOff x="2789" y="2840"/>
              <a:chExt cx="454" cy="454"/>
            </a:xfrm>
          </p:grpSpPr>
          <p:sp>
            <p:nvSpPr>
              <p:cNvPr id="46108" name="Oval 56"/>
              <p:cNvSpPr>
                <a:spLocks noChangeArrowheads="1"/>
              </p:cNvSpPr>
              <p:nvPr/>
            </p:nvSpPr>
            <p:spPr bwMode="auto">
              <a:xfrm>
                <a:off x="2984" y="2867"/>
                <a:ext cx="46" cy="46"/>
              </a:xfrm>
              <a:prstGeom prst="ellipse">
                <a:avLst/>
              </a:prstGeom>
              <a:solidFill>
                <a:schemeClr val="folHlink"/>
              </a:solidFill>
              <a:ln w="9525">
                <a:solidFill>
                  <a:schemeClr val="tx1"/>
                </a:solidFill>
                <a:round/>
                <a:headEnd/>
                <a:tailEnd/>
              </a:ln>
            </p:spPr>
            <p:txBody>
              <a:bodyPr wrap="none" anchor="ctr"/>
              <a:lstStyle/>
              <a:p>
                <a:pPr algn="ctr"/>
                <a:endParaRPr lang="zh-CN" altLang="zh-CN"/>
              </a:p>
            </p:txBody>
          </p:sp>
          <p:sp>
            <p:nvSpPr>
              <p:cNvPr id="46109" name="Oval 57"/>
              <p:cNvSpPr>
                <a:spLocks noChangeArrowheads="1"/>
              </p:cNvSpPr>
              <p:nvPr/>
            </p:nvSpPr>
            <p:spPr bwMode="auto">
              <a:xfrm>
                <a:off x="3166" y="2958"/>
                <a:ext cx="46" cy="46"/>
              </a:xfrm>
              <a:prstGeom prst="ellipse">
                <a:avLst/>
              </a:prstGeom>
              <a:solidFill>
                <a:schemeClr val="folHlink"/>
              </a:solidFill>
              <a:ln w="9525">
                <a:solidFill>
                  <a:schemeClr val="tx1"/>
                </a:solidFill>
                <a:round/>
                <a:headEnd/>
                <a:tailEnd/>
              </a:ln>
            </p:spPr>
            <p:txBody>
              <a:bodyPr wrap="none" anchor="ctr"/>
              <a:lstStyle/>
              <a:p>
                <a:endParaRPr lang="zh-CN" altLang="en-US"/>
              </a:p>
            </p:txBody>
          </p:sp>
          <p:sp>
            <p:nvSpPr>
              <p:cNvPr id="46110" name="Oval 58"/>
              <p:cNvSpPr>
                <a:spLocks noChangeArrowheads="1"/>
              </p:cNvSpPr>
              <p:nvPr/>
            </p:nvSpPr>
            <p:spPr bwMode="auto">
              <a:xfrm>
                <a:off x="3075" y="2913"/>
                <a:ext cx="46" cy="46"/>
              </a:xfrm>
              <a:prstGeom prst="ellipse">
                <a:avLst/>
              </a:prstGeom>
              <a:solidFill>
                <a:schemeClr val="folHlink"/>
              </a:solidFill>
              <a:ln w="9525">
                <a:solidFill>
                  <a:schemeClr val="tx1"/>
                </a:solidFill>
                <a:round/>
                <a:headEnd/>
                <a:tailEnd/>
              </a:ln>
            </p:spPr>
            <p:txBody>
              <a:bodyPr wrap="none" anchor="ctr"/>
              <a:lstStyle/>
              <a:p>
                <a:pPr algn="ctr"/>
                <a:endParaRPr lang="zh-CN" altLang="zh-CN"/>
              </a:p>
            </p:txBody>
          </p:sp>
          <p:sp>
            <p:nvSpPr>
              <p:cNvPr id="46111" name="Oval 59"/>
              <p:cNvSpPr>
                <a:spLocks noChangeArrowheads="1"/>
              </p:cNvSpPr>
              <p:nvPr/>
            </p:nvSpPr>
            <p:spPr bwMode="auto">
              <a:xfrm>
                <a:off x="2844" y="3171"/>
                <a:ext cx="46" cy="46"/>
              </a:xfrm>
              <a:prstGeom prst="ellipse">
                <a:avLst/>
              </a:prstGeom>
              <a:solidFill>
                <a:schemeClr val="folHlink"/>
              </a:solidFill>
              <a:ln w="9525">
                <a:solidFill>
                  <a:schemeClr val="tx1"/>
                </a:solidFill>
                <a:round/>
                <a:headEnd/>
                <a:tailEnd/>
              </a:ln>
            </p:spPr>
            <p:txBody>
              <a:bodyPr wrap="none" anchor="ctr"/>
              <a:lstStyle/>
              <a:p>
                <a:endParaRPr lang="zh-CN" altLang="en-US"/>
              </a:p>
            </p:txBody>
          </p:sp>
          <p:sp>
            <p:nvSpPr>
              <p:cNvPr id="46112" name="Rectangle 60"/>
              <p:cNvSpPr>
                <a:spLocks noChangeArrowheads="1"/>
              </p:cNvSpPr>
              <p:nvPr/>
            </p:nvSpPr>
            <p:spPr bwMode="auto">
              <a:xfrm>
                <a:off x="2789" y="2840"/>
                <a:ext cx="454" cy="4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13" name="Oval 61"/>
              <p:cNvSpPr>
                <a:spLocks noChangeArrowheads="1"/>
              </p:cNvSpPr>
              <p:nvPr/>
            </p:nvSpPr>
            <p:spPr bwMode="auto">
              <a:xfrm>
                <a:off x="3196" y="313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14" name="Oval 62"/>
              <p:cNvSpPr>
                <a:spLocks noChangeArrowheads="1"/>
              </p:cNvSpPr>
              <p:nvPr/>
            </p:nvSpPr>
            <p:spPr bwMode="auto">
              <a:xfrm>
                <a:off x="2925" y="297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15" name="Oval 63"/>
              <p:cNvSpPr>
                <a:spLocks noChangeArrowheads="1"/>
              </p:cNvSpPr>
              <p:nvPr/>
            </p:nvSpPr>
            <p:spPr bwMode="auto">
              <a:xfrm>
                <a:off x="2789" y="2840"/>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16" name="Oval 64"/>
              <p:cNvSpPr>
                <a:spLocks noChangeArrowheads="1"/>
              </p:cNvSpPr>
              <p:nvPr/>
            </p:nvSpPr>
            <p:spPr bwMode="auto">
              <a:xfrm>
                <a:off x="2992" y="324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46093" name="Group 65"/>
            <p:cNvGrpSpPr>
              <a:grpSpLocks/>
            </p:cNvGrpSpPr>
            <p:nvPr/>
          </p:nvGrpSpPr>
          <p:grpSpPr bwMode="auto">
            <a:xfrm>
              <a:off x="3152" y="2590"/>
              <a:ext cx="454" cy="454"/>
              <a:chOff x="2653" y="2137"/>
              <a:chExt cx="454" cy="454"/>
            </a:xfrm>
          </p:grpSpPr>
          <p:sp>
            <p:nvSpPr>
              <p:cNvPr id="46103" name="Rectangle 66"/>
              <p:cNvSpPr>
                <a:spLocks noChangeArrowheads="1"/>
              </p:cNvSpPr>
              <p:nvPr/>
            </p:nvSpPr>
            <p:spPr bwMode="auto">
              <a:xfrm>
                <a:off x="2653" y="2137"/>
                <a:ext cx="454" cy="4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04" name="Oval 67"/>
              <p:cNvSpPr>
                <a:spLocks noChangeArrowheads="1"/>
              </p:cNvSpPr>
              <p:nvPr/>
            </p:nvSpPr>
            <p:spPr bwMode="auto">
              <a:xfrm>
                <a:off x="2947" y="220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05" name="Oval 68"/>
              <p:cNvSpPr>
                <a:spLocks noChangeArrowheads="1"/>
              </p:cNvSpPr>
              <p:nvPr/>
            </p:nvSpPr>
            <p:spPr bwMode="auto">
              <a:xfrm>
                <a:off x="2767" y="247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06" name="Oval 69"/>
              <p:cNvSpPr>
                <a:spLocks noChangeArrowheads="1"/>
              </p:cNvSpPr>
              <p:nvPr/>
            </p:nvSpPr>
            <p:spPr bwMode="auto">
              <a:xfrm>
                <a:off x="2699" y="2273"/>
                <a:ext cx="46" cy="46"/>
              </a:xfrm>
              <a:prstGeom prst="ellipse">
                <a:avLst/>
              </a:prstGeom>
              <a:solidFill>
                <a:schemeClr val="folHlink"/>
              </a:solidFill>
              <a:ln w="9525">
                <a:solidFill>
                  <a:schemeClr val="tx1"/>
                </a:solidFill>
                <a:round/>
                <a:headEnd/>
                <a:tailEnd/>
              </a:ln>
            </p:spPr>
            <p:txBody>
              <a:bodyPr wrap="none" anchor="ctr"/>
              <a:lstStyle/>
              <a:p>
                <a:pPr algn="ctr"/>
                <a:endParaRPr lang="zh-CN" altLang="zh-CN"/>
              </a:p>
            </p:txBody>
          </p:sp>
          <p:sp>
            <p:nvSpPr>
              <p:cNvPr id="46107" name="Oval 70"/>
              <p:cNvSpPr>
                <a:spLocks noChangeArrowheads="1"/>
              </p:cNvSpPr>
              <p:nvPr/>
            </p:nvSpPr>
            <p:spPr bwMode="auto">
              <a:xfrm>
                <a:off x="3016" y="2409"/>
                <a:ext cx="46" cy="46"/>
              </a:xfrm>
              <a:prstGeom prst="ellipse">
                <a:avLst/>
              </a:prstGeom>
              <a:solidFill>
                <a:schemeClr val="folHlink"/>
              </a:solidFill>
              <a:ln w="9525">
                <a:solidFill>
                  <a:schemeClr val="tx1"/>
                </a:solidFill>
                <a:round/>
                <a:headEnd/>
                <a:tailEnd/>
              </a:ln>
            </p:spPr>
            <p:txBody>
              <a:bodyPr wrap="none" anchor="ctr"/>
              <a:lstStyle/>
              <a:p>
                <a:endParaRPr lang="zh-CN" altLang="en-US"/>
              </a:p>
            </p:txBody>
          </p:sp>
        </p:grpSp>
        <p:sp>
          <p:nvSpPr>
            <p:cNvPr id="46094" name="Text Box 71"/>
            <p:cNvSpPr txBox="1">
              <a:spLocks noChangeArrowheads="1"/>
            </p:cNvSpPr>
            <p:nvPr/>
          </p:nvSpPr>
          <p:spPr bwMode="auto">
            <a:xfrm>
              <a:off x="1497" y="2341"/>
              <a:ext cx="7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b="1"/>
                <a:t>Frame1</a:t>
              </a:r>
            </a:p>
          </p:txBody>
        </p:sp>
        <p:sp>
          <p:nvSpPr>
            <p:cNvPr id="46095" name="Text Box 72"/>
            <p:cNvSpPr txBox="1">
              <a:spLocks noChangeArrowheads="1"/>
            </p:cNvSpPr>
            <p:nvPr/>
          </p:nvSpPr>
          <p:spPr bwMode="auto">
            <a:xfrm>
              <a:off x="2222" y="2341"/>
              <a:ext cx="7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b="1"/>
                <a:t>Frame2</a:t>
              </a:r>
            </a:p>
          </p:txBody>
        </p:sp>
        <p:sp>
          <p:nvSpPr>
            <p:cNvPr id="46096" name="Text Box 73"/>
            <p:cNvSpPr txBox="1">
              <a:spLocks noChangeArrowheads="1"/>
            </p:cNvSpPr>
            <p:nvPr/>
          </p:nvSpPr>
          <p:spPr bwMode="auto">
            <a:xfrm>
              <a:off x="3084" y="2183"/>
              <a:ext cx="7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b="1"/>
                <a:t>Temporal MSAA</a:t>
              </a:r>
            </a:p>
          </p:txBody>
        </p:sp>
        <p:sp>
          <p:nvSpPr>
            <p:cNvPr id="46097" name="Text Box 74"/>
            <p:cNvSpPr txBox="1">
              <a:spLocks noChangeArrowheads="1"/>
            </p:cNvSpPr>
            <p:nvPr/>
          </p:nvSpPr>
          <p:spPr bwMode="auto">
            <a:xfrm>
              <a:off x="3651" y="2677"/>
              <a:ext cx="11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t>4</a:t>
              </a:r>
              <a:r>
                <a:rPr lang="en-US" altLang="zh-CN" b="1">
                  <a:sym typeface="Symbol" pitchFamily="18" charset="2"/>
                </a:rPr>
                <a:t> Effective</a:t>
              </a:r>
            </a:p>
          </p:txBody>
        </p:sp>
        <p:sp>
          <p:nvSpPr>
            <p:cNvPr id="46098" name="Text Box 75"/>
            <p:cNvSpPr txBox="1">
              <a:spLocks noChangeArrowheads="1"/>
            </p:cNvSpPr>
            <p:nvPr/>
          </p:nvSpPr>
          <p:spPr bwMode="auto">
            <a:xfrm>
              <a:off x="3651" y="3294"/>
              <a:ext cx="11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t>8</a:t>
              </a:r>
              <a:r>
                <a:rPr lang="en-US" altLang="zh-CN" b="1">
                  <a:sym typeface="Symbol" pitchFamily="18" charset="2"/>
                </a:rPr>
                <a:t> Effective</a:t>
              </a:r>
            </a:p>
          </p:txBody>
        </p:sp>
        <p:sp>
          <p:nvSpPr>
            <p:cNvPr id="46099" name="Text Box 76"/>
            <p:cNvSpPr txBox="1">
              <a:spLocks noChangeArrowheads="1"/>
            </p:cNvSpPr>
            <p:nvPr/>
          </p:nvSpPr>
          <p:spPr bwMode="auto">
            <a:xfrm>
              <a:off x="3651" y="3906"/>
              <a:ext cx="11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t>12</a:t>
              </a:r>
              <a:r>
                <a:rPr lang="en-US" altLang="zh-CN" b="1">
                  <a:sym typeface="Symbol" pitchFamily="18" charset="2"/>
                </a:rPr>
                <a:t> Effective</a:t>
              </a:r>
            </a:p>
          </p:txBody>
        </p:sp>
        <p:sp>
          <p:nvSpPr>
            <p:cNvPr id="46100" name="Text Box 77"/>
            <p:cNvSpPr txBox="1">
              <a:spLocks noChangeArrowheads="1"/>
            </p:cNvSpPr>
            <p:nvPr/>
          </p:nvSpPr>
          <p:spPr bwMode="auto">
            <a:xfrm>
              <a:off x="1134" y="2704"/>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t>2</a:t>
              </a:r>
              <a:r>
                <a:rPr lang="en-US" altLang="zh-CN" b="1">
                  <a:sym typeface="Symbol" pitchFamily="18" charset="2"/>
                </a:rPr>
                <a:t></a:t>
              </a:r>
            </a:p>
          </p:txBody>
        </p:sp>
        <p:sp>
          <p:nvSpPr>
            <p:cNvPr id="46101" name="Text Box 78"/>
            <p:cNvSpPr txBox="1">
              <a:spLocks noChangeArrowheads="1"/>
            </p:cNvSpPr>
            <p:nvPr/>
          </p:nvSpPr>
          <p:spPr bwMode="auto">
            <a:xfrm>
              <a:off x="1111" y="3339"/>
              <a:ext cx="3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t>4</a:t>
              </a:r>
              <a:r>
                <a:rPr lang="en-US" altLang="zh-CN" b="1">
                  <a:sym typeface="Symbol" pitchFamily="18" charset="2"/>
                </a:rPr>
                <a:t></a:t>
              </a:r>
            </a:p>
          </p:txBody>
        </p:sp>
        <p:sp>
          <p:nvSpPr>
            <p:cNvPr id="46102" name="Text Box 79"/>
            <p:cNvSpPr txBox="1">
              <a:spLocks noChangeArrowheads="1"/>
            </p:cNvSpPr>
            <p:nvPr/>
          </p:nvSpPr>
          <p:spPr bwMode="auto">
            <a:xfrm>
              <a:off x="1111" y="3929"/>
              <a:ext cx="3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t>6</a:t>
              </a:r>
              <a:r>
                <a:rPr lang="en-US" altLang="zh-CN" b="1">
                  <a:sym typeface="Symbol" pitchFamily="18" charset="2"/>
                </a:rPr>
                <a:t></a:t>
              </a:r>
            </a:p>
          </p:txBody>
        </p:sp>
      </p:grpSp>
      <p:sp>
        <p:nvSpPr>
          <p:cNvPr id="81"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306670170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5202">
                                            <p:txEl>
                                              <p:pRg st="0" end="0"/>
                                            </p:txEl>
                                          </p:spTgt>
                                        </p:tgtEl>
                                        <p:attrNameLst>
                                          <p:attrName>style.visibility</p:attrName>
                                        </p:attrNameLst>
                                      </p:cBhvr>
                                      <p:to>
                                        <p:strVal val="visible"/>
                                      </p:to>
                                    </p:set>
                                    <p:animEffect transition="in" filter="wipe(up)">
                                      <p:cBhvr>
                                        <p:cTn id="7" dur="500"/>
                                        <p:tgtEl>
                                          <p:spTgt spid="43520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35202">
                                            <p:txEl>
                                              <p:pRg st="1" end="1"/>
                                            </p:txEl>
                                          </p:spTgt>
                                        </p:tgtEl>
                                        <p:attrNameLst>
                                          <p:attrName>style.visibility</p:attrName>
                                        </p:attrNameLst>
                                      </p:cBhvr>
                                      <p:to>
                                        <p:strVal val="visible"/>
                                      </p:to>
                                    </p:set>
                                    <p:animEffect transition="in" filter="wipe(up)">
                                      <p:cBhvr>
                                        <p:cTn id="10" dur="500"/>
                                        <p:tgtEl>
                                          <p:spTgt spid="43520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p:txBody>
          <a:bodyPr/>
          <a:lstStyle/>
          <a:p>
            <a:pPr eaLnBrk="1" hangingPunct="1"/>
            <a:endParaRPr lang="zh-CN" altLang="zh-CN" smtClean="0"/>
          </a:p>
        </p:txBody>
      </p:sp>
      <p:pic>
        <p:nvPicPr>
          <p:cNvPr id="47108" name="Picture 4"/>
          <p:cNvPicPr>
            <a:picLocks noChangeAspect="1" noChangeArrowheads="1"/>
          </p:cNvPicPr>
          <p:nvPr/>
        </p:nvPicPr>
        <p:blipFill>
          <a:blip r:embed="rId3">
            <a:extLst>
              <a:ext uri="{28A0092B-C50C-407E-A947-70E740481C1C}">
                <a14:useLocalDpi xmlns:a14="http://schemas.microsoft.com/office/drawing/2010/main" val="0"/>
              </a:ext>
            </a:extLst>
          </a:blip>
          <a:srcRect t="2708"/>
          <a:stretch>
            <a:fillRect/>
          </a:stretch>
        </p:blipFill>
        <p:spPr bwMode="auto">
          <a:xfrm>
            <a:off x="383117" y="1484784"/>
            <a:ext cx="11176000" cy="517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1476060505"/>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p:txBody>
          <a:bodyPr/>
          <a:lstStyle/>
          <a:p>
            <a:pPr eaLnBrk="1" hangingPunct="1"/>
            <a:endParaRPr lang="zh-CN" altLang="zh-CN" smtClean="0"/>
          </a:p>
        </p:txBody>
      </p:sp>
      <p:pic>
        <p:nvPicPr>
          <p:cNvPr id="481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416" y="1556792"/>
            <a:ext cx="10081683"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2939669603"/>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type="body" idx="1"/>
          </p:nvPr>
        </p:nvSpPr>
        <p:spPr>
          <a:xfrm>
            <a:off x="541868" y="2062163"/>
            <a:ext cx="9681633" cy="4462462"/>
          </a:xfrm>
        </p:spPr>
        <p:txBody>
          <a:bodyPr/>
          <a:lstStyle/>
          <a:p>
            <a:pPr marL="717550" lvl="1" indent="-342900" eaLnBrk="1" hangingPunct="0">
              <a:lnSpc>
                <a:spcPct val="110000"/>
              </a:lnSpc>
              <a:spcBef>
                <a:spcPts val="18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2.2.5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现有问题</a:t>
            </a:r>
          </a:p>
          <a:p>
            <a:pPr marL="1260475" lvl="3" indent="-342900" hangingPunct="0">
              <a:spcBef>
                <a:spcPts val="24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性能影响</a:t>
            </a:r>
          </a:p>
          <a:p>
            <a:pPr marL="1619250" lvl="1" indent="-342900" eaLnBrk="1" hangingPunct="1">
              <a:lnSpc>
                <a:spcPct val="140000"/>
              </a:lnSpc>
              <a:spcBef>
                <a:spcPts val="1200"/>
              </a:spcBef>
              <a:buFont typeface="Wingdings" panose="05000000000000000000" pitchFamily="2" charset="2"/>
              <a:buChar char="n"/>
            </a:pPr>
            <a:r>
              <a:rPr lang="zh-CN" altLang="en-US" sz="2200" b="1" dirty="0">
                <a:solidFill>
                  <a:schemeClr val="bg2">
                    <a:lumMod val="50000"/>
                  </a:schemeClr>
                </a:solidFill>
              </a:rPr>
              <a:t>渲染速度问题</a:t>
            </a:r>
          </a:p>
          <a:p>
            <a:pPr marL="447675" lvl="3" indent="1171575" eaLnBrk="1" hangingPunct="1"/>
            <a:r>
              <a:rPr lang="zh-CN" altLang="en-US" sz="2000" b="1" dirty="0" smtClean="0">
                <a:solidFill>
                  <a:schemeClr val="bg2">
                    <a:lumMod val="50000"/>
                  </a:schemeClr>
                </a:solidFill>
              </a:rPr>
              <a:t>空间占用</a:t>
            </a:r>
          </a:p>
          <a:p>
            <a:pPr marL="447675" lvl="3" indent="1171575" eaLnBrk="1" hangingPunct="1"/>
            <a:r>
              <a:rPr lang="zh-CN" altLang="en-US" sz="2000" b="1" dirty="0" smtClean="0">
                <a:solidFill>
                  <a:schemeClr val="bg2">
                    <a:lumMod val="50000"/>
                  </a:schemeClr>
                </a:solidFill>
              </a:rPr>
              <a:t>时间占用</a:t>
            </a:r>
          </a:p>
          <a:p>
            <a:pPr marL="1619250" lvl="1" indent="-342900">
              <a:lnSpc>
                <a:spcPct val="140000"/>
              </a:lnSpc>
              <a:spcBef>
                <a:spcPts val="1200"/>
              </a:spcBef>
              <a:buFont typeface="Wingdings" panose="05000000000000000000" pitchFamily="2" charset="2"/>
              <a:buChar char="n"/>
            </a:pPr>
            <a:r>
              <a:rPr lang="zh-CN" altLang="en-US" sz="2200" b="1" dirty="0">
                <a:solidFill>
                  <a:schemeClr val="bg2">
                    <a:lumMod val="50000"/>
                  </a:schemeClr>
                </a:solidFill>
              </a:rPr>
              <a:t>即使</a:t>
            </a:r>
            <a:r>
              <a:rPr lang="en-US" altLang="zh-CN" sz="2200" b="1" dirty="0">
                <a:solidFill>
                  <a:schemeClr val="bg2">
                    <a:lumMod val="50000"/>
                  </a:schemeClr>
                </a:solidFill>
              </a:rPr>
              <a:t>ATI</a:t>
            </a:r>
            <a:r>
              <a:rPr lang="zh-CN" altLang="en-US" sz="2200" b="1" dirty="0">
                <a:solidFill>
                  <a:schemeClr val="bg2">
                    <a:lumMod val="50000"/>
                  </a:schemeClr>
                </a:solidFill>
              </a:rPr>
              <a:t>的</a:t>
            </a:r>
            <a:r>
              <a:rPr lang="en-US" altLang="zh-CN" sz="2200" b="1" dirty="0">
                <a:solidFill>
                  <a:schemeClr val="bg2">
                    <a:lumMod val="50000"/>
                  </a:schemeClr>
                </a:solidFill>
              </a:rPr>
              <a:t>TAA</a:t>
            </a:r>
            <a:r>
              <a:rPr lang="zh-CN" altLang="en-US" sz="2200" b="1" dirty="0">
                <a:solidFill>
                  <a:schemeClr val="bg2">
                    <a:lumMod val="50000"/>
                  </a:schemeClr>
                </a:solidFill>
              </a:rPr>
              <a:t>在屏幕刷新频率低于</a:t>
            </a:r>
            <a:r>
              <a:rPr lang="en-US" altLang="zh-CN" sz="2200" b="1" dirty="0">
                <a:solidFill>
                  <a:schemeClr val="bg2">
                    <a:lumMod val="50000"/>
                  </a:schemeClr>
                </a:solidFill>
              </a:rPr>
              <a:t>60fps</a:t>
            </a:r>
            <a:r>
              <a:rPr lang="zh-CN" altLang="en-US" sz="2200" b="1" dirty="0">
                <a:solidFill>
                  <a:schemeClr val="bg2">
                    <a:lumMod val="50000"/>
                  </a:schemeClr>
                </a:solidFill>
              </a:rPr>
              <a:t>时会出现频闪</a:t>
            </a:r>
          </a:p>
          <a:p>
            <a:pPr lvl="2" eaLnBrk="1" hangingPunct="1"/>
            <a:endParaRPr lang="zh-CN" altLang="en-US" dirty="0" smtClean="0"/>
          </a:p>
          <a:p>
            <a:pPr lvl="1" eaLnBrk="1" hangingPunct="1"/>
            <a:endParaRPr lang="zh-CN" altLang="en-US" dirty="0" smtClean="0"/>
          </a:p>
          <a:p>
            <a:pPr lvl="1" eaLnBrk="1" hangingPunct="1"/>
            <a:endParaRPr lang="zh-CN" altLang="en-US" dirty="0" smtClean="0"/>
          </a:p>
          <a:p>
            <a:pPr lvl="2" eaLnBrk="1" hangingPunct="1">
              <a:spcBef>
                <a:spcPct val="35000"/>
              </a:spcBef>
            </a:pPr>
            <a:endParaRPr lang="zh-CN" altLang="en-US" dirty="0" smtClean="0"/>
          </a:p>
          <a:p>
            <a:pPr lvl="2" eaLnBrk="1" hangingPunct="1"/>
            <a:endParaRPr lang="en-US" altLang="zh-CN" dirty="0" smtClean="0"/>
          </a:p>
        </p:txBody>
      </p:sp>
      <p:sp>
        <p:nvSpPr>
          <p:cNvPr id="5"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104838687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2259">
                                            <p:bg/>
                                          </p:spTgt>
                                        </p:tgtEl>
                                        <p:attrNameLst>
                                          <p:attrName>style.visibility</p:attrName>
                                        </p:attrNameLst>
                                      </p:cBhvr>
                                      <p:to>
                                        <p:strVal val="visible"/>
                                      </p:to>
                                    </p:set>
                                    <p:animEffect transition="in" filter="wipe(up)">
                                      <p:cBhvr>
                                        <p:cTn id="7" dur="500"/>
                                        <p:tgtEl>
                                          <p:spTgt spid="352259">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52259">
                                            <p:txEl>
                                              <p:pRg st="0" end="0"/>
                                            </p:txEl>
                                          </p:spTgt>
                                        </p:tgtEl>
                                        <p:attrNameLst>
                                          <p:attrName>style.visibility</p:attrName>
                                        </p:attrNameLst>
                                      </p:cBhvr>
                                      <p:to>
                                        <p:strVal val="visible"/>
                                      </p:to>
                                    </p:set>
                                    <p:animEffect transition="in" filter="wipe(up)">
                                      <p:cBhvr>
                                        <p:cTn id="10" dur="500"/>
                                        <p:tgtEl>
                                          <p:spTgt spid="352259">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52259">
                                            <p:txEl>
                                              <p:pRg st="1" end="1"/>
                                            </p:txEl>
                                          </p:spTgt>
                                        </p:tgtEl>
                                        <p:attrNameLst>
                                          <p:attrName>style.visibility</p:attrName>
                                        </p:attrNameLst>
                                      </p:cBhvr>
                                      <p:to>
                                        <p:strVal val="visible"/>
                                      </p:to>
                                    </p:set>
                                    <p:animEffect transition="in" filter="wipe(up)">
                                      <p:cBhvr>
                                        <p:cTn id="13" dur="500"/>
                                        <p:tgtEl>
                                          <p:spTgt spid="352259">
                                            <p:txEl>
                                              <p:pRg st="1" end="1"/>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52259">
                                            <p:txEl>
                                              <p:pRg st="2" end="2"/>
                                            </p:txEl>
                                          </p:spTgt>
                                        </p:tgtEl>
                                        <p:attrNameLst>
                                          <p:attrName>style.visibility</p:attrName>
                                        </p:attrNameLst>
                                      </p:cBhvr>
                                      <p:to>
                                        <p:strVal val="visible"/>
                                      </p:to>
                                    </p:set>
                                    <p:animEffect transition="in" filter="wipe(up)">
                                      <p:cBhvr>
                                        <p:cTn id="16" dur="500"/>
                                        <p:tgtEl>
                                          <p:spTgt spid="352259">
                                            <p:txEl>
                                              <p:pRg st="2" end="2"/>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52259">
                                            <p:txEl>
                                              <p:pRg st="3" end="3"/>
                                            </p:txEl>
                                          </p:spTgt>
                                        </p:tgtEl>
                                        <p:attrNameLst>
                                          <p:attrName>style.visibility</p:attrName>
                                        </p:attrNameLst>
                                      </p:cBhvr>
                                      <p:to>
                                        <p:strVal val="visible"/>
                                      </p:to>
                                    </p:set>
                                    <p:animEffect transition="in" filter="wipe(up)">
                                      <p:cBhvr>
                                        <p:cTn id="19" dur="500"/>
                                        <p:tgtEl>
                                          <p:spTgt spid="352259">
                                            <p:txEl>
                                              <p:pRg st="3" end="3"/>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52259">
                                            <p:txEl>
                                              <p:pRg st="4" end="4"/>
                                            </p:txEl>
                                          </p:spTgt>
                                        </p:tgtEl>
                                        <p:attrNameLst>
                                          <p:attrName>style.visibility</p:attrName>
                                        </p:attrNameLst>
                                      </p:cBhvr>
                                      <p:to>
                                        <p:strVal val="visible"/>
                                      </p:to>
                                    </p:set>
                                    <p:animEffect transition="in" filter="wipe(up)">
                                      <p:cBhvr>
                                        <p:cTn id="22" dur="500"/>
                                        <p:tgtEl>
                                          <p:spTgt spid="352259">
                                            <p:txEl>
                                              <p:pRg st="4" end="4"/>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52259">
                                            <p:txEl>
                                              <p:pRg st="5" end="5"/>
                                            </p:txEl>
                                          </p:spTgt>
                                        </p:tgtEl>
                                        <p:attrNameLst>
                                          <p:attrName>style.visibility</p:attrName>
                                        </p:attrNameLst>
                                      </p:cBhvr>
                                      <p:to>
                                        <p:strVal val="visible"/>
                                      </p:to>
                                    </p:set>
                                    <p:animEffect transition="in" filter="wipe(up)">
                                      <p:cBhvr>
                                        <p:cTn id="25" dur="500"/>
                                        <p:tgtEl>
                                          <p:spTgt spid="3522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Grp="1" noChangeArrowheads="1"/>
          </p:cNvSpPr>
          <p:nvPr>
            <p:ph type="body" idx="1"/>
          </p:nvPr>
        </p:nvSpPr>
        <p:spPr>
          <a:xfrm>
            <a:off x="541868" y="2062163"/>
            <a:ext cx="11459633" cy="4462462"/>
          </a:xfrm>
        </p:spPr>
        <p:txBody>
          <a:bodyPr/>
          <a:lstStyle/>
          <a:p>
            <a:pPr marL="717550" lvl="1" indent="-342900" eaLnBrk="1" hangingPunct="0">
              <a:lnSpc>
                <a:spcPct val="110000"/>
              </a:lnSpc>
              <a:spcBef>
                <a:spcPts val="18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2.2.5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现有问题</a:t>
            </a:r>
          </a:p>
          <a:p>
            <a:pPr marL="1260475" lvl="3" indent="-342900" eaLnBrk="1" hangingPunct="0">
              <a:spcBef>
                <a:spcPts val="24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对象大小</a:t>
            </a:r>
          </a:p>
          <a:p>
            <a:pPr eaLnBrk="1" hangingPunct="1"/>
            <a:endParaRPr lang="zh-CN" altLang="en-US" dirty="0" smtClean="0"/>
          </a:p>
          <a:p>
            <a:pPr lvl="1" eaLnBrk="1" hangingPunct="1"/>
            <a:endParaRPr lang="zh-CN" altLang="en-US" dirty="0" smtClean="0"/>
          </a:p>
          <a:p>
            <a:pPr lvl="1" eaLnBrk="1" hangingPunct="1"/>
            <a:endParaRPr lang="zh-CN" altLang="en-US" dirty="0" smtClean="0"/>
          </a:p>
          <a:p>
            <a:pPr lvl="1" eaLnBrk="1" hangingPunct="1"/>
            <a:endParaRPr lang="zh-CN" altLang="en-US" dirty="0" smtClean="0"/>
          </a:p>
          <a:p>
            <a:pPr lvl="2" eaLnBrk="1" hangingPunct="1">
              <a:spcBef>
                <a:spcPct val="35000"/>
              </a:spcBef>
            </a:pPr>
            <a:endParaRPr lang="zh-CN" altLang="en-US" dirty="0" smtClean="0"/>
          </a:p>
          <a:p>
            <a:pPr lvl="2" eaLnBrk="1" hangingPunct="1"/>
            <a:endParaRPr lang="en-US" altLang="zh-CN" dirty="0" smtClean="0"/>
          </a:p>
        </p:txBody>
      </p:sp>
      <p:pic>
        <p:nvPicPr>
          <p:cNvPr id="50180" name="Picture 4" descr="cataclysm-no-anti-aliasing-is-bet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5367" y="1773239"/>
            <a:ext cx="720090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265554333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animEffect transition="in" filter="wipe(up)">
                                      <p:cBhvr>
                                        <p:cTn id="7" dur="500"/>
                                        <p:tgtEl>
                                          <p:spTgt spid="27443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74435">
                                            <p:txEl>
                                              <p:pRg st="1" end="1"/>
                                            </p:txEl>
                                          </p:spTgt>
                                        </p:tgtEl>
                                        <p:attrNameLst>
                                          <p:attrName>style.visibility</p:attrName>
                                        </p:attrNameLst>
                                      </p:cBhvr>
                                      <p:to>
                                        <p:strVal val="visible"/>
                                      </p:to>
                                    </p:set>
                                    <p:animEffect transition="in" filter="wipe(up)">
                                      <p:cBhvr>
                                        <p:cTn id="10" dur="500"/>
                                        <p:tgtEl>
                                          <p:spTgt spid="274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Grp="1" noChangeArrowheads="1"/>
          </p:cNvSpPr>
          <p:nvPr>
            <p:ph type="body" idx="1"/>
          </p:nvPr>
        </p:nvSpPr>
        <p:spPr>
          <a:xfrm>
            <a:off x="535518" y="1484784"/>
            <a:ext cx="11459633" cy="4462462"/>
          </a:xfrm>
        </p:spPr>
        <p:txBody>
          <a:bodyPr/>
          <a:lstStyle/>
          <a:p>
            <a:pPr marL="717550" lvl="1" indent="-342900" eaLnBrk="1" hangingPunct="0">
              <a:lnSpc>
                <a:spcPct val="110000"/>
              </a:lnSpc>
              <a:spcBef>
                <a:spcPts val="18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2.2.5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现有问题</a:t>
            </a:r>
          </a:p>
          <a:p>
            <a:pPr marL="1260475" lvl="3" indent="-342900" hangingPunct="0">
              <a:spcBef>
                <a:spcPts val="24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角度的影响</a:t>
            </a:r>
          </a:p>
          <a:p>
            <a:pPr marL="1619250" lvl="1" indent="-342900">
              <a:lnSpc>
                <a:spcPct val="140000"/>
              </a:lnSpc>
              <a:spcBef>
                <a:spcPts val="1200"/>
              </a:spcBef>
              <a:buFont typeface="Wingdings" panose="05000000000000000000" pitchFamily="2" charset="2"/>
              <a:buChar char="n"/>
            </a:pPr>
            <a:r>
              <a:rPr lang="zh-CN" altLang="en-US" sz="2200" b="1" dirty="0">
                <a:solidFill>
                  <a:schemeClr val="bg2">
                    <a:lumMod val="50000"/>
                  </a:schemeClr>
                </a:solidFill>
              </a:rPr>
              <a:t>近</a:t>
            </a:r>
            <a:r>
              <a:rPr lang="en-US" altLang="zh-CN" sz="2200" b="1" dirty="0">
                <a:solidFill>
                  <a:schemeClr val="bg2">
                    <a:lumMod val="50000"/>
                  </a:schemeClr>
                </a:solidFill>
              </a:rPr>
              <a:t>45</a:t>
            </a:r>
            <a:r>
              <a:rPr lang="zh-CN" altLang="en-US" sz="2200" b="1" dirty="0">
                <a:solidFill>
                  <a:schemeClr val="bg2">
                    <a:lumMod val="50000"/>
                  </a:schemeClr>
                </a:solidFill>
              </a:rPr>
              <a:t>度和</a:t>
            </a:r>
            <a:r>
              <a:rPr lang="en-US" altLang="zh-CN" sz="2200" b="1" dirty="0">
                <a:solidFill>
                  <a:schemeClr val="bg2">
                    <a:lumMod val="50000"/>
                  </a:schemeClr>
                </a:solidFill>
              </a:rPr>
              <a:t>135</a:t>
            </a:r>
            <a:r>
              <a:rPr lang="zh-CN" altLang="en-US" sz="2200" b="1" dirty="0">
                <a:solidFill>
                  <a:schemeClr val="bg2">
                    <a:lumMod val="50000"/>
                  </a:schemeClr>
                </a:solidFill>
              </a:rPr>
              <a:t>度的边界走样</a:t>
            </a:r>
          </a:p>
          <a:p>
            <a:pPr lvl="1" eaLnBrk="1" hangingPunct="1"/>
            <a:endParaRPr lang="zh-CN" altLang="en-US" dirty="0" smtClean="0"/>
          </a:p>
          <a:p>
            <a:pPr lvl="1" eaLnBrk="1" hangingPunct="1"/>
            <a:endParaRPr lang="zh-CN" altLang="en-US" dirty="0" smtClean="0"/>
          </a:p>
          <a:p>
            <a:pPr lvl="2" eaLnBrk="1" hangingPunct="1">
              <a:spcBef>
                <a:spcPct val="35000"/>
              </a:spcBef>
            </a:pPr>
            <a:endParaRPr lang="zh-CN" altLang="en-US" dirty="0" smtClean="0"/>
          </a:p>
          <a:p>
            <a:pPr lvl="2" eaLnBrk="1" hangingPunct="1"/>
            <a:endParaRPr lang="en-US" altLang="zh-CN" dirty="0" smtClean="0"/>
          </a:p>
        </p:txBody>
      </p:sp>
      <p:pic>
        <p:nvPicPr>
          <p:cNvPr id="51204" name="Picture 4" descr="45和135度边缘反走样效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664" y="3348211"/>
            <a:ext cx="6383815" cy="321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24150215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Effect transition="in" filter="wipe(up)">
                                      <p:cBhvr>
                                        <p:cTn id="7" dur="500"/>
                                        <p:tgtEl>
                                          <p:spTgt spid="27238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72387">
                                            <p:txEl>
                                              <p:pRg st="1" end="1"/>
                                            </p:txEl>
                                          </p:spTgt>
                                        </p:tgtEl>
                                        <p:attrNameLst>
                                          <p:attrName>style.visibility</p:attrName>
                                        </p:attrNameLst>
                                      </p:cBhvr>
                                      <p:to>
                                        <p:strVal val="visible"/>
                                      </p:to>
                                    </p:set>
                                    <p:animEffect transition="in" filter="wipe(up)">
                                      <p:cBhvr>
                                        <p:cTn id="10" dur="500"/>
                                        <p:tgtEl>
                                          <p:spTgt spid="27238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72387">
                                            <p:txEl>
                                              <p:pRg st="2" end="2"/>
                                            </p:txEl>
                                          </p:spTgt>
                                        </p:tgtEl>
                                        <p:attrNameLst>
                                          <p:attrName>style.visibility</p:attrName>
                                        </p:attrNameLst>
                                      </p:cBhvr>
                                      <p:to>
                                        <p:strVal val="visible"/>
                                      </p:to>
                                    </p:set>
                                    <p:animEffect transition="in" filter="wipe(up)">
                                      <p:cBhvr>
                                        <p:cTn id="13" dur="500"/>
                                        <p:tgtEl>
                                          <p:spTgt spid="272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839416" y="1644090"/>
            <a:ext cx="10363200" cy="5048250"/>
          </a:xfrm>
        </p:spPr>
        <p:txBody>
          <a:bodyPr/>
          <a:lstStyle/>
          <a:p>
            <a:pPr marL="717550" lvl="1" indent="-342900" eaLnBrk="1" hangingPunct="0">
              <a:lnSpc>
                <a:spcPct val="120000"/>
              </a:lnSpc>
              <a:spcBef>
                <a:spcPts val="600"/>
              </a:spcBef>
              <a:buFont typeface="Wingdings" panose="05000000000000000000" pitchFamily="2" charset="2"/>
              <a:buChar char="Ø"/>
              <a:defRPr/>
            </a:pP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数字信号与模拟信号</a:t>
            </a: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a:p>
            <a:pPr lvl="1" eaLnBrk="1" hangingPunct="1"/>
            <a:endParaRPr lang="en-US" altLang="zh-CN" sz="2400" dirty="0" smtClean="0"/>
          </a:p>
          <a:p>
            <a:pPr lvl="1" eaLnBrk="1" hangingPunct="1"/>
            <a:endParaRPr lang="en-US" altLang="zh-CN" sz="2400" dirty="0" smtClean="0"/>
          </a:p>
          <a:p>
            <a:pPr lvl="1" eaLnBrk="1" hangingPunct="1"/>
            <a:endParaRPr lang="en-US" altLang="zh-CN" sz="2400" dirty="0" smtClean="0"/>
          </a:p>
          <a:p>
            <a:pPr lvl="1" eaLnBrk="1" hangingPunct="1"/>
            <a:endParaRPr lang="en-US" altLang="zh-CN" sz="2400" dirty="0" smtClean="0"/>
          </a:p>
          <a:p>
            <a:pPr lvl="1" eaLnBrk="1" hangingPunct="1"/>
            <a:endParaRPr lang="en-US" altLang="zh-CN" sz="2400" dirty="0" smtClean="0"/>
          </a:p>
          <a:p>
            <a:pPr lvl="1" eaLnBrk="1" hangingPunct="1"/>
            <a:endParaRPr lang="en-US" altLang="zh-CN" sz="2400" dirty="0" smtClean="0"/>
          </a:p>
          <a:p>
            <a:pPr lvl="1" eaLnBrk="1" hangingPunct="1"/>
            <a:endParaRPr lang="en-US" altLang="zh-CN" sz="2400" dirty="0" smtClean="0"/>
          </a:p>
          <a:p>
            <a:pPr marL="1260475" lvl="3" indent="-342900" hangingPunct="0">
              <a:lnSpc>
                <a:spcPct val="110000"/>
              </a:lnSpc>
              <a:spcBef>
                <a:spcPts val="24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模拟信号在任意时刻取值</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并具有无限多个电平</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不适合计算机处理</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因此要先转换为数字信号</a:t>
            </a:r>
          </a:p>
          <a:p>
            <a:pPr lvl="1" eaLnBrk="1" hangingPunct="1"/>
            <a:endParaRPr lang="zh-CN" altLang="en-US" sz="2400" dirty="0" smtClean="0"/>
          </a:p>
          <a:p>
            <a:pPr lvl="2" eaLnBrk="1" hangingPunct="1"/>
            <a:endParaRPr lang="en-US" altLang="zh-CN" dirty="0" smtClean="0"/>
          </a:p>
        </p:txBody>
      </p:sp>
      <p:sp>
        <p:nvSpPr>
          <p:cNvPr id="69" name="任意多边形 68"/>
          <p:cNvSpPr/>
          <p:nvPr/>
        </p:nvSpPr>
        <p:spPr>
          <a:xfrm>
            <a:off x="7196667" y="3395663"/>
            <a:ext cx="3541184" cy="1141412"/>
          </a:xfrm>
          <a:custGeom>
            <a:avLst/>
            <a:gdLst>
              <a:gd name="connsiteX0" fmla="*/ 0 w 2656115"/>
              <a:gd name="connsiteY0" fmla="*/ 625379 h 1141208"/>
              <a:gd name="connsiteX1" fmla="*/ 319315 w 2656115"/>
              <a:gd name="connsiteY1" fmla="*/ 131894 h 1141208"/>
              <a:gd name="connsiteX2" fmla="*/ 812800 w 2656115"/>
              <a:gd name="connsiteY2" fmla="*/ 1060808 h 1141208"/>
              <a:gd name="connsiteX3" fmla="*/ 1248229 w 2656115"/>
              <a:gd name="connsiteY3" fmla="*/ 378637 h 1141208"/>
              <a:gd name="connsiteX4" fmla="*/ 1582058 w 2656115"/>
              <a:gd name="connsiteY4" fmla="*/ 886637 h 1141208"/>
              <a:gd name="connsiteX5" fmla="*/ 1886858 w 2656115"/>
              <a:gd name="connsiteY5" fmla="*/ 1265 h 1141208"/>
              <a:gd name="connsiteX6" fmla="*/ 2394858 w 2656115"/>
              <a:gd name="connsiteY6" fmla="*/ 1118865 h 1141208"/>
              <a:gd name="connsiteX7" fmla="*/ 2656115 w 2656115"/>
              <a:gd name="connsiteY7" fmla="*/ 639894 h 1141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6115" h="1141208">
                <a:moveTo>
                  <a:pt x="0" y="625379"/>
                </a:moveTo>
                <a:cubicBezTo>
                  <a:pt x="91924" y="342351"/>
                  <a:pt x="183848" y="59323"/>
                  <a:pt x="319315" y="131894"/>
                </a:cubicBezTo>
                <a:cubicBezTo>
                  <a:pt x="454782" y="204465"/>
                  <a:pt x="657981" y="1019684"/>
                  <a:pt x="812800" y="1060808"/>
                </a:cubicBezTo>
                <a:cubicBezTo>
                  <a:pt x="967619" y="1101932"/>
                  <a:pt x="1120019" y="407665"/>
                  <a:pt x="1248229" y="378637"/>
                </a:cubicBezTo>
                <a:cubicBezTo>
                  <a:pt x="1376439" y="349609"/>
                  <a:pt x="1475620" y="949532"/>
                  <a:pt x="1582058" y="886637"/>
                </a:cubicBezTo>
                <a:cubicBezTo>
                  <a:pt x="1688496" y="823742"/>
                  <a:pt x="1751391" y="-37440"/>
                  <a:pt x="1886858" y="1265"/>
                </a:cubicBezTo>
                <a:cubicBezTo>
                  <a:pt x="2022325" y="39970"/>
                  <a:pt x="2266649" y="1012427"/>
                  <a:pt x="2394858" y="1118865"/>
                </a:cubicBezTo>
                <a:cubicBezTo>
                  <a:pt x="2523068" y="1225303"/>
                  <a:pt x="2589591" y="932598"/>
                  <a:pt x="2656115" y="63989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24" name="Rectangle 2"/>
          <p:cNvSpPr>
            <a:spLocks noGrp="1" noChangeArrowheads="1"/>
          </p:cNvSpPr>
          <p:nvPr>
            <p:ph type="title"/>
          </p:nvPr>
        </p:nvSpPr>
        <p:spPr/>
        <p:txBody>
          <a:bodyPr/>
          <a:lstStyle/>
          <a:p>
            <a:pPr eaLnBrk="1" hangingPunct="1"/>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1.1 DSP</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数字信号处理</a:t>
            </a:r>
            <a:endParaRPr lang="zh-CN" altLang="en-US" dirty="0" smtClean="0"/>
          </a:p>
        </p:txBody>
      </p:sp>
      <p:sp>
        <p:nvSpPr>
          <p:cNvPr id="12" name="任意多边形 11"/>
          <p:cNvSpPr/>
          <p:nvPr/>
        </p:nvSpPr>
        <p:spPr>
          <a:xfrm>
            <a:off x="1919818" y="3409951"/>
            <a:ext cx="3541183" cy="1141413"/>
          </a:xfrm>
          <a:custGeom>
            <a:avLst/>
            <a:gdLst>
              <a:gd name="connsiteX0" fmla="*/ 0 w 2656115"/>
              <a:gd name="connsiteY0" fmla="*/ 625379 h 1141208"/>
              <a:gd name="connsiteX1" fmla="*/ 319315 w 2656115"/>
              <a:gd name="connsiteY1" fmla="*/ 131894 h 1141208"/>
              <a:gd name="connsiteX2" fmla="*/ 812800 w 2656115"/>
              <a:gd name="connsiteY2" fmla="*/ 1060808 h 1141208"/>
              <a:gd name="connsiteX3" fmla="*/ 1248229 w 2656115"/>
              <a:gd name="connsiteY3" fmla="*/ 378637 h 1141208"/>
              <a:gd name="connsiteX4" fmla="*/ 1582058 w 2656115"/>
              <a:gd name="connsiteY4" fmla="*/ 886637 h 1141208"/>
              <a:gd name="connsiteX5" fmla="*/ 1886858 w 2656115"/>
              <a:gd name="connsiteY5" fmla="*/ 1265 h 1141208"/>
              <a:gd name="connsiteX6" fmla="*/ 2394858 w 2656115"/>
              <a:gd name="connsiteY6" fmla="*/ 1118865 h 1141208"/>
              <a:gd name="connsiteX7" fmla="*/ 2656115 w 2656115"/>
              <a:gd name="connsiteY7" fmla="*/ 639894 h 1141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6115" h="1141208">
                <a:moveTo>
                  <a:pt x="0" y="625379"/>
                </a:moveTo>
                <a:cubicBezTo>
                  <a:pt x="91924" y="342351"/>
                  <a:pt x="183848" y="59323"/>
                  <a:pt x="319315" y="131894"/>
                </a:cubicBezTo>
                <a:cubicBezTo>
                  <a:pt x="454782" y="204465"/>
                  <a:pt x="657981" y="1019684"/>
                  <a:pt x="812800" y="1060808"/>
                </a:cubicBezTo>
                <a:cubicBezTo>
                  <a:pt x="967619" y="1101932"/>
                  <a:pt x="1120019" y="407665"/>
                  <a:pt x="1248229" y="378637"/>
                </a:cubicBezTo>
                <a:cubicBezTo>
                  <a:pt x="1376439" y="349609"/>
                  <a:pt x="1475620" y="949532"/>
                  <a:pt x="1582058" y="886637"/>
                </a:cubicBezTo>
                <a:cubicBezTo>
                  <a:pt x="1688496" y="823742"/>
                  <a:pt x="1751391" y="-37440"/>
                  <a:pt x="1886858" y="1265"/>
                </a:cubicBezTo>
                <a:cubicBezTo>
                  <a:pt x="2022325" y="39970"/>
                  <a:pt x="2266649" y="1012427"/>
                  <a:pt x="2394858" y="1118865"/>
                </a:cubicBezTo>
                <a:cubicBezTo>
                  <a:pt x="2523068" y="1225303"/>
                  <a:pt x="2589591" y="932598"/>
                  <a:pt x="2656115" y="63989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102" name="组合 4101"/>
          <p:cNvGrpSpPr>
            <a:grpSpLocks/>
          </p:cNvGrpSpPr>
          <p:nvPr/>
        </p:nvGrpSpPr>
        <p:grpSpPr bwMode="auto">
          <a:xfrm>
            <a:off x="1502833" y="2917825"/>
            <a:ext cx="4353984" cy="2055813"/>
            <a:chOff x="1127860" y="2917204"/>
            <a:chExt cx="3264120" cy="2056682"/>
          </a:xfrm>
        </p:grpSpPr>
        <p:cxnSp>
          <p:nvCxnSpPr>
            <p:cNvPr id="4" name="直接箭头连接符 3"/>
            <p:cNvCxnSpPr/>
            <p:nvPr/>
          </p:nvCxnSpPr>
          <p:spPr>
            <a:xfrm flipV="1">
              <a:off x="1430946" y="2925145"/>
              <a:ext cx="0" cy="204874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65915" y="4041629"/>
              <a:ext cx="2994357" cy="0"/>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154" name="TextBox 6"/>
            <p:cNvSpPr txBox="1">
              <a:spLocks noChangeArrowheads="1"/>
            </p:cNvSpPr>
            <p:nvPr/>
          </p:nvSpPr>
          <p:spPr bwMode="auto">
            <a:xfrm>
              <a:off x="1151363" y="4072426"/>
              <a:ext cx="2621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a:t>0</a:t>
              </a:r>
              <a:endParaRPr lang="zh-CN" altLang="en-US"/>
            </a:p>
          </p:txBody>
        </p:sp>
        <p:sp>
          <p:nvSpPr>
            <p:cNvPr id="5155" name="TextBox 14"/>
            <p:cNvSpPr txBox="1">
              <a:spLocks noChangeArrowheads="1"/>
            </p:cNvSpPr>
            <p:nvPr/>
          </p:nvSpPr>
          <p:spPr bwMode="auto">
            <a:xfrm>
              <a:off x="4129846" y="4168123"/>
              <a:ext cx="2621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a:t>t</a:t>
              </a:r>
              <a:endParaRPr lang="zh-CN" altLang="en-US"/>
            </a:p>
          </p:txBody>
        </p:sp>
        <p:sp>
          <p:nvSpPr>
            <p:cNvPr id="5156" name="TextBox 16"/>
            <p:cNvSpPr txBox="1">
              <a:spLocks noChangeArrowheads="1"/>
            </p:cNvSpPr>
            <p:nvPr/>
          </p:nvSpPr>
          <p:spPr bwMode="auto">
            <a:xfrm>
              <a:off x="1127860" y="2917204"/>
              <a:ext cx="2621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a:t>u</a:t>
              </a:r>
              <a:endParaRPr lang="zh-CN" altLang="en-US"/>
            </a:p>
          </p:txBody>
        </p:sp>
      </p:grpSp>
      <p:grpSp>
        <p:nvGrpSpPr>
          <p:cNvPr id="4101" name="组合 4100"/>
          <p:cNvGrpSpPr>
            <a:grpSpLocks/>
          </p:cNvGrpSpPr>
          <p:nvPr/>
        </p:nvGrpSpPr>
        <p:grpSpPr bwMode="auto">
          <a:xfrm>
            <a:off x="6786033" y="2917825"/>
            <a:ext cx="4351867" cy="2055813"/>
            <a:chOff x="5088847" y="2917204"/>
            <a:chExt cx="3264120" cy="2056682"/>
          </a:xfrm>
        </p:grpSpPr>
        <p:cxnSp>
          <p:nvCxnSpPr>
            <p:cNvPr id="18" name="直接箭头连接符 17"/>
            <p:cNvCxnSpPr/>
            <p:nvPr/>
          </p:nvCxnSpPr>
          <p:spPr>
            <a:xfrm flipV="1">
              <a:off x="5392080" y="2925145"/>
              <a:ext cx="0" cy="204874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5226969" y="4041629"/>
              <a:ext cx="2994227" cy="0"/>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149" name="TextBox 19"/>
            <p:cNvSpPr txBox="1">
              <a:spLocks noChangeArrowheads="1"/>
            </p:cNvSpPr>
            <p:nvPr/>
          </p:nvSpPr>
          <p:spPr bwMode="auto">
            <a:xfrm>
              <a:off x="5112350" y="4072426"/>
              <a:ext cx="2621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a:t>0</a:t>
              </a:r>
              <a:endParaRPr lang="zh-CN" altLang="en-US"/>
            </a:p>
          </p:txBody>
        </p:sp>
        <p:sp>
          <p:nvSpPr>
            <p:cNvPr id="5150" name="TextBox 21"/>
            <p:cNvSpPr txBox="1">
              <a:spLocks noChangeArrowheads="1"/>
            </p:cNvSpPr>
            <p:nvPr/>
          </p:nvSpPr>
          <p:spPr bwMode="auto">
            <a:xfrm>
              <a:off x="8090833" y="4168123"/>
              <a:ext cx="2621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a:t>t</a:t>
              </a:r>
              <a:endParaRPr lang="zh-CN" altLang="en-US"/>
            </a:p>
          </p:txBody>
        </p:sp>
        <p:sp>
          <p:nvSpPr>
            <p:cNvPr id="5151" name="TextBox 22"/>
            <p:cNvSpPr txBox="1">
              <a:spLocks noChangeArrowheads="1"/>
            </p:cNvSpPr>
            <p:nvPr/>
          </p:nvSpPr>
          <p:spPr bwMode="auto">
            <a:xfrm>
              <a:off x="5088847" y="2917204"/>
              <a:ext cx="2621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a:t>u</a:t>
              </a:r>
              <a:endParaRPr lang="zh-CN" altLang="en-US"/>
            </a:p>
          </p:txBody>
        </p:sp>
      </p:grpSp>
      <p:cxnSp>
        <p:nvCxnSpPr>
          <p:cNvPr id="25" name="直接箭头连接符 24"/>
          <p:cNvCxnSpPr/>
          <p:nvPr/>
        </p:nvCxnSpPr>
        <p:spPr>
          <a:xfrm flipV="1">
            <a:off x="7391400" y="3697289"/>
            <a:ext cx="0" cy="339725"/>
          </a:xfrm>
          <a:prstGeom prst="straightConnector1">
            <a:avLst/>
          </a:prstGeom>
          <a:ln w="28575">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7584017" y="3548063"/>
            <a:ext cx="0" cy="488950"/>
          </a:xfrm>
          <a:prstGeom prst="straightConnector1">
            <a:avLst/>
          </a:prstGeom>
          <a:ln w="28575">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7787217" y="3697289"/>
            <a:ext cx="0" cy="339725"/>
          </a:xfrm>
          <a:prstGeom prst="straightConnector1">
            <a:avLst/>
          </a:prstGeom>
          <a:ln w="28575">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7990417" y="4037013"/>
            <a:ext cx="0" cy="55562"/>
          </a:xfrm>
          <a:prstGeom prst="straightConnector1">
            <a:avLst/>
          </a:prstGeom>
          <a:ln w="28575">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8193617" y="4037014"/>
            <a:ext cx="0" cy="384175"/>
          </a:xfrm>
          <a:prstGeom prst="straightConnector1">
            <a:avLst/>
          </a:prstGeom>
          <a:ln w="28575">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8396817" y="4037014"/>
            <a:ext cx="0" cy="384175"/>
          </a:xfrm>
          <a:prstGeom prst="straightConnector1">
            <a:avLst/>
          </a:prstGeom>
          <a:ln w="28575">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8600017" y="4037014"/>
            <a:ext cx="0" cy="111125"/>
          </a:xfrm>
          <a:prstGeom prst="straightConnector1">
            <a:avLst/>
          </a:prstGeom>
          <a:ln w="28575">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8803217" y="3867151"/>
            <a:ext cx="0" cy="169863"/>
          </a:xfrm>
          <a:prstGeom prst="straightConnector1">
            <a:avLst/>
          </a:prstGeom>
          <a:ln w="28575">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V="1">
            <a:off x="9006417" y="3867151"/>
            <a:ext cx="0" cy="169863"/>
          </a:xfrm>
          <a:prstGeom prst="straightConnector1">
            <a:avLst/>
          </a:prstGeom>
          <a:ln w="28575">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9209617" y="4037014"/>
            <a:ext cx="0" cy="192087"/>
          </a:xfrm>
          <a:prstGeom prst="straightConnector1">
            <a:avLst/>
          </a:prstGeom>
          <a:ln w="28575">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9412817" y="4037013"/>
            <a:ext cx="0" cy="96837"/>
          </a:xfrm>
          <a:prstGeom prst="straightConnector1">
            <a:avLst/>
          </a:prstGeom>
          <a:ln w="28575">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9616017" y="3548063"/>
            <a:ext cx="0" cy="488950"/>
          </a:xfrm>
          <a:prstGeom prst="straightConnector1">
            <a:avLst/>
          </a:prstGeom>
          <a:ln w="28575">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V="1">
            <a:off x="9819217" y="3548063"/>
            <a:ext cx="0" cy="488950"/>
          </a:xfrm>
          <a:prstGeom prst="straightConnector1">
            <a:avLst/>
          </a:prstGeom>
          <a:ln w="28575">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10022417" y="3792538"/>
            <a:ext cx="0" cy="244475"/>
          </a:xfrm>
          <a:prstGeom prst="straightConnector1">
            <a:avLst/>
          </a:prstGeom>
          <a:ln w="28575">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10225617" y="4037013"/>
            <a:ext cx="0" cy="220662"/>
          </a:xfrm>
          <a:prstGeom prst="straightConnector1">
            <a:avLst/>
          </a:prstGeom>
          <a:ln w="28575">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10428817" y="4037013"/>
            <a:ext cx="0" cy="493712"/>
          </a:xfrm>
          <a:prstGeom prst="straightConnector1">
            <a:avLst/>
          </a:prstGeom>
          <a:ln w="28575">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10632017" y="4037013"/>
            <a:ext cx="0" cy="315912"/>
          </a:xfrm>
          <a:prstGeom prst="straightConnector1">
            <a:avLst/>
          </a:prstGeom>
          <a:ln w="28575">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4097" name="TextBox 4096"/>
          <p:cNvSpPr txBox="1">
            <a:spLocks noChangeArrowheads="1"/>
          </p:cNvSpPr>
          <p:nvPr/>
        </p:nvSpPr>
        <p:spPr bwMode="auto">
          <a:xfrm>
            <a:off x="3071284" y="4849814"/>
            <a:ext cx="235161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1400" b="1" dirty="0">
                <a:solidFill>
                  <a:schemeClr val="bg2">
                    <a:lumMod val="50000"/>
                  </a:schemeClr>
                </a:solidFill>
              </a:rPr>
              <a:t>模拟信号</a:t>
            </a:r>
          </a:p>
        </p:txBody>
      </p:sp>
      <p:sp>
        <p:nvSpPr>
          <p:cNvPr id="68" name="TextBox 67"/>
          <p:cNvSpPr txBox="1">
            <a:spLocks noChangeArrowheads="1"/>
          </p:cNvSpPr>
          <p:nvPr/>
        </p:nvSpPr>
        <p:spPr bwMode="auto">
          <a:xfrm>
            <a:off x="8235951" y="4819651"/>
            <a:ext cx="235373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1400" b="1">
                <a:solidFill>
                  <a:schemeClr val="bg2">
                    <a:lumMod val="50000"/>
                  </a:schemeClr>
                </a:solidFill>
              </a:rPr>
              <a:t>数字信号</a:t>
            </a:r>
          </a:p>
        </p:txBody>
      </p:sp>
    </p:spTree>
    <p:extLst>
      <p:ext uri="{BB962C8B-B14F-4D97-AF65-F5344CB8AC3E}">
        <p14:creationId xmlns:p14="http://schemas.microsoft.com/office/powerpoint/2010/main" val="159945109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nodeType="afterGroup">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4097"/>
                                        </p:tgtEl>
                                        <p:attrNameLst>
                                          <p:attrName>style.visibility</p:attrName>
                                        </p:attrNameLst>
                                      </p:cBhvr>
                                      <p:to>
                                        <p:strVal val="visible"/>
                                      </p:to>
                                    </p:set>
                                    <p:animEffect transition="in" filter="fade">
                                      <p:cBhvr>
                                        <p:cTn id="15" dur="500"/>
                                        <p:tgtEl>
                                          <p:spTgt spid="409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410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fade">
                                      <p:cBhvr>
                                        <p:cTn id="28" dur="500"/>
                                        <p:tgtEl>
                                          <p:spTgt spid="6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down)">
                                      <p:cBhvr>
                                        <p:cTn id="33" dur="500"/>
                                        <p:tgtEl>
                                          <p:spTgt spid="25"/>
                                        </p:tgtEl>
                                      </p:cBhvr>
                                    </p:animEffect>
                                  </p:childTnLst>
                                </p:cTn>
                              </p:par>
                            </p:childTnLst>
                          </p:cTn>
                        </p:par>
                        <p:par>
                          <p:cTn id="34" fill="hold" nodeType="afterGroup">
                            <p:stCondLst>
                              <p:cond delay="500"/>
                            </p:stCondLst>
                            <p:childTnLst>
                              <p:par>
                                <p:cTn id="35" presetID="22" presetClass="entr" presetSubtype="4"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childTnLst>
                          </p:cTn>
                        </p:par>
                        <p:par>
                          <p:cTn id="38" fill="hold" nodeType="afterGroup">
                            <p:stCondLst>
                              <p:cond delay="1000"/>
                            </p:stCondLst>
                            <p:childTnLst>
                              <p:par>
                                <p:cTn id="39" presetID="22" presetClass="entr" presetSubtype="4" fill="hold" nodeType="after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down)">
                                      <p:cBhvr>
                                        <p:cTn id="41" dur="500"/>
                                        <p:tgtEl>
                                          <p:spTgt spid="33"/>
                                        </p:tgtEl>
                                      </p:cBhvr>
                                    </p:animEffect>
                                  </p:childTnLst>
                                </p:cTn>
                              </p:par>
                            </p:childTnLst>
                          </p:cTn>
                        </p:par>
                        <p:par>
                          <p:cTn id="42" fill="hold" nodeType="afterGroup">
                            <p:stCondLst>
                              <p:cond delay="1500"/>
                            </p:stCondLst>
                            <p:childTnLst>
                              <p:par>
                                <p:cTn id="43" presetID="22" presetClass="entr" presetSubtype="1" fill="hold"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up)">
                                      <p:cBhvr>
                                        <p:cTn id="45" dur="500"/>
                                        <p:tgtEl>
                                          <p:spTgt spid="34"/>
                                        </p:tgtEl>
                                      </p:cBhvr>
                                    </p:animEffect>
                                  </p:childTnLst>
                                </p:cTn>
                              </p:par>
                            </p:childTnLst>
                          </p:cTn>
                        </p:par>
                        <p:par>
                          <p:cTn id="46" fill="hold" nodeType="afterGroup">
                            <p:stCondLst>
                              <p:cond delay="2000"/>
                            </p:stCondLst>
                            <p:childTnLst>
                              <p:par>
                                <p:cTn id="47" presetID="22" presetClass="entr" presetSubtype="1" fill="hold"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up)">
                                      <p:cBhvr>
                                        <p:cTn id="49" dur="500"/>
                                        <p:tgtEl>
                                          <p:spTgt spid="35"/>
                                        </p:tgtEl>
                                      </p:cBhvr>
                                    </p:animEffect>
                                  </p:childTnLst>
                                </p:cTn>
                              </p:par>
                            </p:childTnLst>
                          </p:cTn>
                        </p:par>
                        <p:par>
                          <p:cTn id="50" fill="hold" nodeType="afterGroup">
                            <p:stCondLst>
                              <p:cond delay="2500"/>
                            </p:stCondLst>
                            <p:childTnLst>
                              <p:par>
                                <p:cTn id="51" presetID="22" presetClass="entr" presetSubtype="1" fill="hold" nodeType="after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up)">
                                      <p:cBhvr>
                                        <p:cTn id="53" dur="500"/>
                                        <p:tgtEl>
                                          <p:spTgt spid="36"/>
                                        </p:tgtEl>
                                      </p:cBhvr>
                                    </p:animEffect>
                                  </p:childTnLst>
                                </p:cTn>
                              </p:par>
                            </p:childTnLst>
                          </p:cTn>
                        </p:par>
                        <p:par>
                          <p:cTn id="54" fill="hold" nodeType="afterGroup">
                            <p:stCondLst>
                              <p:cond delay="3000"/>
                            </p:stCondLst>
                            <p:childTnLst>
                              <p:par>
                                <p:cTn id="55" presetID="22" presetClass="entr" presetSubtype="1" fill="hold" nodeType="after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up)">
                                      <p:cBhvr>
                                        <p:cTn id="57" dur="500"/>
                                        <p:tgtEl>
                                          <p:spTgt spid="37"/>
                                        </p:tgtEl>
                                      </p:cBhvr>
                                    </p:animEffect>
                                  </p:childTnLst>
                                </p:cTn>
                              </p:par>
                            </p:childTnLst>
                          </p:cTn>
                        </p:par>
                        <p:par>
                          <p:cTn id="58" fill="hold" nodeType="afterGroup">
                            <p:stCondLst>
                              <p:cond delay="3500"/>
                            </p:stCondLst>
                            <p:childTnLst>
                              <p:par>
                                <p:cTn id="59" presetID="22" presetClass="entr" presetSubtype="4" fill="hold" nodeType="after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wipe(down)">
                                      <p:cBhvr>
                                        <p:cTn id="61" dur="500"/>
                                        <p:tgtEl>
                                          <p:spTgt spid="38"/>
                                        </p:tgtEl>
                                      </p:cBhvr>
                                    </p:animEffect>
                                  </p:childTnLst>
                                </p:cTn>
                              </p:par>
                            </p:childTnLst>
                          </p:cTn>
                        </p:par>
                        <p:par>
                          <p:cTn id="62" fill="hold" nodeType="afterGroup">
                            <p:stCondLst>
                              <p:cond delay="4000"/>
                            </p:stCondLst>
                            <p:childTnLst>
                              <p:par>
                                <p:cTn id="63" presetID="22" presetClass="entr" presetSubtype="4" fill="hold"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wipe(down)">
                                      <p:cBhvr>
                                        <p:cTn id="65" dur="500"/>
                                        <p:tgtEl>
                                          <p:spTgt spid="39"/>
                                        </p:tgtEl>
                                      </p:cBhvr>
                                    </p:animEffect>
                                  </p:childTnLst>
                                </p:cTn>
                              </p:par>
                            </p:childTnLst>
                          </p:cTn>
                        </p:par>
                        <p:par>
                          <p:cTn id="66" fill="hold" nodeType="afterGroup">
                            <p:stCondLst>
                              <p:cond delay="4500"/>
                            </p:stCondLst>
                            <p:childTnLst>
                              <p:par>
                                <p:cTn id="67" presetID="22" presetClass="entr" presetSubtype="1" fill="hold" nodeType="after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wipe(up)">
                                      <p:cBhvr>
                                        <p:cTn id="69" dur="500"/>
                                        <p:tgtEl>
                                          <p:spTgt spid="40"/>
                                        </p:tgtEl>
                                      </p:cBhvr>
                                    </p:animEffect>
                                  </p:childTnLst>
                                </p:cTn>
                              </p:par>
                            </p:childTnLst>
                          </p:cTn>
                        </p:par>
                        <p:par>
                          <p:cTn id="70" fill="hold" nodeType="afterGroup">
                            <p:stCondLst>
                              <p:cond delay="5000"/>
                            </p:stCondLst>
                            <p:childTnLst>
                              <p:par>
                                <p:cTn id="71" presetID="22" presetClass="entr" presetSubtype="1" fill="hold" nodeType="after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wipe(up)">
                                      <p:cBhvr>
                                        <p:cTn id="73" dur="500"/>
                                        <p:tgtEl>
                                          <p:spTgt spid="41"/>
                                        </p:tgtEl>
                                      </p:cBhvr>
                                    </p:animEffect>
                                  </p:childTnLst>
                                </p:cTn>
                              </p:par>
                            </p:childTnLst>
                          </p:cTn>
                        </p:par>
                        <p:par>
                          <p:cTn id="74" fill="hold" nodeType="afterGroup">
                            <p:stCondLst>
                              <p:cond delay="5500"/>
                            </p:stCondLst>
                            <p:childTnLst>
                              <p:par>
                                <p:cTn id="75" presetID="22" presetClass="entr" presetSubtype="4" fill="hold"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down)">
                                      <p:cBhvr>
                                        <p:cTn id="77" dur="500"/>
                                        <p:tgtEl>
                                          <p:spTgt spid="42"/>
                                        </p:tgtEl>
                                      </p:cBhvr>
                                    </p:animEffect>
                                  </p:childTnLst>
                                </p:cTn>
                              </p:par>
                            </p:childTnLst>
                          </p:cTn>
                        </p:par>
                        <p:par>
                          <p:cTn id="78" fill="hold" nodeType="afterGroup">
                            <p:stCondLst>
                              <p:cond delay="6000"/>
                            </p:stCondLst>
                            <p:childTnLst>
                              <p:par>
                                <p:cTn id="79" presetID="22" presetClass="entr" presetSubtype="4" fill="hold" nodeType="after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wipe(down)">
                                      <p:cBhvr>
                                        <p:cTn id="81" dur="500"/>
                                        <p:tgtEl>
                                          <p:spTgt spid="43"/>
                                        </p:tgtEl>
                                      </p:cBhvr>
                                    </p:animEffect>
                                  </p:childTnLst>
                                </p:cTn>
                              </p:par>
                            </p:childTnLst>
                          </p:cTn>
                        </p:par>
                        <p:par>
                          <p:cTn id="82" fill="hold" nodeType="afterGroup">
                            <p:stCondLst>
                              <p:cond delay="6500"/>
                            </p:stCondLst>
                            <p:childTnLst>
                              <p:par>
                                <p:cTn id="83" presetID="22" presetClass="entr" presetSubtype="4" fill="hold" nodeType="after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down)">
                                      <p:cBhvr>
                                        <p:cTn id="85" dur="500"/>
                                        <p:tgtEl>
                                          <p:spTgt spid="44"/>
                                        </p:tgtEl>
                                      </p:cBhvr>
                                    </p:animEffect>
                                  </p:childTnLst>
                                </p:cTn>
                              </p:par>
                            </p:childTnLst>
                          </p:cTn>
                        </p:par>
                        <p:par>
                          <p:cTn id="86" fill="hold" nodeType="afterGroup">
                            <p:stCondLst>
                              <p:cond delay="7000"/>
                            </p:stCondLst>
                            <p:childTnLst>
                              <p:par>
                                <p:cTn id="87" presetID="22" presetClass="entr" presetSubtype="1" fill="hold" nodeType="after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up)">
                                      <p:cBhvr>
                                        <p:cTn id="89" dur="500"/>
                                        <p:tgtEl>
                                          <p:spTgt spid="45"/>
                                        </p:tgtEl>
                                      </p:cBhvr>
                                    </p:animEffect>
                                  </p:childTnLst>
                                </p:cTn>
                              </p:par>
                            </p:childTnLst>
                          </p:cTn>
                        </p:par>
                        <p:par>
                          <p:cTn id="90" fill="hold" nodeType="afterGroup">
                            <p:stCondLst>
                              <p:cond delay="7500"/>
                            </p:stCondLst>
                            <p:childTnLst>
                              <p:par>
                                <p:cTn id="91" presetID="22" presetClass="entr" presetSubtype="1" fill="hold" nodeType="afterEffect">
                                  <p:stCondLst>
                                    <p:cond delay="0"/>
                                  </p:stCondLst>
                                  <p:childTnLst>
                                    <p:set>
                                      <p:cBhvr>
                                        <p:cTn id="92" dur="1" fill="hold">
                                          <p:stCondLst>
                                            <p:cond delay="0"/>
                                          </p:stCondLst>
                                        </p:cTn>
                                        <p:tgtEl>
                                          <p:spTgt spid="46"/>
                                        </p:tgtEl>
                                        <p:attrNameLst>
                                          <p:attrName>style.visibility</p:attrName>
                                        </p:attrNameLst>
                                      </p:cBhvr>
                                      <p:to>
                                        <p:strVal val="visible"/>
                                      </p:to>
                                    </p:set>
                                    <p:animEffect transition="in" filter="wipe(up)">
                                      <p:cBhvr>
                                        <p:cTn id="93" dur="500"/>
                                        <p:tgtEl>
                                          <p:spTgt spid="46"/>
                                        </p:tgtEl>
                                      </p:cBhvr>
                                    </p:animEffect>
                                  </p:childTnLst>
                                </p:cTn>
                              </p:par>
                            </p:childTnLst>
                          </p:cTn>
                        </p:par>
                        <p:par>
                          <p:cTn id="94" fill="hold" nodeType="afterGroup">
                            <p:stCondLst>
                              <p:cond delay="8000"/>
                            </p:stCondLst>
                            <p:childTnLst>
                              <p:par>
                                <p:cTn id="95" presetID="22" presetClass="entr" presetSubtype="1" fill="hold" nodeType="after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wipe(up)">
                                      <p:cBhvr>
                                        <p:cTn id="97" dur="500"/>
                                        <p:tgtEl>
                                          <p:spTgt spid="47"/>
                                        </p:tgtEl>
                                      </p:cBhvr>
                                    </p:animEffect>
                                  </p:childTnLst>
                                </p:cTn>
                              </p:par>
                            </p:childTnLst>
                          </p:cTn>
                        </p:par>
                        <p:par>
                          <p:cTn id="98" fill="hold" nodeType="afterGroup">
                            <p:stCondLst>
                              <p:cond delay="8500"/>
                            </p:stCondLst>
                            <p:childTnLst>
                              <p:par>
                                <p:cTn id="99" presetID="10" presetClass="exit" presetSubtype="0" fill="hold" nodeType="afterEffect">
                                  <p:stCondLst>
                                    <p:cond delay="0"/>
                                  </p:stCondLst>
                                  <p:childTnLst>
                                    <p:animEffect transition="out" filter="fade">
                                      <p:cBhvr>
                                        <p:cTn id="100" dur="500"/>
                                        <p:tgtEl>
                                          <p:spTgt spid="69"/>
                                        </p:tgtEl>
                                      </p:cBhvr>
                                    </p:animEffect>
                                    <p:set>
                                      <p:cBhvr>
                                        <p:cTn id="101" dur="1" fill="hold">
                                          <p:stCondLst>
                                            <p:cond delay="499"/>
                                          </p:stCondLst>
                                        </p:cTn>
                                        <p:tgtEl>
                                          <p:spTgt spid="69"/>
                                        </p:tgtEl>
                                        <p:attrNameLst>
                                          <p:attrName>style.visibility</p:attrName>
                                        </p:attrNameLst>
                                      </p:cBhvr>
                                      <p:to>
                                        <p:strVal val="hidden"/>
                                      </p:to>
                                    </p:set>
                                  </p:childTnLst>
                                </p:cTn>
                              </p:par>
                            </p:childTnLst>
                          </p:cTn>
                        </p:par>
                        <p:par>
                          <p:cTn id="102" fill="hold" nodeType="afterGroup">
                            <p:stCondLst>
                              <p:cond delay="9000"/>
                            </p:stCondLst>
                            <p:childTnLst>
                              <p:par>
                                <p:cTn id="103" presetID="10" presetClass="entr" presetSubtype="0" fill="hold" grpId="0" nodeType="afterEffect">
                                  <p:stCondLst>
                                    <p:cond delay="0"/>
                                  </p:stCondLst>
                                  <p:childTnLst>
                                    <p:set>
                                      <p:cBhvr>
                                        <p:cTn id="104" dur="1" fill="hold">
                                          <p:stCondLst>
                                            <p:cond delay="0"/>
                                          </p:stCondLst>
                                        </p:cTn>
                                        <p:tgtEl>
                                          <p:spTgt spid="68"/>
                                        </p:tgtEl>
                                        <p:attrNameLst>
                                          <p:attrName>style.visibility</p:attrName>
                                        </p:attrNameLst>
                                      </p:cBhvr>
                                      <p:to>
                                        <p:strVal val="visible"/>
                                      </p:to>
                                    </p:set>
                                    <p:animEffect transition="in" filter="fade">
                                      <p:cBhvr>
                                        <p:cTn id="10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P spid="4097" grpId="0"/>
      <p:bldP spid="6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sz="half" idx="1"/>
          </p:nvPr>
        </p:nvSpPr>
        <p:spPr>
          <a:xfrm>
            <a:off x="551384" y="1550989"/>
            <a:ext cx="9889067" cy="4114800"/>
          </a:xfrm>
        </p:spPr>
        <p:txBody>
          <a:bodyPr/>
          <a:lstStyle/>
          <a:p>
            <a:pPr marL="717550" lvl="1" indent="-342900" hangingPunct="0">
              <a:lnSpc>
                <a:spcPct val="110000"/>
              </a:lnSpc>
              <a:spcBef>
                <a:spcPts val="18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2.2.5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现有问题</a:t>
            </a:r>
          </a:p>
          <a:p>
            <a:pPr marL="1619250" lvl="1" indent="-342900" eaLnBrk="1" hangingPunct="1">
              <a:lnSpc>
                <a:spcPct val="140000"/>
              </a:lnSpc>
              <a:spcBef>
                <a:spcPts val="1200"/>
              </a:spcBef>
              <a:buFont typeface="Wingdings" panose="05000000000000000000" pitchFamily="2" charset="2"/>
              <a:buChar char="n"/>
            </a:pPr>
            <a:r>
              <a:rPr lang="zh-CN" altLang="en-US" sz="2200" b="1" dirty="0" smtClean="0">
                <a:solidFill>
                  <a:schemeClr val="bg2">
                    <a:lumMod val="50000"/>
                  </a:schemeClr>
                </a:solidFill>
              </a:rPr>
              <a:t>解决</a:t>
            </a:r>
            <a:r>
              <a:rPr lang="zh-CN" altLang="en-US" sz="2200" b="1" dirty="0">
                <a:solidFill>
                  <a:schemeClr val="bg2">
                    <a:lumMod val="50000"/>
                  </a:schemeClr>
                </a:solidFill>
              </a:rPr>
              <a:t>近</a:t>
            </a:r>
            <a:r>
              <a:rPr lang="en-US" altLang="zh-CN" sz="2200" b="1" dirty="0">
                <a:solidFill>
                  <a:schemeClr val="bg2">
                    <a:lumMod val="50000"/>
                  </a:schemeClr>
                </a:solidFill>
              </a:rPr>
              <a:t>45</a:t>
            </a:r>
            <a:r>
              <a:rPr lang="zh-CN" altLang="en-US" sz="2200" b="1" dirty="0">
                <a:solidFill>
                  <a:schemeClr val="bg2">
                    <a:lumMod val="50000"/>
                  </a:schemeClr>
                </a:solidFill>
              </a:rPr>
              <a:t>度问题</a:t>
            </a:r>
          </a:p>
          <a:p>
            <a:pPr marL="2058988" lvl="1" indent="-285750" eaLnBrk="1" hangingPunct="1">
              <a:buFont typeface="Wingdings" panose="05000000000000000000" pitchFamily="2" charset="2"/>
              <a:buChar char="p"/>
            </a:pPr>
            <a:r>
              <a:rPr lang="en-US" altLang="zh-CN" sz="1800" b="1" dirty="0" smtClean="0">
                <a:solidFill>
                  <a:schemeClr val="bg2">
                    <a:lumMod val="50000"/>
                  </a:schemeClr>
                </a:solidFill>
                <a:latin typeface="Mangal" panose="02040503050203030202" pitchFamily="18" charset="0"/>
                <a:cs typeface="Mangal" panose="02040503050203030202" pitchFamily="18" charset="0"/>
              </a:rPr>
              <a:t>FLIPQUAD</a:t>
            </a:r>
            <a:r>
              <a:rPr lang="zh-CN" altLang="en-US" sz="1800" b="1" dirty="0" smtClean="0">
                <a:solidFill>
                  <a:schemeClr val="bg2">
                    <a:lumMod val="50000"/>
                  </a:schemeClr>
                </a:solidFill>
                <a:latin typeface="Mangal" panose="02040503050203030202" pitchFamily="18" charset="0"/>
                <a:cs typeface="Mangal" panose="02040503050203030202" pitchFamily="18" charset="0"/>
              </a:rPr>
              <a:t>超采样</a:t>
            </a:r>
          </a:p>
          <a:p>
            <a:pPr lvl="1" eaLnBrk="1" hangingPunct="1"/>
            <a:endParaRPr lang="zh-CN" altLang="en-US" sz="2400" dirty="0" smtClean="0"/>
          </a:p>
          <a:p>
            <a:pPr lvl="2" eaLnBrk="1" hangingPunct="1"/>
            <a:endParaRPr lang="zh-CN" altLang="en-US" sz="2000" dirty="0" smtClean="0"/>
          </a:p>
          <a:p>
            <a:pPr lvl="2" eaLnBrk="1" hangingPunct="1"/>
            <a:endParaRPr lang="zh-CN" altLang="en-US" sz="2000" dirty="0" smtClean="0"/>
          </a:p>
          <a:p>
            <a:pPr lvl="1" eaLnBrk="1" hangingPunct="1"/>
            <a:endParaRPr lang="zh-CN" altLang="en-US" sz="2400" dirty="0" smtClean="0"/>
          </a:p>
          <a:p>
            <a:pPr lvl="2" eaLnBrk="1" hangingPunct="1">
              <a:spcBef>
                <a:spcPct val="35000"/>
              </a:spcBef>
            </a:pPr>
            <a:endParaRPr lang="zh-CN" altLang="en-US" sz="2000" dirty="0" smtClean="0"/>
          </a:p>
          <a:p>
            <a:pPr lvl="2" eaLnBrk="1" hangingPunct="1"/>
            <a:endParaRPr lang="en-US" altLang="zh-CN" sz="2000" dirty="0" smtClean="0"/>
          </a:p>
        </p:txBody>
      </p:sp>
      <p:grpSp>
        <p:nvGrpSpPr>
          <p:cNvPr id="2" name="Group 8"/>
          <p:cNvGrpSpPr>
            <a:grpSpLocks/>
          </p:cNvGrpSpPr>
          <p:nvPr/>
        </p:nvGrpSpPr>
        <p:grpSpPr bwMode="auto">
          <a:xfrm>
            <a:off x="336552" y="3356992"/>
            <a:ext cx="6191249" cy="2777928"/>
            <a:chOff x="46" y="2273"/>
            <a:chExt cx="2925" cy="1274"/>
          </a:xfrm>
        </p:grpSpPr>
        <p:pic>
          <p:nvPicPr>
            <p:cNvPr id="522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 y="2273"/>
              <a:ext cx="2925" cy="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Text Box 5"/>
            <p:cNvSpPr txBox="1">
              <a:spLocks noChangeArrowheads="1"/>
            </p:cNvSpPr>
            <p:nvPr/>
          </p:nvSpPr>
          <p:spPr bwMode="auto">
            <a:xfrm>
              <a:off x="68" y="3316"/>
              <a:ext cx="9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spcBef>
                  <a:spcPct val="50000"/>
                </a:spcBef>
              </a:pPr>
              <a:r>
                <a:rPr lang="en-US" altLang="zh-CN" b="1"/>
                <a:t>RGSS</a:t>
              </a:r>
            </a:p>
          </p:txBody>
        </p:sp>
        <p:sp>
          <p:nvSpPr>
            <p:cNvPr id="52232" name="Text Box 6"/>
            <p:cNvSpPr txBox="1">
              <a:spLocks noChangeArrowheads="1"/>
            </p:cNvSpPr>
            <p:nvPr/>
          </p:nvSpPr>
          <p:spPr bwMode="auto">
            <a:xfrm>
              <a:off x="1860" y="3294"/>
              <a:ext cx="9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spcBef>
                  <a:spcPct val="50000"/>
                </a:spcBef>
              </a:pPr>
              <a:r>
                <a:rPr lang="en-US" altLang="zh-CN" b="1"/>
                <a:t>FLIPQUAD</a:t>
              </a:r>
            </a:p>
          </p:txBody>
        </p:sp>
      </p:grpSp>
      <p:pic>
        <p:nvPicPr>
          <p:cNvPr id="3379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7267" y="2492897"/>
            <a:ext cx="4521200" cy="3655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3143387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37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sz="half" idx="1"/>
          </p:nvPr>
        </p:nvSpPr>
        <p:spPr>
          <a:xfrm>
            <a:off x="767408" y="1628800"/>
            <a:ext cx="9889067" cy="4114800"/>
          </a:xfrm>
        </p:spPr>
        <p:txBody>
          <a:bodyPr/>
          <a:lstStyle/>
          <a:p>
            <a:pPr marL="1619250" lvl="1" indent="-342900">
              <a:lnSpc>
                <a:spcPct val="140000"/>
              </a:lnSpc>
              <a:spcBef>
                <a:spcPts val="1200"/>
              </a:spcBef>
              <a:buFont typeface="Wingdings" panose="05000000000000000000" pitchFamily="2" charset="2"/>
              <a:buChar char="n"/>
            </a:pPr>
            <a:r>
              <a:rPr lang="zh-CN" altLang="en-US" sz="2200" b="1" dirty="0">
                <a:solidFill>
                  <a:schemeClr val="bg2">
                    <a:lumMod val="50000"/>
                  </a:schemeClr>
                </a:solidFill>
              </a:rPr>
              <a:t>解决近</a:t>
            </a:r>
            <a:r>
              <a:rPr lang="en-US" altLang="zh-CN" sz="2200" b="1" dirty="0">
                <a:solidFill>
                  <a:schemeClr val="bg2">
                    <a:lumMod val="50000"/>
                  </a:schemeClr>
                </a:solidFill>
              </a:rPr>
              <a:t>45</a:t>
            </a:r>
            <a:r>
              <a:rPr lang="zh-CN" altLang="en-US" sz="2200" b="1" dirty="0">
                <a:solidFill>
                  <a:schemeClr val="bg2">
                    <a:lumMod val="50000"/>
                  </a:schemeClr>
                </a:solidFill>
              </a:rPr>
              <a:t>度问题</a:t>
            </a:r>
          </a:p>
          <a:p>
            <a:pPr lvl="1" eaLnBrk="1" hangingPunct="1"/>
            <a:endParaRPr lang="zh-CN" altLang="en-US" sz="2400" dirty="0" smtClean="0"/>
          </a:p>
          <a:p>
            <a:pPr lvl="2" eaLnBrk="1" hangingPunct="1"/>
            <a:endParaRPr lang="zh-CN" altLang="en-US" sz="2000" dirty="0" smtClean="0"/>
          </a:p>
          <a:p>
            <a:pPr lvl="2" eaLnBrk="1" hangingPunct="1"/>
            <a:endParaRPr lang="zh-CN" altLang="en-US" sz="2000" dirty="0" smtClean="0"/>
          </a:p>
          <a:p>
            <a:pPr lvl="1" eaLnBrk="1" hangingPunct="1"/>
            <a:endParaRPr lang="zh-CN" altLang="en-US" sz="2400" dirty="0" smtClean="0"/>
          </a:p>
          <a:p>
            <a:pPr lvl="2" eaLnBrk="1" hangingPunct="1">
              <a:spcBef>
                <a:spcPct val="35000"/>
              </a:spcBef>
            </a:pPr>
            <a:endParaRPr lang="zh-CN" altLang="en-US" sz="2000" dirty="0" smtClean="0"/>
          </a:p>
          <a:p>
            <a:pPr lvl="2" eaLnBrk="1" hangingPunct="1"/>
            <a:endParaRPr lang="en-US" altLang="zh-CN" sz="2000" dirty="0" smtClean="0"/>
          </a:p>
        </p:txBody>
      </p:sp>
      <p:pic>
        <p:nvPicPr>
          <p:cNvPr id="5325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084" y="2816226"/>
            <a:ext cx="5613400"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9"/>
          <p:cNvSpPr txBox="1">
            <a:spLocks noChangeArrowheads="1"/>
          </p:cNvSpPr>
          <p:nvPr/>
        </p:nvSpPr>
        <p:spPr bwMode="auto">
          <a:xfrm>
            <a:off x="7008285" y="2889250"/>
            <a:ext cx="254423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400" b="1" dirty="0">
                <a:solidFill>
                  <a:schemeClr val="bg2">
                    <a:lumMod val="50000"/>
                  </a:schemeClr>
                </a:solidFill>
              </a:rPr>
              <a:t>近水平边</a:t>
            </a:r>
          </a:p>
        </p:txBody>
      </p:sp>
      <p:sp>
        <p:nvSpPr>
          <p:cNvPr id="53254" name="Rectangle 10"/>
          <p:cNvSpPr>
            <a:spLocks noChangeArrowheads="1"/>
          </p:cNvSpPr>
          <p:nvPr/>
        </p:nvSpPr>
        <p:spPr bwMode="auto">
          <a:xfrm>
            <a:off x="7008284" y="4905376"/>
            <a:ext cx="436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chemeClr val="bg2">
                    <a:lumMod val="50000"/>
                  </a:schemeClr>
                </a:solidFill>
              </a:rPr>
              <a:t>近</a:t>
            </a:r>
            <a:r>
              <a:rPr lang="en-US" altLang="zh-CN" sz="2400" b="1">
                <a:solidFill>
                  <a:schemeClr val="bg2">
                    <a:lumMod val="50000"/>
                  </a:schemeClr>
                </a:solidFill>
              </a:rPr>
              <a:t>45</a:t>
            </a:r>
            <a:r>
              <a:rPr lang="zh-CN" altLang="en-US" sz="2400" b="1">
                <a:solidFill>
                  <a:schemeClr val="bg2">
                    <a:lumMod val="50000"/>
                  </a:schemeClr>
                </a:solidFill>
              </a:rPr>
              <a:t>度角出现的</a:t>
            </a:r>
            <a:r>
              <a:rPr lang="zh-CN" altLang="en-US" sz="2400" b="1">
                <a:solidFill>
                  <a:schemeClr val="bg2">
                    <a:lumMod val="50000"/>
                  </a:schemeClr>
                </a:solidFill>
                <a:latin typeface="Arial" charset="0"/>
              </a:rPr>
              <a:t>“</a:t>
            </a:r>
            <a:r>
              <a:rPr lang="en-US" altLang="zh-CN" sz="2400" b="1">
                <a:solidFill>
                  <a:schemeClr val="bg2">
                    <a:lumMod val="50000"/>
                  </a:schemeClr>
                </a:solidFill>
              </a:rPr>
              <a:t>jerk</a:t>
            </a:r>
            <a:r>
              <a:rPr lang="en-US" altLang="zh-CN" sz="2400" b="1">
                <a:solidFill>
                  <a:schemeClr val="bg2">
                    <a:lumMod val="50000"/>
                  </a:schemeClr>
                </a:solidFill>
                <a:latin typeface="Arial" charset="0"/>
              </a:rPr>
              <a:t>”</a:t>
            </a:r>
            <a:r>
              <a:rPr lang="zh-CN" altLang="en-US" sz="2400" b="1">
                <a:solidFill>
                  <a:schemeClr val="bg2">
                    <a:lumMod val="50000"/>
                  </a:schemeClr>
                </a:solidFill>
              </a:rPr>
              <a:t>现象</a:t>
            </a:r>
          </a:p>
        </p:txBody>
      </p:sp>
      <p:sp>
        <p:nvSpPr>
          <p:cNvPr id="53255" name="Text Box 11"/>
          <p:cNvSpPr txBox="1">
            <a:spLocks noChangeArrowheads="1"/>
          </p:cNvSpPr>
          <p:nvPr/>
        </p:nvSpPr>
        <p:spPr bwMode="auto">
          <a:xfrm>
            <a:off x="1534585" y="2492375"/>
            <a:ext cx="201718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400" b="1" dirty="0">
                <a:solidFill>
                  <a:schemeClr val="bg2">
                    <a:lumMod val="50000"/>
                  </a:schemeClr>
                </a:solidFill>
              </a:rPr>
              <a:t>No AA</a:t>
            </a:r>
          </a:p>
        </p:txBody>
      </p:sp>
      <p:sp>
        <p:nvSpPr>
          <p:cNvPr id="9"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32296336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00" y="2690814"/>
            <a:ext cx="574040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7367" y="2114550"/>
            <a:ext cx="58420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Text Box 6"/>
          <p:cNvSpPr txBox="1">
            <a:spLocks noChangeArrowheads="1"/>
          </p:cNvSpPr>
          <p:nvPr/>
        </p:nvSpPr>
        <p:spPr bwMode="auto">
          <a:xfrm>
            <a:off x="1195265" y="2117725"/>
            <a:ext cx="51837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400" b="1">
                <a:solidFill>
                  <a:schemeClr val="bg2">
                    <a:lumMod val="50000"/>
                  </a:schemeClr>
                </a:solidFill>
              </a:rPr>
              <a:t>NVIDIA QUINCUNX</a:t>
            </a:r>
          </a:p>
        </p:txBody>
      </p:sp>
      <p:sp>
        <p:nvSpPr>
          <p:cNvPr id="54278" name="Text Box 7"/>
          <p:cNvSpPr txBox="1">
            <a:spLocks noChangeArrowheads="1"/>
          </p:cNvSpPr>
          <p:nvPr/>
        </p:nvSpPr>
        <p:spPr bwMode="auto">
          <a:xfrm>
            <a:off x="7056967" y="3465514"/>
            <a:ext cx="422486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400" b="1" dirty="0">
                <a:solidFill>
                  <a:schemeClr val="bg2">
                    <a:lumMod val="50000"/>
                  </a:schemeClr>
                </a:solidFill>
              </a:rPr>
              <a:t>4</a:t>
            </a:r>
            <a:r>
              <a:rPr lang="zh-CN" altLang="en-US" sz="2400" b="1" dirty="0">
                <a:solidFill>
                  <a:schemeClr val="bg2">
                    <a:lumMod val="50000"/>
                  </a:schemeClr>
                </a:solidFill>
              </a:rPr>
              <a:t>级颜色梯度，但只有</a:t>
            </a:r>
            <a:r>
              <a:rPr lang="en-US" altLang="zh-CN" sz="2400" b="1" dirty="0">
                <a:solidFill>
                  <a:schemeClr val="bg2">
                    <a:lumMod val="50000"/>
                  </a:schemeClr>
                </a:solidFill>
              </a:rPr>
              <a:t>2</a:t>
            </a:r>
            <a:r>
              <a:rPr lang="zh-CN" altLang="en-US" sz="2400" b="1" dirty="0">
                <a:solidFill>
                  <a:schemeClr val="bg2">
                    <a:lumMod val="50000"/>
                  </a:schemeClr>
                </a:solidFill>
              </a:rPr>
              <a:t>级有效</a:t>
            </a:r>
          </a:p>
        </p:txBody>
      </p:sp>
      <p:sp>
        <p:nvSpPr>
          <p:cNvPr id="54279" name="Rectangle 8"/>
          <p:cNvSpPr>
            <a:spLocks noChangeArrowheads="1"/>
          </p:cNvSpPr>
          <p:nvPr/>
        </p:nvSpPr>
        <p:spPr bwMode="auto">
          <a:xfrm>
            <a:off x="6527800" y="6248400"/>
            <a:ext cx="436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solidFill>
                  <a:schemeClr val="bg2">
                    <a:lumMod val="50000"/>
                  </a:schemeClr>
                </a:solidFill>
                <a:latin typeface="Arial" charset="0"/>
              </a:rPr>
              <a:t>“</a:t>
            </a:r>
            <a:r>
              <a:rPr lang="en-US" altLang="zh-CN" sz="2400" b="1">
                <a:solidFill>
                  <a:schemeClr val="bg2">
                    <a:lumMod val="50000"/>
                  </a:schemeClr>
                </a:solidFill>
              </a:rPr>
              <a:t>jerk</a:t>
            </a:r>
            <a:r>
              <a:rPr lang="en-US" altLang="zh-CN" sz="2400" b="1">
                <a:solidFill>
                  <a:schemeClr val="bg2">
                    <a:lumMod val="50000"/>
                  </a:schemeClr>
                </a:solidFill>
                <a:latin typeface="Arial" charset="0"/>
              </a:rPr>
              <a:t>”</a:t>
            </a:r>
            <a:r>
              <a:rPr lang="zh-CN" altLang="en-US" sz="2400" b="1">
                <a:solidFill>
                  <a:schemeClr val="bg2">
                    <a:lumMod val="50000"/>
                  </a:schemeClr>
                </a:solidFill>
              </a:rPr>
              <a:t>现象仍然存在</a:t>
            </a:r>
          </a:p>
        </p:txBody>
      </p:sp>
      <p:sp>
        <p:nvSpPr>
          <p:cNvPr id="9"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719455954"/>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418" y="2244725"/>
            <a:ext cx="57023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751" y="2208214"/>
            <a:ext cx="58420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Text Box 6"/>
          <p:cNvSpPr txBox="1">
            <a:spLocks noChangeArrowheads="1"/>
          </p:cNvSpPr>
          <p:nvPr/>
        </p:nvSpPr>
        <p:spPr bwMode="auto">
          <a:xfrm>
            <a:off x="1200151" y="2060575"/>
            <a:ext cx="3215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400" b="1" dirty="0">
                <a:solidFill>
                  <a:schemeClr val="bg2">
                    <a:lumMod val="50000"/>
                  </a:schemeClr>
                </a:solidFill>
              </a:rPr>
              <a:t>FLIPQUAD</a:t>
            </a:r>
          </a:p>
        </p:txBody>
      </p:sp>
      <p:sp>
        <p:nvSpPr>
          <p:cNvPr id="55302" name="Text Box 7"/>
          <p:cNvSpPr txBox="1">
            <a:spLocks noChangeArrowheads="1"/>
          </p:cNvSpPr>
          <p:nvPr/>
        </p:nvSpPr>
        <p:spPr bwMode="auto">
          <a:xfrm>
            <a:off x="6432551" y="3500438"/>
            <a:ext cx="513714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400" b="1">
                <a:solidFill>
                  <a:schemeClr val="bg2">
                    <a:lumMod val="50000"/>
                  </a:schemeClr>
                </a:solidFill>
              </a:rPr>
              <a:t>3</a:t>
            </a:r>
            <a:r>
              <a:rPr lang="zh-CN" altLang="en-US" sz="2400" b="1">
                <a:solidFill>
                  <a:schemeClr val="bg2">
                    <a:lumMod val="50000"/>
                  </a:schemeClr>
                </a:solidFill>
              </a:rPr>
              <a:t>级颜色梯度，都均匀起效</a:t>
            </a:r>
          </a:p>
        </p:txBody>
      </p:sp>
      <p:sp>
        <p:nvSpPr>
          <p:cNvPr id="55303" name="Rectangle 8"/>
          <p:cNvSpPr>
            <a:spLocks noChangeArrowheads="1"/>
          </p:cNvSpPr>
          <p:nvPr/>
        </p:nvSpPr>
        <p:spPr bwMode="auto">
          <a:xfrm>
            <a:off x="6383867" y="5842000"/>
            <a:ext cx="436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solidFill>
                  <a:schemeClr val="bg2">
                    <a:lumMod val="50000"/>
                  </a:schemeClr>
                </a:solidFill>
                <a:latin typeface="Arial" charset="0"/>
              </a:rPr>
              <a:t>“</a:t>
            </a:r>
            <a:r>
              <a:rPr lang="en-US" altLang="zh-CN" sz="2400" b="1">
                <a:solidFill>
                  <a:schemeClr val="bg2">
                    <a:lumMod val="50000"/>
                  </a:schemeClr>
                </a:solidFill>
              </a:rPr>
              <a:t>jerk</a:t>
            </a:r>
            <a:r>
              <a:rPr lang="en-US" altLang="zh-CN" sz="2400" b="1">
                <a:solidFill>
                  <a:schemeClr val="bg2">
                    <a:lumMod val="50000"/>
                  </a:schemeClr>
                </a:solidFill>
                <a:latin typeface="Arial" charset="0"/>
              </a:rPr>
              <a:t>”</a:t>
            </a:r>
            <a:r>
              <a:rPr lang="zh-CN" altLang="en-US" sz="2400" b="1">
                <a:solidFill>
                  <a:schemeClr val="bg2">
                    <a:lumMod val="50000"/>
                  </a:schemeClr>
                </a:solidFill>
              </a:rPr>
              <a:t>现象被消除</a:t>
            </a:r>
          </a:p>
        </p:txBody>
      </p:sp>
      <p:sp>
        <p:nvSpPr>
          <p:cNvPr id="9"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FSAA</a:t>
            </a:r>
          </a:p>
        </p:txBody>
      </p:sp>
    </p:spTree>
    <p:extLst>
      <p:ext uri="{BB962C8B-B14F-4D97-AF65-F5344CB8AC3E}">
        <p14:creationId xmlns:p14="http://schemas.microsoft.com/office/powerpoint/2010/main" val="357915112"/>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958851" y="1671637"/>
            <a:ext cx="10363200" cy="4114800"/>
          </a:xfrm>
        </p:spPr>
        <p:txBody>
          <a:bodyPr/>
          <a:lstStyle/>
          <a:p>
            <a:pPr marL="544513" lvl="1" indent="-285750">
              <a:buFont typeface="Wingdings" panose="05000000000000000000" pitchFamily="2" charset="2"/>
              <a:buChar char="p"/>
            </a:pPr>
            <a:r>
              <a:rPr lang="en-US" altLang="zh-CN" sz="1800" b="1" dirty="0">
                <a:solidFill>
                  <a:schemeClr val="bg2">
                    <a:lumMod val="50000"/>
                  </a:schemeClr>
                </a:solidFill>
                <a:latin typeface="Mangal" panose="02040503050203030202" pitchFamily="18" charset="0"/>
                <a:cs typeface="Mangal" panose="02040503050203030202" pitchFamily="18" charset="0"/>
              </a:rPr>
              <a:t>FLIPQUAD</a:t>
            </a:r>
            <a:r>
              <a:rPr lang="zh-CN" altLang="en-US" sz="1800" b="1" dirty="0">
                <a:solidFill>
                  <a:schemeClr val="bg2">
                    <a:lumMod val="50000"/>
                  </a:schemeClr>
                </a:solidFill>
                <a:latin typeface="Mangal" panose="02040503050203030202" pitchFamily="18" charset="0"/>
                <a:cs typeface="Mangal" panose="02040503050203030202" pitchFamily="18" charset="0"/>
              </a:rPr>
              <a:t>超采样</a:t>
            </a:r>
            <a:r>
              <a:rPr lang="zh-CN" altLang="en-US" sz="1800" b="1" dirty="0" smtClean="0">
                <a:solidFill>
                  <a:schemeClr val="bg2">
                    <a:lumMod val="50000"/>
                  </a:schemeClr>
                </a:solidFill>
                <a:latin typeface="Mangal" panose="02040503050203030202" pitchFamily="18" charset="0"/>
                <a:cs typeface="Mangal" panose="02040503050203030202" pitchFamily="18" charset="0"/>
              </a:rPr>
              <a:t>派生</a:t>
            </a:r>
            <a:r>
              <a:rPr lang="en-US" altLang="zh-CN" sz="1800" b="1" dirty="0" smtClean="0">
                <a:solidFill>
                  <a:schemeClr val="bg2">
                    <a:lumMod val="50000"/>
                  </a:schemeClr>
                </a:solidFill>
                <a:latin typeface="Mangal" panose="02040503050203030202" pitchFamily="18" charset="0"/>
                <a:cs typeface="Mangal" panose="02040503050203030202" pitchFamily="18" charset="0"/>
              </a:rPr>
              <a:t>---</a:t>
            </a:r>
            <a:r>
              <a:rPr lang="en-US" altLang="zh-CN" sz="1800" b="1" dirty="0">
                <a:solidFill>
                  <a:schemeClr val="bg2">
                    <a:lumMod val="50000"/>
                  </a:schemeClr>
                </a:solidFill>
                <a:latin typeface="Mangal" panose="02040503050203030202" pitchFamily="18" charset="0"/>
                <a:cs typeface="Mangal" panose="02040503050203030202" pitchFamily="18" charset="0"/>
              </a:rPr>
              <a:t>FLIPTRI</a:t>
            </a:r>
            <a:endParaRPr lang="zh-CN" altLang="en-US" sz="1800" b="1" dirty="0">
              <a:solidFill>
                <a:schemeClr val="bg2">
                  <a:lumMod val="50000"/>
                </a:schemeClr>
              </a:solidFill>
              <a:latin typeface="Mangal" panose="02040503050203030202" pitchFamily="18" charset="0"/>
              <a:cs typeface="Mangal" panose="02040503050203030202" pitchFamily="18" charset="0"/>
            </a:endParaRPr>
          </a:p>
        </p:txBody>
      </p:sp>
      <p:sp>
        <p:nvSpPr>
          <p:cNvPr id="56324" name="Text Box 7"/>
          <p:cNvSpPr txBox="1">
            <a:spLocks noChangeArrowheads="1"/>
          </p:cNvSpPr>
          <p:nvPr/>
        </p:nvSpPr>
        <p:spPr bwMode="auto">
          <a:xfrm>
            <a:off x="914400" y="3861123"/>
            <a:ext cx="211031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t>1.25spp</a:t>
            </a:r>
          </a:p>
        </p:txBody>
      </p:sp>
      <p:sp>
        <p:nvSpPr>
          <p:cNvPr id="56325" name="Text Box 8"/>
          <p:cNvSpPr txBox="1">
            <a:spLocks noChangeArrowheads="1"/>
          </p:cNvSpPr>
          <p:nvPr/>
        </p:nvSpPr>
        <p:spPr bwMode="auto">
          <a:xfrm>
            <a:off x="2590800" y="3861123"/>
            <a:ext cx="1382184"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t>1.5spp</a:t>
            </a:r>
          </a:p>
        </p:txBody>
      </p:sp>
      <p:sp>
        <p:nvSpPr>
          <p:cNvPr id="56326" name="Text Box 9"/>
          <p:cNvSpPr txBox="1">
            <a:spLocks noChangeArrowheads="1"/>
          </p:cNvSpPr>
          <p:nvPr/>
        </p:nvSpPr>
        <p:spPr bwMode="auto">
          <a:xfrm>
            <a:off x="4089400" y="3897636"/>
            <a:ext cx="1382184"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t>1.5spp</a:t>
            </a:r>
          </a:p>
        </p:txBody>
      </p:sp>
      <p:sp>
        <p:nvSpPr>
          <p:cNvPr id="56327" name="Text Box 10"/>
          <p:cNvSpPr txBox="1">
            <a:spLocks noChangeArrowheads="1"/>
          </p:cNvSpPr>
          <p:nvPr/>
        </p:nvSpPr>
        <p:spPr bwMode="auto">
          <a:xfrm>
            <a:off x="95252" y="6491288"/>
            <a:ext cx="427143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b="1" dirty="0">
                <a:solidFill>
                  <a:schemeClr val="bg2">
                    <a:lumMod val="50000"/>
                  </a:schemeClr>
                </a:solidFill>
              </a:rPr>
              <a:t>*</a:t>
            </a:r>
            <a:r>
              <a:rPr lang="en-US" altLang="zh-CN" sz="1600" b="1" dirty="0" err="1">
                <a:solidFill>
                  <a:schemeClr val="bg2">
                    <a:lumMod val="50000"/>
                  </a:schemeClr>
                </a:solidFill>
              </a:rPr>
              <a:t>spp</a:t>
            </a:r>
            <a:r>
              <a:rPr lang="en-US" altLang="zh-CN" sz="1600" b="1" dirty="0">
                <a:solidFill>
                  <a:schemeClr val="bg2">
                    <a:lumMod val="50000"/>
                  </a:schemeClr>
                </a:solidFill>
              </a:rPr>
              <a:t>: samples per pixel</a:t>
            </a:r>
          </a:p>
        </p:txBody>
      </p:sp>
      <p:sp>
        <p:nvSpPr>
          <p:cNvPr id="56328" name="Text Box 11"/>
          <p:cNvSpPr txBox="1">
            <a:spLocks noChangeArrowheads="1"/>
          </p:cNvSpPr>
          <p:nvPr/>
        </p:nvSpPr>
        <p:spPr bwMode="auto">
          <a:xfrm>
            <a:off x="1644651" y="5768976"/>
            <a:ext cx="2110316"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t>1.75spp</a:t>
            </a:r>
          </a:p>
        </p:txBody>
      </p:sp>
      <p:sp>
        <p:nvSpPr>
          <p:cNvPr id="56329" name="Text Box 12"/>
          <p:cNvSpPr txBox="1">
            <a:spLocks noChangeArrowheads="1"/>
          </p:cNvSpPr>
          <p:nvPr/>
        </p:nvSpPr>
        <p:spPr bwMode="auto">
          <a:xfrm>
            <a:off x="3177118" y="5768976"/>
            <a:ext cx="1526116"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t>1.75spp</a:t>
            </a:r>
          </a:p>
        </p:txBody>
      </p:sp>
      <p:pic>
        <p:nvPicPr>
          <p:cNvPr id="5633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851" y="2492896"/>
            <a:ext cx="4495800" cy="1404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1"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0267" y="4404519"/>
            <a:ext cx="2946400" cy="1367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2"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2552" y="2204864"/>
            <a:ext cx="4464049" cy="4054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a:spLocks noGrp="1" noChangeArrowheads="1"/>
          </p:cNvSpPr>
          <p:nvPr>
            <p:ph type="title"/>
          </p:nvPr>
        </p:nvSpPr>
        <p:spPr>
          <a:xfrm>
            <a:off x="767408" y="332656"/>
            <a:ext cx="5112568" cy="1325563"/>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 </a:t>
            </a: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FSAA</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1493192"/>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3"/>
          <p:cNvSpPr>
            <a:spLocks noGrp="1" noChangeArrowheads="1"/>
          </p:cNvSpPr>
          <p:nvPr>
            <p:ph type="body" idx="1"/>
          </p:nvPr>
        </p:nvSpPr>
        <p:spPr>
          <a:xfrm>
            <a:off x="479376" y="1628800"/>
            <a:ext cx="11459633" cy="4462463"/>
          </a:xfrm>
        </p:spPr>
        <p:txBody>
          <a:bodyPr/>
          <a:lstStyle/>
          <a:p>
            <a:pPr marL="717550" lvl="1" indent="-342900" hangingPunct="0">
              <a:lnSpc>
                <a:spcPct val="110000"/>
              </a:lnSpc>
              <a:spcBef>
                <a:spcPts val="18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Accumulation Buffer</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累积缓冲器反走样</a:t>
            </a:r>
          </a:p>
          <a:p>
            <a:pPr marL="1260475" lvl="3" indent="-342900" eaLnBrk="1" hangingPunct="0">
              <a:spcBef>
                <a:spcPts val="24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对场景在不同位置进行多次采样（在</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x</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或</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y</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方向移动半个像素）</a:t>
            </a:r>
          </a:p>
          <a:p>
            <a:pPr marL="1260475" lvl="3" indent="-342900" eaLnBrk="1" hangingPunct="0">
              <a:spcBef>
                <a:spcPts val="24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将不同采样图像送至累积缓冲器进行加合</a:t>
            </a:r>
          </a:p>
          <a:p>
            <a:pPr marL="1260475" lvl="3" indent="-342900" eaLnBrk="1" hangingPunct="0">
              <a:spcBef>
                <a:spcPts val="24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在绘制时对图像进行平均</a:t>
            </a:r>
          </a:p>
          <a:p>
            <a:pPr marL="717550" lvl="1" indent="-342900" eaLnBrk="1" hangingPunct="0">
              <a:lnSpc>
                <a:spcPct val="110000"/>
              </a:lnSpc>
              <a:spcBef>
                <a:spcPts val="18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参考</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实时计算机图形学</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》4.4</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节</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pp.49-59</a:t>
            </a:r>
          </a:p>
          <a:p>
            <a:pPr lvl="2" eaLnBrk="1" hangingPunct="1"/>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altLang="zh-CN" dirty="0" smtClean="0"/>
          </a:p>
          <a:p>
            <a:pPr lvl="2" eaLnBrk="1" hangingPunct="1">
              <a:spcBef>
                <a:spcPct val="35000"/>
              </a:spcBef>
            </a:pPr>
            <a:endParaRPr lang="en-US" altLang="zh-CN" dirty="0" smtClean="0"/>
          </a:p>
          <a:p>
            <a:pPr lvl="2" eaLnBrk="1" hangingPunct="1"/>
            <a:endParaRPr lang="en-US" altLang="zh-CN" dirty="0" smtClean="0"/>
          </a:p>
        </p:txBody>
      </p:sp>
      <p:sp>
        <p:nvSpPr>
          <p:cNvPr id="5" name="Rectangle 2"/>
          <p:cNvSpPr>
            <a:spLocks noGrp="1" noChangeArrowheads="1"/>
          </p:cNvSpPr>
          <p:nvPr>
            <p:ph type="title"/>
          </p:nvPr>
        </p:nvSpPr>
        <p:spPr>
          <a:xfrm>
            <a:off x="767408" y="332656"/>
            <a:ext cx="5112568" cy="1325563"/>
          </a:xfrm>
        </p:spPr>
        <p:txBody>
          <a:bodyPr>
            <a:normAutofit/>
          </a:bodyPr>
          <a:lstStyle/>
          <a:p>
            <a:pPr eaLnBrk="1" hangingPunct="1"/>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2.3 </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其他</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反走样方法</a:t>
            </a:r>
          </a:p>
        </p:txBody>
      </p:sp>
    </p:spTree>
    <p:extLst>
      <p:ext uri="{BB962C8B-B14F-4D97-AF65-F5344CB8AC3E}">
        <p14:creationId xmlns:p14="http://schemas.microsoft.com/office/powerpoint/2010/main" val="230079306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Effect transition="in" filter="wipe(up)">
                                      <p:cBhvr>
                                        <p:cTn id="7" dur="500"/>
                                        <p:tgtEl>
                                          <p:spTgt spid="27648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76483">
                                            <p:txEl>
                                              <p:pRg st="1" end="1"/>
                                            </p:txEl>
                                          </p:spTgt>
                                        </p:tgtEl>
                                        <p:attrNameLst>
                                          <p:attrName>style.visibility</p:attrName>
                                        </p:attrNameLst>
                                      </p:cBhvr>
                                      <p:to>
                                        <p:strVal val="visible"/>
                                      </p:to>
                                    </p:set>
                                    <p:animEffect transition="in" filter="wipe(up)">
                                      <p:cBhvr>
                                        <p:cTn id="10" dur="500"/>
                                        <p:tgtEl>
                                          <p:spTgt spid="27648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76483">
                                            <p:txEl>
                                              <p:pRg st="2" end="2"/>
                                            </p:txEl>
                                          </p:spTgt>
                                        </p:tgtEl>
                                        <p:attrNameLst>
                                          <p:attrName>style.visibility</p:attrName>
                                        </p:attrNameLst>
                                      </p:cBhvr>
                                      <p:to>
                                        <p:strVal val="visible"/>
                                      </p:to>
                                    </p:set>
                                    <p:animEffect transition="in" filter="wipe(up)">
                                      <p:cBhvr>
                                        <p:cTn id="13" dur="500"/>
                                        <p:tgtEl>
                                          <p:spTgt spid="27648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76483">
                                            <p:txEl>
                                              <p:pRg st="3" end="3"/>
                                            </p:txEl>
                                          </p:spTgt>
                                        </p:tgtEl>
                                        <p:attrNameLst>
                                          <p:attrName>style.visibility</p:attrName>
                                        </p:attrNameLst>
                                      </p:cBhvr>
                                      <p:to>
                                        <p:strVal val="visible"/>
                                      </p:to>
                                    </p:set>
                                    <p:animEffect transition="in" filter="wipe(up)">
                                      <p:cBhvr>
                                        <p:cTn id="16" dur="500"/>
                                        <p:tgtEl>
                                          <p:spTgt spid="27648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76483">
                                            <p:txEl>
                                              <p:pRg st="4" end="4"/>
                                            </p:txEl>
                                          </p:spTgt>
                                        </p:tgtEl>
                                        <p:attrNameLst>
                                          <p:attrName>style.visibility</p:attrName>
                                        </p:attrNameLst>
                                      </p:cBhvr>
                                      <p:to>
                                        <p:strVal val="visible"/>
                                      </p:to>
                                    </p:set>
                                    <p:animEffect transition="in" filter="wipe(up)">
                                      <p:cBhvr>
                                        <p:cTn id="19" dur="500"/>
                                        <p:tgtEl>
                                          <p:spTgt spid="276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025918" y="3789040"/>
            <a:ext cx="2152190"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a:solidFill>
                  <a:srgbClr val="404040"/>
                </a:solidFill>
              </a:defRPr>
            </a:lvl1pPr>
          </a:lstStyle>
          <a:p>
            <a:r>
              <a:rPr lang="zh-CN" altLang="en-US" sz="3200" b="1" dirty="0" smtClean="0"/>
              <a:t>纹理反走样</a:t>
            </a:r>
            <a:endParaRPr sz="3200" b="1" dirty="0"/>
          </a:p>
        </p:txBody>
      </p:sp>
      <p:grpSp>
        <p:nvGrpSpPr>
          <p:cNvPr id="154" name="Group 15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GrpSpPr/>
          <p:nvPr/>
        </p:nvGrpSpPr>
        <p:grpSpPr>
          <a:xfrm>
            <a:off x="5101359" y="1942704"/>
            <a:ext cx="1989282" cy="1714897"/>
            <a:chOff x="0" y="0"/>
            <a:chExt cx="1989280" cy="1714895"/>
          </a:xfrm>
        </p:grpSpPr>
        <p:sp>
          <p:nvSpPr>
            <p:cNvPr id="152" name="Shape 152"/>
            <p:cNvSpPr/>
            <p:nvPr/>
          </p:nvSpPr>
          <p:spPr>
            <a:xfrm>
              <a:off x="0" y="0"/>
              <a:ext cx="1989280" cy="17148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000000"/>
            </a:solidFill>
            <a:ln w="12700" cap="flat">
              <a:noFill/>
              <a:miter lim="400000"/>
            </a:ln>
            <a:effectLst/>
          </p:spPr>
          <p:txBody>
            <a:bodyPr wrap="square" lIns="45719" tIns="45719" rIns="45719" bIns="45719" numCol="1" anchor="ctr">
              <a:noAutofit/>
            </a:bodyPr>
            <a:lstStyle/>
            <a:p>
              <a:pPr algn="ctr">
                <a:defRPr sz="7200">
                  <a:solidFill>
                    <a:srgbClr val="FFFFFF"/>
                  </a:solidFill>
                  <a:latin typeface="Agency FB"/>
                  <a:ea typeface="Agency FB"/>
                  <a:cs typeface="Agency FB"/>
                  <a:sym typeface="Agency FB"/>
                </a:defRPr>
              </a:pPr>
              <a:endParaRPr/>
            </a:p>
          </p:txBody>
        </p:sp>
        <p:sp>
          <p:nvSpPr>
            <p:cNvPr id="153" name="Shape 153"/>
            <p:cNvSpPr/>
            <p:nvPr/>
          </p:nvSpPr>
          <p:spPr>
            <a:xfrm>
              <a:off x="308680" y="257285"/>
              <a:ext cx="1371919" cy="12003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7200">
                  <a:solidFill>
                    <a:srgbClr val="FFFFFF"/>
                  </a:solidFill>
                  <a:latin typeface="Agency FB"/>
                  <a:ea typeface="Agency FB"/>
                  <a:cs typeface="Agency FB"/>
                  <a:sym typeface="Agency FB"/>
                </a:defRPr>
              </a:lvl1pPr>
            </a:lstStyle>
            <a:p>
              <a:r>
                <a:rPr dirty="0" smtClean="0"/>
                <a:t>0</a:t>
              </a:r>
              <a:r>
                <a:rPr lang="en-US" altLang="zh-CN" dirty="0" smtClean="0"/>
                <a:t>3</a:t>
              </a:r>
              <a:endParaRPr dirty="0"/>
            </a:p>
          </p:txBody>
        </p:sp>
      </p:grpSp>
      <p:grpSp>
        <p:nvGrpSpPr>
          <p:cNvPr id="160" name="Group 160"/>
          <p:cNvGrpSpPr/>
          <p:nvPr/>
        </p:nvGrpSpPr>
        <p:grpSpPr>
          <a:xfrm>
            <a:off x="0" y="-1664916"/>
            <a:ext cx="12192000" cy="1320801"/>
            <a:chOff x="0" y="0"/>
            <a:chExt cx="12192000" cy="1320800"/>
          </a:xfrm>
        </p:grpSpPr>
        <p:sp>
          <p:nvSpPr>
            <p:cNvPr id="155" name="Shape 155"/>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156" name="Shape 156"/>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57" name="Shape 157"/>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8" name="Shape 158"/>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59" name="Shape 159"/>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spTree>
    <p:extLst>
      <p:ext uri="{BB962C8B-B14F-4D97-AF65-F5344CB8AC3E}">
        <p14:creationId xmlns:p14="http://schemas.microsoft.com/office/powerpoint/2010/main" val="2786614578"/>
      </p:ext>
    </p:extLst>
  </p:cSld>
  <p:clrMapOvr>
    <a:masterClrMapping/>
  </p:clrMapOvr>
  <p:transition spd="slow" advClick="0" advTm="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3.1 </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纹理走样</a:t>
            </a: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354307" name="Rectangle 3"/>
          <p:cNvSpPr>
            <a:spLocks noGrp="1" noChangeArrowheads="1"/>
          </p:cNvSpPr>
          <p:nvPr>
            <p:ph type="body" idx="1"/>
          </p:nvPr>
        </p:nvSpPr>
        <p:spPr>
          <a:xfrm>
            <a:off x="760620" y="1484784"/>
            <a:ext cx="11459633" cy="4462462"/>
          </a:xfrm>
        </p:spPr>
        <p:txBody>
          <a:bodyPr/>
          <a:lstStyle/>
          <a:p>
            <a:pPr marL="717550" lvl="1" indent="-342900" eaLnBrk="1" hangingPunct="0">
              <a:lnSpc>
                <a:spcPct val="110000"/>
              </a:lnSpc>
              <a:spcBef>
                <a:spcPts val="18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纹理</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缩放造成走样</a:t>
            </a: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hangingPunct="0">
              <a:spcBef>
                <a:spcPts val="24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纹理映射区域大于或小于原始</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纹理</a:t>
            </a:r>
            <a:endPar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hangingPunct="0">
              <a:spcBef>
                <a:spcPts val="2400"/>
              </a:spcBef>
              <a:buFont typeface="Arial" panose="020B0604020202020204" pitchFamily="34" charset="0"/>
              <a:buChar char="•"/>
              <a:defRPr/>
            </a:pP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endParaRPr>
          </a:p>
          <a:p>
            <a:pPr lvl="1" eaLnBrk="1" hangingPunct="1">
              <a:buFont typeface="Wingdings" pitchFamily="2" charset="2"/>
              <a:buNone/>
            </a:pPr>
            <a:r>
              <a:rPr lang="zh-CN" altLang="en-US" dirty="0" smtClean="0"/>
              <a:t> </a:t>
            </a:r>
          </a:p>
          <a:p>
            <a:pPr lvl="1" eaLnBrk="1" hangingPunct="1"/>
            <a:endParaRPr lang="zh-CN" altLang="en-US" dirty="0" smtClean="0"/>
          </a:p>
          <a:p>
            <a:pPr lvl="1" eaLnBrk="1" hangingPunct="1"/>
            <a:endParaRPr lang="zh-CN" altLang="en-US" dirty="0" smtClean="0"/>
          </a:p>
          <a:p>
            <a:pPr lvl="2" eaLnBrk="1" hangingPunct="1">
              <a:spcBef>
                <a:spcPct val="35000"/>
              </a:spcBef>
            </a:pPr>
            <a:endParaRPr lang="zh-CN" altLang="en-US" dirty="0" smtClean="0"/>
          </a:p>
          <a:p>
            <a:pPr lvl="2" eaLnBrk="1" hangingPunct="1"/>
            <a:endParaRPr lang="en-US" altLang="zh-CN" dirty="0" smtClean="0"/>
          </a:p>
        </p:txBody>
      </p:sp>
      <p:sp>
        <p:nvSpPr>
          <p:cNvPr id="2" name="矩形 1"/>
          <p:cNvSpPr/>
          <p:nvPr/>
        </p:nvSpPr>
        <p:spPr>
          <a:xfrm>
            <a:off x="8309520" y="1402507"/>
            <a:ext cx="3096344" cy="2664296"/>
          </a:xfrm>
          <a:prstGeom prst="rect">
            <a:avLst/>
          </a:prstGeom>
          <a:blipFill>
            <a:blip r:embed="rId3"/>
            <a:stretch>
              <a:fillRect/>
            </a:stretch>
          </a:blipFill>
          <a:ln w="12700" cap="flat">
            <a:solidFill>
              <a:srgbClr val="0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7F7F7F"/>
              </a:solidFill>
              <a:effectLst/>
              <a:uFillTx/>
              <a:latin typeface="Lato Light"/>
              <a:ea typeface="Lato Light"/>
              <a:cs typeface="Lato Light"/>
              <a:sym typeface="Lato Light"/>
            </a:endParaRPr>
          </a:p>
        </p:txBody>
      </p:sp>
      <p:sp>
        <p:nvSpPr>
          <p:cNvPr id="4" name="矩形 3"/>
          <p:cNvSpPr/>
          <p:nvPr/>
        </p:nvSpPr>
        <p:spPr>
          <a:xfrm>
            <a:off x="11586240" y="2636912"/>
            <a:ext cx="503445" cy="432048"/>
          </a:xfrm>
          <a:prstGeom prst="rect">
            <a:avLst/>
          </a:prstGeom>
          <a:blipFill>
            <a:blip r:embed="rId3"/>
            <a:stretch>
              <a:fillRect/>
            </a:stretch>
          </a:blipFill>
          <a:ln w="12700" cap="flat">
            <a:solidFill>
              <a:srgbClr val="0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7F7F7F"/>
              </a:solidFill>
              <a:effectLst/>
              <a:uFillTx/>
              <a:latin typeface="Lato Light"/>
              <a:ea typeface="Lato Light"/>
              <a:cs typeface="Lato Light"/>
              <a:sym typeface="Lato Light"/>
            </a:endParaRPr>
          </a:p>
        </p:txBody>
      </p:sp>
      <p:sp>
        <p:nvSpPr>
          <p:cNvPr id="10" name="矩形 9"/>
          <p:cNvSpPr/>
          <p:nvPr/>
        </p:nvSpPr>
        <p:spPr>
          <a:xfrm>
            <a:off x="0" y="15683"/>
            <a:ext cx="8136904" cy="6741368"/>
          </a:xfrm>
          <a:prstGeom prst="rect">
            <a:avLst/>
          </a:prstGeom>
          <a:blipFill>
            <a:blip r:embed="rId3"/>
            <a:stretch>
              <a:fillRect/>
            </a:stretch>
          </a:blipFill>
          <a:ln w="12700" cap="flat">
            <a:solidFill>
              <a:srgbClr val="0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7F7F7F"/>
              </a:solidFill>
              <a:effectLst/>
              <a:uFillTx/>
              <a:latin typeface="Lato Light"/>
              <a:ea typeface="Lato Light"/>
              <a:cs typeface="Lato Light"/>
              <a:sym typeface="Lato Light"/>
            </a:endParaRPr>
          </a:p>
        </p:txBody>
      </p:sp>
    </p:spTree>
    <p:extLst>
      <p:ext uri="{BB962C8B-B14F-4D97-AF65-F5344CB8AC3E}">
        <p14:creationId xmlns:p14="http://schemas.microsoft.com/office/powerpoint/2010/main" val="220696894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4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uiExpand="1" build="p"/>
      <p:bldP spid="2" grpId="0" animBg="1"/>
      <p:bldP spid="2" grpId="1" animBg="1"/>
      <p:bldP spid="4" grpId="0" animBg="1"/>
      <p:bldP spid="4" grpId="1" animBg="1"/>
      <p:bldP spid="10" grpId="0" animBg="1"/>
      <p:bldP spid="10"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3.1 </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纹理走样</a:t>
            </a: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354307" name="Rectangle 3"/>
          <p:cNvSpPr>
            <a:spLocks noGrp="1" noChangeArrowheads="1"/>
          </p:cNvSpPr>
          <p:nvPr>
            <p:ph type="body" idx="1"/>
          </p:nvPr>
        </p:nvSpPr>
        <p:spPr>
          <a:xfrm>
            <a:off x="760620" y="1484784"/>
            <a:ext cx="11459633" cy="4462462"/>
          </a:xfrm>
        </p:spPr>
        <p:txBody>
          <a:bodyPr/>
          <a:lstStyle/>
          <a:p>
            <a:pPr marL="717550" lvl="1" indent="-342900" eaLnBrk="1" hangingPunct="0">
              <a:lnSpc>
                <a:spcPct val="110000"/>
              </a:lnSpc>
              <a:spcBef>
                <a:spcPts val="18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纹理</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缩放造成走样</a:t>
            </a: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hangingPunct="0">
              <a:spcBef>
                <a:spcPts val="24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纹理映射区域大于或小于原始</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纹理</a:t>
            </a:r>
            <a:endPar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hangingPunct="0">
              <a:spcBef>
                <a:spcPts val="2400"/>
              </a:spcBef>
              <a:buFont typeface="Arial" panose="020B0604020202020204" pitchFamily="34" charset="0"/>
              <a:buChar char="•"/>
              <a:defRPr/>
            </a:pP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FASS</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不能很好地解决纹理走样</a:t>
            </a: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hangingPunct="0">
              <a:spcBef>
                <a:spcPts val="24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通过纹理的重采样</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和滤波进行反走样</a:t>
            </a:r>
          </a:p>
          <a:p>
            <a:pPr lvl="1" eaLnBrk="1" hangingPunct="1">
              <a:buFont typeface="Wingdings" pitchFamily="2" charset="2"/>
              <a:buNone/>
            </a:pPr>
            <a:r>
              <a:rPr lang="zh-CN" altLang="en-US" dirty="0" smtClean="0"/>
              <a:t> </a:t>
            </a:r>
          </a:p>
          <a:p>
            <a:pPr lvl="1" eaLnBrk="1" hangingPunct="1"/>
            <a:endParaRPr lang="zh-CN" altLang="en-US" dirty="0" smtClean="0"/>
          </a:p>
          <a:p>
            <a:pPr lvl="1" eaLnBrk="1" hangingPunct="1"/>
            <a:endParaRPr lang="zh-CN" altLang="en-US" dirty="0" smtClean="0"/>
          </a:p>
          <a:p>
            <a:pPr lvl="2" eaLnBrk="1" hangingPunct="1">
              <a:spcBef>
                <a:spcPct val="35000"/>
              </a:spcBef>
            </a:pPr>
            <a:endParaRPr lang="zh-CN" altLang="en-US" dirty="0" smtClean="0"/>
          </a:p>
          <a:p>
            <a:pPr lvl="2" eaLnBrk="1" hangingPunct="1"/>
            <a:endParaRPr lang="en-US" altLang="zh-CN" dirty="0" smtClean="0"/>
          </a:p>
        </p:txBody>
      </p:sp>
      <p:pic>
        <p:nvPicPr>
          <p:cNvPr id="3543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1" y="3841798"/>
            <a:ext cx="9105900" cy="2578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4310" name="Text Box 6"/>
          <p:cNvSpPr txBox="1">
            <a:spLocks noChangeArrowheads="1"/>
          </p:cNvSpPr>
          <p:nvPr/>
        </p:nvSpPr>
        <p:spPr bwMode="auto">
          <a:xfrm>
            <a:off x="2927648" y="6434086"/>
            <a:ext cx="2161116"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spcBef>
                <a:spcPct val="50000"/>
              </a:spcBef>
            </a:pPr>
            <a:r>
              <a:rPr lang="zh-CN" altLang="en-US" b="1" dirty="0">
                <a:solidFill>
                  <a:schemeClr val="bg2">
                    <a:lumMod val="50000"/>
                  </a:schemeClr>
                </a:solidFill>
              </a:rPr>
              <a:t>纹理走样</a:t>
            </a:r>
          </a:p>
        </p:txBody>
      </p:sp>
      <p:sp>
        <p:nvSpPr>
          <p:cNvPr id="354311" name="Text Box 7"/>
          <p:cNvSpPr txBox="1">
            <a:spLocks noChangeArrowheads="1"/>
          </p:cNvSpPr>
          <p:nvPr/>
        </p:nvSpPr>
        <p:spPr bwMode="auto">
          <a:xfrm>
            <a:off x="6959600" y="6435673"/>
            <a:ext cx="388831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spcBef>
                <a:spcPct val="50000"/>
              </a:spcBef>
            </a:pPr>
            <a:r>
              <a:rPr lang="en-US" altLang="zh-CN" b="1" dirty="0" err="1">
                <a:solidFill>
                  <a:schemeClr val="bg2">
                    <a:lumMod val="50000"/>
                  </a:schemeClr>
                </a:solidFill>
              </a:rPr>
              <a:t>SuperSampling</a:t>
            </a:r>
            <a:r>
              <a:rPr lang="zh-CN" altLang="en-US" b="1" dirty="0">
                <a:solidFill>
                  <a:schemeClr val="bg2">
                    <a:lumMod val="50000"/>
                  </a:schemeClr>
                </a:solidFill>
              </a:rPr>
              <a:t>反走样</a:t>
            </a:r>
          </a:p>
        </p:txBody>
      </p:sp>
      <p:sp>
        <p:nvSpPr>
          <p:cNvPr id="2" name="矩形 1"/>
          <p:cNvSpPr/>
          <p:nvPr/>
        </p:nvSpPr>
        <p:spPr>
          <a:xfrm>
            <a:off x="8306816" y="1491827"/>
            <a:ext cx="3096344" cy="2664296"/>
          </a:xfrm>
          <a:prstGeom prst="rect">
            <a:avLst/>
          </a:prstGeom>
          <a:blipFill>
            <a:blip r:embed="rId4"/>
            <a:stretch>
              <a:fillRect/>
            </a:stretch>
          </a:blipFill>
          <a:ln w="12700" cap="flat">
            <a:solidFill>
              <a:srgbClr val="0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7F7F7F"/>
              </a:solidFill>
              <a:effectLst/>
              <a:uFillTx/>
              <a:latin typeface="Lato Light"/>
              <a:ea typeface="Lato Light"/>
              <a:cs typeface="Lato Light"/>
              <a:sym typeface="Lato Light"/>
            </a:endParaRPr>
          </a:p>
        </p:txBody>
      </p:sp>
      <p:sp>
        <p:nvSpPr>
          <p:cNvPr id="4" name="矩形 3"/>
          <p:cNvSpPr/>
          <p:nvPr/>
        </p:nvSpPr>
        <p:spPr>
          <a:xfrm>
            <a:off x="11586241" y="2708920"/>
            <a:ext cx="503445" cy="432048"/>
          </a:xfrm>
          <a:prstGeom prst="rect">
            <a:avLst/>
          </a:prstGeom>
          <a:blipFill>
            <a:blip r:embed="rId4"/>
            <a:stretch>
              <a:fillRect/>
            </a:stretch>
          </a:blipFill>
          <a:ln w="12700" cap="flat">
            <a:solidFill>
              <a:srgbClr val="0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7F7F7F"/>
              </a:solidFill>
              <a:effectLst/>
              <a:uFillTx/>
              <a:latin typeface="Lato Light"/>
              <a:ea typeface="Lato Light"/>
              <a:cs typeface="Lato Light"/>
              <a:sym typeface="Lato Light"/>
            </a:endParaRPr>
          </a:p>
        </p:txBody>
      </p:sp>
      <p:sp>
        <p:nvSpPr>
          <p:cNvPr id="10" name="矩形 9"/>
          <p:cNvSpPr/>
          <p:nvPr/>
        </p:nvSpPr>
        <p:spPr>
          <a:xfrm>
            <a:off x="0" y="50497"/>
            <a:ext cx="8136904" cy="6741368"/>
          </a:xfrm>
          <a:prstGeom prst="rect">
            <a:avLst/>
          </a:prstGeom>
          <a:blipFill>
            <a:blip r:embed="rId4"/>
            <a:stretch>
              <a:fillRect/>
            </a:stretch>
          </a:blipFill>
          <a:ln w="12700" cap="flat">
            <a:solidFill>
              <a:srgbClr val="0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7F7F7F"/>
              </a:solidFill>
              <a:effectLst/>
              <a:uFillTx/>
              <a:latin typeface="Lato Light"/>
              <a:ea typeface="Lato Light"/>
              <a:cs typeface="Lato Light"/>
              <a:sym typeface="Lato Light"/>
            </a:endParaRPr>
          </a:p>
        </p:txBody>
      </p:sp>
    </p:spTree>
    <p:extLst>
      <p:ext uri="{BB962C8B-B14F-4D97-AF65-F5344CB8AC3E}">
        <p14:creationId xmlns:p14="http://schemas.microsoft.com/office/powerpoint/2010/main" val="20766486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430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54309"/>
                                        </p:tgtEl>
                                        <p:attrNameLst>
                                          <p:attrName>style.visibility</p:attrName>
                                        </p:attrNameLst>
                                      </p:cBhvr>
                                      <p:to>
                                        <p:strVal val="visible"/>
                                      </p:to>
                                    </p:set>
                                    <p:animEffect transition="in" filter="fade">
                                      <p:cBhvr>
                                        <p:cTn id="31" dur="500"/>
                                        <p:tgtEl>
                                          <p:spTgt spid="35430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54310"/>
                                        </p:tgtEl>
                                        <p:attrNameLst>
                                          <p:attrName>style.visibility</p:attrName>
                                        </p:attrNameLst>
                                      </p:cBhvr>
                                      <p:to>
                                        <p:strVal val="visible"/>
                                      </p:to>
                                    </p:set>
                                    <p:animEffect transition="in" filter="fade">
                                      <p:cBhvr>
                                        <p:cTn id="34" dur="500"/>
                                        <p:tgtEl>
                                          <p:spTgt spid="3543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54311"/>
                                        </p:tgtEl>
                                        <p:attrNameLst>
                                          <p:attrName>style.visibility</p:attrName>
                                        </p:attrNameLst>
                                      </p:cBhvr>
                                      <p:to>
                                        <p:strVal val="visible"/>
                                      </p:to>
                                    </p:set>
                                    <p:animEffect transition="in" filter="fade">
                                      <p:cBhvr>
                                        <p:cTn id="37" dur="500"/>
                                        <p:tgtEl>
                                          <p:spTgt spid="35431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543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uiExpand="1" build="p"/>
      <p:bldP spid="354310" grpId="0" uiExpand="1"/>
      <p:bldP spid="354311" grpId="0"/>
      <p:bldP spid="2" grpId="0" uiExpand="1" animBg="1"/>
      <p:bldP spid="2" grpId="1" uiExpand="1" animBg="1"/>
      <p:bldP spid="4" grpId="0" uiExpand="1" animBg="1"/>
      <p:bldP spid="4" grpId="1" uiExpand="1" animBg="1"/>
      <p:bldP spid="10" grpId="0" uiExpand="1" animBg="1"/>
      <p:bldP spid="10" grpId="1" uiExpan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a:bodyPr>
          <a:lstStyle/>
          <a:p>
            <a:pPr lvl="1"/>
            <a:r>
              <a:rPr lang="en-US" altLang="zh-CN" sz="3200" b="1" dirty="0" smtClean="0">
                <a:solidFill>
                  <a:schemeClr val="accent6">
                    <a:lumMod val="50000"/>
                  </a:schemeClr>
                </a:solidFill>
                <a:latin typeface="微软雅黑" panose="020B0503020204020204" pitchFamily="34" charset="-122"/>
                <a:ea typeface="微软雅黑" panose="020B0503020204020204" pitchFamily="34" charset="-122"/>
              </a:rPr>
              <a:t>3.2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纹理</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放大</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滤波</a:t>
            </a:r>
            <a:endParaRPr lang="zh-CN" altLang="en-US" sz="3200" dirty="0" smtClean="0"/>
          </a:p>
        </p:txBody>
      </p:sp>
      <p:sp>
        <p:nvSpPr>
          <p:cNvPr id="316419" name="Rectangle 3"/>
          <p:cNvSpPr>
            <a:spLocks noGrp="1" noChangeArrowheads="1"/>
          </p:cNvSpPr>
          <p:nvPr>
            <p:ph type="body" idx="1"/>
          </p:nvPr>
        </p:nvSpPr>
        <p:spPr>
          <a:xfrm>
            <a:off x="737378" y="1628800"/>
            <a:ext cx="11459633" cy="4462462"/>
          </a:xfrm>
        </p:spPr>
        <p:txBody>
          <a:bodyPr>
            <a:normAutofit/>
          </a:bodyPr>
          <a:lstStyle/>
          <a:p>
            <a:pPr marL="717550" lvl="1" indent="-342900" hangingPunct="0">
              <a:lnSpc>
                <a:spcPct val="120000"/>
              </a:lnSpc>
              <a:spcBef>
                <a:spcPts val="1800"/>
              </a:spcBef>
              <a:buFont typeface="Wingdings" panose="05000000000000000000" pitchFamily="2" charset="2"/>
              <a:buChar char="Ø"/>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3.2.1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点</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采样法</a:t>
            </a:r>
          </a:p>
          <a:p>
            <a:pPr marL="1260475" lvl="3" indent="-342900" hangingPunct="0">
              <a:spcBef>
                <a:spcPts val="2400"/>
              </a:spcBef>
              <a:buFont typeface="Arial" panose="020B0604020202020204" pitchFamily="34" charset="0"/>
              <a:buChar char="•"/>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Nearest Neighbor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最邻近方法</a:t>
            </a:r>
          </a:p>
          <a:p>
            <a:pPr marL="1260475" lvl="3" indent="-342900" hangingPunct="0">
              <a:spcBef>
                <a:spcPts val="24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滤波产生像素块</a:t>
            </a:r>
          </a:p>
          <a:p>
            <a:pPr marL="1260475" lvl="3" indent="-342900" hangingPunct="0">
              <a:spcBef>
                <a:spcPts val="24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每个像素只需要提取一个纹素信息</a:t>
            </a:r>
          </a:p>
          <a:p>
            <a:pPr marL="1260475" lvl="3" indent="-342900" hangingPunct="0">
              <a:spcBef>
                <a:spcPts val="24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放大和 缩小时出现严重走样</a:t>
            </a:r>
          </a:p>
          <a:p>
            <a:pPr eaLnBrk="1" hangingPunct="1"/>
            <a:endParaRPr lang="zh-CN" altLang="en-US" dirty="0" smtClean="0"/>
          </a:p>
          <a:p>
            <a:pPr lvl="1" eaLnBrk="1" hangingPunct="1">
              <a:buFont typeface="Wingdings" pitchFamily="2" charset="2"/>
              <a:buNone/>
            </a:pPr>
            <a:r>
              <a:rPr lang="zh-CN" altLang="en-US" dirty="0" smtClean="0"/>
              <a:t> </a:t>
            </a:r>
          </a:p>
          <a:p>
            <a:pPr lvl="1" eaLnBrk="1" hangingPunct="1"/>
            <a:endParaRPr lang="zh-CN" altLang="en-US" dirty="0" smtClean="0"/>
          </a:p>
          <a:p>
            <a:pPr lvl="1" eaLnBrk="1" hangingPunct="1"/>
            <a:endParaRPr lang="zh-CN" altLang="en-US" dirty="0" smtClean="0"/>
          </a:p>
          <a:p>
            <a:pPr lvl="2" eaLnBrk="1" hangingPunct="1">
              <a:spcBef>
                <a:spcPct val="35000"/>
              </a:spcBef>
            </a:pPr>
            <a:endParaRPr lang="zh-CN" altLang="en-US" dirty="0" smtClean="0"/>
          </a:p>
          <a:p>
            <a:pPr lvl="2" eaLnBrk="1" hangingPunct="1"/>
            <a:endParaRPr lang="en-US" altLang="zh-CN" dirty="0" smtClean="0"/>
          </a:p>
        </p:txBody>
      </p:sp>
    </p:spTree>
    <p:extLst>
      <p:ext uri="{BB962C8B-B14F-4D97-AF65-F5344CB8AC3E}">
        <p14:creationId xmlns:p14="http://schemas.microsoft.com/office/powerpoint/2010/main" val="19437037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animEffect transition="in" filter="wipe(up)">
                                      <p:cBhvr>
                                        <p:cTn id="7" dur="500"/>
                                        <p:tgtEl>
                                          <p:spTgt spid="31641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6419">
                                            <p:txEl>
                                              <p:pRg st="1" end="1"/>
                                            </p:txEl>
                                          </p:spTgt>
                                        </p:tgtEl>
                                        <p:attrNameLst>
                                          <p:attrName>style.visibility</p:attrName>
                                        </p:attrNameLst>
                                      </p:cBhvr>
                                      <p:to>
                                        <p:strVal val="visible"/>
                                      </p:to>
                                    </p:set>
                                    <p:animEffect transition="in" filter="wipe(up)">
                                      <p:cBhvr>
                                        <p:cTn id="10" dur="500"/>
                                        <p:tgtEl>
                                          <p:spTgt spid="31641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6419">
                                            <p:txEl>
                                              <p:pRg st="2" end="2"/>
                                            </p:txEl>
                                          </p:spTgt>
                                        </p:tgtEl>
                                        <p:attrNameLst>
                                          <p:attrName>style.visibility</p:attrName>
                                        </p:attrNameLst>
                                      </p:cBhvr>
                                      <p:to>
                                        <p:strVal val="visible"/>
                                      </p:to>
                                    </p:set>
                                    <p:animEffect transition="in" filter="wipe(up)">
                                      <p:cBhvr>
                                        <p:cTn id="13" dur="500"/>
                                        <p:tgtEl>
                                          <p:spTgt spid="31641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16419">
                                            <p:txEl>
                                              <p:pRg st="3" end="3"/>
                                            </p:txEl>
                                          </p:spTgt>
                                        </p:tgtEl>
                                        <p:attrNameLst>
                                          <p:attrName>style.visibility</p:attrName>
                                        </p:attrNameLst>
                                      </p:cBhvr>
                                      <p:to>
                                        <p:strVal val="visible"/>
                                      </p:to>
                                    </p:set>
                                    <p:animEffect transition="in" filter="wipe(up)">
                                      <p:cBhvr>
                                        <p:cTn id="16" dur="500"/>
                                        <p:tgtEl>
                                          <p:spTgt spid="316419">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16419">
                                            <p:txEl>
                                              <p:pRg st="4" end="4"/>
                                            </p:txEl>
                                          </p:spTgt>
                                        </p:tgtEl>
                                        <p:attrNameLst>
                                          <p:attrName>style.visibility</p:attrName>
                                        </p:attrNameLst>
                                      </p:cBhvr>
                                      <p:to>
                                        <p:strVal val="visible"/>
                                      </p:to>
                                    </p:set>
                                    <p:animEffect transition="in" filter="wipe(up)">
                                      <p:cBhvr>
                                        <p:cTn id="19" dur="500"/>
                                        <p:tgtEl>
                                          <p:spTgt spid="316419">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16419">
                                            <p:txEl>
                                              <p:pRg st="6" end="6"/>
                                            </p:txEl>
                                          </p:spTgt>
                                        </p:tgtEl>
                                        <p:attrNameLst>
                                          <p:attrName>style.visibility</p:attrName>
                                        </p:attrNameLst>
                                      </p:cBhvr>
                                      <p:to>
                                        <p:strVal val="visible"/>
                                      </p:to>
                                    </p:set>
                                    <p:animEffect transition="in" filter="wipe(up)">
                                      <p:cBhvr>
                                        <p:cTn id="22" dur="500"/>
                                        <p:tgtEl>
                                          <p:spTgt spid="316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1.1 DSP</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数字信号处理</a:t>
            </a:r>
          </a:p>
        </p:txBody>
      </p:sp>
      <p:sp>
        <p:nvSpPr>
          <p:cNvPr id="6147" name="Rectangle 3"/>
          <p:cNvSpPr>
            <a:spLocks noGrp="1" noChangeArrowheads="1"/>
          </p:cNvSpPr>
          <p:nvPr>
            <p:ph type="body" idx="1"/>
          </p:nvPr>
        </p:nvSpPr>
        <p:spPr>
          <a:xfrm>
            <a:off x="767408" y="1484784"/>
            <a:ext cx="10363200" cy="5048250"/>
          </a:xfrm>
        </p:spPr>
        <p:txBody>
          <a:bodyPr>
            <a:normAutofit fontScale="92500" lnSpcReduction="10000"/>
          </a:bodyPr>
          <a:lstStyle/>
          <a:p>
            <a:pPr marL="717550" lvl="1" indent="-342900" hangingPunct="0">
              <a:lnSpc>
                <a:spcPct val="13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模数转换 </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A/D conversion</a:t>
            </a:r>
          </a:p>
          <a:p>
            <a:pPr marL="1260475" lvl="3" indent="-342900" hangingPunct="0">
              <a:lnSpc>
                <a:spcPct val="12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采样</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Sampling</a:t>
            </a:r>
          </a:p>
          <a:p>
            <a:pPr marL="1260475" lvl="3" indent="-342900" hangingPunct="0">
              <a:lnSpc>
                <a:spcPct val="12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保持</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Holding</a:t>
            </a:r>
          </a:p>
          <a:p>
            <a:pPr marL="1260475" lvl="3" indent="-342900" hangingPunct="0">
              <a:lnSpc>
                <a:spcPct val="12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量化</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Quantization</a:t>
            </a:r>
          </a:p>
          <a:p>
            <a:pPr marL="1260475" lvl="3" indent="-342900" hangingPunct="0">
              <a:lnSpc>
                <a:spcPct val="12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编码</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Coding</a:t>
            </a:r>
          </a:p>
          <a:p>
            <a:pPr marL="717550" lvl="1" indent="-342900" eaLnBrk="1" hangingPunct="0">
              <a:lnSpc>
                <a:spcPct val="130000"/>
              </a:lnSpc>
              <a:spcBef>
                <a:spcPts val="24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数模转换 </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D/A conversion</a:t>
            </a:r>
          </a:p>
          <a:p>
            <a:pPr marL="1260475" lvl="3" indent="-342900" eaLnBrk="1" hangingPunct="0">
              <a:lnSpc>
                <a:spcPct val="13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数字代码转换为模拟电压</a:t>
            </a:r>
          </a:p>
          <a:p>
            <a:pPr marL="1260475" lvl="3" indent="-342900" eaLnBrk="1" hangingPunct="0">
              <a:lnSpc>
                <a:spcPct val="13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零阶保持</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ZOH</a:t>
            </a:r>
          </a:p>
          <a:p>
            <a:pPr marL="1260475" lvl="3" indent="-342900" eaLnBrk="1" hangingPunct="0">
              <a:lnSpc>
                <a:spcPct val="130000"/>
              </a:lnSpc>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平滑滤波</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Filtering</a:t>
            </a:r>
            <a:endParaRPr lang="en-US" altLang="zh-CN" dirty="0" smtClean="0"/>
          </a:p>
        </p:txBody>
      </p:sp>
    </p:spTree>
    <p:extLst>
      <p:ext uri="{BB962C8B-B14F-4D97-AF65-F5344CB8AC3E}">
        <p14:creationId xmlns:p14="http://schemas.microsoft.com/office/powerpoint/2010/main" val="340812735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14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5" name="Rectangle 3"/>
          <p:cNvSpPr>
            <a:spLocks noGrp="1" noChangeArrowheads="1"/>
          </p:cNvSpPr>
          <p:nvPr>
            <p:ph type="body" sz="half" idx="1"/>
          </p:nvPr>
        </p:nvSpPr>
        <p:spPr>
          <a:xfrm>
            <a:off x="695400" y="1516062"/>
            <a:ext cx="7056784" cy="4865265"/>
          </a:xfrm>
        </p:spPr>
        <p:txBody>
          <a:bodyPr>
            <a:normAutofit fontScale="92500"/>
          </a:bodyPr>
          <a:lstStyle/>
          <a:p>
            <a:pPr marL="717550" lvl="1" indent="-342900" eaLnBrk="1" hangingPunct="0">
              <a:lnSpc>
                <a:spcPct val="130000"/>
              </a:lnSpc>
              <a:spcBef>
                <a:spcPts val="1800"/>
              </a:spcBef>
              <a:buFont typeface="Wingdings" panose="05000000000000000000" pitchFamily="2" charset="2"/>
              <a:buChar char="Ø"/>
              <a:defRPr/>
            </a:pP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3.2.2 </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双线性插值</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法</a:t>
            </a:r>
          </a:p>
          <a:p>
            <a:pPr marL="1260475" lvl="3" indent="-342900" hangingPunct="0">
              <a:lnSpc>
                <a:spcPct val="110000"/>
              </a:lnSpc>
              <a:spcBef>
                <a:spcPts val="2400"/>
              </a:spcBef>
              <a:buFont typeface="Arial" panose="020B0604020202020204" pitchFamily="34" charset="0"/>
              <a:buChar char="•"/>
              <a:defRPr/>
            </a:pPr>
            <a:r>
              <a:rPr lang="zh-CN" altLang="en-US" sz="2600" b="1" dirty="0">
                <a:solidFill>
                  <a:schemeClr val="accent6">
                    <a:lumMod val="50000"/>
                  </a:schemeClr>
                </a:solidFill>
                <a:latin typeface="微软雅黑" panose="020B0503020204020204" pitchFamily="34" charset="-122"/>
                <a:ea typeface="微软雅黑" panose="020B0503020204020204" pitchFamily="34" charset="-122"/>
              </a:rPr>
              <a:t>根据 </a:t>
            </a:r>
            <a:r>
              <a:rPr lang="en-US" altLang="zh-CN" sz="2600" b="1" dirty="0">
                <a:solidFill>
                  <a:schemeClr val="accent6">
                    <a:lumMod val="50000"/>
                  </a:schemeClr>
                </a:solidFill>
                <a:latin typeface="微软雅黑" panose="020B0503020204020204" pitchFamily="34" charset="-122"/>
                <a:ea typeface="微软雅黑" panose="020B0503020204020204" pitchFamily="34" charset="-122"/>
              </a:rPr>
              <a:t>4</a:t>
            </a:r>
            <a:r>
              <a:rPr lang="zh-CN" altLang="en-US" sz="2600" b="1" dirty="0">
                <a:solidFill>
                  <a:schemeClr val="accent6">
                    <a:lumMod val="50000"/>
                  </a:schemeClr>
                </a:solidFill>
                <a:latin typeface="微软雅黑" panose="020B0503020204020204" pitchFamily="34" charset="-122"/>
                <a:ea typeface="微软雅黑" panose="020B0503020204020204" pitchFamily="34" charset="-122"/>
              </a:rPr>
              <a:t>个相邻纹素</a:t>
            </a:r>
          </a:p>
          <a:p>
            <a:pPr marL="1260475" lvl="3" indent="-342900" hangingPunct="0">
              <a:lnSpc>
                <a:spcPct val="110000"/>
              </a:lnSpc>
              <a:spcBef>
                <a:spcPts val="2400"/>
              </a:spcBef>
              <a:buFont typeface="Arial" panose="020B0604020202020204" pitchFamily="34" charset="0"/>
              <a:buChar char="•"/>
              <a:defRPr/>
            </a:pPr>
            <a:r>
              <a:rPr lang="zh-CN" altLang="en-US" sz="2600" b="1" dirty="0">
                <a:solidFill>
                  <a:schemeClr val="accent6">
                    <a:lumMod val="50000"/>
                  </a:schemeClr>
                </a:solidFill>
                <a:latin typeface="微软雅黑" panose="020B0503020204020204" pitchFamily="34" charset="-122"/>
                <a:ea typeface="微软雅黑" panose="020B0503020204020204" pitchFamily="34" charset="-122"/>
              </a:rPr>
              <a:t>双线性插值 </a:t>
            </a:r>
          </a:p>
          <a:p>
            <a:pPr lvl="3" indent="92075" eaLnBrk="1" hangingPunct="1">
              <a:lnSpc>
                <a:spcPct val="90000"/>
              </a:lnSpc>
              <a:spcBef>
                <a:spcPts val="2400"/>
              </a:spcBef>
            </a:pPr>
            <a:r>
              <a:rPr lang="zh-CN" altLang="en-US" sz="2800" b="1" dirty="0" smtClean="0">
                <a:solidFill>
                  <a:schemeClr val="bg2">
                    <a:lumMod val="50000"/>
                  </a:schemeClr>
                </a:solidFill>
              </a:rPr>
              <a:t>在对应纹理坐标</a:t>
            </a:r>
            <a:r>
              <a:rPr lang="en-US" altLang="zh-CN" sz="2800" b="1" dirty="0" smtClean="0">
                <a:solidFill>
                  <a:schemeClr val="bg2">
                    <a:lumMod val="50000"/>
                  </a:schemeClr>
                </a:solidFill>
              </a:rPr>
              <a:t>(</a:t>
            </a:r>
            <a:r>
              <a:rPr lang="en-US" altLang="zh-CN" sz="2800" b="1" dirty="0" err="1" smtClean="0">
                <a:solidFill>
                  <a:schemeClr val="bg2">
                    <a:lumMod val="50000"/>
                  </a:schemeClr>
                </a:solidFill>
              </a:rPr>
              <a:t>p</a:t>
            </a:r>
            <a:r>
              <a:rPr lang="en-US" altLang="zh-CN" sz="2800" b="1" baseline="-25000" dirty="0" err="1" smtClean="0">
                <a:solidFill>
                  <a:schemeClr val="bg2">
                    <a:lumMod val="50000"/>
                  </a:schemeClr>
                </a:solidFill>
              </a:rPr>
              <a:t>u</a:t>
            </a:r>
            <a:r>
              <a:rPr lang="en-US" altLang="zh-CN" sz="2800" b="1" dirty="0" err="1" smtClean="0">
                <a:solidFill>
                  <a:schemeClr val="bg2">
                    <a:lumMod val="50000"/>
                  </a:schemeClr>
                </a:solidFill>
              </a:rPr>
              <a:t>,p</a:t>
            </a:r>
            <a:r>
              <a:rPr lang="en-US" altLang="zh-CN" sz="2800" b="1" baseline="-25000" dirty="0" err="1" smtClean="0">
                <a:solidFill>
                  <a:schemeClr val="bg2">
                    <a:lumMod val="50000"/>
                  </a:schemeClr>
                </a:solidFill>
              </a:rPr>
              <a:t>v</a:t>
            </a:r>
            <a:r>
              <a:rPr lang="en-US" altLang="zh-CN" sz="2800" b="1" dirty="0" smtClean="0">
                <a:solidFill>
                  <a:schemeClr val="bg2">
                    <a:lumMod val="50000"/>
                  </a:schemeClr>
                </a:solidFill>
              </a:rPr>
              <a:t>)</a:t>
            </a:r>
            <a:r>
              <a:rPr lang="zh-CN" altLang="en-US" sz="2800" b="1" dirty="0" smtClean="0">
                <a:solidFill>
                  <a:schemeClr val="bg2">
                    <a:lumMod val="50000"/>
                  </a:schemeClr>
                </a:solidFill>
              </a:rPr>
              <a:t>处的像素的颜色值为</a:t>
            </a:r>
          </a:p>
          <a:p>
            <a:pPr lvl="1" eaLnBrk="1" hangingPunct="1">
              <a:lnSpc>
                <a:spcPct val="90000"/>
              </a:lnSpc>
              <a:buFont typeface="Wingdings" pitchFamily="2" charset="2"/>
              <a:buNone/>
            </a:pPr>
            <a:endParaRPr lang="zh-CN" altLang="en-US" sz="2000" dirty="0" smtClean="0"/>
          </a:p>
          <a:p>
            <a:pPr eaLnBrk="1" hangingPunct="1">
              <a:lnSpc>
                <a:spcPct val="90000"/>
              </a:lnSpc>
            </a:pPr>
            <a:endParaRPr lang="zh-CN" altLang="en-US" sz="2400" dirty="0" smtClean="0"/>
          </a:p>
          <a:p>
            <a:pPr lvl="1" eaLnBrk="1" hangingPunct="1">
              <a:lnSpc>
                <a:spcPct val="90000"/>
              </a:lnSpc>
              <a:buFont typeface="Wingdings" pitchFamily="2" charset="2"/>
              <a:buNone/>
            </a:pPr>
            <a:endParaRPr lang="zh-CN" altLang="en-US" sz="2000" dirty="0" smtClean="0"/>
          </a:p>
          <a:p>
            <a:pPr lvl="1" eaLnBrk="1" hangingPunct="1">
              <a:lnSpc>
                <a:spcPct val="90000"/>
              </a:lnSpc>
              <a:buFont typeface="Wingdings" pitchFamily="2" charset="2"/>
              <a:buNone/>
            </a:pPr>
            <a:endParaRPr lang="zh-CN" altLang="en-US" sz="2000" dirty="0" smtClean="0"/>
          </a:p>
          <a:p>
            <a:pPr lvl="1" eaLnBrk="1" hangingPunct="1">
              <a:lnSpc>
                <a:spcPct val="90000"/>
              </a:lnSpc>
              <a:buFont typeface="Wingdings" pitchFamily="2" charset="2"/>
              <a:buNone/>
            </a:pPr>
            <a:r>
              <a:rPr lang="zh-CN" altLang="en-US" sz="2000" dirty="0" smtClean="0"/>
              <a:t> </a:t>
            </a:r>
          </a:p>
          <a:p>
            <a:pPr lvl="1" eaLnBrk="1" hangingPunct="1">
              <a:lnSpc>
                <a:spcPct val="90000"/>
              </a:lnSpc>
            </a:pPr>
            <a:endParaRPr lang="zh-CN" altLang="en-US" sz="2000" dirty="0" smtClean="0"/>
          </a:p>
          <a:p>
            <a:pPr lvl="1" eaLnBrk="1" hangingPunct="1">
              <a:lnSpc>
                <a:spcPct val="90000"/>
              </a:lnSpc>
            </a:pPr>
            <a:endParaRPr lang="zh-CN" altLang="en-US" sz="2000" dirty="0" smtClean="0"/>
          </a:p>
          <a:p>
            <a:pPr lvl="2" eaLnBrk="1" hangingPunct="1">
              <a:lnSpc>
                <a:spcPct val="90000"/>
              </a:lnSpc>
              <a:spcBef>
                <a:spcPct val="35000"/>
              </a:spcBef>
            </a:pPr>
            <a:endParaRPr lang="zh-CN" altLang="en-US" sz="1800" dirty="0" smtClean="0"/>
          </a:p>
          <a:p>
            <a:pPr lvl="2" eaLnBrk="1" hangingPunct="1">
              <a:lnSpc>
                <a:spcPct val="90000"/>
              </a:lnSpc>
            </a:pPr>
            <a:endParaRPr lang="en-US" altLang="zh-CN" sz="1800" dirty="0" smtClean="0"/>
          </a:p>
        </p:txBody>
      </p:sp>
      <p:graphicFrame>
        <p:nvGraphicFramePr>
          <p:cNvPr id="356366" name="Object 14"/>
          <p:cNvGraphicFramePr>
            <a:graphicFrameLocks noGrp="1" noChangeAspect="1"/>
          </p:cNvGraphicFramePr>
          <p:nvPr>
            <p:ph sz="quarter" idx="2"/>
            <p:extLst>
              <p:ext uri="{D42A27DB-BD31-4B8C-83A1-F6EECF244321}">
                <p14:modId xmlns:p14="http://schemas.microsoft.com/office/powerpoint/2010/main" val="1487395308"/>
              </p:ext>
            </p:extLst>
          </p:nvPr>
        </p:nvGraphicFramePr>
        <p:xfrm>
          <a:off x="911424" y="4629702"/>
          <a:ext cx="7702035" cy="1327150"/>
        </p:xfrm>
        <a:graphic>
          <a:graphicData uri="http://schemas.openxmlformats.org/presentationml/2006/ole">
            <mc:AlternateContent xmlns:mc="http://schemas.openxmlformats.org/markup-compatibility/2006">
              <mc:Choice xmlns:v="urn:schemas-microsoft-com:vml" Requires="v">
                <p:oleObj spid="_x0000_s3162" name="Equation" r:id="rId4" imgW="3314520" imgH="647640" progId="Equation.DSMT4">
                  <p:embed/>
                </p:oleObj>
              </mc:Choice>
              <mc:Fallback>
                <p:oleObj name="Equation" r:id="rId4" imgW="3314520" imgH="647640" progId="Equation.DSMT4">
                  <p:embed/>
                  <p:pic>
                    <p:nvPicPr>
                      <p:cNvPr id="0" name=""/>
                      <p:cNvPicPr>
                        <a:picLocks noChangeAspect="1" noChangeArrowheads="1"/>
                      </p:cNvPicPr>
                      <p:nvPr/>
                    </p:nvPicPr>
                    <p:blipFill>
                      <a:blip r:embed="rId5"/>
                      <a:srcRect/>
                      <a:stretch>
                        <a:fillRect/>
                      </a:stretch>
                    </p:blipFill>
                    <p:spPr bwMode="auto">
                      <a:xfrm>
                        <a:off x="911424" y="4629702"/>
                        <a:ext cx="7702035" cy="1327150"/>
                      </a:xfrm>
                      <a:prstGeom prst="rect">
                        <a:avLst/>
                      </a:prstGeom>
                      <a:noFill/>
                      <a:ln>
                        <a:noFill/>
                      </a:ln>
                      <a:effectLst/>
                      <a:extLst/>
                    </p:spPr>
                  </p:pic>
                </p:oleObj>
              </mc:Fallback>
            </mc:AlternateContent>
          </a:graphicData>
        </a:graphic>
      </p:graphicFrame>
      <p:grpSp>
        <p:nvGrpSpPr>
          <p:cNvPr id="2" name="Group 23"/>
          <p:cNvGrpSpPr>
            <a:grpSpLocks/>
          </p:cNvGrpSpPr>
          <p:nvPr/>
        </p:nvGrpSpPr>
        <p:grpSpPr bwMode="auto">
          <a:xfrm>
            <a:off x="8356600" y="1556792"/>
            <a:ext cx="2842684" cy="2511971"/>
            <a:chOff x="3948" y="1366"/>
            <a:chExt cx="1343" cy="1197"/>
          </a:xfrm>
        </p:grpSpPr>
        <p:grpSp>
          <p:nvGrpSpPr>
            <p:cNvPr id="60427" name="Group 8"/>
            <p:cNvGrpSpPr>
              <a:grpSpLocks/>
            </p:cNvGrpSpPr>
            <p:nvPr/>
          </p:nvGrpSpPr>
          <p:grpSpPr bwMode="auto">
            <a:xfrm>
              <a:off x="3948" y="1366"/>
              <a:ext cx="1197" cy="1197"/>
              <a:chOff x="3379" y="1752"/>
              <a:chExt cx="452" cy="452"/>
            </a:xfrm>
          </p:grpSpPr>
          <p:sp>
            <p:nvSpPr>
              <p:cNvPr id="60437" name="Rectangle 4"/>
              <p:cNvSpPr>
                <a:spLocks noChangeArrowheads="1"/>
              </p:cNvSpPr>
              <p:nvPr/>
            </p:nvSpPr>
            <p:spPr bwMode="auto">
              <a:xfrm>
                <a:off x="3380" y="1752"/>
                <a:ext cx="226" cy="226"/>
              </a:xfrm>
              <a:prstGeom prst="rect">
                <a:avLst/>
              </a:prstGeom>
              <a:solidFill>
                <a:srgbClr val="FF8080"/>
              </a:solidFill>
              <a:ln w="9525">
                <a:solidFill>
                  <a:schemeClr val="tx1"/>
                </a:solidFill>
                <a:miter lim="800000"/>
                <a:headEnd/>
                <a:tailEnd/>
              </a:ln>
            </p:spPr>
            <p:txBody>
              <a:bodyPr wrap="none" anchor="ctr"/>
              <a:lstStyle/>
              <a:p>
                <a:endParaRPr lang="zh-CN" altLang="en-US">
                  <a:solidFill>
                    <a:schemeClr val="bg2">
                      <a:lumMod val="50000"/>
                    </a:schemeClr>
                  </a:solidFill>
                </a:endParaRPr>
              </a:p>
            </p:txBody>
          </p:sp>
          <p:sp>
            <p:nvSpPr>
              <p:cNvPr id="60438" name="Rectangle 5"/>
              <p:cNvSpPr>
                <a:spLocks noChangeArrowheads="1"/>
              </p:cNvSpPr>
              <p:nvPr/>
            </p:nvSpPr>
            <p:spPr bwMode="auto">
              <a:xfrm>
                <a:off x="3379" y="1978"/>
                <a:ext cx="226" cy="226"/>
              </a:xfrm>
              <a:prstGeom prst="rect">
                <a:avLst/>
              </a:prstGeom>
              <a:solidFill>
                <a:srgbClr val="FFD2D2"/>
              </a:solidFill>
              <a:ln w="9525">
                <a:solidFill>
                  <a:schemeClr val="tx1"/>
                </a:solidFill>
                <a:miter lim="800000"/>
                <a:headEnd/>
                <a:tailEnd/>
              </a:ln>
            </p:spPr>
            <p:txBody>
              <a:bodyPr wrap="none" anchor="ctr"/>
              <a:lstStyle/>
              <a:p>
                <a:endParaRPr lang="zh-CN" altLang="en-US">
                  <a:solidFill>
                    <a:schemeClr val="bg2">
                      <a:lumMod val="50000"/>
                    </a:schemeClr>
                  </a:solidFill>
                </a:endParaRPr>
              </a:p>
            </p:txBody>
          </p:sp>
          <p:sp>
            <p:nvSpPr>
              <p:cNvPr id="60439" name="Rectangle 6"/>
              <p:cNvSpPr>
                <a:spLocks noChangeArrowheads="1"/>
              </p:cNvSpPr>
              <p:nvPr/>
            </p:nvSpPr>
            <p:spPr bwMode="auto">
              <a:xfrm>
                <a:off x="3605" y="1978"/>
                <a:ext cx="226" cy="226"/>
              </a:xfrm>
              <a:prstGeom prst="rect">
                <a:avLst/>
              </a:prstGeom>
              <a:solidFill>
                <a:srgbClr val="FF4040"/>
              </a:solidFill>
              <a:ln w="9525">
                <a:solidFill>
                  <a:schemeClr val="tx1"/>
                </a:solidFill>
                <a:miter lim="800000"/>
                <a:headEnd/>
                <a:tailEnd/>
              </a:ln>
            </p:spPr>
            <p:txBody>
              <a:bodyPr wrap="none" anchor="ctr"/>
              <a:lstStyle/>
              <a:p>
                <a:endParaRPr lang="zh-CN" altLang="en-US">
                  <a:solidFill>
                    <a:schemeClr val="bg2">
                      <a:lumMod val="50000"/>
                    </a:schemeClr>
                  </a:solidFill>
                </a:endParaRPr>
              </a:p>
            </p:txBody>
          </p:sp>
          <p:sp>
            <p:nvSpPr>
              <p:cNvPr id="60440" name="Rectangle 7"/>
              <p:cNvSpPr>
                <a:spLocks noChangeArrowheads="1"/>
              </p:cNvSpPr>
              <p:nvPr/>
            </p:nvSpPr>
            <p:spPr bwMode="auto">
              <a:xfrm>
                <a:off x="3605" y="1752"/>
                <a:ext cx="226" cy="226"/>
              </a:xfrm>
              <a:prstGeom prst="rect">
                <a:avLst/>
              </a:prstGeom>
              <a:solidFill>
                <a:srgbClr val="FFC0C0"/>
              </a:solidFill>
              <a:ln w="9525">
                <a:solidFill>
                  <a:schemeClr val="tx1"/>
                </a:solidFill>
                <a:miter lim="800000"/>
                <a:headEnd/>
                <a:tailEnd/>
              </a:ln>
            </p:spPr>
            <p:txBody>
              <a:bodyPr wrap="none" anchor="ctr"/>
              <a:lstStyle/>
              <a:p>
                <a:endParaRPr lang="zh-CN" altLang="en-US">
                  <a:solidFill>
                    <a:schemeClr val="bg2">
                      <a:lumMod val="50000"/>
                    </a:schemeClr>
                  </a:solidFill>
                </a:endParaRPr>
              </a:p>
            </p:txBody>
          </p:sp>
        </p:grpSp>
        <p:sp>
          <p:nvSpPr>
            <p:cNvPr id="60428" name="Text Box 9"/>
            <p:cNvSpPr txBox="1">
              <a:spLocks noChangeArrowheads="1"/>
            </p:cNvSpPr>
            <p:nvPr/>
          </p:nvSpPr>
          <p:spPr bwMode="auto">
            <a:xfrm>
              <a:off x="4023" y="1425"/>
              <a:ext cx="52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dirty="0">
                  <a:solidFill>
                    <a:schemeClr val="bg2">
                      <a:lumMod val="50000"/>
                    </a:schemeClr>
                  </a:solidFill>
                  <a:latin typeface="Times New Roman" pitchFamily="18" charset="0"/>
                </a:rPr>
                <a:t>(</a:t>
              </a:r>
              <a:r>
                <a:rPr lang="en-US" altLang="zh-CN" b="1" dirty="0" err="1">
                  <a:solidFill>
                    <a:schemeClr val="bg2">
                      <a:lumMod val="50000"/>
                    </a:schemeClr>
                  </a:solidFill>
                  <a:latin typeface="Times New Roman" pitchFamily="18" charset="0"/>
                </a:rPr>
                <a:t>x</a:t>
              </a:r>
              <a:r>
                <a:rPr lang="en-US" altLang="zh-CN" b="1" i="1" baseline="-25000" dirty="0" err="1">
                  <a:solidFill>
                    <a:schemeClr val="bg2">
                      <a:lumMod val="50000"/>
                    </a:schemeClr>
                  </a:solidFill>
                  <a:latin typeface="Times New Roman" pitchFamily="18" charset="0"/>
                </a:rPr>
                <a:t>l</a:t>
              </a:r>
              <a:r>
                <a:rPr lang="en-US" altLang="zh-CN" b="1" dirty="0" err="1">
                  <a:solidFill>
                    <a:schemeClr val="bg2">
                      <a:lumMod val="50000"/>
                    </a:schemeClr>
                  </a:solidFill>
                  <a:latin typeface="Times New Roman" pitchFamily="18" charset="0"/>
                </a:rPr>
                <a:t>,y</a:t>
              </a:r>
              <a:r>
                <a:rPr lang="en-US" altLang="zh-CN" b="1" i="1" baseline="-25000" dirty="0" err="1">
                  <a:solidFill>
                    <a:schemeClr val="bg2">
                      <a:lumMod val="50000"/>
                    </a:schemeClr>
                  </a:solidFill>
                  <a:latin typeface="Times New Roman" pitchFamily="18" charset="0"/>
                </a:rPr>
                <a:t>t</a:t>
              </a:r>
              <a:r>
                <a:rPr lang="en-US" altLang="zh-CN" b="1" dirty="0">
                  <a:solidFill>
                    <a:schemeClr val="bg2">
                      <a:lumMod val="50000"/>
                    </a:schemeClr>
                  </a:solidFill>
                  <a:latin typeface="Times New Roman" pitchFamily="18" charset="0"/>
                </a:rPr>
                <a:t>)</a:t>
              </a:r>
            </a:p>
          </p:txBody>
        </p:sp>
        <p:sp>
          <p:nvSpPr>
            <p:cNvPr id="60429" name="Text Box 10"/>
            <p:cNvSpPr txBox="1">
              <a:spLocks noChangeArrowheads="1"/>
            </p:cNvSpPr>
            <p:nvPr/>
          </p:nvSpPr>
          <p:spPr bwMode="auto">
            <a:xfrm>
              <a:off x="4769" y="1425"/>
              <a:ext cx="52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dirty="0">
                  <a:solidFill>
                    <a:schemeClr val="bg2">
                      <a:lumMod val="50000"/>
                    </a:schemeClr>
                  </a:solidFill>
                  <a:latin typeface="Times New Roman" pitchFamily="18" charset="0"/>
                </a:rPr>
                <a:t>(</a:t>
              </a:r>
              <a:r>
                <a:rPr lang="en-US" altLang="zh-CN" b="1" dirty="0" err="1">
                  <a:solidFill>
                    <a:schemeClr val="bg2">
                      <a:lumMod val="50000"/>
                    </a:schemeClr>
                  </a:solidFill>
                  <a:latin typeface="Times New Roman" pitchFamily="18" charset="0"/>
                </a:rPr>
                <a:t>x</a:t>
              </a:r>
              <a:r>
                <a:rPr lang="en-US" altLang="zh-CN" b="1" i="1" baseline="-25000" dirty="0" err="1">
                  <a:solidFill>
                    <a:schemeClr val="bg2">
                      <a:lumMod val="50000"/>
                    </a:schemeClr>
                  </a:solidFill>
                  <a:latin typeface="Times New Roman" pitchFamily="18" charset="0"/>
                </a:rPr>
                <a:t>r</a:t>
              </a:r>
              <a:r>
                <a:rPr lang="en-US" altLang="zh-CN" b="1" dirty="0" err="1">
                  <a:solidFill>
                    <a:schemeClr val="bg2">
                      <a:lumMod val="50000"/>
                    </a:schemeClr>
                  </a:solidFill>
                  <a:latin typeface="Times New Roman" pitchFamily="18" charset="0"/>
                </a:rPr>
                <a:t>,y</a:t>
              </a:r>
              <a:r>
                <a:rPr lang="en-US" altLang="zh-CN" b="1" i="1" baseline="-25000" dirty="0" err="1">
                  <a:solidFill>
                    <a:schemeClr val="bg2">
                      <a:lumMod val="50000"/>
                    </a:schemeClr>
                  </a:solidFill>
                  <a:latin typeface="Times New Roman" pitchFamily="18" charset="0"/>
                </a:rPr>
                <a:t>t</a:t>
              </a:r>
              <a:r>
                <a:rPr lang="en-US" altLang="zh-CN" b="1" dirty="0">
                  <a:solidFill>
                    <a:schemeClr val="bg2">
                      <a:lumMod val="50000"/>
                    </a:schemeClr>
                  </a:solidFill>
                  <a:latin typeface="Times New Roman" pitchFamily="18" charset="0"/>
                </a:rPr>
                <a:t>)</a:t>
              </a:r>
            </a:p>
          </p:txBody>
        </p:sp>
        <p:sp>
          <p:nvSpPr>
            <p:cNvPr id="60430" name="Text Box 11"/>
            <p:cNvSpPr txBox="1">
              <a:spLocks noChangeArrowheads="1"/>
            </p:cNvSpPr>
            <p:nvPr/>
          </p:nvSpPr>
          <p:spPr bwMode="auto">
            <a:xfrm>
              <a:off x="4023" y="2315"/>
              <a:ext cx="52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dirty="0">
                  <a:solidFill>
                    <a:schemeClr val="bg2">
                      <a:lumMod val="50000"/>
                    </a:schemeClr>
                  </a:solidFill>
                  <a:latin typeface="Times New Roman" pitchFamily="18" charset="0"/>
                </a:rPr>
                <a:t>(</a:t>
              </a:r>
              <a:r>
                <a:rPr lang="en-US" altLang="zh-CN" b="1" dirty="0" err="1">
                  <a:solidFill>
                    <a:schemeClr val="bg2">
                      <a:lumMod val="50000"/>
                    </a:schemeClr>
                  </a:solidFill>
                  <a:latin typeface="Times New Roman" pitchFamily="18" charset="0"/>
                </a:rPr>
                <a:t>x</a:t>
              </a:r>
              <a:r>
                <a:rPr lang="en-US" altLang="zh-CN" b="1" i="1" baseline="-25000" dirty="0" err="1">
                  <a:solidFill>
                    <a:schemeClr val="bg2">
                      <a:lumMod val="50000"/>
                    </a:schemeClr>
                  </a:solidFill>
                  <a:latin typeface="Times New Roman" pitchFamily="18" charset="0"/>
                </a:rPr>
                <a:t>l</a:t>
              </a:r>
              <a:r>
                <a:rPr lang="en-US" altLang="zh-CN" b="1" dirty="0" err="1">
                  <a:solidFill>
                    <a:schemeClr val="bg2">
                      <a:lumMod val="50000"/>
                    </a:schemeClr>
                  </a:solidFill>
                  <a:latin typeface="Times New Roman" pitchFamily="18" charset="0"/>
                </a:rPr>
                <a:t>,y</a:t>
              </a:r>
              <a:r>
                <a:rPr lang="en-US" altLang="zh-CN" b="1" i="1" baseline="-25000" dirty="0" err="1">
                  <a:solidFill>
                    <a:schemeClr val="bg2">
                      <a:lumMod val="50000"/>
                    </a:schemeClr>
                  </a:solidFill>
                  <a:latin typeface="Times New Roman" pitchFamily="18" charset="0"/>
                </a:rPr>
                <a:t>b</a:t>
              </a:r>
              <a:r>
                <a:rPr lang="en-US" altLang="zh-CN" b="1" dirty="0">
                  <a:solidFill>
                    <a:schemeClr val="bg2">
                      <a:lumMod val="50000"/>
                    </a:schemeClr>
                  </a:solidFill>
                  <a:latin typeface="Times New Roman" pitchFamily="18" charset="0"/>
                </a:rPr>
                <a:t>)</a:t>
              </a:r>
            </a:p>
          </p:txBody>
        </p:sp>
        <p:sp>
          <p:nvSpPr>
            <p:cNvPr id="60431" name="Text Box 12"/>
            <p:cNvSpPr txBox="1">
              <a:spLocks noChangeArrowheads="1"/>
            </p:cNvSpPr>
            <p:nvPr/>
          </p:nvSpPr>
          <p:spPr bwMode="auto">
            <a:xfrm>
              <a:off x="4635" y="2315"/>
              <a:ext cx="52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solidFill>
                    <a:schemeClr val="bg2">
                      <a:lumMod val="50000"/>
                    </a:schemeClr>
                  </a:solidFill>
                  <a:latin typeface="Times New Roman" pitchFamily="18" charset="0"/>
                </a:rPr>
                <a:t>(x</a:t>
              </a:r>
              <a:r>
                <a:rPr lang="en-US" altLang="zh-CN" b="1" i="1" baseline="-25000">
                  <a:solidFill>
                    <a:schemeClr val="bg2">
                      <a:lumMod val="50000"/>
                    </a:schemeClr>
                  </a:solidFill>
                  <a:latin typeface="Times New Roman" pitchFamily="18" charset="0"/>
                </a:rPr>
                <a:t>r</a:t>
              </a:r>
              <a:r>
                <a:rPr lang="en-US" altLang="zh-CN" b="1">
                  <a:solidFill>
                    <a:schemeClr val="bg2">
                      <a:lumMod val="50000"/>
                    </a:schemeClr>
                  </a:solidFill>
                  <a:latin typeface="Times New Roman" pitchFamily="18" charset="0"/>
                </a:rPr>
                <a:t>,y</a:t>
              </a:r>
              <a:r>
                <a:rPr lang="en-US" altLang="zh-CN" b="1" i="1" baseline="-25000">
                  <a:solidFill>
                    <a:schemeClr val="bg2">
                      <a:lumMod val="50000"/>
                    </a:schemeClr>
                  </a:solidFill>
                  <a:latin typeface="Times New Roman" pitchFamily="18" charset="0"/>
                </a:rPr>
                <a:t>b</a:t>
              </a:r>
              <a:r>
                <a:rPr lang="en-US" altLang="zh-CN" b="1">
                  <a:solidFill>
                    <a:schemeClr val="bg2">
                      <a:lumMod val="50000"/>
                    </a:schemeClr>
                  </a:solidFill>
                  <a:latin typeface="Times New Roman" pitchFamily="18" charset="0"/>
                </a:rPr>
                <a:t>)</a:t>
              </a:r>
            </a:p>
          </p:txBody>
        </p:sp>
        <p:sp>
          <p:nvSpPr>
            <p:cNvPr id="60432" name="Oval 18"/>
            <p:cNvSpPr>
              <a:spLocks noChangeArrowheads="1"/>
            </p:cNvSpPr>
            <p:nvPr/>
          </p:nvSpPr>
          <p:spPr bwMode="auto">
            <a:xfrm>
              <a:off x="4812" y="2251"/>
              <a:ext cx="68" cy="68"/>
            </a:xfrm>
            <a:prstGeom prst="ellipse">
              <a:avLst/>
            </a:prstGeom>
            <a:solidFill>
              <a:schemeClr val="folHlink"/>
            </a:solidFill>
            <a:ln w="9525">
              <a:solidFill>
                <a:schemeClr val="tx1"/>
              </a:solidFill>
              <a:round/>
              <a:headEnd/>
              <a:tailEnd/>
            </a:ln>
          </p:spPr>
          <p:txBody>
            <a:bodyPr wrap="none" anchor="ctr"/>
            <a:lstStyle/>
            <a:p>
              <a:endParaRPr lang="zh-CN" altLang="en-US">
                <a:solidFill>
                  <a:schemeClr val="bg2">
                    <a:lumMod val="50000"/>
                  </a:schemeClr>
                </a:solidFill>
              </a:endParaRPr>
            </a:p>
          </p:txBody>
        </p:sp>
        <p:sp>
          <p:nvSpPr>
            <p:cNvPr id="60433" name="Oval 19"/>
            <p:cNvSpPr>
              <a:spLocks noChangeArrowheads="1"/>
            </p:cNvSpPr>
            <p:nvPr/>
          </p:nvSpPr>
          <p:spPr bwMode="auto">
            <a:xfrm>
              <a:off x="4195" y="2251"/>
              <a:ext cx="68" cy="68"/>
            </a:xfrm>
            <a:prstGeom prst="ellipse">
              <a:avLst/>
            </a:prstGeom>
            <a:solidFill>
              <a:schemeClr val="folHlink"/>
            </a:solidFill>
            <a:ln w="9525">
              <a:solidFill>
                <a:schemeClr val="tx1"/>
              </a:solidFill>
              <a:round/>
              <a:headEnd/>
              <a:tailEnd/>
            </a:ln>
          </p:spPr>
          <p:txBody>
            <a:bodyPr wrap="none" anchor="ctr"/>
            <a:lstStyle/>
            <a:p>
              <a:endParaRPr lang="zh-CN" altLang="en-US">
                <a:solidFill>
                  <a:schemeClr val="bg2">
                    <a:lumMod val="50000"/>
                  </a:schemeClr>
                </a:solidFill>
              </a:endParaRPr>
            </a:p>
          </p:txBody>
        </p:sp>
        <p:sp>
          <p:nvSpPr>
            <p:cNvPr id="60434" name="Oval 20"/>
            <p:cNvSpPr>
              <a:spLocks noChangeArrowheads="1"/>
            </p:cNvSpPr>
            <p:nvPr/>
          </p:nvSpPr>
          <p:spPr bwMode="auto">
            <a:xfrm>
              <a:off x="4812" y="1657"/>
              <a:ext cx="68" cy="68"/>
            </a:xfrm>
            <a:prstGeom prst="ellipse">
              <a:avLst/>
            </a:prstGeom>
            <a:solidFill>
              <a:schemeClr val="folHlink"/>
            </a:solidFill>
            <a:ln w="9525">
              <a:solidFill>
                <a:schemeClr val="tx1"/>
              </a:solidFill>
              <a:round/>
              <a:headEnd/>
              <a:tailEnd/>
            </a:ln>
          </p:spPr>
          <p:txBody>
            <a:bodyPr wrap="none" anchor="ctr"/>
            <a:lstStyle/>
            <a:p>
              <a:endParaRPr lang="zh-CN" altLang="en-US">
                <a:solidFill>
                  <a:schemeClr val="bg2">
                    <a:lumMod val="50000"/>
                  </a:schemeClr>
                </a:solidFill>
              </a:endParaRPr>
            </a:p>
          </p:txBody>
        </p:sp>
        <p:sp>
          <p:nvSpPr>
            <p:cNvPr id="60435" name="Oval 21"/>
            <p:cNvSpPr>
              <a:spLocks noChangeArrowheads="1"/>
            </p:cNvSpPr>
            <p:nvPr/>
          </p:nvSpPr>
          <p:spPr bwMode="auto">
            <a:xfrm>
              <a:off x="4195" y="1657"/>
              <a:ext cx="68" cy="68"/>
            </a:xfrm>
            <a:prstGeom prst="ellipse">
              <a:avLst/>
            </a:prstGeom>
            <a:solidFill>
              <a:schemeClr val="folHlink"/>
            </a:solidFill>
            <a:ln w="9525">
              <a:solidFill>
                <a:schemeClr val="tx1"/>
              </a:solidFill>
              <a:round/>
              <a:headEnd/>
              <a:tailEnd/>
            </a:ln>
          </p:spPr>
          <p:txBody>
            <a:bodyPr wrap="none" anchor="ctr"/>
            <a:lstStyle/>
            <a:p>
              <a:endParaRPr lang="zh-CN" altLang="en-US">
                <a:solidFill>
                  <a:schemeClr val="bg2">
                    <a:lumMod val="50000"/>
                  </a:schemeClr>
                </a:solidFill>
              </a:endParaRPr>
            </a:p>
          </p:txBody>
        </p:sp>
        <p:sp>
          <p:nvSpPr>
            <p:cNvPr id="60436" name="Rectangle 22"/>
            <p:cNvSpPr>
              <a:spLocks noChangeArrowheads="1"/>
            </p:cNvSpPr>
            <p:nvPr/>
          </p:nvSpPr>
          <p:spPr bwMode="auto">
            <a:xfrm>
              <a:off x="4232" y="1684"/>
              <a:ext cx="612" cy="6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2">
                    <a:lumMod val="50000"/>
                  </a:schemeClr>
                </a:solidFill>
              </a:endParaRPr>
            </a:p>
          </p:txBody>
        </p:sp>
      </p:grpSp>
      <p:grpSp>
        <p:nvGrpSpPr>
          <p:cNvPr id="4" name="Group 28"/>
          <p:cNvGrpSpPr>
            <a:grpSpLocks/>
          </p:cNvGrpSpPr>
          <p:nvPr/>
        </p:nvGrpSpPr>
        <p:grpSpPr bwMode="auto">
          <a:xfrm>
            <a:off x="9810737" y="2565404"/>
            <a:ext cx="2006597" cy="649289"/>
            <a:chOff x="4635" y="1616"/>
            <a:chExt cx="948" cy="409"/>
          </a:xfrm>
        </p:grpSpPr>
        <p:sp>
          <p:nvSpPr>
            <p:cNvPr id="60424" name="Oval 24"/>
            <p:cNvSpPr>
              <a:spLocks noChangeArrowheads="1"/>
            </p:cNvSpPr>
            <p:nvPr/>
          </p:nvSpPr>
          <p:spPr bwMode="auto">
            <a:xfrm>
              <a:off x="4635" y="1934"/>
              <a:ext cx="68" cy="91"/>
            </a:xfrm>
            <a:prstGeom prst="ellipse">
              <a:avLst/>
            </a:prstGeom>
            <a:solidFill>
              <a:schemeClr val="bg2">
                <a:lumMod val="50000"/>
              </a:schemeClr>
            </a:solidFill>
            <a:ln w="9525">
              <a:solidFill>
                <a:schemeClr val="bg2">
                  <a:lumMod val="50000"/>
                </a:schemeClr>
              </a:solidFill>
              <a:round/>
              <a:headEnd/>
              <a:tailEnd/>
            </a:ln>
          </p:spPr>
          <p:txBody>
            <a:bodyPr wrap="none" anchor="ctr"/>
            <a:lstStyle/>
            <a:p>
              <a:endParaRPr lang="zh-CN" altLang="en-US">
                <a:solidFill>
                  <a:schemeClr val="bg2">
                    <a:lumMod val="50000"/>
                  </a:schemeClr>
                </a:solidFill>
              </a:endParaRPr>
            </a:p>
          </p:txBody>
        </p:sp>
        <p:sp>
          <p:nvSpPr>
            <p:cNvPr id="60425" name="Rectangle 26"/>
            <p:cNvSpPr>
              <a:spLocks noChangeArrowheads="1"/>
            </p:cNvSpPr>
            <p:nvPr/>
          </p:nvSpPr>
          <p:spPr bwMode="auto">
            <a:xfrm>
              <a:off x="5170" y="1616"/>
              <a:ext cx="4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solidFill>
                    <a:schemeClr val="bg2">
                      <a:lumMod val="50000"/>
                    </a:schemeClr>
                  </a:solidFill>
                  <a:latin typeface="Times New Roman" pitchFamily="18" charset="0"/>
                </a:rPr>
                <a:t>(</a:t>
              </a:r>
              <a:r>
                <a:rPr lang="en-US" altLang="zh-CN" sz="2000" b="1" dirty="0" err="1">
                  <a:solidFill>
                    <a:schemeClr val="bg2">
                      <a:lumMod val="50000"/>
                    </a:schemeClr>
                  </a:solidFill>
                  <a:latin typeface="Times New Roman" pitchFamily="18" charset="0"/>
                </a:rPr>
                <a:t>p</a:t>
              </a:r>
              <a:r>
                <a:rPr lang="en-US" altLang="zh-CN" sz="2000" b="1" i="1" baseline="-25000" dirty="0" err="1">
                  <a:solidFill>
                    <a:schemeClr val="bg2">
                      <a:lumMod val="50000"/>
                    </a:schemeClr>
                  </a:solidFill>
                  <a:latin typeface="Times New Roman" pitchFamily="18" charset="0"/>
                </a:rPr>
                <a:t>u</a:t>
              </a:r>
              <a:r>
                <a:rPr lang="en-US" altLang="zh-CN" sz="2000" b="1" dirty="0" err="1">
                  <a:solidFill>
                    <a:schemeClr val="bg2">
                      <a:lumMod val="50000"/>
                    </a:schemeClr>
                  </a:solidFill>
                  <a:latin typeface="Times New Roman" pitchFamily="18" charset="0"/>
                </a:rPr>
                <a:t>,p</a:t>
              </a:r>
              <a:r>
                <a:rPr lang="en-US" altLang="zh-CN" sz="2000" b="1" i="1" baseline="-25000" dirty="0" err="1">
                  <a:solidFill>
                    <a:schemeClr val="bg2">
                      <a:lumMod val="50000"/>
                    </a:schemeClr>
                  </a:solidFill>
                  <a:latin typeface="Times New Roman" pitchFamily="18" charset="0"/>
                </a:rPr>
                <a:t>v</a:t>
              </a:r>
              <a:r>
                <a:rPr lang="en-US" altLang="zh-CN" sz="2000" b="1" dirty="0">
                  <a:solidFill>
                    <a:schemeClr val="bg2">
                      <a:lumMod val="50000"/>
                    </a:schemeClr>
                  </a:solidFill>
                  <a:latin typeface="Times New Roman" pitchFamily="18" charset="0"/>
                </a:rPr>
                <a:t>)</a:t>
              </a:r>
            </a:p>
          </p:txBody>
        </p:sp>
        <p:sp>
          <p:nvSpPr>
            <p:cNvPr id="60426" name="Line 27"/>
            <p:cNvSpPr>
              <a:spLocks noChangeShapeType="1"/>
            </p:cNvSpPr>
            <p:nvPr/>
          </p:nvSpPr>
          <p:spPr bwMode="auto">
            <a:xfrm flipV="1">
              <a:off x="4669" y="1772"/>
              <a:ext cx="524" cy="207"/>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sp>
        <p:nvSpPr>
          <p:cNvPr id="25" name="Line 27"/>
          <p:cNvSpPr>
            <a:spLocks noChangeShapeType="1"/>
          </p:cNvSpPr>
          <p:nvPr/>
        </p:nvSpPr>
        <p:spPr bwMode="auto">
          <a:xfrm>
            <a:off x="8945612" y="2241808"/>
            <a:ext cx="5770" cy="2267312"/>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6" name="Line 27"/>
          <p:cNvSpPr>
            <a:spLocks noChangeShapeType="1"/>
          </p:cNvSpPr>
          <p:nvPr/>
        </p:nvSpPr>
        <p:spPr bwMode="auto">
          <a:xfrm flipV="1">
            <a:off x="8951891" y="2221967"/>
            <a:ext cx="2184669" cy="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cxnSp>
        <p:nvCxnSpPr>
          <p:cNvPr id="5" name="直接连接符 4"/>
          <p:cNvCxnSpPr/>
          <p:nvPr/>
        </p:nvCxnSpPr>
        <p:spPr>
          <a:xfrm flipH="1">
            <a:off x="8951384" y="3134882"/>
            <a:ext cx="931320" cy="0"/>
          </a:xfrm>
          <a:prstGeom prst="line">
            <a:avLst/>
          </a:prstGeom>
          <a:noFill/>
          <a:ln w="12700" cap="flat">
            <a:solidFill>
              <a:srgbClr val="000000"/>
            </a:solidFill>
            <a:prstDash val="dash"/>
            <a:miter lim="800000"/>
          </a:ln>
          <a:effectLst/>
          <a:sp3d/>
        </p:spPr>
        <p:style>
          <a:lnRef idx="0">
            <a:scrgbClr r="0" g="0" b="0"/>
          </a:lnRef>
          <a:fillRef idx="0">
            <a:scrgbClr r="0" g="0" b="0"/>
          </a:fillRef>
          <a:effectRef idx="0">
            <a:scrgbClr r="0" g="0" b="0"/>
          </a:effectRef>
          <a:fontRef idx="none"/>
        </p:style>
      </p:cxnSp>
      <p:cxnSp>
        <p:nvCxnSpPr>
          <p:cNvPr id="29" name="直接连接符 28"/>
          <p:cNvCxnSpPr/>
          <p:nvPr/>
        </p:nvCxnSpPr>
        <p:spPr>
          <a:xfrm>
            <a:off x="9882704" y="2253916"/>
            <a:ext cx="0" cy="864000"/>
          </a:xfrm>
          <a:prstGeom prst="line">
            <a:avLst/>
          </a:prstGeom>
          <a:noFill/>
          <a:ln w="12700" cap="flat">
            <a:solidFill>
              <a:srgbClr val="000000"/>
            </a:solidFill>
            <a:prstDash val="dash"/>
            <a:miter lim="800000"/>
          </a:ln>
          <a:effectLst/>
          <a:sp3d/>
        </p:spPr>
        <p:style>
          <a:lnRef idx="0">
            <a:scrgbClr r="0" g="0" b="0"/>
          </a:lnRef>
          <a:fillRef idx="0">
            <a:scrgbClr r="0" g="0" b="0"/>
          </a:fillRef>
          <a:effectRef idx="0">
            <a:scrgbClr r="0" g="0" b="0"/>
          </a:effectRef>
          <a:fontRef idx="none"/>
        </p:style>
      </p:cxnSp>
      <p:sp>
        <p:nvSpPr>
          <p:cNvPr id="7" name="TextBox 6"/>
          <p:cNvSpPr txBox="1"/>
          <p:nvPr/>
        </p:nvSpPr>
        <p:spPr>
          <a:xfrm>
            <a:off x="8613459" y="2933251"/>
            <a:ext cx="51721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b="1" dirty="0" smtClean="0">
                <a:solidFill>
                  <a:schemeClr val="bg2">
                    <a:lumMod val="50000"/>
                  </a:schemeClr>
                </a:solidFill>
              </a:rPr>
              <a:t>v’</a:t>
            </a:r>
            <a:endParaRPr kumimoji="0" lang="zh-CN" altLang="en-US" sz="1800" b="1" i="0" u="none" strike="noStrike" cap="none" spc="0" normalizeH="0" baseline="0" dirty="0">
              <a:ln>
                <a:noFill/>
              </a:ln>
              <a:solidFill>
                <a:schemeClr val="bg2">
                  <a:lumMod val="50000"/>
                </a:schemeClr>
              </a:solidFill>
              <a:effectLst/>
              <a:uFillTx/>
              <a:sym typeface="Lato Light"/>
            </a:endParaRPr>
          </a:p>
        </p:txBody>
      </p:sp>
      <p:sp>
        <p:nvSpPr>
          <p:cNvPr id="33" name="TextBox 32"/>
          <p:cNvSpPr txBox="1"/>
          <p:nvPr/>
        </p:nvSpPr>
        <p:spPr>
          <a:xfrm>
            <a:off x="9768408" y="1865288"/>
            <a:ext cx="51721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b="1" dirty="0" smtClean="0">
                <a:solidFill>
                  <a:schemeClr val="bg2">
                    <a:lumMod val="50000"/>
                  </a:schemeClr>
                </a:solidFill>
              </a:rPr>
              <a:t>u’</a:t>
            </a:r>
            <a:endParaRPr kumimoji="0" lang="zh-CN" altLang="en-US" sz="1800" b="1" i="0" u="none" strike="noStrike" cap="none" spc="0" normalizeH="0" baseline="0" dirty="0">
              <a:ln>
                <a:noFill/>
              </a:ln>
              <a:solidFill>
                <a:schemeClr val="bg2">
                  <a:lumMod val="50000"/>
                </a:schemeClr>
              </a:solidFill>
              <a:effectLst/>
              <a:uFillTx/>
              <a:sym typeface="Lato Light"/>
            </a:endParaRPr>
          </a:p>
        </p:txBody>
      </p:sp>
      <p:sp>
        <p:nvSpPr>
          <p:cNvPr id="34" name="TextBox 33"/>
          <p:cNvSpPr txBox="1"/>
          <p:nvPr/>
        </p:nvSpPr>
        <p:spPr>
          <a:xfrm>
            <a:off x="8945612" y="4253429"/>
            <a:ext cx="51721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b="1" dirty="0" smtClean="0">
                <a:solidFill>
                  <a:schemeClr val="bg2">
                    <a:lumMod val="50000"/>
                  </a:schemeClr>
                </a:solidFill>
              </a:rPr>
              <a:t>V</a:t>
            </a:r>
            <a:endParaRPr kumimoji="0" lang="zh-CN" altLang="en-US" sz="1800" b="1" i="0" u="none" strike="noStrike" cap="none" spc="0" normalizeH="0" baseline="0" dirty="0">
              <a:ln>
                <a:noFill/>
              </a:ln>
              <a:solidFill>
                <a:schemeClr val="bg2">
                  <a:lumMod val="50000"/>
                </a:schemeClr>
              </a:solidFill>
              <a:effectLst/>
              <a:uFillTx/>
              <a:sym typeface="Lato Light"/>
            </a:endParaRPr>
          </a:p>
        </p:txBody>
      </p:sp>
      <p:sp>
        <p:nvSpPr>
          <p:cNvPr id="35" name="TextBox 34"/>
          <p:cNvSpPr txBox="1"/>
          <p:nvPr/>
        </p:nvSpPr>
        <p:spPr>
          <a:xfrm>
            <a:off x="11145301" y="2000120"/>
            <a:ext cx="51721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b="1" dirty="0" smtClean="0">
                <a:solidFill>
                  <a:schemeClr val="bg2">
                    <a:lumMod val="50000"/>
                  </a:schemeClr>
                </a:solidFill>
              </a:rPr>
              <a:t>U</a:t>
            </a:r>
            <a:endParaRPr kumimoji="0" lang="zh-CN" altLang="en-US" sz="1800" b="1" i="0" u="none" strike="noStrike" cap="none" spc="0" normalizeH="0" baseline="0" dirty="0">
              <a:ln>
                <a:noFill/>
              </a:ln>
              <a:solidFill>
                <a:schemeClr val="bg2">
                  <a:lumMod val="50000"/>
                </a:schemeClr>
              </a:solidFill>
              <a:effectLst/>
              <a:uFillTx/>
              <a:sym typeface="Lato Light"/>
            </a:endParaRPr>
          </a:p>
        </p:txBody>
      </p:sp>
      <p:sp>
        <p:nvSpPr>
          <p:cNvPr id="38" name="Rectangle 2"/>
          <p:cNvSpPr>
            <a:spLocks noGrp="1" noChangeArrowheads="1"/>
          </p:cNvSpPr>
          <p:nvPr>
            <p:ph type="title"/>
          </p:nvPr>
        </p:nvSpPr>
        <p:spPr>
          <a:xfrm>
            <a:off x="838418" y="365125"/>
            <a:ext cx="10515164" cy="1325563"/>
          </a:xfrm>
        </p:spPr>
        <p:txBody>
          <a:bodyPr>
            <a:normAutofit/>
          </a:bodyPr>
          <a:lstStyle/>
          <a:p>
            <a:pPr eaLnBrk="1" hangingPunct="1"/>
            <a:r>
              <a:rPr lang="en-US" altLang="zh-CN" sz="3600" b="1" dirty="0">
                <a:solidFill>
                  <a:schemeClr val="accent6">
                    <a:lumMod val="50000"/>
                  </a:schemeClr>
                </a:solidFill>
                <a:latin typeface="微软雅黑" panose="020B0503020204020204" pitchFamily="34" charset="-122"/>
                <a:ea typeface="微软雅黑" panose="020B0503020204020204" pitchFamily="34" charset="-122"/>
              </a:rPr>
              <a:t>3.2 </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纹理放大滤波</a:t>
            </a:r>
            <a:endParaRPr lang="zh-CN" altLang="en-US" sz="3200" dirty="0" smtClean="0"/>
          </a:p>
        </p:txBody>
      </p:sp>
    </p:spTree>
    <p:extLst>
      <p:ext uri="{BB962C8B-B14F-4D97-AF65-F5344CB8AC3E}">
        <p14:creationId xmlns:p14="http://schemas.microsoft.com/office/powerpoint/2010/main" val="952630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6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3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56355">
                                            <p:txEl>
                                              <p:pRg st="3" end="3"/>
                                            </p:txEl>
                                          </p:spTgt>
                                        </p:tgtEl>
                                        <p:attrNameLst>
                                          <p:attrName>style.visibility</p:attrName>
                                        </p:attrNameLst>
                                      </p:cBhvr>
                                      <p:to>
                                        <p:strVal val="visible"/>
                                      </p:to>
                                    </p:set>
                                    <p:animEffect transition="in" filter="wipe(up)">
                                      <p:cBhvr>
                                        <p:cTn id="28" dur="500"/>
                                        <p:tgtEl>
                                          <p:spTgt spid="356355">
                                            <p:txEl>
                                              <p:pRg st="3" end="3"/>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56355">
                                            <p:txEl>
                                              <p:pRg st="8" end="8"/>
                                            </p:txEl>
                                          </p:spTgt>
                                        </p:tgtEl>
                                        <p:attrNameLst>
                                          <p:attrName>style.visibility</p:attrName>
                                        </p:attrNameLst>
                                      </p:cBhvr>
                                      <p:to>
                                        <p:strVal val="visible"/>
                                      </p:to>
                                    </p:set>
                                    <p:animEffect transition="in" filter="wipe(up)">
                                      <p:cBhvr>
                                        <p:cTn id="31" dur="500"/>
                                        <p:tgtEl>
                                          <p:spTgt spid="356355">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down)">
                                      <p:cBhvr>
                                        <p:cTn id="51" dur="500"/>
                                        <p:tgtEl>
                                          <p:spTgt spid="29"/>
                                        </p:tgtEl>
                                      </p:cBhvr>
                                    </p:animEffect>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down)">
                                      <p:cBhvr>
                                        <p:cTn id="55" dur="500"/>
                                        <p:tgtEl>
                                          <p:spTgt spid="3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right)">
                                      <p:cBhvr>
                                        <p:cTn id="60" dur="500"/>
                                        <p:tgtEl>
                                          <p:spTgt spid="5"/>
                                        </p:tgtEl>
                                      </p:cBhvr>
                                    </p:animEffec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56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uiExpand="1" build="p"/>
      <p:bldP spid="25" grpId="0" animBg="1"/>
      <p:bldP spid="26" grpId="0" animBg="1"/>
      <p:bldP spid="7" grpId="0"/>
      <p:bldP spid="33" grpId="0"/>
      <p:bldP spid="34" grpId="0"/>
      <p:bldP spid="3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ChangeArrowheads="1"/>
          </p:cNvSpPr>
          <p:nvPr>
            <p:ph type="body" sz="half" idx="1"/>
          </p:nvPr>
        </p:nvSpPr>
        <p:spPr>
          <a:xfrm>
            <a:off x="1415480" y="1916832"/>
            <a:ext cx="7782983" cy="4114800"/>
          </a:xfrm>
        </p:spPr>
        <p:txBody>
          <a:bodyPr/>
          <a:lstStyle/>
          <a:p>
            <a:pPr marL="717550" lvl="1" indent="-342900" hangingPunct="0">
              <a:lnSpc>
                <a:spcPct val="110000"/>
              </a:lnSpc>
              <a:spcBef>
                <a:spcPts val="1800"/>
              </a:spcBef>
              <a:buFont typeface="Wingdings" panose="05000000000000000000" pitchFamily="2" charset="2"/>
              <a:buChar char="Ø"/>
              <a:defRPr/>
            </a:pPr>
            <a:r>
              <a:rPr lang="en-US" altLang="zh-CN" sz="2600" b="1" dirty="0" smtClean="0">
                <a:solidFill>
                  <a:schemeClr val="accent6">
                    <a:lumMod val="50000"/>
                  </a:schemeClr>
                </a:solidFill>
                <a:latin typeface="微软雅黑" panose="020B0503020204020204" pitchFamily="34" charset="-122"/>
                <a:ea typeface="微软雅黑" panose="020B0503020204020204" pitchFamily="34" charset="-122"/>
              </a:rPr>
              <a:t>3.3.1 </a:t>
            </a:r>
            <a:r>
              <a:rPr lang="zh-CN" altLang="en-US" sz="2600" b="1" dirty="0" smtClean="0">
                <a:solidFill>
                  <a:schemeClr val="accent6">
                    <a:lumMod val="50000"/>
                  </a:schemeClr>
                </a:solidFill>
                <a:latin typeface="微软雅黑" panose="020B0503020204020204" pitchFamily="34" charset="-122"/>
                <a:ea typeface="微软雅黑" panose="020B0503020204020204" pitchFamily="34" charset="-122"/>
              </a:rPr>
              <a:t>缩小滤波反走样基本</a:t>
            </a:r>
            <a:r>
              <a:rPr lang="zh-CN" altLang="en-US" sz="2600" b="1" dirty="0">
                <a:solidFill>
                  <a:schemeClr val="accent6">
                    <a:lumMod val="50000"/>
                  </a:schemeClr>
                </a:solidFill>
                <a:latin typeface="微软雅黑" panose="020B0503020204020204" pitchFamily="34" charset="-122"/>
                <a:ea typeface="微软雅黑" panose="020B0503020204020204" pitchFamily="34" charset="-122"/>
              </a:rPr>
              <a:t>思想</a:t>
            </a:r>
          </a:p>
          <a:p>
            <a:pPr marL="1260475" lvl="3" indent="-342900" eaLnBrk="1" hangingPunct="0">
              <a:lnSpc>
                <a:spcPct val="110000"/>
              </a:lnSpc>
              <a:spcBef>
                <a:spcPts val="24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提高像素采样频率</a:t>
            </a:r>
          </a:p>
          <a:p>
            <a:pPr marL="2058988" lvl="1" indent="-285750">
              <a:spcBef>
                <a:spcPts val="1800"/>
              </a:spcBef>
              <a:buFont typeface="Wingdings" panose="05000000000000000000" pitchFamily="2" charset="2"/>
              <a:buChar char="p"/>
            </a:pPr>
            <a:r>
              <a:rPr lang="zh-CN" altLang="en-US" b="1" dirty="0">
                <a:solidFill>
                  <a:schemeClr val="bg2">
                    <a:lumMod val="50000"/>
                  </a:schemeClr>
                </a:solidFill>
                <a:latin typeface="Mangal" panose="02040503050203030202" pitchFamily="18" charset="0"/>
                <a:cs typeface="Mangal" panose="02040503050203030202" pitchFamily="18" charset="0"/>
              </a:rPr>
              <a:t>ＦＳＡＡ</a:t>
            </a:r>
          </a:p>
          <a:p>
            <a:pPr marL="2058988" lvl="1" indent="-285750">
              <a:spcBef>
                <a:spcPts val="1800"/>
              </a:spcBef>
              <a:buFont typeface="Wingdings" panose="05000000000000000000" pitchFamily="2" charset="2"/>
              <a:buChar char="p"/>
            </a:pPr>
            <a:r>
              <a:rPr lang="zh-CN" altLang="en-US" b="1" dirty="0">
                <a:solidFill>
                  <a:schemeClr val="bg2">
                    <a:lumMod val="50000"/>
                  </a:schemeClr>
                </a:solidFill>
                <a:latin typeface="Mangal" panose="02040503050203030202" pitchFamily="18" charset="0"/>
                <a:cs typeface="Mangal" panose="02040503050203030202" pitchFamily="18" charset="0"/>
              </a:rPr>
              <a:t>但只能有限的增加采样频率</a:t>
            </a:r>
          </a:p>
          <a:p>
            <a:pPr marL="1260475" lvl="3" indent="-342900" hangingPunct="0">
              <a:lnSpc>
                <a:spcPct val="110000"/>
              </a:lnSpc>
              <a:spcBef>
                <a:spcPts val="24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降低纹理采样频率</a:t>
            </a:r>
          </a:p>
          <a:p>
            <a:pPr lvl="1" eaLnBrk="1" hangingPunct="1">
              <a:buFont typeface="Wingdings" pitchFamily="2" charset="2"/>
              <a:buNone/>
            </a:pPr>
            <a:r>
              <a:rPr lang="zh-CN" altLang="en-US" sz="2400" dirty="0" smtClean="0"/>
              <a:t> </a:t>
            </a:r>
          </a:p>
          <a:p>
            <a:pPr lvl="1" eaLnBrk="1" hangingPunct="1"/>
            <a:endParaRPr lang="zh-CN" altLang="en-US" sz="2400" dirty="0" smtClean="0"/>
          </a:p>
          <a:p>
            <a:pPr lvl="1" eaLnBrk="1" hangingPunct="1"/>
            <a:endParaRPr lang="zh-CN" altLang="en-US" sz="2400" dirty="0" smtClean="0"/>
          </a:p>
          <a:p>
            <a:pPr lvl="2" eaLnBrk="1" hangingPunct="1">
              <a:spcBef>
                <a:spcPct val="35000"/>
              </a:spcBef>
            </a:pPr>
            <a:endParaRPr lang="zh-CN" altLang="en-US" sz="2000" dirty="0" smtClean="0"/>
          </a:p>
          <a:p>
            <a:pPr lvl="2" eaLnBrk="1" hangingPunct="1"/>
            <a:endParaRPr lang="en-US" altLang="zh-CN" sz="2000" dirty="0" smtClean="0"/>
          </a:p>
        </p:txBody>
      </p:sp>
      <p:sp>
        <p:nvSpPr>
          <p:cNvPr id="5" name="Rectangle 2"/>
          <p:cNvSpPr>
            <a:spLocks noGrp="1" noChangeArrowheads="1"/>
          </p:cNvSpPr>
          <p:nvPr>
            <p:ph type="title"/>
          </p:nvPr>
        </p:nvSpPr>
        <p:spPr>
          <a:xfrm>
            <a:off x="839416" y="332656"/>
            <a:ext cx="10515164" cy="1325563"/>
          </a:xfrm>
        </p:spPr>
        <p:txBody>
          <a:bodyPr>
            <a:normAutofit/>
          </a:bodyPr>
          <a:lstStyle/>
          <a:p>
            <a:pPr lvl="1"/>
            <a:r>
              <a:rPr lang="en-US" altLang="zh-CN" sz="3200" b="1" dirty="0" smtClean="0">
                <a:solidFill>
                  <a:schemeClr val="accent6">
                    <a:lumMod val="50000"/>
                  </a:schemeClr>
                </a:solidFill>
                <a:latin typeface="微软雅黑" panose="020B0503020204020204" pitchFamily="34" charset="-122"/>
                <a:ea typeface="微软雅黑" panose="020B0503020204020204" pitchFamily="34" charset="-122"/>
              </a:rPr>
              <a:t>3.3 </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纹理</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缩小</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滤波</a:t>
            </a:r>
            <a:endParaRPr lang="zh-CN" altLang="en-US" sz="32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3770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Effect transition="in" filter="wipe(up)">
                                      <p:cBhvr>
                                        <p:cTn id="7" dur="500"/>
                                        <p:tgtEl>
                                          <p:spTgt spid="36045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60451">
                                            <p:txEl>
                                              <p:pRg st="1" end="1"/>
                                            </p:txEl>
                                          </p:spTgt>
                                        </p:tgtEl>
                                        <p:attrNameLst>
                                          <p:attrName>style.visibility</p:attrName>
                                        </p:attrNameLst>
                                      </p:cBhvr>
                                      <p:to>
                                        <p:strVal val="visible"/>
                                      </p:to>
                                    </p:set>
                                    <p:animEffect transition="in" filter="wipe(up)">
                                      <p:cBhvr>
                                        <p:cTn id="10" dur="500"/>
                                        <p:tgtEl>
                                          <p:spTgt spid="36045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60451">
                                            <p:txEl>
                                              <p:pRg st="2" end="2"/>
                                            </p:txEl>
                                          </p:spTgt>
                                        </p:tgtEl>
                                        <p:attrNameLst>
                                          <p:attrName>style.visibility</p:attrName>
                                        </p:attrNameLst>
                                      </p:cBhvr>
                                      <p:to>
                                        <p:strVal val="visible"/>
                                      </p:to>
                                    </p:set>
                                    <p:animEffect transition="in" filter="wipe(up)">
                                      <p:cBhvr>
                                        <p:cTn id="13" dur="500"/>
                                        <p:tgtEl>
                                          <p:spTgt spid="360451">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60451">
                                            <p:txEl>
                                              <p:pRg st="3" end="3"/>
                                            </p:txEl>
                                          </p:spTgt>
                                        </p:tgtEl>
                                        <p:attrNameLst>
                                          <p:attrName>style.visibility</p:attrName>
                                        </p:attrNameLst>
                                      </p:cBhvr>
                                      <p:to>
                                        <p:strVal val="visible"/>
                                      </p:to>
                                    </p:set>
                                    <p:animEffect transition="in" filter="wipe(up)">
                                      <p:cBhvr>
                                        <p:cTn id="16" dur="500"/>
                                        <p:tgtEl>
                                          <p:spTgt spid="360451">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60451">
                                            <p:txEl>
                                              <p:pRg st="4" end="4"/>
                                            </p:txEl>
                                          </p:spTgt>
                                        </p:tgtEl>
                                        <p:attrNameLst>
                                          <p:attrName>style.visibility</p:attrName>
                                        </p:attrNameLst>
                                      </p:cBhvr>
                                      <p:to>
                                        <p:strVal val="visible"/>
                                      </p:to>
                                    </p:set>
                                    <p:animEffect transition="in" filter="wipe(up)">
                                      <p:cBhvr>
                                        <p:cTn id="19" dur="500"/>
                                        <p:tgtEl>
                                          <p:spTgt spid="360451">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60451">
                                            <p:txEl>
                                              <p:pRg st="5" end="5"/>
                                            </p:txEl>
                                          </p:spTgt>
                                        </p:tgtEl>
                                        <p:attrNameLst>
                                          <p:attrName>style.visibility</p:attrName>
                                        </p:attrNameLst>
                                      </p:cBhvr>
                                      <p:to>
                                        <p:strVal val="visible"/>
                                      </p:to>
                                    </p:set>
                                    <p:animEffect transition="in" filter="wipe(up)">
                                      <p:cBhvr>
                                        <p:cTn id="22" dur="500"/>
                                        <p:tgtEl>
                                          <p:spTgt spid="3604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3"/>
          <p:cNvSpPr>
            <a:spLocks noGrp="1" noChangeArrowheads="1"/>
          </p:cNvSpPr>
          <p:nvPr>
            <p:ph type="body" sz="half" idx="1"/>
          </p:nvPr>
        </p:nvSpPr>
        <p:spPr>
          <a:xfrm>
            <a:off x="660401" y="1448134"/>
            <a:ext cx="9984316" cy="4114800"/>
          </a:xfrm>
        </p:spPr>
        <p:txBody>
          <a:bodyPr/>
          <a:lstStyle/>
          <a:p>
            <a:pPr marL="717550" lvl="1" indent="-342900" eaLnBrk="1" hangingPunct="0">
              <a:lnSpc>
                <a:spcPct val="110000"/>
              </a:lnSpc>
              <a:spcBef>
                <a:spcPts val="1800"/>
              </a:spcBef>
              <a:buFont typeface="Wingdings" panose="05000000000000000000" pitchFamily="2" charset="2"/>
              <a:buChar char="Ø"/>
              <a:defRPr/>
            </a:pPr>
            <a:r>
              <a:rPr lang="en-US" altLang="zh-CN" sz="2600" b="1" dirty="0" smtClean="0">
                <a:solidFill>
                  <a:schemeClr val="accent6">
                    <a:lumMod val="50000"/>
                  </a:schemeClr>
                </a:solidFill>
                <a:latin typeface="微软雅黑" panose="020B0503020204020204" pitchFamily="34" charset="-122"/>
                <a:ea typeface="微软雅黑" panose="020B0503020204020204" pitchFamily="34" charset="-122"/>
              </a:rPr>
              <a:t>3.3.2 </a:t>
            </a:r>
            <a:r>
              <a:rPr lang="en-US" altLang="zh-CN" sz="2600" b="1" dirty="0" err="1">
                <a:solidFill>
                  <a:schemeClr val="accent6">
                    <a:lumMod val="50000"/>
                  </a:schemeClr>
                </a:solidFill>
                <a:latin typeface="微软雅黑" panose="020B0503020204020204" pitchFamily="34" charset="-122"/>
                <a:ea typeface="微软雅黑" panose="020B0503020204020204" pitchFamily="34" charset="-122"/>
              </a:rPr>
              <a:t>MipMapping</a:t>
            </a:r>
            <a:endParaRPr lang="en-US" altLang="zh-CN" sz="2600"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hangingPunct="0">
              <a:lnSpc>
                <a:spcPct val="110000"/>
              </a:lnSpc>
              <a:spcBef>
                <a:spcPts val="24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分级细分方法</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原始纹理（</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0</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层）的缩减采样</a:t>
            </a:r>
            <a:r>
              <a:rPr lang="en-US" altLang="zh-CN" b="1" dirty="0" err="1">
                <a:solidFill>
                  <a:schemeClr val="accent6">
                    <a:lumMod val="50000"/>
                  </a:schemeClr>
                </a:solidFill>
                <a:latin typeface="微软雅黑" panose="020B0503020204020204" pitchFamily="34" charset="-122"/>
                <a:ea typeface="微软雅黑" panose="020B0503020204020204" pitchFamily="34" charset="-122"/>
              </a:rPr>
              <a:t>Downsampling</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lvl="1" eaLnBrk="1" hangingPunct="1">
              <a:buFont typeface="Wingdings" pitchFamily="2" charset="2"/>
              <a:buNone/>
            </a:pPr>
            <a:r>
              <a:rPr lang="en-US" altLang="zh-CN" sz="2400" dirty="0" smtClean="0"/>
              <a:t>	 </a:t>
            </a:r>
          </a:p>
          <a:p>
            <a:pPr lvl="1" eaLnBrk="1" hangingPunct="1"/>
            <a:endParaRPr lang="en-US" altLang="zh-CN" sz="2400" dirty="0" smtClean="0"/>
          </a:p>
          <a:p>
            <a:pPr lvl="1" eaLnBrk="1" hangingPunct="1"/>
            <a:endParaRPr lang="en-US" altLang="zh-CN" sz="2400" dirty="0" smtClean="0"/>
          </a:p>
          <a:p>
            <a:pPr lvl="2" eaLnBrk="1" hangingPunct="1">
              <a:spcBef>
                <a:spcPct val="35000"/>
              </a:spcBef>
            </a:pPr>
            <a:endParaRPr lang="en-US" altLang="zh-CN" sz="2000" dirty="0" smtClean="0"/>
          </a:p>
          <a:p>
            <a:pPr lvl="2" eaLnBrk="1" hangingPunct="1"/>
            <a:endParaRPr lang="en-US" altLang="zh-CN" sz="2000" dirty="0" smtClean="0"/>
          </a:p>
        </p:txBody>
      </p:sp>
      <p:sp>
        <p:nvSpPr>
          <p:cNvPr id="366596" name="Rectangle 4"/>
          <p:cNvSpPr>
            <a:spLocks noChangeArrowheads="1"/>
          </p:cNvSpPr>
          <p:nvPr/>
        </p:nvSpPr>
        <p:spPr bwMode="auto">
          <a:xfrm>
            <a:off x="10644717" y="5997170"/>
            <a:ext cx="203200" cy="201600"/>
          </a:xfrm>
          <a:prstGeom prst="rect">
            <a:avLst/>
          </a:prstGeom>
          <a:solidFill>
            <a:srgbClr val="FFA7A7"/>
          </a:solidFill>
          <a:ln w="19050">
            <a:solidFill>
              <a:schemeClr val="bg2"/>
            </a:solidFill>
            <a:miter lim="800000"/>
            <a:headEnd/>
            <a:tailEnd/>
          </a:ln>
        </p:spPr>
        <p:txBody>
          <a:bodyPr wrap="none" anchor="ctr"/>
          <a:lstStyle/>
          <a:p>
            <a:endParaRPr lang="zh-CN" altLang="en-US"/>
          </a:p>
        </p:txBody>
      </p:sp>
      <p:grpSp>
        <p:nvGrpSpPr>
          <p:cNvPr id="2" name="Group 350"/>
          <p:cNvGrpSpPr>
            <a:grpSpLocks/>
          </p:cNvGrpSpPr>
          <p:nvPr/>
        </p:nvGrpSpPr>
        <p:grpSpPr bwMode="auto">
          <a:xfrm>
            <a:off x="9730317" y="5789090"/>
            <a:ext cx="406400" cy="406800"/>
            <a:chOff x="4597" y="3597"/>
            <a:chExt cx="192" cy="192"/>
          </a:xfrm>
        </p:grpSpPr>
        <p:sp>
          <p:nvSpPr>
            <p:cNvPr id="62810" name="Rectangle 5"/>
            <p:cNvSpPr>
              <a:spLocks noChangeArrowheads="1"/>
            </p:cNvSpPr>
            <p:nvPr/>
          </p:nvSpPr>
          <p:spPr bwMode="auto">
            <a:xfrm>
              <a:off x="4693"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811" name="Rectangle 6"/>
            <p:cNvSpPr>
              <a:spLocks noChangeArrowheads="1"/>
            </p:cNvSpPr>
            <p:nvPr/>
          </p:nvSpPr>
          <p:spPr bwMode="auto">
            <a:xfrm>
              <a:off x="4693" y="3597"/>
              <a:ext cx="96" cy="96"/>
            </a:xfrm>
            <a:prstGeom prst="rect">
              <a:avLst/>
            </a:prstGeom>
            <a:solidFill>
              <a:srgbClr val="FF7F7F"/>
            </a:solidFill>
            <a:ln w="19050">
              <a:solidFill>
                <a:schemeClr val="bg2"/>
              </a:solidFill>
              <a:miter lim="800000"/>
              <a:headEnd/>
              <a:tailEnd/>
            </a:ln>
          </p:spPr>
          <p:txBody>
            <a:bodyPr wrap="none" anchor="ctr"/>
            <a:lstStyle/>
            <a:p>
              <a:endParaRPr lang="zh-CN" altLang="en-US"/>
            </a:p>
          </p:txBody>
        </p:sp>
        <p:sp>
          <p:nvSpPr>
            <p:cNvPr id="62812" name="Rectangle 7"/>
            <p:cNvSpPr>
              <a:spLocks noChangeArrowheads="1"/>
            </p:cNvSpPr>
            <p:nvPr/>
          </p:nvSpPr>
          <p:spPr bwMode="auto">
            <a:xfrm>
              <a:off x="4597" y="3597"/>
              <a:ext cx="96" cy="96"/>
            </a:xfrm>
            <a:prstGeom prst="rect">
              <a:avLst/>
            </a:prstGeom>
            <a:solidFill>
              <a:srgbClr val="FF7F7F"/>
            </a:solidFill>
            <a:ln w="19050">
              <a:solidFill>
                <a:schemeClr val="bg2"/>
              </a:solidFill>
              <a:miter lim="800000"/>
              <a:headEnd/>
              <a:tailEnd/>
            </a:ln>
          </p:spPr>
          <p:txBody>
            <a:bodyPr wrap="none" anchor="ctr"/>
            <a:lstStyle/>
            <a:p>
              <a:endParaRPr lang="zh-CN" altLang="en-US"/>
            </a:p>
          </p:txBody>
        </p:sp>
        <p:sp>
          <p:nvSpPr>
            <p:cNvPr id="62813" name="Rectangle 8"/>
            <p:cNvSpPr>
              <a:spLocks noChangeArrowheads="1"/>
            </p:cNvSpPr>
            <p:nvPr/>
          </p:nvSpPr>
          <p:spPr bwMode="auto">
            <a:xfrm>
              <a:off x="4597"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grpSp>
      <p:grpSp>
        <p:nvGrpSpPr>
          <p:cNvPr id="3" name="Group 349"/>
          <p:cNvGrpSpPr>
            <a:grpSpLocks/>
          </p:cNvGrpSpPr>
          <p:nvPr/>
        </p:nvGrpSpPr>
        <p:grpSpPr bwMode="auto">
          <a:xfrm>
            <a:off x="8409517" y="5426952"/>
            <a:ext cx="810000" cy="810000"/>
            <a:chOff x="3973" y="3405"/>
            <a:chExt cx="384" cy="384"/>
          </a:xfrm>
        </p:grpSpPr>
        <p:sp>
          <p:nvSpPr>
            <p:cNvPr id="62794" name="Rectangle 9"/>
            <p:cNvSpPr>
              <a:spLocks noChangeArrowheads="1"/>
            </p:cNvSpPr>
            <p:nvPr/>
          </p:nvSpPr>
          <p:spPr bwMode="auto">
            <a:xfrm>
              <a:off x="4261"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95" name="Rectangle 10"/>
            <p:cNvSpPr>
              <a:spLocks noChangeArrowheads="1"/>
            </p:cNvSpPr>
            <p:nvPr/>
          </p:nvSpPr>
          <p:spPr bwMode="auto">
            <a:xfrm>
              <a:off x="4261"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96" name="Rectangle 11"/>
            <p:cNvSpPr>
              <a:spLocks noChangeArrowheads="1"/>
            </p:cNvSpPr>
            <p:nvPr/>
          </p:nvSpPr>
          <p:spPr bwMode="auto">
            <a:xfrm>
              <a:off x="4165"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97" name="Rectangle 12"/>
            <p:cNvSpPr>
              <a:spLocks noChangeArrowheads="1"/>
            </p:cNvSpPr>
            <p:nvPr/>
          </p:nvSpPr>
          <p:spPr bwMode="auto">
            <a:xfrm>
              <a:off x="4165"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98" name="Rectangle 13"/>
            <p:cNvSpPr>
              <a:spLocks noChangeArrowheads="1"/>
            </p:cNvSpPr>
            <p:nvPr/>
          </p:nvSpPr>
          <p:spPr bwMode="auto">
            <a:xfrm>
              <a:off x="4261" y="3501"/>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99" name="Rectangle 14"/>
            <p:cNvSpPr>
              <a:spLocks noChangeArrowheads="1"/>
            </p:cNvSpPr>
            <p:nvPr/>
          </p:nvSpPr>
          <p:spPr bwMode="auto">
            <a:xfrm>
              <a:off x="4261" y="3405"/>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800" name="Rectangle 15"/>
            <p:cNvSpPr>
              <a:spLocks noChangeArrowheads="1"/>
            </p:cNvSpPr>
            <p:nvPr/>
          </p:nvSpPr>
          <p:spPr bwMode="auto">
            <a:xfrm>
              <a:off x="4165" y="3405"/>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801" name="Rectangle 16"/>
            <p:cNvSpPr>
              <a:spLocks noChangeArrowheads="1"/>
            </p:cNvSpPr>
            <p:nvPr/>
          </p:nvSpPr>
          <p:spPr bwMode="auto">
            <a:xfrm>
              <a:off x="4165" y="3501"/>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802" name="Rectangle 17"/>
            <p:cNvSpPr>
              <a:spLocks noChangeArrowheads="1"/>
            </p:cNvSpPr>
            <p:nvPr/>
          </p:nvSpPr>
          <p:spPr bwMode="auto">
            <a:xfrm>
              <a:off x="4069" y="3501"/>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803" name="Rectangle 18"/>
            <p:cNvSpPr>
              <a:spLocks noChangeArrowheads="1"/>
            </p:cNvSpPr>
            <p:nvPr/>
          </p:nvSpPr>
          <p:spPr bwMode="auto">
            <a:xfrm>
              <a:off x="4069" y="3405"/>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804" name="Rectangle 19"/>
            <p:cNvSpPr>
              <a:spLocks noChangeArrowheads="1"/>
            </p:cNvSpPr>
            <p:nvPr/>
          </p:nvSpPr>
          <p:spPr bwMode="auto">
            <a:xfrm>
              <a:off x="3973" y="3405"/>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805" name="Rectangle 20"/>
            <p:cNvSpPr>
              <a:spLocks noChangeArrowheads="1"/>
            </p:cNvSpPr>
            <p:nvPr/>
          </p:nvSpPr>
          <p:spPr bwMode="auto">
            <a:xfrm>
              <a:off x="3973" y="3501"/>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806" name="Rectangle 21"/>
            <p:cNvSpPr>
              <a:spLocks noChangeArrowheads="1"/>
            </p:cNvSpPr>
            <p:nvPr/>
          </p:nvSpPr>
          <p:spPr bwMode="auto">
            <a:xfrm>
              <a:off x="4069"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807" name="Rectangle 22"/>
            <p:cNvSpPr>
              <a:spLocks noChangeArrowheads="1"/>
            </p:cNvSpPr>
            <p:nvPr/>
          </p:nvSpPr>
          <p:spPr bwMode="auto">
            <a:xfrm>
              <a:off x="4069"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808" name="Rectangle 23"/>
            <p:cNvSpPr>
              <a:spLocks noChangeArrowheads="1"/>
            </p:cNvSpPr>
            <p:nvPr/>
          </p:nvSpPr>
          <p:spPr bwMode="auto">
            <a:xfrm>
              <a:off x="3973"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809" name="Rectangle 24"/>
            <p:cNvSpPr>
              <a:spLocks noChangeArrowheads="1"/>
            </p:cNvSpPr>
            <p:nvPr/>
          </p:nvSpPr>
          <p:spPr bwMode="auto">
            <a:xfrm>
              <a:off x="3973"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grpSp>
      <p:grpSp>
        <p:nvGrpSpPr>
          <p:cNvPr id="4" name="Group 348"/>
          <p:cNvGrpSpPr>
            <a:grpSpLocks/>
          </p:cNvGrpSpPr>
          <p:nvPr/>
        </p:nvGrpSpPr>
        <p:grpSpPr bwMode="auto">
          <a:xfrm>
            <a:off x="6275917" y="4617663"/>
            <a:ext cx="1620000" cy="1620000"/>
            <a:chOff x="2965" y="3021"/>
            <a:chExt cx="768" cy="768"/>
          </a:xfrm>
        </p:grpSpPr>
        <p:sp>
          <p:nvSpPr>
            <p:cNvPr id="62730" name="Rectangle 25"/>
            <p:cNvSpPr>
              <a:spLocks noChangeArrowheads="1"/>
            </p:cNvSpPr>
            <p:nvPr/>
          </p:nvSpPr>
          <p:spPr bwMode="auto">
            <a:xfrm>
              <a:off x="3637"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31" name="Rectangle 26"/>
            <p:cNvSpPr>
              <a:spLocks noChangeArrowheads="1"/>
            </p:cNvSpPr>
            <p:nvPr/>
          </p:nvSpPr>
          <p:spPr bwMode="auto">
            <a:xfrm>
              <a:off x="3637"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32" name="Rectangle 27"/>
            <p:cNvSpPr>
              <a:spLocks noChangeArrowheads="1"/>
            </p:cNvSpPr>
            <p:nvPr/>
          </p:nvSpPr>
          <p:spPr bwMode="auto">
            <a:xfrm>
              <a:off x="3541"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33" name="Rectangle 28"/>
            <p:cNvSpPr>
              <a:spLocks noChangeArrowheads="1"/>
            </p:cNvSpPr>
            <p:nvPr/>
          </p:nvSpPr>
          <p:spPr bwMode="auto">
            <a:xfrm>
              <a:off x="3541"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34" name="Rectangle 29"/>
            <p:cNvSpPr>
              <a:spLocks noChangeArrowheads="1"/>
            </p:cNvSpPr>
            <p:nvPr/>
          </p:nvSpPr>
          <p:spPr bwMode="auto">
            <a:xfrm>
              <a:off x="3637"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35" name="Rectangle 30"/>
            <p:cNvSpPr>
              <a:spLocks noChangeArrowheads="1"/>
            </p:cNvSpPr>
            <p:nvPr/>
          </p:nvSpPr>
          <p:spPr bwMode="auto">
            <a:xfrm>
              <a:off x="3637"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36" name="Rectangle 31"/>
            <p:cNvSpPr>
              <a:spLocks noChangeArrowheads="1"/>
            </p:cNvSpPr>
            <p:nvPr/>
          </p:nvSpPr>
          <p:spPr bwMode="auto">
            <a:xfrm>
              <a:off x="3541"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37" name="Rectangle 32"/>
            <p:cNvSpPr>
              <a:spLocks noChangeArrowheads="1"/>
            </p:cNvSpPr>
            <p:nvPr/>
          </p:nvSpPr>
          <p:spPr bwMode="auto">
            <a:xfrm>
              <a:off x="3541"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38" name="Rectangle 33"/>
            <p:cNvSpPr>
              <a:spLocks noChangeArrowheads="1"/>
            </p:cNvSpPr>
            <p:nvPr/>
          </p:nvSpPr>
          <p:spPr bwMode="auto">
            <a:xfrm>
              <a:off x="3445"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39" name="Rectangle 34"/>
            <p:cNvSpPr>
              <a:spLocks noChangeArrowheads="1"/>
            </p:cNvSpPr>
            <p:nvPr/>
          </p:nvSpPr>
          <p:spPr bwMode="auto">
            <a:xfrm>
              <a:off x="3445"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40" name="Rectangle 35"/>
            <p:cNvSpPr>
              <a:spLocks noChangeArrowheads="1"/>
            </p:cNvSpPr>
            <p:nvPr/>
          </p:nvSpPr>
          <p:spPr bwMode="auto">
            <a:xfrm>
              <a:off x="3349"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41" name="Rectangle 36"/>
            <p:cNvSpPr>
              <a:spLocks noChangeArrowheads="1"/>
            </p:cNvSpPr>
            <p:nvPr/>
          </p:nvSpPr>
          <p:spPr bwMode="auto">
            <a:xfrm>
              <a:off x="3349"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42" name="Rectangle 37"/>
            <p:cNvSpPr>
              <a:spLocks noChangeArrowheads="1"/>
            </p:cNvSpPr>
            <p:nvPr/>
          </p:nvSpPr>
          <p:spPr bwMode="auto">
            <a:xfrm>
              <a:off x="3445"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43" name="Rectangle 38"/>
            <p:cNvSpPr>
              <a:spLocks noChangeArrowheads="1"/>
            </p:cNvSpPr>
            <p:nvPr/>
          </p:nvSpPr>
          <p:spPr bwMode="auto">
            <a:xfrm>
              <a:off x="3445"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44" name="Rectangle 39"/>
            <p:cNvSpPr>
              <a:spLocks noChangeArrowheads="1"/>
            </p:cNvSpPr>
            <p:nvPr/>
          </p:nvSpPr>
          <p:spPr bwMode="auto">
            <a:xfrm>
              <a:off x="3349"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45" name="Rectangle 40"/>
            <p:cNvSpPr>
              <a:spLocks noChangeArrowheads="1"/>
            </p:cNvSpPr>
            <p:nvPr/>
          </p:nvSpPr>
          <p:spPr bwMode="auto">
            <a:xfrm>
              <a:off x="3349"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46" name="Rectangle 41"/>
            <p:cNvSpPr>
              <a:spLocks noChangeArrowheads="1"/>
            </p:cNvSpPr>
            <p:nvPr/>
          </p:nvSpPr>
          <p:spPr bwMode="auto">
            <a:xfrm>
              <a:off x="3637" y="3309"/>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47" name="Rectangle 42"/>
            <p:cNvSpPr>
              <a:spLocks noChangeArrowheads="1"/>
            </p:cNvSpPr>
            <p:nvPr/>
          </p:nvSpPr>
          <p:spPr bwMode="auto">
            <a:xfrm>
              <a:off x="3637" y="3213"/>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48" name="Rectangle 43"/>
            <p:cNvSpPr>
              <a:spLocks noChangeArrowheads="1"/>
            </p:cNvSpPr>
            <p:nvPr/>
          </p:nvSpPr>
          <p:spPr bwMode="auto">
            <a:xfrm>
              <a:off x="3541" y="3213"/>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49" name="Rectangle 44"/>
            <p:cNvSpPr>
              <a:spLocks noChangeArrowheads="1"/>
            </p:cNvSpPr>
            <p:nvPr/>
          </p:nvSpPr>
          <p:spPr bwMode="auto">
            <a:xfrm>
              <a:off x="3541" y="3309"/>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50" name="Rectangle 45"/>
            <p:cNvSpPr>
              <a:spLocks noChangeArrowheads="1"/>
            </p:cNvSpPr>
            <p:nvPr/>
          </p:nvSpPr>
          <p:spPr bwMode="auto">
            <a:xfrm>
              <a:off x="3637" y="3117"/>
              <a:ext cx="96" cy="96"/>
            </a:xfrm>
            <a:prstGeom prst="rect">
              <a:avLst/>
            </a:prstGeom>
            <a:solidFill>
              <a:schemeClr val="bg1"/>
            </a:solidFill>
            <a:ln w="19050">
              <a:solidFill>
                <a:schemeClr val="bg2"/>
              </a:solidFill>
              <a:miter lim="800000"/>
              <a:headEnd/>
              <a:tailEnd/>
            </a:ln>
          </p:spPr>
          <p:txBody>
            <a:bodyPr wrap="none" anchor="ctr"/>
            <a:lstStyle/>
            <a:p>
              <a:endParaRPr lang="zh-CN" altLang="en-US"/>
            </a:p>
          </p:txBody>
        </p:sp>
        <p:sp>
          <p:nvSpPr>
            <p:cNvPr id="62751" name="Rectangle 46"/>
            <p:cNvSpPr>
              <a:spLocks noChangeArrowheads="1"/>
            </p:cNvSpPr>
            <p:nvPr/>
          </p:nvSpPr>
          <p:spPr bwMode="auto">
            <a:xfrm>
              <a:off x="3637" y="3021"/>
              <a:ext cx="96" cy="96"/>
            </a:xfrm>
            <a:prstGeom prst="rect">
              <a:avLst/>
            </a:prstGeom>
            <a:solidFill>
              <a:schemeClr val="bg1"/>
            </a:solidFill>
            <a:ln w="19050">
              <a:solidFill>
                <a:schemeClr val="bg2"/>
              </a:solidFill>
              <a:miter lim="800000"/>
              <a:headEnd/>
              <a:tailEnd/>
            </a:ln>
          </p:spPr>
          <p:txBody>
            <a:bodyPr wrap="none" anchor="ctr"/>
            <a:lstStyle/>
            <a:p>
              <a:endParaRPr lang="zh-CN" altLang="en-US"/>
            </a:p>
          </p:txBody>
        </p:sp>
        <p:sp>
          <p:nvSpPr>
            <p:cNvPr id="62752" name="Rectangle 47"/>
            <p:cNvSpPr>
              <a:spLocks noChangeArrowheads="1"/>
            </p:cNvSpPr>
            <p:nvPr/>
          </p:nvSpPr>
          <p:spPr bwMode="auto">
            <a:xfrm>
              <a:off x="3541" y="3021"/>
              <a:ext cx="96" cy="96"/>
            </a:xfrm>
            <a:prstGeom prst="rect">
              <a:avLst/>
            </a:prstGeom>
            <a:solidFill>
              <a:schemeClr val="bg1"/>
            </a:solidFill>
            <a:ln w="19050">
              <a:solidFill>
                <a:schemeClr val="bg2"/>
              </a:solidFill>
              <a:miter lim="800000"/>
              <a:headEnd/>
              <a:tailEnd/>
            </a:ln>
          </p:spPr>
          <p:txBody>
            <a:bodyPr wrap="none" anchor="ctr"/>
            <a:lstStyle/>
            <a:p>
              <a:endParaRPr lang="zh-CN" altLang="en-US"/>
            </a:p>
          </p:txBody>
        </p:sp>
        <p:sp>
          <p:nvSpPr>
            <p:cNvPr id="62753" name="Rectangle 48"/>
            <p:cNvSpPr>
              <a:spLocks noChangeArrowheads="1"/>
            </p:cNvSpPr>
            <p:nvPr/>
          </p:nvSpPr>
          <p:spPr bwMode="auto">
            <a:xfrm>
              <a:off x="3541" y="3117"/>
              <a:ext cx="96" cy="96"/>
            </a:xfrm>
            <a:prstGeom prst="rect">
              <a:avLst/>
            </a:prstGeom>
            <a:solidFill>
              <a:schemeClr val="bg1"/>
            </a:solidFill>
            <a:ln w="19050">
              <a:solidFill>
                <a:schemeClr val="bg2"/>
              </a:solidFill>
              <a:miter lim="800000"/>
              <a:headEnd/>
              <a:tailEnd/>
            </a:ln>
          </p:spPr>
          <p:txBody>
            <a:bodyPr wrap="none" anchor="ctr"/>
            <a:lstStyle/>
            <a:p>
              <a:endParaRPr lang="zh-CN" altLang="en-US"/>
            </a:p>
          </p:txBody>
        </p:sp>
        <p:sp>
          <p:nvSpPr>
            <p:cNvPr id="62754" name="Rectangle 49"/>
            <p:cNvSpPr>
              <a:spLocks noChangeArrowheads="1"/>
            </p:cNvSpPr>
            <p:nvPr/>
          </p:nvSpPr>
          <p:spPr bwMode="auto">
            <a:xfrm>
              <a:off x="3445" y="3117"/>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55" name="Rectangle 50"/>
            <p:cNvSpPr>
              <a:spLocks noChangeArrowheads="1"/>
            </p:cNvSpPr>
            <p:nvPr/>
          </p:nvSpPr>
          <p:spPr bwMode="auto">
            <a:xfrm>
              <a:off x="3445" y="3021"/>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56" name="Rectangle 51"/>
            <p:cNvSpPr>
              <a:spLocks noChangeArrowheads="1"/>
            </p:cNvSpPr>
            <p:nvPr/>
          </p:nvSpPr>
          <p:spPr bwMode="auto">
            <a:xfrm>
              <a:off x="3349" y="3021"/>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57" name="Rectangle 52"/>
            <p:cNvSpPr>
              <a:spLocks noChangeArrowheads="1"/>
            </p:cNvSpPr>
            <p:nvPr/>
          </p:nvSpPr>
          <p:spPr bwMode="auto">
            <a:xfrm>
              <a:off x="3349" y="3117"/>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58" name="Rectangle 53"/>
            <p:cNvSpPr>
              <a:spLocks noChangeArrowheads="1"/>
            </p:cNvSpPr>
            <p:nvPr/>
          </p:nvSpPr>
          <p:spPr bwMode="auto">
            <a:xfrm>
              <a:off x="3445" y="3309"/>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759" name="Rectangle 54"/>
            <p:cNvSpPr>
              <a:spLocks noChangeArrowheads="1"/>
            </p:cNvSpPr>
            <p:nvPr/>
          </p:nvSpPr>
          <p:spPr bwMode="auto">
            <a:xfrm>
              <a:off x="3445" y="3213"/>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760" name="Rectangle 55"/>
            <p:cNvSpPr>
              <a:spLocks noChangeArrowheads="1"/>
            </p:cNvSpPr>
            <p:nvPr/>
          </p:nvSpPr>
          <p:spPr bwMode="auto">
            <a:xfrm>
              <a:off x="3349" y="3213"/>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761" name="Rectangle 56"/>
            <p:cNvSpPr>
              <a:spLocks noChangeArrowheads="1"/>
            </p:cNvSpPr>
            <p:nvPr/>
          </p:nvSpPr>
          <p:spPr bwMode="auto">
            <a:xfrm>
              <a:off x="3349" y="3309"/>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762" name="Rectangle 57"/>
            <p:cNvSpPr>
              <a:spLocks noChangeArrowheads="1"/>
            </p:cNvSpPr>
            <p:nvPr/>
          </p:nvSpPr>
          <p:spPr bwMode="auto">
            <a:xfrm>
              <a:off x="3253" y="3309"/>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63" name="Rectangle 58"/>
            <p:cNvSpPr>
              <a:spLocks noChangeArrowheads="1"/>
            </p:cNvSpPr>
            <p:nvPr/>
          </p:nvSpPr>
          <p:spPr bwMode="auto">
            <a:xfrm>
              <a:off x="3253" y="3213"/>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64" name="Rectangle 59"/>
            <p:cNvSpPr>
              <a:spLocks noChangeArrowheads="1"/>
            </p:cNvSpPr>
            <p:nvPr/>
          </p:nvSpPr>
          <p:spPr bwMode="auto">
            <a:xfrm>
              <a:off x="3157" y="3213"/>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65" name="Rectangle 60"/>
            <p:cNvSpPr>
              <a:spLocks noChangeArrowheads="1"/>
            </p:cNvSpPr>
            <p:nvPr/>
          </p:nvSpPr>
          <p:spPr bwMode="auto">
            <a:xfrm>
              <a:off x="3157" y="3309"/>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66" name="Rectangle 61"/>
            <p:cNvSpPr>
              <a:spLocks noChangeArrowheads="1"/>
            </p:cNvSpPr>
            <p:nvPr/>
          </p:nvSpPr>
          <p:spPr bwMode="auto">
            <a:xfrm>
              <a:off x="3253" y="3117"/>
              <a:ext cx="96" cy="96"/>
            </a:xfrm>
            <a:prstGeom prst="rect">
              <a:avLst/>
            </a:prstGeom>
            <a:solidFill>
              <a:schemeClr val="bg1"/>
            </a:solidFill>
            <a:ln w="19050">
              <a:solidFill>
                <a:schemeClr val="bg2"/>
              </a:solidFill>
              <a:miter lim="800000"/>
              <a:headEnd/>
              <a:tailEnd/>
            </a:ln>
          </p:spPr>
          <p:txBody>
            <a:bodyPr wrap="none" anchor="ctr"/>
            <a:lstStyle/>
            <a:p>
              <a:endParaRPr lang="zh-CN" altLang="en-US"/>
            </a:p>
          </p:txBody>
        </p:sp>
        <p:sp>
          <p:nvSpPr>
            <p:cNvPr id="62767" name="Rectangle 62"/>
            <p:cNvSpPr>
              <a:spLocks noChangeArrowheads="1"/>
            </p:cNvSpPr>
            <p:nvPr/>
          </p:nvSpPr>
          <p:spPr bwMode="auto">
            <a:xfrm>
              <a:off x="3253" y="3021"/>
              <a:ext cx="96" cy="96"/>
            </a:xfrm>
            <a:prstGeom prst="rect">
              <a:avLst/>
            </a:prstGeom>
            <a:solidFill>
              <a:schemeClr val="bg1"/>
            </a:solidFill>
            <a:ln w="19050">
              <a:solidFill>
                <a:schemeClr val="bg2"/>
              </a:solidFill>
              <a:miter lim="800000"/>
              <a:headEnd/>
              <a:tailEnd/>
            </a:ln>
          </p:spPr>
          <p:txBody>
            <a:bodyPr wrap="none" anchor="ctr"/>
            <a:lstStyle/>
            <a:p>
              <a:endParaRPr lang="zh-CN" altLang="en-US"/>
            </a:p>
          </p:txBody>
        </p:sp>
        <p:sp>
          <p:nvSpPr>
            <p:cNvPr id="62768" name="Rectangle 63"/>
            <p:cNvSpPr>
              <a:spLocks noChangeArrowheads="1"/>
            </p:cNvSpPr>
            <p:nvPr/>
          </p:nvSpPr>
          <p:spPr bwMode="auto">
            <a:xfrm>
              <a:off x="3157" y="3021"/>
              <a:ext cx="96" cy="96"/>
            </a:xfrm>
            <a:prstGeom prst="rect">
              <a:avLst/>
            </a:prstGeom>
            <a:solidFill>
              <a:schemeClr val="bg1"/>
            </a:solidFill>
            <a:ln w="19050">
              <a:solidFill>
                <a:schemeClr val="bg2"/>
              </a:solidFill>
              <a:miter lim="800000"/>
              <a:headEnd/>
              <a:tailEnd/>
            </a:ln>
          </p:spPr>
          <p:txBody>
            <a:bodyPr wrap="none" anchor="ctr"/>
            <a:lstStyle/>
            <a:p>
              <a:endParaRPr lang="zh-CN" altLang="en-US"/>
            </a:p>
          </p:txBody>
        </p:sp>
        <p:sp>
          <p:nvSpPr>
            <p:cNvPr id="62769" name="Rectangle 64"/>
            <p:cNvSpPr>
              <a:spLocks noChangeArrowheads="1"/>
            </p:cNvSpPr>
            <p:nvPr/>
          </p:nvSpPr>
          <p:spPr bwMode="auto">
            <a:xfrm>
              <a:off x="3157" y="3117"/>
              <a:ext cx="96" cy="96"/>
            </a:xfrm>
            <a:prstGeom prst="rect">
              <a:avLst/>
            </a:prstGeom>
            <a:solidFill>
              <a:schemeClr val="bg1"/>
            </a:solidFill>
            <a:ln w="19050">
              <a:solidFill>
                <a:schemeClr val="bg2"/>
              </a:solidFill>
              <a:miter lim="800000"/>
              <a:headEnd/>
              <a:tailEnd/>
            </a:ln>
          </p:spPr>
          <p:txBody>
            <a:bodyPr wrap="none" anchor="ctr"/>
            <a:lstStyle/>
            <a:p>
              <a:endParaRPr lang="zh-CN" altLang="en-US"/>
            </a:p>
          </p:txBody>
        </p:sp>
        <p:sp>
          <p:nvSpPr>
            <p:cNvPr id="62770" name="Rectangle 65"/>
            <p:cNvSpPr>
              <a:spLocks noChangeArrowheads="1"/>
            </p:cNvSpPr>
            <p:nvPr/>
          </p:nvSpPr>
          <p:spPr bwMode="auto">
            <a:xfrm>
              <a:off x="3061" y="3117"/>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71" name="Rectangle 66"/>
            <p:cNvSpPr>
              <a:spLocks noChangeArrowheads="1"/>
            </p:cNvSpPr>
            <p:nvPr/>
          </p:nvSpPr>
          <p:spPr bwMode="auto">
            <a:xfrm>
              <a:off x="3061" y="3021"/>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72" name="Rectangle 67"/>
            <p:cNvSpPr>
              <a:spLocks noChangeArrowheads="1"/>
            </p:cNvSpPr>
            <p:nvPr/>
          </p:nvSpPr>
          <p:spPr bwMode="auto">
            <a:xfrm>
              <a:off x="2965" y="3021"/>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73" name="Rectangle 68"/>
            <p:cNvSpPr>
              <a:spLocks noChangeArrowheads="1"/>
            </p:cNvSpPr>
            <p:nvPr/>
          </p:nvSpPr>
          <p:spPr bwMode="auto">
            <a:xfrm>
              <a:off x="2965" y="3117"/>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74" name="Rectangle 69"/>
            <p:cNvSpPr>
              <a:spLocks noChangeArrowheads="1"/>
            </p:cNvSpPr>
            <p:nvPr/>
          </p:nvSpPr>
          <p:spPr bwMode="auto">
            <a:xfrm>
              <a:off x="3061" y="3309"/>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775" name="Rectangle 70"/>
            <p:cNvSpPr>
              <a:spLocks noChangeArrowheads="1"/>
            </p:cNvSpPr>
            <p:nvPr/>
          </p:nvSpPr>
          <p:spPr bwMode="auto">
            <a:xfrm>
              <a:off x="3061" y="3213"/>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776" name="Rectangle 71"/>
            <p:cNvSpPr>
              <a:spLocks noChangeArrowheads="1"/>
            </p:cNvSpPr>
            <p:nvPr/>
          </p:nvSpPr>
          <p:spPr bwMode="auto">
            <a:xfrm>
              <a:off x="2965" y="3213"/>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777" name="Rectangle 72"/>
            <p:cNvSpPr>
              <a:spLocks noChangeArrowheads="1"/>
            </p:cNvSpPr>
            <p:nvPr/>
          </p:nvSpPr>
          <p:spPr bwMode="auto">
            <a:xfrm>
              <a:off x="2965" y="3309"/>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778" name="Rectangle 73"/>
            <p:cNvSpPr>
              <a:spLocks noChangeArrowheads="1"/>
            </p:cNvSpPr>
            <p:nvPr/>
          </p:nvSpPr>
          <p:spPr bwMode="auto">
            <a:xfrm>
              <a:off x="3253"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79" name="Rectangle 74"/>
            <p:cNvSpPr>
              <a:spLocks noChangeArrowheads="1"/>
            </p:cNvSpPr>
            <p:nvPr/>
          </p:nvSpPr>
          <p:spPr bwMode="auto">
            <a:xfrm>
              <a:off x="3253"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80" name="Rectangle 75"/>
            <p:cNvSpPr>
              <a:spLocks noChangeArrowheads="1"/>
            </p:cNvSpPr>
            <p:nvPr/>
          </p:nvSpPr>
          <p:spPr bwMode="auto">
            <a:xfrm>
              <a:off x="3157"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81" name="Rectangle 76"/>
            <p:cNvSpPr>
              <a:spLocks noChangeArrowheads="1"/>
            </p:cNvSpPr>
            <p:nvPr/>
          </p:nvSpPr>
          <p:spPr bwMode="auto">
            <a:xfrm>
              <a:off x="3157"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82" name="Rectangle 77"/>
            <p:cNvSpPr>
              <a:spLocks noChangeArrowheads="1"/>
            </p:cNvSpPr>
            <p:nvPr/>
          </p:nvSpPr>
          <p:spPr bwMode="auto">
            <a:xfrm>
              <a:off x="3253"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83" name="Rectangle 78"/>
            <p:cNvSpPr>
              <a:spLocks noChangeArrowheads="1"/>
            </p:cNvSpPr>
            <p:nvPr/>
          </p:nvSpPr>
          <p:spPr bwMode="auto">
            <a:xfrm>
              <a:off x="3253"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84" name="Rectangle 79"/>
            <p:cNvSpPr>
              <a:spLocks noChangeArrowheads="1"/>
            </p:cNvSpPr>
            <p:nvPr/>
          </p:nvSpPr>
          <p:spPr bwMode="auto">
            <a:xfrm>
              <a:off x="3157"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85" name="Rectangle 80"/>
            <p:cNvSpPr>
              <a:spLocks noChangeArrowheads="1"/>
            </p:cNvSpPr>
            <p:nvPr/>
          </p:nvSpPr>
          <p:spPr bwMode="auto">
            <a:xfrm>
              <a:off x="3157"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86" name="Rectangle 81"/>
            <p:cNvSpPr>
              <a:spLocks noChangeArrowheads="1"/>
            </p:cNvSpPr>
            <p:nvPr/>
          </p:nvSpPr>
          <p:spPr bwMode="auto">
            <a:xfrm>
              <a:off x="3061"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87" name="Rectangle 82"/>
            <p:cNvSpPr>
              <a:spLocks noChangeArrowheads="1"/>
            </p:cNvSpPr>
            <p:nvPr/>
          </p:nvSpPr>
          <p:spPr bwMode="auto">
            <a:xfrm>
              <a:off x="3061"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88" name="Rectangle 83"/>
            <p:cNvSpPr>
              <a:spLocks noChangeArrowheads="1"/>
            </p:cNvSpPr>
            <p:nvPr/>
          </p:nvSpPr>
          <p:spPr bwMode="auto">
            <a:xfrm>
              <a:off x="2965"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89" name="Rectangle 84"/>
            <p:cNvSpPr>
              <a:spLocks noChangeArrowheads="1"/>
            </p:cNvSpPr>
            <p:nvPr/>
          </p:nvSpPr>
          <p:spPr bwMode="auto">
            <a:xfrm>
              <a:off x="2965"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90" name="Rectangle 85"/>
            <p:cNvSpPr>
              <a:spLocks noChangeArrowheads="1"/>
            </p:cNvSpPr>
            <p:nvPr/>
          </p:nvSpPr>
          <p:spPr bwMode="auto">
            <a:xfrm>
              <a:off x="3061"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91" name="Rectangle 86"/>
            <p:cNvSpPr>
              <a:spLocks noChangeArrowheads="1"/>
            </p:cNvSpPr>
            <p:nvPr/>
          </p:nvSpPr>
          <p:spPr bwMode="auto">
            <a:xfrm>
              <a:off x="3061"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92" name="Rectangle 87"/>
            <p:cNvSpPr>
              <a:spLocks noChangeArrowheads="1"/>
            </p:cNvSpPr>
            <p:nvPr/>
          </p:nvSpPr>
          <p:spPr bwMode="auto">
            <a:xfrm>
              <a:off x="2965"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793" name="Rectangle 88"/>
            <p:cNvSpPr>
              <a:spLocks noChangeArrowheads="1"/>
            </p:cNvSpPr>
            <p:nvPr/>
          </p:nvSpPr>
          <p:spPr bwMode="auto">
            <a:xfrm>
              <a:off x="2965"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grpSp>
      <p:grpSp>
        <p:nvGrpSpPr>
          <p:cNvPr id="5" name="Group 347"/>
          <p:cNvGrpSpPr>
            <a:grpSpLocks/>
          </p:cNvGrpSpPr>
          <p:nvPr/>
        </p:nvGrpSpPr>
        <p:grpSpPr bwMode="auto">
          <a:xfrm>
            <a:off x="2415117" y="2996952"/>
            <a:ext cx="3276000" cy="3240000"/>
            <a:chOff x="1141" y="2253"/>
            <a:chExt cx="1536" cy="1536"/>
          </a:xfrm>
        </p:grpSpPr>
        <p:sp>
          <p:nvSpPr>
            <p:cNvPr id="62474" name="Rectangle 89"/>
            <p:cNvSpPr>
              <a:spLocks noChangeArrowheads="1"/>
            </p:cNvSpPr>
            <p:nvPr/>
          </p:nvSpPr>
          <p:spPr bwMode="auto">
            <a:xfrm>
              <a:off x="2581"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75" name="Rectangle 90"/>
            <p:cNvSpPr>
              <a:spLocks noChangeArrowheads="1"/>
            </p:cNvSpPr>
            <p:nvPr/>
          </p:nvSpPr>
          <p:spPr bwMode="auto">
            <a:xfrm>
              <a:off x="2581"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76" name="Rectangle 91"/>
            <p:cNvSpPr>
              <a:spLocks noChangeArrowheads="1"/>
            </p:cNvSpPr>
            <p:nvPr/>
          </p:nvSpPr>
          <p:spPr bwMode="auto">
            <a:xfrm>
              <a:off x="2485"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77" name="Rectangle 92"/>
            <p:cNvSpPr>
              <a:spLocks noChangeArrowheads="1"/>
            </p:cNvSpPr>
            <p:nvPr/>
          </p:nvSpPr>
          <p:spPr bwMode="auto">
            <a:xfrm>
              <a:off x="2485"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78" name="Rectangle 93"/>
            <p:cNvSpPr>
              <a:spLocks noChangeArrowheads="1"/>
            </p:cNvSpPr>
            <p:nvPr/>
          </p:nvSpPr>
          <p:spPr bwMode="auto">
            <a:xfrm>
              <a:off x="2581"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79" name="Rectangle 94"/>
            <p:cNvSpPr>
              <a:spLocks noChangeArrowheads="1"/>
            </p:cNvSpPr>
            <p:nvPr/>
          </p:nvSpPr>
          <p:spPr bwMode="auto">
            <a:xfrm>
              <a:off x="2581"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80" name="Rectangle 95"/>
            <p:cNvSpPr>
              <a:spLocks noChangeArrowheads="1"/>
            </p:cNvSpPr>
            <p:nvPr/>
          </p:nvSpPr>
          <p:spPr bwMode="auto">
            <a:xfrm>
              <a:off x="2485"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81" name="Rectangle 96"/>
            <p:cNvSpPr>
              <a:spLocks noChangeArrowheads="1"/>
            </p:cNvSpPr>
            <p:nvPr/>
          </p:nvSpPr>
          <p:spPr bwMode="auto">
            <a:xfrm>
              <a:off x="2485"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82" name="Rectangle 97"/>
            <p:cNvSpPr>
              <a:spLocks noChangeArrowheads="1"/>
            </p:cNvSpPr>
            <p:nvPr/>
          </p:nvSpPr>
          <p:spPr bwMode="auto">
            <a:xfrm>
              <a:off x="2389"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83" name="Rectangle 98"/>
            <p:cNvSpPr>
              <a:spLocks noChangeArrowheads="1"/>
            </p:cNvSpPr>
            <p:nvPr/>
          </p:nvSpPr>
          <p:spPr bwMode="auto">
            <a:xfrm>
              <a:off x="2389"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84" name="Rectangle 99"/>
            <p:cNvSpPr>
              <a:spLocks noChangeArrowheads="1"/>
            </p:cNvSpPr>
            <p:nvPr/>
          </p:nvSpPr>
          <p:spPr bwMode="auto">
            <a:xfrm>
              <a:off x="2293"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85" name="Rectangle 100"/>
            <p:cNvSpPr>
              <a:spLocks noChangeArrowheads="1"/>
            </p:cNvSpPr>
            <p:nvPr/>
          </p:nvSpPr>
          <p:spPr bwMode="auto">
            <a:xfrm>
              <a:off x="2293"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86" name="Rectangle 101"/>
            <p:cNvSpPr>
              <a:spLocks noChangeArrowheads="1"/>
            </p:cNvSpPr>
            <p:nvPr/>
          </p:nvSpPr>
          <p:spPr bwMode="auto">
            <a:xfrm>
              <a:off x="2389"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87" name="Rectangle 102"/>
            <p:cNvSpPr>
              <a:spLocks noChangeArrowheads="1"/>
            </p:cNvSpPr>
            <p:nvPr/>
          </p:nvSpPr>
          <p:spPr bwMode="auto">
            <a:xfrm>
              <a:off x="2389"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88" name="Rectangle 103"/>
            <p:cNvSpPr>
              <a:spLocks noChangeArrowheads="1"/>
            </p:cNvSpPr>
            <p:nvPr/>
          </p:nvSpPr>
          <p:spPr bwMode="auto">
            <a:xfrm>
              <a:off x="2293"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89" name="Rectangle 104"/>
            <p:cNvSpPr>
              <a:spLocks noChangeArrowheads="1"/>
            </p:cNvSpPr>
            <p:nvPr/>
          </p:nvSpPr>
          <p:spPr bwMode="auto">
            <a:xfrm>
              <a:off x="2293"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90" name="Rectangle 105"/>
            <p:cNvSpPr>
              <a:spLocks noChangeArrowheads="1"/>
            </p:cNvSpPr>
            <p:nvPr/>
          </p:nvSpPr>
          <p:spPr bwMode="auto">
            <a:xfrm>
              <a:off x="2581" y="3309"/>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91" name="Rectangle 106"/>
            <p:cNvSpPr>
              <a:spLocks noChangeArrowheads="1"/>
            </p:cNvSpPr>
            <p:nvPr/>
          </p:nvSpPr>
          <p:spPr bwMode="auto">
            <a:xfrm>
              <a:off x="2581" y="321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92" name="Rectangle 107"/>
            <p:cNvSpPr>
              <a:spLocks noChangeArrowheads="1"/>
            </p:cNvSpPr>
            <p:nvPr/>
          </p:nvSpPr>
          <p:spPr bwMode="auto">
            <a:xfrm>
              <a:off x="2485" y="321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93" name="Rectangle 108"/>
            <p:cNvSpPr>
              <a:spLocks noChangeArrowheads="1"/>
            </p:cNvSpPr>
            <p:nvPr/>
          </p:nvSpPr>
          <p:spPr bwMode="auto">
            <a:xfrm>
              <a:off x="2485" y="3309"/>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94" name="Rectangle 109"/>
            <p:cNvSpPr>
              <a:spLocks noChangeArrowheads="1"/>
            </p:cNvSpPr>
            <p:nvPr/>
          </p:nvSpPr>
          <p:spPr bwMode="auto">
            <a:xfrm>
              <a:off x="2581" y="311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95" name="Rectangle 110"/>
            <p:cNvSpPr>
              <a:spLocks noChangeArrowheads="1"/>
            </p:cNvSpPr>
            <p:nvPr/>
          </p:nvSpPr>
          <p:spPr bwMode="auto">
            <a:xfrm>
              <a:off x="2581" y="302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96" name="Rectangle 111"/>
            <p:cNvSpPr>
              <a:spLocks noChangeArrowheads="1"/>
            </p:cNvSpPr>
            <p:nvPr/>
          </p:nvSpPr>
          <p:spPr bwMode="auto">
            <a:xfrm>
              <a:off x="2485" y="302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97" name="Rectangle 112"/>
            <p:cNvSpPr>
              <a:spLocks noChangeArrowheads="1"/>
            </p:cNvSpPr>
            <p:nvPr/>
          </p:nvSpPr>
          <p:spPr bwMode="auto">
            <a:xfrm>
              <a:off x="2485" y="311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98" name="Rectangle 113"/>
            <p:cNvSpPr>
              <a:spLocks noChangeArrowheads="1"/>
            </p:cNvSpPr>
            <p:nvPr/>
          </p:nvSpPr>
          <p:spPr bwMode="auto">
            <a:xfrm>
              <a:off x="2389" y="311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499" name="Rectangle 114"/>
            <p:cNvSpPr>
              <a:spLocks noChangeArrowheads="1"/>
            </p:cNvSpPr>
            <p:nvPr/>
          </p:nvSpPr>
          <p:spPr bwMode="auto">
            <a:xfrm>
              <a:off x="2389" y="302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00" name="Rectangle 115"/>
            <p:cNvSpPr>
              <a:spLocks noChangeArrowheads="1"/>
            </p:cNvSpPr>
            <p:nvPr/>
          </p:nvSpPr>
          <p:spPr bwMode="auto">
            <a:xfrm>
              <a:off x="2293" y="302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01" name="Rectangle 116"/>
            <p:cNvSpPr>
              <a:spLocks noChangeArrowheads="1"/>
            </p:cNvSpPr>
            <p:nvPr/>
          </p:nvSpPr>
          <p:spPr bwMode="auto">
            <a:xfrm>
              <a:off x="2293" y="311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02" name="Rectangle 117"/>
            <p:cNvSpPr>
              <a:spLocks noChangeArrowheads="1"/>
            </p:cNvSpPr>
            <p:nvPr/>
          </p:nvSpPr>
          <p:spPr bwMode="auto">
            <a:xfrm>
              <a:off x="2389" y="3309"/>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03" name="Rectangle 118"/>
            <p:cNvSpPr>
              <a:spLocks noChangeArrowheads="1"/>
            </p:cNvSpPr>
            <p:nvPr/>
          </p:nvSpPr>
          <p:spPr bwMode="auto">
            <a:xfrm>
              <a:off x="2389" y="321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04" name="Rectangle 119"/>
            <p:cNvSpPr>
              <a:spLocks noChangeArrowheads="1"/>
            </p:cNvSpPr>
            <p:nvPr/>
          </p:nvSpPr>
          <p:spPr bwMode="auto">
            <a:xfrm>
              <a:off x="2293" y="321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05" name="Rectangle 120"/>
            <p:cNvSpPr>
              <a:spLocks noChangeArrowheads="1"/>
            </p:cNvSpPr>
            <p:nvPr/>
          </p:nvSpPr>
          <p:spPr bwMode="auto">
            <a:xfrm>
              <a:off x="2293" y="3309"/>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06" name="Rectangle 121"/>
            <p:cNvSpPr>
              <a:spLocks noChangeArrowheads="1"/>
            </p:cNvSpPr>
            <p:nvPr/>
          </p:nvSpPr>
          <p:spPr bwMode="auto">
            <a:xfrm>
              <a:off x="2197" y="3309"/>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07" name="Rectangle 122"/>
            <p:cNvSpPr>
              <a:spLocks noChangeArrowheads="1"/>
            </p:cNvSpPr>
            <p:nvPr/>
          </p:nvSpPr>
          <p:spPr bwMode="auto">
            <a:xfrm>
              <a:off x="2197" y="321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08" name="Rectangle 123"/>
            <p:cNvSpPr>
              <a:spLocks noChangeArrowheads="1"/>
            </p:cNvSpPr>
            <p:nvPr/>
          </p:nvSpPr>
          <p:spPr bwMode="auto">
            <a:xfrm>
              <a:off x="2101" y="321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09" name="Rectangle 124"/>
            <p:cNvSpPr>
              <a:spLocks noChangeArrowheads="1"/>
            </p:cNvSpPr>
            <p:nvPr/>
          </p:nvSpPr>
          <p:spPr bwMode="auto">
            <a:xfrm>
              <a:off x="2101" y="3309"/>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10" name="Rectangle 125"/>
            <p:cNvSpPr>
              <a:spLocks noChangeArrowheads="1"/>
            </p:cNvSpPr>
            <p:nvPr/>
          </p:nvSpPr>
          <p:spPr bwMode="auto">
            <a:xfrm>
              <a:off x="2197" y="311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11" name="Rectangle 126"/>
            <p:cNvSpPr>
              <a:spLocks noChangeArrowheads="1"/>
            </p:cNvSpPr>
            <p:nvPr/>
          </p:nvSpPr>
          <p:spPr bwMode="auto">
            <a:xfrm>
              <a:off x="2197" y="302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12" name="Rectangle 127"/>
            <p:cNvSpPr>
              <a:spLocks noChangeArrowheads="1"/>
            </p:cNvSpPr>
            <p:nvPr/>
          </p:nvSpPr>
          <p:spPr bwMode="auto">
            <a:xfrm>
              <a:off x="2101" y="302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13" name="Rectangle 128"/>
            <p:cNvSpPr>
              <a:spLocks noChangeArrowheads="1"/>
            </p:cNvSpPr>
            <p:nvPr/>
          </p:nvSpPr>
          <p:spPr bwMode="auto">
            <a:xfrm>
              <a:off x="2101" y="311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14" name="Rectangle 129"/>
            <p:cNvSpPr>
              <a:spLocks noChangeArrowheads="1"/>
            </p:cNvSpPr>
            <p:nvPr/>
          </p:nvSpPr>
          <p:spPr bwMode="auto">
            <a:xfrm>
              <a:off x="2005" y="311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15" name="Rectangle 130"/>
            <p:cNvSpPr>
              <a:spLocks noChangeArrowheads="1"/>
            </p:cNvSpPr>
            <p:nvPr/>
          </p:nvSpPr>
          <p:spPr bwMode="auto">
            <a:xfrm>
              <a:off x="2005" y="302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16" name="Rectangle 131"/>
            <p:cNvSpPr>
              <a:spLocks noChangeArrowheads="1"/>
            </p:cNvSpPr>
            <p:nvPr/>
          </p:nvSpPr>
          <p:spPr bwMode="auto">
            <a:xfrm>
              <a:off x="1909" y="302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17" name="Rectangle 132"/>
            <p:cNvSpPr>
              <a:spLocks noChangeArrowheads="1"/>
            </p:cNvSpPr>
            <p:nvPr/>
          </p:nvSpPr>
          <p:spPr bwMode="auto">
            <a:xfrm>
              <a:off x="1909" y="311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18" name="Rectangle 133"/>
            <p:cNvSpPr>
              <a:spLocks noChangeArrowheads="1"/>
            </p:cNvSpPr>
            <p:nvPr/>
          </p:nvSpPr>
          <p:spPr bwMode="auto">
            <a:xfrm>
              <a:off x="2005" y="3309"/>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19" name="Rectangle 134"/>
            <p:cNvSpPr>
              <a:spLocks noChangeArrowheads="1"/>
            </p:cNvSpPr>
            <p:nvPr/>
          </p:nvSpPr>
          <p:spPr bwMode="auto">
            <a:xfrm>
              <a:off x="2005" y="321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20" name="Rectangle 135"/>
            <p:cNvSpPr>
              <a:spLocks noChangeArrowheads="1"/>
            </p:cNvSpPr>
            <p:nvPr/>
          </p:nvSpPr>
          <p:spPr bwMode="auto">
            <a:xfrm>
              <a:off x="1909" y="321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21" name="Rectangle 136"/>
            <p:cNvSpPr>
              <a:spLocks noChangeArrowheads="1"/>
            </p:cNvSpPr>
            <p:nvPr/>
          </p:nvSpPr>
          <p:spPr bwMode="auto">
            <a:xfrm>
              <a:off x="1909" y="3309"/>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22" name="Rectangle 137"/>
            <p:cNvSpPr>
              <a:spLocks noChangeArrowheads="1"/>
            </p:cNvSpPr>
            <p:nvPr/>
          </p:nvSpPr>
          <p:spPr bwMode="auto">
            <a:xfrm>
              <a:off x="2197"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23" name="Rectangle 138"/>
            <p:cNvSpPr>
              <a:spLocks noChangeArrowheads="1"/>
            </p:cNvSpPr>
            <p:nvPr/>
          </p:nvSpPr>
          <p:spPr bwMode="auto">
            <a:xfrm>
              <a:off x="2197"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24" name="Rectangle 139"/>
            <p:cNvSpPr>
              <a:spLocks noChangeArrowheads="1"/>
            </p:cNvSpPr>
            <p:nvPr/>
          </p:nvSpPr>
          <p:spPr bwMode="auto">
            <a:xfrm>
              <a:off x="2101"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25" name="Rectangle 140"/>
            <p:cNvSpPr>
              <a:spLocks noChangeArrowheads="1"/>
            </p:cNvSpPr>
            <p:nvPr/>
          </p:nvSpPr>
          <p:spPr bwMode="auto">
            <a:xfrm>
              <a:off x="2101"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26" name="Rectangle 141"/>
            <p:cNvSpPr>
              <a:spLocks noChangeArrowheads="1"/>
            </p:cNvSpPr>
            <p:nvPr/>
          </p:nvSpPr>
          <p:spPr bwMode="auto">
            <a:xfrm>
              <a:off x="2197"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27" name="Rectangle 142"/>
            <p:cNvSpPr>
              <a:spLocks noChangeArrowheads="1"/>
            </p:cNvSpPr>
            <p:nvPr/>
          </p:nvSpPr>
          <p:spPr bwMode="auto">
            <a:xfrm>
              <a:off x="2197"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28" name="Rectangle 143"/>
            <p:cNvSpPr>
              <a:spLocks noChangeArrowheads="1"/>
            </p:cNvSpPr>
            <p:nvPr/>
          </p:nvSpPr>
          <p:spPr bwMode="auto">
            <a:xfrm>
              <a:off x="2101"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29" name="Rectangle 144"/>
            <p:cNvSpPr>
              <a:spLocks noChangeArrowheads="1"/>
            </p:cNvSpPr>
            <p:nvPr/>
          </p:nvSpPr>
          <p:spPr bwMode="auto">
            <a:xfrm>
              <a:off x="2101"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30" name="Rectangle 145"/>
            <p:cNvSpPr>
              <a:spLocks noChangeArrowheads="1"/>
            </p:cNvSpPr>
            <p:nvPr/>
          </p:nvSpPr>
          <p:spPr bwMode="auto">
            <a:xfrm>
              <a:off x="2005"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31" name="Rectangle 146"/>
            <p:cNvSpPr>
              <a:spLocks noChangeArrowheads="1"/>
            </p:cNvSpPr>
            <p:nvPr/>
          </p:nvSpPr>
          <p:spPr bwMode="auto">
            <a:xfrm>
              <a:off x="2005"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32" name="Rectangle 147"/>
            <p:cNvSpPr>
              <a:spLocks noChangeArrowheads="1"/>
            </p:cNvSpPr>
            <p:nvPr/>
          </p:nvSpPr>
          <p:spPr bwMode="auto">
            <a:xfrm>
              <a:off x="1909"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33" name="Rectangle 148"/>
            <p:cNvSpPr>
              <a:spLocks noChangeArrowheads="1"/>
            </p:cNvSpPr>
            <p:nvPr/>
          </p:nvSpPr>
          <p:spPr bwMode="auto">
            <a:xfrm>
              <a:off x="1909"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34" name="Rectangle 149"/>
            <p:cNvSpPr>
              <a:spLocks noChangeArrowheads="1"/>
            </p:cNvSpPr>
            <p:nvPr/>
          </p:nvSpPr>
          <p:spPr bwMode="auto">
            <a:xfrm>
              <a:off x="2005"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35" name="Rectangle 150"/>
            <p:cNvSpPr>
              <a:spLocks noChangeArrowheads="1"/>
            </p:cNvSpPr>
            <p:nvPr/>
          </p:nvSpPr>
          <p:spPr bwMode="auto">
            <a:xfrm>
              <a:off x="2005"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36" name="Rectangle 151"/>
            <p:cNvSpPr>
              <a:spLocks noChangeArrowheads="1"/>
            </p:cNvSpPr>
            <p:nvPr/>
          </p:nvSpPr>
          <p:spPr bwMode="auto">
            <a:xfrm>
              <a:off x="1909"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37" name="Rectangle 152"/>
            <p:cNvSpPr>
              <a:spLocks noChangeArrowheads="1"/>
            </p:cNvSpPr>
            <p:nvPr/>
          </p:nvSpPr>
          <p:spPr bwMode="auto">
            <a:xfrm>
              <a:off x="1909"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38" name="Rectangle 153"/>
            <p:cNvSpPr>
              <a:spLocks noChangeArrowheads="1"/>
            </p:cNvSpPr>
            <p:nvPr/>
          </p:nvSpPr>
          <p:spPr bwMode="auto">
            <a:xfrm>
              <a:off x="1813"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39" name="Rectangle 154"/>
            <p:cNvSpPr>
              <a:spLocks noChangeArrowheads="1"/>
            </p:cNvSpPr>
            <p:nvPr/>
          </p:nvSpPr>
          <p:spPr bwMode="auto">
            <a:xfrm>
              <a:off x="1813"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40" name="Rectangle 155"/>
            <p:cNvSpPr>
              <a:spLocks noChangeArrowheads="1"/>
            </p:cNvSpPr>
            <p:nvPr/>
          </p:nvSpPr>
          <p:spPr bwMode="auto">
            <a:xfrm>
              <a:off x="1717"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41" name="Rectangle 156"/>
            <p:cNvSpPr>
              <a:spLocks noChangeArrowheads="1"/>
            </p:cNvSpPr>
            <p:nvPr/>
          </p:nvSpPr>
          <p:spPr bwMode="auto">
            <a:xfrm>
              <a:off x="1717"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42" name="Rectangle 157"/>
            <p:cNvSpPr>
              <a:spLocks noChangeArrowheads="1"/>
            </p:cNvSpPr>
            <p:nvPr/>
          </p:nvSpPr>
          <p:spPr bwMode="auto">
            <a:xfrm>
              <a:off x="1813"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43" name="Rectangle 158"/>
            <p:cNvSpPr>
              <a:spLocks noChangeArrowheads="1"/>
            </p:cNvSpPr>
            <p:nvPr/>
          </p:nvSpPr>
          <p:spPr bwMode="auto">
            <a:xfrm>
              <a:off x="1813"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44" name="Rectangle 159"/>
            <p:cNvSpPr>
              <a:spLocks noChangeArrowheads="1"/>
            </p:cNvSpPr>
            <p:nvPr/>
          </p:nvSpPr>
          <p:spPr bwMode="auto">
            <a:xfrm>
              <a:off x="1717"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45" name="Rectangle 160"/>
            <p:cNvSpPr>
              <a:spLocks noChangeArrowheads="1"/>
            </p:cNvSpPr>
            <p:nvPr/>
          </p:nvSpPr>
          <p:spPr bwMode="auto">
            <a:xfrm>
              <a:off x="1717"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46" name="Rectangle 161"/>
            <p:cNvSpPr>
              <a:spLocks noChangeArrowheads="1"/>
            </p:cNvSpPr>
            <p:nvPr/>
          </p:nvSpPr>
          <p:spPr bwMode="auto">
            <a:xfrm>
              <a:off x="1621"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47" name="Rectangle 162"/>
            <p:cNvSpPr>
              <a:spLocks noChangeArrowheads="1"/>
            </p:cNvSpPr>
            <p:nvPr/>
          </p:nvSpPr>
          <p:spPr bwMode="auto">
            <a:xfrm>
              <a:off x="1621"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48" name="Rectangle 163"/>
            <p:cNvSpPr>
              <a:spLocks noChangeArrowheads="1"/>
            </p:cNvSpPr>
            <p:nvPr/>
          </p:nvSpPr>
          <p:spPr bwMode="auto">
            <a:xfrm>
              <a:off x="1525"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49" name="Rectangle 164"/>
            <p:cNvSpPr>
              <a:spLocks noChangeArrowheads="1"/>
            </p:cNvSpPr>
            <p:nvPr/>
          </p:nvSpPr>
          <p:spPr bwMode="auto">
            <a:xfrm>
              <a:off x="1525"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50" name="Rectangle 165"/>
            <p:cNvSpPr>
              <a:spLocks noChangeArrowheads="1"/>
            </p:cNvSpPr>
            <p:nvPr/>
          </p:nvSpPr>
          <p:spPr bwMode="auto">
            <a:xfrm>
              <a:off x="1621"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51" name="Rectangle 166"/>
            <p:cNvSpPr>
              <a:spLocks noChangeArrowheads="1"/>
            </p:cNvSpPr>
            <p:nvPr/>
          </p:nvSpPr>
          <p:spPr bwMode="auto">
            <a:xfrm>
              <a:off x="1621"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52" name="Rectangle 167"/>
            <p:cNvSpPr>
              <a:spLocks noChangeArrowheads="1"/>
            </p:cNvSpPr>
            <p:nvPr/>
          </p:nvSpPr>
          <p:spPr bwMode="auto">
            <a:xfrm>
              <a:off x="1525"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53" name="Rectangle 168"/>
            <p:cNvSpPr>
              <a:spLocks noChangeArrowheads="1"/>
            </p:cNvSpPr>
            <p:nvPr/>
          </p:nvSpPr>
          <p:spPr bwMode="auto">
            <a:xfrm>
              <a:off x="1525"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54" name="Rectangle 169"/>
            <p:cNvSpPr>
              <a:spLocks noChangeArrowheads="1"/>
            </p:cNvSpPr>
            <p:nvPr/>
          </p:nvSpPr>
          <p:spPr bwMode="auto">
            <a:xfrm>
              <a:off x="1813" y="3309"/>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55" name="Rectangle 170"/>
            <p:cNvSpPr>
              <a:spLocks noChangeArrowheads="1"/>
            </p:cNvSpPr>
            <p:nvPr/>
          </p:nvSpPr>
          <p:spPr bwMode="auto">
            <a:xfrm>
              <a:off x="1813" y="321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56" name="Rectangle 171"/>
            <p:cNvSpPr>
              <a:spLocks noChangeArrowheads="1"/>
            </p:cNvSpPr>
            <p:nvPr/>
          </p:nvSpPr>
          <p:spPr bwMode="auto">
            <a:xfrm>
              <a:off x="1717" y="321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57" name="Rectangle 172"/>
            <p:cNvSpPr>
              <a:spLocks noChangeArrowheads="1"/>
            </p:cNvSpPr>
            <p:nvPr/>
          </p:nvSpPr>
          <p:spPr bwMode="auto">
            <a:xfrm>
              <a:off x="1717" y="3309"/>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58" name="Rectangle 173"/>
            <p:cNvSpPr>
              <a:spLocks noChangeArrowheads="1"/>
            </p:cNvSpPr>
            <p:nvPr/>
          </p:nvSpPr>
          <p:spPr bwMode="auto">
            <a:xfrm>
              <a:off x="1813" y="311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59" name="Rectangle 174"/>
            <p:cNvSpPr>
              <a:spLocks noChangeArrowheads="1"/>
            </p:cNvSpPr>
            <p:nvPr/>
          </p:nvSpPr>
          <p:spPr bwMode="auto">
            <a:xfrm>
              <a:off x="1813" y="302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60" name="Rectangle 175"/>
            <p:cNvSpPr>
              <a:spLocks noChangeArrowheads="1"/>
            </p:cNvSpPr>
            <p:nvPr/>
          </p:nvSpPr>
          <p:spPr bwMode="auto">
            <a:xfrm>
              <a:off x="1717" y="302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61" name="Rectangle 176"/>
            <p:cNvSpPr>
              <a:spLocks noChangeArrowheads="1"/>
            </p:cNvSpPr>
            <p:nvPr/>
          </p:nvSpPr>
          <p:spPr bwMode="auto">
            <a:xfrm>
              <a:off x="1717" y="311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62" name="Rectangle 177"/>
            <p:cNvSpPr>
              <a:spLocks noChangeArrowheads="1"/>
            </p:cNvSpPr>
            <p:nvPr/>
          </p:nvSpPr>
          <p:spPr bwMode="auto">
            <a:xfrm>
              <a:off x="1621" y="311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63" name="Rectangle 178"/>
            <p:cNvSpPr>
              <a:spLocks noChangeArrowheads="1"/>
            </p:cNvSpPr>
            <p:nvPr/>
          </p:nvSpPr>
          <p:spPr bwMode="auto">
            <a:xfrm>
              <a:off x="1621" y="302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64" name="Rectangle 179"/>
            <p:cNvSpPr>
              <a:spLocks noChangeArrowheads="1"/>
            </p:cNvSpPr>
            <p:nvPr/>
          </p:nvSpPr>
          <p:spPr bwMode="auto">
            <a:xfrm>
              <a:off x="1525" y="302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65" name="Rectangle 180"/>
            <p:cNvSpPr>
              <a:spLocks noChangeArrowheads="1"/>
            </p:cNvSpPr>
            <p:nvPr/>
          </p:nvSpPr>
          <p:spPr bwMode="auto">
            <a:xfrm>
              <a:off x="1525" y="311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66" name="Rectangle 181"/>
            <p:cNvSpPr>
              <a:spLocks noChangeArrowheads="1"/>
            </p:cNvSpPr>
            <p:nvPr/>
          </p:nvSpPr>
          <p:spPr bwMode="auto">
            <a:xfrm>
              <a:off x="1621" y="3309"/>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67" name="Rectangle 182"/>
            <p:cNvSpPr>
              <a:spLocks noChangeArrowheads="1"/>
            </p:cNvSpPr>
            <p:nvPr/>
          </p:nvSpPr>
          <p:spPr bwMode="auto">
            <a:xfrm>
              <a:off x="1621" y="321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68" name="Rectangle 183"/>
            <p:cNvSpPr>
              <a:spLocks noChangeArrowheads="1"/>
            </p:cNvSpPr>
            <p:nvPr/>
          </p:nvSpPr>
          <p:spPr bwMode="auto">
            <a:xfrm>
              <a:off x="1525" y="321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69" name="Rectangle 184"/>
            <p:cNvSpPr>
              <a:spLocks noChangeArrowheads="1"/>
            </p:cNvSpPr>
            <p:nvPr/>
          </p:nvSpPr>
          <p:spPr bwMode="auto">
            <a:xfrm>
              <a:off x="1525" y="3309"/>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70" name="Rectangle 185"/>
            <p:cNvSpPr>
              <a:spLocks noChangeArrowheads="1"/>
            </p:cNvSpPr>
            <p:nvPr/>
          </p:nvSpPr>
          <p:spPr bwMode="auto">
            <a:xfrm>
              <a:off x="1429" y="3309"/>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71" name="Rectangle 186"/>
            <p:cNvSpPr>
              <a:spLocks noChangeArrowheads="1"/>
            </p:cNvSpPr>
            <p:nvPr/>
          </p:nvSpPr>
          <p:spPr bwMode="auto">
            <a:xfrm>
              <a:off x="1429" y="321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72" name="Rectangle 187"/>
            <p:cNvSpPr>
              <a:spLocks noChangeArrowheads="1"/>
            </p:cNvSpPr>
            <p:nvPr/>
          </p:nvSpPr>
          <p:spPr bwMode="auto">
            <a:xfrm>
              <a:off x="1333" y="321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73" name="Rectangle 188"/>
            <p:cNvSpPr>
              <a:spLocks noChangeArrowheads="1"/>
            </p:cNvSpPr>
            <p:nvPr/>
          </p:nvSpPr>
          <p:spPr bwMode="auto">
            <a:xfrm>
              <a:off x="1333" y="3309"/>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74" name="Rectangle 189"/>
            <p:cNvSpPr>
              <a:spLocks noChangeArrowheads="1"/>
            </p:cNvSpPr>
            <p:nvPr/>
          </p:nvSpPr>
          <p:spPr bwMode="auto">
            <a:xfrm>
              <a:off x="1429" y="311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75" name="Rectangle 190"/>
            <p:cNvSpPr>
              <a:spLocks noChangeArrowheads="1"/>
            </p:cNvSpPr>
            <p:nvPr/>
          </p:nvSpPr>
          <p:spPr bwMode="auto">
            <a:xfrm>
              <a:off x="1429" y="302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76" name="Rectangle 191"/>
            <p:cNvSpPr>
              <a:spLocks noChangeArrowheads="1"/>
            </p:cNvSpPr>
            <p:nvPr/>
          </p:nvSpPr>
          <p:spPr bwMode="auto">
            <a:xfrm>
              <a:off x="1333" y="302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77" name="Rectangle 192"/>
            <p:cNvSpPr>
              <a:spLocks noChangeArrowheads="1"/>
            </p:cNvSpPr>
            <p:nvPr/>
          </p:nvSpPr>
          <p:spPr bwMode="auto">
            <a:xfrm>
              <a:off x="1333" y="311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78" name="Rectangle 193"/>
            <p:cNvSpPr>
              <a:spLocks noChangeArrowheads="1"/>
            </p:cNvSpPr>
            <p:nvPr/>
          </p:nvSpPr>
          <p:spPr bwMode="auto">
            <a:xfrm>
              <a:off x="1237" y="311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79" name="Rectangle 194"/>
            <p:cNvSpPr>
              <a:spLocks noChangeArrowheads="1"/>
            </p:cNvSpPr>
            <p:nvPr/>
          </p:nvSpPr>
          <p:spPr bwMode="auto">
            <a:xfrm>
              <a:off x="1237" y="302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80" name="Rectangle 195"/>
            <p:cNvSpPr>
              <a:spLocks noChangeArrowheads="1"/>
            </p:cNvSpPr>
            <p:nvPr/>
          </p:nvSpPr>
          <p:spPr bwMode="auto">
            <a:xfrm>
              <a:off x="1141" y="302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81" name="Rectangle 196"/>
            <p:cNvSpPr>
              <a:spLocks noChangeArrowheads="1"/>
            </p:cNvSpPr>
            <p:nvPr/>
          </p:nvSpPr>
          <p:spPr bwMode="auto">
            <a:xfrm>
              <a:off x="1141" y="311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82" name="Rectangle 197"/>
            <p:cNvSpPr>
              <a:spLocks noChangeArrowheads="1"/>
            </p:cNvSpPr>
            <p:nvPr/>
          </p:nvSpPr>
          <p:spPr bwMode="auto">
            <a:xfrm>
              <a:off x="1237" y="3309"/>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83" name="Rectangle 198"/>
            <p:cNvSpPr>
              <a:spLocks noChangeArrowheads="1"/>
            </p:cNvSpPr>
            <p:nvPr/>
          </p:nvSpPr>
          <p:spPr bwMode="auto">
            <a:xfrm>
              <a:off x="1237" y="321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84" name="Rectangle 199"/>
            <p:cNvSpPr>
              <a:spLocks noChangeArrowheads="1"/>
            </p:cNvSpPr>
            <p:nvPr/>
          </p:nvSpPr>
          <p:spPr bwMode="auto">
            <a:xfrm>
              <a:off x="1141" y="321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85" name="Rectangle 200"/>
            <p:cNvSpPr>
              <a:spLocks noChangeArrowheads="1"/>
            </p:cNvSpPr>
            <p:nvPr/>
          </p:nvSpPr>
          <p:spPr bwMode="auto">
            <a:xfrm>
              <a:off x="1141" y="3309"/>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86" name="Rectangle 201"/>
            <p:cNvSpPr>
              <a:spLocks noChangeArrowheads="1"/>
            </p:cNvSpPr>
            <p:nvPr/>
          </p:nvSpPr>
          <p:spPr bwMode="auto">
            <a:xfrm>
              <a:off x="1429"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87" name="Rectangle 202"/>
            <p:cNvSpPr>
              <a:spLocks noChangeArrowheads="1"/>
            </p:cNvSpPr>
            <p:nvPr/>
          </p:nvSpPr>
          <p:spPr bwMode="auto">
            <a:xfrm>
              <a:off x="1429"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88" name="Rectangle 203"/>
            <p:cNvSpPr>
              <a:spLocks noChangeArrowheads="1"/>
            </p:cNvSpPr>
            <p:nvPr/>
          </p:nvSpPr>
          <p:spPr bwMode="auto">
            <a:xfrm>
              <a:off x="1333"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89" name="Rectangle 204"/>
            <p:cNvSpPr>
              <a:spLocks noChangeArrowheads="1"/>
            </p:cNvSpPr>
            <p:nvPr/>
          </p:nvSpPr>
          <p:spPr bwMode="auto">
            <a:xfrm>
              <a:off x="1333"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90" name="Rectangle 205"/>
            <p:cNvSpPr>
              <a:spLocks noChangeArrowheads="1"/>
            </p:cNvSpPr>
            <p:nvPr/>
          </p:nvSpPr>
          <p:spPr bwMode="auto">
            <a:xfrm>
              <a:off x="1429"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91" name="Rectangle 206"/>
            <p:cNvSpPr>
              <a:spLocks noChangeArrowheads="1"/>
            </p:cNvSpPr>
            <p:nvPr/>
          </p:nvSpPr>
          <p:spPr bwMode="auto">
            <a:xfrm>
              <a:off x="1429"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92" name="Rectangle 207"/>
            <p:cNvSpPr>
              <a:spLocks noChangeArrowheads="1"/>
            </p:cNvSpPr>
            <p:nvPr/>
          </p:nvSpPr>
          <p:spPr bwMode="auto">
            <a:xfrm>
              <a:off x="1333"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93" name="Rectangle 208"/>
            <p:cNvSpPr>
              <a:spLocks noChangeArrowheads="1"/>
            </p:cNvSpPr>
            <p:nvPr/>
          </p:nvSpPr>
          <p:spPr bwMode="auto">
            <a:xfrm>
              <a:off x="1333"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94" name="Rectangle 209"/>
            <p:cNvSpPr>
              <a:spLocks noChangeArrowheads="1"/>
            </p:cNvSpPr>
            <p:nvPr/>
          </p:nvSpPr>
          <p:spPr bwMode="auto">
            <a:xfrm>
              <a:off x="1237"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95" name="Rectangle 210"/>
            <p:cNvSpPr>
              <a:spLocks noChangeArrowheads="1"/>
            </p:cNvSpPr>
            <p:nvPr/>
          </p:nvSpPr>
          <p:spPr bwMode="auto">
            <a:xfrm>
              <a:off x="1237"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96" name="Rectangle 211"/>
            <p:cNvSpPr>
              <a:spLocks noChangeArrowheads="1"/>
            </p:cNvSpPr>
            <p:nvPr/>
          </p:nvSpPr>
          <p:spPr bwMode="auto">
            <a:xfrm>
              <a:off x="1141" y="3405"/>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97" name="Rectangle 212"/>
            <p:cNvSpPr>
              <a:spLocks noChangeArrowheads="1"/>
            </p:cNvSpPr>
            <p:nvPr/>
          </p:nvSpPr>
          <p:spPr bwMode="auto">
            <a:xfrm>
              <a:off x="1141" y="3501"/>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98" name="Rectangle 213"/>
            <p:cNvSpPr>
              <a:spLocks noChangeArrowheads="1"/>
            </p:cNvSpPr>
            <p:nvPr/>
          </p:nvSpPr>
          <p:spPr bwMode="auto">
            <a:xfrm>
              <a:off x="1237"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599" name="Rectangle 214"/>
            <p:cNvSpPr>
              <a:spLocks noChangeArrowheads="1"/>
            </p:cNvSpPr>
            <p:nvPr/>
          </p:nvSpPr>
          <p:spPr bwMode="auto">
            <a:xfrm>
              <a:off x="1237"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600" name="Rectangle 215"/>
            <p:cNvSpPr>
              <a:spLocks noChangeArrowheads="1"/>
            </p:cNvSpPr>
            <p:nvPr/>
          </p:nvSpPr>
          <p:spPr bwMode="auto">
            <a:xfrm>
              <a:off x="1141" y="3597"/>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601" name="Rectangle 216"/>
            <p:cNvSpPr>
              <a:spLocks noChangeArrowheads="1"/>
            </p:cNvSpPr>
            <p:nvPr/>
          </p:nvSpPr>
          <p:spPr bwMode="auto">
            <a:xfrm>
              <a:off x="1141" y="3693"/>
              <a:ext cx="96" cy="96"/>
            </a:xfrm>
            <a:prstGeom prst="rect">
              <a:avLst/>
            </a:prstGeom>
            <a:solidFill>
              <a:schemeClr val="tx1"/>
            </a:solidFill>
            <a:ln w="19050">
              <a:solidFill>
                <a:schemeClr val="bg2"/>
              </a:solidFill>
              <a:miter lim="800000"/>
              <a:headEnd/>
              <a:tailEnd/>
            </a:ln>
          </p:spPr>
          <p:txBody>
            <a:bodyPr wrap="none" anchor="ctr"/>
            <a:lstStyle/>
            <a:p>
              <a:endParaRPr lang="zh-CN" altLang="en-US"/>
            </a:p>
          </p:txBody>
        </p:sp>
        <p:sp>
          <p:nvSpPr>
            <p:cNvPr id="62602" name="Rectangle 217"/>
            <p:cNvSpPr>
              <a:spLocks noChangeArrowheads="1"/>
            </p:cNvSpPr>
            <p:nvPr/>
          </p:nvSpPr>
          <p:spPr bwMode="auto">
            <a:xfrm>
              <a:off x="1813" y="2925"/>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03" name="Rectangle 218"/>
            <p:cNvSpPr>
              <a:spLocks noChangeArrowheads="1"/>
            </p:cNvSpPr>
            <p:nvPr/>
          </p:nvSpPr>
          <p:spPr bwMode="auto">
            <a:xfrm>
              <a:off x="1813" y="2829"/>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04" name="Rectangle 219"/>
            <p:cNvSpPr>
              <a:spLocks noChangeArrowheads="1"/>
            </p:cNvSpPr>
            <p:nvPr/>
          </p:nvSpPr>
          <p:spPr bwMode="auto">
            <a:xfrm>
              <a:off x="1717" y="2829"/>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05" name="Rectangle 220"/>
            <p:cNvSpPr>
              <a:spLocks noChangeArrowheads="1"/>
            </p:cNvSpPr>
            <p:nvPr/>
          </p:nvSpPr>
          <p:spPr bwMode="auto">
            <a:xfrm>
              <a:off x="1717" y="2925"/>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06" name="Rectangle 221"/>
            <p:cNvSpPr>
              <a:spLocks noChangeArrowheads="1"/>
            </p:cNvSpPr>
            <p:nvPr/>
          </p:nvSpPr>
          <p:spPr bwMode="auto">
            <a:xfrm>
              <a:off x="1813" y="2733"/>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07" name="Rectangle 222"/>
            <p:cNvSpPr>
              <a:spLocks noChangeArrowheads="1"/>
            </p:cNvSpPr>
            <p:nvPr/>
          </p:nvSpPr>
          <p:spPr bwMode="auto">
            <a:xfrm>
              <a:off x="1813" y="2637"/>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08" name="Rectangle 223"/>
            <p:cNvSpPr>
              <a:spLocks noChangeArrowheads="1"/>
            </p:cNvSpPr>
            <p:nvPr/>
          </p:nvSpPr>
          <p:spPr bwMode="auto">
            <a:xfrm>
              <a:off x="1717" y="2637"/>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09" name="Rectangle 224"/>
            <p:cNvSpPr>
              <a:spLocks noChangeArrowheads="1"/>
            </p:cNvSpPr>
            <p:nvPr/>
          </p:nvSpPr>
          <p:spPr bwMode="auto">
            <a:xfrm>
              <a:off x="1717" y="2733"/>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10" name="Rectangle 225"/>
            <p:cNvSpPr>
              <a:spLocks noChangeArrowheads="1"/>
            </p:cNvSpPr>
            <p:nvPr/>
          </p:nvSpPr>
          <p:spPr bwMode="auto">
            <a:xfrm>
              <a:off x="1621" y="2733"/>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11" name="Rectangle 226"/>
            <p:cNvSpPr>
              <a:spLocks noChangeArrowheads="1"/>
            </p:cNvSpPr>
            <p:nvPr/>
          </p:nvSpPr>
          <p:spPr bwMode="auto">
            <a:xfrm>
              <a:off x="1621" y="2637"/>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12" name="Rectangle 227"/>
            <p:cNvSpPr>
              <a:spLocks noChangeArrowheads="1"/>
            </p:cNvSpPr>
            <p:nvPr/>
          </p:nvSpPr>
          <p:spPr bwMode="auto">
            <a:xfrm>
              <a:off x="1525" y="2637"/>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13" name="Rectangle 228"/>
            <p:cNvSpPr>
              <a:spLocks noChangeArrowheads="1"/>
            </p:cNvSpPr>
            <p:nvPr/>
          </p:nvSpPr>
          <p:spPr bwMode="auto">
            <a:xfrm>
              <a:off x="1525" y="2733"/>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14" name="Rectangle 229"/>
            <p:cNvSpPr>
              <a:spLocks noChangeArrowheads="1"/>
            </p:cNvSpPr>
            <p:nvPr/>
          </p:nvSpPr>
          <p:spPr bwMode="auto">
            <a:xfrm>
              <a:off x="1621" y="2925"/>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15" name="Rectangle 230"/>
            <p:cNvSpPr>
              <a:spLocks noChangeArrowheads="1"/>
            </p:cNvSpPr>
            <p:nvPr/>
          </p:nvSpPr>
          <p:spPr bwMode="auto">
            <a:xfrm>
              <a:off x="1621" y="2829"/>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16" name="Rectangle 231"/>
            <p:cNvSpPr>
              <a:spLocks noChangeArrowheads="1"/>
            </p:cNvSpPr>
            <p:nvPr/>
          </p:nvSpPr>
          <p:spPr bwMode="auto">
            <a:xfrm>
              <a:off x="1525" y="2829"/>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17" name="Rectangle 232"/>
            <p:cNvSpPr>
              <a:spLocks noChangeArrowheads="1"/>
            </p:cNvSpPr>
            <p:nvPr/>
          </p:nvSpPr>
          <p:spPr bwMode="auto">
            <a:xfrm>
              <a:off x="1525" y="2925"/>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18" name="Rectangle 233"/>
            <p:cNvSpPr>
              <a:spLocks noChangeArrowheads="1"/>
            </p:cNvSpPr>
            <p:nvPr/>
          </p:nvSpPr>
          <p:spPr bwMode="auto">
            <a:xfrm>
              <a:off x="1813" y="2541"/>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19" name="Rectangle 234"/>
            <p:cNvSpPr>
              <a:spLocks noChangeArrowheads="1"/>
            </p:cNvSpPr>
            <p:nvPr/>
          </p:nvSpPr>
          <p:spPr bwMode="auto">
            <a:xfrm>
              <a:off x="1813" y="2445"/>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20" name="Rectangle 235"/>
            <p:cNvSpPr>
              <a:spLocks noChangeArrowheads="1"/>
            </p:cNvSpPr>
            <p:nvPr/>
          </p:nvSpPr>
          <p:spPr bwMode="auto">
            <a:xfrm>
              <a:off x="1717" y="2445"/>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21" name="Rectangle 236"/>
            <p:cNvSpPr>
              <a:spLocks noChangeArrowheads="1"/>
            </p:cNvSpPr>
            <p:nvPr/>
          </p:nvSpPr>
          <p:spPr bwMode="auto">
            <a:xfrm>
              <a:off x="1717" y="2541"/>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22" name="Rectangle 237"/>
            <p:cNvSpPr>
              <a:spLocks noChangeArrowheads="1"/>
            </p:cNvSpPr>
            <p:nvPr/>
          </p:nvSpPr>
          <p:spPr bwMode="auto">
            <a:xfrm>
              <a:off x="1813" y="2349"/>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23" name="Rectangle 238"/>
            <p:cNvSpPr>
              <a:spLocks noChangeArrowheads="1"/>
            </p:cNvSpPr>
            <p:nvPr/>
          </p:nvSpPr>
          <p:spPr bwMode="auto">
            <a:xfrm>
              <a:off x="1813" y="2253"/>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24" name="Rectangle 239"/>
            <p:cNvSpPr>
              <a:spLocks noChangeArrowheads="1"/>
            </p:cNvSpPr>
            <p:nvPr/>
          </p:nvSpPr>
          <p:spPr bwMode="auto">
            <a:xfrm>
              <a:off x="1717" y="2253"/>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25" name="Rectangle 240"/>
            <p:cNvSpPr>
              <a:spLocks noChangeArrowheads="1"/>
            </p:cNvSpPr>
            <p:nvPr/>
          </p:nvSpPr>
          <p:spPr bwMode="auto">
            <a:xfrm>
              <a:off x="1717" y="2349"/>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26" name="Rectangle 241"/>
            <p:cNvSpPr>
              <a:spLocks noChangeArrowheads="1"/>
            </p:cNvSpPr>
            <p:nvPr/>
          </p:nvSpPr>
          <p:spPr bwMode="auto">
            <a:xfrm>
              <a:off x="1621" y="2349"/>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27" name="Rectangle 242"/>
            <p:cNvSpPr>
              <a:spLocks noChangeArrowheads="1"/>
            </p:cNvSpPr>
            <p:nvPr/>
          </p:nvSpPr>
          <p:spPr bwMode="auto">
            <a:xfrm>
              <a:off x="1621" y="2253"/>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28" name="Rectangle 243"/>
            <p:cNvSpPr>
              <a:spLocks noChangeArrowheads="1"/>
            </p:cNvSpPr>
            <p:nvPr/>
          </p:nvSpPr>
          <p:spPr bwMode="auto">
            <a:xfrm>
              <a:off x="1525" y="2253"/>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29" name="Rectangle 244"/>
            <p:cNvSpPr>
              <a:spLocks noChangeArrowheads="1"/>
            </p:cNvSpPr>
            <p:nvPr/>
          </p:nvSpPr>
          <p:spPr bwMode="auto">
            <a:xfrm>
              <a:off x="1525" y="2349"/>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30" name="Rectangle 245"/>
            <p:cNvSpPr>
              <a:spLocks noChangeArrowheads="1"/>
            </p:cNvSpPr>
            <p:nvPr/>
          </p:nvSpPr>
          <p:spPr bwMode="auto">
            <a:xfrm>
              <a:off x="1621" y="2541"/>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31" name="Rectangle 246"/>
            <p:cNvSpPr>
              <a:spLocks noChangeArrowheads="1"/>
            </p:cNvSpPr>
            <p:nvPr/>
          </p:nvSpPr>
          <p:spPr bwMode="auto">
            <a:xfrm>
              <a:off x="1621" y="2445"/>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32" name="Rectangle 247"/>
            <p:cNvSpPr>
              <a:spLocks noChangeArrowheads="1"/>
            </p:cNvSpPr>
            <p:nvPr/>
          </p:nvSpPr>
          <p:spPr bwMode="auto">
            <a:xfrm>
              <a:off x="1525" y="2445"/>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33" name="Rectangle 248"/>
            <p:cNvSpPr>
              <a:spLocks noChangeArrowheads="1"/>
            </p:cNvSpPr>
            <p:nvPr/>
          </p:nvSpPr>
          <p:spPr bwMode="auto">
            <a:xfrm>
              <a:off x="1525" y="2541"/>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34" name="Rectangle 249"/>
            <p:cNvSpPr>
              <a:spLocks noChangeArrowheads="1"/>
            </p:cNvSpPr>
            <p:nvPr/>
          </p:nvSpPr>
          <p:spPr bwMode="auto">
            <a:xfrm>
              <a:off x="1429" y="2541"/>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35" name="Rectangle 250"/>
            <p:cNvSpPr>
              <a:spLocks noChangeArrowheads="1"/>
            </p:cNvSpPr>
            <p:nvPr/>
          </p:nvSpPr>
          <p:spPr bwMode="auto">
            <a:xfrm>
              <a:off x="1429" y="2445"/>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36" name="Rectangle 251"/>
            <p:cNvSpPr>
              <a:spLocks noChangeArrowheads="1"/>
            </p:cNvSpPr>
            <p:nvPr/>
          </p:nvSpPr>
          <p:spPr bwMode="auto">
            <a:xfrm>
              <a:off x="1333" y="2445"/>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37" name="Rectangle 252"/>
            <p:cNvSpPr>
              <a:spLocks noChangeArrowheads="1"/>
            </p:cNvSpPr>
            <p:nvPr/>
          </p:nvSpPr>
          <p:spPr bwMode="auto">
            <a:xfrm>
              <a:off x="1333" y="2541"/>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38" name="Rectangle 253"/>
            <p:cNvSpPr>
              <a:spLocks noChangeArrowheads="1"/>
            </p:cNvSpPr>
            <p:nvPr/>
          </p:nvSpPr>
          <p:spPr bwMode="auto">
            <a:xfrm>
              <a:off x="1429" y="2349"/>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39" name="Rectangle 254"/>
            <p:cNvSpPr>
              <a:spLocks noChangeArrowheads="1"/>
            </p:cNvSpPr>
            <p:nvPr/>
          </p:nvSpPr>
          <p:spPr bwMode="auto">
            <a:xfrm>
              <a:off x="1429" y="2253"/>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40" name="Rectangle 255"/>
            <p:cNvSpPr>
              <a:spLocks noChangeArrowheads="1"/>
            </p:cNvSpPr>
            <p:nvPr/>
          </p:nvSpPr>
          <p:spPr bwMode="auto">
            <a:xfrm>
              <a:off x="1333" y="2253"/>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41" name="Rectangle 256"/>
            <p:cNvSpPr>
              <a:spLocks noChangeArrowheads="1"/>
            </p:cNvSpPr>
            <p:nvPr/>
          </p:nvSpPr>
          <p:spPr bwMode="auto">
            <a:xfrm>
              <a:off x="1333" y="2349"/>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42" name="Rectangle 257"/>
            <p:cNvSpPr>
              <a:spLocks noChangeArrowheads="1"/>
            </p:cNvSpPr>
            <p:nvPr/>
          </p:nvSpPr>
          <p:spPr bwMode="auto">
            <a:xfrm>
              <a:off x="1237" y="2349"/>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43" name="Rectangle 258"/>
            <p:cNvSpPr>
              <a:spLocks noChangeArrowheads="1"/>
            </p:cNvSpPr>
            <p:nvPr/>
          </p:nvSpPr>
          <p:spPr bwMode="auto">
            <a:xfrm>
              <a:off x="1237" y="2253"/>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44" name="Rectangle 259"/>
            <p:cNvSpPr>
              <a:spLocks noChangeArrowheads="1"/>
            </p:cNvSpPr>
            <p:nvPr/>
          </p:nvSpPr>
          <p:spPr bwMode="auto">
            <a:xfrm>
              <a:off x="1141" y="2253"/>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45" name="Rectangle 260"/>
            <p:cNvSpPr>
              <a:spLocks noChangeArrowheads="1"/>
            </p:cNvSpPr>
            <p:nvPr/>
          </p:nvSpPr>
          <p:spPr bwMode="auto">
            <a:xfrm>
              <a:off x="1141" y="2349"/>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46" name="Rectangle 261"/>
            <p:cNvSpPr>
              <a:spLocks noChangeArrowheads="1"/>
            </p:cNvSpPr>
            <p:nvPr/>
          </p:nvSpPr>
          <p:spPr bwMode="auto">
            <a:xfrm>
              <a:off x="1237" y="2541"/>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47" name="Rectangle 262"/>
            <p:cNvSpPr>
              <a:spLocks noChangeArrowheads="1"/>
            </p:cNvSpPr>
            <p:nvPr/>
          </p:nvSpPr>
          <p:spPr bwMode="auto">
            <a:xfrm>
              <a:off x="1237" y="2445"/>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48" name="Rectangle 263"/>
            <p:cNvSpPr>
              <a:spLocks noChangeArrowheads="1"/>
            </p:cNvSpPr>
            <p:nvPr/>
          </p:nvSpPr>
          <p:spPr bwMode="auto">
            <a:xfrm>
              <a:off x="1141" y="2445"/>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49" name="Rectangle 264"/>
            <p:cNvSpPr>
              <a:spLocks noChangeArrowheads="1"/>
            </p:cNvSpPr>
            <p:nvPr/>
          </p:nvSpPr>
          <p:spPr bwMode="auto">
            <a:xfrm>
              <a:off x="1141" y="2541"/>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50" name="Rectangle 265"/>
            <p:cNvSpPr>
              <a:spLocks noChangeArrowheads="1"/>
            </p:cNvSpPr>
            <p:nvPr/>
          </p:nvSpPr>
          <p:spPr bwMode="auto">
            <a:xfrm>
              <a:off x="1429" y="2925"/>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51" name="Rectangle 266"/>
            <p:cNvSpPr>
              <a:spLocks noChangeArrowheads="1"/>
            </p:cNvSpPr>
            <p:nvPr/>
          </p:nvSpPr>
          <p:spPr bwMode="auto">
            <a:xfrm>
              <a:off x="1429" y="2829"/>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52" name="Rectangle 267"/>
            <p:cNvSpPr>
              <a:spLocks noChangeArrowheads="1"/>
            </p:cNvSpPr>
            <p:nvPr/>
          </p:nvSpPr>
          <p:spPr bwMode="auto">
            <a:xfrm>
              <a:off x="1333" y="2829"/>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53" name="Rectangle 268"/>
            <p:cNvSpPr>
              <a:spLocks noChangeArrowheads="1"/>
            </p:cNvSpPr>
            <p:nvPr/>
          </p:nvSpPr>
          <p:spPr bwMode="auto">
            <a:xfrm>
              <a:off x="1333" y="2925"/>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54" name="Rectangle 269"/>
            <p:cNvSpPr>
              <a:spLocks noChangeArrowheads="1"/>
            </p:cNvSpPr>
            <p:nvPr/>
          </p:nvSpPr>
          <p:spPr bwMode="auto">
            <a:xfrm>
              <a:off x="1429" y="2733"/>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55" name="Rectangle 270"/>
            <p:cNvSpPr>
              <a:spLocks noChangeArrowheads="1"/>
            </p:cNvSpPr>
            <p:nvPr/>
          </p:nvSpPr>
          <p:spPr bwMode="auto">
            <a:xfrm>
              <a:off x="1429" y="2637"/>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56" name="Rectangle 271"/>
            <p:cNvSpPr>
              <a:spLocks noChangeArrowheads="1"/>
            </p:cNvSpPr>
            <p:nvPr/>
          </p:nvSpPr>
          <p:spPr bwMode="auto">
            <a:xfrm>
              <a:off x="1333" y="2637"/>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57" name="Rectangle 272"/>
            <p:cNvSpPr>
              <a:spLocks noChangeArrowheads="1"/>
            </p:cNvSpPr>
            <p:nvPr/>
          </p:nvSpPr>
          <p:spPr bwMode="auto">
            <a:xfrm>
              <a:off x="1333" y="2733"/>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58" name="Rectangle 273"/>
            <p:cNvSpPr>
              <a:spLocks noChangeArrowheads="1"/>
            </p:cNvSpPr>
            <p:nvPr/>
          </p:nvSpPr>
          <p:spPr bwMode="auto">
            <a:xfrm>
              <a:off x="1237" y="2733"/>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59" name="Rectangle 274"/>
            <p:cNvSpPr>
              <a:spLocks noChangeArrowheads="1"/>
            </p:cNvSpPr>
            <p:nvPr/>
          </p:nvSpPr>
          <p:spPr bwMode="auto">
            <a:xfrm>
              <a:off x="1237" y="2637"/>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60" name="Rectangle 275"/>
            <p:cNvSpPr>
              <a:spLocks noChangeArrowheads="1"/>
            </p:cNvSpPr>
            <p:nvPr/>
          </p:nvSpPr>
          <p:spPr bwMode="auto">
            <a:xfrm>
              <a:off x="1141" y="2637"/>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61" name="Rectangle 276"/>
            <p:cNvSpPr>
              <a:spLocks noChangeArrowheads="1"/>
            </p:cNvSpPr>
            <p:nvPr/>
          </p:nvSpPr>
          <p:spPr bwMode="auto">
            <a:xfrm>
              <a:off x="1141" y="2733"/>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62" name="Rectangle 277"/>
            <p:cNvSpPr>
              <a:spLocks noChangeArrowheads="1"/>
            </p:cNvSpPr>
            <p:nvPr/>
          </p:nvSpPr>
          <p:spPr bwMode="auto">
            <a:xfrm>
              <a:off x="1237" y="2925"/>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63" name="Rectangle 278"/>
            <p:cNvSpPr>
              <a:spLocks noChangeArrowheads="1"/>
            </p:cNvSpPr>
            <p:nvPr/>
          </p:nvSpPr>
          <p:spPr bwMode="auto">
            <a:xfrm>
              <a:off x="1237" y="2829"/>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64" name="Rectangle 279"/>
            <p:cNvSpPr>
              <a:spLocks noChangeArrowheads="1"/>
            </p:cNvSpPr>
            <p:nvPr/>
          </p:nvSpPr>
          <p:spPr bwMode="auto">
            <a:xfrm>
              <a:off x="1141" y="2829"/>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65" name="Rectangle 280"/>
            <p:cNvSpPr>
              <a:spLocks noChangeArrowheads="1"/>
            </p:cNvSpPr>
            <p:nvPr/>
          </p:nvSpPr>
          <p:spPr bwMode="auto">
            <a:xfrm>
              <a:off x="1141" y="2925"/>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66" name="Rectangle 281"/>
            <p:cNvSpPr>
              <a:spLocks noChangeArrowheads="1"/>
            </p:cNvSpPr>
            <p:nvPr/>
          </p:nvSpPr>
          <p:spPr bwMode="auto">
            <a:xfrm>
              <a:off x="2581" y="2925"/>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67" name="Rectangle 282"/>
            <p:cNvSpPr>
              <a:spLocks noChangeArrowheads="1"/>
            </p:cNvSpPr>
            <p:nvPr/>
          </p:nvSpPr>
          <p:spPr bwMode="auto">
            <a:xfrm>
              <a:off x="2581" y="2829"/>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68" name="Rectangle 283"/>
            <p:cNvSpPr>
              <a:spLocks noChangeArrowheads="1"/>
            </p:cNvSpPr>
            <p:nvPr/>
          </p:nvSpPr>
          <p:spPr bwMode="auto">
            <a:xfrm>
              <a:off x="2485" y="2829"/>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69" name="Rectangle 284"/>
            <p:cNvSpPr>
              <a:spLocks noChangeArrowheads="1"/>
            </p:cNvSpPr>
            <p:nvPr/>
          </p:nvSpPr>
          <p:spPr bwMode="auto">
            <a:xfrm>
              <a:off x="2485" y="2925"/>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70" name="Rectangle 285"/>
            <p:cNvSpPr>
              <a:spLocks noChangeArrowheads="1"/>
            </p:cNvSpPr>
            <p:nvPr/>
          </p:nvSpPr>
          <p:spPr bwMode="auto">
            <a:xfrm>
              <a:off x="2581" y="2733"/>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71" name="Rectangle 286"/>
            <p:cNvSpPr>
              <a:spLocks noChangeArrowheads="1"/>
            </p:cNvSpPr>
            <p:nvPr/>
          </p:nvSpPr>
          <p:spPr bwMode="auto">
            <a:xfrm>
              <a:off x="2581" y="2637"/>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72" name="Rectangle 287"/>
            <p:cNvSpPr>
              <a:spLocks noChangeArrowheads="1"/>
            </p:cNvSpPr>
            <p:nvPr/>
          </p:nvSpPr>
          <p:spPr bwMode="auto">
            <a:xfrm>
              <a:off x="2485" y="2637"/>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73" name="Rectangle 288"/>
            <p:cNvSpPr>
              <a:spLocks noChangeArrowheads="1"/>
            </p:cNvSpPr>
            <p:nvPr/>
          </p:nvSpPr>
          <p:spPr bwMode="auto">
            <a:xfrm>
              <a:off x="2485" y="2733"/>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74" name="Rectangle 289"/>
            <p:cNvSpPr>
              <a:spLocks noChangeArrowheads="1"/>
            </p:cNvSpPr>
            <p:nvPr/>
          </p:nvSpPr>
          <p:spPr bwMode="auto">
            <a:xfrm>
              <a:off x="2389" y="2733"/>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75" name="Rectangle 290"/>
            <p:cNvSpPr>
              <a:spLocks noChangeArrowheads="1"/>
            </p:cNvSpPr>
            <p:nvPr/>
          </p:nvSpPr>
          <p:spPr bwMode="auto">
            <a:xfrm>
              <a:off x="2389" y="2637"/>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76" name="Rectangle 291"/>
            <p:cNvSpPr>
              <a:spLocks noChangeArrowheads="1"/>
            </p:cNvSpPr>
            <p:nvPr/>
          </p:nvSpPr>
          <p:spPr bwMode="auto">
            <a:xfrm>
              <a:off x="2293" y="2637"/>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77" name="Rectangle 292"/>
            <p:cNvSpPr>
              <a:spLocks noChangeArrowheads="1"/>
            </p:cNvSpPr>
            <p:nvPr/>
          </p:nvSpPr>
          <p:spPr bwMode="auto">
            <a:xfrm>
              <a:off x="2293" y="2733"/>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78" name="Rectangle 293"/>
            <p:cNvSpPr>
              <a:spLocks noChangeArrowheads="1"/>
            </p:cNvSpPr>
            <p:nvPr/>
          </p:nvSpPr>
          <p:spPr bwMode="auto">
            <a:xfrm>
              <a:off x="2389" y="2925"/>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79" name="Rectangle 294"/>
            <p:cNvSpPr>
              <a:spLocks noChangeArrowheads="1"/>
            </p:cNvSpPr>
            <p:nvPr/>
          </p:nvSpPr>
          <p:spPr bwMode="auto">
            <a:xfrm>
              <a:off x="2389" y="2829"/>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80" name="Rectangle 295"/>
            <p:cNvSpPr>
              <a:spLocks noChangeArrowheads="1"/>
            </p:cNvSpPr>
            <p:nvPr/>
          </p:nvSpPr>
          <p:spPr bwMode="auto">
            <a:xfrm>
              <a:off x="2293" y="2829"/>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81" name="Rectangle 296"/>
            <p:cNvSpPr>
              <a:spLocks noChangeArrowheads="1"/>
            </p:cNvSpPr>
            <p:nvPr/>
          </p:nvSpPr>
          <p:spPr bwMode="auto">
            <a:xfrm>
              <a:off x="2293" y="2925"/>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82" name="Rectangle 297"/>
            <p:cNvSpPr>
              <a:spLocks noChangeArrowheads="1"/>
            </p:cNvSpPr>
            <p:nvPr/>
          </p:nvSpPr>
          <p:spPr bwMode="auto">
            <a:xfrm>
              <a:off x="2581" y="2541"/>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83" name="Rectangle 298"/>
            <p:cNvSpPr>
              <a:spLocks noChangeArrowheads="1"/>
            </p:cNvSpPr>
            <p:nvPr/>
          </p:nvSpPr>
          <p:spPr bwMode="auto">
            <a:xfrm>
              <a:off x="2581" y="2445"/>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84" name="Rectangle 299"/>
            <p:cNvSpPr>
              <a:spLocks noChangeArrowheads="1"/>
            </p:cNvSpPr>
            <p:nvPr/>
          </p:nvSpPr>
          <p:spPr bwMode="auto">
            <a:xfrm>
              <a:off x="2485" y="2445"/>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85" name="Rectangle 300"/>
            <p:cNvSpPr>
              <a:spLocks noChangeArrowheads="1"/>
            </p:cNvSpPr>
            <p:nvPr/>
          </p:nvSpPr>
          <p:spPr bwMode="auto">
            <a:xfrm>
              <a:off x="2485" y="2541"/>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86" name="Rectangle 301"/>
            <p:cNvSpPr>
              <a:spLocks noChangeArrowheads="1"/>
            </p:cNvSpPr>
            <p:nvPr/>
          </p:nvSpPr>
          <p:spPr bwMode="auto">
            <a:xfrm>
              <a:off x="2581" y="2349"/>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87" name="Rectangle 302"/>
            <p:cNvSpPr>
              <a:spLocks noChangeArrowheads="1"/>
            </p:cNvSpPr>
            <p:nvPr/>
          </p:nvSpPr>
          <p:spPr bwMode="auto">
            <a:xfrm>
              <a:off x="2581" y="2253"/>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88" name="Rectangle 303"/>
            <p:cNvSpPr>
              <a:spLocks noChangeArrowheads="1"/>
            </p:cNvSpPr>
            <p:nvPr/>
          </p:nvSpPr>
          <p:spPr bwMode="auto">
            <a:xfrm>
              <a:off x="2485" y="2253"/>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89" name="Rectangle 304"/>
            <p:cNvSpPr>
              <a:spLocks noChangeArrowheads="1"/>
            </p:cNvSpPr>
            <p:nvPr/>
          </p:nvSpPr>
          <p:spPr bwMode="auto">
            <a:xfrm>
              <a:off x="2485" y="2349"/>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90" name="Rectangle 305"/>
            <p:cNvSpPr>
              <a:spLocks noChangeArrowheads="1"/>
            </p:cNvSpPr>
            <p:nvPr/>
          </p:nvSpPr>
          <p:spPr bwMode="auto">
            <a:xfrm>
              <a:off x="2389" y="2349"/>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91" name="Rectangle 306"/>
            <p:cNvSpPr>
              <a:spLocks noChangeArrowheads="1"/>
            </p:cNvSpPr>
            <p:nvPr/>
          </p:nvSpPr>
          <p:spPr bwMode="auto">
            <a:xfrm>
              <a:off x="2389" y="2253"/>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92" name="Rectangle 307"/>
            <p:cNvSpPr>
              <a:spLocks noChangeArrowheads="1"/>
            </p:cNvSpPr>
            <p:nvPr/>
          </p:nvSpPr>
          <p:spPr bwMode="auto">
            <a:xfrm>
              <a:off x="2293" y="2253"/>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93" name="Rectangle 308"/>
            <p:cNvSpPr>
              <a:spLocks noChangeArrowheads="1"/>
            </p:cNvSpPr>
            <p:nvPr/>
          </p:nvSpPr>
          <p:spPr bwMode="auto">
            <a:xfrm>
              <a:off x="2293" y="2349"/>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94" name="Rectangle 309"/>
            <p:cNvSpPr>
              <a:spLocks noChangeArrowheads="1"/>
            </p:cNvSpPr>
            <p:nvPr/>
          </p:nvSpPr>
          <p:spPr bwMode="auto">
            <a:xfrm>
              <a:off x="2389" y="2541"/>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95" name="Rectangle 310"/>
            <p:cNvSpPr>
              <a:spLocks noChangeArrowheads="1"/>
            </p:cNvSpPr>
            <p:nvPr/>
          </p:nvSpPr>
          <p:spPr bwMode="auto">
            <a:xfrm>
              <a:off x="2389" y="2445"/>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96" name="Rectangle 311"/>
            <p:cNvSpPr>
              <a:spLocks noChangeArrowheads="1"/>
            </p:cNvSpPr>
            <p:nvPr/>
          </p:nvSpPr>
          <p:spPr bwMode="auto">
            <a:xfrm>
              <a:off x="2293" y="2445"/>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97" name="Rectangle 312"/>
            <p:cNvSpPr>
              <a:spLocks noChangeArrowheads="1"/>
            </p:cNvSpPr>
            <p:nvPr/>
          </p:nvSpPr>
          <p:spPr bwMode="auto">
            <a:xfrm>
              <a:off x="2293" y="2541"/>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698" name="Rectangle 313"/>
            <p:cNvSpPr>
              <a:spLocks noChangeArrowheads="1"/>
            </p:cNvSpPr>
            <p:nvPr/>
          </p:nvSpPr>
          <p:spPr bwMode="auto">
            <a:xfrm>
              <a:off x="2197" y="2541"/>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699" name="Rectangle 314"/>
            <p:cNvSpPr>
              <a:spLocks noChangeArrowheads="1"/>
            </p:cNvSpPr>
            <p:nvPr/>
          </p:nvSpPr>
          <p:spPr bwMode="auto">
            <a:xfrm>
              <a:off x="2197" y="2445"/>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00" name="Rectangle 315"/>
            <p:cNvSpPr>
              <a:spLocks noChangeArrowheads="1"/>
            </p:cNvSpPr>
            <p:nvPr/>
          </p:nvSpPr>
          <p:spPr bwMode="auto">
            <a:xfrm>
              <a:off x="2101" y="2445"/>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01" name="Rectangle 316"/>
            <p:cNvSpPr>
              <a:spLocks noChangeArrowheads="1"/>
            </p:cNvSpPr>
            <p:nvPr/>
          </p:nvSpPr>
          <p:spPr bwMode="auto">
            <a:xfrm>
              <a:off x="2101" y="2541"/>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02" name="Rectangle 317"/>
            <p:cNvSpPr>
              <a:spLocks noChangeArrowheads="1"/>
            </p:cNvSpPr>
            <p:nvPr/>
          </p:nvSpPr>
          <p:spPr bwMode="auto">
            <a:xfrm>
              <a:off x="2197" y="2349"/>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03" name="Rectangle 318"/>
            <p:cNvSpPr>
              <a:spLocks noChangeArrowheads="1"/>
            </p:cNvSpPr>
            <p:nvPr/>
          </p:nvSpPr>
          <p:spPr bwMode="auto">
            <a:xfrm>
              <a:off x="2197" y="2253"/>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04" name="Rectangle 319"/>
            <p:cNvSpPr>
              <a:spLocks noChangeArrowheads="1"/>
            </p:cNvSpPr>
            <p:nvPr/>
          </p:nvSpPr>
          <p:spPr bwMode="auto">
            <a:xfrm>
              <a:off x="2101" y="2253"/>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05" name="Rectangle 320"/>
            <p:cNvSpPr>
              <a:spLocks noChangeArrowheads="1"/>
            </p:cNvSpPr>
            <p:nvPr/>
          </p:nvSpPr>
          <p:spPr bwMode="auto">
            <a:xfrm>
              <a:off x="2101" y="2349"/>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06" name="Rectangle 321"/>
            <p:cNvSpPr>
              <a:spLocks noChangeArrowheads="1"/>
            </p:cNvSpPr>
            <p:nvPr/>
          </p:nvSpPr>
          <p:spPr bwMode="auto">
            <a:xfrm>
              <a:off x="2005" y="2349"/>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07" name="Rectangle 322"/>
            <p:cNvSpPr>
              <a:spLocks noChangeArrowheads="1"/>
            </p:cNvSpPr>
            <p:nvPr/>
          </p:nvSpPr>
          <p:spPr bwMode="auto">
            <a:xfrm>
              <a:off x="2005" y="2253"/>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08" name="Rectangle 323"/>
            <p:cNvSpPr>
              <a:spLocks noChangeArrowheads="1"/>
            </p:cNvSpPr>
            <p:nvPr/>
          </p:nvSpPr>
          <p:spPr bwMode="auto">
            <a:xfrm>
              <a:off x="1909" y="2253"/>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09" name="Rectangle 324"/>
            <p:cNvSpPr>
              <a:spLocks noChangeArrowheads="1"/>
            </p:cNvSpPr>
            <p:nvPr/>
          </p:nvSpPr>
          <p:spPr bwMode="auto">
            <a:xfrm>
              <a:off x="1909" y="2349"/>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10" name="Rectangle 325"/>
            <p:cNvSpPr>
              <a:spLocks noChangeArrowheads="1"/>
            </p:cNvSpPr>
            <p:nvPr/>
          </p:nvSpPr>
          <p:spPr bwMode="auto">
            <a:xfrm>
              <a:off x="2005" y="2541"/>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11" name="Rectangle 326"/>
            <p:cNvSpPr>
              <a:spLocks noChangeArrowheads="1"/>
            </p:cNvSpPr>
            <p:nvPr/>
          </p:nvSpPr>
          <p:spPr bwMode="auto">
            <a:xfrm>
              <a:off x="2005" y="2445"/>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12" name="Rectangle 327"/>
            <p:cNvSpPr>
              <a:spLocks noChangeArrowheads="1"/>
            </p:cNvSpPr>
            <p:nvPr/>
          </p:nvSpPr>
          <p:spPr bwMode="auto">
            <a:xfrm>
              <a:off x="1909" y="2445"/>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13" name="Rectangle 328"/>
            <p:cNvSpPr>
              <a:spLocks noChangeArrowheads="1"/>
            </p:cNvSpPr>
            <p:nvPr/>
          </p:nvSpPr>
          <p:spPr bwMode="auto">
            <a:xfrm>
              <a:off x="1909" y="2541"/>
              <a:ext cx="96" cy="96"/>
            </a:xfrm>
            <a:prstGeom prst="rect">
              <a:avLst/>
            </a:prstGeom>
            <a:solidFill>
              <a:srgbClr val="FF0000"/>
            </a:solidFill>
            <a:ln w="19050">
              <a:solidFill>
                <a:schemeClr val="bg2"/>
              </a:solidFill>
              <a:miter lim="800000"/>
              <a:headEnd/>
              <a:tailEnd/>
            </a:ln>
          </p:spPr>
          <p:txBody>
            <a:bodyPr wrap="none" anchor="ctr"/>
            <a:lstStyle/>
            <a:p>
              <a:endParaRPr lang="zh-CN" altLang="en-US"/>
            </a:p>
          </p:txBody>
        </p:sp>
        <p:sp>
          <p:nvSpPr>
            <p:cNvPr id="62714" name="Rectangle 329"/>
            <p:cNvSpPr>
              <a:spLocks noChangeArrowheads="1"/>
            </p:cNvSpPr>
            <p:nvPr/>
          </p:nvSpPr>
          <p:spPr bwMode="auto">
            <a:xfrm>
              <a:off x="2197" y="2925"/>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715" name="Rectangle 330"/>
            <p:cNvSpPr>
              <a:spLocks noChangeArrowheads="1"/>
            </p:cNvSpPr>
            <p:nvPr/>
          </p:nvSpPr>
          <p:spPr bwMode="auto">
            <a:xfrm>
              <a:off x="2197" y="2829"/>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716" name="Rectangle 331"/>
            <p:cNvSpPr>
              <a:spLocks noChangeArrowheads="1"/>
            </p:cNvSpPr>
            <p:nvPr/>
          </p:nvSpPr>
          <p:spPr bwMode="auto">
            <a:xfrm>
              <a:off x="2101" y="2829"/>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717" name="Rectangle 332"/>
            <p:cNvSpPr>
              <a:spLocks noChangeArrowheads="1"/>
            </p:cNvSpPr>
            <p:nvPr/>
          </p:nvSpPr>
          <p:spPr bwMode="auto">
            <a:xfrm>
              <a:off x="2101" y="2925"/>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718" name="Rectangle 333"/>
            <p:cNvSpPr>
              <a:spLocks noChangeArrowheads="1"/>
            </p:cNvSpPr>
            <p:nvPr/>
          </p:nvSpPr>
          <p:spPr bwMode="auto">
            <a:xfrm>
              <a:off x="2197" y="2733"/>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719" name="Rectangle 334"/>
            <p:cNvSpPr>
              <a:spLocks noChangeArrowheads="1"/>
            </p:cNvSpPr>
            <p:nvPr/>
          </p:nvSpPr>
          <p:spPr bwMode="auto">
            <a:xfrm>
              <a:off x="2197" y="2637"/>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720" name="Rectangle 335"/>
            <p:cNvSpPr>
              <a:spLocks noChangeArrowheads="1"/>
            </p:cNvSpPr>
            <p:nvPr/>
          </p:nvSpPr>
          <p:spPr bwMode="auto">
            <a:xfrm>
              <a:off x="2101" y="2637"/>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721" name="Rectangle 336"/>
            <p:cNvSpPr>
              <a:spLocks noChangeArrowheads="1"/>
            </p:cNvSpPr>
            <p:nvPr/>
          </p:nvSpPr>
          <p:spPr bwMode="auto">
            <a:xfrm>
              <a:off x="2101" y="2733"/>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722" name="Rectangle 337"/>
            <p:cNvSpPr>
              <a:spLocks noChangeArrowheads="1"/>
            </p:cNvSpPr>
            <p:nvPr/>
          </p:nvSpPr>
          <p:spPr bwMode="auto">
            <a:xfrm>
              <a:off x="2005" y="2733"/>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723" name="Rectangle 338"/>
            <p:cNvSpPr>
              <a:spLocks noChangeArrowheads="1"/>
            </p:cNvSpPr>
            <p:nvPr/>
          </p:nvSpPr>
          <p:spPr bwMode="auto">
            <a:xfrm>
              <a:off x="2005" y="2637"/>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724" name="Rectangle 339"/>
            <p:cNvSpPr>
              <a:spLocks noChangeArrowheads="1"/>
            </p:cNvSpPr>
            <p:nvPr/>
          </p:nvSpPr>
          <p:spPr bwMode="auto">
            <a:xfrm>
              <a:off x="1909" y="2637"/>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725" name="Rectangle 340"/>
            <p:cNvSpPr>
              <a:spLocks noChangeArrowheads="1"/>
            </p:cNvSpPr>
            <p:nvPr/>
          </p:nvSpPr>
          <p:spPr bwMode="auto">
            <a:xfrm>
              <a:off x="1909" y="2733"/>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726" name="Rectangle 341"/>
            <p:cNvSpPr>
              <a:spLocks noChangeArrowheads="1"/>
            </p:cNvSpPr>
            <p:nvPr/>
          </p:nvSpPr>
          <p:spPr bwMode="auto">
            <a:xfrm>
              <a:off x="2005" y="2925"/>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727" name="Rectangle 342"/>
            <p:cNvSpPr>
              <a:spLocks noChangeArrowheads="1"/>
            </p:cNvSpPr>
            <p:nvPr/>
          </p:nvSpPr>
          <p:spPr bwMode="auto">
            <a:xfrm>
              <a:off x="2005" y="2829"/>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728" name="Rectangle 343"/>
            <p:cNvSpPr>
              <a:spLocks noChangeArrowheads="1"/>
            </p:cNvSpPr>
            <p:nvPr/>
          </p:nvSpPr>
          <p:spPr bwMode="auto">
            <a:xfrm>
              <a:off x="1909" y="2829"/>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sp>
          <p:nvSpPr>
            <p:cNvPr id="62729" name="Rectangle 344"/>
            <p:cNvSpPr>
              <a:spLocks noChangeArrowheads="1"/>
            </p:cNvSpPr>
            <p:nvPr/>
          </p:nvSpPr>
          <p:spPr bwMode="auto">
            <a:xfrm>
              <a:off x="1909" y="2925"/>
              <a:ext cx="96" cy="96"/>
            </a:xfrm>
            <a:prstGeom prst="rect">
              <a:avLst/>
            </a:prstGeom>
            <a:solidFill>
              <a:srgbClr val="FFFFFF"/>
            </a:solidFill>
            <a:ln w="19050">
              <a:solidFill>
                <a:schemeClr val="bg2"/>
              </a:solidFill>
              <a:miter lim="800000"/>
              <a:headEnd/>
              <a:tailEnd/>
            </a:ln>
          </p:spPr>
          <p:txBody>
            <a:bodyPr wrap="none" anchor="ctr"/>
            <a:lstStyle/>
            <a:p>
              <a:endParaRPr lang="zh-CN" altLang="en-US"/>
            </a:p>
          </p:txBody>
        </p:sp>
      </p:grpSp>
      <p:sp>
        <p:nvSpPr>
          <p:cNvPr id="366938" name="Line 346"/>
          <p:cNvSpPr>
            <a:spLocks noChangeShapeType="1"/>
          </p:cNvSpPr>
          <p:nvPr/>
        </p:nvSpPr>
        <p:spPr bwMode="auto">
          <a:xfrm>
            <a:off x="2719917" y="6459415"/>
            <a:ext cx="7620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1" name="Rectangle 2"/>
          <p:cNvSpPr>
            <a:spLocks noGrp="1" noChangeArrowheads="1"/>
          </p:cNvSpPr>
          <p:nvPr>
            <p:ph type="title"/>
          </p:nvPr>
        </p:nvSpPr>
        <p:spPr>
          <a:xfrm>
            <a:off x="839416" y="332656"/>
            <a:ext cx="10515164" cy="1325563"/>
          </a:xfrm>
        </p:spPr>
        <p:txBody>
          <a:bodyPr>
            <a:normAutofit/>
          </a:bodyPr>
          <a:lstStyle/>
          <a:p>
            <a:pPr lvl="1"/>
            <a:r>
              <a:rPr lang="en-US" altLang="zh-CN" sz="3200" b="1" dirty="0" smtClean="0">
                <a:solidFill>
                  <a:schemeClr val="accent6">
                    <a:lumMod val="50000"/>
                  </a:schemeClr>
                </a:solidFill>
                <a:latin typeface="微软雅黑" panose="020B0503020204020204" pitchFamily="34" charset="-122"/>
                <a:ea typeface="微软雅黑" panose="020B0503020204020204" pitchFamily="34" charset="-122"/>
              </a:rPr>
              <a:t>3.3 </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纹理</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缩小</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滤波</a:t>
            </a:r>
            <a:endParaRPr lang="zh-CN" altLang="en-US" sz="32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6272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6595">
                                            <p:txEl>
                                              <p:pRg st="1" end="1"/>
                                            </p:txEl>
                                          </p:spTgt>
                                        </p:tgtEl>
                                        <p:attrNameLst>
                                          <p:attrName>style.visibility</p:attrName>
                                        </p:attrNameLst>
                                      </p:cBhvr>
                                      <p:to>
                                        <p:strVal val="visible"/>
                                      </p:to>
                                    </p:set>
                                    <p:animEffect transition="in" filter="wipe(up)">
                                      <p:cBhvr>
                                        <p:cTn id="7" dur="500"/>
                                        <p:tgtEl>
                                          <p:spTgt spid="366595">
                                            <p:txEl>
                                              <p:pRg st="1" end="1"/>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66595">
                                            <p:txEl>
                                              <p:pRg st="2" end="2"/>
                                            </p:txEl>
                                          </p:spTgt>
                                        </p:tgtEl>
                                        <p:attrNameLst>
                                          <p:attrName>style.visibility</p:attrName>
                                        </p:attrNameLst>
                                      </p:cBhvr>
                                      <p:to>
                                        <p:strVal val="visible"/>
                                      </p:to>
                                    </p:set>
                                    <p:animEffect transition="in" filter="wipe(up)">
                                      <p:cBhvr>
                                        <p:cTn id="10" dur="500"/>
                                        <p:tgtEl>
                                          <p:spTgt spid="36659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22" presetClass="entr" presetSubtype="8" fill="hold" grpId="0" nodeType="withEffect">
                                  <p:stCondLst>
                                    <p:cond delay="0"/>
                                  </p:stCondLst>
                                  <p:childTnLst>
                                    <p:set>
                                      <p:cBhvr>
                                        <p:cTn id="16" dur="1" fill="hold">
                                          <p:stCondLst>
                                            <p:cond delay="0"/>
                                          </p:stCondLst>
                                        </p:cTn>
                                        <p:tgtEl>
                                          <p:spTgt spid="366938"/>
                                        </p:tgtEl>
                                        <p:attrNameLst>
                                          <p:attrName>style.visibility</p:attrName>
                                        </p:attrNameLst>
                                      </p:cBhvr>
                                      <p:to>
                                        <p:strVal val="visible"/>
                                      </p:to>
                                    </p:set>
                                    <p:animEffect transition="in" filter="wipe(left)">
                                      <p:cBhvr>
                                        <p:cTn id="17" dur="500"/>
                                        <p:tgtEl>
                                          <p:spTgt spid="366938"/>
                                        </p:tgtEl>
                                      </p:cBhvr>
                                    </p:animEffect>
                                  </p:childTnLst>
                                </p:cTn>
                              </p:par>
                              <p:par>
                                <p:cTn id="18" presetID="1" presetClass="entr" presetSubtype="0" fill="hold" nodeType="withEffect">
                                  <p:stCondLst>
                                    <p:cond delay="30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nodeType="withEffect">
                                  <p:stCondLst>
                                    <p:cond delay="300"/>
                                  </p:stCondLst>
                                  <p:childTnLst>
                                    <p:set>
                                      <p:cBhvr>
                                        <p:cTn id="21" dur="1" fill="hold">
                                          <p:stCondLst>
                                            <p:cond delay="0"/>
                                          </p:stCondLst>
                                        </p:cTn>
                                        <p:tgtEl>
                                          <p:spTgt spid="3"/>
                                        </p:tgtEl>
                                        <p:attrNameLst>
                                          <p:attrName>style.visibility</p:attrName>
                                        </p:attrNameLst>
                                      </p:cBhvr>
                                      <p:to>
                                        <p:strVal val="visible"/>
                                      </p:to>
                                    </p:set>
                                  </p:childTnLst>
                                </p:cTn>
                              </p:par>
                              <p:par>
                                <p:cTn id="22" presetID="1" presetClass="entr" presetSubtype="0" fill="hold" nodeType="withEffect">
                                  <p:stCondLst>
                                    <p:cond delay="300"/>
                                  </p:stCondLst>
                                  <p:childTnLst>
                                    <p:set>
                                      <p:cBhvr>
                                        <p:cTn id="23" dur="1" fill="hold">
                                          <p:stCondLst>
                                            <p:cond delay="0"/>
                                          </p:stCondLst>
                                        </p:cTn>
                                        <p:tgtEl>
                                          <p:spTgt spid="2"/>
                                        </p:tgtEl>
                                        <p:attrNameLst>
                                          <p:attrName>style.visibility</p:attrName>
                                        </p:attrNameLst>
                                      </p:cBhvr>
                                      <p:to>
                                        <p:strVal val="visible"/>
                                      </p:to>
                                    </p:set>
                                  </p:childTnLst>
                                </p:cTn>
                              </p:par>
                              <p:par>
                                <p:cTn id="24" presetID="1" presetClass="entr" presetSubtype="0" fill="hold" grpId="0" nodeType="withEffect">
                                  <p:stCondLst>
                                    <p:cond delay="300"/>
                                  </p:stCondLst>
                                  <p:childTnLst>
                                    <p:set>
                                      <p:cBhvr>
                                        <p:cTn id="25" dur="1" fill="hold">
                                          <p:stCondLst>
                                            <p:cond delay="0"/>
                                          </p:stCondLst>
                                        </p:cTn>
                                        <p:tgtEl>
                                          <p:spTgt spid="366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p:bldP spid="366596" grpId="0" animBg="1"/>
      <p:bldP spid="36693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1" name="Rectangle 3"/>
          <p:cNvSpPr>
            <a:spLocks noGrp="1" noChangeArrowheads="1"/>
          </p:cNvSpPr>
          <p:nvPr>
            <p:ph type="body" sz="half" idx="1"/>
          </p:nvPr>
        </p:nvSpPr>
        <p:spPr>
          <a:xfrm>
            <a:off x="767408" y="1431064"/>
            <a:ext cx="5759449" cy="4114800"/>
          </a:xfrm>
        </p:spPr>
        <p:txBody>
          <a:bodyPr/>
          <a:lstStyle/>
          <a:p>
            <a:pPr marL="717550" lvl="1" indent="-342900" hangingPunct="0">
              <a:lnSpc>
                <a:spcPct val="110000"/>
              </a:lnSpc>
              <a:spcBef>
                <a:spcPts val="1800"/>
              </a:spcBef>
              <a:buFont typeface="Wingdings" panose="05000000000000000000" pitchFamily="2" charset="2"/>
              <a:buChar char="Ø"/>
              <a:defRPr/>
            </a:pPr>
            <a:r>
              <a:rPr lang="en-US" altLang="zh-CN" sz="2600" b="1" dirty="0">
                <a:solidFill>
                  <a:schemeClr val="accent6">
                    <a:lumMod val="50000"/>
                  </a:schemeClr>
                </a:solidFill>
                <a:latin typeface="微软雅黑" panose="020B0503020204020204" pitchFamily="34" charset="-122"/>
                <a:ea typeface="微软雅黑" panose="020B0503020204020204" pitchFamily="34" charset="-122"/>
              </a:rPr>
              <a:t>3.3.2 </a:t>
            </a:r>
            <a:r>
              <a:rPr lang="en-US" altLang="zh-CN" sz="2600" b="1" dirty="0" err="1">
                <a:solidFill>
                  <a:schemeClr val="accent6">
                    <a:lumMod val="50000"/>
                  </a:schemeClr>
                </a:solidFill>
                <a:latin typeface="微软雅黑" panose="020B0503020204020204" pitchFamily="34" charset="-122"/>
                <a:ea typeface="微软雅黑" panose="020B0503020204020204" pitchFamily="34" charset="-122"/>
              </a:rPr>
              <a:t>MipMapping</a:t>
            </a:r>
            <a:endParaRPr lang="en-US" altLang="zh-CN" sz="2600"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eaLnBrk="1" hangingPunct="0">
              <a:lnSpc>
                <a:spcPct val="110000"/>
              </a:lnSpc>
              <a:spcBef>
                <a:spcPts val="24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根据三元组（</a:t>
            </a:r>
            <a:r>
              <a:rPr lang="en-US" altLang="zh-CN" b="1" dirty="0" err="1">
                <a:solidFill>
                  <a:schemeClr val="accent6">
                    <a:lumMod val="50000"/>
                  </a:schemeClr>
                </a:solidFill>
                <a:latin typeface="微软雅黑" panose="020B0503020204020204" pitchFamily="34" charset="-122"/>
                <a:ea typeface="微软雅黑" panose="020B0503020204020204" pitchFamily="34" charset="-122"/>
              </a:rPr>
              <a:t>u,v,d</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）访问分级细化金字塔</a:t>
            </a:r>
          </a:p>
          <a:p>
            <a:pPr marL="1260475" lvl="3" indent="-342900" eaLnBrk="1" hangingPunct="0">
              <a:lnSpc>
                <a:spcPct val="110000"/>
              </a:lnSpc>
              <a:spcBef>
                <a:spcPts val="2400"/>
              </a:spcBef>
              <a:buFont typeface="Arial" panose="020B0604020202020204" pitchFamily="34" charset="0"/>
              <a:buChar char="•"/>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d</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值不是整数</a:t>
            </a:r>
          </a:p>
          <a:p>
            <a:pPr marL="1260475" lvl="3" indent="-342900" eaLnBrk="1" hangingPunct="0">
              <a:lnSpc>
                <a:spcPct val="110000"/>
              </a:lnSpc>
              <a:spcBef>
                <a:spcPts val="24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可由</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d</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值所在位置的上下两层纹理对样本进行双线性插值，这个过程被称为三线性插值	 </a:t>
            </a:r>
          </a:p>
          <a:p>
            <a:pPr lvl="1" eaLnBrk="1" hangingPunct="1">
              <a:lnSpc>
                <a:spcPct val="90000"/>
              </a:lnSpc>
            </a:pPr>
            <a:endParaRPr lang="zh-CN" altLang="en-US" sz="2400" dirty="0" smtClean="0"/>
          </a:p>
          <a:p>
            <a:pPr lvl="1" eaLnBrk="1" hangingPunct="1">
              <a:lnSpc>
                <a:spcPct val="90000"/>
              </a:lnSpc>
            </a:pPr>
            <a:endParaRPr lang="zh-CN" altLang="en-US" sz="2400" dirty="0" smtClean="0"/>
          </a:p>
          <a:p>
            <a:pPr lvl="2" eaLnBrk="1" hangingPunct="1">
              <a:lnSpc>
                <a:spcPct val="90000"/>
              </a:lnSpc>
              <a:spcBef>
                <a:spcPct val="35000"/>
              </a:spcBef>
            </a:pPr>
            <a:endParaRPr lang="zh-CN" altLang="en-US" sz="2000" dirty="0" smtClean="0"/>
          </a:p>
          <a:p>
            <a:pPr lvl="2" eaLnBrk="1" hangingPunct="1">
              <a:lnSpc>
                <a:spcPct val="90000"/>
              </a:lnSpc>
            </a:pPr>
            <a:endParaRPr lang="en-US" altLang="zh-CN" sz="2000" dirty="0" smtClean="0"/>
          </a:p>
        </p:txBody>
      </p:sp>
      <p:sp>
        <p:nvSpPr>
          <p:cNvPr id="371040" name="Freeform 352" descr="紫色网格"/>
          <p:cNvSpPr>
            <a:spLocks/>
          </p:cNvSpPr>
          <p:nvPr/>
        </p:nvSpPr>
        <p:spPr bwMode="auto">
          <a:xfrm>
            <a:off x="7056967" y="4652964"/>
            <a:ext cx="4847167" cy="719137"/>
          </a:xfrm>
          <a:custGeom>
            <a:avLst/>
            <a:gdLst>
              <a:gd name="T0" fmla="*/ 2147483647 w 2290"/>
              <a:gd name="T1" fmla="*/ 0 h 453"/>
              <a:gd name="T2" fmla="*/ 0 w 2290"/>
              <a:gd name="T3" fmla="*/ 2147483647 h 453"/>
              <a:gd name="T4" fmla="*/ 2147483647 w 2290"/>
              <a:gd name="T5" fmla="*/ 2147483647 h 453"/>
              <a:gd name="T6" fmla="*/ 2147483647 w 2290"/>
              <a:gd name="T7" fmla="*/ 0 h 453"/>
              <a:gd name="T8" fmla="*/ 2147483647 w 2290"/>
              <a:gd name="T9" fmla="*/ 0 h 453"/>
              <a:gd name="T10" fmla="*/ 0 60000 65536"/>
              <a:gd name="T11" fmla="*/ 0 60000 65536"/>
              <a:gd name="T12" fmla="*/ 0 60000 65536"/>
              <a:gd name="T13" fmla="*/ 0 60000 65536"/>
              <a:gd name="T14" fmla="*/ 0 60000 65536"/>
              <a:gd name="T15" fmla="*/ 0 w 2290"/>
              <a:gd name="T16" fmla="*/ 0 h 453"/>
              <a:gd name="T17" fmla="*/ 2290 w 2290"/>
              <a:gd name="T18" fmla="*/ 453 h 453"/>
            </a:gdLst>
            <a:ahLst/>
            <a:cxnLst>
              <a:cxn ang="T10">
                <a:pos x="T0" y="T1"/>
              </a:cxn>
              <a:cxn ang="T11">
                <a:pos x="T2" y="T3"/>
              </a:cxn>
              <a:cxn ang="T12">
                <a:pos x="T4" y="T5"/>
              </a:cxn>
              <a:cxn ang="T13">
                <a:pos x="T6" y="T7"/>
              </a:cxn>
              <a:cxn ang="T14">
                <a:pos x="T8" y="T9"/>
              </a:cxn>
            </a:cxnLst>
            <a:rect l="T15" t="T16" r="T17" b="T18"/>
            <a:pathLst>
              <a:path w="2290" h="453">
                <a:moveTo>
                  <a:pt x="929" y="0"/>
                </a:moveTo>
                <a:lnTo>
                  <a:pt x="0" y="453"/>
                </a:lnTo>
                <a:lnTo>
                  <a:pt x="1383" y="453"/>
                </a:lnTo>
                <a:lnTo>
                  <a:pt x="2290" y="0"/>
                </a:lnTo>
                <a:lnTo>
                  <a:pt x="929" y="0"/>
                </a:lnTo>
                <a:close/>
              </a:path>
            </a:pathLst>
          </a:custGeom>
          <a:blipFill dpi="0" rotWithShape="1">
            <a:blip r:embed="rId3"/>
            <a:srcRect/>
            <a:tile tx="0" ty="0" sx="100000" sy="100000" flip="none" algn="tl"/>
          </a:blipFill>
          <a:ln w="9525">
            <a:solidFill>
              <a:schemeClr val="tx1"/>
            </a:solidFill>
            <a:round/>
            <a:headEnd/>
            <a:tailEnd/>
          </a:ln>
        </p:spPr>
        <p:txBody>
          <a:bodyPr/>
          <a:lstStyle/>
          <a:p>
            <a:endParaRPr lang="zh-CN" altLang="en-US"/>
          </a:p>
        </p:txBody>
      </p:sp>
      <p:sp>
        <p:nvSpPr>
          <p:cNvPr id="371043" name="Line 355"/>
          <p:cNvSpPr>
            <a:spLocks noChangeShapeType="1"/>
          </p:cNvSpPr>
          <p:nvPr/>
        </p:nvSpPr>
        <p:spPr bwMode="auto">
          <a:xfrm flipV="1">
            <a:off x="7056967" y="2492376"/>
            <a:ext cx="2446867" cy="2879725"/>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1045" name="Line 357"/>
          <p:cNvSpPr>
            <a:spLocks noChangeShapeType="1"/>
          </p:cNvSpPr>
          <p:nvPr/>
        </p:nvSpPr>
        <p:spPr bwMode="auto">
          <a:xfrm>
            <a:off x="9503834" y="2492375"/>
            <a:ext cx="2400300" cy="2160588"/>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1046" name="Line 358"/>
          <p:cNvSpPr>
            <a:spLocks noChangeShapeType="1"/>
          </p:cNvSpPr>
          <p:nvPr/>
        </p:nvSpPr>
        <p:spPr bwMode="auto">
          <a:xfrm flipH="1">
            <a:off x="9023351" y="2492375"/>
            <a:ext cx="480483" cy="2160588"/>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1047" name="Freeform 359" descr="紫色网格"/>
          <p:cNvSpPr>
            <a:spLocks/>
          </p:cNvSpPr>
          <p:nvPr/>
        </p:nvSpPr>
        <p:spPr bwMode="auto">
          <a:xfrm>
            <a:off x="7823201" y="4040189"/>
            <a:ext cx="3407833" cy="441325"/>
          </a:xfrm>
          <a:custGeom>
            <a:avLst/>
            <a:gdLst>
              <a:gd name="T0" fmla="*/ 2147483647 w 2290"/>
              <a:gd name="T1" fmla="*/ 0 h 453"/>
              <a:gd name="T2" fmla="*/ 0 w 2290"/>
              <a:gd name="T3" fmla="*/ 2147483647 h 453"/>
              <a:gd name="T4" fmla="*/ 2147483647 w 2290"/>
              <a:gd name="T5" fmla="*/ 2147483647 h 453"/>
              <a:gd name="T6" fmla="*/ 2147483647 w 2290"/>
              <a:gd name="T7" fmla="*/ 0 h 453"/>
              <a:gd name="T8" fmla="*/ 2147483647 w 2290"/>
              <a:gd name="T9" fmla="*/ 0 h 453"/>
              <a:gd name="T10" fmla="*/ 0 60000 65536"/>
              <a:gd name="T11" fmla="*/ 0 60000 65536"/>
              <a:gd name="T12" fmla="*/ 0 60000 65536"/>
              <a:gd name="T13" fmla="*/ 0 60000 65536"/>
              <a:gd name="T14" fmla="*/ 0 60000 65536"/>
              <a:gd name="T15" fmla="*/ 0 w 2290"/>
              <a:gd name="T16" fmla="*/ 0 h 453"/>
              <a:gd name="T17" fmla="*/ 2290 w 2290"/>
              <a:gd name="T18" fmla="*/ 453 h 453"/>
            </a:gdLst>
            <a:ahLst/>
            <a:cxnLst>
              <a:cxn ang="T10">
                <a:pos x="T0" y="T1"/>
              </a:cxn>
              <a:cxn ang="T11">
                <a:pos x="T2" y="T3"/>
              </a:cxn>
              <a:cxn ang="T12">
                <a:pos x="T4" y="T5"/>
              </a:cxn>
              <a:cxn ang="T13">
                <a:pos x="T6" y="T7"/>
              </a:cxn>
              <a:cxn ang="T14">
                <a:pos x="T8" y="T9"/>
              </a:cxn>
            </a:cxnLst>
            <a:rect l="T15" t="T16" r="T17" b="T18"/>
            <a:pathLst>
              <a:path w="2290" h="453">
                <a:moveTo>
                  <a:pt x="929" y="0"/>
                </a:moveTo>
                <a:lnTo>
                  <a:pt x="0" y="453"/>
                </a:lnTo>
                <a:lnTo>
                  <a:pt x="1383" y="453"/>
                </a:lnTo>
                <a:lnTo>
                  <a:pt x="2290" y="0"/>
                </a:lnTo>
                <a:lnTo>
                  <a:pt x="929" y="0"/>
                </a:lnTo>
                <a:close/>
              </a:path>
            </a:pathLst>
          </a:custGeom>
          <a:blipFill dpi="0" rotWithShape="1">
            <a:blip r:embed="rId3"/>
            <a:srcRect/>
            <a:tile tx="0" ty="0" sx="100000" sy="100000" flip="none" algn="tl"/>
          </a:blipFill>
          <a:ln w="9525">
            <a:solidFill>
              <a:schemeClr val="tx1"/>
            </a:solidFill>
            <a:round/>
            <a:headEnd/>
            <a:tailEnd/>
          </a:ln>
        </p:spPr>
        <p:txBody>
          <a:bodyPr/>
          <a:lstStyle/>
          <a:p>
            <a:endParaRPr lang="zh-CN" altLang="en-US"/>
          </a:p>
        </p:txBody>
      </p:sp>
      <p:sp>
        <p:nvSpPr>
          <p:cNvPr id="371048" name="Freeform 360" descr="紫色网格"/>
          <p:cNvSpPr>
            <a:spLocks/>
          </p:cNvSpPr>
          <p:nvPr/>
        </p:nvSpPr>
        <p:spPr bwMode="auto">
          <a:xfrm>
            <a:off x="8509001" y="3365500"/>
            <a:ext cx="1968500" cy="279400"/>
          </a:xfrm>
          <a:custGeom>
            <a:avLst/>
            <a:gdLst>
              <a:gd name="T0" fmla="*/ 2147483647 w 2290"/>
              <a:gd name="T1" fmla="*/ 0 h 453"/>
              <a:gd name="T2" fmla="*/ 0 w 2290"/>
              <a:gd name="T3" fmla="*/ 2147483647 h 453"/>
              <a:gd name="T4" fmla="*/ 2147483647 w 2290"/>
              <a:gd name="T5" fmla="*/ 2147483647 h 453"/>
              <a:gd name="T6" fmla="*/ 2147483647 w 2290"/>
              <a:gd name="T7" fmla="*/ 0 h 453"/>
              <a:gd name="T8" fmla="*/ 2147483647 w 2290"/>
              <a:gd name="T9" fmla="*/ 0 h 453"/>
              <a:gd name="T10" fmla="*/ 0 60000 65536"/>
              <a:gd name="T11" fmla="*/ 0 60000 65536"/>
              <a:gd name="T12" fmla="*/ 0 60000 65536"/>
              <a:gd name="T13" fmla="*/ 0 60000 65536"/>
              <a:gd name="T14" fmla="*/ 0 60000 65536"/>
              <a:gd name="T15" fmla="*/ 0 w 2290"/>
              <a:gd name="T16" fmla="*/ 0 h 453"/>
              <a:gd name="T17" fmla="*/ 2290 w 2290"/>
              <a:gd name="T18" fmla="*/ 453 h 453"/>
            </a:gdLst>
            <a:ahLst/>
            <a:cxnLst>
              <a:cxn ang="T10">
                <a:pos x="T0" y="T1"/>
              </a:cxn>
              <a:cxn ang="T11">
                <a:pos x="T2" y="T3"/>
              </a:cxn>
              <a:cxn ang="T12">
                <a:pos x="T4" y="T5"/>
              </a:cxn>
              <a:cxn ang="T13">
                <a:pos x="T6" y="T7"/>
              </a:cxn>
              <a:cxn ang="T14">
                <a:pos x="T8" y="T9"/>
              </a:cxn>
            </a:cxnLst>
            <a:rect l="T15" t="T16" r="T17" b="T18"/>
            <a:pathLst>
              <a:path w="2290" h="453">
                <a:moveTo>
                  <a:pt x="929" y="0"/>
                </a:moveTo>
                <a:lnTo>
                  <a:pt x="0" y="453"/>
                </a:lnTo>
                <a:lnTo>
                  <a:pt x="1383" y="453"/>
                </a:lnTo>
                <a:lnTo>
                  <a:pt x="2290" y="0"/>
                </a:lnTo>
                <a:lnTo>
                  <a:pt x="929" y="0"/>
                </a:lnTo>
                <a:close/>
              </a:path>
            </a:pathLst>
          </a:custGeom>
          <a:blipFill dpi="0" rotWithShape="1">
            <a:blip r:embed="rId3"/>
            <a:srcRect/>
            <a:tile tx="0" ty="0" sx="100000" sy="100000" flip="none" algn="tl"/>
          </a:blipFill>
          <a:ln w="9525">
            <a:solidFill>
              <a:schemeClr val="tx1"/>
            </a:solidFill>
            <a:round/>
            <a:headEnd/>
            <a:tailEnd/>
          </a:ln>
        </p:spPr>
        <p:txBody>
          <a:bodyPr/>
          <a:lstStyle/>
          <a:p>
            <a:endParaRPr lang="zh-CN" altLang="en-US"/>
          </a:p>
        </p:txBody>
      </p:sp>
      <p:sp>
        <p:nvSpPr>
          <p:cNvPr id="371049" name="Freeform 361" descr="紫色网格"/>
          <p:cNvSpPr>
            <a:spLocks/>
          </p:cNvSpPr>
          <p:nvPr/>
        </p:nvSpPr>
        <p:spPr bwMode="auto">
          <a:xfrm>
            <a:off x="9023351" y="2895601"/>
            <a:ext cx="960967" cy="136525"/>
          </a:xfrm>
          <a:custGeom>
            <a:avLst/>
            <a:gdLst>
              <a:gd name="T0" fmla="*/ 2147483647 w 2290"/>
              <a:gd name="T1" fmla="*/ 0 h 453"/>
              <a:gd name="T2" fmla="*/ 0 w 2290"/>
              <a:gd name="T3" fmla="*/ 2147483647 h 453"/>
              <a:gd name="T4" fmla="*/ 2147483647 w 2290"/>
              <a:gd name="T5" fmla="*/ 2147483647 h 453"/>
              <a:gd name="T6" fmla="*/ 2147483647 w 2290"/>
              <a:gd name="T7" fmla="*/ 0 h 453"/>
              <a:gd name="T8" fmla="*/ 2147483647 w 2290"/>
              <a:gd name="T9" fmla="*/ 0 h 453"/>
              <a:gd name="T10" fmla="*/ 0 60000 65536"/>
              <a:gd name="T11" fmla="*/ 0 60000 65536"/>
              <a:gd name="T12" fmla="*/ 0 60000 65536"/>
              <a:gd name="T13" fmla="*/ 0 60000 65536"/>
              <a:gd name="T14" fmla="*/ 0 60000 65536"/>
              <a:gd name="T15" fmla="*/ 0 w 2290"/>
              <a:gd name="T16" fmla="*/ 0 h 453"/>
              <a:gd name="T17" fmla="*/ 2290 w 2290"/>
              <a:gd name="T18" fmla="*/ 453 h 453"/>
            </a:gdLst>
            <a:ahLst/>
            <a:cxnLst>
              <a:cxn ang="T10">
                <a:pos x="T0" y="T1"/>
              </a:cxn>
              <a:cxn ang="T11">
                <a:pos x="T2" y="T3"/>
              </a:cxn>
              <a:cxn ang="T12">
                <a:pos x="T4" y="T5"/>
              </a:cxn>
              <a:cxn ang="T13">
                <a:pos x="T6" y="T7"/>
              </a:cxn>
              <a:cxn ang="T14">
                <a:pos x="T8" y="T9"/>
              </a:cxn>
            </a:cxnLst>
            <a:rect l="T15" t="T16" r="T17" b="T18"/>
            <a:pathLst>
              <a:path w="2290" h="453">
                <a:moveTo>
                  <a:pt x="929" y="0"/>
                </a:moveTo>
                <a:lnTo>
                  <a:pt x="0" y="453"/>
                </a:lnTo>
                <a:lnTo>
                  <a:pt x="1383" y="453"/>
                </a:lnTo>
                <a:lnTo>
                  <a:pt x="2290" y="0"/>
                </a:lnTo>
                <a:lnTo>
                  <a:pt x="929" y="0"/>
                </a:lnTo>
                <a:close/>
              </a:path>
            </a:pathLst>
          </a:custGeom>
          <a:blipFill dpi="0" rotWithShape="1">
            <a:blip r:embed="rId3"/>
            <a:srcRect/>
            <a:tile tx="0" ty="0" sx="100000" sy="100000" flip="none" algn="tl"/>
          </a:blipFill>
          <a:ln w="9525">
            <a:solidFill>
              <a:schemeClr val="tx1"/>
            </a:solidFill>
            <a:round/>
            <a:headEnd/>
            <a:tailEnd/>
          </a:ln>
        </p:spPr>
        <p:txBody>
          <a:bodyPr/>
          <a:lstStyle/>
          <a:p>
            <a:endParaRPr lang="zh-CN" altLang="en-US"/>
          </a:p>
        </p:txBody>
      </p:sp>
      <p:sp>
        <p:nvSpPr>
          <p:cNvPr id="371050" name="Freeform 362" descr="紫色网格"/>
          <p:cNvSpPr>
            <a:spLocks/>
          </p:cNvSpPr>
          <p:nvPr/>
        </p:nvSpPr>
        <p:spPr bwMode="auto">
          <a:xfrm>
            <a:off x="9313334" y="2636839"/>
            <a:ext cx="383117" cy="53975"/>
          </a:xfrm>
          <a:custGeom>
            <a:avLst/>
            <a:gdLst>
              <a:gd name="T0" fmla="*/ 2147483647 w 2290"/>
              <a:gd name="T1" fmla="*/ 0 h 453"/>
              <a:gd name="T2" fmla="*/ 0 w 2290"/>
              <a:gd name="T3" fmla="*/ 2147483647 h 453"/>
              <a:gd name="T4" fmla="*/ 2147483647 w 2290"/>
              <a:gd name="T5" fmla="*/ 2147483647 h 453"/>
              <a:gd name="T6" fmla="*/ 2147483647 w 2290"/>
              <a:gd name="T7" fmla="*/ 0 h 453"/>
              <a:gd name="T8" fmla="*/ 2147483647 w 2290"/>
              <a:gd name="T9" fmla="*/ 0 h 453"/>
              <a:gd name="T10" fmla="*/ 0 60000 65536"/>
              <a:gd name="T11" fmla="*/ 0 60000 65536"/>
              <a:gd name="T12" fmla="*/ 0 60000 65536"/>
              <a:gd name="T13" fmla="*/ 0 60000 65536"/>
              <a:gd name="T14" fmla="*/ 0 60000 65536"/>
              <a:gd name="T15" fmla="*/ 0 w 2290"/>
              <a:gd name="T16" fmla="*/ 0 h 453"/>
              <a:gd name="T17" fmla="*/ 2290 w 2290"/>
              <a:gd name="T18" fmla="*/ 453 h 453"/>
            </a:gdLst>
            <a:ahLst/>
            <a:cxnLst>
              <a:cxn ang="T10">
                <a:pos x="T0" y="T1"/>
              </a:cxn>
              <a:cxn ang="T11">
                <a:pos x="T2" y="T3"/>
              </a:cxn>
              <a:cxn ang="T12">
                <a:pos x="T4" y="T5"/>
              </a:cxn>
              <a:cxn ang="T13">
                <a:pos x="T6" y="T7"/>
              </a:cxn>
              <a:cxn ang="T14">
                <a:pos x="T8" y="T9"/>
              </a:cxn>
            </a:cxnLst>
            <a:rect l="T15" t="T16" r="T17" b="T18"/>
            <a:pathLst>
              <a:path w="2290" h="453">
                <a:moveTo>
                  <a:pt x="929" y="0"/>
                </a:moveTo>
                <a:lnTo>
                  <a:pt x="0" y="453"/>
                </a:lnTo>
                <a:lnTo>
                  <a:pt x="1383" y="453"/>
                </a:lnTo>
                <a:lnTo>
                  <a:pt x="2290" y="0"/>
                </a:lnTo>
                <a:lnTo>
                  <a:pt x="929" y="0"/>
                </a:lnTo>
                <a:close/>
              </a:path>
            </a:pathLst>
          </a:custGeom>
          <a:blipFill dpi="0" rotWithShape="1">
            <a:blip r:embed="rId3"/>
            <a:srcRect/>
            <a:tile tx="0" ty="0" sx="100000" sy="100000" flip="none" algn="tl"/>
          </a:blipFill>
          <a:ln w="9525">
            <a:solidFill>
              <a:schemeClr val="tx1"/>
            </a:solidFill>
            <a:round/>
            <a:headEnd/>
            <a:tailEnd/>
          </a:ln>
        </p:spPr>
        <p:txBody>
          <a:bodyPr/>
          <a:lstStyle/>
          <a:p>
            <a:endParaRPr lang="zh-CN" altLang="en-US"/>
          </a:p>
        </p:txBody>
      </p:sp>
      <p:sp>
        <p:nvSpPr>
          <p:cNvPr id="371044" name="Line 356"/>
          <p:cNvSpPr>
            <a:spLocks noChangeShapeType="1"/>
          </p:cNvSpPr>
          <p:nvPr/>
        </p:nvSpPr>
        <p:spPr bwMode="auto">
          <a:xfrm>
            <a:off x="9503834" y="2492376"/>
            <a:ext cx="480484" cy="2879725"/>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370"/>
          <p:cNvGrpSpPr>
            <a:grpSpLocks/>
          </p:cNvGrpSpPr>
          <p:nvPr/>
        </p:nvGrpSpPr>
        <p:grpSpPr bwMode="auto">
          <a:xfrm>
            <a:off x="9503833" y="2492375"/>
            <a:ext cx="0" cy="3429000"/>
            <a:chOff x="2653" y="2160"/>
            <a:chExt cx="0" cy="2160"/>
          </a:xfrm>
        </p:grpSpPr>
        <p:sp>
          <p:nvSpPr>
            <p:cNvPr id="63503" name="Line 364"/>
            <p:cNvSpPr>
              <a:spLocks noChangeShapeType="1"/>
            </p:cNvSpPr>
            <p:nvPr/>
          </p:nvSpPr>
          <p:spPr bwMode="auto">
            <a:xfrm>
              <a:off x="2653" y="2160"/>
              <a:ext cx="0" cy="91"/>
            </a:xfrm>
            <a:prstGeom prst="line">
              <a:avLst/>
            </a:prstGeom>
            <a:noFill/>
            <a:ln w="19050">
              <a:solidFill>
                <a:srgbClr val="FF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4" name="Line 365"/>
            <p:cNvSpPr>
              <a:spLocks noChangeShapeType="1"/>
            </p:cNvSpPr>
            <p:nvPr/>
          </p:nvSpPr>
          <p:spPr bwMode="auto">
            <a:xfrm>
              <a:off x="2653" y="2296"/>
              <a:ext cx="0" cy="159"/>
            </a:xfrm>
            <a:prstGeom prst="line">
              <a:avLst/>
            </a:prstGeom>
            <a:noFill/>
            <a:ln w="19050">
              <a:solidFill>
                <a:srgbClr val="FF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5" name="Line 366"/>
            <p:cNvSpPr>
              <a:spLocks noChangeShapeType="1"/>
            </p:cNvSpPr>
            <p:nvPr/>
          </p:nvSpPr>
          <p:spPr bwMode="auto">
            <a:xfrm>
              <a:off x="2653" y="2500"/>
              <a:ext cx="0" cy="295"/>
            </a:xfrm>
            <a:prstGeom prst="line">
              <a:avLst/>
            </a:prstGeom>
            <a:noFill/>
            <a:ln w="19050">
              <a:solidFill>
                <a:srgbClr val="FF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6" name="Line 367"/>
            <p:cNvSpPr>
              <a:spLocks noChangeShapeType="1"/>
            </p:cNvSpPr>
            <p:nvPr/>
          </p:nvSpPr>
          <p:spPr bwMode="auto">
            <a:xfrm>
              <a:off x="2653" y="2886"/>
              <a:ext cx="0" cy="385"/>
            </a:xfrm>
            <a:prstGeom prst="line">
              <a:avLst/>
            </a:prstGeom>
            <a:noFill/>
            <a:ln w="19050">
              <a:solidFill>
                <a:srgbClr val="FF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7" name="Line 368"/>
            <p:cNvSpPr>
              <a:spLocks noChangeShapeType="1"/>
            </p:cNvSpPr>
            <p:nvPr/>
          </p:nvSpPr>
          <p:spPr bwMode="auto">
            <a:xfrm>
              <a:off x="2653" y="3407"/>
              <a:ext cx="0" cy="341"/>
            </a:xfrm>
            <a:prstGeom prst="line">
              <a:avLst/>
            </a:prstGeom>
            <a:noFill/>
            <a:ln w="19050">
              <a:solidFill>
                <a:srgbClr val="FF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8" name="Line 369"/>
            <p:cNvSpPr>
              <a:spLocks noChangeShapeType="1"/>
            </p:cNvSpPr>
            <p:nvPr/>
          </p:nvSpPr>
          <p:spPr bwMode="auto">
            <a:xfrm>
              <a:off x="2653" y="3974"/>
              <a:ext cx="0" cy="346"/>
            </a:xfrm>
            <a:prstGeom prst="line">
              <a:avLst/>
            </a:prstGeom>
            <a:noFill/>
            <a:ln w="19050">
              <a:solidFill>
                <a:srgbClr val="FF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1059" name="Text Box 371"/>
          <p:cNvSpPr txBox="1">
            <a:spLocks noChangeArrowheads="1"/>
          </p:cNvSpPr>
          <p:nvPr/>
        </p:nvSpPr>
        <p:spPr bwMode="auto">
          <a:xfrm>
            <a:off x="8737600" y="5561013"/>
            <a:ext cx="10075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solidFill>
                  <a:schemeClr val="folHlink"/>
                </a:solidFill>
                <a:latin typeface="Times New Roman" pitchFamily="18" charset="0"/>
              </a:rPr>
              <a:t>d</a:t>
            </a:r>
            <a:r>
              <a:rPr lang="zh-CN" altLang="en-US" b="1">
                <a:solidFill>
                  <a:schemeClr val="folHlink"/>
                </a:solidFill>
              </a:rPr>
              <a:t>轴</a:t>
            </a:r>
          </a:p>
        </p:txBody>
      </p:sp>
      <p:sp>
        <p:nvSpPr>
          <p:cNvPr id="22" name="Rectangle 2"/>
          <p:cNvSpPr>
            <a:spLocks noGrp="1" noChangeArrowheads="1"/>
          </p:cNvSpPr>
          <p:nvPr>
            <p:ph type="title"/>
          </p:nvPr>
        </p:nvSpPr>
        <p:spPr>
          <a:xfrm>
            <a:off x="839416" y="332656"/>
            <a:ext cx="10515164" cy="1325563"/>
          </a:xfrm>
        </p:spPr>
        <p:txBody>
          <a:bodyPr>
            <a:normAutofit/>
          </a:bodyPr>
          <a:lstStyle/>
          <a:p>
            <a:pPr lvl="1"/>
            <a:r>
              <a:rPr lang="en-US" altLang="zh-CN" sz="3200" b="1" dirty="0" smtClean="0">
                <a:solidFill>
                  <a:schemeClr val="accent6">
                    <a:lumMod val="50000"/>
                  </a:schemeClr>
                </a:solidFill>
                <a:latin typeface="微软雅黑" panose="020B0503020204020204" pitchFamily="34" charset="-122"/>
                <a:ea typeface="微软雅黑" panose="020B0503020204020204" pitchFamily="34" charset="-122"/>
              </a:rPr>
              <a:t>3.3 </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纹理</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缩小</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滤波</a:t>
            </a:r>
            <a:endParaRPr lang="zh-CN" altLang="en-US" sz="32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6991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10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71043"/>
                                        </p:tgtEl>
                                        <p:attrNameLst>
                                          <p:attrName>style.visibility</p:attrName>
                                        </p:attrNameLst>
                                      </p:cBhvr>
                                      <p:to>
                                        <p:strVal val="visible"/>
                                      </p:to>
                                    </p:set>
                                    <p:animEffect transition="in" filter="wipe(down)">
                                      <p:cBhvr>
                                        <p:cTn id="11" dur="500"/>
                                        <p:tgtEl>
                                          <p:spTgt spid="371043"/>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371044"/>
                                        </p:tgtEl>
                                        <p:attrNameLst>
                                          <p:attrName>style.visibility</p:attrName>
                                        </p:attrNameLst>
                                      </p:cBhvr>
                                      <p:to>
                                        <p:strVal val="visible"/>
                                      </p:to>
                                    </p:set>
                                    <p:animEffect transition="in" filter="wipe(down)">
                                      <p:cBhvr>
                                        <p:cTn id="14" dur="500"/>
                                        <p:tgtEl>
                                          <p:spTgt spid="371044"/>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71046"/>
                                        </p:tgtEl>
                                        <p:attrNameLst>
                                          <p:attrName>style.visibility</p:attrName>
                                        </p:attrNameLst>
                                      </p:cBhvr>
                                      <p:to>
                                        <p:strVal val="visible"/>
                                      </p:to>
                                    </p:set>
                                    <p:animEffect transition="in" filter="wipe(down)">
                                      <p:cBhvr>
                                        <p:cTn id="17" dur="500"/>
                                        <p:tgtEl>
                                          <p:spTgt spid="37104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71045"/>
                                        </p:tgtEl>
                                        <p:attrNameLst>
                                          <p:attrName>style.visibility</p:attrName>
                                        </p:attrNameLst>
                                      </p:cBhvr>
                                      <p:to>
                                        <p:strVal val="visible"/>
                                      </p:to>
                                    </p:set>
                                    <p:animEffect transition="in" filter="wipe(down)">
                                      <p:cBhvr>
                                        <p:cTn id="20" dur="500"/>
                                        <p:tgtEl>
                                          <p:spTgt spid="371045"/>
                                        </p:tgtEl>
                                      </p:cBhvr>
                                    </p:animEffect>
                                  </p:childTnLst>
                                </p:cTn>
                              </p:par>
                            </p:childTnLst>
                          </p:cTn>
                        </p:par>
                        <p:par>
                          <p:cTn id="21" fill="hold" nodeType="afterGroup">
                            <p:stCondLst>
                              <p:cond delay="500"/>
                            </p:stCondLst>
                            <p:childTnLst>
                              <p:par>
                                <p:cTn id="22" presetID="1" presetClass="entr" presetSubtype="0" fill="hold" grpId="0" nodeType="afterEffect">
                                  <p:stCondLst>
                                    <p:cond delay="300"/>
                                  </p:stCondLst>
                                  <p:childTnLst>
                                    <p:set>
                                      <p:cBhvr>
                                        <p:cTn id="23" dur="1" fill="hold">
                                          <p:stCondLst>
                                            <p:cond delay="0"/>
                                          </p:stCondLst>
                                        </p:cTn>
                                        <p:tgtEl>
                                          <p:spTgt spid="371047"/>
                                        </p:tgtEl>
                                        <p:attrNameLst>
                                          <p:attrName>style.visibility</p:attrName>
                                        </p:attrNameLst>
                                      </p:cBhvr>
                                      <p:to>
                                        <p:strVal val="visible"/>
                                      </p:to>
                                    </p:set>
                                  </p:childTnLst>
                                </p:cTn>
                              </p:par>
                            </p:childTnLst>
                          </p:cTn>
                        </p:par>
                        <p:par>
                          <p:cTn id="24" fill="hold" nodeType="afterGroup">
                            <p:stCondLst>
                              <p:cond delay="800"/>
                            </p:stCondLst>
                            <p:childTnLst>
                              <p:par>
                                <p:cTn id="25" presetID="1" presetClass="entr" presetSubtype="0" fill="hold" grpId="0" nodeType="afterEffect">
                                  <p:stCondLst>
                                    <p:cond delay="300"/>
                                  </p:stCondLst>
                                  <p:childTnLst>
                                    <p:set>
                                      <p:cBhvr>
                                        <p:cTn id="26" dur="1" fill="hold">
                                          <p:stCondLst>
                                            <p:cond delay="0"/>
                                          </p:stCondLst>
                                        </p:cTn>
                                        <p:tgtEl>
                                          <p:spTgt spid="371048"/>
                                        </p:tgtEl>
                                        <p:attrNameLst>
                                          <p:attrName>style.visibility</p:attrName>
                                        </p:attrNameLst>
                                      </p:cBhvr>
                                      <p:to>
                                        <p:strVal val="visible"/>
                                      </p:to>
                                    </p:set>
                                  </p:childTnLst>
                                </p:cTn>
                              </p:par>
                            </p:childTnLst>
                          </p:cTn>
                        </p:par>
                        <p:par>
                          <p:cTn id="27" fill="hold" nodeType="afterGroup">
                            <p:stCondLst>
                              <p:cond delay="1100"/>
                            </p:stCondLst>
                            <p:childTnLst>
                              <p:par>
                                <p:cTn id="28" presetID="1" presetClass="entr" presetSubtype="0" fill="hold" grpId="0" nodeType="afterEffect">
                                  <p:stCondLst>
                                    <p:cond delay="300"/>
                                  </p:stCondLst>
                                  <p:childTnLst>
                                    <p:set>
                                      <p:cBhvr>
                                        <p:cTn id="29" dur="1" fill="hold">
                                          <p:stCondLst>
                                            <p:cond delay="0"/>
                                          </p:stCondLst>
                                        </p:cTn>
                                        <p:tgtEl>
                                          <p:spTgt spid="371049"/>
                                        </p:tgtEl>
                                        <p:attrNameLst>
                                          <p:attrName>style.visibility</p:attrName>
                                        </p:attrNameLst>
                                      </p:cBhvr>
                                      <p:to>
                                        <p:strVal val="visible"/>
                                      </p:to>
                                    </p:set>
                                  </p:childTnLst>
                                </p:cTn>
                              </p:par>
                            </p:childTnLst>
                          </p:cTn>
                        </p:par>
                        <p:par>
                          <p:cTn id="30" fill="hold" nodeType="afterGroup">
                            <p:stCondLst>
                              <p:cond delay="1400"/>
                            </p:stCondLst>
                            <p:childTnLst>
                              <p:par>
                                <p:cTn id="31" presetID="1" presetClass="entr" presetSubtype="0" fill="hold" grpId="0" nodeType="afterEffect">
                                  <p:stCondLst>
                                    <p:cond delay="300"/>
                                  </p:stCondLst>
                                  <p:childTnLst>
                                    <p:set>
                                      <p:cBhvr>
                                        <p:cTn id="32" dur="1" fill="hold">
                                          <p:stCondLst>
                                            <p:cond delay="0"/>
                                          </p:stCondLst>
                                        </p:cTn>
                                        <p:tgtEl>
                                          <p:spTgt spid="37105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371059"/>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370691">
                                            <p:txEl>
                                              <p:pRg st="0" end="0"/>
                                            </p:txEl>
                                          </p:spTgt>
                                        </p:tgtEl>
                                        <p:attrNameLst>
                                          <p:attrName>style.visibility</p:attrName>
                                        </p:attrNameLst>
                                      </p:cBhvr>
                                      <p:to>
                                        <p:strVal val="visible"/>
                                      </p:to>
                                    </p:set>
                                    <p:animEffect transition="in" filter="wipe(up)">
                                      <p:cBhvr>
                                        <p:cTn id="44" dur="500"/>
                                        <p:tgtEl>
                                          <p:spTgt spid="370691">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370691">
                                            <p:txEl>
                                              <p:pRg st="1" end="1"/>
                                            </p:txEl>
                                          </p:spTgt>
                                        </p:tgtEl>
                                        <p:attrNameLst>
                                          <p:attrName>style.visibility</p:attrName>
                                        </p:attrNameLst>
                                      </p:cBhvr>
                                      <p:to>
                                        <p:strVal val="visible"/>
                                      </p:to>
                                    </p:set>
                                    <p:animEffect transition="in" filter="wipe(up)">
                                      <p:cBhvr>
                                        <p:cTn id="49" dur="500"/>
                                        <p:tgtEl>
                                          <p:spTgt spid="370691">
                                            <p:txEl>
                                              <p:pRg st="1" end="1"/>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370691">
                                            <p:txEl>
                                              <p:pRg st="2" end="2"/>
                                            </p:txEl>
                                          </p:spTgt>
                                        </p:tgtEl>
                                        <p:attrNameLst>
                                          <p:attrName>style.visibility</p:attrName>
                                        </p:attrNameLst>
                                      </p:cBhvr>
                                      <p:to>
                                        <p:strVal val="visible"/>
                                      </p:to>
                                    </p:set>
                                    <p:animEffect transition="in" filter="wipe(up)">
                                      <p:cBhvr>
                                        <p:cTn id="54" dur="500"/>
                                        <p:tgtEl>
                                          <p:spTgt spid="370691">
                                            <p:txEl>
                                              <p:pRg st="2" end="2"/>
                                            </p:txEl>
                                          </p:spTgt>
                                        </p:tgtEl>
                                      </p:cBhvr>
                                    </p:animEffect>
                                  </p:childTnLst>
                                </p:cTn>
                              </p:par>
                              <p:par>
                                <p:cTn id="55" presetID="22" presetClass="entr" presetSubtype="1" fill="hold" nodeType="withEffect">
                                  <p:stCondLst>
                                    <p:cond delay="0"/>
                                  </p:stCondLst>
                                  <p:childTnLst>
                                    <p:set>
                                      <p:cBhvr>
                                        <p:cTn id="56" dur="1" fill="hold">
                                          <p:stCondLst>
                                            <p:cond delay="0"/>
                                          </p:stCondLst>
                                        </p:cTn>
                                        <p:tgtEl>
                                          <p:spTgt spid="370691">
                                            <p:txEl>
                                              <p:pRg st="3" end="3"/>
                                            </p:txEl>
                                          </p:spTgt>
                                        </p:tgtEl>
                                        <p:attrNameLst>
                                          <p:attrName>style.visibility</p:attrName>
                                        </p:attrNameLst>
                                      </p:cBhvr>
                                      <p:to>
                                        <p:strVal val="visible"/>
                                      </p:to>
                                    </p:set>
                                    <p:animEffect transition="in" filter="wipe(up)">
                                      <p:cBhvr>
                                        <p:cTn id="57" dur="500"/>
                                        <p:tgtEl>
                                          <p:spTgt spid="3706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040" grpId="0" animBg="1"/>
      <p:bldP spid="371043" grpId="0" animBg="1"/>
      <p:bldP spid="371045" grpId="0" animBg="1"/>
      <p:bldP spid="371046" grpId="0" animBg="1"/>
      <p:bldP spid="371047" grpId="0" animBg="1"/>
      <p:bldP spid="371048" grpId="0" animBg="1"/>
      <p:bldP spid="371049" grpId="0" animBg="1"/>
      <p:bldP spid="371050" grpId="0" animBg="1"/>
      <p:bldP spid="371044" grpId="0" animBg="1"/>
      <p:bldP spid="37105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9" name="Rectangle 3"/>
          <p:cNvSpPr>
            <a:spLocks noGrp="1" noChangeArrowheads="1"/>
          </p:cNvSpPr>
          <p:nvPr>
            <p:ph type="body" sz="half" idx="1"/>
          </p:nvPr>
        </p:nvSpPr>
        <p:spPr>
          <a:xfrm>
            <a:off x="742951" y="1546227"/>
            <a:ext cx="10896600" cy="4114800"/>
          </a:xfrm>
        </p:spPr>
        <p:txBody>
          <a:bodyPr/>
          <a:lstStyle/>
          <a:p>
            <a:pPr marL="717550" lvl="1" indent="-342900" hangingPunct="0">
              <a:lnSpc>
                <a:spcPct val="110000"/>
              </a:lnSpc>
              <a:spcBef>
                <a:spcPts val="1800"/>
              </a:spcBef>
              <a:buFont typeface="Wingdings" panose="05000000000000000000" pitchFamily="2" charset="2"/>
              <a:buChar char="Ø"/>
              <a:defRPr/>
            </a:pPr>
            <a:r>
              <a:rPr lang="en-US" altLang="zh-CN" sz="2600" b="1" dirty="0">
                <a:solidFill>
                  <a:schemeClr val="accent6">
                    <a:lumMod val="50000"/>
                  </a:schemeClr>
                </a:solidFill>
                <a:latin typeface="微软雅黑" panose="020B0503020204020204" pitchFamily="34" charset="-122"/>
                <a:ea typeface="微软雅黑" panose="020B0503020204020204" pitchFamily="34" charset="-122"/>
              </a:rPr>
              <a:t>3.3.2 </a:t>
            </a:r>
            <a:r>
              <a:rPr lang="en-US" altLang="zh-CN" sz="2600" b="1" dirty="0" err="1">
                <a:solidFill>
                  <a:schemeClr val="accent6">
                    <a:lumMod val="50000"/>
                  </a:schemeClr>
                </a:solidFill>
                <a:latin typeface="微软雅黑" panose="020B0503020204020204" pitchFamily="34" charset="-122"/>
                <a:ea typeface="微软雅黑" panose="020B0503020204020204" pitchFamily="34" charset="-122"/>
              </a:rPr>
              <a:t>MipMapping</a:t>
            </a:r>
            <a:endParaRPr lang="en-US" altLang="zh-CN" sz="2600"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hangingPunct="0">
              <a:lnSpc>
                <a:spcPct val="110000"/>
              </a:lnSpc>
              <a:spcBef>
                <a:spcPts val="2400"/>
              </a:spcBef>
              <a:buFont typeface="Arial" panose="020B0604020202020204" pitchFamily="34" charset="0"/>
              <a:buChar char="•"/>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d</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值的计算</a:t>
            </a:r>
          </a:p>
          <a:p>
            <a:pPr marL="2058988" lvl="1" indent="-285750" eaLnBrk="1" hangingPunct="1">
              <a:spcBef>
                <a:spcPts val="1800"/>
              </a:spcBef>
              <a:buFont typeface="Wingdings" panose="05000000000000000000" pitchFamily="2" charset="2"/>
              <a:buChar char="p"/>
            </a:pPr>
            <a:r>
              <a:rPr lang="zh-CN" altLang="en-US" b="1" dirty="0">
                <a:solidFill>
                  <a:schemeClr val="bg2">
                    <a:lumMod val="50000"/>
                  </a:schemeClr>
                </a:solidFill>
                <a:latin typeface="Mangal" panose="02040503050203030202" pitchFamily="18" charset="0"/>
                <a:cs typeface="Mangal" panose="02040503050203030202" pitchFamily="18" charset="0"/>
              </a:rPr>
              <a:t>方法一：由像素区域对应的纹理单元的四边形长边近似</a:t>
            </a:r>
          </a:p>
          <a:p>
            <a:pPr marL="2058988" lvl="1" indent="-285750" eaLnBrk="1" hangingPunct="1">
              <a:spcBef>
                <a:spcPts val="1800"/>
              </a:spcBef>
              <a:buFont typeface="Wingdings" panose="05000000000000000000" pitchFamily="2" charset="2"/>
              <a:buChar char="p"/>
            </a:pPr>
            <a:r>
              <a:rPr lang="zh-CN" altLang="en-US" b="1" dirty="0">
                <a:solidFill>
                  <a:schemeClr val="bg2">
                    <a:lumMod val="50000"/>
                  </a:schemeClr>
                </a:solidFill>
                <a:latin typeface="Mangal" panose="02040503050203030202" pitchFamily="18" charset="0"/>
                <a:cs typeface="Mangal" panose="02040503050203030202" pitchFamily="18" charset="0"/>
              </a:rPr>
              <a:t>方法二：取四个微分值</a:t>
            </a:r>
            <a:r>
              <a:rPr lang="zh-CN" altLang="en-US" b="1" dirty="0">
                <a:solidFill>
                  <a:schemeClr val="bg2">
                    <a:lumMod val="50000"/>
                  </a:schemeClr>
                </a:solidFill>
                <a:latin typeface="Mangal" panose="02040503050203030202" pitchFamily="18" charset="0"/>
                <a:cs typeface="Mangal" panose="02040503050203030202" pitchFamily="18" charset="0"/>
                <a:sym typeface="Symbol" pitchFamily="18" charset="2"/>
              </a:rPr>
              <a:t></a:t>
            </a:r>
            <a:r>
              <a:rPr lang="en-US" altLang="zh-CN" b="1" dirty="0">
                <a:solidFill>
                  <a:schemeClr val="bg2">
                    <a:lumMod val="50000"/>
                  </a:schemeClr>
                </a:solidFill>
                <a:latin typeface="Mangal" panose="02040503050203030202" pitchFamily="18" charset="0"/>
                <a:cs typeface="Mangal" panose="02040503050203030202" pitchFamily="18" charset="0"/>
                <a:sym typeface="Symbol" pitchFamily="18" charset="2"/>
              </a:rPr>
              <a:t>u/x, v/x, u/y, v/y</a:t>
            </a:r>
            <a:r>
              <a:rPr lang="zh-CN" altLang="en-US" b="1" dirty="0">
                <a:solidFill>
                  <a:schemeClr val="bg2">
                    <a:lumMod val="50000"/>
                  </a:schemeClr>
                </a:solidFill>
                <a:latin typeface="Mangal" panose="02040503050203030202" pitchFamily="18" charset="0"/>
                <a:cs typeface="Mangal" panose="02040503050203030202" pitchFamily="18" charset="0"/>
                <a:sym typeface="Symbol" pitchFamily="18" charset="2"/>
              </a:rPr>
              <a:t>中最大绝对值</a:t>
            </a:r>
          </a:p>
          <a:p>
            <a:pPr lvl="1" eaLnBrk="1" hangingPunct="1"/>
            <a:endParaRPr lang="zh-CN" altLang="en-US" sz="2400" dirty="0" smtClean="0"/>
          </a:p>
          <a:p>
            <a:pPr lvl="1" eaLnBrk="1" hangingPunct="1"/>
            <a:endParaRPr lang="zh-CN" altLang="en-US" sz="2400" dirty="0" smtClean="0"/>
          </a:p>
          <a:p>
            <a:pPr lvl="2" eaLnBrk="1" hangingPunct="1">
              <a:spcBef>
                <a:spcPct val="35000"/>
              </a:spcBef>
            </a:pPr>
            <a:endParaRPr lang="zh-CN" altLang="en-US" sz="2000" dirty="0" smtClean="0"/>
          </a:p>
          <a:p>
            <a:pPr lvl="2" eaLnBrk="1" hangingPunct="1"/>
            <a:endParaRPr lang="en-US" altLang="zh-CN" sz="2000" dirty="0" smtClean="0"/>
          </a:p>
        </p:txBody>
      </p:sp>
      <p:sp>
        <p:nvSpPr>
          <p:cNvPr id="372757" name="Freeform 21" descr="水滴"/>
          <p:cNvSpPr>
            <a:spLocks/>
          </p:cNvSpPr>
          <p:nvPr/>
        </p:nvSpPr>
        <p:spPr bwMode="auto">
          <a:xfrm>
            <a:off x="1773767" y="5373689"/>
            <a:ext cx="4561417" cy="828675"/>
          </a:xfrm>
          <a:custGeom>
            <a:avLst/>
            <a:gdLst>
              <a:gd name="T0" fmla="*/ 0 w 2291"/>
              <a:gd name="T1" fmla="*/ 2147483647 h 908"/>
              <a:gd name="T2" fmla="*/ 2147483647 w 2291"/>
              <a:gd name="T3" fmla="*/ 0 h 908"/>
              <a:gd name="T4" fmla="*/ 2147483647 w 2291"/>
              <a:gd name="T5" fmla="*/ 0 h 908"/>
              <a:gd name="T6" fmla="*/ 2147483647 w 2291"/>
              <a:gd name="T7" fmla="*/ 2147483647 h 908"/>
              <a:gd name="T8" fmla="*/ 0 w 2291"/>
              <a:gd name="T9" fmla="*/ 2147483647 h 908"/>
              <a:gd name="T10" fmla="*/ 0 60000 65536"/>
              <a:gd name="T11" fmla="*/ 0 60000 65536"/>
              <a:gd name="T12" fmla="*/ 0 60000 65536"/>
              <a:gd name="T13" fmla="*/ 0 60000 65536"/>
              <a:gd name="T14" fmla="*/ 0 60000 65536"/>
              <a:gd name="T15" fmla="*/ 0 w 2291"/>
              <a:gd name="T16" fmla="*/ 0 h 908"/>
              <a:gd name="T17" fmla="*/ 2291 w 2291"/>
              <a:gd name="T18" fmla="*/ 908 h 908"/>
            </a:gdLst>
            <a:ahLst/>
            <a:cxnLst>
              <a:cxn ang="T10">
                <a:pos x="T0" y="T1"/>
              </a:cxn>
              <a:cxn ang="T11">
                <a:pos x="T2" y="T3"/>
              </a:cxn>
              <a:cxn ang="T12">
                <a:pos x="T4" y="T5"/>
              </a:cxn>
              <a:cxn ang="T13">
                <a:pos x="T6" y="T7"/>
              </a:cxn>
              <a:cxn ang="T14">
                <a:pos x="T8" y="T9"/>
              </a:cxn>
            </a:cxnLst>
            <a:rect l="T15" t="T16" r="T17" b="T18"/>
            <a:pathLst>
              <a:path w="2291" h="908">
                <a:moveTo>
                  <a:pt x="0" y="908"/>
                </a:moveTo>
                <a:lnTo>
                  <a:pt x="907" y="0"/>
                </a:lnTo>
                <a:lnTo>
                  <a:pt x="2291" y="0"/>
                </a:lnTo>
                <a:lnTo>
                  <a:pt x="1383" y="908"/>
                </a:lnTo>
                <a:lnTo>
                  <a:pt x="0" y="908"/>
                </a:lnTo>
                <a:close/>
              </a:path>
            </a:pathLst>
          </a:custGeom>
          <a:blipFill dpi="0" rotWithShape="1">
            <a:blip r:embed="rId3"/>
            <a:srcRect/>
            <a:tile tx="0" ty="0" sx="100000" sy="100000" flip="none" algn="tl"/>
          </a:blipFill>
          <a:ln w="9525">
            <a:solidFill>
              <a:schemeClr val="tx1"/>
            </a:solidFill>
            <a:round/>
            <a:headEnd/>
            <a:tailEnd/>
          </a:ln>
        </p:spPr>
        <p:txBody>
          <a:bodyPr/>
          <a:lstStyle/>
          <a:p>
            <a:endParaRPr lang="zh-CN" altLang="en-US"/>
          </a:p>
        </p:txBody>
      </p:sp>
      <p:sp>
        <p:nvSpPr>
          <p:cNvPr id="372758" name="Rectangle 22"/>
          <p:cNvSpPr>
            <a:spLocks noChangeArrowheads="1"/>
          </p:cNvSpPr>
          <p:nvPr/>
        </p:nvSpPr>
        <p:spPr bwMode="auto">
          <a:xfrm>
            <a:off x="3454401" y="5516564"/>
            <a:ext cx="673100" cy="5048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2759" name="Rectangle 23" descr="水滴"/>
          <p:cNvSpPr>
            <a:spLocks noChangeArrowheads="1"/>
          </p:cNvSpPr>
          <p:nvPr/>
        </p:nvSpPr>
        <p:spPr bwMode="auto">
          <a:xfrm>
            <a:off x="8206317" y="4400551"/>
            <a:ext cx="2834216" cy="2125663"/>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372760" name="Rectangle 24"/>
          <p:cNvSpPr>
            <a:spLocks noChangeArrowheads="1"/>
          </p:cNvSpPr>
          <p:nvPr/>
        </p:nvSpPr>
        <p:spPr bwMode="auto">
          <a:xfrm rot="2024215">
            <a:off x="8830734" y="4545013"/>
            <a:ext cx="912284" cy="14033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2765" name="Text Box 29"/>
          <p:cNvSpPr txBox="1">
            <a:spLocks noChangeArrowheads="1"/>
          </p:cNvSpPr>
          <p:nvPr/>
        </p:nvSpPr>
        <p:spPr bwMode="auto">
          <a:xfrm>
            <a:off x="4271434" y="4976813"/>
            <a:ext cx="191981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1600" b="1" dirty="0">
                <a:solidFill>
                  <a:schemeClr val="bg2">
                    <a:lumMod val="50000"/>
                  </a:schemeClr>
                </a:solidFill>
              </a:rPr>
              <a:t>像素空间</a:t>
            </a:r>
          </a:p>
        </p:txBody>
      </p:sp>
      <p:sp>
        <p:nvSpPr>
          <p:cNvPr id="372766" name="Text Box 30"/>
          <p:cNvSpPr txBox="1">
            <a:spLocks noChangeArrowheads="1"/>
          </p:cNvSpPr>
          <p:nvPr/>
        </p:nvSpPr>
        <p:spPr bwMode="auto">
          <a:xfrm>
            <a:off x="6910917" y="4545013"/>
            <a:ext cx="1919816"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1600" b="1">
                <a:solidFill>
                  <a:schemeClr val="bg2">
                    <a:lumMod val="50000"/>
                  </a:schemeClr>
                </a:solidFill>
              </a:rPr>
              <a:t>纹理空间</a:t>
            </a:r>
          </a:p>
        </p:txBody>
      </p:sp>
      <p:grpSp>
        <p:nvGrpSpPr>
          <p:cNvPr id="2" name="Group 37"/>
          <p:cNvGrpSpPr>
            <a:grpSpLocks/>
          </p:cNvGrpSpPr>
          <p:nvPr/>
        </p:nvGrpSpPr>
        <p:grpSpPr bwMode="auto">
          <a:xfrm>
            <a:off x="8111067" y="6489701"/>
            <a:ext cx="1547284" cy="366713"/>
            <a:chOff x="3855" y="3657"/>
            <a:chExt cx="731" cy="231"/>
          </a:xfrm>
        </p:grpSpPr>
        <p:sp>
          <p:nvSpPr>
            <p:cNvPr id="64533" name="Line 27"/>
            <p:cNvSpPr>
              <a:spLocks noChangeShapeType="1"/>
            </p:cNvSpPr>
            <p:nvPr/>
          </p:nvSpPr>
          <p:spPr bwMode="auto">
            <a:xfrm>
              <a:off x="3855" y="3770"/>
              <a:ext cx="544" cy="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64534" name="Text Box 31"/>
            <p:cNvSpPr txBox="1">
              <a:spLocks noChangeArrowheads="1"/>
            </p:cNvSpPr>
            <p:nvPr/>
          </p:nvSpPr>
          <p:spPr bwMode="auto">
            <a:xfrm>
              <a:off x="4382" y="3657"/>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u</a:t>
              </a:r>
            </a:p>
          </p:txBody>
        </p:sp>
      </p:grpSp>
      <p:grpSp>
        <p:nvGrpSpPr>
          <p:cNvPr id="3" name="Group 38"/>
          <p:cNvGrpSpPr>
            <a:grpSpLocks/>
          </p:cNvGrpSpPr>
          <p:nvPr/>
        </p:nvGrpSpPr>
        <p:grpSpPr bwMode="auto">
          <a:xfrm>
            <a:off x="7823200" y="5329239"/>
            <a:ext cx="431800" cy="1050925"/>
            <a:chOff x="3719" y="2926"/>
            <a:chExt cx="204" cy="662"/>
          </a:xfrm>
        </p:grpSpPr>
        <p:sp>
          <p:nvSpPr>
            <p:cNvPr id="64531" name="Line 28"/>
            <p:cNvSpPr>
              <a:spLocks noChangeShapeType="1"/>
            </p:cNvSpPr>
            <p:nvPr/>
          </p:nvSpPr>
          <p:spPr bwMode="auto">
            <a:xfrm flipV="1">
              <a:off x="3810" y="3135"/>
              <a:ext cx="0" cy="453"/>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64532" name="Text Box 32"/>
            <p:cNvSpPr txBox="1">
              <a:spLocks noChangeArrowheads="1"/>
            </p:cNvSpPr>
            <p:nvPr/>
          </p:nvSpPr>
          <p:spPr bwMode="auto">
            <a:xfrm>
              <a:off x="3719" y="2926"/>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v</a:t>
              </a:r>
            </a:p>
          </p:txBody>
        </p:sp>
      </p:grpSp>
      <p:grpSp>
        <p:nvGrpSpPr>
          <p:cNvPr id="4" name="Group 35"/>
          <p:cNvGrpSpPr>
            <a:grpSpLocks/>
          </p:cNvGrpSpPr>
          <p:nvPr/>
        </p:nvGrpSpPr>
        <p:grpSpPr bwMode="auto">
          <a:xfrm>
            <a:off x="1871133" y="6164263"/>
            <a:ext cx="1534584" cy="366712"/>
            <a:chOff x="3538" y="1842"/>
            <a:chExt cx="725" cy="231"/>
          </a:xfrm>
        </p:grpSpPr>
        <p:sp>
          <p:nvSpPr>
            <p:cNvPr id="64529" name="Line 25"/>
            <p:cNvSpPr>
              <a:spLocks noChangeShapeType="1"/>
            </p:cNvSpPr>
            <p:nvPr/>
          </p:nvSpPr>
          <p:spPr bwMode="auto">
            <a:xfrm>
              <a:off x="3538" y="1979"/>
              <a:ext cx="544" cy="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64530" name="Text Box 33"/>
            <p:cNvSpPr txBox="1">
              <a:spLocks noChangeArrowheads="1"/>
            </p:cNvSpPr>
            <p:nvPr/>
          </p:nvSpPr>
          <p:spPr bwMode="auto">
            <a:xfrm>
              <a:off x="4059" y="184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x</a:t>
              </a:r>
            </a:p>
          </p:txBody>
        </p:sp>
      </p:grpSp>
      <p:grpSp>
        <p:nvGrpSpPr>
          <p:cNvPr id="5" name="Group 36"/>
          <p:cNvGrpSpPr>
            <a:grpSpLocks/>
          </p:cNvGrpSpPr>
          <p:nvPr/>
        </p:nvGrpSpPr>
        <p:grpSpPr bwMode="auto">
          <a:xfrm>
            <a:off x="1716617" y="5005389"/>
            <a:ext cx="431800" cy="1050925"/>
            <a:chOff x="3465" y="1112"/>
            <a:chExt cx="204" cy="662"/>
          </a:xfrm>
        </p:grpSpPr>
        <p:sp>
          <p:nvSpPr>
            <p:cNvPr id="64527" name="Line 26"/>
            <p:cNvSpPr>
              <a:spLocks noChangeShapeType="1"/>
            </p:cNvSpPr>
            <p:nvPr/>
          </p:nvSpPr>
          <p:spPr bwMode="auto">
            <a:xfrm flipV="1">
              <a:off x="3538" y="1321"/>
              <a:ext cx="0" cy="453"/>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64528" name="Text Box 34"/>
            <p:cNvSpPr txBox="1">
              <a:spLocks noChangeArrowheads="1"/>
            </p:cNvSpPr>
            <p:nvPr/>
          </p:nvSpPr>
          <p:spPr bwMode="auto">
            <a:xfrm>
              <a:off x="3465" y="111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y</a:t>
              </a:r>
            </a:p>
          </p:txBody>
        </p:sp>
      </p:grpSp>
      <p:sp>
        <p:nvSpPr>
          <p:cNvPr id="372775" name="Freeform 39"/>
          <p:cNvSpPr>
            <a:spLocks/>
          </p:cNvSpPr>
          <p:nvPr/>
        </p:nvSpPr>
        <p:spPr bwMode="auto">
          <a:xfrm rot="6315090" flipH="1">
            <a:off x="5815807" y="3694378"/>
            <a:ext cx="1030288" cy="4309533"/>
          </a:xfrm>
          <a:custGeom>
            <a:avLst/>
            <a:gdLst>
              <a:gd name="T0" fmla="*/ 2147483647 w 52"/>
              <a:gd name="T1" fmla="*/ 0 h 771"/>
              <a:gd name="T2" fmla="*/ 2147483647 w 52"/>
              <a:gd name="T3" fmla="*/ 2147483647 h 771"/>
              <a:gd name="T4" fmla="*/ 2147483647 w 52"/>
              <a:gd name="T5" fmla="*/ 2147483647 h 771"/>
              <a:gd name="T6" fmla="*/ 0 60000 65536"/>
              <a:gd name="T7" fmla="*/ 0 60000 65536"/>
              <a:gd name="T8" fmla="*/ 0 60000 65536"/>
              <a:gd name="T9" fmla="*/ 0 w 52"/>
              <a:gd name="T10" fmla="*/ 0 h 771"/>
              <a:gd name="T11" fmla="*/ 52 w 52"/>
              <a:gd name="T12" fmla="*/ 771 h 771"/>
            </a:gdLst>
            <a:ahLst/>
            <a:cxnLst>
              <a:cxn ang="T6">
                <a:pos x="T0" y="T1"/>
              </a:cxn>
              <a:cxn ang="T7">
                <a:pos x="T2" y="T3"/>
              </a:cxn>
              <a:cxn ang="T8">
                <a:pos x="T4" y="T5"/>
              </a:cxn>
            </a:cxnLst>
            <a:rect l="T9" t="T10" r="T11" b="T12"/>
            <a:pathLst>
              <a:path w="52" h="771">
                <a:moveTo>
                  <a:pt x="52" y="0"/>
                </a:moveTo>
                <a:cubicBezTo>
                  <a:pt x="33" y="60"/>
                  <a:pt x="14" y="121"/>
                  <a:pt x="7" y="249"/>
                </a:cubicBezTo>
                <a:cubicBezTo>
                  <a:pt x="0" y="377"/>
                  <a:pt x="3" y="574"/>
                  <a:pt x="7" y="771"/>
                </a:cubicBezTo>
              </a:path>
            </a:pathLst>
          </a:custGeom>
          <a:noFill/>
          <a:ln w="28575">
            <a:solidFill>
              <a:schemeClr val="tx1"/>
            </a:solidFill>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Rectangle 2"/>
          <p:cNvSpPr>
            <a:spLocks noGrp="1" noChangeArrowheads="1"/>
          </p:cNvSpPr>
          <p:nvPr>
            <p:ph type="title"/>
          </p:nvPr>
        </p:nvSpPr>
        <p:spPr>
          <a:xfrm>
            <a:off x="839416" y="332656"/>
            <a:ext cx="10515164" cy="1325563"/>
          </a:xfrm>
        </p:spPr>
        <p:txBody>
          <a:bodyPr>
            <a:normAutofit/>
          </a:bodyPr>
          <a:lstStyle/>
          <a:p>
            <a:pPr lvl="1"/>
            <a:r>
              <a:rPr lang="en-US" altLang="zh-CN" sz="3200" b="1" dirty="0" smtClean="0">
                <a:solidFill>
                  <a:schemeClr val="accent6">
                    <a:lumMod val="50000"/>
                  </a:schemeClr>
                </a:solidFill>
                <a:latin typeface="微软雅黑" panose="020B0503020204020204" pitchFamily="34" charset="-122"/>
                <a:ea typeface="微软雅黑" panose="020B0503020204020204" pitchFamily="34" charset="-122"/>
              </a:rPr>
              <a:t>3.3 </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纹理</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缩小</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滤波</a:t>
            </a:r>
            <a:endParaRPr lang="zh-CN" altLang="en-US" sz="32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6784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72739">
                                            <p:txEl>
                                              <p:pRg st="0" end="0"/>
                                            </p:txEl>
                                          </p:spTgt>
                                        </p:tgtEl>
                                        <p:attrNameLst>
                                          <p:attrName>style.visibility</p:attrName>
                                        </p:attrNameLst>
                                      </p:cBhvr>
                                      <p:to>
                                        <p:strVal val="visible"/>
                                      </p:to>
                                    </p:set>
                                    <p:animEffect transition="in" filter="wipe(up)">
                                      <p:cBhvr>
                                        <p:cTn id="7" dur="500"/>
                                        <p:tgtEl>
                                          <p:spTgt spid="3727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72739">
                                            <p:txEl>
                                              <p:pRg st="1" end="1"/>
                                            </p:txEl>
                                          </p:spTgt>
                                        </p:tgtEl>
                                        <p:attrNameLst>
                                          <p:attrName>style.visibility</p:attrName>
                                        </p:attrNameLst>
                                      </p:cBhvr>
                                      <p:to>
                                        <p:strVal val="visible"/>
                                      </p:to>
                                    </p:set>
                                    <p:animEffect transition="in" filter="wipe(up)">
                                      <p:cBhvr>
                                        <p:cTn id="12" dur="500"/>
                                        <p:tgtEl>
                                          <p:spTgt spid="372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27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27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27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276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par>
                                <p:cTn id="28" presetID="22" presetClass="entr" presetSubtype="4"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par>
                                <p:cTn id="31" presetID="22" presetClass="entr" presetSubtype="8"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par>
                                <p:cTn id="34" presetID="22" presetClass="entr" presetSubtype="4"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7275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72775"/>
                                        </p:tgtEl>
                                        <p:attrNameLst>
                                          <p:attrName>style.visibility</p:attrName>
                                        </p:attrNameLst>
                                      </p:cBhvr>
                                      <p:to>
                                        <p:strVal val="visible"/>
                                      </p:to>
                                    </p:set>
                                    <p:animEffect transition="in" filter="wipe(left)">
                                      <p:cBhvr>
                                        <p:cTn id="45" dur="500"/>
                                        <p:tgtEl>
                                          <p:spTgt spid="372775"/>
                                        </p:tgtEl>
                                      </p:cBhvr>
                                    </p:animEffect>
                                  </p:childTnLst>
                                </p:cTn>
                              </p:par>
                            </p:childTnLst>
                          </p:cTn>
                        </p:par>
                        <p:par>
                          <p:cTn id="46" fill="hold" nodeType="afterGroup">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37276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372739">
                                            <p:txEl>
                                              <p:pRg st="2" end="2"/>
                                            </p:txEl>
                                          </p:spTgt>
                                        </p:tgtEl>
                                        <p:attrNameLst>
                                          <p:attrName>style.visibility</p:attrName>
                                        </p:attrNameLst>
                                      </p:cBhvr>
                                      <p:to>
                                        <p:strVal val="visible"/>
                                      </p:to>
                                    </p:set>
                                    <p:animEffect transition="in" filter="wipe(up)">
                                      <p:cBhvr>
                                        <p:cTn id="53" dur="500"/>
                                        <p:tgtEl>
                                          <p:spTgt spid="372739">
                                            <p:txEl>
                                              <p:pRg st="2" end="2"/>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nodeType="clickEffect">
                                  <p:stCondLst>
                                    <p:cond delay="0"/>
                                  </p:stCondLst>
                                  <p:childTnLst>
                                    <p:set>
                                      <p:cBhvr>
                                        <p:cTn id="57" dur="1" fill="hold">
                                          <p:stCondLst>
                                            <p:cond delay="0"/>
                                          </p:stCondLst>
                                        </p:cTn>
                                        <p:tgtEl>
                                          <p:spTgt spid="372739">
                                            <p:txEl>
                                              <p:pRg st="3" end="3"/>
                                            </p:txEl>
                                          </p:spTgt>
                                        </p:tgtEl>
                                        <p:attrNameLst>
                                          <p:attrName>style.visibility</p:attrName>
                                        </p:attrNameLst>
                                      </p:cBhvr>
                                      <p:to>
                                        <p:strVal val="visible"/>
                                      </p:to>
                                    </p:set>
                                    <p:animEffect transition="in" filter="wipe(up)">
                                      <p:cBhvr>
                                        <p:cTn id="58" dur="500"/>
                                        <p:tgtEl>
                                          <p:spTgt spid="3727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57" grpId="0" animBg="1"/>
      <p:bldP spid="372758" grpId="0" animBg="1"/>
      <p:bldP spid="372759" grpId="0" animBg="1"/>
      <p:bldP spid="372760" grpId="0" animBg="1"/>
      <p:bldP spid="372765" grpId="0"/>
      <p:bldP spid="372766" grpId="0"/>
      <p:bldP spid="37277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sz="half" idx="1"/>
          </p:nvPr>
        </p:nvSpPr>
        <p:spPr>
          <a:xfrm>
            <a:off x="1055440" y="1700808"/>
            <a:ext cx="8976784" cy="4114800"/>
          </a:xfrm>
        </p:spPr>
        <p:txBody>
          <a:bodyPr/>
          <a:lstStyle/>
          <a:p>
            <a:pPr marL="717550" lvl="1" indent="-342900" eaLnBrk="1" hangingPunct="0">
              <a:lnSpc>
                <a:spcPct val="110000"/>
              </a:lnSpc>
              <a:spcBef>
                <a:spcPts val="1800"/>
              </a:spcBef>
              <a:buFont typeface="Wingdings" panose="05000000000000000000" pitchFamily="2" charset="2"/>
              <a:buChar char="Ø"/>
              <a:defRPr/>
            </a:pPr>
            <a:r>
              <a:rPr lang="en-US" altLang="zh-CN" sz="2600" b="1" dirty="0">
                <a:solidFill>
                  <a:schemeClr val="accent6">
                    <a:lumMod val="50000"/>
                  </a:schemeClr>
                </a:solidFill>
                <a:latin typeface="微软雅黑" panose="020B0503020204020204" pitchFamily="34" charset="-122"/>
                <a:ea typeface="微软雅黑" panose="020B0503020204020204" pitchFamily="34" charset="-122"/>
              </a:rPr>
              <a:t>3.3.2 </a:t>
            </a:r>
            <a:r>
              <a:rPr lang="en-US" altLang="zh-CN" sz="2600" b="1" dirty="0" err="1">
                <a:solidFill>
                  <a:schemeClr val="accent6">
                    <a:lumMod val="50000"/>
                  </a:schemeClr>
                </a:solidFill>
                <a:latin typeface="微软雅黑" panose="020B0503020204020204" pitchFamily="34" charset="-122"/>
                <a:ea typeface="微软雅黑" panose="020B0503020204020204" pitchFamily="34" charset="-122"/>
              </a:rPr>
              <a:t>MipMapping</a:t>
            </a:r>
            <a:endParaRPr lang="en-US" altLang="zh-CN" sz="2600"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eaLnBrk="1" hangingPunct="0">
              <a:lnSpc>
                <a:spcPct val="110000"/>
              </a:lnSpc>
              <a:spcBef>
                <a:spcPts val="24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缺点</a:t>
            </a:r>
          </a:p>
          <a:p>
            <a:pPr marL="2058988" lvl="1" indent="-285750">
              <a:spcBef>
                <a:spcPts val="1800"/>
              </a:spcBef>
              <a:buFont typeface="Wingdings" panose="05000000000000000000" pitchFamily="2" charset="2"/>
              <a:buChar char="p"/>
            </a:pPr>
            <a:r>
              <a:rPr lang="zh-CN" altLang="en-US" b="1" dirty="0">
                <a:solidFill>
                  <a:schemeClr val="bg2">
                    <a:lumMod val="50000"/>
                  </a:schemeClr>
                </a:solidFill>
                <a:latin typeface="Mangal" panose="02040503050203030202" pitchFamily="18" charset="0"/>
                <a:cs typeface="Mangal" panose="02040503050203030202" pitchFamily="18" charset="0"/>
              </a:rPr>
              <a:t>过模糊现象</a:t>
            </a:r>
            <a:r>
              <a:rPr lang="en-US" altLang="zh-CN" b="1" dirty="0" err="1">
                <a:solidFill>
                  <a:schemeClr val="bg2">
                    <a:lumMod val="50000"/>
                  </a:schemeClr>
                </a:solidFill>
                <a:latin typeface="Mangal" panose="02040503050203030202" pitchFamily="18" charset="0"/>
                <a:cs typeface="Mangal" panose="02040503050203030202" pitchFamily="18" charset="0"/>
              </a:rPr>
              <a:t>Overblurring</a:t>
            </a:r>
            <a:endParaRPr lang="en-US" altLang="zh-CN" b="1" dirty="0">
              <a:solidFill>
                <a:schemeClr val="bg2">
                  <a:lumMod val="50000"/>
                </a:schemeClr>
              </a:solidFill>
              <a:latin typeface="Mangal" panose="02040503050203030202" pitchFamily="18" charset="0"/>
              <a:cs typeface="Mangal" panose="02040503050203030202" pitchFamily="18" charset="0"/>
            </a:endParaRPr>
          </a:p>
          <a:p>
            <a:pPr marL="2058988" lvl="1" indent="-285750">
              <a:spcBef>
                <a:spcPts val="1800"/>
              </a:spcBef>
              <a:buFont typeface="Wingdings" panose="05000000000000000000" pitchFamily="2" charset="2"/>
              <a:buChar char="p"/>
            </a:pPr>
            <a:r>
              <a:rPr lang="zh-CN" altLang="en-US" b="1" dirty="0">
                <a:solidFill>
                  <a:schemeClr val="bg2">
                    <a:lumMod val="50000"/>
                  </a:schemeClr>
                </a:solidFill>
                <a:latin typeface="Mangal" panose="02040503050203030202" pitchFamily="18" charset="0"/>
                <a:cs typeface="Mangal" panose="02040503050203030202" pitchFamily="18" charset="0"/>
              </a:rPr>
              <a:t>当像素单元在</a:t>
            </a:r>
            <a:r>
              <a:rPr lang="en-US" altLang="zh-CN" b="1" dirty="0">
                <a:solidFill>
                  <a:schemeClr val="bg2">
                    <a:lumMod val="50000"/>
                  </a:schemeClr>
                </a:solidFill>
                <a:latin typeface="Mangal" panose="02040503050203030202" pitchFamily="18" charset="0"/>
                <a:cs typeface="Mangal" panose="02040503050203030202" pitchFamily="18" charset="0"/>
              </a:rPr>
              <a:t>u</a:t>
            </a:r>
            <a:r>
              <a:rPr lang="zh-CN" altLang="en-US" b="1" dirty="0">
                <a:solidFill>
                  <a:schemeClr val="bg2">
                    <a:lumMod val="50000"/>
                  </a:schemeClr>
                </a:solidFill>
                <a:latin typeface="Mangal" panose="02040503050203030202" pitchFamily="18" charset="0"/>
                <a:cs typeface="Mangal" panose="02040503050203030202" pitchFamily="18" charset="0"/>
              </a:rPr>
              <a:t>方向上覆盖了很多纹素，而在</a:t>
            </a:r>
            <a:r>
              <a:rPr lang="en-US" altLang="zh-CN" b="1" dirty="0">
                <a:solidFill>
                  <a:schemeClr val="bg2">
                    <a:lumMod val="50000"/>
                  </a:schemeClr>
                </a:solidFill>
                <a:latin typeface="Mangal" panose="02040503050203030202" pitchFamily="18" charset="0"/>
                <a:cs typeface="Mangal" panose="02040503050203030202" pitchFamily="18" charset="0"/>
              </a:rPr>
              <a:t>v</a:t>
            </a:r>
            <a:r>
              <a:rPr lang="zh-CN" altLang="en-US" b="1" dirty="0">
                <a:solidFill>
                  <a:schemeClr val="bg2">
                    <a:lumMod val="50000"/>
                  </a:schemeClr>
                </a:solidFill>
                <a:latin typeface="Mangal" panose="02040503050203030202" pitchFamily="18" charset="0"/>
                <a:cs typeface="Mangal" panose="02040503050203030202" pitchFamily="18" charset="0"/>
              </a:rPr>
              <a:t>方向上覆盖得很少</a:t>
            </a:r>
          </a:p>
          <a:p>
            <a:pPr marL="2058988" lvl="1" indent="-285750">
              <a:spcBef>
                <a:spcPts val="1800"/>
              </a:spcBef>
              <a:buFont typeface="Wingdings" panose="05000000000000000000" pitchFamily="2" charset="2"/>
              <a:buChar char="p"/>
            </a:pPr>
            <a:endParaRPr lang="zh-CN" altLang="en-US" b="1" dirty="0">
              <a:solidFill>
                <a:schemeClr val="bg2">
                  <a:lumMod val="50000"/>
                </a:schemeClr>
              </a:solidFill>
              <a:latin typeface="Mangal" panose="02040503050203030202" pitchFamily="18" charset="0"/>
              <a:cs typeface="Mangal" panose="02040503050203030202" pitchFamily="18" charset="0"/>
            </a:endParaRPr>
          </a:p>
          <a:p>
            <a:pPr lvl="2" eaLnBrk="1" hangingPunct="1">
              <a:spcBef>
                <a:spcPct val="35000"/>
              </a:spcBef>
            </a:pPr>
            <a:endParaRPr lang="zh-CN" altLang="en-US" sz="2000" dirty="0" smtClean="0"/>
          </a:p>
          <a:p>
            <a:pPr lvl="2" eaLnBrk="1" hangingPunct="1"/>
            <a:endParaRPr lang="en-US" altLang="zh-CN" sz="2000" dirty="0" smtClean="0"/>
          </a:p>
        </p:txBody>
      </p:sp>
      <p:sp>
        <p:nvSpPr>
          <p:cNvPr id="5" name="Rectangle 2"/>
          <p:cNvSpPr>
            <a:spLocks noGrp="1" noChangeArrowheads="1"/>
          </p:cNvSpPr>
          <p:nvPr>
            <p:ph type="title"/>
          </p:nvPr>
        </p:nvSpPr>
        <p:spPr>
          <a:xfrm>
            <a:off x="839416" y="332656"/>
            <a:ext cx="10515164" cy="1325563"/>
          </a:xfrm>
        </p:spPr>
        <p:txBody>
          <a:bodyPr>
            <a:normAutofit/>
          </a:bodyPr>
          <a:lstStyle/>
          <a:p>
            <a:pPr lvl="1"/>
            <a:r>
              <a:rPr lang="en-US" altLang="zh-CN" sz="3200" b="1" dirty="0" smtClean="0">
                <a:solidFill>
                  <a:schemeClr val="accent6">
                    <a:lumMod val="50000"/>
                  </a:schemeClr>
                </a:solidFill>
                <a:latin typeface="微软雅黑" panose="020B0503020204020204" pitchFamily="34" charset="-122"/>
                <a:ea typeface="微软雅黑" panose="020B0503020204020204" pitchFamily="34" charset="-122"/>
              </a:rPr>
              <a:t>3.3 </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纹理</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缩小</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滤波</a:t>
            </a:r>
            <a:endParaRPr lang="zh-CN" altLang="en-US" sz="32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31121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sz="half" idx="1"/>
          </p:nvPr>
        </p:nvSpPr>
        <p:spPr>
          <a:xfrm>
            <a:off x="623392" y="1484784"/>
            <a:ext cx="8976783" cy="5112568"/>
          </a:xfrm>
        </p:spPr>
        <p:txBody>
          <a:bodyPr>
            <a:normAutofit/>
          </a:bodyPr>
          <a:lstStyle/>
          <a:p>
            <a:pPr marL="717550" lvl="1" indent="-342900" hangingPunct="0">
              <a:lnSpc>
                <a:spcPct val="110000"/>
              </a:lnSpc>
              <a:spcBef>
                <a:spcPts val="1800"/>
              </a:spcBef>
              <a:buFont typeface="Wingdings" panose="05000000000000000000" pitchFamily="2" charset="2"/>
              <a:buChar char="Ø"/>
              <a:defRPr/>
            </a:pPr>
            <a:r>
              <a:rPr lang="en-US" altLang="zh-CN" sz="2600" b="1" dirty="0" smtClean="0">
                <a:solidFill>
                  <a:schemeClr val="accent6">
                    <a:lumMod val="50000"/>
                  </a:schemeClr>
                </a:solidFill>
                <a:latin typeface="微软雅黑" panose="020B0503020204020204" pitchFamily="34" charset="-122"/>
                <a:ea typeface="微软雅黑" panose="020B0503020204020204" pitchFamily="34" charset="-122"/>
              </a:rPr>
              <a:t>3.3.3 </a:t>
            </a:r>
            <a:r>
              <a:rPr lang="en-US" altLang="zh-CN" sz="2600" b="1" dirty="0" err="1">
                <a:solidFill>
                  <a:schemeClr val="accent6">
                    <a:lumMod val="50000"/>
                  </a:schemeClr>
                </a:solidFill>
                <a:latin typeface="微软雅黑" panose="020B0503020204020204" pitchFamily="34" charset="-122"/>
                <a:ea typeface="微软雅黑" panose="020B0503020204020204" pitchFamily="34" charset="-122"/>
              </a:rPr>
              <a:t>RipMapping</a:t>
            </a:r>
            <a:endParaRPr lang="en-US" altLang="zh-CN" sz="2600"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eaLnBrk="1" hangingPunct="0">
              <a:lnSpc>
                <a:spcPct val="110000"/>
              </a:lnSpc>
              <a:spcBef>
                <a:spcPts val="24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对</a:t>
            </a:r>
            <a:r>
              <a:rPr lang="en-US" altLang="zh-CN" b="1" dirty="0" err="1">
                <a:solidFill>
                  <a:schemeClr val="accent6">
                    <a:lumMod val="50000"/>
                  </a:schemeClr>
                </a:solidFill>
                <a:latin typeface="微软雅黑" panose="020B0503020204020204" pitchFamily="34" charset="-122"/>
                <a:ea typeface="微软雅黑" panose="020B0503020204020204" pitchFamily="34" charset="-122"/>
              </a:rPr>
              <a:t>MipMapping</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进行二</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维扩展</a:t>
            </a: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eaLnBrk="1" hangingPunct="0">
              <a:lnSpc>
                <a:spcPct val="110000"/>
              </a:lnSpc>
              <a:spcBef>
                <a:spcPts val="2400"/>
              </a:spcBef>
              <a:buFont typeface="Arial" panose="020B0604020202020204" pitchFamily="34" charset="0"/>
              <a:buChar char="•"/>
              <a:defRPr/>
            </a:pPr>
            <a:r>
              <a:rPr lang="en-US" altLang="zh-CN" b="1" dirty="0" err="1">
                <a:solidFill>
                  <a:schemeClr val="accent6">
                    <a:lumMod val="50000"/>
                  </a:schemeClr>
                </a:solidFill>
                <a:latin typeface="微软雅黑" panose="020B0503020204020204" pitchFamily="34" charset="-122"/>
                <a:ea typeface="微软雅黑" panose="020B0503020204020204" pitchFamily="34" charset="-122"/>
              </a:rPr>
              <a:t>RipMap</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纹理矩阵</a:t>
            </a:r>
          </a:p>
          <a:p>
            <a:pPr marL="1260475" lvl="3" indent="-342900" eaLnBrk="1" hangingPunct="0">
              <a:lnSpc>
                <a:spcPct val="110000"/>
              </a:lnSpc>
              <a:spcBef>
                <a:spcPts val="24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用</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4</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个坐标（</a:t>
            </a:r>
            <a:r>
              <a:rPr lang="en-US" altLang="zh-CN" b="1" dirty="0" err="1">
                <a:solidFill>
                  <a:schemeClr val="accent6">
                    <a:lumMod val="50000"/>
                  </a:schemeClr>
                </a:solidFill>
                <a:latin typeface="微软雅黑" panose="020B0503020204020204" pitchFamily="34" charset="-122"/>
                <a:ea typeface="微软雅黑" panose="020B0503020204020204" pitchFamily="34" charset="-122"/>
              </a:rPr>
              <a:t>l,r,u,v</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）来访问</a:t>
            </a:r>
          </a:p>
          <a:p>
            <a:pPr marL="2058988" lvl="1" indent="-285750" hangingPunct="0">
              <a:lnSpc>
                <a:spcPct val="110000"/>
              </a:lnSpc>
              <a:spcBef>
                <a:spcPts val="1800"/>
              </a:spcBef>
              <a:buFont typeface="Wingdings" panose="05000000000000000000" pitchFamily="2" charset="2"/>
              <a:buChar char="p"/>
              <a:defRPr/>
            </a:pPr>
            <a:r>
              <a:rPr lang="en-US" altLang="zh-CN" sz="2800" b="1" dirty="0" smtClean="0">
                <a:solidFill>
                  <a:schemeClr val="bg2">
                    <a:lumMod val="50000"/>
                  </a:schemeClr>
                </a:solidFill>
                <a:latin typeface="Mangal" panose="02040503050203030202" pitchFamily="18" charset="0"/>
                <a:cs typeface="Mangal" panose="02040503050203030202" pitchFamily="18" charset="0"/>
              </a:rPr>
              <a:t> (</a:t>
            </a:r>
            <a:r>
              <a:rPr lang="en-US" altLang="zh-CN" sz="2800" b="1" dirty="0" err="1">
                <a:solidFill>
                  <a:schemeClr val="bg2">
                    <a:lumMod val="50000"/>
                  </a:schemeClr>
                </a:solidFill>
                <a:latin typeface="Mangal" panose="02040503050203030202" pitchFamily="18" charset="0"/>
                <a:cs typeface="Mangal" panose="02040503050203030202" pitchFamily="18" charset="0"/>
              </a:rPr>
              <a:t>l,r</a:t>
            </a:r>
            <a:r>
              <a:rPr lang="en-US" altLang="zh-CN" sz="2800" b="1" dirty="0">
                <a:solidFill>
                  <a:schemeClr val="bg2">
                    <a:lumMod val="50000"/>
                  </a:schemeClr>
                </a:solidFill>
                <a:latin typeface="Mangal" panose="02040503050203030202" pitchFamily="18" charset="0"/>
                <a:cs typeface="Mangal" panose="02040503050203030202" pitchFamily="18" charset="0"/>
              </a:rPr>
              <a:t>)</a:t>
            </a:r>
            <a:r>
              <a:rPr lang="zh-CN" altLang="en-US" sz="2800" b="1" dirty="0">
                <a:solidFill>
                  <a:schemeClr val="bg2">
                    <a:lumMod val="50000"/>
                  </a:schemeClr>
                </a:solidFill>
                <a:latin typeface="Mangal" panose="02040503050203030202" pitchFamily="18" charset="0"/>
                <a:cs typeface="Mangal" panose="02040503050203030202" pitchFamily="18" charset="0"/>
              </a:rPr>
              <a:t>是</a:t>
            </a:r>
            <a:r>
              <a:rPr lang="en-US" altLang="zh-CN" sz="2800" b="1" dirty="0" err="1">
                <a:solidFill>
                  <a:schemeClr val="bg2">
                    <a:lumMod val="50000"/>
                  </a:schemeClr>
                </a:solidFill>
                <a:latin typeface="Mangal" panose="02040503050203030202" pitchFamily="18" charset="0"/>
                <a:cs typeface="Mangal" panose="02040503050203030202" pitchFamily="18" charset="0"/>
              </a:rPr>
              <a:t>RipMap</a:t>
            </a:r>
            <a:r>
              <a:rPr lang="zh-CN" altLang="en-US" sz="2800" b="1" dirty="0">
                <a:solidFill>
                  <a:schemeClr val="bg2">
                    <a:lumMod val="50000"/>
                  </a:schemeClr>
                </a:solidFill>
                <a:latin typeface="Mangal" panose="02040503050203030202" pitchFamily="18" charset="0"/>
                <a:cs typeface="Mangal" panose="02040503050203030202" pitchFamily="18" charset="0"/>
              </a:rPr>
              <a:t>纹理矩阵中的位置</a:t>
            </a:r>
          </a:p>
          <a:p>
            <a:pPr marL="2058988" lvl="1" indent="-285750" hangingPunct="0">
              <a:lnSpc>
                <a:spcPct val="110000"/>
              </a:lnSpc>
              <a:spcBef>
                <a:spcPts val="1800"/>
              </a:spcBef>
              <a:buFont typeface="Wingdings" panose="05000000000000000000" pitchFamily="2" charset="2"/>
              <a:buChar char="p"/>
              <a:defRPr/>
            </a:pPr>
            <a:r>
              <a:rPr lang="en-US" altLang="zh-CN" sz="2800" b="1" dirty="0" smtClean="0">
                <a:solidFill>
                  <a:schemeClr val="bg2">
                    <a:lumMod val="50000"/>
                  </a:schemeClr>
                </a:solidFill>
                <a:latin typeface="Mangal" panose="02040503050203030202" pitchFamily="18" charset="0"/>
                <a:cs typeface="Mangal" panose="02040503050203030202" pitchFamily="18" charset="0"/>
              </a:rPr>
              <a:t> (</a:t>
            </a:r>
            <a:r>
              <a:rPr lang="en-US" altLang="zh-CN" sz="2800" b="1" dirty="0" err="1">
                <a:solidFill>
                  <a:schemeClr val="bg2">
                    <a:lumMod val="50000"/>
                  </a:schemeClr>
                </a:solidFill>
                <a:latin typeface="Mangal" panose="02040503050203030202" pitchFamily="18" charset="0"/>
                <a:cs typeface="Mangal" panose="02040503050203030202" pitchFamily="18" charset="0"/>
              </a:rPr>
              <a:t>u,v</a:t>
            </a:r>
            <a:r>
              <a:rPr lang="en-US" altLang="zh-CN" sz="2800" b="1" dirty="0">
                <a:solidFill>
                  <a:schemeClr val="bg2">
                    <a:lumMod val="50000"/>
                  </a:schemeClr>
                </a:solidFill>
                <a:latin typeface="Mangal" panose="02040503050203030202" pitchFamily="18" charset="0"/>
                <a:cs typeface="Mangal" panose="02040503050203030202" pitchFamily="18" charset="0"/>
              </a:rPr>
              <a:t>)</a:t>
            </a:r>
            <a:r>
              <a:rPr lang="zh-CN" altLang="en-US" sz="2800" b="1" dirty="0">
                <a:solidFill>
                  <a:schemeClr val="bg2">
                    <a:lumMod val="50000"/>
                  </a:schemeClr>
                </a:solidFill>
                <a:latin typeface="Mangal" panose="02040503050203030202" pitchFamily="18" charset="0"/>
                <a:cs typeface="Mangal" panose="02040503050203030202" pitchFamily="18" charset="0"/>
              </a:rPr>
              <a:t>是子纹理的纹素位置</a:t>
            </a:r>
          </a:p>
          <a:p>
            <a:pPr marL="1260475" lvl="3" indent="-342900" hangingPunct="0">
              <a:lnSpc>
                <a:spcPct val="110000"/>
              </a:lnSpc>
              <a:spcBef>
                <a:spcPts val="24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部分或全局过模糊问题</a:t>
            </a:r>
          </a:p>
          <a:p>
            <a:pPr lvl="2" eaLnBrk="1" hangingPunct="1"/>
            <a:endParaRPr lang="zh-CN" altLang="en-US" sz="2000" dirty="0" smtClean="0"/>
          </a:p>
          <a:p>
            <a:pPr lvl="1" eaLnBrk="1" hangingPunct="1"/>
            <a:endParaRPr lang="zh-CN" altLang="en-US" sz="2400" dirty="0" smtClean="0"/>
          </a:p>
          <a:p>
            <a:pPr lvl="2" eaLnBrk="1" hangingPunct="1">
              <a:spcBef>
                <a:spcPct val="35000"/>
              </a:spcBef>
            </a:pPr>
            <a:endParaRPr lang="zh-CN" altLang="en-US" sz="2000" dirty="0" smtClean="0"/>
          </a:p>
          <a:p>
            <a:pPr lvl="2" eaLnBrk="1" hangingPunct="1"/>
            <a:endParaRPr lang="en-US" altLang="zh-CN" sz="2000" dirty="0" smtClean="0"/>
          </a:p>
        </p:txBody>
      </p:sp>
      <p:pic>
        <p:nvPicPr>
          <p:cNvPr id="665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120" y="228502"/>
            <a:ext cx="480060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839416" y="332656"/>
            <a:ext cx="10515164" cy="1325563"/>
          </a:xfrm>
        </p:spPr>
        <p:txBody>
          <a:bodyPr>
            <a:normAutofit/>
          </a:bodyPr>
          <a:lstStyle/>
          <a:p>
            <a:pPr lvl="1"/>
            <a:r>
              <a:rPr lang="en-US" altLang="zh-CN" sz="3200" b="1" dirty="0" smtClean="0">
                <a:solidFill>
                  <a:schemeClr val="accent6">
                    <a:lumMod val="50000"/>
                  </a:schemeClr>
                </a:solidFill>
                <a:latin typeface="微软雅黑" panose="020B0503020204020204" pitchFamily="34" charset="-122"/>
                <a:ea typeface="微软雅黑" panose="020B0503020204020204" pitchFamily="34" charset="-122"/>
              </a:rPr>
              <a:t>3.3 </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纹理</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缩小</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滤波</a:t>
            </a:r>
            <a:endParaRPr lang="zh-CN" altLang="en-US" sz="32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83126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3" name="Rectangle 3"/>
          <p:cNvSpPr>
            <a:spLocks noGrp="1" noChangeArrowheads="1"/>
          </p:cNvSpPr>
          <p:nvPr>
            <p:ph type="body" sz="half" idx="1"/>
          </p:nvPr>
        </p:nvSpPr>
        <p:spPr>
          <a:xfrm>
            <a:off x="728135" y="1379538"/>
            <a:ext cx="9929283" cy="4114800"/>
          </a:xfrm>
        </p:spPr>
        <p:txBody>
          <a:bodyPr/>
          <a:lstStyle/>
          <a:p>
            <a:pPr marL="717550" lvl="1" indent="-342900" eaLnBrk="1" hangingPunct="0">
              <a:lnSpc>
                <a:spcPct val="110000"/>
              </a:lnSpc>
              <a:spcBef>
                <a:spcPts val="1800"/>
              </a:spcBef>
              <a:buFont typeface="Wingdings" panose="05000000000000000000" pitchFamily="2" charset="2"/>
              <a:buChar char="Ø"/>
              <a:defRPr/>
            </a:pPr>
            <a:r>
              <a:rPr lang="en-US" altLang="zh-CN" sz="2600" b="1" dirty="0" smtClean="0">
                <a:solidFill>
                  <a:schemeClr val="accent6">
                    <a:lumMod val="50000"/>
                  </a:schemeClr>
                </a:solidFill>
                <a:latin typeface="微软雅黑" panose="020B0503020204020204" pitchFamily="34" charset="-122"/>
                <a:ea typeface="微软雅黑" panose="020B0503020204020204" pitchFamily="34" charset="-122"/>
              </a:rPr>
              <a:t>3.3.4 </a:t>
            </a:r>
            <a:r>
              <a:rPr lang="en-US" altLang="zh-CN" sz="2600" b="1" dirty="0">
                <a:solidFill>
                  <a:schemeClr val="accent6">
                    <a:lumMod val="50000"/>
                  </a:schemeClr>
                </a:solidFill>
                <a:latin typeface="微软雅黑" panose="020B0503020204020204" pitchFamily="34" charset="-122"/>
                <a:ea typeface="微软雅黑" panose="020B0503020204020204" pitchFamily="34" charset="-122"/>
              </a:rPr>
              <a:t>SAT</a:t>
            </a:r>
          </a:p>
          <a:p>
            <a:pPr marL="1260475" lvl="3" indent="-342900" hangingPunct="0">
              <a:lnSpc>
                <a:spcPct val="110000"/>
              </a:lnSpc>
              <a:spcBef>
                <a:spcPts val="2400"/>
              </a:spcBef>
              <a:buFont typeface="Arial" panose="020B0604020202020204" pitchFamily="34" charset="0"/>
              <a:buChar char="•"/>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Summed Area Table</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总面积表</a:t>
            </a:r>
          </a:p>
          <a:p>
            <a:pPr marL="1260475" lvl="3" indent="-342900" hangingPunct="0">
              <a:lnSpc>
                <a:spcPct val="110000"/>
              </a:lnSpc>
              <a:spcBef>
                <a:spcPts val="24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创建一个与纹理等大的数组</a:t>
            </a:r>
          </a:p>
          <a:p>
            <a:pPr marL="1260475" lvl="3" indent="-342900" hangingPunct="0">
              <a:lnSpc>
                <a:spcPct val="110000"/>
              </a:lnSpc>
              <a:spcBef>
                <a:spcPts val="24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计算纹理矩形区域的颜色</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平均值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作为像素的颜色值</a:t>
            </a:r>
          </a:p>
          <a:p>
            <a:pPr lvl="2" eaLnBrk="1" hangingPunct="1"/>
            <a:endParaRPr lang="zh-CN" altLang="en-US" sz="2000" dirty="0" smtClean="0"/>
          </a:p>
          <a:p>
            <a:pPr lvl="2" eaLnBrk="1" hangingPunct="1"/>
            <a:endParaRPr lang="zh-CN" altLang="en-US" sz="2000" dirty="0" smtClean="0"/>
          </a:p>
          <a:p>
            <a:pPr lvl="2" eaLnBrk="1" hangingPunct="1"/>
            <a:endParaRPr lang="zh-CN" altLang="en-US" sz="2000" dirty="0" smtClean="0"/>
          </a:p>
          <a:p>
            <a:pPr lvl="1" eaLnBrk="1" hangingPunct="1"/>
            <a:endParaRPr lang="zh-CN" altLang="en-US" sz="2400" dirty="0" smtClean="0"/>
          </a:p>
          <a:p>
            <a:pPr lvl="2" eaLnBrk="1" hangingPunct="1">
              <a:spcBef>
                <a:spcPct val="35000"/>
              </a:spcBef>
            </a:pPr>
            <a:endParaRPr lang="zh-CN" altLang="en-US" sz="2000" dirty="0" smtClean="0"/>
          </a:p>
          <a:p>
            <a:pPr lvl="2" eaLnBrk="1" hangingPunct="1"/>
            <a:endParaRPr lang="en-US" altLang="zh-CN" sz="2000" dirty="0" smtClean="0"/>
          </a:p>
        </p:txBody>
      </p:sp>
      <p:sp>
        <p:nvSpPr>
          <p:cNvPr id="67588" name="Freeform 5" descr="水滴"/>
          <p:cNvSpPr>
            <a:spLocks/>
          </p:cNvSpPr>
          <p:nvPr/>
        </p:nvSpPr>
        <p:spPr bwMode="auto">
          <a:xfrm>
            <a:off x="2315634" y="5554664"/>
            <a:ext cx="4561417" cy="828675"/>
          </a:xfrm>
          <a:custGeom>
            <a:avLst/>
            <a:gdLst>
              <a:gd name="T0" fmla="*/ 0 w 2291"/>
              <a:gd name="T1" fmla="*/ 2147483647 h 908"/>
              <a:gd name="T2" fmla="*/ 2147483647 w 2291"/>
              <a:gd name="T3" fmla="*/ 0 h 908"/>
              <a:gd name="T4" fmla="*/ 2147483647 w 2291"/>
              <a:gd name="T5" fmla="*/ 0 h 908"/>
              <a:gd name="T6" fmla="*/ 2147483647 w 2291"/>
              <a:gd name="T7" fmla="*/ 2147483647 h 908"/>
              <a:gd name="T8" fmla="*/ 0 w 2291"/>
              <a:gd name="T9" fmla="*/ 2147483647 h 908"/>
              <a:gd name="T10" fmla="*/ 0 60000 65536"/>
              <a:gd name="T11" fmla="*/ 0 60000 65536"/>
              <a:gd name="T12" fmla="*/ 0 60000 65536"/>
              <a:gd name="T13" fmla="*/ 0 60000 65536"/>
              <a:gd name="T14" fmla="*/ 0 60000 65536"/>
              <a:gd name="T15" fmla="*/ 0 w 2291"/>
              <a:gd name="T16" fmla="*/ 0 h 908"/>
              <a:gd name="T17" fmla="*/ 2291 w 2291"/>
              <a:gd name="T18" fmla="*/ 908 h 908"/>
            </a:gdLst>
            <a:ahLst/>
            <a:cxnLst>
              <a:cxn ang="T10">
                <a:pos x="T0" y="T1"/>
              </a:cxn>
              <a:cxn ang="T11">
                <a:pos x="T2" y="T3"/>
              </a:cxn>
              <a:cxn ang="T12">
                <a:pos x="T4" y="T5"/>
              </a:cxn>
              <a:cxn ang="T13">
                <a:pos x="T6" y="T7"/>
              </a:cxn>
              <a:cxn ang="T14">
                <a:pos x="T8" y="T9"/>
              </a:cxn>
            </a:cxnLst>
            <a:rect l="T15" t="T16" r="T17" b="T18"/>
            <a:pathLst>
              <a:path w="2291" h="908">
                <a:moveTo>
                  <a:pt x="0" y="908"/>
                </a:moveTo>
                <a:lnTo>
                  <a:pt x="907" y="0"/>
                </a:lnTo>
                <a:lnTo>
                  <a:pt x="2291" y="0"/>
                </a:lnTo>
                <a:lnTo>
                  <a:pt x="1383" y="908"/>
                </a:lnTo>
                <a:lnTo>
                  <a:pt x="0" y="908"/>
                </a:lnTo>
                <a:close/>
              </a:path>
            </a:pathLst>
          </a:custGeom>
          <a:blipFill dpi="0" rotWithShape="1">
            <a:blip r:embed="rId4"/>
            <a:srcRect/>
            <a:tile tx="0" ty="0" sx="100000" sy="100000" flip="none" algn="tl"/>
          </a:blipFill>
          <a:ln w="9525">
            <a:solidFill>
              <a:schemeClr val="tx1"/>
            </a:solidFill>
            <a:round/>
            <a:headEnd/>
            <a:tailEnd/>
          </a:ln>
        </p:spPr>
        <p:txBody>
          <a:bodyPr/>
          <a:lstStyle/>
          <a:p>
            <a:endParaRPr lang="zh-CN" altLang="en-US"/>
          </a:p>
        </p:txBody>
      </p:sp>
      <p:sp>
        <p:nvSpPr>
          <p:cNvPr id="67589" name="Rectangle 6"/>
          <p:cNvSpPr>
            <a:spLocks noChangeArrowheads="1"/>
          </p:cNvSpPr>
          <p:nvPr/>
        </p:nvSpPr>
        <p:spPr bwMode="auto">
          <a:xfrm>
            <a:off x="4468285" y="5697539"/>
            <a:ext cx="673100" cy="5048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590" name="Rectangle 7" descr="水滴"/>
          <p:cNvSpPr>
            <a:spLocks noChangeArrowheads="1"/>
          </p:cNvSpPr>
          <p:nvPr/>
        </p:nvSpPr>
        <p:spPr bwMode="auto">
          <a:xfrm>
            <a:off x="7490884" y="4502151"/>
            <a:ext cx="2834216" cy="2125663"/>
          </a:xfrm>
          <a:prstGeom prst="rect">
            <a:avLst/>
          </a:prstGeom>
          <a:blipFill dpi="0" rotWithShape="1">
            <a:blip r:embed="rId4"/>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67591" name="Rectangle 8"/>
          <p:cNvSpPr>
            <a:spLocks noChangeArrowheads="1"/>
          </p:cNvSpPr>
          <p:nvPr/>
        </p:nvSpPr>
        <p:spPr bwMode="auto">
          <a:xfrm rot="2024215">
            <a:off x="8356601" y="4905375"/>
            <a:ext cx="912284" cy="14033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592" name="Text Box 9"/>
          <p:cNvSpPr txBox="1">
            <a:spLocks noChangeArrowheads="1"/>
          </p:cNvSpPr>
          <p:nvPr/>
        </p:nvSpPr>
        <p:spPr bwMode="auto">
          <a:xfrm>
            <a:off x="4813301" y="5157788"/>
            <a:ext cx="191981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1600" b="1"/>
              <a:t>像素空间</a:t>
            </a:r>
          </a:p>
        </p:txBody>
      </p:sp>
      <p:sp>
        <p:nvSpPr>
          <p:cNvPr id="67593" name="Text Box 10"/>
          <p:cNvSpPr txBox="1">
            <a:spLocks noChangeArrowheads="1"/>
          </p:cNvSpPr>
          <p:nvPr/>
        </p:nvSpPr>
        <p:spPr bwMode="auto">
          <a:xfrm>
            <a:off x="8737601" y="4113213"/>
            <a:ext cx="191981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1600" b="1"/>
              <a:t>纹理空间</a:t>
            </a:r>
          </a:p>
        </p:txBody>
      </p:sp>
      <p:grpSp>
        <p:nvGrpSpPr>
          <p:cNvPr id="67594" name="Group 11"/>
          <p:cNvGrpSpPr>
            <a:grpSpLocks/>
          </p:cNvGrpSpPr>
          <p:nvPr/>
        </p:nvGrpSpPr>
        <p:grpSpPr bwMode="auto">
          <a:xfrm>
            <a:off x="7395634" y="6591301"/>
            <a:ext cx="1547284" cy="366713"/>
            <a:chOff x="3855" y="3657"/>
            <a:chExt cx="731" cy="231"/>
          </a:xfrm>
        </p:grpSpPr>
        <p:sp>
          <p:nvSpPr>
            <p:cNvPr id="67616" name="Line 12"/>
            <p:cNvSpPr>
              <a:spLocks noChangeShapeType="1"/>
            </p:cNvSpPr>
            <p:nvPr/>
          </p:nvSpPr>
          <p:spPr bwMode="auto">
            <a:xfrm>
              <a:off x="3855" y="3770"/>
              <a:ext cx="544" cy="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7617" name="Text Box 13"/>
            <p:cNvSpPr txBox="1">
              <a:spLocks noChangeArrowheads="1"/>
            </p:cNvSpPr>
            <p:nvPr/>
          </p:nvSpPr>
          <p:spPr bwMode="auto">
            <a:xfrm>
              <a:off x="4382" y="3657"/>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u</a:t>
              </a:r>
            </a:p>
          </p:txBody>
        </p:sp>
      </p:grpSp>
      <p:grpSp>
        <p:nvGrpSpPr>
          <p:cNvPr id="67595" name="Group 14"/>
          <p:cNvGrpSpPr>
            <a:grpSpLocks/>
          </p:cNvGrpSpPr>
          <p:nvPr/>
        </p:nvGrpSpPr>
        <p:grpSpPr bwMode="auto">
          <a:xfrm>
            <a:off x="7107767" y="5430839"/>
            <a:ext cx="431800" cy="1050925"/>
            <a:chOff x="3719" y="2926"/>
            <a:chExt cx="204" cy="662"/>
          </a:xfrm>
        </p:grpSpPr>
        <p:sp>
          <p:nvSpPr>
            <p:cNvPr id="67614" name="Line 15"/>
            <p:cNvSpPr>
              <a:spLocks noChangeShapeType="1"/>
            </p:cNvSpPr>
            <p:nvPr/>
          </p:nvSpPr>
          <p:spPr bwMode="auto">
            <a:xfrm flipV="1">
              <a:off x="3810" y="3135"/>
              <a:ext cx="0" cy="453"/>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7615" name="Text Box 16"/>
            <p:cNvSpPr txBox="1">
              <a:spLocks noChangeArrowheads="1"/>
            </p:cNvSpPr>
            <p:nvPr/>
          </p:nvSpPr>
          <p:spPr bwMode="auto">
            <a:xfrm>
              <a:off x="3719" y="2926"/>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v</a:t>
              </a:r>
            </a:p>
          </p:txBody>
        </p:sp>
      </p:grpSp>
      <p:grpSp>
        <p:nvGrpSpPr>
          <p:cNvPr id="67596" name="Group 17"/>
          <p:cNvGrpSpPr>
            <a:grpSpLocks/>
          </p:cNvGrpSpPr>
          <p:nvPr/>
        </p:nvGrpSpPr>
        <p:grpSpPr bwMode="auto">
          <a:xfrm>
            <a:off x="2413000" y="6345238"/>
            <a:ext cx="1534584" cy="366712"/>
            <a:chOff x="3538" y="1842"/>
            <a:chExt cx="725" cy="231"/>
          </a:xfrm>
        </p:grpSpPr>
        <p:sp>
          <p:nvSpPr>
            <p:cNvPr id="67612" name="Line 18"/>
            <p:cNvSpPr>
              <a:spLocks noChangeShapeType="1"/>
            </p:cNvSpPr>
            <p:nvPr/>
          </p:nvSpPr>
          <p:spPr bwMode="auto">
            <a:xfrm>
              <a:off x="3538" y="1979"/>
              <a:ext cx="544" cy="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7613" name="Text Box 19"/>
            <p:cNvSpPr txBox="1">
              <a:spLocks noChangeArrowheads="1"/>
            </p:cNvSpPr>
            <p:nvPr/>
          </p:nvSpPr>
          <p:spPr bwMode="auto">
            <a:xfrm>
              <a:off x="4059" y="184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x</a:t>
              </a:r>
            </a:p>
          </p:txBody>
        </p:sp>
      </p:grpSp>
      <p:grpSp>
        <p:nvGrpSpPr>
          <p:cNvPr id="67597" name="Group 20"/>
          <p:cNvGrpSpPr>
            <a:grpSpLocks/>
          </p:cNvGrpSpPr>
          <p:nvPr/>
        </p:nvGrpSpPr>
        <p:grpSpPr bwMode="auto">
          <a:xfrm>
            <a:off x="2258484" y="5186364"/>
            <a:ext cx="431800" cy="1050925"/>
            <a:chOff x="3465" y="1112"/>
            <a:chExt cx="204" cy="662"/>
          </a:xfrm>
        </p:grpSpPr>
        <p:sp>
          <p:nvSpPr>
            <p:cNvPr id="67610" name="Line 21"/>
            <p:cNvSpPr>
              <a:spLocks noChangeShapeType="1"/>
            </p:cNvSpPr>
            <p:nvPr/>
          </p:nvSpPr>
          <p:spPr bwMode="auto">
            <a:xfrm flipV="1">
              <a:off x="3538" y="1321"/>
              <a:ext cx="0" cy="453"/>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7611" name="Text Box 22"/>
            <p:cNvSpPr txBox="1">
              <a:spLocks noChangeArrowheads="1"/>
            </p:cNvSpPr>
            <p:nvPr/>
          </p:nvSpPr>
          <p:spPr bwMode="auto">
            <a:xfrm>
              <a:off x="3465" y="111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y</a:t>
              </a:r>
            </a:p>
          </p:txBody>
        </p:sp>
      </p:grpSp>
      <p:sp>
        <p:nvSpPr>
          <p:cNvPr id="67598" name="Freeform 24"/>
          <p:cNvSpPr>
            <a:spLocks/>
          </p:cNvSpPr>
          <p:nvPr/>
        </p:nvSpPr>
        <p:spPr bwMode="auto">
          <a:xfrm>
            <a:off x="4851401" y="6202363"/>
            <a:ext cx="3407833" cy="360362"/>
          </a:xfrm>
          <a:custGeom>
            <a:avLst/>
            <a:gdLst>
              <a:gd name="T0" fmla="*/ 0 w 1610"/>
              <a:gd name="T1" fmla="*/ 0 h 227"/>
              <a:gd name="T2" fmla="*/ 2147483647 w 1610"/>
              <a:gd name="T3" fmla="*/ 2147483647 h 227"/>
              <a:gd name="T4" fmla="*/ 2147483647 w 1610"/>
              <a:gd name="T5" fmla="*/ 0 h 227"/>
              <a:gd name="T6" fmla="*/ 0 60000 65536"/>
              <a:gd name="T7" fmla="*/ 0 60000 65536"/>
              <a:gd name="T8" fmla="*/ 0 60000 65536"/>
              <a:gd name="T9" fmla="*/ 0 w 1610"/>
              <a:gd name="T10" fmla="*/ 0 h 227"/>
              <a:gd name="T11" fmla="*/ 1610 w 1610"/>
              <a:gd name="T12" fmla="*/ 227 h 227"/>
            </a:gdLst>
            <a:ahLst/>
            <a:cxnLst>
              <a:cxn ang="T6">
                <a:pos x="T0" y="T1"/>
              </a:cxn>
              <a:cxn ang="T7">
                <a:pos x="T2" y="T3"/>
              </a:cxn>
              <a:cxn ang="T8">
                <a:pos x="T4" y="T5"/>
              </a:cxn>
            </a:cxnLst>
            <a:rect l="T9" t="T10" r="T11" b="T12"/>
            <a:pathLst>
              <a:path w="1610" h="227">
                <a:moveTo>
                  <a:pt x="0" y="0"/>
                </a:moveTo>
                <a:cubicBezTo>
                  <a:pt x="263" y="113"/>
                  <a:pt x="526" y="227"/>
                  <a:pt x="794" y="227"/>
                </a:cubicBezTo>
                <a:cubicBezTo>
                  <a:pt x="1062" y="227"/>
                  <a:pt x="1336" y="113"/>
                  <a:pt x="1610" y="0"/>
                </a:cubicBezTo>
              </a:path>
            </a:pathLst>
          </a:custGeom>
          <a:noFill/>
          <a:ln w="28575">
            <a:solidFill>
              <a:schemeClr val="tx1"/>
            </a:solidFill>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05" name="Rectangle 25"/>
          <p:cNvSpPr>
            <a:spLocks noChangeArrowheads="1"/>
          </p:cNvSpPr>
          <p:nvPr/>
        </p:nvSpPr>
        <p:spPr bwMode="auto">
          <a:xfrm>
            <a:off x="7893051" y="4811714"/>
            <a:ext cx="1854200" cy="158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8917" name="Rectangle 37"/>
          <p:cNvSpPr>
            <a:spLocks noChangeArrowheads="1"/>
          </p:cNvSpPr>
          <p:nvPr/>
        </p:nvSpPr>
        <p:spPr bwMode="auto">
          <a:xfrm>
            <a:off x="7490885" y="4797425"/>
            <a:ext cx="2254249" cy="1836738"/>
          </a:xfrm>
          <a:prstGeom prst="rect">
            <a:avLst/>
          </a:prstGeom>
          <a:gradFill rotWithShape="1">
            <a:gsLst>
              <a:gs pos="0">
                <a:schemeClr val="accent1">
                  <a:alpha val="67000"/>
                </a:schemeClr>
              </a:gs>
              <a:gs pos="100000">
                <a:schemeClr val="accent1">
                  <a:gamma/>
                  <a:shade val="46275"/>
                  <a:invGamma/>
                  <a:alpha val="64999"/>
                </a:schemeClr>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378908" name="Rectangle 28"/>
          <p:cNvSpPr>
            <a:spLocks noChangeArrowheads="1"/>
          </p:cNvSpPr>
          <p:nvPr/>
        </p:nvSpPr>
        <p:spPr bwMode="auto">
          <a:xfrm>
            <a:off x="7490885" y="4797425"/>
            <a:ext cx="383116" cy="1836738"/>
          </a:xfrm>
          <a:prstGeom prst="rect">
            <a:avLst/>
          </a:prstGeom>
          <a:gradFill rotWithShape="1">
            <a:gsLst>
              <a:gs pos="0">
                <a:schemeClr val="accent2">
                  <a:alpha val="59000"/>
                </a:schemeClr>
              </a:gs>
              <a:gs pos="100000">
                <a:schemeClr val="accent2">
                  <a:gamma/>
                  <a:shade val="46275"/>
                  <a:invGamma/>
                  <a:alpha val="57001"/>
                </a:schemeClr>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378906" name="Text Box 26"/>
          <p:cNvSpPr txBox="1">
            <a:spLocks noChangeArrowheads="1"/>
          </p:cNvSpPr>
          <p:nvPr/>
        </p:nvSpPr>
        <p:spPr bwMode="auto">
          <a:xfrm>
            <a:off x="7490885" y="5121276"/>
            <a:ext cx="5291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latin typeface="Times New Roman" pitchFamily="18" charset="0"/>
              </a:rPr>
              <a:t>A</a:t>
            </a:r>
          </a:p>
        </p:txBody>
      </p:sp>
      <p:sp>
        <p:nvSpPr>
          <p:cNvPr id="378909" name="Rectangle 29"/>
          <p:cNvSpPr>
            <a:spLocks noChangeArrowheads="1"/>
          </p:cNvSpPr>
          <p:nvPr/>
        </p:nvSpPr>
        <p:spPr bwMode="auto">
          <a:xfrm>
            <a:off x="7490885" y="6381751"/>
            <a:ext cx="2256367" cy="252413"/>
          </a:xfrm>
          <a:prstGeom prst="rect">
            <a:avLst/>
          </a:prstGeom>
          <a:gradFill rotWithShape="1">
            <a:gsLst>
              <a:gs pos="0">
                <a:srgbClr val="FF8C8C">
                  <a:alpha val="43999"/>
                </a:srgbClr>
              </a:gs>
              <a:gs pos="100000">
                <a:srgbClr val="764141">
                  <a:alpha val="42998"/>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78907" name="Text Box 27"/>
          <p:cNvSpPr txBox="1">
            <a:spLocks noChangeArrowheads="1"/>
          </p:cNvSpPr>
          <p:nvPr/>
        </p:nvSpPr>
        <p:spPr bwMode="auto">
          <a:xfrm>
            <a:off x="8403167" y="6330951"/>
            <a:ext cx="5291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latin typeface="Times New Roman" pitchFamily="18" charset="0"/>
              </a:rPr>
              <a:t>B</a:t>
            </a:r>
          </a:p>
        </p:txBody>
      </p:sp>
      <p:sp>
        <p:nvSpPr>
          <p:cNvPr id="378911" name="Text Box 31"/>
          <p:cNvSpPr txBox="1">
            <a:spLocks noChangeArrowheads="1"/>
          </p:cNvSpPr>
          <p:nvPr/>
        </p:nvSpPr>
        <p:spPr bwMode="auto">
          <a:xfrm>
            <a:off x="7452785" y="6338888"/>
            <a:ext cx="5291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latin typeface="Times New Roman" pitchFamily="18" charset="0"/>
              </a:rPr>
              <a:t>C</a:t>
            </a:r>
          </a:p>
        </p:txBody>
      </p:sp>
      <p:sp>
        <p:nvSpPr>
          <p:cNvPr id="378913" name="Text Box 33"/>
          <p:cNvSpPr txBox="1">
            <a:spLocks noChangeArrowheads="1"/>
          </p:cNvSpPr>
          <p:nvPr/>
        </p:nvSpPr>
        <p:spPr bwMode="auto">
          <a:xfrm>
            <a:off x="8449734" y="4510088"/>
            <a:ext cx="81491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w</a:t>
            </a:r>
          </a:p>
        </p:txBody>
      </p:sp>
      <p:sp>
        <p:nvSpPr>
          <p:cNvPr id="378914" name="Text Box 34"/>
          <p:cNvSpPr txBox="1">
            <a:spLocks noChangeArrowheads="1"/>
          </p:cNvSpPr>
          <p:nvPr/>
        </p:nvSpPr>
        <p:spPr bwMode="auto">
          <a:xfrm>
            <a:off x="9652000" y="5518151"/>
            <a:ext cx="81491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h</a:t>
            </a:r>
          </a:p>
        </p:txBody>
      </p:sp>
      <p:graphicFrame>
        <p:nvGraphicFramePr>
          <p:cNvPr id="378915" name="Object 35"/>
          <p:cNvGraphicFramePr>
            <a:graphicFrameLocks noGrp="1" noChangeAspect="1"/>
          </p:cNvGraphicFramePr>
          <p:nvPr>
            <p:ph sz="half" idx="2"/>
            <p:extLst>
              <p:ext uri="{D42A27DB-BD31-4B8C-83A1-F6EECF244321}">
                <p14:modId xmlns:p14="http://schemas.microsoft.com/office/powerpoint/2010/main" val="4204909015"/>
              </p:ext>
            </p:extLst>
          </p:nvPr>
        </p:nvGraphicFramePr>
        <p:xfrm>
          <a:off x="8581685" y="2348880"/>
          <a:ext cx="3202517" cy="827087"/>
        </p:xfrm>
        <a:graphic>
          <a:graphicData uri="http://schemas.openxmlformats.org/presentationml/2006/ole">
            <mc:AlternateContent xmlns:mc="http://schemas.openxmlformats.org/markup-compatibility/2006">
              <mc:Choice xmlns:v="urn:schemas-microsoft-com:vml" Requires="v">
                <p:oleObj spid="_x0000_s4150" name="Equation" r:id="rId5" imgW="1143000" imgH="393700" progId="Equation.DSMT4">
                  <p:embed/>
                </p:oleObj>
              </mc:Choice>
              <mc:Fallback>
                <p:oleObj name="Equation" r:id="rId5" imgW="1143000" imgH="393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81685" y="2348880"/>
                        <a:ext cx="3202517" cy="827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18" name="Text Box 38"/>
          <p:cNvSpPr txBox="1">
            <a:spLocks noChangeArrowheads="1"/>
          </p:cNvSpPr>
          <p:nvPr/>
        </p:nvSpPr>
        <p:spPr bwMode="auto">
          <a:xfrm>
            <a:off x="8449734" y="5546726"/>
            <a:ext cx="960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t>S</a:t>
            </a:r>
          </a:p>
        </p:txBody>
      </p:sp>
      <p:sp>
        <p:nvSpPr>
          <p:cNvPr id="35" name="Rectangle 2"/>
          <p:cNvSpPr>
            <a:spLocks noGrp="1" noChangeArrowheads="1"/>
          </p:cNvSpPr>
          <p:nvPr>
            <p:ph type="title"/>
          </p:nvPr>
        </p:nvSpPr>
        <p:spPr>
          <a:xfrm>
            <a:off x="839416" y="332656"/>
            <a:ext cx="10515164" cy="1325563"/>
          </a:xfrm>
        </p:spPr>
        <p:txBody>
          <a:bodyPr>
            <a:normAutofit/>
          </a:bodyPr>
          <a:lstStyle/>
          <a:p>
            <a:pPr lvl="1"/>
            <a:r>
              <a:rPr lang="en-US" altLang="zh-CN" sz="3200" b="1" dirty="0" smtClean="0">
                <a:solidFill>
                  <a:schemeClr val="accent6">
                    <a:lumMod val="50000"/>
                  </a:schemeClr>
                </a:solidFill>
                <a:latin typeface="微软雅黑" panose="020B0503020204020204" pitchFamily="34" charset="-122"/>
                <a:ea typeface="微软雅黑" panose="020B0503020204020204" pitchFamily="34" charset="-122"/>
              </a:rPr>
              <a:t>3.3 </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纹理</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缩小</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滤波</a:t>
            </a:r>
            <a:endParaRPr lang="zh-CN" altLang="en-US" sz="32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9845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8883">
                                            <p:txEl>
                                              <p:pRg st="1" end="1"/>
                                            </p:txEl>
                                          </p:spTgt>
                                        </p:tgtEl>
                                        <p:attrNameLst>
                                          <p:attrName>style.visibility</p:attrName>
                                        </p:attrNameLst>
                                      </p:cBhvr>
                                      <p:to>
                                        <p:strVal val="visible"/>
                                      </p:to>
                                    </p:set>
                                    <p:animEffect transition="in" filter="wipe(up)">
                                      <p:cBhvr>
                                        <p:cTn id="7" dur="500"/>
                                        <p:tgtEl>
                                          <p:spTgt spid="378883">
                                            <p:txEl>
                                              <p:pRg st="1" end="1"/>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78883">
                                            <p:txEl>
                                              <p:pRg st="2" end="2"/>
                                            </p:txEl>
                                          </p:spTgt>
                                        </p:tgtEl>
                                        <p:attrNameLst>
                                          <p:attrName>style.visibility</p:attrName>
                                        </p:attrNameLst>
                                      </p:cBhvr>
                                      <p:to>
                                        <p:strVal val="visible"/>
                                      </p:to>
                                    </p:set>
                                    <p:animEffect transition="in" filter="wipe(up)">
                                      <p:cBhvr>
                                        <p:cTn id="10" dur="500"/>
                                        <p:tgtEl>
                                          <p:spTgt spid="378883">
                                            <p:txEl>
                                              <p:pRg st="2" end="2"/>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78883">
                                            <p:txEl>
                                              <p:pRg st="3" end="3"/>
                                            </p:txEl>
                                          </p:spTgt>
                                        </p:tgtEl>
                                        <p:attrNameLst>
                                          <p:attrName>style.visibility</p:attrName>
                                        </p:attrNameLst>
                                      </p:cBhvr>
                                      <p:to>
                                        <p:strVal val="visible"/>
                                      </p:to>
                                    </p:set>
                                    <p:animEffect transition="in" filter="wipe(up)">
                                      <p:cBhvr>
                                        <p:cTn id="13" dur="500"/>
                                        <p:tgtEl>
                                          <p:spTgt spid="37888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78905"/>
                                        </p:tgtEl>
                                        <p:attrNameLst>
                                          <p:attrName>style.visibility</p:attrName>
                                        </p:attrNameLst>
                                      </p:cBhvr>
                                      <p:to>
                                        <p:strVal val="visible"/>
                                      </p:to>
                                    </p:set>
                                    <p:animEffect transition="in" filter="fade">
                                      <p:cBhvr>
                                        <p:cTn id="18" dur="2000"/>
                                        <p:tgtEl>
                                          <p:spTgt spid="37890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1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89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89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890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890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7890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890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891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789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build="p"/>
      <p:bldP spid="378905" grpId="0" animBg="1"/>
      <p:bldP spid="378917" grpId="0" animBg="1"/>
      <p:bldP spid="378908" grpId="0" animBg="1"/>
      <p:bldP spid="378906" grpId="0"/>
      <p:bldP spid="378909" grpId="0" animBg="1"/>
      <p:bldP spid="378907" grpId="0"/>
      <p:bldP spid="378911" grpId="0"/>
      <p:bldP spid="378913" grpId="0"/>
      <p:bldP spid="378914" grpId="0"/>
      <p:bldP spid="37891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sz="half" idx="1"/>
          </p:nvPr>
        </p:nvSpPr>
        <p:spPr>
          <a:xfrm>
            <a:off x="695400" y="1700808"/>
            <a:ext cx="10711770" cy="4114800"/>
          </a:xfrm>
        </p:spPr>
        <p:txBody>
          <a:bodyPr/>
          <a:lstStyle/>
          <a:p>
            <a:pPr marL="717550" lvl="1" indent="-342900" eaLnBrk="1" hangingPunct="0">
              <a:lnSpc>
                <a:spcPct val="110000"/>
              </a:lnSpc>
              <a:spcBef>
                <a:spcPts val="1800"/>
              </a:spcBef>
              <a:buFont typeface="Wingdings" panose="05000000000000000000" pitchFamily="2" charset="2"/>
              <a:buChar char="Ø"/>
              <a:defRPr/>
            </a:pPr>
            <a:r>
              <a:rPr lang="en-US" altLang="zh-CN" sz="2600" b="1" dirty="0">
                <a:solidFill>
                  <a:schemeClr val="accent6">
                    <a:lumMod val="50000"/>
                  </a:schemeClr>
                </a:solidFill>
                <a:latin typeface="微软雅黑" panose="020B0503020204020204" pitchFamily="34" charset="-122"/>
                <a:ea typeface="微软雅黑" panose="020B0503020204020204" pitchFamily="34" charset="-122"/>
              </a:rPr>
              <a:t>3.3.4 SAT</a:t>
            </a:r>
          </a:p>
          <a:p>
            <a:pPr marL="1260475" lvl="3" indent="-342900" eaLnBrk="1" hangingPunct="0">
              <a:lnSpc>
                <a:spcPct val="110000"/>
              </a:lnSpc>
              <a:spcBef>
                <a:spcPts val="2400"/>
              </a:spcBef>
              <a:buFont typeface="Arial" panose="020B0604020202020204" pitchFamily="34" charset="0"/>
              <a:buChar char="•"/>
              <a:defRPr/>
            </a:pP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缺点</a:t>
            </a: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a:p>
            <a:pPr marL="2058988" lvl="1" indent="-285750" eaLnBrk="1" hangingPunct="0">
              <a:lnSpc>
                <a:spcPct val="110000"/>
              </a:lnSpc>
              <a:spcBef>
                <a:spcPts val="1800"/>
              </a:spcBef>
              <a:buFont typeface="Wingdings" panose="05000000000000000000" pitchFamily="2" charset="2"/>
              <a:buChar char="p"/>
              <a:defRPr/>
            </a:pPr>
            <a:r>
              <a:rPr lang="zh-CN" altLang="en-US" sz="2800" b="1" dirty="0">
                <a:solidFill>
                  <a:schemeClr val="bg2">
                    <a:lumMod val="50000"/>
                  </a:schemeClr>
                </a:solidFill>
                <a:latin typeface="Mangal" panose="02040503050203030202" pitchFamily="18" charset="0"/>
                <a:cs typeface="Mangal" panose="02040503050203030202" pitchFamily="18" charset="0"/>
              </a:rPr>
              <a:t>沿对角线产生模糊（</a:t>
            </a:r>
            <a:r>
              <a:rPr lang="en-US" altLang="zh-CN" sz="2800" b="1" dirty="0" err="1">
                <a:solidFill>
                  <a:schemeClr val="bg2">
                    <a:lumMod val="50000"/>
                  </a:schemeClr>
                </a:solidFill>
                <a:latin typeface="Mangal" panose="02040503050203030202" pitchFamily="18" charset="0"/>
                <a:cs typeface="Mangal" panose="02040503050203030202" pitchFamily="18" charset="0"/>
              </a:rPr>
              <a:t>RipMapping</a:t>
            </a:r>
            <a:r>
              <a:rPr lang="zh-CN" altLang="en-US" sz="2800" b="1" dirty="0">
                <a:solidFill>
                  <a:schemeClr val="bg2">
                    <a:lumMod val="50000"/>
                  </a:schemeClr>
                </a:solidFill>
                <a:latin typeface="Mangal" panose="02040503050203030202" pitchFamily="18" charset="0"/>
                <a:cs typeface="Mangal" panose="02040503050203030202" pitchFamily="18" charset="0"/>
              </a:rPr>
              <a:t>也有同样的问题）</a:t>
            </a:r>
          </a:p>
          <a:p>
            <a:pPr marL="2058988" lvl="1" indent="-285750" eaLnBrk="1" hangingPunct="0">
              <a:lnSpc>
                <a:spcPct val="110000"/>
              </a:lnSpc>
              <a:spcBef>
                <a:spcPts val="1800"/>
              </a:spcBef>
              <a:buFont typeface="Wingdings" panose="05000000000000000000" pitchFamily="2" charset="2"/>
              <a:buChar char="p"/>
              <a:defRPr/>
            </a:pPr>
            <a:r>
              <a:rPr lang="zh-CN" altLang="en-US" sz="2800" b="1" dirty="0">
                <a:solidFill>
                  <a:schemeClr val="bg2">
                    <a:lumMod val="50000"/>
                  </a:schemeClr>
                </a:solidFill>
                <a:latin typeface="Mangal" panose="02040503050203030202" pitchFamily="18" charset="0"/>
                <a:cs typeface="Mangal" panose="02040503050203030202" pitchFamily="18" charset="0"/>
              </a:rPr>
              <a:t>颜色精度高，纹理内存占用大</a:t>
            </a:r>
          </a:p>
          <a:p>
            <a:pPr lvl="2" eaLnBrk="1" hangingPunct="1"/>
            <a:endParaRPr lang="zh-CN" altLang="en-US" dirty="0" smtClean="0"/>
          </a:p>
          <a:p>
            <a:pPr lvl="2" eaLnBrk="1" hangingPunct="1"/>
            <a:endParaRPr lang="zh-CN" altLang="en-US" sz="2000" dirty="0" smtClean="0"/>
          </a:p>
          <a:p>
            <a:pPr lvl="1" eaLnBrk="1" hangingPunct="1"/>
            <a:endParaRPr lang="zh-CN" altLang="en-US" sz="2400" dirty="0" smtClean="0"/>
          </a:p>
          <a:p>
            <a:pPr lvl="2" eaLnBrk="1" hangingPunct="1">
              <a:spcBef>
                <a:spcPct val="35000"/>
              </a:spcBef>
            </a:pPr>
            <a:endParaRPr lang="zh-CN" altLang="en-US" sz="2000" dirty="0" smtClean="0"/>
          </a:p>
          <a:p>
            <a:pPr lvl="2" eaLnBrk="1" hangingPunct="1"/>
            <a:endParaRPr lang="en-US" altLang="zh-CN" sz="2000" dirty="0" smtClean="0"/>
          </a:p>
        </p:txBody>
      </p:sp>
      <p:sp>
        <p:nvSpPr>
          <p:cNvPr id="5" name="Rectangle 2"/>
          <p:cNvSpPr>
            <a:spLocks noGrp="1" noChangeArrowheads="1"/>
          </p:cNvSpPr>
          <p:nvPr>
            <p:ph type="title"/>
          </p:nvPr>
        </p:nvSpPr>
        <p:spPr>
          <a:xfrm>
            <a:off x="839416" y="332656"/>
            <a:ext cx="10515164" cy="1325563"/>
          </a:xfrm>
        </p:spPr>
        <p:txBody>
          <a:bodyPr>
            <a:normAutofit/>
          </a:bodyPr>
          <a:lstStyle/>
          <a:p>
            <a:pPr lvl="1"/>
            <a:r>
              <a:rPr lang="en-US" altLang="zh-CN" sz="3200" b="1" dirty="0" smtClean="0">
                <a:solidFill>
                  <a:schemeClr val="accent6">
                    <a:lumMod val="50000"/>
                  </a:schemeClr>
                </a:solidFill>
                <a:latin typeface="微软雅黑" panose="020B0503020204020204" pitchFamily="34" charset="-122"/>
                <a:ea typeface="微软雅黑" panose="020B0503020204020204" pitchFamily="34" charset="-122"/>
              </a:rPr>
              <a:t>3.3 </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纹理</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缩小</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滤波</a:t>
            </a:r>
            <a:endParaRPr lang="zh-CN" altLang="en-US" sz="32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98482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p:txBody>
          <a:bodyPr/>
          <a:lstStyle/>
          <a:p>
            <a:pPr eaLnBrk="1" hangingPunct="1"/>
            <a:endParaRPr lang="zh-CN" altLang="zh-CN" smtClean="0"/>
          </a:p>
        </p:txBody>
      </p:sp>
      <p:pic>
        <p:nvPicPr>
          <p:cNvPr id="696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285" y="2060576"/>
            <a:ext cx="10898716"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839416" y="332656"/>
            <a:ext cx="10515164" cy="1325563"/>
          </a:xfrm>
        </p:spPr>
        <p:txBody>
          <a:bodyPr>
            <a:normAutofit/>
          </a:bodyPr>
          <a:lstStyle/>
          <a:p>
            <a:pPr lvl="1"/>
            <a:r>
              <a:rPr lang="en-US" altLang="zh-CN" sz="3200" b="1" dirty="0" smtClean="0">
                <a:solidFill>
                  <a:schemeClr val="accent6">
                    <a:lumMod val="50000"/>
                  </a:schemeClr>
                </a:solidFill>
                <a:latin typeface="微软雅黑" panose="020B0503020204020204" pitchFamily="34" charset="-122"/>
                <a:ea typeface="微软雅黑" panose="020B0503020204020204" pitchFamily="34" charset="-122"/>
              </a:rPr>
              <a:t>3.3 </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纹理</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缩小</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滤波</a:t>
            </a:r>
            <a:endParaRPr lang="zh-CN" altLang="en-US" sz="32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731939"/>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lvl="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采样理论</a:t>
            </a:r>
          </a:p>
        </p:txBody>
      </p:sp>
      <p:sp>
        <p:nvSpPr>
          <p:cNvPr id="6147" name="Rectangle 3"/>
          <p:cNvSpPr>
            <a:spLocks noRot="1" noChangeArrowheads="1"/>
          </p:cNvSpPr>
          <p:nvPr/>
        </p:nvSpPr>
        <p:spPr bwMode="auto">
          <a:xfrm>
            <a:off x="767408" y="1700808"/>
            <a:ext cx="10856384"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7550" lvl="1" indent="-342900" defTabSz="914216">
              <a:lnSpc>
                <a:spcPct val="120000"/>
              </a:lnSpc>
              <a:spcBef>
                <a:spcPts val="6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1.2.1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采样</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Sampling</a:t>
            </a:r>
          </a:p>
          <a:p>
            <a:pPr marL="1260475" lvl="3" indent="-342900" defTabSz="914216">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绘制一幅图像是采样三维场景获得每个像素的颜色；</a:t>
            </a:r>
          </a:p>
          <a:p>
            <a:pPr marL="1260475" lvl="3" indent="-342900" defTabSz="914216">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为了获得一段动画，需要对动画过程采样</a:t>
            </a:r>
          </a:p>
          <a:p>
            <a:pPr marL="1260475" lvl="3" indent="-342900" defTabSz="914216">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录制声音是对声音信号的采样</a:t>
            </a:r>
            <a:endPar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endParaRPr>
          </a:p>
          <a:p>
            <a:pPr marL="1260475" lvl="3" indent="-342900" defTabSz="914216">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在纹理映射中，需要对纹素</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a:t>
            </a:r>
            <a:r>
              <a:rPr lang="en-US" altLang="zh-CN" sz="20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texel</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重采样</a:t>
            </a:r>
          </a:p>
          <a:p>
            <a:pPr marL="742950" lvl="1" indent="-285750">
              <a:spcBef>
                <a:spcPct val="20000"/>
              </a:spcBef>
              <a:buClr>
                <a:schemeClr val="hlink"/>
              </a:buClr>
              <a:buSzPct val="55000"/>
              <a:buFont typeface="Wingdings" pitchFamily="2" charset="2"/>
              <a:buChar char="n"/>
            </a:pPr>
            <a:endParaRPr lang="zh-CN" altLang="en-US" sz="2400" b="1" dirty="0">
              <a:latin typeface="Times New Roman" pitchFamily="18" charset="0"/>
            </a:endParaRPr>
          </a:p>
          <a:p>
            <a:pPr marL="342900" indent="-342900">
              <a:spcBef>
                <a:spcPct val="20000"/>
              </a:spcBef>
              <a:buClr>
                <a:schemeClr val="folHlink"/>
              </a:buClr>
              <a:buSzPct val="60000"/>
              <a:buFont typeface="Wingdings" pitchFamily="2" charset="2"/>
              <a:buChar char="n"/>
            </a:pPr>
            <a:endParaRPr lang="zh-CN" altLang="en-US" sz="2800" b="1" dirty="0">
              <a:latin typeface="Times New Roman" pitchFamily="18" charset="0"/>
            </a:endParaRPr>
          </a:p>
          <a:p>
            <a:pPr marL="342900" indent="-342900">
              <a:spcBef>
                <a:spcPct val="20000"/>
              </a:spcBef>
              <a:buClr>
                <a:schemeClr val="folHlink"/>
              </a:buClr>
              <a:buSzPct val="60000"/>
              <a:buFont typeface="Wingdings" pitchFamily="2" charset="2"/>
              <a:buChar char="n"/>
            </a:pPr>
            <a:endParaRPr lang="zh-CN" altLang="en-US" sz="2400" b="1" dirty="0">
              <a:latin typeface="Times New Roman" pitchFamily="18" charset="0"/>
            </a:endParaRPr>
          </a:p>
          <a:p>
            <a:pPr marL="342900" indent="-342900">
              <a:spcBef>
                <a:spcPct val="20000"/>
              </a:spcBef>
              <a:buClr>
                <a:schemeClr val="folHlink"/>
              </a:buClr>
              <a:buSzPct val="60000"/>
              <a:buFont typeface="Wingdings" pitchFamily="2" charset="2"/>
              <a:buChar char="n"/>
            </a:pPr>
            <a:endParaRPr lang="en-US" altLang="zh-CN" sz="2800" b="1" dirty="0">
              <a:latin typeface="Times New Roman" pitchFamily="18" charset="0"/>
            </a:endParaRPr>
          </a:p>
        </p:txBody>
      </p:sp>
    </p:spTree>
    <p:extLst>
      <p:ext uri="{BB962C8B-B14F-4D97-AF65-F5344CB8AC3E}">
        <p14:creationId xmlns:p14="http://schemas.microsoft.com/office/powerpoint/2010/main" val="33164677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fade">
                                      <p:cBhvr>
                                        <p:cTn id="7" dur="500"/>
                                        <p:tgtEl>
                                          <p:spTgt spid="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fade">
                                      <p:cBhvr>
                                        <p:cTn id="12" dur="500"/>
                                        <p:tgtEl>
                                          <p:spTgt spid="61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animEffect transition="in" filter="fade">
                                      <p:cBhvr>
                                        <p:cTn id="17" dur="500"/>
                                        <p:tgtEl>
                                          <p:spTgt spid="61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147">
                                            <p:txEl>
                                              <p:pRg st="4" end="4"/>
                                            </p:txEl>
                                          </p:spTgt>
                                        </p:tgtEl>
                                        <p:attrNameLst>
                                          <p:attrName>style.visibility</p:attrName>
                                        </p:attrNameLst>
                                      </p:cBhvr>
                                      <p:to>
                                        <p:strVal val="visible"/>
                                      </p:to>
                                    </p:set>
                                    <p:animEffect transition="in" filter="fade">
                                      <p:cBhvr>
                                        <p:cTn id="22"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p:cNvSpPr>
            <a:spLocks noGrp="1" noChangeArrowheads="1"/>
          </p:cNvSpPr>
          <p:nvPr>
            <p:ph type="body" sz="half" idx="1"/>
          </p:nvPr>
        </p:nvSpPr>
        <p:spPr>
          <a:xfrm>
            <a:off x="762356" y="1455340"/>
            <a:ext cx="8456083" cy="4114800"/>
          </a:xfrm>
        </p:spPr>
        <p:txBody>
          <a:bodyPr>
            <a:normAutofit fontScale="92500"/>
          </a:bodyPr>
          <a:lstStyle/>
          <a:p>
            <a:pPr marL="717550" lvl="1" indent="-342900" eaLnBrk="1" hangingPunct="0">
              <a:lnSpc>
                <a:spcPct val="110000"/>
              </a:lnSpc>
              <a:spcBef>
                <a:spcPts val="1800"/>
              </a:spcBef>
              <a:buFont typeface="Wingdings" panose="05000000000000000000" pitchFamily="2" charset="2"/>
              <a:buChar char="Ø"/>
              <a:defRPr/>
            </a:pPr>
            <a:r>
              <a:rPr lang="en-US" altLang="zh-CN" sz="2600" b="1" dirty="0">
                <a:solidFill>
                  <a:schemeClr val="accent6">
                    <a:lumMod val="50000"/>
                  </a:schemeClr>
                </a:solidFill>
                <a:latin typeface="微软雅黑" panose="020B0503020204020204" pitchFamily="34" charset="-122"/>
                <a:ea typeface="微软雅黑" panose="020B0503020204020204" pitchFamily="34" charset="-122"/>
              </a:rPr>
              <a:t>3.3.5 </a:t>
            </a:r>
            <a:r>
              <a:rPr lang="en-US" altLang="zh-CN" sz="2600" b="1" dirty="0" smtClean="0">
                <a:solidFill>
                  <a:schemeClr val="accent6">
                    <a:lumMod val="50000"/>
                  </a:schemeClr>
                </a:solidFill>
                <a:latin typeface="微软雅黑" panose="020B0503020204020204" pitchFamily="34" charset="-122"/>
                <a:ea typeface="微软雅黑" panose="020B0503020204020204" pitchFamily="34" charset="-122"/>
              </a:rPr>
              <a:t>Anisotropic </a:t>
            </a:r>
            <a:r>
              <a:rPr lang="en-US" altLang="zh-CN" sz="2600" b="1" dirty="0">
                <a:solidFill>
                  <a:schemeClr val="accent6">
                    <a:lumMod val="50000"/>
                  </a:schemeClr>
                </a:solidFill>
                <a:latin typeface="微软雅黑" panose="020B0503020204020204" pitchFamily="34" charset="-122"/>
                <a:ea typeface="微软雅黑" panose="020B0503020204020204" pitchFamily="34" charset="-122"/>
              </a:rPr>
              <a:t>Filtering</a:t>
            </a:r>
          </a:p>
          <a:p>
            <a:pPr marL="1260475" lvl="3" indent="-342900" hangingPunct="0">
              <a:lnSpc>
                <a:spcPct val="110000"/>
              </a:lnSpc>
              <a:spcBef>
                <a:spcPts val="24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非限制性各向异性滤波</a:t>
            </a:r>
          </a:p>
          <a:p>
            <a:pPr marL="1260475" lvl="3" indent="-342900" hangingPunct="0">
              <a:lnSpc>
                <a:spcPct val="110000"/>
              </a:lnSpc>
              <a:spcBef>
                <a:spcPts val="24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使用</a:t>
            </a:r>
            <a:r>
              <a:rPr lang="en-US" altLang="zh-CN" b="1" dirty="0" err="1">
                <a:solidFill>
                  <a:schemeClr val="accent6">
                    <a:lumMod val="50000"/>
                  </a:schemeClr>
                </a:solidFill>
                <a:latin typeface="微软雅黑" panose="020B0503020204020204" pitchFamily="34" charset="-122"/>
                <a:ea typeface="微软雅黑" panose="020B0503020204020204" pitchFamily="34" charset="-122"/>
              </a:rPr>
              <a:t>MipMapping</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金字塔</a:t>
            </a:r>
          </a:p>
          <a:p>
            <a:pPr marL="1260475" lvl="3" indent="-342900" hangingPunct="0">
              <a:lnSpc>
                <a:spcPct val="110000"/>
              </a:lnSpc>
              <a:spcBef>
                <a:spcPts val="24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用纹理覆盖区域的短边确定</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d</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值</a:t>
            </a:r>
          </a:p>
          <a:p>
            <a:pPr marL="1260475" lvl="3" indent="-342900" hangingPunct="0">
              <a:lnSpc>
                <a:spcPct val="110000"/>
              </a:lnSpc>
              <a:spcBef>
                <a:spcPts val="24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平行于长边生成一条各向异性直线</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Line of Anisotropy</a:t>
            </a:r>
          </a:p>
          <a:p>
            <a:pPr marL="1260475" lvl="3" indent="-342900" hangingPunct="0">
              <a:lnSpc>
                <a:spcPct val="110000"/>
              </a:lnSpc>
              <a:spcBef>
                <a:spcPts val="24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在</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LA</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上多次采样</a:t>
            </a:r>
          </a:p>
          <a:p>
            <a:pPr lvl="2" eaLnBrk="1" hangingPunct="1"/>
            <a:endParaRPr lang="zh-CN" altLang="en-US" sz="2000" dirty="0" smtClean="0"/>
          </a:p>
          <a:p>
            <a:pPr lvl="1" eaLnBrk="1" hangingPunct="1"/>
            <a:endParaRPr lang="zh-CN" altLang="en-US" sz="2400" dirty="0" smtClean="0"/>
          </a:p>
          <a:p>
            <a:pPr lvl="2" eaLnBrk="1" hangingPunct="1">
              <a:spcBef>
                <a:spcPct val="35000"/>
              </a:spcBef>
            </a:pPr>
            <a:endParaRPr lang="zh-CN" altLang="en-US" sz="2000" dirty="0" smtClean="0"/>
          </a:p>
          <a:p>
            <a:pPr lvl="2" eaLnBrk="1" hangingPunct="1"/>
            <a:endParaRPr lang="en-US" altLang="zh-CN" sz="2000" dirty="0" smtClean="0"/>
          </a:p>
        </p:txBody>
      </p:sp>
      <p:sp>
        <p:nvSpPr>
          <p:cNvPr id="70660" name="Freeform 4" descr="水滴"/>
          <p:cNvSpPr>
            <a:spLocks/>
          </p:cNvSpPr>
          <p:nvPr/>
        </p:nvSpPr>
        <p:spPr bwMode="auto">
          <a:xfrm>
            <a:off x="2446868" y="5734051"/>
            <a:ext cx="4561417" cy="828675"/>
          </a:xfrm>
          <a:custGeom>
            <a:avLst/>
            <a:gdLst>
              <a:gd name="T0" fmla="*/ 0 w 2291"/>
              <a:gd name="T1" fmla="*/ 2147483647 h 908"/>
              <a:gd name="T2" fmla="*/ 2147483647 w 2291"/>
              <a:gd name="T3" fmla="*/ 0 h 908"/>
              <a:gd name="T4" fmla="*/ 2147483647 w 2291"/>
              <a:gd name="T5" fmla="*/ 0 h 908"/>
              <a:gd name="T6" fmla="*/ 2147483647 w 2291"/>
              <a:gd name="T7" fmla="*/ 2147483647 h 908"/>
              <a:gd name="T8" fmla="*/ 0 w 2291"/>
              <a:gd name="T9" fmla="*/ 2147483647 h 908"/>
              <a:gd name="T10" fmla="*/ 0 60000 65536"/>
              <a:gd name="T11" fmla="*/ 0 60000 65536"/>
              <a:gd name="T12" fmla="*/ 0 60000 65536"/>
              <a:gd name="T13" fmla="*/ 0 60000 65536"/>
              <a:gd name="T14" fmla="*/ 0 60000 65536"/>
              <a:gd name="T15" fmla="*/ 0 w 2291"/>
              <a:gd name="T16" fmla="*/ 0 h 908"/>
              <a:gd name="T17" fmla="*/ 2291 w 2291"/>
              <a:gd name="T18" fmla="*/ 908 h 908"/>
            </a:gdLst>
            <a:ahLst/>
            <a:cxnLst>
              <a:cxn ang="T10">
                <a:pos x="T0" y="T1"/>
              </a:cxn>
              <a:cxn ang="T11">
                <a:pos x="T2" y="T3"/>
              </a:cxn>
              <a:cxn ang="T12">
                <a:pos x="T4" y="T5"/>
              </a:cxn>
              <a:cxn ang="T13">
                <a:pos x="T6" y="T7"/>
              </a:cxn>
              <a:cxn ang="T14">
                <a:pos x="T8" y="T9"/>
              </a:cxn>
            </a:cxnLst>
            <a:rect l="T15" t="T16" r="T17" b="T18"/>
            <a:pathLst>
              <a:path w="2291" h="908">
                <a:moveTo>
                  <a:pt x="0" y="908"/>
                </a:moveTo>
                <a:lnTo>
                  <a:pt x="907" y="0"/>
                </a:lnTo>
                <a:lnTo>
                  <a:pt x="2291" y="0"/>
                </a:lnTo>
                <a:lnTo>
                  <a:pt x="1383" y="908"/>
                </a:lnTo>
                <a:lnTo>
                  <a:pt x="0" y="908"/>
                </a:lnTo>
                <a:close/>
              </a:path>
            </a:pathLst>
          </a:custGeom>
          <a:blipFill dpi="0" rotWithShape="1">
            <a:blip r:embed="rId3"/>
            <a:srcRect/>
            <a:tile tx="0" ty="0" sx="100000" sy="100000" flip="none" algn="tl"/>
          </a:blipFill>
          <a:ln w="9525">
            <a:solidFill>
              <a:schemeClr val="tx1"/>
            </a:solidFill>
            <a:round/>
            <a:headEnd/>
            <a:tailEnd/>
          </a:ln>
        </p:spPr>
        <p:txBody>
          <a:bodyPr/>
          <a:lstStyle/>
          <a:p>
            <a:endParaRPr lang="zh-CN" altLang="en-US"/>
          </a:p>
        </p:txBody>
      </p:sp>
      <p:sp>
        <p:nvSpPr>
          <p:cNvPr id="70661" name="Rectangle 5"/>
          <p:cNvSpPr>
            <a:spLocks noChangeArrowheads="1"/>
          </p:cNvSpPr>
          <p:nvPr/>
        </p:nvSpPr>
        <p:spPr bwMode="auto">
          <a:xfrm>
            <a:off x="4127501" y="5876926"/>
            <a:ext cx="673100" cy="5048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0662" name="Rectangle 6" descr="水滴"/>
          <p:cNvSpPr>
            <a:spLocks noChangeArrowheads="1"/>
          </p:cNvSpPr>
          <p:nvPr/>
        </p:nvSpPr>
        <p:spPr bwMode="auto">
          <a:xfrm>
            <a:off x="8879417" y="4760913"/>
            <a:ext cx="2834216" cy="2125662"/>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70663" name="Rectangle 7"/>
          <p:cNvSpPr>
            <a:spLocks noChangeArrowheads="1"/>
          </p:cNvSpPr>
          <p:nvPr/>
        </p:nvSpPr>
        <p:spPr bwMode="auto">
          <a:xfrm rot="2024215">
            <a:off x="9503834" y="4905375"/>
            <a:ext cx="912284" cy="14033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0664" name="Text Box 8"/>
          <p:cNvSpPr txBox="1">
            <a:spLocks noChangeArrowheads="1"/>
          </p:cNvSpPr>
          <p:nvPr/>
        </p:nvSpPr>
        <p:spPr bwMode="auto">
          <a:xfrm>
            <a:off x="4944534" y="5337175"/>
            <a:ext cx="191981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1600" b="1" dirty="0">
                <a:solidFill>
                  <a:schemeClr val="bg2">
                    <a:lumMod val="50000"/>
                  </a:schemeClr>
                </a:solidFill>
              </a:rPr>
              <a:t>像素空间</a:t>
            </a:r>
          </a:p>
        </p:txBody>
      </p:sp>
      <p:sp>
        <p:nvSpPr>
          <p:cNvPr id="70665" name="Text Box 9"/>
          <p:cNvSpPr txBox="1">
            <a:spLocks noChangeArrowheads="1"/>
          </p:cNvSpPr>
          <p:nvPr/>
        </p:nvSpPr>
        <p:spPr bwMode="auto">
          <a:xfrm>
            <a:off x="9935634" y="6345238"/>
            <a:ext cx="191981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1600" b="1" dirty="0">
                <a:solidFill>
                  <a:schemeClr val="bg2">
                    <a:lumMod val="50000"/>
                  </a:schemeClr>
                </a:solidFill>
              </a:rPr>
              <a:t>纹理空间</a:t>
            </a:r>
          </a:p>
        </p:txBody>
      </p:sp>
      <p:grpSp>
        <p:nvGrpSpPr>
          <p:cNvPr id="70666" name="Group 10"/>
          <p:cNvGrpSpPr>
            <a:grpSpLocks/>
          </p:cNvGrpSpPr>
          <p:nvPr/>
        </p:nvGrpSpPr>
        <p:grpSpPr bwMode="auto">
          <a:xfrm>
            <a:off x="8496300" y="5689601"/>
            <a:ext cx="431800" cy="1050925"/>
            <a:chOff x="3719" y="2926"/>
            <a:chExt cx="204" cy="662"/>
          </a:xfrm>
        </p:grpSpPr>
        <p:sp>
          <p:nvSpPr>
            <p:cNvPr id="70679" name="Line 11"/>
            <p:cNvSpPr>
              <a:spLocks noChangeShapeType="1"/>
            </p:cNvSpPr>
            <p:nvPr/>
          </p:nvSpPr>
          <p:spPr bwMode="auto">
            <a:xfrm flipV="1">
              <a:off x="3810" y="3135"/>
              <a:ext cx="0" cy="453"/>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70680" name="Text Box 12"/>
            <p:cNvSpPr txBox="1">
              <a:spLocks noChangeArrowheads="1"/>
            </p:cNvSpPr>
            <p:nvPr/>
          </p:nvSpPr>
          <p:spPr bwMode="auto">
            <a:xfrm>
              <a:off x="3719" y="2926"/>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v</a:t>
              </a:r>
            </a:p>
          </p:txBody>
        </p:sp>
      </p:grpSp>
      <p:grpSp>
        <p:nvGrpSpPr>
          <p:cNvPr id="70667" name="Group 13"/>
          <p:cNvGrpSpPr>
            <a:grpSpLocks/>
          </p:cNvGrpSpPr>
          <p:nvPr/>
        </p:nvGrpSpPr>
        <p:grpSpPr bwMode="auto">
          <a:xfrm>
            <a:off x="2544233" y="6524626"/>
            <a:ext cx="1534584" cy="366713"/>
            <a:chOff x="3538" y="1842"/>
            <a:chExt cx="725" cy="231"/>
          </a:xfrm>
        </p:grpSpPr>
        <p:sp>
          <p:nvSpPr>
            <p:cNvPr id="70677" name="Line 14"/>
            <p:cNvSpPr>
              <a:spLocks noChangeShapeType="1"/>
            </p:cNvSpPr>
            <p:nvPr/>
          </p:nvSpPr>
          <p:spPr bwMode="auto">
            <a:xfrm>
              <a:off x="3538" y="1979"/>
              <a:ext cx="544" cy="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70678" name="Text Box 15"/>
            <p:cNvSpPr txBox="1">
              <a:spLocks noChangeArrowheads="1"/>
            </p:cNvSpPr>
            <p:nvPr/>
          </p:nvSpPr>
          <p:spPr bwMode="auto">
            <a:xfrm>
              <a:off x="4059" y="184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x</a:t>
              </a:r>
            </a:p>
          </p:txBody>
        </p:sp>
      </p:grpSp>
      <p:grpSp>
        <p:nvGrpSpPr>
          <p:cNvPr id="70668" name="Group 16"/>
          <p:cNvGrpSpPr>
            <a:grpSpLocks/>
          </p:cNvGrpSpPr>
          <p:nvPr/>
        </p:nvGrpSpPr>
        <p:grpSpPr bwMode="auto">
          <a:xfrm>
            <a:off x="2389717" y="5365751"/>
            <a:ext cx="431800" cy="1050925"/>
            <a:chOff x="3465" y="1112"/>
            <a:chExt cx="204" cy="662"/>
          </a:xfrm>
        </p:grpSpPr>
        <p:sp>
          <p:nvSpPr>
            <p:cNvPr id="70675" name="Line 17"/>
            <p:cNvSpPr>
              <a:spLocks noChangeShapeType="1"/>
            </p:cNvSpPr>
            <p:nvPr/>
          </p:nvSpPr>
          <p:spPr bwMode="auto">
            <a:xfrm flipV="1">
              <a:off x="3538" y="1321"/>
              <a:ext cx="0" cy="453"/>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70676" name="Text Box 18"/>
            <p:cNvSpPr txBox="1">
              <a:spLocks noChangeArrowheads="1"/>
            </p:cNvSpPr>
            <p:nvPr/>
          </p:nvSpPr>
          <p:spPr bwMode="auto">
            <a:xfrm>
              <a:off x="3465" y="111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y</a:t>
              </a:r>
            </a:p>
          </p:txBody>
        </p:sp>
      </p:grpSp>
      <p:sp>
        <p:nvSpPr>
          <p:cNvPr id="70669" name="Freeform 19"/>
          <p:cNvSpPr>
            <a:spLocks/>
          </p:cNvSpPr>
          <p:nvPr/>
        </p:nvSpPr>
        <p:spPr bwMode="auto">
          <a:xfrm rot="6315090" flipH="1">
            <a:off x="6488907" y="4054741"/>
            <a:ext cx="1030287" cy="4309533"/>
          </a:xfrm>
          <a:custGeom>
            <a:avLst/>
            <a:gdLst>
              <a:gd name="T0" fmla="*/ 2147483647 w 52"/>
              <a:gd name="T1" fmla="*/ 0 h 771"/>
              <a:gd name="T2" fmla="*/ 2147483647 w 52"/>
              <a:gd name="T3" fmla="*/ 2147483647 h 771"/>
              <a:gd name="T4" fmla="*/ 2147483647 w 52"/>
              <a:gd name="T5" fmla="*/ 2147483647 h 771"/>
              <a:gd name="T6" fmla="*/ 0 60000 65536"/>
              <a:gd name="T7" fmla="*/ 0 60000 65536"/>
              <a:gd name="T8" fmla="*/ 0 60000 65536"/>
              <a:gd name="T9" fmla="*/ 0 w 52"/>
              <a:gd name="T10" fmla="*/ 0 h 771"/>
              <a:gd name="T11" fmla="*/ 52 w 52"/>
              <a:gd name="T12" fmla="*/ 771 h 771"/>
            </a:gdLst>
            <a:ahLst/>
            <a:cxnLst>
              <a:cxn ang="T6">
                <a:pos x="T0" y="T1"/>
              </a:cxn>
              <a:cxn ang="T7">
                <a:pos x="T2" y="T3"/>
              </a:cxn>
              <a:cxn ang="T8">
                <a:pos x="T4" y="T5"/>
              </a:cxn>
            </a:cxnLst>
            <a:rect l="T9" t="T10" r="T11" b="T12"/>
            <a:pathLst>
              <a:path w="52" h="771">
                <a:moveTo>
                  <a:pt x="52" y="0"/>
                </a:moveTo>
                <a:cubicBezTo>
                  <a:pt x="33" y="60"/>
                  <a:pt x="14" y="121"/>
                  <a:pt x="7" y="249"/>
                </a:cubicBezTo>
                <a:cubicBezTo>
                  <a:pt x="0" y="377"/>
                  <a:pt x="3" y="574"/>
                  <a:pt x="7" y="771"/>
                </a:cubicBezTo>
              </a:path>
            </a:pathLst>
          </a:custGeom>
          <a:noFill/>
          <a:ln w="28575">
            <a:solidFill>
              <a:schemeClr val="tx1"/>
            </a:solidFill>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 name="Group 24"/>
          <p:cNvGrpSpPr>
            <a:grpSpLocks/>
          </p:cNvGrpSpPr>
          <p:nvPr/>
        </p:nvGrpSpPr>
        <p:grpSpPr bwMode="auto">
          <a:xfrm>
            <a:off x="9074151" y="4113214"/>
            <a:ext cx="2446867" cy="2447925"/>
            <a:chOff x="3969" y="2364"/>
            <a:chExt cx="1156" cy="1542"/>
          </a:xfrm>
        </p:grpSpPr>
        <p:sp>
          <p:nvSpPr>
            <p:cNvPr id="70673" name="Line 20"/>
            <p:cNvSpPr>
              <a:spLocks noChangeShapeType="1"/>
            </p:cNvSpPr>
            <p:nvPr/>
          </p:nvSpPr>
          <p:spPr bwMode="auto">
            <a:xfrm flipV="1">
              <a:off x="3969" y="2568"/>
              <a:ext cx="907" cy="1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70674" name="Text Box 23"/>
            <p:cNvSpPr txBox="1">
              <a:spLocks noChangeArrowheads="1"/>
            </p:cNvSpPr>
            <p:nvPr/>
          </p:nvSpPr>
          <p:spPr bwMode="auto">
            <a:xfrm>
              <a:off x="4785" y="2364"/>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solidFill>
                    <a:schemeClr val="bg2">
                      <a:lumMod val="50000"/>
                    </a:schemeClr>
                  </a:solidFill>
                  <a:latin typeface="Times New Roman" pitchFamily="18" charset="0"/>
                </a:rPr>
                <a:t>LA</a:t>
              </a:r>
            </a:p>
          </p:txBody>
        </p:sp>
      </p:grpSp>
      <p:sp>
        <p:nvSpPr>
          <p:cNvPr id="386069" name="Oval 21"/>
          <p:cNvSpPr>
            <a:spLocks noChangeArrowheads="1"/>
          </p:cNvSpPr>
          <p:nvPr/>
        </p:nvSpPr>
        <p:spPr bwMode="auto">
          <a:xfrm>
            <a:off x="9601200" y="5842000"/>
            <a:ext cx="143933" cy="10795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6070" name="Oval 22"/>
          <p:cNvSpPr>
            <a:spLocks noChangeArrowheads="1"/>
          </p:cNvSpPr>
          <p:nvPr/>
        </p:nvSpPr>
        <p:spPr bwMode="auto">
          <a:xfrm>
            <a:off x="10033000" y="5337175"/>
            <a:ext cx="143933" cy="10795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6" name="Rectangle 2"/>
          <p:cNvSpPr>
            <a:spLocks noGrp="1" noChangeArrowheads="1"/>
          </p:cNvSpPr>
          <p:nvPr>
            <p:ph type="title"/>
          </p:nvPr>
        </p:nvSpPr>
        <p:spPr>
          <a:xfrm>
            <a:off x="839416" y="332656"/>
            <a:ext cx="10515164" cy="1325563"/>
          </a:xfrm>
        </p:spPr>
        <p:txBody>
          <a:bodyPr>
            <a:normAutofit/>
          </a:bodyPr>
          <a:lstStyle/>
          <a:p>
            <a:pPr lvl="1"/>
            <a:r>
              <a:rPr lang="en-US" altLang="zh-CN" sz="3200" b="1" dirty="0" smtClean="0">
                <a:solidFill>
                  <a:schemeClr val="accent6">
                    <a:lumMod val="50000"/>
                  </a:schemeClr>
                </a:solidFill>
                <a:latin typeface="微软雅黑" panose="020B0503020204020204" pitchFamily="34" charset="-122"/>
                <a:ea typeface="微软雅黑" panose="020B0503020204020204" pitchFamily="34" charset="-122"/>
              </a:rPr>
              <a:t>3.3 </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纹理</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缩小</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滤波</a:t>
            </a:r>
            <a:endParaRPr lang="zh-CN" altLang="en-US" sz="32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78341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up)">
                                      <p:cBhvr>
                                        <p:cTn id="7" dur="500"/>
                                        <p:tgtEl>
                                          <p:spTgt spid="38605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86051">
                                            <p:txEl>
                                              <p:pRg st="1" end="1"/>
                                            </p:txEl>
                                          </p:spTgt>
                                        </p:tgtEl>
                                        <p:attrNameLst>
                                          <p:attrName>style.visibility</p:attrName>
                                        </p:attrNameLst>
                                      </p:cBhvr>
                                      <p:to>
                                        <p:strVal val="visible"/>
                                      </p:to>
                                    </p:set>
                                    <p:animEffect transition="in" filter="wipe(up)">
                                      <p:cBhvr>
                                        <p:cTn id="10" dur="500"/>
                                        <p:tgtEl>
                                          <p:spTgt spid="38605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86051">
                                            <p:txEl>
                                              <p:pRg st="2" end="2"/>
                                            </p:txEl>
                                          </p:spTgt>
                                        </p:tgtEl>
                                        <p:attrNameLst>
                                          <p:attrName>style.visibility</p:attrName>
                                        </p:attrNameLst>
                                      </p:cBhvr>
                                      <p:to>
                                        <p:strVal val="visible"/>
                                      </p:to>
                                    </p:set>
                                    <p:animEffect transition="in" filter="wipe(up)">
                                      <p:cBhvr>
                                        <p:cTn id="13" dur="500"/>
                                        <p:tgtEl>
                                          <p:spTgt spid="386051">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86051">
                                            <p:txEl>
                                              <p:pRg st="3" end="3"/>
                                            </p:txEl>
                                          </p:spTgt>
                                        </p:tgtEl>
                                        <p:attrNameLst>
                                          <p:attrName>style.visibility</p:attrName>
                                        </p:attrNameLst>
                                      </p:cBhvr>
                                      <p:to>
                                        <p:strVal val="visible"/>
                                      </p:to>
                                    </p:set>
                                    <p:animEffect transition="in" filter="wipe(up)">
                                      <p:cBhvr>
                                        <p:cTn id="16" dur="500"/>
                                        <p:tgtEl>
                                          <p:spTgt spid="386051">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86051">
                                            <p:txEl>
                                              <p:pRg st="4" end="4"/>
                                            </p:txEl>
                                          </p:spTgt>
                                        </p:tgtEl>
                                        <p:attrNameLst>
                                          <p:attrName>style.visibility</p:attrName>
                                        </p:attrNameLst>
                                      </p:cBhvr>
                                      <p:to>
                                        <p:strVal val="visible"/>
                                      </p:to>
                                    </p:set>
                                    <p:animEffect transition="in" filter="wipe(up)">
                                      <p:cBhvr>
                                        <p:cTn id="19" dur="500"/>
                                        <p:tgtEl>
                                          <p:spTgt spid="386051">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86051">
                                            <p:txEl>
                                              <p:pRg st="5" end="5"/>
                                            </p:txEl>
                                          </p:spTgt>
                                        </p:tgtEl>
                                        <p:attrNameLst>
                                          <p:attrName>style.visibility</p:attrName>
                                        </p:attrNameLst>
                                      </p:cBhvr>
                                      <p:to>
                                        <p:strVal val="visible"/>
                                      </p:to>
                                    </p:set>
                                    <p:animEffect transition="in" filter="wipe(up)">
                                      <p:cBhvr>
                                        <p:cTn id="27" dur="500"/>
                                        <p:tgtEl>
                                          <p:spTgt spid="38605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86069"/>
                                        </p:tgtEl>
                                        <p:attrNameLst>
                                          <p:attrName>style.visibility</p:attrName>
                                        </p:attrNameLst>
                                      </p:cBhvr>
                                      <p:to>
                                        <p:strVal val="visible"/>
                                      </p:to>
                                    </p:set>
                                    <p:animEffect transition="in" filter="fade">
                                      <p:cBhvr>
                                        <p:cTn id="32" dur="500"/>
                                        <p:tgtEl>
                                          <p:spTgt spid="38606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6070"/>
                                        </p:tgtEl>
                                        <p:attrNameLst>
                                          <p:attrName>style.visibility</p:attrName>
                                        </p:attrNameLst>
                                      </p:cBhvr>
                                      <p:to>
                                        <p:strVal val="visible"/>
                                      </p:to>
                                    </p:set>
                                    <p:animEffect transition="in" filter="fade">
                                      <p:cBhvr>
                                        <p:cTn id="35" dur="500"/>
                                        <p:tgtEl>
                                          <p:spTgt spid="386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build="p"/>
      <p:bldP spid="386069" grpId="0" animBg="1"/>
      <p:bldP spid="38607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4410366" y="3789040"/>
            <a:ext cx="3383296"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a:solidFill>
                  <a:srgbClr val="404040"/>
                </a:solidFill>
              </a:defRPr>
            </a:lvl1pPr>
          </a:lstStyle>
          <a:p>
            <a:r>
              <a:rPr lang="en-US" altLang="zh-CN" sz="3200" b="1" dirty="0"/>
              <a:t>OpenGL</a:t>
            </a:r>
            <a:r>
              <a:rPr lang="zh-CN" altLang="en-US" sz="3200" b="1" dirty="0" smtClean="0"/>
              <a:t>反走样实现</a:t>
            </a:r>
            <a:endParaRPr sz="3200" b="1" dirty="0"/>
          </a:p>
        </p:txBody>
      </p:sp>
      <p:grpSp>
        <p:nvGrpSpPr>
          <p:cNvPr id="154" name="Group 15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GrpSpPr/>
          <p:nvPr/>
        </p:nvGrpSpPr>
        <p:grpSpPr>
          <a:xfrm>
            <a:off x="5101359" y="1942704"/>
            <a:ext cx="1989282" cy="1714897"/>
            <a:chOff x="0" y="0"/>
            <a:chExt cx="1989280" cy="1714895"/>
          </a:xfrm>
        </p:grpSpPr>
        <p:sp>
          <p:nvSpPr>
            <p:cNvPr id="152" name="Shape 152"/>
            <p:cNvSpPr/>
            <p:nvPr/>
          </p:nvSpPr>
          <p:spPr>
            <a:xfrm>
              <a:off x="0" y="0"/>
              <a:ext cx="1989280" cy="17148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000000"/>
            </a:solidFill>
            <a:ln w="12700" cap="flat">
              <a:noFill/>
              <a:miter lim="400000"/>
            </a:ln>
            <a:effectLst/>
          </p:spPr>
          <p:txBody>
            <a:bodyPr wrap="square" lIns="45719" tIns="45719" rIns="45719" bIns="45719" numCol="1" anchor="ctr">
              <a:noAutofit/>
            </a:bodyPr>
            <a:lstStyle/>
            <a:p>
              <a:pPr algn="ctr">
                <a:defRPr sz="7200">
                  <a:solidFill>
                    <a:srgbClr val="FFFFFF"/>
                  </a:solidFill>
                  <a:latin typeface="Agency FB"/>
                  <a:ea typeface="Agency FB"/>
                  <a:cs typeface="Agency FB"/>
                  <a:sym typeface="Agency FB"/>
                </a:defRPr>
              </a:pPr>
              <a:endParaRPr/>
            </a:p>
          </p:txBody>
        </p:sp>
        <p:sp>
          <p:nvSpPr>
            <p:cNvPr id="153" name="Shape 153"/>
            <p:cNvSpPr/>
            <p:nvPr/>
          </p:nvSpPr>
          <p:spPr>
            <a:xfrm>
              <a:off x="308680" y="257285"/>
              <a:ext cx="1371919" cy="12003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7200">
                  <a:solidFill>
                    <a:srgbClr val="FFFFFF"/>
                  </a:solidFill>
                  <a:latin typeface="Agency FB"/>
                  <a:ea typeface="Agency FB"/>
                  <a:cs typeface="Agency FB"/>
                  <a:sym typeface="Agency FB"/>
                </a:defRPr>
              </a:lvl1pPr>
            </a:lstStyle>
            <a:p>
              <a:r>
                <a:rPr dirty="0" smtClean="0"/>
                <a:t>0</a:t>
              </a:r>
              <a:r>
                <a:rPr lang="en-US" altLang="zh-CN" dirty="0" smtClean="0"/>
                <a:t>4</a:t>
              </a:r>
              <a:endParaRPr dirty="0"/>
            </a:p>
          </p:txBody>
        </p:sp>
      </p:grpSp>
      <p:grpSp>
        <p:nvGrpSpPr>
          <p:cNvPr id="160" name="Group 160"/>
          <p:cNvGrpSpPr/>
          <p:nvPr/>
        </p:nvGrpSpPr>
        <p:grpSpPr>
          <a:xfrm>
            <a:off x="0" y="-1664916"/>
            <a:ext cx="12192000" cy="1320801"/>
            <a:chOff x="0" y="0"/>
            <a:chExt cx="12192000" cy="1320800"/>
          </a:xfrm>
        </p:grpSpPr>
        <p:sp>
          <p:nvSpPr>
            <p:cNvPr id="155" name="Shape 155"/>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156" name="Shape 156"/>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57" name="Shape 157"/>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8" name="Shape 158"/>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59" name="Shape 159"/>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spTree>
    <p:extLst>
      <p:ext uri="{BB962C8B-B14F-4D97-AF65-F5344CB8AC3E}">
        <p14:creationId xmlns:p14="http://schemas.microsoft.com/office/powerpoint/2010/main" val="2786614578"/>
      </p:ext>
    </p:extLst>
  </p:cSld>
  <p:clrMapOvr>
    <a:masterClrMapping/>
  </p:clrMapOvr>
  <p:transition spd="slow" advClick="0" advTm="0"/>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body" sz="half" idx="1"/>
          </p:nvPr>
        </p:nvSpPr>
        <p:spPr>
          <a:xfrm>
            <a:off x="551384" y="620688"/>
            <a:ext cx="11402484" cy="5400600"/>
          </a:xfrm>
        </p:spPr>
        <p:txBody>
          <a:bodyPr>
            <a:normAutofit/>
          </a:bodyPr>
          <a:lstStyle/>
          <a:p>
            <a:pPr lvl="1" indent="0" eaLnBrk="1" hangingPunct="1">
              <a:spcBef>
                <a:spcPts val="0"/>
              </a:spcBef>
            </a:pPr>
            <a:r>
              <a:rPr lang="en-US" altLang="zh-CN" sz="3200" b="1" dirty="0">
                <a:solidFill>
                  <a:schemeClr val="accent6">
                    <a:lumMod val="50000"/>
                  </a:schemeClr>
                </a:solidFill>
                <a:latin typeface="微软雅黑" panose="020B0503020204020204" pitchFamily="34" charset="-122"/>
                <a:ea typeface="微软雅黑" panose="020B0503020204020204" pitchFamily="34" charset="-122"/>
              </a:rPr>
              <a:t>4.1 </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反走样步骤</a:t>
            </a:r>
          </a:p>
          <a:p>
            <a:pPr marL="717550" lvl="1" indent="-342900" hangingPunct="0">
              <a:lnSpc>
                <a:spcPct val="110000"/>
              </a:lnSpc>
              <a:spcBef>
                <a:spcPts val="18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激活反走样</a:t>
            </a:r>
          </a:p>
          <a:p>
            <a:pPr lvl="2" eaLnBrk="1" hangingPunct="1">
              <a:buFont typeface="Wingdings" pitchFamily="2" charset="2"/>
              <a:buNone/>
            </a:pPr>
            <a:r>
              <a:rPr lang="en-US" altLang="zh-CN" b="1" dirty="0" err="1" smtClean="0">
                <a:solidFill>
                  <a:schemeClr val="bg2">
                    <a:lumMod val="50000"/>
                  </a:schemeClr>
                </a:solidFill>
                <a:latin typeface="Times New Roman" pitchFamily="18" charset="0"/>
              </a:rPr>
              <a:t>glEnable</a:t>
            </a:r>
            <a:r>
              <a:rPr lang="en-US" altLang="zh-CN" b="1" dirty="0" smtClean="0">
                <a:solidFill>
                  <a:schemeClr val="bg2">
                    <a:lumMod val="50000"/>
                  </a:schemeClr>
                </a:solidFill>
                <a:latin typeface="Times New Roman" pitchFamily="18" charset="0"/>
              </a:rPr>
              <a:t>(GL_POINT_SMOOTH);</a:t>
            </a:r>
          </a:p>
          <a:p>
            <a:pPr lvl="2" eaLnBrk="1" hangingPunct="1">
              <a:buFont typeface="Wingdings" pitchFamily="2" charset="2"/>
              <a:buNone/>
            </a:pPr>
            <a:r>
              <a:rPr lang="en-US" altLang="zh-CN" b="1" dirty="0" err="1" smtClean="0">
                <a:solidFill>
                  <a:schemeClr val="bg2">
                    <a:lumMod val="50000"/>
                  </a:schemeClr>
                </a:solidFill>
                <a:latin typeface="Times New Roman" pitchFamily="18" charset="0"/>
              </a:rPr>
              <a:t>glEnable</a:t>
            </a:r>
            <a:r>
              <a:rPr lang="en-US" altLang="zh-CN" b="1" dirty="0" smtClean="0">
                <a:solidFill>
                  <a:schemeClr val="bg2">
                    <a:lumMod val="50000"/>
                  </a:schemeClr>
                </a:solidFill>
                <a:latin typeface="Times New Roman" pitchFamily="18" charset="0"/>
              </a:rPr>
              <a:t>(GL_LINE_SMOOTH);</a:t>
            </a:r>
          </a:p>
          <a:p>
            <a:pPr lvl="2" eaLnBrk="1" hangingPunct="1">
              <a:spcBef>
                <a:spcPts val="1200"/>
              </a:spcBef>
              <a:buFont typeface="Wingdings" pitchFamily="2" charset="2"/>
              <a:buNone/>
            </a:pPr>
            <a:r>
              <a:rPr lang="en-US" altLang="zh-CN" b="1" dirty="0" err="1" smtClean="0">
                <a:solidFill>
                  <a:schemeClr val="bg2">
                    <a:lumMod val="50000"/>
                  </a:schemeClr>
                </a:solidFill>
                <a:latin typeface="Times New Roman" pitchFamily="18" charset="0"/>
              </a:rPr>
              <a:t>glEnable</a:t>
            </a:r>
            <a:r>
              <a:rPr lang="en-US" altLang="zh-CN" b="1" dirty="0" smtClean="0">
                <a:solidFill>
                  <a:schemeClr val="bg2">
                    <a:lumMod val="50000"/>
                  </a:schemeClr>
                </a:solidFill>
                <a:latin typeface="Times New Roman" pitchFamily="18" charset="0"/>
              </a:rPr>
              <a:t>(GL_POLYGON_SMOOTH);</a:t>
            </a:r>
          </a:p>
          <a:p>
            <a:pPr marL="717550" lvl="1" indent="-342900" eaLnBrk="1" hangingPunct="0">
              <a:lnSpc>
                <a:spcPct val="110000"/>
              </a:lnSpc>
              <a:spcBef>
                <a:spcPts val="18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激活融合操作</a:t>
            </a:r>
          </a:p>
          <a:p>
            <a:pPr lvl="2">
              <a:spcBef>
                <a:spcPts val="1800"/>
              </a:spcBef>
            </a:pPr>
            <a:r>
              <a:rPr lang="en-US" altLang="zh-CN" b="1" dirty="0" err="1" smtClean="0">
                <a:solidFill>
                  <a:schemeClr val="bg2">
                    <a:lumMod val="50000"/>
                  </a:schemeClr>
                </a:solidFill>
                <a:latin typeface="Times New Roman" pitchFamily="18" charset="0"/>
              </a:rPr>
              <a:t>glEnable</a:t>
            </a:r>
            <a:r>
              <a:rPr lang="en-US" altLang="zh-CN" b="1" dirty="0" smtClean="0">
                <a:solidFill>
                  <a:schemeClr val="bg2">
                    <a:lumMod val="50000"/>
                  </a:schemeClr>
                </a:solidFill>
                <a:latin typeface="Times New Roman" pitchFamily="18" charset="0"/>
              </a:rPr>
              <a:t>(GL_BLEND</a:t>
            </a:r>
            <a:r>
              <a:rPr lang="en-US" altLang="zh-CN" b="1" dirty="0">
                <a:solidFill>
                  <a:schemeClr val="bg2">
                    <a:lumMod val="50000"/>
                  </a:schemeClr>
                </a:solidFill>
                <a:latin typeface="Times New Roman" pitchFamily="18" charset="0"/>
              </a:rPr>
              <a:t>); </a:t>
            </a:r>
            <a:endParaRPr lang="en-US" altLang="zh-CN" b="1" dirty="0" smtClean="0">
              <a:solidFill>
                <a:schemeClr val="bg2">
                  <a:lumMod val="50000"/>
                </a:schemeClr>
              </a:solidFill>
              <a:latin typeface="Times New Roman" pitchFamily="18" charset="0"/>
            </a:endParaRPr>
          </a:p>
          <a:p>
            <a:pPr lvl="2">
              <a:spcBef>
                <a:spcPts val="1800"/>
              </a:spcBef>
            </a:pPr>
            <a:r>
              <a:rPr lang="en-US" altLang="zh-CN" b="1" dirty="0" err="1" smtClean="0">
                <a:solidFill>
                  <a:schemeClr val="bg2">
                    <a:lumMod val="50000"/>
                  </a:schemeClr>
                </a:solidFill>
                <a:latin typeface="Times New Roman" pitchFamily="18" charset="0"/>
              </a:rPr>
              <a:t>glBlendFunc</a:t>
            </a:r>
            <a:r>
              <a:rPr lang="en-US" altLang="zh-CN" b="1" dirty="0" smtClean="0">
                <a:solidFill>
                  <a:schemeClr val="bg2">
                    <a:lumMod val="50000"/>
                  </a:schemeClr>
                </a:solidFill>
                <a:latin typeface="Times New Roman" pitchFamily="18" charset="0"/>
              </a:rPr>
              <a:t>(GL_SRC_ALPHA,GL_ONE_MINUS_SRC_ALPHA</a:t>
            </a:r>
            <a:r>
              <a:rPr lang="en-US" altLang="zh-CN" b="1" dirty="0">
                <a:solidFill>
                  <a:schemeClr val="bg2">
                    <a:lumMod val="50000"/>
                  </a:schemeClr>
                </a:solidFill>
                <a:latin typeface="Times New Roman" pitchFamily="18" charset="0"/>
              </a:rPr>
              <a:t>);</a:t>
            </a:r>
          </a:p>
          <a:p>
            <a:pPr marL="717550" lvl="1" indent="-342900" hangingPunct="0">
              <a:lnSpc>
                <a:spcPct val="110000"/>
              </a:lnSpc>
              <a:spcBef>
                <a:spcPts val="18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选择反走样控制方式</a:t>
            </a:r>
          </a:p>
        </p:txBody>
      </p:sp>
    </p:spTree>
    <p:extLst>
      <p:ext uri="{BB962C8B-B14F-4D97-AF65-F5344CB8AC3E}">
        <p14:creationId xmlns:p14="http://schemas.microsoft.com/office/powerpoint/2010/main" val="3307143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1427">
                                            <p:bg/>
                                          </p:spTgt>
                                        </p:tgtEl>
                                        <p:attrNameLst>
                                          <p:attrName>style.visibility</p:attrName>
                                        </p:attrNameLst>
                                      </p:cBhvr>
                                      <p:to>
                                        <p:strVal val="visible"/>
                                      </p:to>
                                    </p:set>
                                    <p:animEffect transition="in" filter="wipe(up)">
                                      <p:cBhvr>
                                        <p:cTn id="7" dur="500"/>
                                        <p:tgtEl>
                                          <p:spTgt spid="231427">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31427">
                                            <p:txEl>
                                              <p:pRg st="0" end="0"/>
                                            </p:txEl>
                                          </p:spTgt>
                                        </p:tgtEl>
                                        <p:attrNameLst>
                                          <p:attrName>style.visibility</p:attrName>
                                        </p:attrNameLst>
                                      </p:cBhvr>
                                      <p:to>
                                        <p:strVal val="visible"/>
                                      </p:to>
                                    </p:set>
                                    <p:animEffect transition="in" filter="wipe(up)">
                                      <p:cBhvr>
                                        <p:cTn id="10" dur="500"/>
                                        <p:tgtEl>
                                          <p:spTgt spid="231427">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31427">
                                            <p:txEl>
                                              <p:pRg st="1" end="1"/>
                                            </p:txEl>
                                          </p:spTgt>
                                        </p:tgtEl>
                                        <p:attrNameLst>
                                          <p:attrName>style.visibility</p:attrName>
                                        </p:attrNameLst>
                                      </p:cBhvr>
                                      <p:to>
                                        <p:strVal val="visible"/>
                                      </p:to>
                                    </p:set>
                                    <p:animEffect transition="in" filter="wipe(up)">
                                      <p:cBhvr>
                                        <p:cTn id="13" dur="500"/>
                                        <p:tgtEl>
                                          <p:spTgt spid="231427">
                                            <p:txEl>
                                              <p:pRg st="1" end="1"/>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1427">
                                            <p:txEl>
                                              <p:pRg st="2" end="2"/>
                                            </p:txEl>
                                          </p:spTgt>
                                        </p:tgtEl>
                                        <p:attrNameLst>
                                          <p:attrName>style.visibility</p:attrName>
                                        </p:attrNameLst>
                                      </p:cBhvr>
                                      <p:to>
                                        <p:strVal val="visible"/>
                                      </p:to>
                                    </p:set>
                                    <p:animEffect transition="in" filter="wipe(up)">
                                      <p:cBhvr>
                                        <p:cTn id="16" dur="500"/>
                                        <p:tgtEl>
                                          <p:spTgt spid="231427">
                                            <p:txEl>
                                              <p:pRg st="2" end="2"/>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31427">
                                            <p:txEl>
                                              <p:pRg st="3" end="3"/>
                                            </p:txEl>
                                          </p:spTgt>
                                        </p:tgtEl>
                                        <p:attrNameLst>
                                          <p:attrName>style.visibility</p:attrName>
                                        </p:attrNameLst>
                                      </p:cBhvr>
                                      <p:to>
                                        <p:strVal val="visible"/>
                                      </p:to>
                                    </p:set>
                                    <p:animEffect transition="in" filter="wipe(up)">
                                      <p:cBhvr>
                                        <p:cTn id="19" dur="500"/>
                                        <p:tgtEl>
                                          <p:spTgt spid="231427">
                                            <p:txEl>
                                              <p:pRg st="3" end="3"/>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31427">
                                            <p:txEl>
                                              <p:pRg st="4" end="4"/>
                                            </p:txEl>
                                          </p:spTgt>
                                        </p:tgtEl>
                                        <p:attrNameLst>
                                          <p:attrName>style.visibility</p:attrName>
                                        </p:attrNameLst>
                                      </p:cBhvr>
                                      <p:to>
                                        <p:strVal val="visible"/>
                                      </p:to>
                                    </p:set>
                                    <p:animEffect transition="in" filter="wipe(up)">
                                      <p:cBhvr>
                                        <p:cTn id="22" dur="500"/>
                                        <p:tgtEl>
                                          <p:spTgt spid="231427">
                                            <p:txEl>
                                              <p:pRg st="4" end="4"/>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31427">
                                            <p:txEl>
                                              <p:pRg st="5" end="5"/>
                                            </p:txEl>
                                          </p:spTgt>
                                        </p:tgtEl>
                                        <p:attrNameLst>
                                          <p:attrName>style.visibility</p:attrName>
                                        </p:attrNameLst>
                                      </p:cBhvr>
                                      <p:to>
                                        <p:strVal val="visible"/>
                                      </p:to>
                                    </p:set>
                                    <p:animEffect transition="in" filter="wipe(up)">
                                      <p:cBhvr>
                                        <p:cTn id="25" dur="500"/>
                                        <p:tgtEl>
                                          <p:spTgt spid="231427">
                                            <p:txEl>
                                              <p:pRg st="5" end="5"/>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31427">
                                            <p:txEl>
                                              <p:pRg st="6" end="6"/>
                                            </p:txEl>
                                          </p:spTgt>
                                        </p:tgtEl>
                                        <p:attrNameLst>
                                          <p:attrName>style.visibility</p:attrName>
                                        </p:attrNameLst>
                                      </p:cBhvr>
                                      <p:to>
                                        <p:strVal val="visible"/>
                                      </p:to>
                                    </p:set>
                                    <p:animEffect transition="in" filter="wipe(up)">
                                      <p:cBhvr>
                                        <p:cTn id="28" dur="500"/>
                                        <p:tgtEl>
                                          <p:spTgt spid="231427">
                                            <p:txEl>
                                              <p:pRg st="6" end="6"/>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31427">
                                            <p:txEl>
                                              <p:pRg st="7" end="7"/>
                                            </p:txEl>
                                          </p:spTgt>
                                        </p:tgtEl>
                                        <p:attrNameLst>
                                          <p:attrName>style.visibility</p:attrName>
                                        </p:attrNameLst>
                                      </p:cBhvr>
                                      <p:to>
                                        <p:strVal val="visible"/>
                                      </p:to>
                                    </p:set>
                                    <p:animEffect transition="in" filter="wipe(up)">
                                      <p:cBhvr>
                                        <p:cTn id="31" dur="500"/>
                                        <p:tgtEl>
                                          <p:spTgt spid="231427">
                                            <p:txEl>
                                              <p:pRg st="7" end="7"/>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31427">
                                            <p:txEl>
                                              <p:pRg st="8" end="8"/>
                                            </p:txEl>
                                          </p:spTgt>
                                        </p:tgtEl>
                                        <p:attrNameLst>
                                          <p:attrName>style.visibility</p:attrName>
                                        </p:attrNameLst>
                                      </p:cBhvr>
                                      <p:to>
                                        <p:strVal val="visible"/>
                                      </p:to>
                                    </p:set>
                                    <p:animEffect transition="in" filter="wipe(up)">
                                      <p:cBhvr>
                                        <p:cTn id="34" dur="500"/>
                                        <p:tgtEl>
                                          <p:spTgt spid="2314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23392" y="188640"/>
            <a:ext cx="10390716" cy="1462087"/>
          </a:xfrm>
        </p:spPr>
        <p:txBody>
          <a:bodyPr/>
          <a:lstStyle/>
          <a:p>
            <a:pPr lvl="1"/>
            <a:r>
              <a:rPr lang="en-US" altLang="zh-CN" sz="3200" b="1" dirty="0">
                <a:solidFill>
                  <a:schemeClr val="accent6">
                    <a:lumMod val="50000"/>
                  </a:schemeClr>
                </a:solidFill>
                <a:latin typeface="微软雅黑" panose="020B0503020204020204" pitchFamily="34" charset="-122"/>
                <a:ea typeface="微软雅黑" panose="020B0503020204020204" pitchFamily="34" charset="-122"/>
              </a:rPr>
              <a:t>4.1 </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反走样步骤</a:t>
            </a:r>
          </a:p>
        </p:txBody>
      </p:sp>
      <p:sp>
        <p:nvSpPr>
          <p:cNvPr id="233475" name="Rectangle 3"/>
          <p:cNvSpPr>
            <a:spLocks noGrp="1" noChangeArrowheads="1"/>
          </p:cNvSpPr>
          <p:nvPr>
            <p:ph type="body" sz="half" idx="1"/>
          </p:nvPr>
        </p:nvSpPr>
        <p:spPr>
          <a:xfrm>
            <a:off x="983432" y="1484784"/>
            <a:ext cx="10115549" cy="4114800"/>
          </a:xfrm>
        </p:spPr>
        <p:txBody>
          <a:bodyPr/>
          <a:lstStyle/>
          <a:p>
            <a:pPr marL="717550" lvl="1" indent="-342900" eaLnBrk="1" hangingPunct="0">
              <a:lnSpc>
                <a:spcPct val="110000"/>
              </a:lnSpc>
              <a:spcBef>
                <a:spcPts val="18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调用</a:t>
            </a:r>
            <a:r>
              <a:rPr lang="en-US" altLang="zh-CN" b="1" dirty="0" err="1">
                <a:solidFill>
                  <a:schemeClr val="accent6">
                    <a:lumMod val="50000"/>
                  </a:schemeClr>
                </a:solidFill>
                <a:latin typeface="微软雅黑" panose="020B0503020204020204" pitchFamily="34" charset="-122"/>
                <a:ea typeface="微软雅黑" panose="020B0503020204020204" pitchFamily="34" charset="-122"/>
              </a:rPr>
              <a:t>glHint</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函数指定反走样执行</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方式</a:t>
            </a:r>
          </a:p>
          <a:p>
            <a:pPr lvl="2"/>
            <a:endParaRPr lang="en-US" altLang="zh-CN" b="1" dirty="0" smtClean="0">
              <a:solidFill>
                <a:schemeClr val="bg2">
                  <a:lumMod val="50000"/>
                </a:schemeClr>
              </a:solidFill>
              <a:latin typeface="Times New Roman" pitchFamily="18" charset="0"/>
            </a:endParaRPr>
          </a:p>
          <a:p>
            <a:pPr lvl="2"/>
            <a:r>
              <a:rPr lang="en-US" altLang="zh-CN" b="1" dirty="0" smtClean="0">
                <a:solidFill>
                  <a:schemeClr val="bg2">
                    <a:lumMod val="50000"/>
                  </a:schemeClr>
                </a:solidFill>
                <a:latin typeface="Times New Roman" pitchFamily="18" charset="0"/>
              </a:rPr>
              <a:t>void </a:t>
            </a:r>
            <a:r>
              <a:rPr lang="en-US" altLang="zh-CN" b="1" dirty="0" err="1" smtClean="0">
                <a:solidFill>
                  <a:schemeClr val="bg2">
                    <a:lumMod val="50000"/>
                  </a:schemeClr>
                </a:solidFill>
                <a:latin typeface="Times New Roman" pitchFamily="18" charset="0"/>
              </a:rPr>
              <a:t>glHint</a:t>
            </a:r>
            <a:r>
              <a:rPr lang="en-US" altLang="zh-CN" b="1" dirty="0" smtClean="0">
                <a:solidFill>
                  <a:schemeClr val="bg2">
                    <a:lumMod val="50000"/>
                  </a:schemeClr>
                </a:solidFill>
                <a:latin typeface="Times New Roman" pitchFamily="18" charset="0"/>
              </a:rPr>
              <a:t> (</a:t>
            </a:r>
            <a:r>
              <a:rPr lang="en-US" altLang="zh-CN" b="1" dirty="0" err="1" smtClean="0">
                <a:solidFill>
                  <a:schemeClr val="bg2">
                    <a:lumMod val="50000"/>
                  </a:schemeClr>
                </a:solidFill>
                <a:latin typeface="Times New Roman" pitchFamily="18" charset="0"/>
              </a:rPr>
              <a:t>GLenum</a:t>
            </a:r>
            <a:r>
              <a:rPr lang="en-US" altLang="zh-CN" b="1" dirty="0" smtClean="0">
                <a:solidFill>
                  <a:schemeClr val="bg2">
                    <a:lumMod val="50000"/>
                  </a:schemeClr>
                </a:solidFill>
                <a:latin typeface="Times New Roman" pitchFamily="18" charset="0"/>
              </a:rPr>
              <a:t> target, </a:t>
            </a:r>
            <a:r>
              <a:rPr lang="en-US" altLang="zh-CN" b="1" dirty="0" err="1" smtClean="0">
                <a:solidFill>
                  <a:schemeClr val="bg2">
                    <a:lumMod val="50000"/>
                  </a:schemeClr>
                </a:solidFill>
                <a:latin typeface="Times New Roman" pitchFamily="18" charset="0"/>
              </a:rPr>
              <a:t>GLenum</a:t>
            </a:r>
            <a:r>
              <a:rPr lang="en-US" altLang="zh-CN" b="1" dirty="0" smtClean="0">
                <a:solidFill>
                  <a:schemeClr val="bg2">
                    <a:lumMod val="50000"/>
                  </a:schemeClr>
                </a:solidFill>
                <a:latin typeface="Times New Roman" pitchFamily="18" charset="0"/>
              </a:rPr>
              <a:t> hint);</a:t>
            </a:r>
            <a:endParaRPr lang="en-US" altLang="zh-CN" b="1" dirty="0">
              <a:solidFill>
                <a:schemeClr val="bg2">
                  <a:lumMod val="50000"/>
                </a:schemeClr>
              </a:solidFill>
              <a:latin typeface="Times New Roman" pitchFamily="18" charset="0"/>
            </a:endParaRPr>
          </a:p>
        </p:txBody>
      </p:sp>
      <p:graphicFrame>
        <p:nvGraphicFramePr>
          <p:cNvPr id="233493" name="Group 21"/>
          <p:cNvGraphicFramePr>
            <a:graphicFrameLocks noGrp="1"/>
          </p:cNvGraphicFramePr>
          <p:nvPr>
            <p:ph sz="half" idx="2"/>
            <p:extLst>
              <p:ext uri="{D42A27DB-BD31-4B8C-83A1-F6EECF244321}">
                <p14:modId xmlns:p14="http://schemas.microsoft.com/office/powerpoint/2010/main" val="3826596641"/>
              </p:ext>
            </p:extLst>
          </p:nvPr>
        </p:nvGraphicFramePr>
        <p:xfrm>
          <a:off x="623392" y="3573016"/>
          <a:ext cx="10801199" cy="2486660"/>
        </p:xfrm>
        <a:graphic>
          <a:graphicData uri="http://schemas.openxmlformats.org/drawingml/2006/table">
            <a:tbl>
              <a:tblPr/>
              <a:tblGrid>
                <a:gridCol w="5354807"/>
                <a:gridCol w="5446392"/>
              </a:tblGrid>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dirty="0" smtClean="0">
                          <a:ln>
                            <a:noFill/>
                          </a:ln>
                          <a:solidFill>
                            <a:schemeClr val="bg2">
                              <a:lumMod val="50000"/>
                            </a:schemeClr>
                          </a:solidFill>
                          <a:effectLst/>
                          <a:latin typeface="Times New Roman" pitchFamily="18" charset="0"/>
                          <a:ea typeface="宋体" pitchFamily="2" charset="-122"/>
                        </a:rPr>
                        <a:t>target </a:t>
                      </a:r>
                      <a:r>
                        <a:rPr kumimoji="0" lang="zh-CN" altLang="en-US" sz="2400" b="1" i="0" u="none" strike="noStrike" cap="none" normalizeH="0" baseline="0" dirty="0" smtClean="0">
                          <a:ln>
                            <a:noFill/>
                          </a:ln>
                          <a:solidFill>
                            <a:schemeClr val="bg2">
                              <a:lumMod val="50000"/>
                            </a:schemeClr>
                          </a:solidFill>
                          <a:effectLst/>
                          <a:latin typeface="Tahoma" pitchFamily="34" charset="0"/>
                          <a:ea typeface="宋体" pitchFamily="2" charset="-122"/>
                        </a:rPr>
                        <a:t>参  数</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chemeClr val="bg2">
                              <a:lumMod val="50000"/>
                            </a:schemeClr>
                          </a:solidFill>
                          <a:effectLst/>
                          <a:latin typeface="Tahoma" pitchFamily="34" charset="0"/>
                          <a:ea typeface="宋体" pitchFamily="2" charset="-122"/>
                        </a:rPr>
                        <a:t>含  义</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bg2">
                              <a:lumMod val="50000"/>
                            </a:schemeClr>
                          </a:solidFill>
                          <a:effectLst/>
                          <a:latin typeface="Times New Roman" pitchFamily="18" charset="0"/>
                          <a:ea typeface="宋体" pitchFamily="2" charset="-122"/>
                        </a:rPr>
                        <a:t>GL_POINT_SMOOTH_HINT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bg2">
                              <a:lumMod val="50000"/>
                            </a:schemeClr>
                          </a:solidFill>
                          <a:effectLst/>
                          <a:latin typeface="Times New Roman" pitchFamily="18" charset="0"/>
                          <a:ea typeface="宋体" pitchFamily="2" charset="-122"/>
                        </a:rPr>
                        <a:t>GL_LINE_SMOOTH_HINT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bg2">
                              <a:lumMod val="50000"/>
                            </a:schemeClr>
                          </a:solidFill>
                          <a:effectLst/>
                          <a:latin typeface="Times New Roman" pitchFamily="18" charset="0"/>
                          <a:ea typeface="宋体" pitchFamily="2" charset="-122"/>
                        </a:rPr>
                        <a:t>GL_POLYGON_SMOOTH_HINT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bg2">
                              <a:lumMod val="50000"/>
                            </a:schemeClr>
                          </a:solidFill>
                          <a:effectLst/>
                          <a:latin typeface="Times New Roman" pitchFamily="18" charset="0"/>
                          <a:ea typeface="宋体" pitchFamily="2" charset="-122"/>
                        </a:rPr>
                        <a:t>在反走样操作中，指定点、线和多边形的样条质量</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bg2">
                              <a:lumMod val="50000"/>
                            </a:schemeClr>
                          </a:solidFill>
                          <a:effectLst/>
                          <a:latin typeface="Times New Roman" pitchFamily="18" charset="0"/>
                          <a:ea typeface="宋体" pitchFamily="2" charset="-122"/>
                        </a:rPr>
                        <a:t>GL_FOG_HINT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bg2">
                              <a:lumMod val="50000"/>
                            </a:schemeClr>
                          </a:solidFill>
                          <a:effectLst/>
                          <a:latin typeface="Times New Roman" pitchFamily="18" charset="0"/>
                          <a:ea typeface="宋体" pitchFamily="2" charset="-122"/>
                        </a:rPr>
                        <a:t>指定对像素还是对顶点进行雾化计算</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bg2">
                              <a:lumMod val="50000"/>
                            </a:schemeClr>
                          </a:solidFill>
                          <a:effectLst/>
                          <a:latin typeface="Times New Roman" pitchFamily="18" charset="0"/>
                          <a:ea typeface="宋体" pitchFamily="2" charset="-122"/>
                        </a:rPr>
                        <a:t>GL_PERSPECTIVE_CORRECTION_HINT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chemeClr val="bg2">
                              <a:lumMod val="50000"/>
                            </a:schemeClr>
                          </a:solidFill>
                          <a:effectLst/>
                          <a:latin typeface="Times New Roman" pitchFamily="18" charset="0"/>
                          <a:ea typeface="宋体" pitchFamily="2" charset="-122"/>
                        </a:rPr>
                        <a:t>指定颜色质量和纹理坐标插值</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0130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Effect transition="in" filter="wipe(up)">
                                      <p:cBhvr>
                                        <p:cTn id="7" dur="500"/>
                                        <p:tgtEl>
                                          <p:spTgt spid="23347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33475">
                                            <p:txEl>
                                              <p:pRg st="2" end="2"/>
                                            </p:txEl>
                                          </p:spTgt>
                                        </p:tgtEl>
                                        <p:attrNameLst>
                                          <p:attrName>style.visibility</p:attrName>
                                        </p:attrNameLst>
                                      </p:cBhvr>
                                      <p:to>
                                        <p:strVal val="visible"/>
                                      </p:to>
                                    </p:set>
                                    <p:animEffect transition="in" filter="wipe(up)">
                                      <p:cBhvr>
                                        <p:cTn id="10" dur="500"/>
                                        <p:tgtEl>
                                          <p:spTgt spid="2334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3"/>
          <p:cNvSpPr>
            <a:spLocks noGrp="1" noChangeArrowheads="1"/>
          </p:cNvSpPr>
          <p:nvPr>
            <p:ph type="body" sz="half" idx="1"/>
          </p:nvPr>
        </p:nvSpPr>
        <p:spPr>
          <a:xfrm>
            <a:off x="670984" y="2017713"/>
            <a:ext cx="11021483" cy="4114800"/>
          </a:xfrm>
        </p:spPr>
        <p:txBody>
          <a:bodyPr>
            <a:normAutofit/>
          </a:bodyPr>
          <a:lstStyle/>
          <a:p>
            <a:pPr marL="717550" lvl="1" indent="-342900" eaLnBrk="1" hangingPunct="0">
              <a:lnSpc>
                <a:spcPct val="110000"/>
              </a:lnSpc>
              <a:spcBef>
                <a:spcPts val="18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调用</a:t>
            </a:r>
            <a:r>
              <a:rPr lang="en-US" altLang="zh-CN" b="1" dirty="0" err="1">
                <a:solidFill>
                  <a:schemeClr val="accent6">
                    <a:lumMod val="50000"/>
                  </a:schemeClr>
                </a:solidFill>
                <a:latin typeface="微软雅黑" panose="020B0503020204020204" pitchFamily="34" charset="-122"/>
                <a:ea typeface="微软雅黑" panose="020B0503020204020204" pitchFamily="34" charset="-122"/>
              </a:rPr>
              <a:t>glHint</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函数指定反走样执行方式</a:t>
            </a:r>
          </a:p>
          <a:p>
            <a:pPr lvl="2" eaLnBrk="1" hangingPunct="1">
              <a:spcBef>
                <a:spcPts val="2400"/>
              </a:spcBef>
            </a:pPr>
            <a:r>
              <a:rPr lang="en-US" altLang="zh-CN" b="1" dirty="0" err="1" smtClean="0">
                <a:solidFill>
                  <a:schemeClr val="bg2">
                    <a:lumMod val="50000"/>
                  </a:schemeClr>
                </a:solidFill>
                <a:latin typeface="Times New Roman" pitchFamily="18" charset="0"/>
              </a:rPr>
              <a:t>glHint</a:t>
            </a:r>
            <a:r>
              <a:rPr lang="en-US" altLang="zh-CN" b="1" dirty="0">
                <a:solidFill>
                  <a:schemeClr val="bg2">
                    <a:lumMod val="50000"/>
                  </a:schemeClr>
                </a:solidFill>
                <a:latin typeface="Times New Roman" pitchFamily="18" charset="0"/>
              </a:rPr>
              <a:t>()</a:t>
            </a:r>
            <a:r>
              <a:rPr lang="zh-CN" altLang="en-US" b="1" dirty="0">
                <a:solidFill>
                  <a:schemeClr val="bg2">
                    <a:lumMod val="50000"/>
                  </a:schemeClr>
                </a:solidFill>
                <a:latin typeface="Times New Roman" pitchFamily="18" charset="0"/>
              </a:rPr>
              <a:t>函数</a:t>
            </a:r>
            <a:r>
              <a:rPr lang="en-US" altLang="zh-CN" b="1" dirty="0">
                <a:solidFill>
                  <a:schemeClr val="bg2">
                    <a:lumMod val="50000"/>
                  </a:schemeClr>
                </a:solidFill>
                <a:latin typeface="Times New Roman" pitchFamily="18" charset="0"/>
              </a:rPr>
              <a:t>hint</a:t>
            </a:r>
            <a:r>
              <a:rPr lang="zh-CN" altLang="en-US" b="1" dirty="0">
                <a:solidFill>
                  <a:schemeClr val="bg2">
                    <a:lumMod val="50000"/>
                  </a:schemeClr>
                </a:solidFill>
                <a:latin typeface="Times New Roman" pitchFamily="18" charset="0"/>
              </a:rPr>
              <a:t>参数的可选值</a:t>
            </a:r>
          </a:p>
          <a:p>
            <a:pPr marL="450850" lvl="1" indent="455613" eaLnBrk="1" hangingPunct="1">
              <a:spcBef>
                <a:spcPts val="1800"/>
              </a:spcBef>
              <a:buFont typeface="Wingdings" pitchFamily="2" charset="2"/>
              <a:buNone/>
            </a:pPr>
            <a:r>
              <a:rPr lang="en-US" altLang="zh-CN" b="1" dirty="0" smtClean="0">
                <a:solidFill>
                  <a:schemeClr val="bg2">
                    <a:lumMod val="50000"/>
                  </a:schemeClr>
                </a:solidFill>
                <a:latin typeface="Times New Roman" pitchFamily="18" charset="0"/>
              </a:rPr>
              <a:t>GL_FASTEST      </a:t>
            </a:r>
            <a:r>
              <a:rPr lang="zh-CN" altLang="en-US" b="1" dirty="0" smtClean="0">
                <a:solidFill>
                  <a:schemeClr val="bg2">
                    <a:lumMod val="50000"/>
                  </a:schemeClr>
                </a:solidFill>
                <a:latin typeface="Times New Roman" pitchFamily="18" charset="0"/>
              </a:rPr>
              <a:t>使用最快的计算方法，得到最高的执行效率</a:t>
            </a:r>
          </a:p>
          <a:p>
            <a:pPr marL="450850" lvl="1" indent="455613" eaLnBrk="1" hangingPunct="1">
              <a:spcBef>
                <a:spcPct val="55000"/>
              </a:spcBef>
              <a:buFont typeface="Wingdings" pitchFamily="2" charset="2"/>
              <a:buNone/>
            </a:pPr>
            <a:r>
              <a:rPr lang="en-US" altLang="zh-CN" b="1" dirty="0" smtClean="0">
                <a:solidFill>
                  <a:schemeClr val="bg2">
                    <a:lumMod val="50000"/>
                  </a:schemeClr>
                </a:solidFill>
                <a:latin typeface="Times New Roman" pitchFamily="18" charset="0"/>
              </a:rPr>
              <a:t>GL_NICEST     </a:t>
            </a:r>
            <a:r>
              <a:rPr lang="zh-CN" altLang="en-US" b="1" dirty="0" smtClean="0">
                <a:solidFill>
                  <a:schemeClr val="bg2">
                    <a:lumMod val="50000"/>
                  </a:schemeClr>
                </a:solidFill>
                <a:latin typeface="Times New Roman" pitchFamily="18" charset="0"/>
              </a:rPr>
              <a:t>使用最精确的计算方法，得到最佳的图象质量</a:t>
            </a:r>
          </a:p>
          <a:p>
            <a:pPr marL="450850" lvl="1" indent="455613" eaLnBrk="1" hangingPunct="1">
              <a:spcBef>
                <a:spcPct val="55000"/>
              </a:spcBef>
              <a:buFont typeface="Wingdings" pitchFamily="2" charset="2"/>
              <a:buNone/>
            </a:pPr>
            <a:r>
              <a:rPr lang="en-US" altLang="zh-CN" b="1" dirty="0" smtClean="0">
                <a:solidFill>
                  <a:schemeClr val="bg2">
                    <a:lumMod val="50000"/>
                  </a:schemeClr>
                </a:solidFill>
                <a:latin typeface="Times New Roman" pitchFamily="18" charset="0"/>
              </a:rPr>
              <a:t>GL_DONT_CARE  </a:t>
            </a:r>
            <a:r>
              <a:rPr lang="zh-CN" altLang="en-US" b="1" dirty="0" smtClean="0">
                <a:solidFill>
                  <a:schemeClr val="bg2">
                    <a:lumMod val="50000"/>
                  </a:schemeClr>
                </a:solidFill>
                <a:latin typeface="Times New Roman" pitchFamily="18" charset="0"/>
              </a:rPr>
              <a:t>在图象质量和执行速度之间不进行选择</a:t>
            </a:r>
            <a:r>
              <a:rPr lang="zh-CN" altLang="en-US" sz="2400" dirty="0" smtClean="0">
                <a:latin typeface="Times New Roman" pitchFamily="18" charset="0"/>
              </a:rPr>
              <a:t>     </a:t>
            </a:r>
          </a:p>
        </p:txBody>
      </p:sp>
      <p:sp>
        <p:nvSpPr>
          <p:cNvPr id="5" name="Rectangle 2"/>
          <p:cNvSpPr>
            <a:spLocks noGrp="1" noChangeArrowheads="1"/>
          </p:cNvSpPr>
          <p:nvPr>
            <p:ph type="title"/>
          </p:nvPr>
        </p:nvSpPr>
        <p:spPr>
          <a:xfrm>
            <a:off x="695400" y="404664"/>
            <a:ext cx="10390716" cy="1462087"/>
          </a:xfrm>
        </p:spPr>
        <p:txBody>
          <a:bodyPr/>
          <a:lstStyle/>
          <a:p>
            <a:pPr lvl="1"/>
            <a:r>
              <a:rPr lang="en-US" altLang="zh-CN" sz="3200" b="1" dirty="0">
                <a:solidFill>
                  <a:schemeClr val="accent6">
                    <a:lumMod val="50000"/>
                  </a:schemeClr>
                </a:solidFill>
                <a:latin typeface="微软雅黑" panose="020B0503020204020204" pitchFamily="34" charset="-122"/>
                <a:ea typeface="微软雅黑" panose="020B0503020204020204" pitchFamily="34" charset="-122"/>
              </a:rPr>
              <a:t>4.1 </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反走样步骤</a:t>
            </a:r>
          </a:p>
        </p:txBody>
      </p:sp>
    </p:spTree>
    <p:extLst>
      <p:ext uri="{BB962C8B-B14F-4D97-AF65-F5344CB8AC3E}">
        <p14:creationId xmlns:p14="http://schemas.microsoft.com/office/powerpoint/2010/main" val="70649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523">
                                            <p:bg/>
                                          </p:spTgt>
                                        </p:tgtEl>
                                        <p:attrNameLst>
                                          <p:attrName>style.visibility</p:attrName>
                                        </p:attrNameLst>
                                      </p:cBhvr>
                                      <p:to>
                                        <p:strVal val="visible"/>
                                      </p:to>
                                    </p:set>
                                    <p:animEffect transition="in" filter="wipe(up)">
                                      <p:cBhvr>
                                        <p:cTn id="7" dur="500"/>
                                        <p:tgtEl>
                                          <p:spTgt spid="235523">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35523">
                                            <p:txEl>
                                              <p:pRg st="0" end="0"/>
                                            </p:txEl>
                                          </p:spTgt>
                                        </p:tgtEl>
                                        <p:attrNameLst>
                                          <p:attrName>style.visibility</p:attrName>
                                        </p:attrNameLst>
                                      </p:cBhvr>
                                      <p:to>
                                        <p:strVal val="visible"/>
                                      </p:to>
                                    </p:set>
                                    <p:animEffect transition="in" filter="wipe(up)">
                                      <p:cBhvr>
                                        <p:cTn id="10" dur="500"/>
                                        <p:tgtEl>
                                          <p:spTgt spid="235523">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35523">
                                            <p:txEl>
                                              <p:pRg st="1" end="1"/>
                                            </p:txEl>
                                          </p:spTgt>
                                        </p:tgtEl>
                                        <p:attrNameLst>
                                          <p:attrName>style.visibility</p:attrName>
                                        </p:attrNameLst>
                                      </p:cBhvr>
                                      <p:to>
                                        <p:strVal val="visible"/>
                                      </p:to>
                                    </p:set>
                                    <p:animEffect transition="in" filter="wipe(up)">
                                      <p:cBhvr>
                                        <p:cTn id="13" dur="500"/>
                                        <p:tgtEl>
                                          <p:spTgt spid="235523">
                                            <p:txEl>
                                              <p:pRg st="1" end="1"/>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5523">
                                            <p:txEl>
                                              <p:pRg st="2" end="2"/>
                                            </p:txEl>
                                          </p:spTgt>
                                        </p:tgtEl>
                                        <p:attrNameLst>
                                          <p:attrName>style.visibility</p:attrName>
                                        </p:attrNameLst>
                                      </p:cBhvr>
                                      <p:to>
                                        <p:strVal val="visible"/>
                                      </p:to>
                                    </p:set>
                                    <p:animEffect transition="in" filter="wipe(up)">
                                      <p:cBhvr>
                                        <p:cTn id="16" dur="500"/>
                                        <p:tgtEl>
                                          <p:spTgt spid="235523">
                                            <p:txEl>
                                              <p:pRg st="2" end="2"/>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35523">
                                            <p:txEl>
                                              <p:pRg st="3" end="3"/>
                                            </p:txEl>
                                          </p:spTgt>
                                        </p:tgtEl>
                                        <p:attrNameLst>
                                          <p:attrName>style.visibility</p:attrName>
                                        </p:attrNameLst>
                                      </p:cBhvr>
                                      <p:to>
                                        <p:strVal val="visible"/>
                                      </p:to>
                                    </p:set>
                                    <p:animEffect transition="in" filter="wipe(up)">
                                      <p:cBhvr>
                                        <p:cTn id="19" dur="500"/>
                                        <p:tgtEl>
                                          <p:spTgt spid="235523">
                                            <p:txEl>
                                              <p:pRg st="3" end="3"/>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35523">
                                            <p:txEl>
                                              <p:pRg st="4" end="4"/>
                                            </p:txEl>
                                          </p:spTgt>
                                        </p:tgtEl>
                                        <p:attrNameLst>
                                          <p:attrName>style.visibility</p:attrName>
                                        </p:attrNameLst>
                                      </p:cBhvr>
                                      <p:to>
                                        <p:strVal val="visible"/>
                                      </p:to>
                                    </p:set>
                                    <p:animEffect transition="in" filter="wipe(up)">
                                      <p:cBhvr>
                                        <p:cTn id="22" dur="500"/>
                                        <p:tgtEl>
                                          <p:spTgt spid="2355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7572" name="Picture 4" descr="反走样蜘蛛网"/>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1" y="1844823"/>
            <a:ext cx="5471583" cy="4795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7573" name="Picture 5" descr="走样蜘蛛网">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801" y="1844824"/>
            <a:ext cx="5281084" cy="4795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p:nvPr>
        </p:nvSpPr>
        <p:spPr>
          <a:xfrm>
            <a:off x="695400" y="404664"/>
            <a:ext cx="10390716" cy="1462087"/>
          </a:xfrm>
        </p:spPr>
        <p:txBody>
          <a:bodyPr/>
          <a:lstStyle/>
          <a:p>
            <a:pPr lvl="1"/>
            <a:r>
              <a:rPr lang="en-US" altLang="zh-CN" sz="3200" b="1" dirty="0" smtClean="0">
                <a:solidFill>
                  <a:schemeClr val="accent6">
                    <a:lumMod val="50000"/>
                  </a:schemeClr>
                </a:solidFill>
                <a:latin typeface="微软雅黑" panose="020B0503020204020204" pitchFamily="34" charset="-122"/>
                <a:ea typeface="微软雅黑" panose="020B0503020204020204" pitchFamily="34" charset="-122"/>
              </a:rPr>
              <a:t>4.3 OpenGL</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反</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走样实例</a:t>
            </a:r>
          </a:p>
        </p:txBody>
      </p:sp>
    </p:spTree>
    <p:extLst>
      <p:ext uri="{BB962C8B-B14F-4D97-AF65-F5344CB8AC3E}">
        <p14:creationId xmlns:p14="http://schemas.microsoft.com/office/powerpoint/2010/main" val="1543562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75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75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912284" y="0"/>
            <a:ext cx="10464800" cy="7137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5779" name="Rectangle 3"/>
          <p:cNvSpPr>
            <a:spLocks noGrp="1" noChangeArrowheads="1"/>
          </p:cNvSpPr>
          <p:nvPr>
            <p:ph type="body" idx="1"/>
          </p:nvPr>
        </p:nvSpPr>
        <p:spPr>
          <a:xfrm>
            <a:off x="1151467" y="325439"/>
            <a:ext cx="10320867" cy="6632575"/>
          </a:xfrm>
        </p:spPr>
        <p:txBody>
          <a:bodyPr>
            <a:normAutofit fontScale="92500" lnSpcReduction="10000"/>
          </a:bodyPr>
          <a:lstStyle/>
          <a:p>
            <a:pPr eaLnBrk="1" hangingPunct="1">
              <a:lnSpc>
                <a:spcPct val="80000"/>
              </a:lnSpc>
              <a:buFont typeface="Wingdings" pitchFamily="2" charset="2"/>
              <a:buNone/>
            </a:pPr>
            <a:r>
              <a:rPr lang="en-US" altLang="zh-CN" sz="2000" b="1" dirty="0" smtClean="0">
                <a:solidFill>
                  <a:schemeClr val="bg1"/>
                </a:solidFill>
                <a:latin typeface="Times New Roman" pitchFamily="18" charset="0"/>
              </a:rPr>
              <a:t>/*********  antialiasing.cpp  ***********/</a:t>
            </a:r>
          </a:p>
          <a:p>
            <a:pPr eaLnBrk="1" hangingPunct="1">
              <a:lnSpc>
                <a:spcPct val="80000"/>
              </a:lnSpc>
              <a:buFont typeface="Wingdings" pitchFamily="2" charset="2"/>
              <a:buNone/>
            </a:pPr>
            <a:r>
              <a:rPr lang="en-US" altLang="zh-CN" sz="2000" b="1" dirty="0" smtClean="0">
                <a:solidFill>
                  <a:schemeClr val="bg1"/>
                </a:solidFill>
                <a:latin typeface="Times New Roman" pitchFamily="18" charset="0"/>
              </a:rPr>
              <a:t>#include&lt;GL/</a:t>
            </a:r>
            <a:r>
              <a:rPr lang="en-US" altLang="zh-CN" sz="2000" b="1" dirty="0" err="1" smtClean="0">
                <a:solidFill>
                  <a:schemeClr val="bg1"/>
                </a:solidFill>
                <a:latin typeface="Times New Roman" pitchFamily="18" charset="0"/>
              </a:rPr>
              <a:t>glut.h</a:t>
            </a:r>
            <a:r>
              <a:rPr lang="en-US" altLang="zh-CN" sz="2000" b="1" dirty="0" smtClean="0">
                <a:solidFill>
                  <a:schemeClr val="bg1"/>
                </a:solidFill>
                <a:latin typeface="Times New Roman" pitchFamily="18" charset="0"/>
              </a:rPr>
              <a:t>&gt;</a:t>
            </a:r>
          </a:p>
          <a:p>
            <a:pPr eaLnBrk="1" hangingPunct="1">
              <a:buFont typeface="Wingdings" pitchFamily="2" charset="2"/>
              <a:buNone/>
            </a:pPr>
            <a:r>
              <a:rPr lang="en-US" altLang="zh-CN" sz="2000" b="1" dirty="0" smtClean="0">
                <a:solidFill>
                  <a:schemeClr val="bg1"/>
                </a:solidFill>
                <a:latin typeface="Times New Roman" pitchFamily="18" charset="0"/>
              </a:rPr>
              <a:t>#include&lt;</a:t>
            </a:r>
            <a:r>
              <a:rPr lang="en-US" altLang="zh-CN" sz="2000" b="1" dirty="0" err="1" smtClean="0">
                <a:solidFill>
                  <a:schemeClr val="bg1"/>
                </a:solidFill>
                <a:latin typeface="Times New Roman" pitchFamily="18" charset="0"/>
              </a:rPr>
              <a:t>stdlib.h</a:t>
            </a:r>
            <a:r>
              <a:rPr lang="en-US" altLang="zh-CN" sz="2000" b="1" dirty="0" smtClean="0">
                <a:solidFill>
                  <a:schemeClr val="bg1"/>
                </a:solidFill>
                <a:latin typeface="Times New Roman" pitchFamily="18" charset="0"/>
              </a:rPr>
              <a:t>&gt;</a:t>
            </a:r>
          </a:p>
          <a:p>
            <a:pPr eaLnBrk="1" hangingPunct="1">
              <a:buFont typeface="Wingdings" pitchFamily="2" charset="2"/>
              <a:buNone/>
            </a:pPr>
            <a:r>
              <a:rPr lang="en-US" altLang="zh-CN" sz="2000" b="1" dirty="0" smtClean="0">
                <a:solidFill>
                  <a:schemeClr val="bg1"/>
                </a:solidFill>
                <a:latin typeface="Times New Roman" pitchFamily="18" charset="0"/>
              </a:rPr>
              <a:t>#include&lt;</a:t>
            </a:r>
            <a:r>
              <a:rPr lang="en-US" altLang="zh-CN" sz="2000" b="1" dirty="0" err="1" smtClean="0">
                <a:solidFill>
                  <a:schemeClr val="bg1"/>
                </a:solidFill>
                <a:latin typeface="Times New Roman" pitchFamily="18" charset="0"/>
              </a:rPr>
              <a:t>stdio.h</a:t>
            </a:r>
            <a:r>
              <a:rPr lang="en-US" altLang="zh-CN" sz="2000" b="1" dirty="0" smtClean="0">
                <a:solidFill>
                  <a:schemeClr val="bg1"/>
                </a:solidFill>
                <a:latin typeface="Times New Roman" pitchFamily="18" charset="0"/>
              </a:rPr>
              <a:t>&gt;</a:t>
            </a:r>
          </a:p>
          <a:p>
            <a:pPr eaLnBrk="1" hangingPunct="1">
              <a:buFont typeface="Wingdings" pitchFamily="2" charset="2"/>
              <a:buNone/>
            </a:pPr>
            <a:r>
              <a:rPr lang="en-US" altLang="zh-CN" sz="2000" b="1" dirty="0" smtClean="0">
                <a:solidFill>
                  <a:schemeClr val="bg1"/>
                </a:solidFill>
                <a:latin typeface="Times New Roman" pitchFamily="18" charset="0"/>
              </a:rPr>
              <a:t>#include&lt;</a:t>
            </a:r>
            <a:r>
              <a:rPr lang="en-US" altLang="zh-CN" sz="2000" b="1" dirty="0" err="1" smtClean="0">
                <a:solidFill>
                  <a:schemeClr val="bg1"/>
                </a:solidFill>
                <a:latin typeface="Times New Roman" pitchFamily="18" charset="0"/>
              </a:rPr>
              <a:t>windows.h</a:t>
            </a:r>
            <a:r>
              <a:rPr lang="en-US" altLang="zh-CN" sz="2000" b="1" dirty="0" smtClean="0">
                <a:solidFill>
                  <a:schemeClr val="bg1"/>
                </a:solidFill>
                <a:latin typeface="Times New Roman" pitchFamily="18" charset="0"/>
              </a:rPr>
              <a:t>&gt;</a:t>
            </a:r>
          </a:p>
          <a:p>
            <a:pPr eaLnBrk="1" hangingPunct="1">
              <a:buFont typeface="Wingdings" pitchFamily="2" charset="2"/>
              <a:buNone/>
            </a:pPr>
            <a:r>
              <a:rPr lang="en-US" altLang="zh-CN" sz="2000" b="1" dirty="0" smtClean="0">
                <a:solidFill>
                  <a:schemeClr val="bg1"/>
                </a:solidFill>
                <a:latin typeface="Times New Roman" pitchFamily="18" charset="0"/>
              </a:rPr>
              <a:t>void </a:t>
            </a:r>
            <a:r>
              <a:rPr lang="en-US" altLang="zh-CN" sz="2000" b="1" dirty="0" err="1" smtClean="0">
                <a:solidFill>
                  <a:schemeClr val="bg1"/>
                </a:solidFill>
                <a:latin typeface="Times New Roman" pitchFamily="18" charset="0"/>
              </a:rPr>
              <a:t>myinit</a:t>
            </a:r>
            <a:r>
              <a:rPr lang="en-US" altLang="zh-CN" sz="2000" b="1" dirty="0" smtClean="0">
                <a:solidFill>
                  <a:schemeClr val="bg1"/>
                </a:solidFill>
                <a:latin typeface="Times New Roman" pitchFamily="18" charset="0"/>
              </a:rPr>
              <a:t>(void)</a:t>
            </a:r>
          </a:p>
          <a:p>
            <a:pPr eaLnBrk="1" hangingPunct="1">
              <a:buFont typeface="Wingdings" pitchFamily="2" charset="2"/>
              <a:buNone/>
            </a:pPr>
            <a:r>
              <a:rPr lang="en-US" altLang="zh-CN" sz="2000" b="1" dirty="0" smtClean="0">
                <a:solidFill>
                  <a:schemeClr val="bg1"/>
                </a:solidFill>
                <a:latin typeface="Times New Roman" pitchFamily="18" charset="0"/>
              </a:rPr>
              <a:t>{</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GLfloat</a:t>
            </a:r>
            <a:r>
              <a:rPr lang="en-US" altLang="zh-CN" sz="2000" b="1" dirty="0" smtClean="0">
                <a:solidFill>
                  <a:schemeClr val="bg1"/>
                </a:solidFill>
                <a:latin typeface="Times New Roman" pitchFamily="18" charset="0"/>
              </a:rPr>
              <a:t> values[2];</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glClearColor</a:t>
            </a:r>
            <a:r>
              <a:rPr lang="en-US" altLang="zh-CN" sz="2000" b="1" dirty="0" smtClean="0">
                <a:solidFill>
                  <a:schemeClr val="bg1"/>
                </a:solidFill>
                <a:latin typeface="Times New Roman" pitchFamily="18" charset="0"/>
              </a:rPr>
              <a:t>(0.0,0.0,0.0,0.0); </a:t>
            </a:r>
          </a:p>
          <a:p>
            <a:pPr eaLnBrk="1" hangingPunct="1">
              <a:buFont typeface="Wingdings" pitchFamily="2" charset="2"/>
              <a:buNone/>
            </a:pPr>
            <a:endParaRPr lang="en-US" altLang="zh-CN" sz="2000" b="1" dirty="0" smtClean="0">
              <a:solidFill>
                <a:schemeClr val="bg1"/>
              </a:solidFill>
              <a:latin typeface="Times New Roman" pitchFamily="18" charset="0"/>
            </a:endParaRP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glEnable</a:t>
            </a:r>
            <a:r>
              <a:rPr lang="en-US" altLang="zh-CN" sz="2000" b="1" dirty="0" smtClean="0">
                <a:solidFill>
                  <a:schemeClr val="bg1"/>
                </a:solidFill>
                <a:latin typeface="Times New Roman" pitchFamily="18" charset="0"/>
              </a:rPr>
              <a:t>(GL_LINE_SMOOTH);</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glBlendFunc</a:t>
            </a:r>
            <a:r>
              <a:rPr lang="en-US" altLang="zh-CN" sz="2000" b="1" dirty="0" smtClean="0">
                <a:solidFill>
                  <a:schemeClr val="bg1"/>
                </a:solidFill>
                <a:latin typeface="Times New Roman" pitchFamily="18" charset="0"/>
              </a:rPr>
              <a:t>(GL_SRC_ALPHA,GL_ONE_MINUS_SRC_ALPHA);</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glHint</a:t>
            </a:r>
            <a:r>
              <a:rPr lang="en-US" altLang="zh-CN" sz="2000" b="1" dirty="0" smtClean="0">
                <a:solidFill>
                  <a:schemeClr val="bg1"/>
                </a:solidFill>
                <a:latin typeface="Times New Roman" pitchFamily="18" charset="0"/>
              </a:rPr>
              <a:t>(GL_LINE_SMOOTH_HINT,GL_DONT_CARE);</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glLineWidth</a:t>
            </a:r>
            <a:r>
              <a:rPr lang="en-US" altLang="zh-CN" sz="2000" b="1" dirty="0" smtClean="0">
                <a:solidFill>
                  <a:schemeClr val="bg1"/>
                </a:solidFill>
                <a:latin typeface="Times New Roman" pitchFamily="18" charset="0"/>
              </a:rPr>
              <a:t>(2.5);</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glShadeModel</a:t>
            </a:r>
            <a:r>
              <a:rPr lang="en-US" altLang="zh-CN" sz="2000" b="1" dirty="0" smtClean="0">
                <a:solidFill>
                  <a:schemeClr val="bg1"/>
                </a:solidFill>
                <a:latin typeface="Times New Roman" pitchFamily="18" charset="0"/>
              </a:rPr>
              <a:t>(GL_SMOOTH);</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glDepthFunc</a:t>
            </a:r>
            <a:r>
              <a:rPr lang="en-US" altLang="zh-CN" sz="2000" b="1" dirty="0" smtClean="0">
                <a:solidFill>
                  <a:schemeClr val="bg1"/>
                </a:solidFill>
                <a:latin typeface="Times New Roman" pitchFamily="18" charset="0"/>
              </a:rPr>
              <a:t>(GL_LEQUAL);</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glEnable</a:t>
            </a:r>
            <a:r>
              <a:rPr lang="en-US" altLang="zh-CN" sz="2000" b="1" dirty="0" smtClean="0">
                <a:solidFill>
                  <a:schemeClr val="bg1"/>
                </a:solidFill>
                <a:latin typeface="Times New Roman" pitchFamily="18" charset="0"/>
              </a:rPr>
              <a:t>(GL_DEPTH_TEST);</a:t>
            </a:r>
          </a:p>
          <a:p>
            <a:pPr eaLnBrk="1" hangingPunct="1">
              <a:buFont typeface="Wingdings" pitchFamily="2" charset="2"/>
              <a:buNone/>
            </a:pPr>
            <a:r>
              <a:rPr lang="en-US" altLang="zh-CN" sz="2000" b="1" dirty="0" smtClean="0">
                <a:solidFill>
                  <a:schemeClr val="bg1"/>
                </a:solidFill>
                <a:latin typeface="Times New Roman" pitchFamily="18" charset="0"/>
              </a:rPr>
              <a:t>}</a:t>
            </a:r>
          </a:p>
        </p:txBody>
      </p:sp>
    </p:spTree>
    <p:extLst>
      <p:ext uri="{BB962C8B-B14F-4D97-AF65-F5344CB8AC3E}">
        <p14:creationId xmlns:p14="http://schemas.microsoft.com/office/powerpoint/2010/main" val="3498776409"/>
      </p:ext>
    </p:extLst>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912284" y="0"/>
            <a:ext cx="10464800" cy="7137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6803" name="Rectangle 3"/>
          <p:cNvSpPr>
            <a:spLocks noGrp="1" noChangeArrowheads="1"/>
          </p:cNvSpPr>
          <p:nvPr>
            <p:ph type="body" idx="1"/>
          </p:nvPr>
        </p:nvSpPr>
        <p:spPr>
          <a:xfrm>
            <a:off x="1151467" y="115889"/>
            <a:ext cx="10320867" cy="6632575"/>
          </a:xfrm>
        </p:spPr>
        <p:txBody>
          <a:bodyPr>
            <a:normAutofit fontScale="92500" lnSpcReduction="10000"/>
          </a:bodyPr>
          <a:lstStyle/>
          <a:p>
            <a:pPr eaLnBrk="1" hangingPunct="1">
              <a:buFont typeface="Wingdings" pitchFamily="2" charset="2"/>
              <a:buNone/>
            </a:pPr>
            <a:r>
              <a:rPr lang="en-US" altLang="zh-CN" sz="2000" b="1" dirty="0" smtClean="0">
                <a:solidFill>
                  <a:schemeClr val="bg1"/>
                </a:solidFill>
                <a:latin typeface="Times New Roman" pitchFamily="18" charset="0"/>
              </a:rPr>
              <a:t>void display(void)</a:t>
            </a:r>
          </a:p>
          <a:p>
            <a:pPr eaLnBrk="1" hangingPunct="1">
              <a:buFont typeface="Wingdings" pitchFamily="2" charset="2"/>
              <a:buNone/>
            </a:pPr>
            <a:r>
              <a:rPr lang="en-US" altLang="zh-CN" sz="2000" b="1" dirty="0" smtClean="0">
                <a:solidFill>
                  <a:schemeClr val="bg1"/>
                </a:solidFill>
                <a:latin typeface="Times New Roman" pitchFamily="18" charset="0"/>
              </a:rPr>
              <a:t>{</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glClear</a:t>
            </a:r>
            <a:r>
              <a:rPr lang="en-US" altLang="zh-CN" sz="2000" b="1" dirty="0" smtClean="0">
                <a:solidFill>
                  <a:schemeClr val="bg1"/>
                </a:solidFill>
                <a:latin typeface="Times New Roman" pitchFamily="18" charset="0"/>
              </a:rPr>
              <a:t>(GL_COLOR_BUFFER_BIT|GL_DEPTH_BUFFER_BIT);</a:t>
            </a:r>
          </a:p>
          <a:p>
            <a:pPr eaLnBrk="1" hangingPunct="1">
              <a:buFont typeface="Wingdings" pitchFamily="2" charset="2"/>
              <a:buNone/>
            </a:pPr>
            <a:r>
              <a:rPr lang="en-US" altLang="zh-CN" sz="2000" b="1" dirty="0" smtClean="0">
                <a:solidFill>
                  <a:schemeClr val="bg1"/>
                </a:solidFill>
                <a:latin typeface="Times New Roman" pitchFamily="18" charset="0"/>
              </a:rPr>
              <a:t>	glColor4f(1.0,1.0,1.0,1.0);</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glutWireSphere</a:t>
            </a:r>
            <a:r>
              <a:rPr lang="en-US" altLang="zh-CN" sz="2000" b="1" dirty="0" smtClean="0">
                <a:solidFill>
                  <a:schemeClr val="bg1"/>
                </a:solidFill>
                <a:latin typeface="Times New Roman" pitchFamily="18" charset="0"/>
              </a:rPr>
              <a:t>(0.5,10.0,10.0);</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glFlush</a:t>
            </a:r>
            <a:r>
              <a:rPr lang="en-US" altLang="zh-CN" sz="2000" b="1" dirty="0" smtClean="0">
                <a:solidFill>
                  <a:schemeClr val="bg1"/>
                </a:solidFill>
                <a:latin typeface="Times New Roman" pitchFamily="18" charset="0"/>
              </a:rPr>
              <a:t>();</a:t>
            </a:r>
          </a:p>
          <a:p>
            <a:pPr eaLnBrk="1" hangingPunct="1">
              <a:buFont typeface="Wingdings" pitchFamily="2" charset="2"/>
              <a:buNone/>
            </a:pPr>
            <a:r>
              <a:rPr lang="en-US" altLang="zh-CN" sz="2000" b="1" dirty="0" smtClean="0">
                <a:solidFill>
                  <a:schemeClr val="bg1"/>
                </a:solidFill>
                <a:latin typeface="Times New Roman" pitchFamily="18" charset="0"/>
              </a:rPr>
              <a:t>}</a:t>
            </a:r>
          </a:p>
          <a:p>
            <a:pPr eaLnBrk="1" hangingPunct="1">
              <a:buFont typeface="Wingdings" pitchFamily="2" charset="2"/>
              <a:buNone/>
            </a:pPr>
            <a:endParaRPr lang="en-US" altLang="zh-CN" sz="2000" b="1" dirty="0" smtClean="0">
              <a:solidFill>
                <a:schemeClr val="bg1"/>
              </a:solidFill>
              <a:latin typeface="Times New Roman" pitchFamily="18" charset="0"/>
            </a:endParaRPr>
          </a:p>
          <a:p>
            <a:pPr eaLnBrk="1" hangingPunct="1">
              <a:buFont typeface="Wingdings" pitchFamily="2" charset="2"/>
              <a:buNone/>
            </a:pPr>
            <a:r>
              <a:rPr lang="en-US" altLang="zh-CN" sz="2000" b="1" dirty="0" smtClean="0">
                <a:solidFill>
                  <a:schemeClr val="bg1"/>
                </a:solidFill>
                <a:latin typeface="Times New Roman" pitchFamily="18" charset="0"/>
              </a:rPr>
              <a:t>void </a:t>
            </a:r>
            <a:r>
              <a:rPr lang="en-US" altLang="zh-CN" sz="2000" b="1" dirty="0" err="1" smtClean="0">
                <a:solidFill>
                  <a:schemeClr val="bg1"/>
                </a:solidFill>
                <a:latin typeface="Times New Roman" pitchFamily="18" charset="0"/>
              </a:rPr>
              <a:t>myReshape</a:t>
            </a:r>
            <a:r>
              <a:rPr lang="en-US" altLang="zh-CN" sz="2000" b="1" dirty="0" smtClean="0">
                <a:solidFill>
                  <a:schemeClr val="bg1"/>
                </a:solidFill>
                <a:latin typeface="Times New Roman" pitchFamily="18" charset="0"/>
              </a:rPr>
              <a:t>(</a:t>
            </a:r>
            <a:r>
              <a:rPr lang="en-US" altLang="zh-CN" sz="2000" b="1" dirty="0" err="1" smtClean="0">
                <a:solidFill>
                  <a:schemeClr val="bg1"/>
                </a:solidFill>
                <a:latin typeface="Times New Roman" pitchFamily="18" charset="0"/>
              </a:rPr>
              <a:t>GLsizei</a:t>
            </a: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w,GLsizei</a:t>
            </a:r>
            <a:r>
              <a:rPr lang="en-US" altLang="zh-CN" sz="2000" b="1" dirty="0" smtClean="0">
                <a:solidFill>
                  <a:schemeClr val="bg1"/>
                </a:solidFill>
                <a:latin typeface="Times New Roman" pitchFamily="18" charset="0"/>
              </a:rPr>
              <a:t> h)</a:t>
            </a:r>
          </a:p>
          <a:p>
            <a:pPr eaLnBrk="1" hangingPunct="1">
              <a:buFont typeface="Wingdings" pitchFamily="2" charset="2"/>
              <a:buNone/>
            </a:pPr>
            <a:r>
              <a:rPr lang="en-US" altLang="zh-CN" sz="2000" b="1" dirty="0" smtClean="0">
                <a:solidFill>
                  <a:schemeClr val="bg1"/>
                </a:solidFill>
                <a:latin typeface="Times New Roman" pitchFamily="18" charset="0"/>
              </a:rPr>
              <a:t>{</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glViewport</a:t>
            </a:r>
            <a:r>
              <a:rPr lang="en-US" altLang="zh-CN" sz="2000" b="1" dirty="0" smtClean="0">
                <a:solidFill>
                  <a:schemeClr val="bg1"/>
                </a:solidFill>
                <a:latin typeface="Times New Roman" pitchFamily="18" charset="0"/>
              </a:rPr>
              <a:t>(0,0,w,h);</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glMatrixMode</a:t>
            </a:r>
            <a:r>
              <a:rPr lang="en-US" altLang="zh-CN" sz="2000" b="1" dirty="0" smtClean="0">
                <a:solidFill>
                  <a:schemeClr val="bg1"/>
                </a:solidFill>
                <a:latin typeface="Times New Roman" pitchFamily="18" charset="0"/>
              </a:rPr>
              <a:t>(GL_PROJECTION);</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glLoadIdentity</a:t>
            </a:r>
            <a:r>
              <a:rPr lang="en-US" altLang="zh-CN" sz="2000" b="1" dirty="0" smtClean="0">
                <a:solidFill>
                  <a:schemeClr val="bg1"/>
                </a:solidFill>
                <a:latin typeface="Times New Roman" pitchFamily="18" charset="0"/>
              </a:rPr>
              <a:t>();</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gluPerspective</a:t>
            </a:r>
            <a:r>
              <a:rPr lang="en-US" altLang="zh-CN" sz="2000" b="1" dirty="0" smtClean="0">
                <a:solidFill>
                  <a:schemeClr val="bg1"/>
                </a:solidFill>
                <a:latin typeface="Times New Roman" pitchFamily="18" charset="0"/>
              </a:rPr>
              <a:t>(30.0,(</a:t>
            </a:r>
            <a:r>
              <a:rPr lang="en-US" altLang="zh-CN" sz="2000" b="1" dirty="0" err="1" smtClean="0">
                <a:solidFill>
                  <a:schemeClr val="bg1"/>
                </a:solidFill>
                <a:latin typeface="Times New Roman" pitchFamily="18" charset="0"/>
              </a:rPr>
              <a:t>GLfloat</a:t>
            </a:r>
            <a:r>
              <a:rPr lang="en-US" altLang="zh-CN" sz="2000" b="1" dirty="0" smtClean="0">
                <a:solidFill>
                  <a:schemeClr val="bg1"/>
                </a:solidFill>
                <a:latin typeface="Times New Roman" pitchFamily="18" charset="0"/>
              </a:rPr>
              <a:t>)w/(</a:t>
            </a:r>
            <a:r>
              <a:rPr lang="en-US" altLang="zh-CN" sz="2000" b="1" dirty="0" err="1" smtClean="0">
                <a:solidFill>
                  <a:schemeClr val="bg1"/>
                </a:solidFill>
                <a:latin typeface="Times New Roman" pitchFamily="18" charset="0"/>
              </a:rPr>
              <a:t>GLfloat</a:t>
            </a:r>
            <a:r>
              <a:rPr lang="en-US" altLang="zh-CN" sz="2000" b="1" dirty="0" smtClean="0">
                <a:solidFill>
                  <a:schemeClr val="bg1"/>
                </a:solidFill>
                <a:latin typeface="Times New Roman" pitchFamily="18" charset="0"/>
              </a:rPr>
              <a:t>)h,3.0,5.0);</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glMatrixMode</a:t>
            </a:r>
            <a:r>
              <a:rPr lang="en-US" altLang="zh-CN" sz="2000" b="1" dirty="0" smtClean="0">
                <a:solidFill>
                  <a:schemeClr val="bg1"/>
                </a:solidFill>
                <a:latin typeface="Times New Roman" pitchFamily="18" charset="0"/>
              </a:rPr>
              <a:t>(GL_MODELVIEW);</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glLoadIdentity</a:t>
            </a:r>
            <a:r>
              <a:rPr lang="en-US" altLang="zh-CN" sz="2000" b="1" dirty="0" smtClean="0">
                <a:solidFill>
                  <a:schemeClr val="bg1"/>
                </a:solidFill>
                <a:latin typeface="Times New Roman" pitchFamily="18" charset="0"/>
              </a:rPr>
              <a:t>();</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glTranslatef</a:t>
            </a:r>
            <a:r>
              <a:rPr lang="en-US" altLang="zh-CN" sz="2000" b="1" dirty="0" smtClean="0">
                <a:solidFill>
                  <a:schemeClr val="bg1"/>
                </a:solidFill>
                <a:latin typeface="Times New Roman" pitchFamily="18" charset="0"/>
              </a:rPr>
              <a:t>(0.0,0.0,-4.0);</a:t>
            </a:r>
          </a:p>
          <a:p>
            <a:pPr eaLnBrk="1" hangingPunct="1">
              <a:buFont typeface="Wingdings" pitchFamily="2" charset="2"/>
              <a:buNone/>
            </a:pPr>
            <a:r>
              <a:rPr lang="en-US" altLang="zh-CN" sz="2000" b="1" dirty="0" smtClean="0">
                <a:solidFill>
                  <a:schemeClr val="bg1"/>
                </a:solidFill>
                <a:latin typeface="Times New Roman" pitchFamily="18" charset="0"/>
              </a:rPr>
              <a:t>}</a:t>
            </a:r>
          </a:p>
        </p:txBody>
      </p:sp>
    </p:spTree>
    <p:extLst>
      <p:ext uri="{BB962C8B-B14F-4D97-AF65-F5344CB8AC3E}">
        <p14:creationId xmlns:p14="http://schemas.microsoft.com/office/powerpoint/2010/main" val="1659094061"/>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912284" y="0"/>
            <a:ext cx="10464800" cy="7137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7827" name="Rectangle 3"/>
          <p:cNvSpPr>
            <a:spLocks noGrp="1" noChangeArrowheads="1"/>
          </p:cNvSpPr>
          <p:nvPr>
            <p:ph type="body" idx="1"/>
          </p:nvPr>
        </p:nvSpPr>
        <p:spPr>
          <a:xfrm>
            <a:off x="1151467" y="828676"/>
            <a:ext cx="10320867" cy="6632575"/>
          </a:xfrm>
        </p:spPr>
        <p:txBody>
          <a:bodyPr/>
          <a:lstStyle/>
          <a:p>
            <a:pPr eaLnBrk="1" hangingPunct="1">
              <a:buFont typeface="Wingdings" pitchFamily="2" charset="2"/>
              <a:buNone/>
            </a:pPr>
            <a:r>
              <a:rPr lang="en-US" altLang="zh-CN" sz="2000" b="1" dirty="0" err="1" smtClean="0">
                <a:solidFill>
                  <a:schemeClr val="bg1"/>
                </a:solidFill>
                <a:latin typeface="Times New Roman" pitchFamily="18" charset="0"/>
              </a:rPr>
              <a:t>int</a:t>
            </a:r>
            <a:r>
              <a:rPr lang="en-US" altLang="zh-CN" sz="2000" b="1" dirty="0" smtClean="0">
                <a:solidFill>
                  <a:schemeClr val="bg1"/>
                </a:solidFill>
                <a:latin typeface="Times New Roman" pitchFamily="18" charset="0"/>
              </a:rPr>
              <a:t> main(</a:t>
            </a:r>
            <a:r>
              <a:rPr lang="en-US" altLang="zh-CN" sz="2000" b="1" dirty="0" err="1" smtClean="0">
                <a:solidFill>
                  <a:schemeClr val="bg1"/>
                </a:solidFill>
                <a:latin typeface="Times New Roman" pitchFamily="18" charset="0"/>
              </a:rPr>
              <a:t>int</a:t>
            </a: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argc,char</a:t>
            </a: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argv</a:t>
            </a:r>
            <a:r>
              <a:rPr lang="en-US" altLang="zh-CN" sz="2000" b="1" dirty="0" smtClean="0">
                <a:solidFill>
                  <a:schemeClr val="bg1"/>
                </a:solidFill>
                <a:latin typeface="Times New Roman" pitchFamily="18" charset="0"/>
              </a:rPr>
              <a:t>)</a:t>
            </a:r>
          </a:p>
          <a:p>
            <a:pPr eaLnBrk="1" hangingPunct="1">
              <a:buFont typeface="Wingdings" pitchFamily="2" charset="2"/>
              <a:buNone/>
            </a:pPr>
            <a:r>
              <a:rPr lang="en-US" altLang="zh-CN" sz="2000" b="1" dirty="0" smtClean="0">
                <a:solidFill>
                  <a:schemeClr val="bg1"/>
                </a:solidFill>
                <a:latin typeface="Times New Roman" pitchFamily="18" charset="0"/>
              </a:rPr>
              <a:t>{</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glutInit</a:t>
            </a:r>
            <a:r>
              <a:rPr lang="en-US" altLang="zh-CN" sz="2000" b="1" dirty="0" smtClean="0">
                <a:solidFill>
                  <a:schemeClr val="bg1"/>
                </a:solidFill>
                <a:latin typeface="Times New Roman" pitchFamily="18" charset="0"/>
              </a:rPr>
              <a:t>(&amp;</a:t>
            </a:r>
            <a:r>
              <a:rPr lang="en-US" altLang="zh-CN" sz="2000" b="1" dirty="0" err="1" smtClean="0">
                <a:solidFill>
                  <a:schemeClr val="bg1"/>
                </a:solidFill>
                <a:latin typeface="Times New Roman" pitchFamily="18" charset="0"/>
              </a:rPr>
              <a:t>argc,argv</a:t>
            </a:r>
            <a:r>
              <a:rPr lang="en-US" altLang="zh-CN" sz="2000" b="1" dirty="0" smtClean="0">
                <a:solidFill>
                  <a:schemeClr val="bg1"/>
                </a:solidFill>
                <a:latin typeface="Times New Roman" pitchFamily="18" charset="0"/>
              </a:rPr>
              <a:t>);</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glutInitDisplayMode</a:t>
            </a:r>
            <a:r>
              <a:rPr lang="en-US" altLang="zh-CN" sz="2000" b="1" dirty="0" smtClean="0">
                <a:solidFill>
                  <a:schemeClr val="bg1"/>
                </a:solidFill>
                <a:latin typeface="Times New Roman" pitchFamily="18" charset="0"/>
              </a:rPr>
              <a:t>(GLUT_SINGLE|GLUT_RGB|GLUT_DEPTH);</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glutInitWindowSize</a:t>
            </a:r>
            <a:r>
              <a:rPr lang="en-US" altLang="zh-CN" sz="2000" b="1" dirty="0" smtClean="0">
                <a:solidFill>
                  <a:schemeClr val="bg1"/>
                </a:solidFill>
                <a:latin typeface="Times New Roman" pitchFamily="18" charset="0"/>
              </a:rPr>
              <a:t>(500,500);</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glutCreateWindow</a:t>
            </a:r>
            <a:r>
              <a:rPr lang="en-US" altLang="zh-CN" sz="2000" b="1" dirty="0" smtClean="0">
                <a:solidFill>
                  <a:schemeClr val="bg1"/>
                </a:solidFill>
                <a:latin typeface="Times New Roman" pitchFamily="18" charset="0"/>
              </a:rPr>
              <a:t>("</a:t>
            </a:r>
            <a:r>
              <a:rPr lang="zh-CN" altLang="en-US" sz="2000" b="1" dirty="0" smtClean="0">
                <a:solidFill>
                  <a:schemeClr val="bg1"/>
                </a:solidFill>
                <a:latin typeface="Times New Roman" pitchFamily="18" charset="0"/>
              </a:rPr>
              <a:t>反走样蜘蛛网</a:t>
            </a:r>
            <a:r>
              <a:rPr lang="en-US" altLang="zh-CN" sz="2000" b="1" dirty="0" smtClean="0">
                <a:solidFill>
                  <a:schemeClr val="bg1"/>
                </a:solidFill>
                <a:latin typeface="Times New Roman" pitchFamily="18" charset="0"/>
              </a:rPr>
              <a:t>");</a:t>
            </a:r>
          </a:p>
          <a:p>
            <a:pPr eaLnBrk="1" hangingPunct="1">
              <a:buFont typeface="Wingdings" pitchFamily="2" charset="2"/>
              <a:buNone/>
            </a:pPr>
            <a:endParaRPr lang="en-US" altLang="zh-CN" sz="2000" b="1" dirty="0" smtClean="0">
              <a:solidFill>
                <a:schemeClr val="bg1"/>
              </a:solidFill>
              <a:latin typeface="Times New Roman" pitchFamily="18" charset="0"/>
            </a:endParaRP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myinit</a:t>
            </a:r>
            <a:r>
              <a:rPr lang="en-US" altLang="zh-CN" sz="2000" b="1" dirty="0" smtClean="0">
                <a:solidFill>
                  <a:schemeClr val="bg1"/>
                </a:solidFill>
                <a:latin typeface="Times New Roman" pitchFamily="18" charset="0"/>
              </a:rPr>
              <a:t>();</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glutReshapeFunc</a:t>
            </a:r>
            <a:r>
              <a:rPr lang="en-US" altLang="zh-CN" sz="2000" b="1" dirty="0" smtClean="0">
                <a:solidFill>
                  <a:schemeClr val="bg1"/>
                </a:solidFill>
                <a:latin typeface="Times New Roman" pitchFamily="18" charset="0"/>
              </a:rPr>
              <a:t>(</a:t>
            </a:r>
            <a:r>
              <a:rPr lang="en-US" altLang="zh-CN" sz="2000" b="1" dirty="0" err="1" smtClean="0">
                <a:solidFill>
                  <a:schemeClr val="bg1"/>
                </a:solidFill>
                <a:latin typeface="Times New Roman" pitchFamily="18" charset="0"/>
              </a:rPr>
              <a:t>myReshape</a:t>
            </a:r>
            <a:r>
              <a:rPr lang="en-US" altLang="zh-CN" sz="2000" b="1" dirty="0" smtClean="0">
                <a:solidFill>
                  <a:schemeClr val="bg1"/>
                </a:solidFill>
                <a:latin typeface="Times New Roman" pitchFamily="18" charset="0"/>
              </a:rPr>
              <a:t>);</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glutDisplayFunc</a:t>
            </a:r>
            <a:r>
              <a:rPr lang="en-US" altLang="zh-CN" sz="2000" b="1" dirty="0" smtClean="0">
                <a:solidFill>
                  <a:schemeClr val="bg1"/>
                </a:solidFill>
                <a:latin typeface="Times New Roman" pitchFamily="18" charset="0"/>
              </a:rPr>
              <a:t>(display);</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glutKeyboardFunc</a:t>
            </a:r>
            <a:r>
              <a:rPr lang="en-US" altLang="zh-CN" sz="2000" b="1" dirty="0" smtClean="0">
                <a:solidFill>
                  <a:schemeClr val="bg1"/>
                </a:solidFill>
                <a:latin typeface="Times New Roman" pitchFamily="18" charset="0"/>
              </a:rPr>
              <a:t>(keyboard);</a:t>
            </a:r>
          </a:p>
          <a:p>
            <a:pPr eaLnBrk="1" hangingPunct="1">
              <a:buFont typeface="Wingdings" pitchFamily="2" charset="2"/>
              <a:buNone/>
            </a:pPr>
            <a:r>
              <a:rPr lang="en-US" altLang="zh-CN" sz="2000" b="1" dirty="0" smtClean="0">
                <a:solidFill>
                  <a:schemeClr val="bg1"/>
                </a:solidFill>
                <a:latin typeface="Times New Roman" pitchFamily="18" charset="0"/>
              </a:rPr>
              <a:t>	</a:t>
            </a:r>
            <a:r>
              <a:rPr lang="en-US" altLang="zh-CN" sz="2000" b="1" dirty="0" err="1" smtClean="0">
                <a:solidFill>
                  <a:schemeClr val="bg1"/>
                </a:solidFill>
                <a:latin typeface="Times New Roman" pitchFamily="18" charset="0"/>
              </a:rPr>
              <a:t>glutMainLoop</a:t>
            </a:r>
            <a:r>
              <a:rPr lang="en-US" altLang="zh-CN" sz="2000" b="1" dirty="0" smtClean="0">
                <a:solidFill>
                  <a:schemeClr val="bg1"/>
                </a:solidFill>
                <a:latin typeface="Times New Roman" pitchFamily="18" charset="0"/>
              </a:rPr>
              <a:t>();</a:t>
            </a:r>
          </a:p>
          <a:p>
            <a:pPr eaLnBrk="1" hangingPunct="1">
              <a:buFont typeface="Wingdings" pitchFamily="2" charset="2"/>
              <a:buNone/>
            </a:pPr>
            <a:r>
              <a:rPr lang="en-US" altLang="zh-CN" sz="2000" b="1" dirty="0" smtClean="0">
                <a:solidFill>
                  <a:schemeClr val="bg1"/>
                </a:solidFill>
                <a:latin typeface="Times New Roman" pitchFamily="18" charset="0"/>
              </a:rPr>
              <a:t>	return(0);</a:t>
            </a:r>
          </a:p>
          <a:p>
            <a:pPr eaLnBrk="1" hangingPunct="1">
              <a:buFont typeface="Wingdings" pitchFamily="2" charset="2"/>
              <a:buNone/>
            </a:pPr>
            <a:r>
              <a:rPr lang="en-US" altLang="zh-CN" sz="2000" b="1" dirty="0" smtClean="0">
                <a:solidFill>
                  <a:schemeClr val="bg1"/>
                </a:solidFill>
                <a:latin typeface="Times New Roman" pitchFamily="18" charset="0"/>
              </a:rPr>
              <a:t>}</a:t>
            </a:r>
          </a:p>
        </p:txBody>
      </p:sp>
    </p:spTree>
    <p:extLst>
      <p:ext uri="{BB962C8B-B14F-4D97-AF65-F5344CB8AC3E}">
        <p14:creationId xmlns:p14="http://schemas.microsoft.com/office/powerpoint/2010/main" val="335851764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73835" y="260648"/>
            <a:ext cx="10390717" cy="1462088"/>
          </a:xfrm>
        </p:spPr>
        <p:txBody>
          <a:bodyPr>
            <a:normAutofit/>
          </a:bodyPr>
          <a:lstStyle/>
          <a:p>
            <a:pPr lvl="1" eaLnBrk="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采样理论</a:t>
            </a:r>
          </a:p>
        </p:txBody>
      </p:sp>
      <p:sp>
        <p:nvSpPr>
          <p:cNvPr id="425987" name="Rectangle 3"/>
          <p:cNvSpPr>
            <a:spLocks noGrp="1" noChangeArrowheads="1"/>
          </p:cNvSpPr>
          <p:nvPr>
            <p:ph type="body" sz="half" idx="1"/>
          </p:nvPr>
        </p:nvSpPr>
        <p:spPr>
          <a:xfrm>
            <a:off x="539533" y="1421998"/>
            <a:ext cx="10432384" cy="4114800"/>
          </a:xfrm>
        </p:spPr>
        <p:txBody>
          <a:bodyPr/>
          <a:lstStyle/>
          <a:p>
            <a:pPr marL="717550" lvl="1" indent="-342900"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Lato Light"/>
              </a:rPr>
              <a:t>走样 </a:t>
            </a:r>
            <a:r>
              <a:rPr lang="en-US" altLang="zh-CN" b="1" dirty="0">
                <a:solidFill>
                  <a:schemeClr val="accent6">
                    <a:lumMod val="50000"/>
                  </a:schemeClr>
                </a:solidFill>
                <a:latin typeface="微软雅黑" panose="020B0503020204020204" pitchFamily="34" charset="-122"/>
                <a:ea typeface="微软雅黑" panose="020B0503020204020204" pitchFamily="34" charset="-122"/>
                <a:sym typeface="Lato Light"/>
              </a:rPr>
              <a:t>aliasing</a:t>
            </a:r>
          </a:p>
          <a:p>
            <a:pPr marL="1260475" lvl="3" indent="-342900" eaLnBrk="1" hangingPunct="0">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sym typeface="Lato Light"/>
              </a:rPr>
              <a:t>由于低频采样（采样不充分）而造成的信息失真称为走样</a:t>
            </a:r>
          </a:p>
          <a:p>
            <a:pPr marL="1619250" lvl="2" indent="-342900" eaLnBrk="1" hangingPunct="0">
              <a:spcBef>
                <a:spcPts val="1800"/>
              </a:spcBef>
              <a:buFont typeface="Wingdings" panose="05000000000000000000" pitchFamily="2" charset="2"/>
              <a:buChar char="n"/>
            </a:pPr>
            <a:endParaRPr lang="en-US" altLang="zh-CN" b="1" dirty="0">
              <a:solidFill>
                <a:schemeClr val="bg2">
                  <a:lumMod val="50000"/>
                </a:schemeClr>
              </a:solidFill>
              <a:sym typeface="Lato Light"/>
            </a:endParaRPr>
          </a:p>
        </p:txBody>
      </p:sp>
      <p:grpSp>
        <p:nvGrpSpPr>
          <p:cNvPr id="2" name="Group 4"/>
          <p:cNvGrpSpPr>
            <a:grpSpLocks/>
          </p:cNvGrpSpPr>
          <p:nvPr/>
        </p:nvGrpSpPr>
        <p:grpSpPr bwMode="auto">
          <a:xfrm>
            <a:off x="539533" y="3674855"/>
            <a:ext cx="936000" cy="900000"/>
            <a:chOff x="113" y="1751"/>
            <a:chExt cx="454" cy="454"/>
          </a:xfrm>
        </p:grpSpPr>
        <p:sp>
          <p:nvSpPr>
            <p:cNvPr id="8249" name="Oval 5"/>
            <p:cNvSpPr>
              <a:spLocks noChangeArrowheads="1"/>
            </p:cNvSpPr>
            <p:nvPr/>
          </p:nvSpPr>
          <p:spPr bwMode="auto">
            <a:xfrm>
              <a:off x="113" y="1751"/>
              <a:ext cx="454" cy="45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8250" name="Line 6"/>
            <p:cNvSpPr>
              <a:spLocks noChangeShapeType="1"/>
            </p:cNvSpPr>
            <p:nvPr/>
          </p:nvSpPr>
          <p:spPr bwMode="auto">
            <a:xfrm flipV="1">
              <a:off x="349" y="1797"/>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7"/>
          <p:cNvGrpSpPr>
            <a:grpSpLocks/>
          </p:cNvGrpSpPr>
          <p:nvPr/>
        </p:nvGrpSpPr>
        <p:grpSpPr bwMode="auto">
          <a:xfrm>
            <a:off x="5412318" y="3674855"/>
            <a:ext cx="900000" cy="900000"/>
            <a:chOff x="2572" y="1752"/>
            <a:chExt cx="454" cy="454"/>
          </a:xfrm>
        </p:grpSpPr>
        <p:sp>
          <p:nvSpPr>
            <p:cNvPr id="8247" name="Oval 8"/>
            <p:cNvSpPr>
              <a:spLocks noChangeArrowheads="1"/>
            </p:cNvSpPr>
            <p:nvPr/>
          </p:nvSpPr>
          <p:spPr bwMode="auto">
            <a:xfrm>
              <a:off x="2572" y="1752"/>
              <a:ext cx="454" cy="45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8248" name="Line 9"/>
            <p:cNvSpPr>
              <a:spLocks noChangeShapeType="1"/>
            </p:cNvSpPr>
            <p:nvPr/>
          </p:nvSpPr>
          <p:spPr bwMode="auto">
            <a:xfrm rot="14400000" flipV="1">
              <a:off x="2718" y="1933"/>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0"/>
          <p:cNvGrpSpPr>
            <a:grpSpLocks/>
          </p:cNvGrpSpPr>
          <p:nvPr/>
        </p:nvGrpSpPr>
        <p:grpSpPr bwMode="auto">
          <a:xfrm>
            <a:off x="6633634" y="3674855"/>
            <a:ext cx="900000" cy="900000"/>
            <a:chOff x="3161" y="1752"/>
            <a:chExt cx="454" cy="454"/>
          </a:xfrm>
        </p:grpSpPr>
        <p:sp>
          <p:nvSpPr>
            <p:cNvPr id="8245" name="Oval 11"/>
            <p:cNvSpPr>
              <a:spLocks noChangeArrowheads="1"/>
            </p:cNvSpPr>
            <p:nvPr/>
          </p:nvSpPr>
          <p:spPr bwMode="auto">
            <a:xfrm>
              <a:off x="3161" y="1752"/>
              <a:ext cx="454" cy="45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8246" name="Line 12"/>
            <p:cNvSpPr>
              <a:spLocks noChangeShapeType="1"/>
            </p:cNvSpPr>
            <p:nvPr/>
          </p:nvSpPr>
          <p:spPr bwMode="auto">
            <a:xfrm rot="18000000" flipV="1">
              <a:off x="3316" y="1843"/>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3"/>
          <p:cNvGrpSpPr>
            <a:grpSpLocks/>
          </p:cNvGrpSpPr>
          <p:nvPr/>
        </p:nvGrpSpPr>
        <p:grpSpPr bwMode="auto">
          <a:xfrm>
            <a:off x="2969685" y="3674855"/>
            <a:ext cx="900000" cy="900000"/>
            <a:chOff x="1302" y="1752"/>
            <a:chExt cx="454" cy="454"/>
          </a:xfrm>
        </p:grpSpPr>
        <p:sp>
          <p:nvSpPr>
            <p:cNvPr id="8243" name="Oval 14"/>
            <p:cNvSpPr>
              <a:spLocks noChangeArrowheads="1"/>
            </p:cNvSpPr>
            <p:nvPr/>
          </p:nvSpPr>
          <p:spPr bwMode="auto">
            <a:xfrm>
              <a:off x="1302" y="1752"/>
              <a:ext cx="454" cy="45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8244" name="Line 15"/>
            <p:cNvSpPr>
              <a:spLocks noChangeShapeType="1"/>
            </p:cNvSpPr>
            <p:nvPr/>
          </p:nvSpPr>
          <p:spPr bwMode="auto">
            <a:xfrm rot="7200000" flipV="1">
              <a:off x="1601" y="1933"/>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16"/>
          <p:cNvGrpSpPr>
            <a:grpSpLocks/>
          </p:cNvGrpSpPr>
          <p:nvPr/>
        </p:nvGrpSpPr>
        <p:grpSpPr bwMode="auto">
          <a:xfrm>
            <a:off x="1748368" y="3674855"/>
            <a:ext cx="899584" cy="900114"/>
            <a:chOff x="667" y="1752"/>
            <a:chExt cx="425" cy="567"/>
          </a:xfrm>
        </p:grpSpPr>
        <p:sp>
          <p:nvSpPr>
            <p:cNvPr id="8241" name="Oval 17"/>
            <p:cNvSpPr>
              <a:spLocks noChangeArrowheads="1"/>
            </p:cNvSpPr>
            <p:nvPr/>
          </p:nvSpPr>
          <p:spPr bwMode="auto">
            <a:xfrm>
              <a:off x="667" y="1752"/>
              <a:ext cx="425" cy="567"/>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8242" name="Line 18"/>
            <p:cNvSpPr>
              <a:spLocks noChangeShapeType="1"/>
            </p:cNvSpPr>
            <p:nvPr/>
          </p:nvSpPr>
          <p:spPr bwMode="auto">
            <a:xfrm rot="3600000" flipH="1" flipV="1">
              <a:off x="933" y="1874"/>
              <a:ext cx="34" cy="1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19"/>
          <p:cNvGrpSpPr>
            <a:grpSpLocks/>
          </p:cNvGrpSpPr>
          <p:nvPr/>
        </p:nvGrpSpPr>
        <p:grpSpPr bwMode="auto">
          <a:xfrm>
            <a:off x="4191001" y="3674855"/>
            <a:ext cx="900000" cy="900000"/>
            <a:chOff x="1937" y="1752"/>
            <a:chExt cx="454" cy="454"/>
          </a:xfrm>
        </p:grpSpPr>
        <p:sp>
          <p:nvSpPr>
            <p:cNvPr id="8239" name="Oval 20"/>
            <p:cNvSpPr>
              <a:spLocks noChangeArrowheads="1"/>
            </p:cNvSpPr>
            <p:nvPr/>
          </p:nvSpPr>
          <p:spPr bwMode="auto">
            <a:xfrm>
              <a:off x="1937" y="1752"/>
              <a:ext cx="454" cy="45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8240" name="Line 21"/>
            <p:cNvSpPr>
              <a:spLocks noChangeShapeType="1"/>
            </p:cNvSpPr>
            <p:nvPr/>
          </p:nvSpPr>
          <p:spPr bwMode="auto">
            <a:xfrm rot="10800000" flipV="1">
              <a:off x="2173" y="1978"/>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22"/>
          <p:cNvGrpSpPr>
            <a:grpSpLocks/>
          </p:cNvGrpSpPr>
          <p:nvPr/>
        </p:nvGrpSpPr>
        <p:grpSpPr bwMode="auto">
          <a:xfrm>
            <a:off x="7854951" y="3674855"/>
            <a:ext cx="900000" cy="900000"/>
            <a:chOff x="3751" y="1752"/>
            <a:chExt cx="454" cy="454"/>
          </a:xfrm>
        </p:grpSpPr>
        <p:sp>
          <p:nvSpPr>
            <p:cNvPr id="8237" name="Oval 23"/>
            <p:cNvSpPr>
              <a:spLocks noChangeArrowheads="1"/>
            </p:cNvSpPr>
            <p:nvPr/>
          </p:nvSpPr>
          <p:spPr bwMode="auto">
            <a:xfrm>
              <a:off x="3751" y="1752"/>
              <a:ext cx="454" cy="45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8238" name="Line 24"/>
            <p:cNvSpPr>
              <a:spLocks noChangeShapeType="1"/>
            </p:cNvSpPr>
            <p:nvPr/>
          </p:nvSpPr>
          <p:spPr bwMode="auto">
            <a:xfrm flipV="1">
              <a:off x="3987" y="1798"/>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25"/>
          <p:cNvGrpSpPr>
            <a:grpSpLocks/>
          </p:cNvGrpSpPr>
          <p:nvPr/>
        </p:nvGrpSpPr>
        <p:grpSpPr bwMode="auto">
          <a:xfrm>
            <a:off x="9076267" y="3674855"/>
            <a:ext cx="900000" cy="900000"/>
            <a:chOff x="4295" y="1752"/>
            <a:chExt cx="454" cy="454"/>
          </a:xfrm>
        </p:grpSpPr>
        <p:sp>
          <p:nvSpPr>
            <p:cNvPr id="8235" name="Oval 26"/>
            <p:cNvSpPr>
              <a:spLocks noChangeArrowheads="1"/>
            </p:cNvSpPr>
            <p:nvPr/>
          </p:nvSpPr>
          <p:spPr bwMode="auto">
            <a:xfrm>
              <a:off x="4295" y="1752"/>
              <a:ext cx="454" cy="45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8236" name="Line 27"/>
            <p:cNvSpPr>
              <a:spLocks noChangeShapeType="1"/>
            </p:cNvSpPr>
            <p:nvPr/>
          </p:nvSpPr>
          <p:spPr bwMode="auto">
            <a:xfrm rot="3600000" flipV="1">
              <a:off x="4603" y="1843"/>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28"/>
          <p:cNvGrpSpPr>
            <a:grpSpLocks/>
          </p:cNvGrpSpPr>
          <p:nvPr/>
        </p:nvGrpSpPr>
        <p:grpSpPr bwMode="auto">
          <a:xfrm>
            <a:off x="10297584" y="3674855"/>
            <a:ext cx="900000" cy="900000"/>
            <a:chOff x="4771" y="1752"/>
            <a:chExt cx="454" cy="454"/>
          </a:xfrm>
        </p:grpSpPr>
        <p:sp>
          <p:nvSpPr>
            <p:cNvPr id="8233" name="Oval 29"/>
            <p:cNvSpPr>
              <a:spLocks noChangeArrowheads="1"/>
            </p:cNvSpPr>
            <p:nvPr/>
          </p:nvSpPr>
          <p:spPr bwMode="auto">
            <a:xfrm>
              <a:off x="4771" y="1752"/>
              <a:ext cx="454" cy="45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8234" name="Line 30"/>
            <p:cNvSpPr>
              <a:spLocks noChangeShapeType="1"/>
            </p:cNvSpPr>
            <p:nvPr/>
          </p:nvSpPr>
          <p:spPr bwMode="auto">
            <a:xfrm rot="7200000" flipV="1">
              <a:off x="5070" y="1933"/>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31"/>
          <p:cNvGrpSpPr>
            <a:grpSpLocks/>
          </p:cNvGrpSpPr>
          <p:nvPr/>
        </p:nvGrpSpPr>
        <p:grpSpPr bwMode="auto">
          <a:xfrm>
            <a:off x="527051" y="5300663"/>
            <a:ext cx="900000" cy="900000"/>
            <a:chOff x="113" y="1751"/>
            <a:chExt cx="454" cy="454"/>
          </a:xfrm>
        </p:grpSpPr>
        <p:sp>
          <p:nvSpPr>
            <p:cNvPr id="8231" name="Oval 32"/>
            <p:cNvSpPr>
              <a:spLocks noChangeArrowheads="1"/>
            </p:cNvSpPr>
            <p:nvPr/>
          </p:nvSpPr>
          <p:spPr bwMode="auto">
            <a:xfrm>
              <a:off x="113" y="1751"/>
              <a:ext cx="454" cy="45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8232" name="Line 33"/>
            <p:cNvSpPr>
              <a:spLocks noChangeShapeType="1"/>
            </p:cNvSpPr>
            <p:nvPr/>
          </p:nvSpPr>
          <p:spPr bwMode="auto">
            <a:xfrm flipV="1">
              <a:off x="349" y="1797"/>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34"/>
          <p:cNvGrpSpPr>
            <a:grpSpLocks/>
          </p:cNvGrpSpPr>
          <p:nvPr/>
        </p:nvGrpSpPr>
        <p:grpSpPr bwMode="auto">
          <a:xfrm>
            <a:off x="1748367" y="5300663"/>
            <a:ext cx="900000" cy="900000"/>
            <a:chOff x="2572" y="1752"/>
            <a:chExt cx="454" cy="454"/>
          </a:xfrm>
        </p:grpSpPr>
        <p:sp>
          <p:nvSpPr>
            <p:cNvPr id="8229" name="Oval 35"/>
            <p:cNvSpPr>
              <a:spLocks noChangeArrowheads="1"/>
            </p:cNvSpPr>
            <p:nvPr/>
          </p:nvSpPr>
          <p:spPr bwMode="auto">
            <a:xfrm>
              <a:off x="2572" y="1752"/>
              <a:ext cx="454" cy="45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8230" name="Line 36"/>
            <p:cNvSpPr>
              <a:spLocks noChangeShapeType="1"/>
            </p:cNvSpPr>
            <p:nvPr/>
          </p:nvSpPr>
          <p:spPr bwMode="auto">
            <a:xfrm rot="14400000" flipV="1">
              <a:off x="2718" y="1933"/>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37"/>
          <p:cNvGrpSpPr>
            <a:grpSpLocks/>
          </p:cNvGrpSpPr>
          <p:nvPr/>
        </p:nvGrpSpPr>
        <p:grpSpPr bwMode="auto">
          <a:xfrm>
            <a:off x="2969685" y="5300663"/>
            <a:ext cx="900000" cy="900000"/>
            <a:chOff x="4771" y="1752"/>
            <a:chExt cx="454" cy="454"/>
          </a:xfrm>
        </p:grpSpPr>
        <p:sp>
          <p:nvSpPr>
            <p:cNvPr id="8227" name="Oval 38"/>
            <p:cNvSpPr>
              <a:spLocks noChangeArrowheads="1"/>
            </p:cNvSpPr>
            <p:nvPr/>
          </p:nvSpPr>
          <p:spPr bwMode="auto">
            <a:xfrm>
              <a:off x="4771" y="1752"/>
              <a:ext cx="454" cy="45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8228" name="Line 39"/>
            <p:cNvSpPr>
              <a:spLocks noChangeShapeType="1"/>
            </p:cNvSpPr>
            <p:nvPr/>
          </p:nvSpPr>
          <p:spPr bwMode="auto">
            <a:xfrm rot="7200000" flipV="1">
              <a:off x="5070" y="1933"/>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40"/>
          <p:cNvGrpSpPr>
            <a:grpSpLocks/>
          </p:cNvGrpSpPr>
          <p:nvPr/>
        </p:nvGrpSpPr>
        <p:grpSpPr bwMode="auto">
          <a:xfrm>
            <a:off x="4191001" y="5300663"/>
            <a:ext cx="900000" cy="900000"/>
            <a:chOff x="3751" y="1752"/>
            <a:chExt cx="454" cy="454"/>
          </a:xfrm>
        </p:grpSpPr>
        <p:sp>
          <p:nvSpPr>
            <p:cNvPr id="8225" name="Oval 41"/>
            <p:cNvSpPr>
              <a:spLocks noChangeArrowheads="1"/>
            </p:cNvSpPr>
            <p:nvPr/>
          </p:nvSpPr>
          <p:spPr bwMode="auto">
            <a:xfrm>
              <a:off x="3751" y="1752"/>
              <a:ext cx="454" cy="45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8226" name="Line 42"/>
            <p:cNvSpPr>
              <a:spLocks noChangeShapeType="1"/>
            </p:cNvSpPr>
            <p:nvPr/>
          </p:nvSpPr>
          <p:spPr bwMode="auto">
            <a:xfrm flipV="1">
              <a:off x="3987" y="1798"/>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6027" name="Line 43"/>
          <p:cNvSpPr>
            <a:spLocks noChangeShapeType="1"/>
          </p:cNvSpPr>
          <p:nvPr/>
        </p:nvSpPr>
        <p:spPr bwMode="auto">
          <a:xfrm>
            <a:off x="1007533" y="4638676"/>
            <a:ext cx="0" cy="576263"/>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 name="Group 44"/>
          <p:cNvGrpSpPr>
            <a:grpSpLocks/>
          </p:cNvGrpSpPr>
          <p:nvPr/>
        </p:nvGrpSpPr>
        <p:grpSpPr bwMode="auto">
          <a:xfrm>
            <a:off x="2159000" y="4638675"/>
            <a:ext cx="3744384" cy="590550"/>
            <a:chOff x="975" y="2287"/>
            <a:chExt cx="1678" cy="372"/>
          </a:xfrm>
        </p:grpSpPr>
        <p:sp>
          <p:nvSpPr>
            <p:cNvPr id="8222" name="Line 45"/>
            <p:cNvSpPr>
              <a:spLocks noChangeShapeType="1"/>
            </p:cNvSpPr>
            <p:nvPr/>
          </p:nvSpPr>
          <p:spPr bwMode="auto">
            <a:xfrm>
              <a:off x="2653" y="2287"/>
              <a:ext cx="0" cy="136"/>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3" name="Line 46"/>
            <p:cNvSpPr>
              <a:spLocks noChangeShapeType="1"/>
            </p:cNvSpPr>
            <p:nvPr/>
          </p:nvSpPr>
          <p:spPr bwMode="auto">
            <a:xfrm flipH="1">
              <a:off x="975" y="2432"/>
              <a:ext cx="1678"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4" name="Line 47"/>
            <p:cNvSpPr>
              <a:spLocks noChangeShapeType="1"/>
            </p:cNvSpPr>
            <p:nvPr/>
          </p:nvSpPr>
          <p:spPr bwMode="auto">
            <a:xfrm>
              <a:off x="975" y="2432"/>
              <a:ext cx="0" cy="227"/>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48"/>
          <p:cNvGrpSpPr>
            <a:grpSpLocks/>
          </p:cNvGrpSpPr>
          <p:nvPr/>
        </p:nvGrpSpPr>
        <p:grpSpPr bwMode="auto">
          <a:xfrm>
            <a:off x="3407834" y="4652963"/>
            <a:ext cx="7393517" cy="576262"/>
            <a:chOff x="2154" y="2296"/>
            <a:chExt cx="2813" cy="363"/>
          </a:xfrm>
        </p:grpSpPr>
        <p:sp>
          <p:nvSpPr>
            <p:cNvPr id="8219" name="Line 49"/>
            <p:cNvSpPr>
              <a:spLocks noChangeShapeType="1"/>
            </p:cNvSpPr>
            <p:nvPr/>
          </p:nvSpPr>
          <p:spPr bwMode="auto">
            <a:xfrm>
              <a:off x="4967" y="2296"/>
              <a:ext cx="0" cy="227"/>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0" name="Line 50"/>
            <p:cNvSpPr>
              <a:spLocks noChangeShapeType="1"/>
            </p:cNvSpPr>
            <p:nvPr/>
          </p:nvSpPr>
          <p:spPr bwMode="auto">
            <a:xfrm flipH="1">
              <a:off x="2154" y="2523"/>
              <a:ext cx="2813"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1" name="Line 51"/>
            <p:cNvSpPr>
              <a:spLocks noChangeShapeType="1"/>
            </p:cNvSpPr>
            <p:nvPr/>
          </p:nvSpPr>
          <p:spPr bwMode="auto">
            <a:xfrm>
              <a:off x="2154" y="2523"/>
              <a:ext cx="0" cy="136"/>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52"/>
          <p:cNvGrpSpPr>
            <a:grpSpLocks/>
          </p:cNvGrpSpPr>
          <p:nvPr/>
        </p:nvGrpSpPr>
        <p:grpSpPr bwMode="auto">
          <a:xfrm>
            <a:off x="5712885" y="5589589"/>
            <a:ext cx="1629833" cy="142875"/>
            <a:chOff x="2699" y="3521"/>
            <a:chExt cx="770" cy="90"/>
          </a:xfrm>
        </p:grpSpPr>
        <p:sp>
          <p:nvSpPr>
            <p:cNvPr id="8213" name="Oval 53"/>
            <p:cNvSpPr>
              <a:spLocks noChangeArrowheads="1"/>
            </p:cNvSpPr>
            <p:nvPr/>
          </p:nvSpPr>
          <p:spPr bwMode="auto">
            <a:xfrm>
              <a:off x="2699" y="3521"/>
              <a:ext cx="90" cy="9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8214" name="Oval 54"/>
            <p:cNvSpPr>
              <a:spLocks noChangeArrowheads="1"/>
            </p:cNvSpPr>
            <p:nvPr/>
          </p:nvSpPr>
          <p:spPr bwMode="auto">
            <a:xfrm>
              <a:off x="2835" y="3521"/>
              <a:ext cx="90" cy="9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8215" name="Oval 55"/>
            <p:cNvSpPr>
              <a:spLocks noChangeArrowheads="1"/>
            </p:cNvSpPr>
            <p:nvPr/>
          </p:nvSpPr>
          <p:spPr bwMode="auto">
            <a:xfrm>
              <a:off x="2971" y="3521"/>
              <a:ext cx="90" cy="9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8216" name="Oval 56"/>
            <p:cNvSpPr>
              <a:spLocks noChangeArrowheads="1"/>
            </p:cNvSpPr>
            <p:nvPr/>
          </p:nvSpPr>
          <p:spPr bwMode="auto">
            <a:xfrm>
              <a:off x="3107" y="3521"/>
              <a:ext cx="90" cy="9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8217" name="Oval 57"/>
            <p:cNvSpPr>
              <a:spLocks noChangeArrowheads="1"/>
            </p:cNvSpPr>
            <p:nvPr/>
          </p:nvSpPr>
          <p:spPr bwMode="auto">
            <a:xfrm>
              <a:off x="3243" y="3521"/>
              <a:ext cx="90" cy="9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8218" name="Oval 58"/>
            <p:cNvSpPr>
              <a:spLocks noChangeArrowheads="1"/>
            </p:cNvSpPr>
            <p:nvPr/>
          </p:nvSpPr>
          <p:spPr bwMode="auto">
            <a:xfrm>
              <a:off x="3379" y="3521"/>
              <a:ext cx="90" cy="90"/>
            </a:xfrm>
            <a:prstGeom prst="ellipse">
              <a:avLst/>
            </a:prstGeom>
            <a:solidFill>
              <a:schemeClr val="accent1"/>
            </a:solidFill>
            <a:ln w="9525">
              <a:solidFill>
                <a:schemeClr val="tx1"/>
              </a:solidFill>
              <a:round/>
              <a:headEnd/>
              <a:tailEnd/>
            </a:ln>
          </p:spPr>
          <p:txBody>
            <a:bodyPr wrap="none" anchor="ctr"/>
            <a:lstStyle/>
            <a:p>
              <a:endParaRPr lang="zh-CN" altLang="en-US"/>
            </a:p>
          </p:txBody>
        </p:sp>
      </p:grpSp>
    </p:spTree>
    <p:extLst>
      <p:ext uri="{BB962C8B-B14F-4D97-AF65-F5344CB8AC3E}">
        <p14:creationId xmlns:p14="http://schemas.microsoft.com/office/powerpoint/2010/main" val="3792913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Effect transition="in" filter="wipe(up)">
                                      <p:cBhvr>
                                        <p:cTn id="7" dur="500"/>
                                        <p:tgtEl>
                                          <p:spTgt spid="42598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25987">
                                            <p:txEl>
                                              <p:pRg st="1" end="1"/>
                                            </p:txEl>
                                          </p:spTgt>
                                        </p:tgtEl>
                                        <p:attrNameLst>
                                          <p:attrName>style.visibility</p:attrName>
                                        </p:attrNameLst>
                                      </p:cBhvr>
                                      <p:to>
                                        <p:strVal val="visible"/>
                                      </p:to>
                                    </p:set>
                                    <p:animEffect transition="in" filter="wipe(up)">
                                      <p:cBhvr>
                                        <p:cTn id="10" dur="500"/>
                                        <p:tgtEl>
                                          <p:spTgt spid="42598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426027"/>
                                        </p:tgtEl>
                                        <p:attrNameLst>
                                          <p:attrName>style.visibility</p:attrName>
                                        </p:attrNameLst>
                                      </p:cBhvr>
                                      <p:to>
                                        <p:strVal val="visible"/>
                                      </p:to>
                                    </p:set>
                                    <p:animEffect transition="in" filter="wipe(up)">
                                      <p:cBhvr>
                                        <p:cTn id="51" dur="500"/>
                                        <p:tgtEl>
                                          <p:spTgt spid="42602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right)">
                                      <p:cBhvr>
                                        <p:cTn id="60" dur="500"/>
                                        <p:tgtEl>
                                          <p:spTgt spid="1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ipe(right)">
                                      <p:cBhvr>
                                        <p:cTn id="69" dur="500"/>
                                        <p:tgtEl>
                                          <p:spTgt spid="1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nodeType="clickEffect">
                                  <p:stCondLst>
                                    <p:cond delay="0"/>
                                  </p:stCondLst>
                                  <p:childTnLst>
                                    <p:set>
                                      <p:cBhvr>
                                        <p:cTn id="77" dur="1" fill="hold">
                                          <p:stCondLst>
                                            <p:cond delay="0"/>
                                          </p:stCondLst>
                                        </p:cTn>
                                        <p:tgtEl>
                                          <p:spTgt spid="14"/>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wipe(left)">
                                      <p:cBhvr>
                                        <p:cTn id="82" dur="500"/>
                                        <p:tgtEl>
                                          <p:spTgt spid="1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xit" presetSubtype="0" fill="hold" nodeType="clickEffect">
                                  <p:stCondLst>
                                    <p:cond delay="0"/>
                                  </p:stCondLst>
                                  <p:childTnLst>
                                    <p:set>
                                      <p:cBhvr>
                                        <p:cTn id="86" dur="1" fill="hold">
                                          <p:stCondLst>
                                            <p:cond delay="0"/>
                                          </p:stCondLst>
                                        </p:cTn>
                                        <p:tgtEl>
                                          <p:spTgt spid="11"/>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12"/>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13"/>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14"/>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7"/>
                                        </p:tgtEl>
                                        <p:attrNameLst>
                                          <p:attrName>style.visibility</p:attrName>
                                        </p:attrNameLst>
                                      </p:cBhvr>
                                      <p:to>
                                        <p:strVal val="hidden"/>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11"/>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12"/>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13"/>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14"/>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build="p"/>
      <p:bldP spid="4260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lvl="1" hangingPunct="0">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采样理论</a:t>
            </a:r>
          </a:p>
        </p:txBody>
      </p:sp>
      <p:sp>
        <p:nvSpPr>
          <p:cNvPr id="428035" name="Rectangle 3"/>
          <p:cNvSpPr>
            <a:spLocks noGrp="1" noChangeArrowheads="1"/>
          </p:cNvSpPr>
          <p:nvPr>
            <p:ph type="body" idx="1"/>
          </p:nvPr>
        </p:nvSpPr>
        <p:spPr>
          <a:xfrm>
            <a:off x="839416" y="1628800"/>
            <a:ext cx="10515601" cy="4351338"/>
          </a:xfrm>
        </p:spPr>
        <p:txBody>
          <a:bodyPr/>
          <a:lstStyle/>
          <a:p>
            <a:pPr marL="717550" lvl="1" indent="-342900"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图形绘制的走样</a:t>
            </a:r>
          </a:p>
          <a:p>
            <a:pPr marL="1260475" lvl="3" indent="-342900" hangingPunct="0">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用离散量表示连续量，引起失真</a:t>
            </a:r>
          </a:p>
          <a:p>
            <a:pPr marL="1260475" lvl="3" indent="-342900" hangingPunct="0">
              <a:lnSpc>
                <a:spcPct val="110000"/>
              </a:lnSpc>
              <a:spcBef>
                <a:spcPts val="1200"/>
              </a:spcBef>
              <a:buFont typeface="Arial" panose="020B0604020202020204" pitchFamily="34" charset="0"/>
              <a:buChar char="•"/>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只要有像素存在，必然存在走样</a:t>
            </a:r>
          </a:p>
        </p:txBody>
      </p:sp>
      <p:pic>
        <p:nvPicPr>
          <p:cNvPr id="428036" name="Picture 4" descr="直线的走样"/>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356100"/>
            <a:ext cx="5376333"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8037" name="Picture 5" descr="多边形边缘的走样"/>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4833" y="3708400"/>
            <a:ext cx="4311651"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921353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par>
                                <p:cTn id="7" presetID="22" presetClass="entr" presetSubtype="1" fill="hold" grpId="0" nodeType="withEffect">
                                  <p:stCondLst>
                                    <p:cond delay="0"/>
                                  </p:stCondLst>
                                  <p:childTnLst>
                                    <p:set>
                                      <p:cBhvr>
                                        <p:cTn id="8" dur="1" fill="hold">
                                          <p:stCondLst>
                                            <p:cond delay="0"/>
                                          </p:stCondLst>
                                        </p:cTn>
                                        <p:tgtEl>
                                          <p:spTgt spid="428035">
                                            <p:txEl>
                                              <p:pRg st="1" end="1"/>
                                            </p:txEl>
                                          </p:spTgt>
                                        </p:tgtEl>
                                        <p:attrNameLst>
                                          <p:attrName>style.visibility</p:attrName>
                                        </p:attrNameLst>
                                      </p:cBhvr>
                                      <p:to>
                                        <p:strVal val="visible"/>
                                      </p:to>
                                    </p:set>
                                    <p:animEffect transition="in" filter="wipe(up)">
                                      <p:cBhvr>
                                        <p:cTn id="9" dur="500"/>
                                        <p:tgtEl>
                                          <p:spTgt spid="428035">
                                            <p:txEl>
                                              <p:pRg st="1" end="1"/>
                                            </p:txEl>
                                          </p:spTgt>
                                        </p:tgtEl>
                                      </p:cBhvr>
                                    </p:animEffect>
                                  </p:childTnLst>
                                </p:cTn>
                              </p:par>
                              <p:par>
                                <p:cTn id="10" presetID="22" presetClass="entr" presetSubtype="1" fill="hold" grpId="0" nodeType="withEffect">
                                  <p:stCondLst>
                                    <p:cond delay="0"/>
                                  </p:stCondLst>
                                  <p:childTnLst>
                                    <p:set>
                                      <p:cBhvr>
                                        <p:cTn id="11" dur="1" fill="hold">
                                          <p:stCondLst>
                                            <p:cond delay="0"/>
                                          </p:stCondLst>
                                        </p:cTn>
                                        <p:tgtEl>
                                          <p:spTgt spid="428035">
                                            <p:txEl>
                                              <p:pRg st="2" end="2"/>
                                            </p:txEl>
                                          </p:spTgt>
                                        </p:tgtEl>
                                        <p:attrNameLst>
                                          <p:attrName>style.visibility</p:attrName>
                                        </p:attrNameLst>
                                      </p:cBhvr>
                                      <p:to>
                                        <p:strVal val="visible"/>
                                      </p:to>
                                    </p:set>
                                    <p:animEffect transition="in" filter="wipe(up)">
                                      <p:cBhvr>
                                        <p:cTn id="12" dur="500"/>
                                        <p:tgtEl>
                                          <p:spTgt spid="4280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2803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28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theme/theme1.xml><?xml version="1.0" encoding="utf-8"?>
<a:theme xmlns:a="http://schemas.openxmlformats.org/drawingml/2006/main" name="Default Theme">
  <a:themeElements>
    <a:clrScheme name="Default Theme">
      <a:dk1>
        <a:srgbClr val="7F7F7F"/>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fontScheme name="Default Theme">
      <a:majorFont>
        <a:latin typeface="Helvetica"/>
        <a:ea typeface="Helvetica"/>
        <a:cs typeface="Helvetica"/>
      </a:majorFont>
      <a:minorFont>
        <a:latin typeface="等线"/>
        <a:ea typeface="等线"/>
        <a:cs typeface="等线"/>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Theme">
  <a:themeElements>
    <a:clrScheme name="Default Theme">
      <a:dk1>
        <a:srgbClr val="000000"/>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fontScheme name="Default Theme">
      <a:majorFont>
        <a:latin typeface="Helvetica"/>
        <a:ea typeface="Helvetica"/>
        <a:cs typeface="Helvetica"/>
      </a:majorFont>
      <a:minorFont>
        <a:latin typeface="等线"/>
        <a:ea typeface="等线"/>
        <a:cs typeface="等线"/>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Default Theme">
    <a:dk1>
      <a:srgbClr val="7F7F7F"/>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themeOverride>
</file>

<file path=ppt/theme/themeOverride2.xml><?xml version="1.0" encoding="utf-8"?>
<a:themeOverride xmlns:a="http://schemas.openxmlformats.org/drawingml/2006/main">
  <a:clrScheme name="Default Theme">
    <a:dk1>
      <a:srgbClr val="7F7F7F"/>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themeOverride>
</file>

<file path=ppt/theme/themeOverride3.xml><?xml version="1.0" encoding="utf-8"?>
<a:themeOverride xmlns:a="http://schemas.openxmlformats.org/drawingml/2006/main">
  <a:clrScheme name="Default Theme">
    <a:dk1>
      <a:srgbClr val="7F7F7F"/>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emplate/>
  <TotalTime>1376</TotalTime>
  <Words>4804</Words>
  <Application>Microsoft Office PowerPoint</Application>
  <PresentationFormat>自定义</PresentationFormat>
  <Paragraphs>748</Paragraphs>
  <Slides>78</Slides>
  <Notes>64</Notes>
  <HiddenSlides>1</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78</vt:i4>
      </vt:variant>
    </vt:vector>
  </HeadingPairs>
  <TitlesOfParts>
    <vt:vector size="80" baseType="lpstr">
      <vt:lpstr>Default Theme</vt:lpstr>
      <vt:lpstr>Equation</vt:lpstr>
      <vt:lpstr>PowerPoint 演示文稿</vt:lpstr>
      <vt:lpstr>本讲内容</vt:lpstr>
      <vt:lpstr>PowerPoint 演示文稿</vt:lpstr>
      <vt:lpstr>1.1 DSP数字信号处理</vt:lpstr>
      <vt:lpstr>1.1 DSP数字信号处理</vt:lpstr>
      <vt:lpstr>1.1 DSP数字信号处理</vt:lpstr>
      <vt:lpstr>1.2 采样理论</vt:lpstr>
      <vt:lpstr>1.2 采样理论</vt:lpstr>
      <vt:lpstr>1.2 采样理论</vt:lpstr>
      <vt:lpstr>PowerPoint 演示文稿</vt:lpstr>
      <vt:lpstr>1.3 滤波理论</vt:lpstr>
      <vt:lpstr>1.3 滤波理论</vt:lpstr>
      <vt:lpstr>1.3 滤波理论</vt:lpstr>
      <vt:lpstr>Box Filter重建</vt:lpstr>
      <vt:lpstr>Tent Filter(也称三角形滤波器)重建</vt:lpstr>
      <vt:lpstr>Sinc Filter重建</vt:lpstr>
      <vt:lpstr>1.4  重采样Resampling</vt:lpstr>
      <vt:lpstr>Downsampling 下采样</vt:lpstr>
      <vt:lpstr>Upsampling 上采样</vt:lpstr>
      <vt:lpstr>PowerPoint 演示文稿</vt:lpstr>
      <vt:lpstr>2.1  图形反走样</vt:lpstr>
      <vt:lpstr>2.1  图形反走样</vt:lpstr>
      <vt:lpstr>2.1  图形反走样</vt:lpstr>
      <vt:lpstr>2.1.1 简单的区域采样反走样</vt:lpstr>
      <vt:lpstr>2.1.1 简单的区域采样反走样</vt:lpstr>
      <vt:lpstr>2.1.2 加权区域采样</vt:lpstr>
      <vt:lpstr>2.2 FSAA</vt:lpstr>
      <vt:lpstr>2.2 FSAA</vt:lpstr>
      <vt:lpstr>2.2 FSAA</vt:lpstr>
      <vt:lpstr>2.2 FSAA</vt:lpstr>
      <vt:lpstr>2.2 FSAA</vt:lpstr>
      <vt:lpstr>2.2 FSAA</vt:lpstr>
      <vt:lpstr>2.2 FSAA</vt:lpstr>
      <vt:lpstr>2.2 FSAA</vt:lpstr>
      <vt:lpstr>2.2 FSAA</vt:lpstr>
      <vt:lpstr>2.2 FSAA</vt:lpstr>
      <vt:lpstr>2.2 FSAA</vt:lpstr>
      <vt:lpstr>2.2 FSAA</vt:lpstr>
      <vt:lpstr>2.2 FSAA</vt:lpstr>
      <vt:lpstr>2.2 FSAA</vt:lpstr>
      <vt:lpstr>2.2 FSAA</vt:lpstr>
      <vt:lpstr>2.2 FSAA</vt:lpstr>
      <vt:lpstr>2.2 FSAA</vt:lpstr>
      <vt:lpstr>2.2 FSAA</vt:lpstr>
      <vt:lpstr>2.2 FSAA</vt:lpstr>
      <vt:lpstr>2.2 FSAA</vt:lpstr>
      <vt:lpstr>2.2 FSAA</vt:lpstr>
      <vt:lpstr>2.2 FSAA</vt:lpstr>
      <vt:lpstr>2.2 FSAA</vt:lpstr>
      <vt:lpstr>2.2 FSAA</vt:lpstr>
      <vt:lpstr>2.2 FSAA</vt:lpstr>
      <vt:lpstr>2.2 FSAA</vt:lpstr>
      <vt:lpstr>2.2 FSAA</vt:lpstr>
      <vt:lpstr>2.2 FSAA</vt:lpstr>
      <vt:lpstr>2.3 其他反走样方法</vt:lpstr>
      <vt:lpstr>PowerPoint 演示文稿</vt:lpstr>
      <vt:lpstr>3.1 纹理走样</vt:lpstr>
      <vt:lpstr>3.1 纹理走样</vt:lpstr>
      <vt:lpstr>3.2 纹理放大滤波</vt:lpstr>
      <vt:lpstr>3.2 纹理放大滤波</vt:lpstr>
      <vt:lpstr>3.3 纹理缩小滤波</vt:lpstr>
      <vt:lpstr>3.3 纹理缩小滤波</vt:lpstr>
      <vt:lpstr>3.3 纹理缩小滤波</vt:lpstr>
      <vt:lpstr>3.3 纹理缩小滤波</vt:lpstr>
      <vt:lpstr>3.3 纹理缩小滤波</vt:lpstr>
      <vt:lpstr>3.3 纹理缩小滤波</vt:lpstr>
      <vt:lpstr>3.3 纹理缩小滤波</vt:lpstr>
      <vt:lpstr>3.3 纹理缩小滤波</vt:lpstr>
      <vt:lpstr>3.3 纹理缩小滤波</vt:lpstr>
      <vt:lpstr>3.3 纹理缩小滤波</vt:lpstr>
      <vt:lpstr>PowerPoint 演示文稿</vt:lpstr>
      <vt:lpstr>PowerPoint 演示文稿</vt:lpstr>
      <vt:lpstr>4.1 反走样步骤</vt:lpstr>
      <vt:lpstr>4.1 反走样步骤</vt:lpstr>
      <vt:lpstr>4.3 OpenGL反走样实例</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99</dc:creator>
  <cp:lastModifiedBy>99</cp:lastModifiedBy>
  <cp:revision>142</cp:revision>
  <dcterms:modified xsi:type="dcterms:W3CDTF">2019-10-16T14:51:27Z</dcterms:modified>
</cp:coreProperties>
</file>