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256" r:id="rId2"/>
    <p:sldId id="382" r:id="rId3"/>
    <p:sldId id="315" r:id="rId4"/>
    <p:sldId id="482" r:id="rId5"/>
    <p:sldId id="483" r:id="rId6"/>
    <p:sldId id="484" r:id="rId7"/>
    <p:sldId id="485" r:id="rId8"/>
    <p:sldId id="549" r:id="rId9"/>
    <p:sldId id="550" r:id="rId10"/>
    <p:sldId id="551" r:id="rId11"/>
    <p:sldId id="552" r:id="rId12"/>
    <p:sldId id="553" r:id="rId13"/>
    <p:sldId id="554" r:id="rId14"/>
    <p:sldId id="555" r:id="rId15"/>
    <p:sldId id="556"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5" r:id="rId48"/>
    <p:sldId id="526" r:id="rId49"/>
    <p:sldId id="527" r:id="rId50"/>
    <p:sldId id="528" r:id="rId51"/>
    <p:sldId id="529" r:id="rId52"/>
    <p:sldId id="530" r:id="rId53"/>
    <p:sldId id="531" r:id="rId54"/>
    <p:sldId id="532" r:id="rId55"/>
    <p:sldId id="533" r:id="rId56"/>
    <p:sldId id="534" r:id="rId57"/>
    <p:sldId id="535" r:id="rId58"/>
    <p:sldId id="536" r:id="rId59"/>
    <p:sldId id="537" r:id="rId60"/>
    <p:sldId id="538" r:id="rId61"/>
    <p:sldId id="539" r:id="rId62"/>
    <p:sldId id="540" r:id="rId63"/>
    <p:sldId id="541" r:id="rId64"/>
    <p:sldId id="542" r:id="rId65"/>
    <p:sldId id="543" r:id="rId66"/>
    <p:sldId id="544" r:id="rId67"/>
    <p:sldId id="545" r:id="rId68"/>
    <p:sldId id="546" r:id="rId69"/>
    <p:sldId id="547" r:id="rId70"/>
    <p:sldId id="548" r:id="rId71"/>
    <p:sldId id="557" r:id="rId72"/>
    <p:sldId id="558" r:id="rId7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04"/>
    <a:srgbClr val="00FFFF"/>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54" autoAdjust="0"/>
  </p:normalViewPr>
  <p:slideViewPr>
    <p:cSldViewPr>
      <p:cViewPr varScale="1">
        <p:scale>
          <a:sx n="66" d="100"/>
          <a:sy n="66" d="100"/>
        </p:scale>
        <p:origin x="-560"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baidu.com/s?wd=n%E5%9E%8B%E5%8D%8A%E5%AF%BC%E4%BD%93&amp;tn=44039180_cpr&amp;fenlei=mv6quAkxTZn0IZRqIHckPjm4nH00T1d9nWR1uHDLPj-9uWu-PAcv0ZwV5Hcvrjm3rH6sPfKWUMw85HfYnjn4nH6sgvPsT6K1TL0qnfK1TL0z5HD0IgF_5y9YIZ0lQzqlpA-bmyt8mh7GuZR8mvqVQL7dugPYpyq8Q1m3njnYP1Tk" TargetMode="External"/><Relationship Id="rId13" Type="http://schemas.openxmlformats.org/officeDocument/2006/relationships/hyperlink" Target="https://www.baidu.com/s?wd=%E7%94%B5%E8%84%91%E6%98%BE%E7%A4%BA%E5%99%A8&amp;tn=44039180_cpr&amp;fenlei=mv6quAkxTZn0IZRqIHckPjm4nH00T1d9nWR1uHDLPj-9uWu-PAcv0ZwV5Hcvrjm3rH6sPfKWUMw85HfYnjn4nH6sgvPsT6K1TL0qnfK1TL0z5HD0IgF_5y9YIZ0lQzqlpA-bmyt8mh7GuZR8mvqVQL7dugPYpyq8Q1m3njnYP1Tk" TargetMode="External"/><Relationship Id="rId3" Type="http://schemas.openxmlformats.org/officeDocument/2006/relationships/hyperlink" Target="http://baike.baidu.com/view/1190.htm" TargetMode="External"/><Relationship Id="rId7" Type="http://schemas.openxmlformats.org/officeDocument/2006/relationships/hyperlink" Target="http://baike.baidu.com/view/74692.html?wtp=tt" TargetMode="External"/><Relationship Id="rId12" Type="http://schemas.openxmlformats.org/officeDocument/2006/relationships/hyperlink" Target="https://www.baidu.com/s?wd=%E7%AD%89%E7%A6%BB%E5%AD%90%E4%BD%93%E6%98%BE%E7%A4%BA%E5%99%A8&amp;tn=44039180_cpr&amp;fenlei=mv6quAkxTZn0IZRqIHckPjm4nH00T1d9nWR1uHDLPj-9uWu-PAcv0ZwV5Hcvrjm3rH6sPfKWUMw85HfYnjn4nH6sgvPsT6K1TL0qnfK1TL0z5HD0IgF_5y9YIZ0lQzqlpA-bmyt8mh7GuZR8mvqVQL7dugPYpyq8Q1m3njnYP1Tk" TargetMode="External"/><Relationship Id="rId2" Type="http://schemas.openxmlformats.org/officeDocument/2006/relationships/slide" Target="../slides/slide7.xml"/><Relationship Id="rId16" Type="http://schemas.openxmlformats.org/officeDocument/2006/relationships/hyperlink" Target="http://baike.baidu.com/view/89547.htm" TargetMode="External"/><Relationship Id="rId1" Type="http://schemas.openxmlformats.org/officeDocument/2006/relationships/notesMaster" Target="../notesMasters/notesMaster1.xml"/><Relationship Id="rId6" Type="http://schemas.openxmlformats.org/officeDocument/2006/relationships/hyperlink" Target="https://www.baidu.com/s?wd=uhp%E7%81%AF%E6%B3%A1&amp;tn=44039180_cpr&amp;fenlei=mv6quAkxTZn0IZRqIHckPjm4nH00T1d9nWR1uHDLPj-9uWu-PAcv0ZwV5Hcvrjm3rH6sPfKWUMw85HfYnjn4nH6sgvPsT6K1TL0qnfK1TL0z5HD0IgF_5y9YIZ0lQzqlpA-bmyt8mh7GuZR8mvqVQL7dugPYpyq8Q1m3njnYP1Tk" TargetMode="External"/><Relationship Id="rId11" Type="http://schemas.openxmlformats.org/officeDocument/2006/relationships/hyperlink" Target="https://www.baidu.com/s?wd=%E7%AD%89%E7%A6%BB%E5%AD%90%E6%98%BE%E7%A4%BA%E5%B1%8F&amp;tn=44039180_cpr&amp;fenlei=mv6quAkxTZn0IZRqIHckPjm4nH00T1d9nWR1uHDLPj-9uWu-PAcv0ZwV5Hcvrjm3rH6sPfKWUMw85HfYnjn4nH6sgvPsT6K1TL0qnfK1TL0z5HD0IgF_5y9YIZ0lQzqlpA-bmyt8mh7GuZR8mvqVQL7dugPYpyq8Q1m3njnYP1Tk" TargetMode="External"/><Relationship Id="rId5" Type="http://schemas.openxmlformats.org/officeDocument/2006/relationships/hyperlink" Target="https://www.baidu.com/s?wd=%E5%BE%B7%E5%B7%9E%E4%BB%AA%E5%99%A8&amp;tn=44039180_cpr&amp;fenlei=mv6quAkxTZn0IZRqIHckPjm4nH00T1d9nWR1uHDLPj-9uWu-PAcv0ZwV5Hcvrjm3rH6sPfKWUMw85HfYnjn4nH6sgvPsT6K1TL0qnfK1TL0z5HD0IgF_5y9YIZ0lQzqlpA-bmyt8mh7GuZR8mvqVQL7dugPYpyq8Q1m3njnYP1Tk" TargetMode="External"/><Relationship Id="rId15" Type="http://schemas.openxmlformats.org/officeDocument/2006/relationships/hyperlink" Target="https://www.baidu.com/s?wd=%E5%8F%B0%E6%B9%BE%E5%9C%B0%E5%8C%BA&amp;tn=44039180_cpr&amp;fenlei=mv6quAkxTZn0IZRqIHckPjm4nH00T1d9nWR1uHDLPj-9uWu-PAcv0ZwV5Hcvrjm3rH6sPfKWUMw85HfYnjn4nH6sgvPsT6K1TL0qnfK1TL0z5HD0IgF_5y9YIZ0lQzqlpA-bmyt8mh7GuZR8mvqVQL7dugPYpyq8Q1m3njnYP1Tk" TargetMode="External"/><Relationship Id="rId10" Type="http://schemas.openxmlformats.org/officeDocument/2006/relationships/hyperlink" Target="https://www.baidu.com/s?wd=%E7%AD%89%E7%A6%BB%E5%AD%90%E6%98%BE%E7%A4%BA%E5%99%A8&amp;tn=44039180_cpr&amp;fenlei=mv6quAkxTZn0IZRqIHckPjm4nH00T1d9nWR1uHDLPj-9uWu-PAcv0ZwV5Hcvrjm3rH6sPfKWUMw85HfYnjn4nH6sgvPsT6K1TL0qnfK1TL0z5HD0IgF_5y9YIZ0lQzqlpA-bmyt8mh7GuZR8mvqVQL7dugPYpyq8Q1m3njnYP1Tk" TargetMode="External"/><Relationship Id="rId4" Type="http://schemas.openxmlformats.org/officeDocument/2006/relationships/hyperlink" Target="http://baike.baidu.com/view/18558.html?wtp=tt" TargetMode="External"/><Relationship Id="rId9" Type="http://schemas.openxmlformats.org/officeDocument/2006/relationships/hyperlink" Target="http://baike.baidu.com/view/52538.htm" TargetMode="External"/><Relationship Id="rId14" Type="http://schemas.openxmlformats.org/officeDocument/2006/relationships/hyperlink" Target="https://www.baidu.com/s?wd=%E6%95%B0%E5%AD%97%E7%94%B5%E8%A7%86&amp;tn=44039180_cpr&amp;fenlei=mv6quAkxTZn0IZRqIHckPjm4nH00T1d9nWR1uHDLPj-9uWu-PAcv0ZwV5Hcvrjm3rH6sPfKWUMw85HfYnjn4nH6sgvPsT6K1TL0qnfK1TL0z5HD0IgF_5y9YIZ0lQzqlpA-bmyt8mh7GuZR8mvqVQL7dugPYpyq8Q1m3njnYP1Tk"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baidu.com/s?wd=%E9%94%81%E5%AD%98%E5%99%A8&amp;tn=SE_PcZhidaonwhc_ngpagmjz&amp;rsv_dl=gh_pc_zhidao" TargetMode="External"/><Relationship Id="rId3" Type="http://schemas.openxmlformats.org/officeDocument/2006/relationships/hyperlink" Target="http://www.baidu.com/s?wd=LED%E6%98%BE%E7%A4%BA%E5%B1%8F&amp;tn=SE_PcZhidaonwhc_ngpagmjz&amp;rsv_dl=gh_pc_zhidao" TargetMode="External"/><Relationship Id="rId7" Type="http://schemas.openxmlformats.org/officeDocument/2006/relationships/hyperlink" Target="http://www.baidu.com/s?wd=%E7%A7%BB%E4%BD%8D%E5%AF%84%E5%AD%98%E5%99%A8&amp;tn=SE_PcZhidaonwhc_ngpagmjz&amp;rsv_dl=gh_pc_zhida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baidu.com/s?wd=%E6%8E%A7%E5%88%B6%E4%BF%A1%E5%8F%B7&amp;tn=SE_PcZhidaonwhc_ngpagmjz&amp;rsv_dl=gh_pc_zhidao" TargetMode="External"/><Relationship Id="rId5" Type="http://schemas.openxmlformats.org/officeDocument/2006/relationships/hyperlink" Target="http://www.baidu.com/s?wd=%E6%98%BE%E7%A4%BA%E5%8D%A1&amp;tn=SE_PcZhidaonwhc_ngpagmjz&amp;rsv_dl=gh_pc_zhidao" TargetMode="External"/><Relationship Id="rId4" Type="http://schemas.openxmlformats.org/officeDocument/2006/relationships/hyperlink" Target="http://www.baidu.com/s?wd=%E6%8E%A7%E5%88%B6%E5%99%A8&amp;tn=SE_PcZhidaonwhc_ngpagmjz&amp;rsv_dl=gh_pc_zhidao"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06F32CD-C89A-4CCE-A708-C38341736EDD}" type="slidenum">
              <a:rPr lang="en-US" altLang="zh-CN" smtClean="0">
                <a:latin typeface="Arial" pitchFamily="34" charset="0"/>
              </a:rPr>
              <a:pPr eaLnBrk="1" hangingPunct="1"/>
              <a:t>2</a:t>
            </a:fld>
            <a:endParaRPr lang="en-US" altLang="zh-CN" smtClean="0">
              <a:latin typeface="Arial" pitchFamily="34" charset="0"/>
            </a:endParaRPr>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4F51ED24-5EC9-4837-9254-59785651DEC9}" type="slidenum">
              <a:rPr lang="zh-CN" altLang="en-US" i="0" smtClean="0">
                <a:latin typeface="Times New Roman" pitchFamily="18" charset="0"/>
              </a:rPr>
              <a:pPr eaLnBrk="1" hangingPunct="1"/>
              <a:t>17</a:t>
            </a:fld>
            <a:endParaRPr lang="en-US" altLang="zh-CN" i="0" smtClean="0">
              <a:latin typeface="Times New Roman" pitchFamily="18" charset="0"/>
            </a:endParaRPr>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变量类型</a:t>
            </a:r>
          </a:p>
          <a:p>
            <a:pPr eaLnBrk="1" hangingPunct="1"/>
            <a:r>
              <a:rPr lang="en-US" altLang="zh-CN" smtClean="0">
                <a:ea typeface="宋体" charset="-122"/>
              </a:rPr>
              <a:t>B       8</a:t>
            </a:r>
            <a:r>
              <a:rPr lang="zh-CN" altLang="en-US" smtClean="0">
                <a:ea typeface="宋体" charset="-122"/>
              </a:rPr>
              <a:t>位整数       </a:t>
            </a:r>
          </a:p>
          <a:p>
            <a:pPr eaLnBrk="1" hangingPunct="1"/>
            <a:r>
              <a:rPr lang="en-US" altLang="zh-CN" smtClean="0">
                <a:ea typeface="宋体" charset="-122"/>
              </a:rPr>
              <a:t>S       16</a:t>
            </a:r>
            <a:r>
              <a:rPr lang="zh-CN" altLang="en-US" smtClean="0">
                <a:ea typeface="宋体" charset="-122"/>
              </a:rPr>
              <a:t>位整数</a:t>
            </a:r>
          </a:p>
          <a:p>
            <a:pPr eaLnBrk="1" hangingPunct="1"/>
            <a:r>
              <a:rPr lang="en-US" altLang="zh-CN" smtClean="0">
                <a:ea typeface="宋体" charset="-122"/>
              </a:rPr>
              <a:t>I        32</a:t>
            </a:r>
            <a:r>
              <a:rPr lang="zh-CN" altLang="en-US" smtClean="0">
                <a:ea typeface="宋体" charset="-122"/>
              </a:rPr>
              <a:t>位整数</a:t>
            </a:r>
          </a:p>
          <a:p>
            <a:pPr eaLnBrk="1" hangingPunct="1"/>
            <a:r>
              <a:rPr lang="en-US" altLang="zh-CN" smtClean="0">
                <a:ea typeface="宋体" charset="-122"/>
              </a:rPr>
              <a:t>F       32</a:t>
            </a:r>
            <a:r>
              <a:rPr lang="zh-CN" altLang="en-US" smtClean="0">
                <a:ea typeface="宋体" charset="-122"/>
              </a:rPr>
              <a:t>位浮点数</a:t>
            </a:r>
          </a:p>
          <a:p>
            <a:pPr eaLnBrk="1" hangingPunct="1"/>
            <a:r>
              <a:rPr lang="en-US" altLang="zh-CN" smtClean="0">
                <a:ea typeface="宋体" charset="-122"/>
              </a:rPr>
              <a:t>D       64</a:t>
            </a:r>
            <a:r>
              <a:rPr lang="zh-CN" altLang="en-US" smtClean="0">
                <a:ea typeface="宋体" charset="-122"/>
              </a:rPr>
              <a:t>位浮点数</a:t>
            </a:r>
          </a:p>
          <a:p>
            <a:pPr eaLnBrk="1" hangingPunct="1"/>
            <a:r>
              <a:rPr lang="en-US" altLang="zh-CN" smtClean="0">
                <a:ea typeface="宋体" charset="-122"/>
              </a:rPr>
              <a:t>ub</a:t>
            </a:r>
          </a:p>
          <a:p>
            <a:pPr eaLnBrk="1" hangingPunct="1"/>
            <a:r>
              <a:rPr lang="en-US" altLang="zh-CN" smtClean="0">
                <a:ea typeface="宋体" charset="-122"/>
              </a:rPr>
              <a:t>us</a:t>
            </a:r>
          </a:p>
          <a:p>
            <a:pPr eaLnBrk="1" hangingPunct="1"/>
            <a:r>
              <a:rPr lang="en-US" altLang="zh-CN" smtClean="0">
                <a:ea typeface="宋体" charset="-122"/>
              </a:rPr>
              <a:t>ui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78A6EF3-8742-4E7A-909B-0611FE26BA31}" type="slidenum">
              <a:rPr lang="zh-CN" altLang="en-US" i="0" smtClean="0">
                <a:latin typeface="Times New Roman" pitchFamily="18" charset="0"/>
              </a:rPr>
              <a:pPr eaLnBrk="1" hangingPunct="1"/>
              <a:t>18</a:t>
            </a:fld>
            <a:endParaRPr lang="en-US" altLang="zh-CN" i="0" smtClean="0">
              <a:latin typeface="Times New Roman" pitchFamily="18" charset="0"/>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65C68EE8-93B6-4F9E-8E79-F5B512657826}" type="slidenum">
              <a:rPr lang="zh-CN" altLang="en-US" i="0" smtClean="0">
                <a:latin typeface="Times New Roman" pitchFamily="18" charset="0"/>
              </a:rPr>
              <a:pPr eaLnBrk="1" hangingPunct="1"/>
              <a:t>19</a:t>
            </a:fld>
            <a:endParaRPr lang="en-US" altLang="zh-CN" i="0" smtClean="0">
              <a:latin typeface="Times New Roman" pitchFamily="18"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BE357F0-2CB0-4511-88EB-9A48C6FEF9FB}" type="slidenum">
              <a:rPr lang="zh-CN" altLang="en-US" i="0" smtClean="0">
                <a:latin typeface="Times New Roman" pitchFamily="18" charset="0"/>
              </a:rPr>
              <a:pPr eaLnBrk="1" hangingPunct="1"/>
              <a:t>20</a:t>
            </a:fld>
            <a:endParaRPr lang="en-US" altLang="zh-CN" i="0" smtClean="0">
              <a:latin typeface="Times New Roman" pitchFamily="18"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F9B2AC1-4184-42FD-96FB-6B66F1743FD6}" type="slidenum">
              <a:rPr lang="zh-CN" altLang="en-US" i="0" smtClean="0">
                <a:latin typeface="Times New Roman" pitchFamily="18" charset="0"/>
              </a:rPr>
              <a:pPr eaLnBrk="1" hangingPunct="1"/>
              <a:t>21</a:t>
            </a:fld>
            <a:endParaRPr lang="en-US" altLang="zh-CN" i="0" smtClean="0">
              <a:latin typeface="Times New Roman" pitchFamily="18"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56EE62AF-4D69-4F33-873B-B62A77DC5187}" type="slidenum">
              <a:rPr lang="zh-CN" altLang="en-US" i="0" smtClean="0">
                <a:latin typeface="Times New Roman" pitchFamily="18" charset="0"/>
              </a:rPr>
              <a:pPr eaLnBrk="1" hangingPunct="1"/>
              <a:t>22</a:t>
            </a:fld>
            <a:endParaRPr lang="en-US" altLang="zh-CN" i="0" smtClean="0">
              <a:latin typeface="Times New Roman" pitchFamily="18" charset="0"/>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AA9201BB-2DB5-4C90-A13C-CFFEDB35A027}" type="slidenum">
              <a:rPr lang="zh-CN" altLang="en-US" i="0" smtClean="0">
                <a:latin typeface="Times New Roman" pitchFamily="18" charset="0"/>
              </a:rPr>
              <a:pPr eaLnBrk="1" hangingPunct="1"/>
              <a:t>23</a:t>
            </a:fld>
            <a:endParaRPr lang="en-US" altLang="zh-CN" i="0" smtClean="0">
              <a:latin typeface="Times New Roman" pitchFamily="18" charset="0"/>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BD0DB3F1-59B6-4B6A-BFC4-0481BCC9FB16}" type="slidenum">
              <a:rPr lang="zh-CN" altLang="en-US" i="0" smtClean="0">
                <a:latin typeface="Times New Roman" pitchFamily="18" charset="0"/>
              </a:rPr>
              <a:pPr eaLnBrk="1" hangingPunct="1"/>
              <a:t>24</a:t>
            </a:fld>
            <a:endParaRPr lang="en-US" altLang="zh-CN" i="0" smtClean="0">
              <a:latin typeface="Times New Roman" pitchFamily="18"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03B1625F-74B6-44C9-81E1-324417AB0C77}" type="slidenum">
              <a:rPr lang="zh-CN" altLang="en-US" i="0" smtClean="0">
                <a:latin typeface="Times New Roman" pitchFamily="18" charset="0"/>
              </a:rPr>
              <a:pPr eaLnBrk="1" hangingPunct="1"/>
              <a:t>25</a:t>
            </a:fld>
            <a:endParaRPr lang="en-US" altLang="zh-CN" i="0" smtClean="0">
              <a:latin typeface="Times New Roman" pitchFamily="18" charset="0"/>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B9692F7A-4D40-4072-A8F3-8BA1008DDFA3}" type="slidenum">
              <a:rPr lang="zh-CN" altLang="en-US" i="0" smtClean="0">
                <a:latin typeface="Times New Roman" pitchFamily="18" charset="0"/>
              </a:rPr>
              <a:pPr eaLnBrk="1" hangingPunct="1"/>
              <a:t>26</a:t>
            </a:fld>
            <a:endParaRPr lang="en-US" altLang="zh-CN" i="0" smtClean="0">
              <a:latin typeface="Times New Roman" pitchFamily="18" charset="0"/>
            </a:endParaRPr>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3D9591F-9F0A-490A-B557-112BDA5A1DFA}" type="slidenum">
              <a:rPr lang="en-US" altLang="zh-CN" i="0" smtClean="0">
                <a:latin typeface="Times New Roman" pitchFamily="18" charset="0"/>
              </a:rPr>
              <a:pPr eaLnBrk="1" hangingPunct="1"/>
              <a:t>4</a:t>
            </a:fld>
            <a:endParaRPr lang="en-US" altLang="zh-CN" i="0" smtClean="0">
              <a:latin typeface="Times New Roman" pitchFamily="18"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很多时候，简单的数据结构就能很好地表示复杂场景。</a:t>
            </a:r>
          </a:p>
          <a:p>
            <a:pPr eaLnBrk="1" hangingPunct="1"/>
            <a:endParaRPr lang="en-US"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5B576FB5-2FC5-4FF4-AC4F-4F02786AF1F8}" type="slidenum">
              <a:rPr lang="zh-CN" altLang="en-US" i="0" smtClean="0">
                <a:latin typeface="Times New Roman" pitchFamily="18" charset="0"/>
              </a:rPr>
              <a:pPr eaLnBrk="1" hangingPunct="1"/>
              <a:t>27</a:t>
            </a:fld>
            <a:endParaRPr lang="en-US" altLang="zh-CN" i="0" smtClean="0">
              <a:latin typeface="Times New Roman" pitchFamily="18"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1AA944A3-FF51-48CC-8CB4-D25AC2D71B07}" type="slidenum">
              <a:rPr lang="zh-CN" altLang="en-US" i="0" smtClean="0">
                <a:latin typeface="Times New Roman" pitchFamily="18" charset="0"/>
              </a:rPr>
              <a:pPr eaLnBrk="1" hangingPunct="1"/>
              <a:t>28</a:t>
            </a:fld>
            <a:endParaRPr lang="en-US" altLang="zh-CN" i="0" smtClean="0">
              <a:latin typeface="Times New Roman" pitchFamily="18" charset="0"/>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4D40C128-198A-4DCD-A62D-229787D5BD52}" type="slidenum">
              <a:rPr lang="zh-CN" altLang="en-US" i="0" smtClean="0">
                <a:latin typeface="Times New Roman" pitchFamily="18" charset="0"/>
              </a:rPr>
              <a:pPr eaLnBrk="1" hangingPunct="1"/>
              <a:t>29</a:t>
            </a:fld>
            <a:endParaRPr lang="en-US" altLang="zh-CN" i="0" smtClean="0">
              <a:latin typeface="Times New Roman" pitchFamily="18" charset="0"/>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D5E06CFB-A6E7-4C47-A6A1-4653999953FF}" type="slidenum">
              <a:rPr lang="zh-CN" altLang="en-US" i="0" smtClean="0">
                <a:latin typeface="Times New Roman" pitchFamily="18" charset="0"/>
              </a:rPr>
              <a:pPr eaLnBrk="1" hangingPunct="1"/>
              <a:t>30</a:t>
            </a:fld>
            <a:endParaRPr lang="en-US" altLang="zh-CN" i="0" smtClean="0">
              <a:latin typeface="Times New Roman" pitchFamily="18" charset="0"/>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二进制表示</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468386ED-6BBB-4ED6-B19C-4429B37B54B6}" type="slidenum">
              <a:rPr lang="zh-CN" altLang="en-US" i="0" smtClean="0">
                <a:latin typeface="Times New Roman" pitchFamily="18" charset="0"/>
              </a:rPr>
              <a:pPr eaLnBrk="1" hangingPunct="1"/>
              <a:t>31</a:t>
            </a:fld>
            <a:endParaRPr lang="en-US" altLang="zh-CN" i="0" smtClean="0">
              <a:latin typeface="Times New Roman" pitchFamily="18" charset="0"/>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AF744840-8989-4084-8EBD-A044C61D29F8}" type="slidenum">
              <a:rPr lang="zh-CN" altLang="en-US" i="0" smtClean="0">
                <a:latin typeface="Times New Roman" pitchFamily="18" charset="0"/>
              </a:rPr>
              <a:pPr eaLnBrk="1" hangingPunct="1"/>
              <a:t>33</a:t>
            </a:fld>
            <a:endParaRPr lang="en-US" altLang="zh-CN" i="0" smtClean="0">
              <a:latin typeface="Times New Roman" pitchFamily="18" charset="0"/>
            </a:endParaRPr>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光栅化也称扫描转换</a:t>
            </a:r>
            <a:r>
              <a:rPr lang="en-US" altLang="zh-CN" smtClean="0">
                <a:ea typeface="宋体" charset="-122"/>
              </a:rPr>
              <a:t>Scan-based Transition</a:t>
            </a:r>
          </a:p>
          <a:p>
            <a:pPr eaLnBrk="1" hangingPunct="1"/>
            <a:r>
              <a:rPr lang="zh-CN" altLang="en-US" smtClean="0">
                <a:ea typeface="宋体" charset="-122"/>
              </a:rPr>
              <a:t>例如：一条直线的几何定义就是两个端点和直线方程，一个圆的几何定义就是圆心、半径及圆的方程。</a:t>
            </a:r>
          </a:p>
          <a:p>
            <a:pPr eaLnBrk="1" hangingPunct="1"/>
            <a:r>
              <a:rPr lang="zh-CN" altLang="en-US" smtClean="0">
                <a:ea typeface="宋体" charset="-122"/>
              </a:rPr>
              <a:t>光栅化就是要将这种几何描述转化为在光栅扫描显示器上表示该图形的像素点的集合。</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3F9893B-7E12-4805-8371-71A87018321C}" type="slidenum">
              <a:rPr lang="zh-CN" altLang="en-US" i="0" smtClean="0">
                <a:latin typeface="Times New Roman" pitchFamily="18" charset="0"/>
              </a:rPr>
              <a:pPr eaLnBrk="1" hangingPunct="1"/>
              <a:t>34</a:t>
            </a:fld>
            <a:endParaRPr lang="en-US" altLang="zh-CN" i="0" smtClean="0">
              <a:latin typeface="Times New Roman" pitchFamily="18" charset="0"/>
            </a:endParaRPr>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BE1F4542-99A2-4018-9B5A-F58EDE1DCC96}" type="slidenum">
              <a:rPr lang="zh-CN" altLang="en-US" i="0" smtClean="0">
                <a:latin typeface="Times New Roman" pitchFamily="18" charset="0"/>
              </a:rPr>
              <a:pPr eaLnBrk="1" hangingPunct="1"/>
              <a:t>35</a:t>
            </a:fld>
            <a:endParaRPr lang="en-US" altLang="zh-CN" i="0" smtClean="0">
              <a:latin typeface="Times New Roman" pitchFamily="18" charset="0"/>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97555A0E-B511-4C89-80CF-3E9CAA789B44}" type="slidenum">
              <a:rPr lang="zh-CN" altLang="en-US" i="0" smtClean="0">
                <a:latin typeface="Times New Roman" pitchFamily="18" charset="0"/>
              </a:rPr>
              <a:pPr eaLnBrk="1" hangingPunct="1"/>
              <a:t>36</a:t>
            </a:fld>
            <a:endParaRPr lang="en-US" altLang="zh-CN" i="0" smtClean="0">
              <a:latin typeface="Times New Roman" pitchFamily="18" charset="0"/>
            </a:endParaRPr>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EBD7E06B-4E15-4F88-B22B-2489A669A105}" type="slidenum">
              <a:rPr lang="zh-CN" altLang="en-US" i="0" smtClean="0">
                <a:latin typeface="Times New Roman" pitchFamily="18" charset="0"/>
              </a:rPr>
              <a:pPr eaLnBrk="1" hangingPunct="1"/>
              <a:t>37</a:t>
            </a:fld>
            <a:endParaRPr lang="en-US" altLang="zh-CN" i="0" smtClean="0">
              <a:latin typeface="Times New Roman" pitchFamily="18" charset="0"/>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M</a:t>
            </a:r>
            <a:r>
              <a:rPr lang="zh-CN" altLang="en-US" smtClean="0">
                <a:ea typeface="宋体" charset="-122"/>
              </a:rPr>
              <a:t>为斜率，</a:t>
            </a:r>
            <a:r>
              <a:rPr lang="en-US" altLang="zh-CN" smtClean="0">
                <a:ea typeface="宋体" charset="-122"/>
              </a:rPr>
              <a:t>b</a:t>
            </a:r>
            <a:r>
              <a:rPr lang="zh-CN" altLang="en-US" smtClean="0">
                <a:ea typeface="宋体" charset="-122"/>
              </a:rPr>
              <a:t>为截距</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7B71D20B-2057-4EDB-BFD5-6C429E9B0D41}" type="slidenum">
              <a:rPr lang="en-US" altLang="zh-CN" i="0" smtClean="0">
                <a:latin typeface="Times New Roman" pitchFamily="18" charset="0"/>
              </a:rPr>
              <a:pPr eaLnBrk="1" hangingPunct="1"/>
              <a:t>5</a:t>
            </a:fld>
            <a:endParaRPr lang="en-US" altLang="zh-CN" i="0" smtClean="0">
              <a:latin typeface="Times New Roman"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这些表示方法的具体实现将在第三讲中详细描述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AEACCA06-7DAA-40B1-9C25-4D3D229C36BB}" type="slidenum">
              <a:rPr lang="zh-CN" altLang="en-US" i="0" smtClean="0">
                <a:latin typeface="Times New Roman" pitchFamily="18" charset="0"/>
              </a:rPr>
              <a:pPr eaLnBrk="1" hangingPunct="1"/>
              <a:t>38</a:t>
            </a:fld>
            <a:endParaRPr lang="en-US" altLang="zh-CN" i="0" smtClean="0">
              <a:latin typeface="Times New Roman" pitchFamily="18" charset="0"/>
            </a:endParaRPr>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9C6BD1E2-7813-4ACD-9ED7-AFBAD8606614}" type="slidenum">
              <a:rPr lang="zh-CN" altLang="en-US" i="0" smtClean="0">
                <a:latin typeface="Times New Roman" pitchFamily="18" charset="0"/>
              </a:rPr>
              <a:pPr eaLnBrk="1" hangingPunct="1"/>
              <a:t>39</a:t>
            </a:fld>
            <a:endParaRPr lang="en-US" altLang="zh-CN" i="0" smtClean="0">
              <a:latin typeface="Times New Roman" pitchFamily="18" charset="0"/>
            </a:endParaRPr>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290858C3-B95C-42F6-BFF5-5A95C27EE907}" type="slidenum">
              <a:rPr lang="zh-CN" altLang="en-US" i="0" smtClean="0">
                <a:latin typeface="Times New Roman" pitchFamily="18" charset="0"/>
              </a:rPr>
              <a:pPr eaLnBrk="1" hangingPunct="1"/>
              <a:t>40</a:t>
            </a:fld>
            <a:endParaRPr lang="en-US" altLang="zh-CN" i="0" smtClean="0">
              <a:latin typeface="Times New Roman" pitchFamily="18" charset="0"/>
            </a:endParaRPr>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909A2F76-5F38-4CA4-AAA5-6096844DECFB}" type="slidenum">
              <a:rPr lang="zh-CN" altLang="en-US" i="0" smtClean="0">
                <a:latin typeface="Times New Roman" pitchFamily="18" charset="0"/>
              </a:rPr>
              <a:pPr eaLnBrk="1" hangingPunct="1"/>
              <a:t>41</a:t>
            </a:fld>
            <a:endParaRPr lang="en-US" altLang="zh-CN" i="0" smtClean="0">
              <a:latin typeface="Times New Roman" pitchFamily="18" charset="0"/>
            </a:endParaRPr>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943E47D1-820F-4359-8CA6-DB0E0279DE87}" type="slidenum">
              <a:rPr lang="zh-CN" altLang="en-US" i="0" smtClean="0">
                <a:latin typeface="Times New Roman" pitchFamily="18" charset="0"/>
              </a:rPr>
              <a:pPr eaLnBrk="1" hangingPunct="1"/>
              <a:t>42</a:t>
            </a:fld>
            <a:endParaRPr lang="en-US" altLang="zh-CN" i="0" smtClean="0">
              <a:latin typeface="Times New Roman" pitchFamily="18" charset="0"/>
            </a:endParaRPr>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FD4E060D-EBEA-4169-8C1E-46CA70B35E0E}" type="slidenum">
              <a:rPr lang="zh-CN" altLang="en-US" i="0" smtClean="0">
                <a:latin typeface="Times New Roman" pitchFamily="18" charset="0"/>
              </a:rPr>
              <a:pPr eaLnBrk="1" hangingPunct="1"/>
              <a:t>43</a:t>
            </a:fld>
            <a:endParaRPr lang="en-US" altLang="zh-CN" i="0" smtClean="0">
              <a:latin typeface="Times New Roman" pitchFamily="18" charset="0"/>
            </a:endParaRPr>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a:t>
            </a:r>
            <a:r>
              <a:rPr lang="zh-CN" altLang="en-US" smtClean="0">
                <a:ea typeface="宋体" charset="-122"/>
              </a:rPr>
              <a:t>计算机图形学的算法基础</a:t>
            </a:r>
            <a:r>
              <a:rPr lang="en-US" altLang="zh-CN" smtClean="0">
                <a:ea typeface="宋体" charset="-122"/>
              </a:rPr>
              <a:t>》</a:t>
            </a:r>
            <a:r>
              <a:rPr lang="zh-CN" altLang="en-US" smtClean="0">
                <a:ea typeface="宋体" charset="-122"/>
              </a:rPr>
              <a:t>一书中的算法描述均用</a:t>
            </a:r>
            <a:r>
              <a:rPr lang="en-US" altLang="zh-CN" smtClean="0">
                <a:ea typeface="宋体" charset="-122"/>
              </a:rPr>
              <a:t>BASIC</a:t>
            </a:r>
            <a:r>
              <a:rPr lang="zh-CN" altLang="en-US" smtClean="0">
                <a:ea typeface="宋体" charset="-122"/>
              </a:rPr>
              <a:t>语言的伪代码形式描述。</a:t>
            </a:r>
          </a:p>
          <a:p>
            <a:pPr eaLnBrk="1" hangingPunct="1"/>
            <a:endParaRPr lang="zh-CN" altLang="en-US" smtClean="0">
              <a:ea typeface="宋体" charset="-122"/>
            </a:endParaRPr>
          </a:p>
          <a:p>
            <a:pPr eaLnBrk="1" hangingPunct="1"/>
            <a:endParaRPr lang="zh-CN" altLang="en-US"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52F3A3C-3763-4CEE-9703-964BC791321A}" type="slidenum">
              <a:rPr lang="zh-CN" altLang="en-US" i="0" smtClean="0">
                <a:latin typeface="Times New Roman" pitchFamily="18" charset="0"/>
              </a:rPr>
              <a:pPr eaLnBrk="1" hangingPunct="1"/>
              <a:t>44</a:t>
            </a:fld>
            <a:endParaRPr lang="en-US" altLang="zh-CN" i="0" smtClean="0">
              <a:latin typeface="Times New Roman" pitchFamily="18" charset="0"/>
            </a:endParaRPr>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ROUND()</a:t>
            </a:r>
            <a:r>
              <a:rPr lang="zh-CN" altLang="en-US" smtClean="0">
                <a:ea typeface="宋体" charset="-122"/>
              </a:rPr>
              <a:t>是披</a:t>
            </a:r>
            <a:r>
              <a:rPr lang="en-US" altLang="zh-CN" smtClean="0">
                <a:ea typeface="宋体" charset="-122"/>
              </a:rPr>
              <a:t>PHIGS</a:t>
            </a:r>
            <a:r>
              <a:rPr lang="zh-CN" altLang="en-US" smtClean="0">
                <a:ea typeface="宋体" charset="-122"/>
              </a:rPr>
              <a:t>中的四舍五入取整函数</a:t>
            </a:r>
            <a:r>
              <a:rPr lang="en-US" altLang="zh-CN" smtClean="0">
                <a:ea typeface="宋体" charset="-122"/>
              </a:rPr>
              <a:t>.</a:t>
            </a:r>
          </a:p>
          <a:p>
            <a:pPr eaLnBrk="1" hangingPunct="1"/>
            <a:r>
              <a:rPr lang="en-US" altLang="zh-CN" smtClean="0">
                <a:ea typeface="宋体" charset="-122"/>
              </a:rPr>
              <a:t>C</a:t>
            </a:r>
            <a:r>
              <a:rPr lang="zh-CN" altLang="en-US" smtClean="0">
                <a:ea typeface="宋体" charset="-122"/>
              </a:rPr>
              <a:t>中的取整函数有</a:t>
            </a:r>
            <a:r>
              <a:rPr lang="en-US" altLang="zh-CN" smtClean="0">
                <a:ea typeface="宋体" charset="-122"/>
              </a:rPr>
              <a:t>: ceil()</a:t>
            </a:r>
            <a:r>
              <a:rPr lang="zh-CN" altLang="en-US" smtClean="0">
                <a:ea typeface="宋体" charset="-122"/>
              </a:rPr>
              <a:t>向上取整        </a:t>
            </a:r>
            <a:r>
              <a:rPr lang="en-US" altLang="zh-CN" smtClean="0">
                <a:ea typeface="宋体" charset="-122"/>
              </a:rPr>
              <a:t>floor()</a:t>
            </a:r>
            <a:r>
              <a:rPr lang="zh-CN" altLang="en-US" smtClean="0">
                <a:ea typeface="宋体" charset="-122"/>
              </a:rPr>
              <a:t>向下取整</a:t>
            </a:r>
            <a:r>
              <a:rPr lang="en-US" altLang="zh-CN" smtClean="0">
                <a:ea typeface="宋体" charset="-122"/>
              </a:rPr>
              <a:t>,</a:t>
            </a:r>
            <a:r>
              <a:rPr lang="zh-CN" altLang="en-US" smtClean="0">
                <a:ea typeface="宋体" charset="-122"/>
              </a:rPr>
              <a:t>即四舍五入</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506B96CA-E11A-4B58-9ECE-5C38D47A9BBC}" type="slidenum">
              <a:rPr lang="zh-CN" altLang="en-US" i="0" smtClean="0">
                <a:latin typeface="Times New Roman" pitchFamily="18" charset="0"/>
              </a:rPr>
              <a:pPr eaLnBrk="1" hangingPunct="1"/>
              <a:t>45</a:t>
            </a:fld>
            <a:endParaRPr lang="en-US" altLang="zh-CN" i="0"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E4BEFE46-F66D-4DEB-99EA-688387793A90}" type="slidenum">
              <a:rPr lang="zh-CN" altLang="en-US" i="0" smtClean="0">
                <a:latin typeface="Times New Roman" pitchFamily="18" charset="0"/>
              </a:rPr>
              <a:pPr eaLnBrk="1" hangingPunct="1"/>
              <a:t>46</a:t>
            </a:fld>
            <a:endParaRPr lang="en-US" altLang="zh-CN" i="0" smtClean="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a:t>
            </a:r>
            <a:r>
              <a:rPr lang="en-US" altLang="zh-CN" smtClean="0">
                <a:ea typeface="宋体" charset="-122"/>
              </a:rPr>
              <a:t>5</a:t>
            </a:r>
            <a:r>
              <a:rPr lang="zh-CN" altLang="en-US" smtClean="0">
                <a:ea typeface="宋体" charset="-122"/>
              </a:rPr>
              <a:t>，</a:t>
            </a:r>
            <a:r>
              <a:rPr lang="en-US" altLang="zh-CN" smtClean="0">
                <a:ea typeface="宋体" charset="-122"/>
              </a:rPr>
              <a:t>5</a:t>
            </a:r>
            <a:r>
              <a:rPr lang="zh-CN" altLang="en-US" smtClean="0">
                <a:ea typeface="宋体" charset="-122"/>
              </a:rPr>
              <a:t>）端点没有显示，使得线段比实际要短。然而（</a:t>
            </a:r>
            <a:r>
              <a:rPr lang="en-US" altLang="zh-CN" smtClean="0">
                <a:ea typeface="宋体" charset="-122"/>
              </a:rPr>
              <a:t>5</a:t>
            </a:r>
            <a:r>
              <a:rPr lang="zh-CN" altLang="en-US" smtClean="0">
                <a:ea typeface="宋体" charset="-122"/>
              </a:rPr>
              <a:t>，</a:t>
            </a:r>
            <a:r>
              <a:rPr lang="en-US" altLang="zh-CN" smtClean="0">
                <a:ea typeface="宋体" charset="-122"/>
              </a:rPr>
              <a:t>5</a:t>
            </a:r>
            <a:r>
              <a:rPr lang="zh-CN" altLang="en-US" smtClean="0">
                <a:ea typeface="宋体" charset="-122"/>
              </a:rPr>
              <a:t>）点显示的话会出现问题，在绘制一系列相连的线段时，该端点会被多次绘制，会显得亮一些或者出现意想不到的颜色；</a:t>
            </a:r>
          </a:p>
          <a:p>
            <a:pPr eaLnBrk="1" hangingPunct="1"/>
            <a:r>
              <a:rPr lang="zh-CN" altLang="en-US" smtClean="0">
                <a:ea typeface="宋体" charset="-122"/>
              </a:rPr>
              <a:t>在后面的填充算法中，也会讲到，在图形显示中，对边界上的像素通常采用</a:t>
            </a:r>
            <a:r>
              <a:rPr lang="zh-CN" altLang="en-US" smtClean="0">
                <a:latin typeface="Arial" charset="0"/>
                <a:ea typeface="宋体" charset="-122"/>
              </a:rPr>
              <a:t>“</a:t>
            </a:r>
            <a:r>
              <a:rPr lang="zh-CN" altLang="en-US" smtClean="0">
                <a:ea typeface="宋体" charset="-122"/>
              </a:rPr>
              <a:t>下闭上开</a:t>
            </a:r>
            <a:r>
              <a:rPr lang="zh-CN" altLang="en-US" smtClean="0">
                <a:latin typeface="Arial" charset="0"/>
                <a:ea typeface="宋体" charset="-122"/>
              </a:rPr>
              <a:t>”</a:t>
            </a:r>
            <a:r>
              <a:rPr lang="zh-CN" altLang="en-US" smtClean="0">
                <a:ea typeface="宋体" charset="-122"/>
              </a:rPr>
              <a:t>的原则。</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D946FCDD-3670-4686-B9D5-D4F43FB3416E}" type="slidenum">
              <a:rPr lang="zh-CN" altLang="en-US" i="0" smtClean="0">
                <a:latin typeface="Times New Roman" pitchFamily="18" charset="0"/>
              </a:rPr>
              <a:pPr eaLnBrk="1" hangingPunct="1"/>
              <a:t>47</a:t>
            </a:fld>
            <a:endParaRPr lang="en-US" altLang="zh-CN" i="0" smtClean="0">
              <a:latin typeface="Times New Roman" pitchFamily="18" charset="0"/>
            </a:endParaRPr>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9E49E3B-6A22-4EAC-91F7-3694F7AB9068}" type="slidenum">
              <a:rPr lang="en-US" altLang="zh-CN" i="0" smtClean="0">
                <a:latin typeface="Times New Roman" pitchFamily="18" charset="0"/>
              </a:rPr>
              <a:pPr eaLnBrk="1" hangingPunct="1"/>
              <a:t>6</a:t>
            </a:fld>
            <a:endParaRPr lang="en-US" altLang="zh-CN" i="0" smtClean="0">
              <a:latin typeface="Times New Roman" pitchFamily="18"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视区是在显示设备上用于显示窗口内数据的区域。</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6A7B2BF-AE52-41E6-9E29-FE281AE8021D}" type="slidenum">
              <a:rPr lang="zh-CN" altLang="en-US" i="0" smtClean="0">
                <a:latin typeface="Times New Roman" pitchFamily="18" charset="0"/>
              </a:rPr>
              <a:pPr eaLnBrk="1" hangingPunct="1"/>
              <a:t>48</a:t>
            </a:fld>
            <a:endParaRPr lang="en-US" altLang="zh-CN" i="0" smtClean="0">
              <a:latin typeface="Times New Roman" pitchFamily="18" charset="0"/>
            </a:endParaRPr>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E6B92723-752C-4502-A4AB-A4B142359856}" type="slidenum">
              <a:rPr lang="zh-CN" altLang="en-US" i="0" smtClean="0">
                <a:latin typeface="Times New Roman" pitchFamily="18" charset="0"/>
              </a:rPr>
              <a:pPr eaLnBrk="1" hangingPunct="1"/>
              <a:t>49</a:t>
            </a:fld>
            <a:endParaRPr lang="en-US" altLang="zh-CN" i="0" smtClean="0">
              <a:latin typeface="Times New Roman" pitchFamily="18" charset="0"/>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07178A99-9DBC-476F-AB47-04794430CF32}" type="slidenum">
              <a:rPr lang="zh-CN" altLang="en-US" i="0" smtClean="0">
                <a:latin typeface="Times New Roman" pitchFamily="18" charset="0"/>
              </a:rPr>
              <a:pPr eaLnBrk="1" hangingPunct="1"/>
              <a:t>50</a:t>
            </a:fld>
            <a:endParaRPr lang="en-US" altLang="zh-CN" i="0" smtClean="0">
              <a:latin typeface="Times New Roman" pitchFamily="18" charset="0"/>
            </a:endParaRPr>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决策项又称为</a:t>
            </a:r>
            <a:r>
              <a:rPr lang="zh-CN" altLang="en-US" i="1" smtClean="0">
                <a:ea typeface="宋体" charset="-122"/>
              </a:rPr>
              <a:t>决策参数</a:t>
            </a:r>
            <a:endParaRPr lang="zh-CN" altLang="en-US" smtClean="0">
              <a:ea typeface="宋体" charset="-122"/>
            </a:endParaRPr>
          </a:p>
          <a:p>
            <a:pPr eaLnBrk="1" hangingPunct="1"/>
            <a:r>
              <a:rPr lang="zh-CN" altLang="en-US" smtClean="0">
                <a:ea typeface="宋体" charset="-122"/>
                <a:sym typeface="Symbol" pitchFamily="18" charset="2"/>
              </a:rPr>
              <a:t></a:t>
            </a:r>
            <a:r>
              <a:rPr lang="en-US" altLang="zh-CN" smtClean="0">
                <a:ea typeface="宋体" charset="-122"/>
                <a:sym typeface="Symbol" pitchFamily="18" charset="2"/>
              </a:rPr>
              <a:t>x</a:t>
            </a:r>
            <a:r>
              <a:rPr lang="zh-CN" altLang="en-US" smtClean="0">
                <a:ea typeface="宋体" charset="-122"/>
                <a:sym typeface="Symbol" pitchFamily="18" charset="2"/>
              </a:rPr>
              <a:t>为线段起点到终点的</a:t>
            </a:r>
            <a:r>
              <a:rPr lang="en-US" altLang="zh-CN" smtClean="0">
                <a:ea typeface="宋体" charset="-122"/>
                <a:sym typeface="Symbol" pitchFamily="18" charset="2"/>
              </a:rPr>
              <a:t>x</a:t>
            </a:r>
            <a:r>
              <a:rPr lang="zh-CN" altLang="en-US" smtClean="0">
                <a:ea typeface="宋体" charset="-122"/>
                <a:sym typeface="Symbol" pitchFamily="18" charset="2"/>
              </a:rPr>
              <a:t>坐标的跨度</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433A368-4B73-43D4-8E90-167D09FED376}" type="slidenum">
              <a:rPr lang="zh-CN" altLang="en-US" i="0" smtClean="0">
                <a:latin typeface="Times New Roman" pitchFamily="18" charset="0"/>
              </a:rPr>
              <a:pPr eaLnBrk="1" hangingPunct="1"/>
              <a:t>51</a:t>
            </a:fld>
            <a:endParaRPr lang="en-US" altLang="zh-CN" i="0" smtClean="0">
              <a:latin typeface="Times New Roman" pitchFamily="18" charset="0"/>
            </a:endParaRPr>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此处的</a:t>
            </a:r>
            <a:r>
              <a:rPr lang="zh-CN" altLang="en-US" smtClean="0">
                <a:ea typeface="宋体" charset="-122"/>
                <a:sym typeface="Symbol" pitchFamily="18" charset="2"/>
              </a:rPr>
              <a:t></a:t>
            </a:r>
            <a:r>
              <a:rPr lang="en-US" altLang="zh-CN" smtClean="0">
                <a:ea typeface="宋体" charset="-122"/>
                <a:sym typeface="Symbol" pitchFamily="18" charset="2"/>
              </a:rPr>
              <a:t>y</a:t>
            </a:r>
            <a:r>
              <a:rPr lang="zh-CN" altLang="en-US" smtClean="0">
                <a:ea typeface="宋体" charset="-122"/>
                <a:sym typeface="Symbol" pitchFamily="18" charset="2"/>
              </a:rPr>
              <a:t>、 </a:t>
            </a:r>
            <a:r>
              <a:rPr lang="en-US" altLang="zh-CN" smtClean="0">
                <a:ea typeface="宋体" charset="-122"/>
                <a:sym typeface="Symbol" pitchFamily="18" charset="2"/>
              </a:rPr>
              <a:t>x</a:t>
            </a:r>
            <a:r>
              <a:rPr lang="zh-CN" altLang="en-US" smtClean="0">
                <a:ea typeface="宋体" charset="-122"/>
                <a:sym typeface="Symbol" pitchFamily="18" charset="2"/>
              </a:rPr>
              <a:t>表示线段在</a:t>
            </a:r>
            <a:r>
              <a:rPr lang="en-US" altLang="zh-CN" smtClean="0">
                <a:ea typeface="宋体" charset="-122"/>
                <a:sym typeface="Symbol" pitchFamily="18" charset="2"/>
              </a:rPr>
              <a:t>y</a:t>
            </a:r>
            <a:r>
              <a:rPr lang="zh-CN" altLang="en-US" smtClean="0">
                <a:ea typeface="宋体" charset="-122"/>
                <a:sym typeface="Symbol" pitchFamily="18" charset="2"/>
              </a:rPr>
              <a:t>和</a:t>
            </a:r>
            <a:r>
              <a:rPr lang="en-US" altLang="zh-CN" smtClean="0">
                <a:ea typeface="宋体" charset="-122"/>
                <a:sym typeface="Symbol" pitchFamily="18" charset="2"/>
              </a:rPr>
              <a:t>x</a:t>
            </a:r>
            <a:r>
              <a:rPr lang="zh-CN" altLang="en-US" smtClean="0">
                <a:ea typeface="宋体" charset="-122"/>
                <a:sym typeface="Symbol" pitchFamily="18" charset="2"/>
              </a:rPr>
              <a:t>方向上的跨度</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224D49DC-83BB-4AD6-8CB9-CA260F3F7F24}" type="slidenum">
              <a:rPr lang="zh-CN" altLang="en-US" i="0" smtClean="0">
                <a:latin typeface="Times New Roman" pitchFamily="18" charset="0"/>
              </a:rPr>
              <a:pPr eaLnBrk="1" hangingPunct="1"/>
              <a:t>52</a:t>
            </a:fld>
            <a:endParaRPr lang="en-US" altLang="zh-CN" i="0" smtClean="0">
              <a:latin typeface="Times New Roman" pitchFamily="18" charset="0"/>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9592B58-DA28-4BD8-A11F-9736D81F08F7}" type="slidenum">
              <a:rPr lang="zh-CN" altLang="en-US" i="0" smtClean="0">
                <a:latin typeface="Times New Roman" pitchFamily="18" charset="0"/>
              </a:rPr>
              <a:pPr eaLnBrk="1" hangingPunct="1"/>
              <a:t>53</a:t>
            </a:fld>
            <a:endParaRPr lang="en-US" altLang="zh-CN" i="0" smtClean="0">
              <a:latin typeface="Times New Roman" pitchFamily="18" charset="0"/>
            </a:endParaRPr>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a:t>
            </a:r>
            <a:r>
              <a:rPr lang="zh-CN" altLang="en-US" smtClean="0">
                <a:ea typeface="宋体" charset="-122"/>
              </a:rPr>
              <a:t>计算机图形学的算法基础</a:t>
            </a:r>
            <a:r>
              <a:rPr lang="en-US" altLang="zh-CN" smtClean="0">
                <a:ea typeface="宋体" charset="-122"/>
              </a:rPr>
              <a:t>》</a:t>
            </a:r>
            <a:r>
              <a:rPr lang="zh-CN" altLang="en-US" smtClean="0">
                <a:ea typeface="宋体" charset="-122"/>
              </a:rPr>
              <a:t>一书中的算法描述均用</a:t>
            </a:r>
            <a:r>
              <a:rPr lang="en-US" altLang="zh-CN" smtClean="0">
                <a:ea typeface="宋体" charset="-122"/>
              </a:rPr>
              <a:t>BASIC</a:t>
            </a:r>
            <a:r>
              <a:rPr lang="zh-CN" altLang="en-US" smtClean="0">
                <a:ea typeface="宋体" charset="-122"/>
              </a:rPr>
              <a:t>语言的伪代码形式描述。</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C2D1467-0C03-441F-B454-7C6F29AF163B}" type="slidenum">
              <a:rPr lang="zh-CN" altLang="en-US" i="0" smtClean="0">
                <a:latin typeface="Times New Roman" pitchFamily="18" charset="0"/>
              </a:rPr>
              <a:pPr eaLnBrk="1" hangingPunct="1"/>
              <a:t>54</a:t>
            </a:fld>
            <a:endParaRPr lang="en-US" altLang="zh-CN" i="0" smtClean="0">
              <a:latin typeface="Times New Roman" pitchFamily="18" charset="0"/>
            </a:endParaRPr>
          </a:p>
        </p:txBody>
      </p:sp>
      <p:sp>
        <p:nvSpPr>
          <p:cNvPr id="134147" name="Rectangle 2"/>
          <p:cNvSpPr>
            <a:spLocks noGrp="1" noRot="1" noChangeAspect="1" noChangeArrowheads="1" noTextEdit="1"/>
          </p:cNvSpPr>
          <p:nvPr>
            <p:ph type="sldImg"/>
          </p:nvPr>
        </p:nvSpPr>
        <p:spPr>
          <a:xfrm>
            <a:off x="381000" y="685800"/>
            <a:ext cx="609600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28DC369C-552C-4CA7-9A40-1A2E1669FE5E}" type="slidenum">
              <a:rPr lang="zh-CN" altLang="en-US" i="0" smtClean="0">
                <a:latin typeface="Times New Roman" pitchFamily="18" charset="0"/>
              </a:rPr>
              <a:pPr eaLnBrk="1" hangingPunct="1"/>
              <a:t>55</a:t>
            </a:fld>
            <a:endParaRPr lang="en-US" altLang="zh-CN" i="0" smtClean="0">
              <a:latin typeface="Times New Roman" pitchFamily="18" charset="0"/>
            </a:endParaRPr>
          </a:p>
        </p:txBody>
      </p:sp>
      <p:sp>
        <p:nvSpPr>
          <p:cNvPr id="135171" name="Rectangle 2"/>
          <p:cNvSpPr>
            <a:spLocks noGrp="1" noRot="1" noChangeAspect="1" noChangeArrowheads="1" noTextEdit="1"/>
          </p:cNvSpPr>
          <p:nvPr>
            <p:ph type="sldImg"/>
          </p:nvPr>
        </p:nvSpPr>
        <p:spPr>
          <a:xfrm>
            <a:off x="381000" y="685800"/>
            <a:ext cx="6096000"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E5413001-3B41-44C3-8557-7132BBAE64A4}" type="slidenum">
              <a:rPr lang="zh-CN" altLang="en-US" i="0" smtClean="0">
                <a:latin typeface="Times New Roman" pitchFamily="18" charset="0"/>
              </a:rPr>
              <a:pPr eaLnBrk="1" hangingPunct="1"/>
              <a:t>56</a:t>
            </a:fld>
            <a:endParaRPr lang="en-US" altLang="zh-CN" i="0" smtClean="0">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4CD4BC4E-EE85-48BF-92FD-8C2E303F922D}" type="slidenum">
              <a:rPr lang="zh-CN" altLang="en-US" i="0" smtClean="0">
                <a:latin typeface="Times New Roman" pitchFamily="18" charset="0"/>
              </a:rPr>
              <a:pPr eaLnBrk="1" hangingPunct="1"/>
              <a:t>57</a:t>
            </a:fld>
            <a:endParaRPr lang="en-US" altLang="zh-CN" i="0" smtClean="0">
              <a:latin typeface="Times New Roman" pitchFamily="18" charset="0"/>
            </a:endParaRPr>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ECF8D44-438B-4723-8BD8-ABD3B3873A28}" type="slidenum">
              <a:rPr lang="en-US" altLang="zh-CN" i="0" smtClean="0">
                <a:latin typeface="Times New Roman" pitchFamily="18" charset="0"/>
              </a:rPr>
              <a:pPr eaLnBrk="1" hangingPunct="1"/>
              <a:t>7</a:t>
            </a:fld>
            <a:endParaRPr lang="en-US" altLang="zh-CN" i="0" smtClean="0">
              <a:latin typeface="Times New Roman" pitchFamily="18"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ea typeface="宋体" charset="-122"/>
              </a:rPr>
              <a:t>存储管式</a:t>
            </a:r>
            <a:r>
              <a:rPr lang="zh-CN" altLang="en-US" smtClean="0">
                <a:ea typeface="宋体" charset="-122"/>
              </a:rPr>
              <a:t>显示器和</a:t>
            </a:r>
            <a:r>
              <a:rPr lang="zh-CN" altLang="en-US" b="1" smtClean="0">
                <a:ea typeface="宋体" charset="-122"/>
              </a:rPr>
              <a:t>随机扫描</a:t>
            </a:r>
            <a:r>
              <a:rPr lang="zh-CN" altLang="en-US" smtClean="0">
                <a:ea typeface="宋体" charset="-122"/>
              </a:rPr>
              <a:t>显示器都可以在屏幕上直接画线。</a:t>
            </a:r>
            <a:endParaRPr lang="en-US" altLang="zh-CN" smtClean="0">
              <a:ea typeface="宋体" charset="-122"/>
            </a:endParaRPr>
          </a:p>
          <a:p>
            <a:pPr eaLnBrk="1" hangingPunct="1"/>
            <a:r>
              <a:rPr lang="en-US" altLang="zh-CN" smtClean="0">
                <a:ea typeface="宋体" charset="-122"/>
              </a:rPr>
              <a:t>CRT</a:t>
            </a:r>
            <a:r>
              <a:rPr lang="zh-CN" altLang="en-US" smtClean="0">
                <a:ea typeface="宋体" charset="-122"/>
              </a:rPr>
              <a:t>的工作原理：</a:t>
            </a:r>
            <a:r>
              <a:rPr lang="en-US" altLang="zh-CN" smtClean="0">
                <a:ea typeface="宋体" charset="-122"/>
              </a:rPr>
              <a:t>CRT(</a:t>
            </a:r>
            <a:r>
              <a:rPr lang="zh-CN" altLang="en-US" smtClean="0">
                <a:ea typeface="宋体" charset="-122"/>
              </a:rPr>
              <a:t>阴极射线管</a:t>
            </a:r>
            <a:r>
              <a:rPr lang="en-US" altLang="zh-CN" smtClean="0">
                <a:ea typeface="宋体" charset="-122"/>
              </a:rPr>
              <a:t>)</a:t>
            </a:r>
            <a:r>
              <a:rPr lang="zh-CN" altLang="en-US" smtClean="0">
                <a:ea typeface="宋体" charset="-122"/>
              </a:rPr>
              <a:t>显示器的核心部件是</a:t>
            </a:r>
            <a:r>
              <a:rPr lang="en-US" altLang="zh-CN" smtClean="0">
                <a:ea typeface="宋体" charset="-122"/>
              </a:rPr>
              <a:t>CRT</a:t>
            </a:r>
            <a:r>
              <a:rPr lang="zh-CN" altLang="en-US" smtClean="0">
                <a:ea typeface="宋体" charset="-122"/>
              </a:rPr>
              <a:t>显像管，其工作原理和我们家中电视机的显像管基本一样，我们可以把它看作是一个图像更加精细的电视机。经典的</a:t>
            </a:r>
            <a:r>
              <a:rPr lang="en-US" altLang="zh-CN" smtClean="0">
                <a:ea typeface="宋体" charset="-122"/>
              </a:rPr>
              <a:t>CRT</a:t>
            </a:r>
            <a:r>
              <a:rPr lang="zh-CN" altLang="en-US" smtClean="0">
                <a:ea typeface="宋体" charset="-122"/>
              </a:rPr>
              <a:t>显像管使用电子枪发射高速电子，经过垂直和水平的偏转线圈控制高速电子的偏转角度，最后高速电子击打屏幕上的磷光物质使其发光，通过电压来调节电子束的功率，就会在屏幕上形成明暗不同的光点形成各种图案和文字。</a:t>
            </a:r>
            <a:r>
              <a:rPr lang="en-US" altLang="zh-CN" smtClean="0">
                <a:ea typeface="宋体" charset="-122"/>
                <a:hlinkClick r:id="rId3"/>
              </a:rPr>
              <a:t>http://baike.baidu.com/view/1190.htm</a:t>
            </a:r>
            <a:r>
              <a:rPr lang="zh-CN" altLang="en-US" smtClean="0">
                <a:ea typeface="宋体" charset="-122"/>
              </a:rPr>
              <a:t/>
            </a:r>
            <a:br>
              <a:rPr lang="zh-CN" altLang="en-US" smtClean="0">
                <a:ea typeface="宋体" charset="-122"/>
              </a:rPr>
            </a:br>
            <a:r>
              <a:rPr lang="zh-CN" altLang="en-US" smtClean="0">
                <a:ea typeface="宋体" charset="-122"/>
              </a:rPr>
              <a:t/>
            </a:r>
            <a:br>
              <a:rPr lang="zh-CN" altLang="en-US" smtClean="0">
                <a:ea typeface="宋体" charset="-122"/>
              </a:rPr>
            </a:br>
            <a:r>
              <a:rPr lang="en-US" altLang="zh-CN" smtClean="0">
                <a:ea typeface="宋体" charset="-122"/>
              </a:rPr>
              <a:t>LCD </a:t>
            </a:r>
            <a:r>
              <a:rPr lang="zh-CN" altLang="en-US" smtClean="0">
                <a:ea typeface="宋体" charset="-122"/>
              </a:rPr>
              <a:t>液晶显示器是 </a:t>
            </a:r>
            <a:r>
              <a:rPr lang="en-US" altLang="zh-CN" smtClean="0">
                <a:ea typeface="宋体" charset="-122"/>
              </a:rPr>
              <a:t>Liquid Crystal Display </a:t>
            </a:r>
            <a:r>
              <a:rPr lang="zh-CN" altLang="en-US" smtClean="0">
                <a:ea typeface="宋体" charset="-122"/>
              </a:rPr>
              <a:t>的简称，</a:t>
            </a:r>
            <a:r>
              <a:rPr lang="en-US" altLang="zh-CN" smtClean="0">
                <a:ea typeface="宋体" charset="-122"/>
              </a:rPr>
              <a:t>LCD </a:t>
            </a:r>
            <a:r>
              <a:rPr lang="zh-CN" altLang="en-US" smtClean="0">
                <a:ea typeface="宋体" charset="-122"/>
              </a:rPr>
              <a:t>的构造是在两片平行的玻璃当中放置液态的晶体，两片玻璃中间有许多垂直和水平的细小电线，透过通电与否来控制杆状水晶分子改变方向，将光线折射出来产生画面。比</a:t>
            </a:r>
            <a:r>
              <a:rPr lang="en-US" altLang="zh-CN" smtClean="0">
                <a:ea typeface="宋体" charset="-122"/>
              </a:rPr>
              <a:t>CRT</a:t>
            </a:r>
            <a:r>
              <a:rPr lang="zh-CN" altLang="en-US" smtClean="0">
                <a:ea typeface="宋体" charset="-122"/>
              </a:rPr>
              <a:t>要好的多，但是价钱较其贵</a:t>
            </a:r>
            <a:r>
              <a:rPr lang="en-US" altLang="zh-CN" smtClean="0">
                <a:ea typeface="宋体" charset="-122"/>
                <a:hlinkClick r:id="rId4"/>
              </a:rPr>
              <a:t>http://baike.baidu.com/view/18558.html?wtp=tt</a:t>
            </a:r>
            <a:r>
              <a:rPr lang="zh-CN" altLang="en-US" smtClean="0">
                <a:ea typeface="宋体" charset="-122"/>
              </a:rPr>
              <a:t/>
            </a:r>
            <a:br>
              <a:rPr lang="zh-CN" altLang="en-US" smtClean="0">
                <a:ea typeface="宋体" charset="-122"/>
              </a:rPr>
            </a:br>
            <a:r>
              <a:rPr lang="zh-CN" altLang="en-US" smtClean="0">
                <a:ea typeface="宋体" charset="-122"/>
              </a:rPr>
              <a:t/>
            </a:r>
            <a:br>
              <a:rPr lang="zh-CN" altLang="en-US" smtClean="0">
                <a:ea typeface="宋体" charset="-122"/>
              </a:rPr>
            </a:br>
            <a:r>
              <a:rPr lang="zh-CN" altLang="en-US" smtClean="0">
                <a:ea typeface="宋体" charset="-122"/>
              </a:rPr>
              <a:t>投影显示器</a:t>
            </a:r>
            <a:r>
              <a:rPr lang="en-US" altLang="zh-CN" smtClean="0">
                <a:ea typeface="宋体" charset="-122"/>
              </a:rPr>
              <a:t>:</a:t>
            </a:r>
            <a:br>
              <a:rPr lang="en-US" altLang="zh-CN" smtClean="0">
                <a:ea typeface="宋体" charset="-122"/>
              </a:rPr>
            </a:br>
            <a:r>
              <a:rPr lang="en-US" altLang="zh-CN" smtClean="0">
                <a:ea typeface="宋体" charset="-122"/>
              </a:rPr>
              <a:t>DLP</a:t>
            </a:r>
            <a:r>
              <a:rPr lang="zh-CN" altLang="en-US" smtClean="0">
                <a:ea typeface="宋体" charset="-122"/>
              </a:rPr>
              <a:t>是“</a:t>
            </a:r>
            <a:r>
              <a:rPr lang="en-US" altLang="zh-CN" smtClean="0">
                <a:ea typeface="宋体" charset="-122"/>
              </a:rPr>
              <a:t>Digital Light Procession”</a:t>
            </a:r>
            <a:r>
              <a:rPr lang="zh-CN" altLang="en-US" smtClean="0">
                <a:ea typeface="宋体" charset="-122"/>
              </a:rPr>
              <a:t>的缩写，即为数字光处理，也就是说这种技术要先把影像信号经过数字处理，然后再把光投影出来。它是基于</a:t>
            </a:r>
            <a:r>
              <a:rPr lang="en-US" altLang="zh-CN" smtClean="0">
                <a:ea typeface="宋体" charset="-122"/>
              </a:rPr>
              <a:t>TI</a:t>
            </a:r>
            <a:r>
              <a:rPr lang="zh-CN" altLang="en-US" smtClean="0">
                <a:ea typeface="宋体" charset="-122"/>
              </a:rPr>
              <a:t>（美国</a:t>
            </a:r>
            <a:r>
              <a:rPr lang="zh-CN" altLang="en-US" smtClean="0">
                <a:ea typeface="宋体" charset="-122"/>
                <a:hlinkClick r:id="rId5"/>
              </a:rPr>
              <a:t>德州仪器</a:t>
            </a:r>
            <a:r>
              <a:rPr lang="zh-CN" altLang="en-US" smtClean="0">
                <a:ea typeface="宋体" charset="-122"/>
              </a:rPr>
              <a:t>）公司开发的数字微镜元件</a:t>
            </a:r>
            <a:r>
              <a:rPr lang="en-US" altLang="zh-CN" smtClean="0">
                <a:ea typeface="宋体" charset="-122"/>
              </a:rPr>
              <a:t>——DMD</a:t>
            </a:r>
            <a:r>
              <a:rPr lang="zh-CN" altLang="en-US" smtClean="0">
                <a:ea typeface="宋体" charset="-122"/>
              </a:rPr>
              <a:t>（</a:t>
            </a:r>
            <a:r>
              <a:rPr lang="en-US" altLang="zh-CN" smtClean="0">
                <a:ea typeface="宋体" charset="-122"/>
              </a:rPr>
              <a:t>Digital Micromirror Device</a:t>
            </a:r>
            <a:r>
              <a:rPr lang="zh-CN" altLang="en-US" smtClean="0">
                <a:ea typeface="宋体" charset="-122"/>
              </a:rPr>
              <a:t>）来完成可视数字信息显示的技术。说得具体点，就是</a:t>
            </a:r>
            <a:r>
              <a:rPr lang="en-US" altLang="zh-CN" smtClean="0">
                <a:ea typeface="宋体" charset="-122"/>
              </a:rPr>
              <a:t>DLP</a:t>
            </a:r>
            <a:r>
              <a:rPr lang="zh-CN" altLang="en-US" smtClean="0">
                <a:ea typeface="宋体" charset="-122"/>
              </a:rPr>
              <a:t>投影技术应用了数字微镜晶片（</a:t>
            </a:r>
            <a:r>
              <a:rPr lang="en-US" altLang="zh-CN" smtClean="0">
                <a:ea typeface="宋体" charset="-122"/>
              </a:rPr>
              <a:t>DMD</a:t>
            </a:r>
            <a:r>
              <a:rPr lang="zh-CN" altLang="en-US" smtClean="0">
                <a:ea typeface="宋体" charset="-122"/>
              </a:rPr>
              <a:t>）来作为主要关键处理元件以实现数字光学处理过程。其原理是将通过</a:t>
            </a:r>
            <a:r>
              <a:rPr lang="en-US" altLang="zh-CN" smtClean="0">
                <a:ea typeface="宋体" charset="-122"/>
                <a:hlinkClick r:id="rId6"/>
              </a:rPr>
              <a:t>uhp</a:t>
            </a:r>
            <a:r>
              <a:rPr lang="zh-CN" altLang="en-US" smtClean="0">
                <a:ea typeface="宋体" charset="-122"/>
                <a:hlinkClick r:id="rId6"/>
              </a:rPr>
              <a:t>灯泡</a:t>
            </a:r>
            <a:r>
              <a:rPr lang="zh-CN" altLang="en-US" smtClean="0">
                <a:ea typeface="宋体" charset="-122"/>
              </a:rPr>
              <a:t>发射出的冷光源通过冷凝透镜，通过</a:t>
            </a:r>
            <a:r>
              <a:rPr lang="en-US" altLang="zh-CN" smtClean="0">
                <a:ea typeface="宋体" charset="-122"/>
              </a:rPr>
              <a:t>Rod</a:t>
            </a:r>
            <a:r>
              <a:rPr lang="zh-CN" altLang="en-US" smtClean="0">
                <a:ea typeface="宋体" charset="-122"/>
              </a:rPr>
              <a:t>将光均匀化，经过处理后的光通过一个色轮（</a:t>
            </a:r>
            <a:r>
              <a:rPr lang="en-US" altLang="zh-CN" smtClean="0">
                <a:ea typeface="宋体" charset="-122"/>
              </a:rPr>
              <a:t>Color Wheel</a:t>
            </a:r>
            <a:r>
              <a:rPr lang="zh-CN" altLang="en-US" smtClean="0">
                <a:ea typeface="宋体" charset="-122"/>
              </a:rPr>
              <a:t>），将光分成</a:t>
            </a:r>
            <a:r>
              <a:rPr lang="en-US" altLang="zh-CN" smtClean="0">
                <a:ea typeface="宋体" charset="-122"/>
              </a:rPr>
              <a:t>RGB</a:t>
            </a:r>
            <a:r>
              <a:rPr lang="zh-CN" altLang="en-US" smtClean="0">
                <a:ea typeface="宋体" charset="-122"/>
              </a:rPr>
              <a:t>三色（或者</a:t>
            </a:r>
            <a:r>
              <a:rPr lang="en-US" altLang="zh-CN" smtClean="0">
                <a:ea typeface="宋体" charset="-122"/>
              </a:rPr>
              <a:t>RGBW</a:t>
            </a:r>
            <a:r>
              <a:rPr lang="zh-CN" altLang="en-US" smtClean="0">
                <a:ea typeface="宋体" charset="-122"/>
              </a:rPr>
              <a:t>等更多色），再将色彩由透镜投射在</a:t>
            </a:r>
            <a:r>
              <a:rPr lang="en-US" altLang="zh-CN" smtClean="0">
                <a:ea typeface="宋体" charset="-122"/>
              </a:rPr>
              <a:t>DMD</a:t>
            </a:r>
            <a:r>
              <a:rPr lang="zh-CN" altLang="en-US" smtClean="0">
                <a:ea typeface="宋体" charset="-122"/>
              </a:rPr>
              <a:t>芯片上，最后反射经过投影镜头在投影屏幕上成像。</a:t>
            </a:r>
            <a:r>
              <a:rPr lang="en-US" altLang="zh-CN" smtClean="0">
                <a:ea typeface="宋体" charset="-122"/>
                <a:hlinkClick r:id="rId7"/>
              </a:rPr>
              <a:t>http://baike.baidu.com/view/74692.html?wtp=tt</a:t>
            </a:r>
            <a:r>
              <a:rPr lang="zh-CN" altLang="en-US" smtClean="0">
                <a:ea typeface="宋体" charset="-122"/>
              </a:rPr>
              <a:t/>
            </a:r>
            <a:br>
              <a:rPr lang="zh-CN" altLang="en-US" smtClean="0">
                <a:ea typeface="宋体" charset="-122"/>
              </a:rPr>
            </a:br>
            <a:r>
              <a:rPr lang="zh-CN" altLang="en-US" smtClean="0">
                <a:ea typeface="宋体" charset="-122"/>
              </a:rPr>
              <a:t/>
            </a:r>
            <a:br>
              <a:rPr lang="zh-CN" altLang="en-US" smtClean="0">
                <a:ea typeface="宋体" charset="-122"/>
              </a:rPr>
            </a:br>
            <a:r>
              <a:rPr lang="en-US" altLang="zh-CN" smtClean="0">
                <a:ea typeface="宋体" charset="-122"/>
              </a:rPr>
              <a:t>LED</a:t>
            </a:r>
            <a:r>
              <a:rPr lang="zh-CN" altLang="en-US" smtClean="0">
                <a:ea typeface="宋体" charset="-122"/>
              </a:rPr>
              <a:t>（</a:t>
            </a:r>
            <a:r>
              <a:rPr lang="en-US" altLang="zh-CN" smtClean="0">
                <a:ea typeface="宋体" charset="-122"/>
              </a:rPr>
              <a:t>Light Emitting Diode</a:t>
            </a:r>
            <a:r>
              <a:rPr lang="zh-CN" altLang="en-US" smtClean="0">
                <a:ea typeface="宋体" charset="-122"/>
              </a:rPr>
              <a:t>），发光二极管，是一种固态的半导体器件，它可以直接把电转化为光。</a:t>
            </a:r>
            <a:r>
              <a:rPr lang="en-US" altLang="zh-CN" smtClean="0">
                <a:ea typeface="宋体" charset="-122"/>
              </a:rPr>
              <a:t>LED</a:t>
            </a:r>
            <a:r>
              <a:rPr lang="zh-CN" altLang="en-US" smtClean="0">
                <a:ea typeface="宋体" charset="-122"/>
              </a:rPr>
              <a:t>的心脏是一个半导体的晶片，晶片的一端附在一个支架上，一端是负极，另一端连接电源的正极，使整个晶片被环氧树脂封装起来。半导体晶片由两部分组成，一部分是</a:t>
            </a:r>
            <a:r>
              <a:rPr lang="en-US" altLang="zh-CN" smtClean="0">
                <a:ea typeface="宋体" charset="-122"/>
              </a:rPr>
              <a:t>P</a:t>
            </a:r>
            <a:r>
              <a:rPr lang="zh-CN" altLang="en-US" smtClean="0">
                <a:ea typeface="宋体" charset="-122"/>
              </a:rPr>
              <a:t>型半导体，在它里面空穴占主导地位，另一端是</a:t>
            </a:r>
            <a:r>
              <a:rPr lang="en-US" altLang="zh-CN" smtClean="0">
                <a:ea typeface="宋体" charset="-122"/>
                <a:hlinkClick r:id="rId8"/>
              </a:rPr>
              <a:t>n</a:t>
            </a:r>
            <a:r>
              <a:rPr lang="zh-CN" altLang="en-US" smtClean="0">
                <a:ea typeface="宋体" charset="-122"/>
                <a:hlinkClick r:id="rId8"/>
              </a:rPr>
              <a:t>型半导体</a:t>
            </a:r>
            <a:r>
              <a:rPr lang="zh-CN" altLang="en-US" smtClean="0">
                <a:ea typeface="宋体" charset="-122"/>
              </a:rPr>
              <a:t>，在这边主要是电子。但这两种半导体连接起来的时候，它们之间就形成一个“</a:t>
            </a:r>
            <a:r>
              <a:rPr lang="en-US" altLang="zh-CN" smtClean="0">
                <a:ea typeface="宋体" charset="-122"/>
              </a:rPr>
              <a:t>P-N</a:t>
            </a:r>
            <a:r>
              <a:rPr lang="zh-CN" altLang="en-US" smtClean="0">
                <a:ea typeface="宋体" charset="-122"/>
              </a:rPr>
              <a:t>结”。当电流通过导线作用于这个晶片的时候，电子就会被推向</a:t>
            </a:r>
            <a:r>
              <a:rPr lang="en-US" altLang="zh-CN" smtClean="0">
                <a:ea typeface="宋体" charset="-122"/>
              </a:rPr>
              <a:t>P</a:t>
            </a:r>
            <a:r>
              <a:rPr lang="zh-CN" altLang="en-US" smtClean="0">
                <a:ea typeface="宋体" charset="-122"/>
              </a:rPr>
              <a:t>区，在</a:t>
            </a:r>
            <a:r>
              <a:rPr lang="en-US" altLang="zh-CN" smtClean="0">
                <a:ea typeface="宋体" charset="-122"/>
              </a:rPr>
              <a:t>P</a:t>
            </a:r>
            <a:r>
              <a:rPr lang="zh-CN" altLang="en-US" smtClean="0">
                <a:ea typeface="宋体" charset="-122"/>
              </a:rPr>
              <a:t>区里电子跟空穴复合，然后就会以光子的形式发出能量，这就是</a:t>
            </a:r>
            <a:r>
              <a:rPr lang="en-US" altLang="zh-CN" smtClean="0">
                <a:ea typeface="宋体" charset="-122"/>
              </a:rPr>
              <a:t>LED</a:t>
            </a:r>
            <a:r>
              <a:rPr lang="zh-CN" altLang="en-US" smtClean="0">
                <a:ea typeface="宋体" charset="-122"/>
              </a:rPr>
              <a:t>发光的原理。而光的波长也就是光的颜色，是由形成</a:t>
            </a:r>
            <a:r>
              <a:rPr lang="en-US" altLang="zh-CN" smtClean="0">
                <a:ea typeface="宋体" charset="-122"/>
              </a:rPr>
              <a:t>P-N</a:t>
            </a:r>
            <a:r>
              <a:rPr lang="zh-CN" altLang="en-US" smtClean="0">
                <a:ea typeface="宋体" charset="-122"/>
              </a:rPr>
              <a:t>结的材料决定的。</a:t>
            </a:r>
            <a:br>
              <a:rPr lang="zh-CN" altLang="en-US" smtClean="0">
                <a:ea typeface="宋体" charset="-122"/>
              </a:rPr>
            </a:br>
            <a:r>
              <a:rPr lang="en-US" altLang="zh-CN" smtClean="0">
                <a:ea typeface="宋体" charset="-122"/>
                <a:hlinkClick r:id="rId9"/>
              </a:rPr>
              <a:t>http://baike.baidu.com/view/52538.htm</a:t>
            </a:r>
            <a:r>
              <a:rPr lang="zh-CN" altLang="en-US" smtClean="0">
                <a:ea typeface="宋体" charset="-122"/>
              </a:rPr>
              <a:t/>
            </a:r>
            <a:br>
              <a:rPr lang="zh-CN" altLang="en-US" smtClean="0">
                <a:ea typeface="宋体" charset="-122"/>
              </a:rPr>
            </a:br>
            <a:r>
              <a:rPr lang="zh-CN" altLang="en-US" smtClean="0">
                <a:ea typeface="宋体" charset="-122"/>
              </a:rPr>
              <a:t/>
            </a:r>
            <a:br>
              <a:rPr lang="zh-CN" altLang="en-US" smtClean="0">
                <a:ea typeface="宋体" charset="-122"/>
              </a:rPr>
            </a:br>
            <a:r>
              <a:rPr lang="en-US" altLang="zh-CN" smtClean="0">
                <a:ea typeface="宋体" charset="-122"/>
              </a:rPr>
              <a:t>PDP—</a:t>
            </a:r>
            <a:r>
              <a:rPr lang="zh-CN" altLang="en-US" smtClean="0">
                <a:ea typeface="宋体" charset="-122"/>
                <a:hlinkClick r:id="rId10"/>
              </a:rPr>
              <a:t>等离子显示器</a:t>
            </a:r>
            <a:r>
              <a:rPr lang="zh-CN" altLang="en-US" smtClean="0">
                <a:ea typeface="宋体" charset="-122"/>
              </a:rPr>
              <a:t/>
            </a:r>
            <a:br>
              <a:rPr lang="zh-CN" altLang="en-US" smtClean="0">
                <a:ea typeface="宋体" charset="-122"/>
              </a:rPr>
            </a:br>
            <a:r>
              <a:rPr lang="zh-CN" altLang="en-US" smtClean="0">
                <a:ea typeface="宋体" charset="-122"/>
                <a:hlinkClick r:id="rId11"/>
              </a:rPr>
              <a:t>等离子显示屏</a:t>
            </a:r>
            <a:r>
              <a:rPr lang="zh-CN" altLang="en-US" smtClean="0">
                <a:ea typeface="宋体" charset="-122"/>
              </a:rPr>
              <a:t>，即</a:t>
            </a:r>
            <a:r>
              <a:rPr lang="en-US" altLang="zh-CN" smtClean="0">
                <a:ea typeface="宋体" charset="-122"/>
              </a:rPr>
              <a:t>Plasma Display Panel</a:t>
            </a:r>
            <a:r>
              <a:rPr lang="zh-CN" altLang="en-US" smtClean="0">
                <a:ea typeface="宋体" charset="-122"/>
              </a:rPr>
              <a:t>简称</a:t>
            </a:r>
            <a:r>
              <a:rPr lang="en-US" altLang="zh-CN" smtClean="0">
                <a:ea typeface="宋体" charset="-122"/>
              </a:rPr>
              <a:t>PDP</a:t>
            </a:r>
            <a:r>
              <a:rPr lang="zh-CN" altLang="en-US" smtClean="0">
                <a:ea typeface="宋体" charset="-122"/>
              </a:rPr>
              <a:t>。是继阴极射线管</a:t>
            </a:r>
            <a:r>
              <a:rPr lang="en-US" altLang="zh-CN" smtClean="0">
                <a:ea typeface="宋体" charset="-122"/>
              </a:rPr>
              <a:t>(CRT)</a:t>
            </a:r>
            <a:r>
              <a:rPr lang="zh-CN" altLang="en-US" smtClean="0">
                <a:ea typeface="宋体" charset="-122"/>
              </a:rPr>
              <a:t>和液晶屏</a:t>
            </a:r>
            <a:r>
              <a:rPr lang="en-US" altLang="zh-CN" smtClean="0">
                <a:ea typeface="宋体" charset="-122"/>
              </a:rPr>
              <a:t>(LCD)</a:t>
            </a:r>
            <a:r>
              <a:rPr lang="zh-CN" altLang="en-US" smtClean="0">
                <a:ea typeface="宋体" charset="-122"/>
              </a:rPr>
              <a:t>之后的一种新颖直视式图像显示器件。</a:t>
            </a:r>
            <a:r>
              <a:rPr lang="zh-CN" altLang="en-US" smtClean="0">
                <a:ea typeface="宋体" charset="-122"/>
                <a:hlinkClick r:id="rId12"/>
              </a:rPr>
              <a:t>等离子体显示器</a:t>
            </a:r>
            <a:r>
              <a:rPr lang="zh-CN" altLang="en-US" smtClean="0">
                <a:ea typeface="宋体" charset="-122"/>
              </a:rPr>
              <a:t>以出众的图像效果、独特的数字信号直接驱动方式而成为优秀的视频显示设各和高清晰的</a:t>
            </a:r>
            <a:r>
              <a:rPr lang="zh-CN" altLang="en-US" smtClean="0">
                <a:ea typeface="宋体" charset="-122"/>
                <a:hlinkClick r:id="rId13"/>
              </a:rPr>
              <a:t>电脑显示器</a:t>
            </a:r>
            <a:r>
              <a:rPr lang="zh-CN" altLang="en-US" smtClean="0">
                <a:ea typeface="宋体" charset="-122"/>
              </a:rPr>
              <a:t>，它将是高清晰度</a:t>
            </a:r>
            <a:r>
              <a:rPr lang="zh-CN" altLang="en-US" smtClean="0">
                <a:ea typeface="宋体" charset="-122"/>
                <a:hlinkClick r:id="rId14"/>
              </a:rPr>
              <a:t>数字电视</a:t>
            </a:r>
            <a:r>
              <a:rPr lang="zh-CN" altLang="en-US" smtClean="0">
                <a:ea typeface="宋体" charset="-122"/>
              </a:rPr>
              <a:t>的最佳显示屏幕。在</a:t>
            </a:r>
            <a:r>
              <a:rPr lang="zh-CN" altLang="en-US" smtClean="0">
                <a:ea typeface="宋体" charset="-122"/>
                <a:hlinkClick r:id="rId15"/>
              </a:rPr>
              <a:t>台湾地区</a:t>
            </a:r>
            <a:r>
              <a:rPr lang="zh-CN" altLang="en-US" smtClean="0">
                <a:ea typeface="宋体" charset="-122"/>
              </a:rPr>
              <a:t>被称之为电浆显示屏。 </a:t>
            </a:r>
            <a:r>
              <a:rPr lang="en-US" altLang="zh-CN" smtClean="0">
                <a:ea typeface="宋体" charset="-122"/>
                <a:hlinkClick r:id="rId16"/>
              </a:rPr>
              <a:t>http://baike.baidu.com/view/89547.htm</a:t>
            </a:r>
            <a:endParaRPr lang="zh-CN" altLang="en-US"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7587E509-0D78-478D-BD6C-F10C9FA9BDBF}" type="slidenum">
              <a:rPr lang="zh-CN" altLang="en-US" i="0" smtClean="0">
                <a:latin typeface="Times New Roman" pitchFamily="18" charset="0"/>
              </a:rPr>
              <a:pPr eaLnBrk="1" hangingPunct="1"/>
              <a:t>58</a:t>
            </a:fld>
            <a:endParaRPr lang="en-US" altLang="zh-CN" i="0" smtClean="0">
              <a:latin typeface="Times New Roman" pitchFamily="18" charset="0"/>
            </a:endParaRPr>
          </a:p>
        </p:txBody>
      </p:sp>
      <p:sp>
        <p:nvSpPr>
          <p:cNvPr id="138243" name="Rectangle 2"/>
          <p:cNvSpPr>
            <a:spLocks noGrp="1" noRot="1" noChangeAspect="1" noChangeArrowheads="1" noTextEdit="1"/>
          </p:cNvSpPr>
          <p:nvPr>
            <p:ph type="sldImg"/>
          </p:nvPr>
        </p:nvSpPr>
        <p:spPr>
          <a:xfrm>
            <a:off x="381000" y="685800"/>
            <a:ext cx="6096000" cy="34290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F0C25AA4-06CC-414A-BB65-66DA22977AD7}" type="slidenum">
              <a:rPr lang="zh-CN" altLang="en-US" i="0" smtClean="0">
                <a:latin typeface="Times New Roman" pitchFamily="18" charset="0"/>
              </a:rPr>
              <a:pPr eaLnBrk="1" hangingPunct="1"/>
              <a:t>59</a:t>
            </a:fld>
            <a:endParaRPr lang="en-US" altLang="zh-CN" i="0" smtClean="0">
              <a:latin typeface="Times New Roman" pitchFamily="18" charset="0"/>
            </a:endParaRPr>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zh-CN" altLang="en-US" smtClean="0">
                <a:ea typeface="宋体" charset="-122"/>
              </a:rPr>
              <a:t>理想圆弧与三个候选点之间的关系有五种</a:t>
            </a:r>
            <a:r>
              <a:rPr lang="en-US" altLang="zh-CN" smtClean="0">
                <a:ea typeface="宋体" charset="-122"/>
              </a:rPr>
              <a:t>:</a:t>
            </a:r>
          </a:p>
          <a:p>
            <a:pPr marL="228600" indent="-228600" eaLnBrk="1" hangingPunct="1">
              <a:buFontTx/>
              <a:buAutoNum type="arabicParenBoth"/>
            </a:pPr>
            <a:r>
              <a:rPr lang="en-US" altLang="zh-CN" smtClean="0">
                <a:ea typeface="宋体" charset="-122"/>
              </a:rPr>
              <a:t>       H</a:t>
            </a:r>
            <a:r>
              <a:rPr lang="zh-CN" altLang="en-US" smtClean="0">
                <a:ea typeface="宋体" charset="-122"/>
              </a:rPr>
              <a:t>、</a:t>
            </a:r>
            <a:r>
              <a:rPr lang="en-US" altLang="zh-CN" smtClean="0">
                <a:ea typeface="宋体" charset="-122"/>
              </a:rPr>
              <a:t>D</a:t>
            </a:r>
            <a:r>
              <a:rPr lang="zh-CN" altLang="en-US" smtClean="0">
                <a:ea typeface="宋体" charset="-122"/>
              </a:rPr>
              <a:t>、</a:t>
            </a:r>
            <a:r>
              <a:rPr lang="en-US" altLang="zh-CN" smtClean="0">
                <a:ea typeface="宋体" charset="-122"/>
              </a:rPr>
              <a:t>V</a:t>
            </a:r>
            <a:r>
              <a:rPr lang="zh-CN" altLang="en-US" smtClean="0">
                <a:ea typeface="宋体" charset="-122"/>
              </a:rPr>
              <a:t>全在圆内；</a:t>
            </a:r>
          </a:p>
          <a:p>
            <a:pPr marL="228600" indent="-228600" eaLnBrk="1" hangingPunct="1">
              <a:buFontTx/>
              <a:buAutoNum type="arabicParenBoth"/>
            </a:pPr>
            <a:r>
              <a:rPr lang="en-US" altLang="zh-CN" smtClean="0">
                <a:ea typeface="宋体" charset="-122"/>
              </a:rPr>
              <a:t>       H</a:t>
            </a:r>
            <a:r>
              <a:rPr lang="zh-CN" altLang="en-US" smtClean="0">
                <a:ea typeface="宋体" charset="-122"/>
              </a:rPr>
              <a:t>在圆外，</a:t>
            </a:r>
            <a:r>
              <a:rPr lang="en-US" altLang="zh-CN" smtClean="0">
                <a:ea typeface="宋体" charset="-122"/>
              </a:rPr>
              <a:t>D</a:t>
            </a:r>
            <a:r>
              <a:rPr lang="zh-CN" altLang="en-US" smtClean="0">
                <a:ea typeface="宋体" charset="-122"/>
              </a:rPr>
              <a:t>、</a:t>
            </a:r>
            <a:r>
              <a:rPr lang="en-US" altLang="zh-CN" smtClean="0">
                <a:ea typeface="宋体" charset="-122"/>
              </a:rPr>
              <a:t>V</a:t>
            </a:r>
            <a:r>
              <a:rPr lang="zh-CN" altLang="en-US" smtClean="0">
                <a:ea typeface="宋体" charset="-122"/>
              </a:rPr>
              <a:t>在圆内；</a:t>
            </a:r>
          </a:p>
          <a:p>
            <a:pPr marL="228600" indent="-228600" eaLnBrk="1" hangingPunct="1">
              <a:buFontTx/>
              <a:buAutoNum type="arabicParenBoth"/>
            </a:pPr>
            <a:r>
              <a:rPr lang="zh-CN" altLang="en-US" smtClean="0">
                <a:ea typeface="宋体" charset="-122"/>
              </a:rPr>
              <a:t>       </a:t>
            </a:r>
            <a:r>
              <a:rPr lang="en-US" altLang="zh-CN" smtClean="0">
                <a:ea typeface="宋体" charset="-122"/>
              </a:rPr>
              <a:t>D</a:t>
            </a:r>
            <a:r>
              <a:rPr lang="zh-CN" altLang="en-US" smtClean="0">
                <a:ea typeface="宋体" charset="-122"/>
              </a:rPr>
              <a:t>在圆上，</a:t>
            </a:r>
            <a:r>
              <a:rPr lang="en-US" altLang="zh-CN" smtClean="0">
                <a:ea typeface="宋体" charset="-122"/>
              </a:rPr>
              <a:t>H</a:t>
            </a:r>
            <a:r>
              <a:rPr lang="zh-CN" altLang="en-US" smtClean="0">
                <a:ea typeface="宋体" charset="-122"/>
              </a:rPr>
              <a:t>在圆外，</a:t>
            </a:r>
            <a:r>
              <a:rPr lang="en-US" altLang="zh-CN" smtClean="0">
                <a:ea typeface="宋体" charset="-122"/>
              </a:rPr>
              <a:t>V</a:t>
            </a:r>
            <a:r>
              <a:rPr lang="zh-CN" altLang="en-US" smtClean="0">
                <a:ea typeface="宋体" charset="-122"/>
              </a:rPr>
              <a:t>在圆内；</a:t>
            </a:r>
          </a:p>
          <a:p>
            <a:pPr marL="228600" indent="-228600" eaLnBrk="1" hangingPunct="1">
              <a:buFontTx/>
              <a:buAutoNum type="arabicParenBoth"/>
            </a:pPr>
            <a:r>
              <a:rPr lang="en-US" altLang="zh-CN" smtClean="0">
                <a:ea typeface="宋体" charset="-122"/>
              </a:rPr>
              <a:t>       H</a:t>
            </a:r>
            <a:r>
              <a:rPr lang="zh-CN" altLang="en-US" smtClean="0">
                <a:ea typeface="宋体" charset="-122"/>
              </a:rPr>
              <a:t>、</a:t>
            </a:r>
            <a:r>
              <a:rPr lang="en-US" altLang="zh-CN" smtClean="0">
                <a:ea typeface="宋体" charset="-122"/>
              </a:rPr>
              <a:t>D</a:t>
            </a:r>
            <a:r>
              <a:rPr lang="zh-CN" altLang="en-US" smtClean="0">
                <a:ea typeface="宋体" charset="-122"/>
              </a:rPr>
              <a:t>在圆外，</a:t>
            </a:r>
            <a:r>
              <a:rPr lang="en-US" altLang="zh-CN" smtClean="0">
                <a:ea typeface="宋体" charset="-122"/>
              </a:rPr>
              <a:t>V</a:t>
            </a:r>
            <a:r>
              <a:rPr lang="zh-CN" altLang="en-US" smtClean="0">
                <a:ea typeface="宋体" charset="-122"/>
              </a:rPr>
              <a:t>在圆内；</a:t>
            </a:r>
          </a:p>
          <a:p>
            <a:pPr marL="228600" indent="-228600" eaLnBrk="1" hangingPunct="1">
              <a:buFontTx/>
              <a:buAutoNum type="arabicParenBoth"/>
            </a:pPr>
            <a:r>
              <a:rPr lang="zh-CN" altLang="en-US" smtClean="0">
                <a:ea typeface="宋体" charset="-122"/>
              </a:rPr>
              <a:t>       </a:t>
            </a:r>
            <a:r>
              <a:rPr lang="en-US" altLang="zh-CN" smtClean="0">
                <a:ea typeface="宋体" charset="-122"/>
              </a:rPr>
              <a:t>H</a:t>
            </a:r>
            <a:r>
              <a:rPr lang="zh-CN" altLang="en-US" smtClean="0">
                <a:ea typeface="宋体" charset="-122"/>
              </a:rPr>
              <a:t>、</a:t>
            </a:r>
            <a:r>
              <a:rPr lang="en-US" altLang="zh-CN" smtClean="0">
                <a:ea typeface="宋体" charset="-122"/>
              </a:rPr>
              <a:t>D</a:t>
            </a:r>
            <a:r>
              <a:rPr lang="zh-CN" altLang="en-US" smtClean="0">
                <a:ea typeface="宋体" charset="-122"/>
              </a:rPr>
              <a:t>、</a:t>
            </a:r>
            <a:r>
              <a:rPr lang="en-US" altLang="zh-CN" smtClean="0">
                <a:ea typeface="宋体" charset="-122"/>
              </a:rPr>
              <a:t>V</a:t>
            </a:r>
            <a:r>
              <a:rPr lang="zh-CN" altLang="en-US" smtClean="0">
                <a:ea typeface="宋体" charset="-122"/>
              </a:rPr>
              <a:t>全在圆外。</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993460BB-24C9-4C1D-8A9F-2F9EC7E3BE9B}" type="slidenum">
              <a:rPr lang="zh-CN" altLang="en-US" i="0" smtClean="0">
                <a:latin typeface="Times New Roman" pitchFamily="18" charset="0"/>
              </a:rPr>
              <a:pPr eaLnBrk="1" hangingPunct="1"/>
              <a:t>60</a:t>
            </a:fld>
            <a:endParaRPr lang="en-US" altLang="zh-CN" i="0" smtClean="0">
              <a:latin typeface="Times New Roman" pitchFamily="18" charset="0"/>
            </a:endParaRPr>
          </a:p>
        </p:txBody>
      </p:sp>
      <p:sp>
        <p:nvSpPr>
          <p:cNvPr id="140291" name="Rectangle 2"/>
          <p:cNvSpPr>
            <a:spLocks noGrp="1" noRot="1" noChangeAspect="1" noChangeArrowheads="1" noTextEdit="1"/>
          </p:cNvSpPr>
          <p:nvPr>
            <p:ph type="sldImg"/>
          </p:nvPr>
        </p:nvSpPr>
        <p:spPr>
          <a:xfrm>
            <a:off x="381000" y="685800"/>
            <a:ext cx="6096000" cy="34290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7F8F22D9-F630-4276-A54B-FD078844163E}" type="slidenum">
              <a:rPr lang="zh-CN" altLang="en-US" i="0" smtClean="0">
                <a:latin typeface="Times New Roman" pitchFamily="18" charset="0"/>
              </a:rPr>
              <a:pPr eaLnBrk="1" hangingPunct="1"/>
              <a:t>61</a:t>
            </a:fld>
            <a:endParaRPr lang="en-US" altLang="zh-CN" i="0" smtClean="0">
              <a:latin typeface="Times New Roman" pitchFamily="18" charset="0"/>
            </a:endParaRPr>
          </a:p>
        </p:txBody>
      </p:sp>
      <p:sp>
        <p:nvSpPr>
          <p:cNvPr id="141315" name="Rectangle 2"/>
          <p:cNvSpPr>
            <a:spLocks noGrp="1" noRot="1" noChangeAspect="1" noChangeArrowheads="1" noTextEdit="1"/>
          </p:cNvSpPr>
          <p:nvPr>
            <p:ph type="sldImg"/>
          </p:nvPr>
        </p:nvSpPr>
        <p:spPr>
          <a:xfrm>
            <a:off x="381000" y="685800"/>
            <a:ext cx="6096000" cy="34290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chemeClr val="bg2"/>
                </a:solidFill>
                <a:ea typeface="宋体" charset="-122"/>
                <a:sym typeface="Symbol" pitchFamily="18" charset="2"/>
              </a:rPr>
              <a:t></a:t>
            </a:r>
            <a:r>
              <a:rPr lang="en-US" altLang="zh-CN" i="1" smtClean="0">
                <a:solidFill>
                  <a:schemeClr val="bg2"/>
                </a:solidFill>
                <a:ea typeface="宋体" charset="-122"/>
                <a:sym typeface="Symbol" pitchFamily="18" charset="2"/>
              </a:rPr>
              <a:t>i</a:t>
            </a:r>
            <a:r>
              <a:rPr lang="en-US" altLang="zh-CN" smtClean="0">
                <a:solidFill>
                  <a:schemeClr val="bg2"/>
                </a:solidFill>
                <a:ea typeface="宋体" charset="-122"/>
                <a:sym typeface="Symbol" pitchFamily="18" charset="2"/>
              </a:rPr>
              <a:t>&lt;0, </a:t>
            </a:r>
            <a:r>
              <a:rPr lang="zh-CN" altLang="en-US" smtClean="0">
                <a:solidFill>
                  <a:schemeClr val="bg2"/>
                </a:solidFill>
                <a:ea typeface="宋体" charset="-122"/>
                <a:sym typeface="Symbol" pitchFamily="18" charset="2"/>
              </a:rPr>
              <a:t>表示圆弧在</a:t>
            </a:r>
            <a:r>
              <a:rPr lang="en-US" altLang="zh-CN" smtClean="0">
                <a:solidFill>
                  <a:schemeClr val="bg2"/>
                </a:solidFill>
                <a:ea typeface="宋体" charset="-122"/>
                <a:sym typeface="Symbol" pitchFamily="18" charset="2"/>
              </a:rPr>
              <a:t>D</a:t>
            </a:r>
            <a:r>
              <a:rPr lang="zh-CN" altLang="en-US" smtClean="0">
                <a:solidFill>
                  <a:schemeClr val="bg2"/>
                </a:solidFill>
                <a:ea typeface="宋体" charset="-122"/>
                <a:sym typeface="Symbol" pitchFamily="18" charset="2"/>
              </a:rPr>
              <a:t>点之外</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ED20B3A-E18C-41F2-BDF0-8DDD6090B78D}" type="slidenum">
              <a:rPr lang="zh-CN" altLang="en-US" i="0" smtClean="0">
                <a:latin typeface="Times New Roman" pitchFamily="18" charset="0"/>
              </a:rPr>
              <a:pPr eaLnBrk="1" hangingPunct="1"/>
              <a:t>62</a:t>
            </a:fld>
            <a:endParaRPr lang="en-US" altLang="zh-CN" i="0" smtClean="0">
              <a:latin typeface="Times New Roman" pitchFamily="18" charset="0"/>
            </a:endParaRPr>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chemeClr val="bg2"/>
                </a:solidFill>
                <a:ea typeface="宋体" charset="-122"/>
                <a:sym typeface="Symbol" pitchFamily="18" charset="2"/>
              </a:rPr>
              <a:t></a:t>
            </a:r>
            <a:r>
              <a:rPr lang="en-US" altLang="zh-CN" i="1" smtClean="0">
                <a:solidFill>
                  <a:schemeClr val="bg2"/>
                </a:solidFill>
                <a:ea typeface="宋体" charset="-122"/>
                <a:sym typeface="Symbol" pitchFamily="18" charset="2"/>
              </a:rPr>
              <a:t>i</a:t>
            </a:r>
            <a:r>
              <a:rPr lang="en-US" altLang="zh-CN" smtClean="0">
                <a:solidFill>
                  <a:schemeClr val="bg2"/>
                </a:solidFill>
                <a:ea typeface="宋体" charset="-122"/>
                <a:sym typeface="Symbol" pitchFamily="18" charset="2"/>
              </a:rPr>
              <a:t>&lt;0, </a:t>
            </a:r>
            <a:r>
              <a:rPr lang="zh-CN" altLang="en-US" smtClean="0">
                <a:solidFill>
                  <a:schemeClr val="bg2"/>
                </a:solidFill>
                <a:ea typeface="宋体" charset="-122"/>
                <a:sym typeface="Symbol" pitchFamily="18" charset="2"/>
              </a:rPr>
              <a:t>表示圆弧在</a:t>
            </a:r>
            <a:r>
              <a:rPr lang="en-US" altLang="zh-CN" smtClean="0">
                <a:solidFill>
                  <a:schemeClr val="bg2"/>
                </a:solidFill>
                <a:ea typeface="宋体" charset="-122"/>
                <a:sym typeface="Symbol" pitchFamily="18" charset="2"/>
              </a:rPr>
              <a:t>D</a:t>
            </a:r>
            <a:r>
              <a:rPr lang="zh-CN" altLang="en-US" smtClean="0">
                <a:solidFill>
                  <a:schemeClr val="bg2"/>
                </a:solidFill>
                <a:ea typeface="宋体" charset="-122"/>
                <a:sym typeface="Symbol" pitchFamily="18" charset="2"/>
              </a:rPr>
              <a:t>点之外</a:t>
            </a:r>
            <a:r>
              <a:rPr lang="en-US" altLang="zh-CN" smtClean="0">
                <a:solidFill>
                  <a:schemeClr val="bg2"/>
                </a:solidFill>
                <a:ea typeface="宋体" charset="-122"/>
                <a:sym typeface="Symbol" pitchFamily="18" charset="2"/>
              </a:rPr>
              <a:t>,</a:t>
            </a:r>
            <a:endParaRPr lang="zh-CN" altLang="en-US" smtClean="0">
              <a:solidFill>
                <a:schemeClr val="bg2"/>
              </a:solidFill>
              <a:ea typeface="宋体" charset="-122"/>
              <a:sym typeface="Symbol" pitchFamily="18" charset="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877955BB-7ADC-470E-9188-7D6150F59294}" type="slidenum">
              <a:rPr lang="zh-CN" altLang="en-US" i="0" smtClean="0">
                <a:latin typeface="Times New Roman" pitchFamily="18" charset="0"/>
              </a:rPr>
              <a:pPr eaLnBrk="1" hangingPunct="1"/>
              <a:t>63</a:t>
            </a:fld>
            <a:endParaRPr lang="en-US" altLang="zh-CN" i="0" smtClean="0">
              <a:latin typeface="Times New Roman" pitchFamily="18" charset="0"/>
            </a:endParaRPr>
          </a:p>
        </p:txBody>
      </p:sp>
      <p:sp>
        <p:nvSpPr>
          <p:cNvPr id="143363" name="Rectangle 2"/>
          <p:cNvSpPr>
            <a:spLocks noGrp="1" noRot="1" noChangeAspect="1" noChangeArrowheads="1" noTextEdit="1"/>
          </p:cNvSpPr>
          <p:nvPr>
            <p:ph type="sldImg"/>
          </p:nvPr>
        </p:nvSpPr>
        <p:spPr>
          <a:xfrm>
            <a:off x="381000" y="685800"/>
            <a:ext cx="6096000" cy="34290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1C1A1A71-8EB4-41B1-8980-09804097B737}" type="slidenum">
              <a:rPr lang="zh-CN" altLang="en-US" i="0" smtClean="0">
                <a:latin typeface="Times New Roman" pitchFamily="18" charset="0"/>
              </a:rPr>
              <a:pPr eaLnBrk="1" hangingPunct="1"/>
              <a:t>64</a:t>
            </a:fld>
            <a:endParaRPr lang="en-US" altLang="zh-CN" i="0" smtClean="0">
              <a:latin typeface="Times New Roman" pitchFamily="18" charset="0"/>
            </a:endParaRPr>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6379F341-BC82-4648-B49D-17970B739732}" type="slidenum">
              <a:rPr lang="zh-CN" altLang="en-US" i="0" smtClean="0">
                <a:latin typeface="Times New Roman" pitchFamily="18" charset="0"/>
              </a:rPr>
              <a:pPr eaLnBrk="1" hangingPunct="1"/>
              <a:t>65</a:t>
            </a:fld>
            <a:endParaRPr lang="en-US" altLang="zh-CN" i="0" smtClean="0">
              <a:latin typeface="Times New Roman" pitchFamily="18" charset="0"/>
            </a:endParaRPr>
          </a:p>
        </p:txBody>
      </p:sp>
      <p:sp>
        <p:nvSpPr>
          <p:cNvPr id="145411" name="Rectangle 2"/>
          <p:cNvSpPr>
            <a:spLocks noGrp="1" noRot="1" noChangeAspect="1" noChangeArrowheads="1" noTextEdit="1"/>
          </p:cNvSpPr>
          <p:nvPr>
            <p:ph type="sldImg"/>
          </p:nvPr>
        </p:nvSpPr>
        <p:spPr>
          <a:xfrm>
            <a:off x="381000" y="685800"/>
            <a:ext cx="6096000"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0D37F069-2539-478A-8A6D-E7CDE324DFE5}" type="slidenum">
              <a:rPr lang="zh-CN" altLang="en-US" i="0" smtClean="0">
                <a:latin typeface="Times New Roman" pitchFamily="18" charset="0"/>
              </a:rPr>
              <a:pPr eaLnBrk="1" hangingPunct="1"/>
              <a:t>66</a:t>
            </a:fld>
            <a:endParaRPr lang="en-US" altLang="zh-CN" i="0" smtClean="0">
              <a:latin typeface="Times New Roman" pitchFamily="18" charset="0"/>
            </a:endParaRPr>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endParaRPr lang="zh-CN" altLang="en-US"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2D966DCC-2B38-40D9-B43B-AEE42D2F60A0}" type="slidenum">
              <a:rPr lang="zh-CN" altLang="en-US" i="0" smtClean="0">
                <a:latin typeface="Times New Roman" pitchFamily="18" charset="0"/>
              </a:rPr>
              <a:pPr eaLnBrk="1" hangingPunct="1"/>
              <a:t>67</a:t>
            </a:fld>
            <a:endParaRPr lang="en-US" altLang="zh-CN" i="0" smtClean="0">
              <a:latin typeface="Times New Roman" pitchFamily="18" charset="0"/>
            </a:endParaRPr>
          </a:p>
        </p:txBody>
      </p:sp>
      <p:sp>
        <p:nvSpPr>
          <p:cNvPr id="147459" name="Rectangle 2"/>
          <p:cNvSpPr>
            <a:spLocks noGrp="1" noRot="1" noChangeAspect="1" noChangeArrowheads="1" noTextEdit="1"/>
          </p:cNvSpPr>
          <p:nvPr>
            <p:ph type="sldImg"/>
          </p:nvPr>
        </p:nvSpPr>
        <p:spPr>
          <a:xfrm>
            <a:off x="381000" y="685800"/>
            <a:ext cx="6096000" cy="34290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43F11703-9E50-48B2-910B-2514CEFD80C4}" type="slidenum">
              <a:rPr lang="en-US" altLang="zh-CN" i="0" smtClean="0">
                <a:latin typeface="Times New Roman" pitchFamily="18" charset="0"/>
              </a:rPr>
              <a:pPr eaLnBrk="1" hangingPunct="1"/>
              <a:t>8</a:t>
            </a:fld>
            <a:endParaRPr lang="en-US" altLang="zh-CN" i="0" smtClean="0">
              <a:latin typeface="Times New Roman" pitchFamily="18" charset="0"/>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a:t>
            </a:r>
            <a:r>
              <a:rPr lang="zh-CN" altLang="en-US" dirty="0" smtClean="0">
                <a:ea typeface="宋体" charset="-122"/>
              </a:rPr>
              <a:t>计算机图形学的算法基础</a:t>
            </a:r>
            <a:r>
              <a:rPr lang="en-US" altLang="zh-CN" dirty="0" smtClean="0">
                <a:ea typeface="宋体" charset="-122"/>
              </a:rPr>
              <a:t>》</a:t>
            </a:r>
            <a:r>
              <a:rPr lang="zh-CN" altLang="en-US" dirty="0" smtClean="0">
                <a:ea typeface="宋体" charset="-122"/>
              </a:rPr>
              <a:t>书号</a:t>
            </a:r>
            <a:r>
              <a:rPr lang="en-US" altLang="zh-CN" dirty="0" smtClean="0">
                <a:ea typeface="宋体" charset="-122"/>
              </a:rPr>
              <a:t>CGB03</a:t>
            </a:r>
          </a:p>
          <a:p>
            <a:pPr eaLnBrk="1" hangingPunct="1"/>
            <a:r>
              <a:rPr lang="zh-CN" altLang="en-US" b="1" dirty="0" smtClean="0">
                <a:ea typeface="宋体" charset="-122"/>
              </a:rPr>
              <a:t>传统光栅扫面显示器</a:t>
            </a:r>
            <a:endParaRPr lang="en-US" altLang="zh-CN" b="1" dirty="0" smtClean="0">
              <a:ea typeface="宋体" charset="-122"/>
            </a:endParaRPr>
          </a:p>
          <a:p>
            <a:pPr eaLnBrk="1" hangingPunct="1"/>
            <a:endParaRPr lang="en-US" altLang="zh-CN" dirty="0" smtClean="0">
              <a:ea typeface="宋体" charset="-122"/>
            </a:endParaRPr>
          </a:p>
          <a:p>
            <a:pPr eaLnBrk="1" hangingPunct="1"/>
            <a:r>
              <a:rPr lang="zh-CN" altLang="en-US" dirty="0" smtClean="0">
                <a:ea typeface="宋体" charset="-122"/>
              </a:rPr>
              <a:t>美标：水平扫描线数为</a:t>
            </a:r>
            <a:r>
              <a:rPr lang="en-US" altLang="zh-CN" dirty="0" smtClean="0">
                <a:ea typeface="宋体" charset="-122"/>
              </a:rPr>
              <a:t>525</a:t>
            </a:r>
          </a:p>
          <a:p>
            <a:pPr eaLnBrk="1" hangingPunct="1"/>
            <a:r>
              <a:rPr lang="zh-CN" altLang="en-US" dirty="0" smtClean="0">
                <a:ea typeface="宋体" charset="-122"/>
              </a:rPr>
              <a:t>屏幕刷新率</a:t>
            </a:r>
            <a:r>
              <a:rPr lang="en-US" altLang="zh-CN" dirty="0" smtClean="0">
                <a:ea typeface="宋体" charset="-122"/>
              </a:rPr>
              <a:t>——</a:t>
            </a:r>
            <a:r>
              <a:rPr lang="zh-CN" altLang="en-US" dirty="0" smtClean="0">
                <a:ea typeface="宋体" charset="-122"/>
              </a:rPr>
              <a:t>帧速</a:t>
            </a:r>
            <a:r>
              <a:rPr lang="en-US" altLang="zh-CN" dirty="0" smtClean="0">
                <a:ea typeface="宋体" charset="-122"/>
              </a:rPr>
              <a:t>30f/s</a:t>
            </a:r>
          </a:p>
          <a:p>
            <a:pPr eaLnBrk="1" hangingPunct="1"/>
            <a:r>
              <a:rPr lang="zh-CN" altLang="en-US" dirty="0" smtClean="0">
                <a:ea typeface="宋体" charset="-122"/>
              </a:rPr>
              <a:t>每一帧分两个半场显示：奇数场和偶数场</a:t>
            </a:r>
          </a:p>
          <a:p>
            <a:pPr eaLnBrk="1" hangingPunct="1"/>
            <a:r>
              <a:rPr lang="zh-CN" altLang="en-US" dirty="0" smtClean="0">
                <a:ea typeface="宋体" charset="-122"/>
              </a:rPr>
              <a:t>不是逐行扫描</a:t>
            </a:r>
          </a:p>
          <a:p>
            <a:pPr eaLnBrk="1" hangingPunct="1"/>
            <a:r>
              <a:rPr lang="zh-CN" altLang="en-US" b="1" dirty="0" smtClean="0">
                <a:ea typeface="宋体" charset="-122"/>
              </a:rPr>
              <a:t>电子束在横向扫描的同时以一个很低的速率向下移动，因此水平扫描线实际上有些倾斜</a:t>
            </a:r>
            <a:endParaRPr lang="zh-CN" altLang="en-US" dirty="0" smtClean="0">
              <a:ea typeface="宋体" charset="-122"/>
            </a:endParaRPr>
          </a:p>
          <a:p>
            <a:pPr eaLnBrk="1" hangingPunct="1"/>
            <a:r>
              <a:rPr lang="zh-CN" altLang="en-US" dirty="0" smtClean="0">
                <a:ea typeface="宋体" charset="-122"/>
              </a:rPr>
              <a:t>奇数场垂直回扫要用</a:t>
            </a:r>
            <a:r>
              <a:rPr lang="en-US" altLang="zh-CN" dirty="0" smtClean="0">
                <a:ea typeface="宋体" charset="-122"/>
              </a:rPr>
              <a:t>21</a:t>
            </a:r>
            <a:r>
              <a:rPr lang="zh-CN" altLang="en-US" dirty="0" smtClean="0">
                <a:ea typeface="宋体" charset="-122"/>
              </a:rPr>
              <a:t>个行扫描的时间，水平回扫占整个行扫描时间的</a:t>
            </a:r>
            <a:r>
              <a:rPr lang="en-US" altLang="zh-CN" dirty="0" smtClean="0">
                <a:ea typeface="宋体" charset="-122"/>
              </a:rPr>
              <a:t>17%</a:t>
            </a:r>
          </a:p>
          <a:p>
            <a:pPr eaLnBrk="1" hangingPunct="1"/>
            <a:r>
              <a:rPr lang="zh-CN" altLang="en-US" dirty="0" smtClean="0">
                <a:ea typeface="宋体" charset="-122"/>
              </a:rPr>
              <a:t>由于眼睛观测到的是场的刷新，这种方法可以明显地消除闪烁现象</a:t>
            </a:r>
            <a:endParaRPr lang="en-US" altLang="zh-CN" dirty="0" smtClean="0">
              <a:ea typeface="宋体" charset="-122"/>
            </a:endParaRPr>
          </a:p>
          <a:p>
            <a:pPr eaLnBrk="1" hangingPunct="1"/>
            <a:endParaRPr lang="en-US" altLang="zh-CN" u="none" dirty="0" smtClean="0">
              <a:solidFill>
                <a:sysClr val="windowText" lastClr="000000"/>
              </a:solidFill>
              <a:ea typeface="宋体" charset="-122"/>
            </a:endParaRPr>
          </a:p>
          <a:p>
            <a:pPr eaLnBrk="1" hangingPunct="1"/>
            <a:r>
              <a:rPr lang="zh-CN" altLang="en-US" u="none" dirty="0" smtClean="0">
                <a:solidFill>
                  <a:sysClr val="windowText" lastClr="000000"/>
                </a:solidFill>
                <a:ea typeface="宋体" charset="-122"/>
              </a:rPr>
              <a:t>液晶显示器也是逐行扫描，也有</a:t>
            </a:r>
            <a:r>
              <a:rPr lang="zh-CN" altLang="en-US" dirty="0" smtClean="0"/>
              <a:t>振镜逐点扫描式激光显示</a:t>
            </a:r>
            <a:endParaRPr lang="en-US" altLang="zh-CN" u="none" dirty="0" smtClean="0">
              <a:solidFill>
                <a:schemeClr val="accent6">
                  <a:lumMod val="50000"/>
                </a:schemeClr>
              </a:solidFill>
              <a:ea typeface="宋体" charset="-122"/>
            </a:endParaRPr>
          </a:p>
          <a:p>
            <a:pPr eaLnBrk="1" hangingPunct="1"/>
            <a:endParaRPr lang="en-US" altLang="zh-CN" u="none" dirty="0" smtClean="0">
              <a:solidFill>
                <a:schemeClr val="accent6">
                  <a:lumMod val="50000"/>
                </a:schemeClr>
              </a:solidFill>
              <a:ea typeface="宋体" charset="-122"/>
            </a:endParaRPr>
          </a:p>
          <a:p>
            <a:pPr eaLnBrk="1" hangingPunct="1"/>
            <a:r>
              <a:rPr lang="en-US" altLang="zh-CN" dirty="0" smtClean="0">
                <a:hlinkClick r:id="rId3"/>
              </a:rPr>
              <a:t>LED</a:t>
            </a:r>
            <a:r>
              <a:rPr lang="zh-CN" altLang="en-US" dirty="0" smtClean="0">
                <a:hlinkClick r:id="rId3"/>
              </a:rPr>
              <a:t>显示屏</a:t>
            </a:r>
            <a:r>
              <a:rPr lang="zh-CN" altLang="en-US" dirty="0" smtClean="0"/>
              <a:t>通常由主</a:t>
            </a:r>
            <a:r>
              <a:rPr lang="zh-CN" altLang="en-US" dirty="0" smtClean="0">
                <a:hlinkClick r:id="rId4"/>
              </a:rPr>
              <a:t>控制器</a:t>
            </a:r>
            <a:r>
              <a:rPr lang="zh-CN" altLang="en-US" dirty="0" smtClean="0"/>
              <a:t>、扫描板、显示控制单元和</a:t>
            </a:r>
            <a:r>
              <a:rPr lang="en-US" altLang="zh-CN" dirty="0" smtClean="0">
                <a:hlinkClick r:id="rId3"/>
              </a:rPr>
              <a:t>LED</a:t>
            </a:r>
            <a:r>
              <a:rPr lang="zh-CN" altLang="en-US" dirty="0" smtClean="0">
                <a:hlinkClick r:id="rId3"/>
              </a:rPr>
              <a:t>显示屏</a:t>
            </a:r>
            <a:r>
              <a:rPr lang="zh-CN" altLang="en-US" dirty="0" smtClean="0"/>
              <a:t>体组成，主</a:t>
            </a:r>
            <a:r>
              <a:rPr lang="zh-CN" altLang="en-US" dirty="0" smtClean="0">
                <a:hlinkClick r:id="rId4"/>
              </a:rPr>
              <a:t>控制器</a:t>
            </a:r>
            <a:r>
              <a:rPr lang="zh-CN" altLang="en-US" dirty="0" smtClean="0"/>
              <a:t>从计算机</a:t>
            </a:r>
            <a:r>
              <a:rPr lang="zh-CN" altLang="en-US" dirty="0" smtClean="0">
                <a:hlinkClick r:id="rId5"/>
              </a:rPr>
              <a:t>显示卡</a:t>
            </a:r>
            <a:r>
              <a:rPr lang="zh-CN" altLang="en-US" dirty="0" smtClean="0"/>
              <a:t>获取一屏各像素的各色亮度数据，然后分配给若干块扫描板，每块扫描板负责控制</a:t>
            </a:r>
            <a:r>
              <a:rPr lang="en-US" altLang="zh-CN" dirty="0" smtClean="0">
                <a:hlinkClick r:id="rId3"/>
              </a:rPr>
              <a:t>LED</a:t>
            </a:r>
            <a:r>
              <a:rPr lang="zh-CN" altLang="en-US" dirty="0" smtClean="0">
                <a:hlinkClick r:id="rId3"/>
              </a:rPr>
              <a:t>显示屏</a:t>
            </a:r>
            <a:r>
              <a:rPr lang="zh-CN" altLang="en-US" dirty="0" smtClean="0"/>
              <a:t>上的若干行（列），而每一行（列）上的</a:t>
            </a:r>
            <a:r>
              <a:rPr lang="en-US" altLang="zh-CN" dirty="0" smtClean="0"/>
              <a:t>LED</a:t>
            </a:r>
            <a:r>
              <a:rPr lang="zh-CN" altLang="en-US" dirty="0" smtClean="0"/>
              <a:t>显示信号则用串行方式通过本行的各个显示控制单元级联传输，每个显示控制单元直接面向</a:t>
            </a:r>
            <a:r>
              <a:rPr lang="en-US" altLang="zh-CN" dirty="0" smtClean="0"/>
              <a:t>LED</a:t>
            </a:r>
            <a:r>
              <a:rPr lang="zh-CN" altLang="en-US" dirty="0" smtClean="0"/>
              <a:t>显示屏体。主</a:t>
            </a:r>
            <a:r>
              <a:rPr lang="zh-CN" altLang="en-US" dirty="0" smtClean="0">
                <a:hlinkClick r:id="rId4"/>
              </a:rPr>
              <a:t>控制器</a:t>
            </a:r>
            <a:r>
              <a:rPr lang="zh-CN" altLang="en-US" dirty="0" smtClean="0"/>
              <a:t>所作的工作，是把计算机显示是配卡的信号转换成</a:t>
            </a:r>
            <a:r>
              <a:rPr lang="en-US" altLang="zh-CN" dirty="0" smtClean="0"/>
              <a:t>LED</a:t>
            </a:r>
            <a:r>
              <a:rPr lang="zh-CN" altLang="en-US" dirty="0" smtClean="0"/>
              <a:t>显示屏所需要的数据和</a:t>
            </a:r>
            <a:r>
              <a:rPr lang="zh-CN" altLang="en-US" dirty="0" smtClean="0">
                <a:hlinkClick r:id="rId6"/>
              </a:rPr>
              <a:t>控制信号</a:t>
            </a:r>
            <a:r>
              <a:rPr lang="zh-CN" altLang="en-US" dirty="0" smtClean="0"/>
              <a:t>格式。显示控制单运的作用，和图像显示屏的情况类似，一般由带有灰度级控制功能 的</a:t>
            </a:r>
            <a:r>
              <a:rPr lang="zh-CN" altLang="en-US" dirty="0" smtClean="0">
                <a:hlinkClick r:id="rId7"/>
              </a:rPr>
              <a:t>移位寄存器</a:t>
            </a:r>
            <a:r>
              <a:rPr lang="zh-CN" altLang="en-US" dirty="0" smtClean="0">
                <a:hlinkClick r:id="rId8"/>
              </a:rPr>
              <a:t>锁存器</a:t>
            </a:r>
            <a:r>
              <a:rPr lang="zh-CN" altLang="en-US" dirty="0" smtClean="0"/>
              <a:t>构成。只是视频</a:t>
            </a:r>
            <a:r>
              <a:rPr lang="en-US" altLang="zh-CN" dirty="0" smtClean="0"/>
              <a:t>LED</a:t>
            </a:r>
            <a:r>
              <a:rPr lang="zh-CN" altLang="en-US" dirty="0" smtClean="0"/>
              <a:t>显示屏的规模往往更大，所以应该使用集成规模更大的集成电路。 扫描扳所起的作用正所谓承上启下，一方面它接受主控制器的视频信号，另一方面把属于本级数据传送给自己的各个显示控制单元，同时还要把不属于本级的数据向下一个级联的扫描扳传输。视频信号和</a:t>
            </a:r>
            <a:r>
              <a:rPr lang="en-US" altLang="zh-CN" dirty="0" smtClean="0"/>
              <a:t>LED</a:t>
            </a:r>
            <a:r>
              <a:rPr lang="zh-CN" altLang="en-US" dirty="0" smtClean="0"/>
              <a:t>显示数据，在空间、时间、顺序等各方面的差别，都需要有扫描板来协调。 </a:t>
            </a:r>
            <a:endParaRPr lang="zh-CN" altLang="en-US" dirty="0" smtClean="0">
              <a:ea typeface="宋体" charset="-122"/>
            </a:endParaRPr>
          </a:p>
          <a:p>
            <a:pPr eaLnBrk="1" hangingPunct="1"/>
            <a:endParaRPr lang="en-US" altLang="zh-CN" b="1" dirty="0"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CC1D53C9-48FA-48C5-BF32-13C088106572}" type="slidenum">
              <a:rPr lang="zh-CN" altLang="en-US" i="0" smtClean="0">
                <a:latin typeface="Times New Roman" pitchFamily="18" charset="0"/>
              </a:rPr>
              <a:pPr eaLnBrk="1" hangingPunct="1"/>
              <a:t>68</a:t>
            </a:fld>
            <a:endParaRPr lang="en-US" altLang="zh-CN" i="0" smtClean="0">
              <a:latin typeface="Times New Roman" pitchFamily="18" charset="0"/>
            </a:endParaRPr>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2F91EA6-DF5B-42DE-A96C-15D2E52027AF}" type="slidenum">
              <a:rPr lang="zh-CN" altLang="en-US" i="0" smtClean="0">
                <a:latin typeface="Times New Roman" pitchFamily="18" charset="0"/>
              </a:rPr>
              <a:pPr eaLnBrk="1" hangingPunct="1"/>
              <a:t>69</a:t>
            </a:fld>
            <a:endParaRPr lang="en-US" altLang="zh-CN" i="0" smtClean="0">
              <a:latin typeface="Times New Roman" pitchFamily="18" charset="0"/>
            </a:endParaRPr>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E0CC7CF-46EC-4C4A-AD87-259B74796835}" type="slidenum">
              <a:rPr lang="zh-CN" altLang="en-US" i="0" smtClean="0">
                <a:latin typeface="Times New Roman" pitchFamily="18" charset="0"/>
              </a:rPr>
              <a:pPr eaLnBrk="1" hangingPunct="1"/>
              <a:t>70</a:t>
            </a:fld>
            <a:endParaRPr lang="en-US" altLang="zh-CN" i="0" smtClean="0">
              <a:latin typeface="Times New Roman" pitchFamily="18" charset="0"/>
            </a:endParaRPr>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E0CC7CF-46EC-4C4A-AD87-259B74796835}" type="slidenum">
              <a:rPr lang="zh-CN" altLang="en-US" i="0" smtClean="0">
                <a:latin typeface="Times New Roman" pitchFamily="18" charset="0"/>
              </a:rPr>
              <a:pPr eaLnBrk="1" hangingPunct="1"/>
              <a:t>71</a:t>
            </a:fld>
            <a:endParaRPr lang="en-US" altLang="zh-CN" i="0" smtClean="0">
              <a:latin typeface="Times New Roman" pitchFamily="18" charset="0"/>
            </a:endParaRPr>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E0CC7CF-46EC-4C4A-AD87-259B74796835}" type="slidenum">
              <a:rPr lang="zh-CN" altLang="en-US" i="0" smtClean="0">
                <a:latin typeface="Times New Roman" pitchFamily="18" charset="0"/>
              </a:rPr>
              <a:pPr eaLnBrk="1" hangingPunct="1"/>
              <a:t>72</a:t>
            </a:fld>
            <a:endParaRPr lang="en-US" altLang="zh-CN" i="0" smtClean="0">
              <a:latin typeface="Times New Roman" pitchFamily="18" charset="0"/>
            </a:endParaRPr>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3A88D662-552C-41F0-A641-E273118DBBFD}" type="slidenum">
              <a:rPr lang="en-US" altLang="zh-CN" i="0" smtClean="0">
                <a:latin typeface="Times New Roman" pitchFamily="18" charset="0"/>
              </a:rPr>
              <a:pPr eaLnBrk="1" hangingPunct="1"/>
              <a:t>9</a:t>
            </a:fld>
            <a:endParaRPr lang="en-US" altLang="zh-CN" i="0" smtClean="0">
              <a:latin typeface="Times New Roman" pitchFamily="18"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例如：</a:t>
            </a:r>
            <a:r>
              <a:rPr lang="en-US" altLang="zh-CN" smtClean="0">
                <a:ea typeface="宋体" charset="-122"/>
              </a:rPr>
              <a:t>1024</a:t>
            </a:r>
            <a:r>
              <a:rPr lang="en-US" altLang="zh-CN" smtClean="0">
                <a:latin typeface="Palatino Linotype" pitchFamily="18" charset="0"/>
                <a:ea typeface="宋体" charset="-122"/>
              </a:rPr>
              <a:t>×1024</a:t>
            </a:r>
            <a:r>
              <a:rPr lang="zh-CN" altLang="en-US" smtClean="0">
                <a:latin typeface="Palatino Linotype" pitchFamily="18" charset="0"/>
                <a:ea typeface="宋体" charset="-122"/>
              </a:rPr>
              <a:t>的正方形光栅的一个位平面需要</a:t>
            </a:r>
            <a:r>
              <a:rPr lang="en-US" altLang="zh-CN" smtClean="0">
                <a:latin typeface="Palatino Linotype" pitchFamily="18" charset="0"/>
                <a:ea typeface="宋体" charset="-122"/>
              </a:rPr>
              <a:t>1024×1024=1</a:t>
            </a:r>
            <a:r>
              <a:rPr lang="zh-CN" altLang="en-US" smtClean="0">
                <a:latin typeface="Palatino Linotype" pitchFamily="18" charset="0"/>
                <a:ea typeface="宋体" charset="-122"/>
              </a:rPr>
              <a:t>，</a:t>
            </a:r>
            <a:r>
              <a:rPr lang="en-US" altLang="zh-CN" smtClean="0">
                <a:latin typeface="Palatino Linotype" pitchFamily="18" charset="0"/>
                <a:ea typeface="宋体" charset="-122"/>
              </a:rPr>
              <a:t>048</a:t>
            </a:r>
            <a:r>
              <a:rPr lang="zh-CN" altLang="en-US" smtClean="0">
                <a:latin typeface="Palatino Linotype" pitchFamily="18" charset="0"/>
                <a:ea typeface="宋体" charset="-122"/>
              </a:rPr>
              <a:t>，</a:t>
            </a:r>
            <a:r>
              <a:rPr lang="en-US" altLang="zh-CN" smtClean="0">
                <a:latin typeface="Palatino Linotype" pitchFamily="18" charset="0"/>
                <a:ea typeface="宋体" charset="-122"/>
              </a:rPr>
              <a:t>576</a:t>
            </a:r>
            <a:r>
              <a:rPr lang="zh-CN" altLang="en-US" smtClean="0">
                <a:latin typeface="Palatino Linotype" pitchFamily="18" charset="0"/>
                <a:ea typeface="宋体" charset="-122"/>
              </a:rPr>
              <a:t>位</a:t>
            </a:r>
          </a:p>
          <a:p>
            <a:pPr eaLnBrk="1" hangingPunct="1"/>
            <a:endParaRPr lang="zh-CN" altLang="en-US" smtClean="0">
              <a:latin typeface="Palatino Linotype" pitchFamily="18" charset="0"/>
              <a:ea typeface="宋体" charset="-122"/>
            </a:endParaRPr>
          </a:p>
          <a:p>
            <a:pPr eaLnBrk="1" hangingPunct="1"/>
            <a:r>
              <a:rPr lang="zh-CN" altLang="en-US" smtClean="0">
                <a:latin typeface="Palatino Linotype" pitchFamily="18" charset="0"/>
                <a:ea typeface="宋体" charset="-122"/>
              </a:rPr>
              <a:t>一个位平面只能产生黑白（单色）图形</a:t>
            </a:r>
          </a:p>
          <a:p>
            <a:pPr eaLnBrk="1" hangingPunct="1"/>
            <a:endParaRPr lang="zh-CN" altLang="en-US" smtClean="0">
              <a:latin typeface="Palatino Linotype" pitchFamily="18" charset="0"/>
              <a:ea typeface="宋体" charset="-122"/>
            </a:endParaRPr>
          </a:p>
          <a:p>
            <a:pPr eaLnBrk="1" hangingPunct="1"/>
            <a:r>
              <a:rPr lang="zh-CN" altLang="en-US" smtClean="0">
                <a:latin typeface="Palatino Linotype" pitchFamily="18" charset="0"/>
                <a:ea typeface="宋体" charset="-122"/>
              </a:rPr>
              <a:t>帧缓存是数字设备，而光栅显示器是模拟设备，因此需要进行数模转换，由数模转换器（ </a:t>
            </a:r>
            <a:r>
              <a:rPr lang="en-US" altLang="zh-CN" smtClean="0">
                <a:latin typeface="Palatino Linotype" pitchFamily="18" charset="0"/>
                <a:ea typeface="宋体" charset="-122"/>
              </a:rPr>
              <a:t>DAC</a:t>
            </a:r>
            <a:r>
              <a:rPr lang="zh-CN" altLang="en-US" smtClean="0">
                <a:latin typeface="Palatino Linotype" pitchFamily="18" charset="0"/>
                <a:ea typeface="宋体" charset="-122"/>
              </a:rPr>
              <a:t>）来实现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706C6038-8612-4007-919D-C0D85F391C24}" type="slidenum">
              <a:rPr lang="en-US" altLang="zh-CN" i="0" smtClean="0">
                <a:latin typeface="Times New Roman" pitchFamily="18" charset="0"/>
              </a:rPr>
              <a:pPr eaLnBrk="1" hangingPunct="1"/>
              <a:t>11</a:t>
            </a:fld>
            <a:endParaRPr lang="en-US" altLang="zh-CN" i="0" smtClean="0">
              <a:latin typeface="Times New Roman" pitchFamily="18" charset="0"/>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可产生</a:t>
            </a:r>
            <a:r>
              <a:rPr lang="en-US" altLang="zh-CN" smtClean="0">
                <a:ea typeface="宋体" charset="-122"/>
              </a:rPr>
              <a:t>2</a:t>
            </a:r>
            <a:r>
              <a:rPr lang="zh-CN" altLang="en-US" smtClean="0">
                <a:ea typeface="宋体" charset="-122"/>
              </a:rPr>
              <a:t>的</a:t>
            </a:r>
            <a:r>
              <a:rPr lang="en-US" altLang="zh-CN" smtClean="0">
                <a:ea typeface="宋体" charset="-122"/>
              </a:rPr>
              <a:t>W</a:t>
            </a:r>
            <a:r>
              <a:rPr lang="zh-CN" altLang="en-US" smtClean="0">
                <a:ea typeface="宋体" charset="-122"/>
              </a:rPr>
              <a:t>次方种颜色，但每一帧中只能用其中</a:t>
            </a:r>
            <a:r>
              <a:rPr lang="en-US" altLang="zh-CN" smtClean="0">
                <a:ea typeface="宋体" charset="-122"/>
              </a:rPr>
              <a:t>2</a:t>
            </a:r>
            <a:r>
              <a:rPr lang="zh-CN" altLang="en-US" smtClean="0">
                <a:ea typeface="宋体" charset="-122"/>
              </a:rPr>
              <a:t>的</a:t>
            </a:r>
            <a:r>
              <a:rPr lang="en-US" altLang="zh-CN" smtClean="0">
                <a:ea typeface="宋体" charset="-122"/>
              </a:rPr>
              <a:t>N</a:t>
            </a:r>
            <a:r>
              <a:rPr lang="zh-CN" altLang="en-US" smtClean="0">
                <a:ea typeface="宋体" charset="-122"/>
              </a:rPr>
              <a:t>次方种颜色。</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D1A79B38-1B69-477B-B0CB-AE0CABAC778B}" type="slidenum">
              <a:rPr lang="en-US" altLang="zh-CN" i="0" smtClean="0">
                <a:latin typeface="Times New Roman" pitchFamily="18" charset="0"/>
              </a:rPr>
              <a:pPr eaLnBrk="1" hangingPunct="1"/>
              <a:t>13</a:t>
            </a:fld>
            <a:endParaRPr lang="en-US" altLang="zh-CN" i="0" smtClean="0">
              <a:latin typeface="Times New Roman" pitchFamily="18" charset="0"/>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8</a:t>
            </a:r>
            <a:r>
              <a:rPr lang="zh-CN" altLang="en-US" smtClean="0">
                <a:ea typeface="宋体" charset="-122"/>
              </a:rPr>
              <a:t>个光强等级</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ma14="http://schemas.microsoft.com/office/mac/drawingml/2011/main" xmlns=""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ma14="http://schemas.microsoft.com/office/mac/drawingml/2011/main" xmlns=""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883C388E-4460-4144-84FE-AE12BBEFE826}" type="slidenum">
              <a:rPr lang="zh-CN" altLang="en-US"/>
              <a:pPr>
                <a:defRPr/>
              </a:pPr>
              <a:t>‹#›</a:t>
            </a:fld>
            <a:endParaRPr lang="en-US" altLang="zh-CN"/>
          </a:p>
        </p:txBody>
      </p:sp>
      <p:sp>
        <p:nvSpPr>
          <p:cNvPr id="7" name="Rectangle 16"/>
          <p:cNvSpPr>
            <a:spLocks noGrp="1" noChangeArrowheads="1"/>
          </p:cNvSpPr>
          <p:nvPr>
            <p:ph type="dt" sz="half" idx="12"/>
          </p:nvPr>
        </p:nvSpPr>
        <p:spPr>
          <a:xfrm>
            <a:off x="609600" y="6245225"/>
            <a:ext cx="2844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5990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A2B63B05-4144-4E2C-8C62-0C649B5CCBED}" type="slidenum">
              <a:rPr lang="zh-CN" altLang="en-US"/>
              <a:pPr>
                <a:defRPr/>
              </a:pPr>
              <a:t>‹#›</a:t>
            </a:fld>
            <a:endParaRPr lang="en-US" altLang="zh-CN"/>
          </a:p>
        </p:txBody>
      </p:sp>
      <p:sp>
        <p:nvSpPr>
          <p:cNvPr id="4" name="Rectangle 16"/>
          <p:cNvSpPr>
            <a:spLocks noGrp="1" noChangeArrowheads="1"/>
          </p:cNvSpPr>
          <p:nvPr>
            <p:ph type="dt" sz="half" idx="12"/>
          </p:nvPr>
        </p:nvSpPr>
        <p:spPr>
          <a:xfrm>
            <a:off x="609600" y="6245225"/>
            <a:ext cx="2844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78229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D2A4DAC6-7D1F-4096-8120-83DFF097016E}" type="slidenum">
              <a:rPr lang="zh-CN" altLang="en-US"/>
              <a:pPr>
                <a:defRPr/>
              </a:pPr>
              <a:t>‹#›</a:t>
            </a:fld>
            <a:endParaRPr lang="en-US" altLang="zh-CN"/>
          </a:p>
        </p:txBody>
      </p:sp>
      <p:sp>
        <p:nvSpPr>
          <p:cNvPr id="8" name="Rectangle 16"/>
          <p:cNvSpPr>
            <a:spLocks noGrp="1" noChangeArrowheads="1"/>
          </p:cNvSpPr>
          <p:nvPr>
            <p:ph type="dt" sz="half" idx="12"/>
          </p:nvPr>
        </p:nvSpPr>
        <p:spPr>
          <a:xfrm>
            <a:off x="609600" y="6245225"/>
            <a:ext cx="2844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87624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C2509FFC-0DD4-4DB7-8BC0-5BE9A8BED681}" type="slidenum">
              <a:rPr lang="zh-CN" altLang="en-US"/>
              <a:pPr>
                <a:defRPr/>
              </a:pPr>
              <a:t>‹#›</a:t>
            </a:fld>
            <a:endParaRPr lang="en-US" altLang="zh-CN"/>
          </a:p>
        </p:txBody>
      </p:sp>
      <p:sp>
        <p:nvSpPr>
          <p:cNvPr id="5" name="Rectangle 16"/>
          <p:cNvSpPr>
            <a:spLocks noGrp="1" noChangeArrowheads="1"/>
          </p:cNvSpPr>
          <p:nvPr>
            <p:ph type="dt" sz="half" idx="12"/>
          </p:nvPr>
        </p:nvSpPr>
        <p:spPr>
          <a:xfrm>
            <a:off x="609600" y="6245225"/>
            <a:ext cx="2844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413885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9">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61" r:id="rId4"/>
    <p:sldLayoutId id="2147483662" r:id="rId5"/>
    <p:sldLayoutId id="2147483663" r:id="rId6"/>
    <p:sldLayoutId id="2147483664" r:id="rId7"/>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3.xml"/><Relationship Id="rId7"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 Id="rId9" Type="http://schemas.openxmlformats.org/officeDocument/2006/relationships/image" Target="../media/image25.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9.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8.wmf"/><Relationship Id="rId4" Type="http://schemas.openxmlformats.org/officeDocument/2006/relationships/oleObject" Target="../embeddings/oleObject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31.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30.wmf"/><Relationship Id="rId4"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7056784"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第二章 光栅化技术</a:t>
            </a:r>
            <a:endParaRPr lang="en-US" altLang="zh-CN" sz="4400" b="1" dirty="0" smtClean="0">
              <a:solidFill>
                <a:schemeClr val="accent5">
                  <a:lumMod val="50000"/>
                </a:schemeClr>
              </a:solidFill>
              <a:latin typeface="楷体_GB2312" pitchFamily="49" charset="-122"/>
              <a:ea typeface="楷体_GB2312" pitchFamily="49" charset="-122"/>
            </a:endParaRPr>
          </a:p>
          <a:p>
            <a:pPr>
              <a:defRPr/>
            </a:pPr>
            <a:endParaRPr lang="en-US" altLang="zh-CN" sz="3200" b="1" dirty="0" smtClean="0">
              <a:solidFill>
                <a:schemeClr val="accent5">
                  <a:lumMod val="50000"/>
                </a:schemeClr>
              </a:solidFill>
              <a:latin typeface="楷体_GB2312" pitchFamily="49" charset="-122"/>
              <a:ea typeface="楷体_GB2312" pitchFamily="49" charset="-122"/>
            </a:endParaRPr>
          </a:p>
          <a:p>
            <a:pPr eaLnBrk="1" hangingPunct="1"/>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1</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zh-CN" altLang="en-US" sz="3600" b="1" dirty="0">
                <a:solidFill>
                  <a:schemeClr val="bg2">
                    <a:lumMod val="50000"/>
                  </a:schemeClr>
                </a:solidFill>
              </a:rPr>
              <a:t>基本图元绘制算法</a:t>
            </a:r>
          </a:p>
          <a:p>
            <a:pPr>
              <a:defRPr/>
            </a:pPr>
            <a:endParaRPr lang="en-US" altLang="zh-CN" sz="2000" b="1" dirty="0" smtClean="0">
              <a:solidFill>
                <a:srgbClr val="FFCC99"/>
              </a:solidFill>
              <a:latin typeface="楷体_GB2312" pitchFamily="49" charset="-122"/>
              <a:ea typeface="楷体_GB2312" pitchFamily="49"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blinds(horizontal)">
                                      <p:cBhvr>
                                        <p:cTn id="15" dur="500"/>
                                        <p:tgtEl>
                                          <p:spTgt spid="10">
                                            <p:txEl>
                                              <p:pRg st="5" end="5"/>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blinds(horizontal)">
                                      <p:cBhvr>
                                        <p:cTn id="1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6"/>
          <p:cNvGrpSpPr>
            <a:grpSpLocks/>
          </p:cNvGrpSpPr>
          <p:nvPr/>
        </p:nvGrpSpPr>
        <p:grpSpPr bwMode="auto">
          <a:xfrm>
            <a:off x="1841501" y="1592263"/>
            <a:ext cx="2878667" cy="2159000"/>
            <a:chOff x="779" y="700"/>
            <a:chExt cx="1360" cy="1360"/>
          </a:xfrm>
          <a:solidFill>
            <a:schemeClr val="accent6">
              <a:lumMod val="50000"/>
            </a:schemeClr>
          </a:solidFill>
        </p:grpSpPr>
        <p:sp>
          <p:nvSpPr>
            <p:cNvPr id="12432" name="Rectangle 254"/>
            <p:cNvSpPr>
              <a:spLocks noChangeAspect="1" noChangeArrowheads="1"/>
            </p:cNvSpPr>
            <p:nvPr/>
          </p:nvSpPr>
          <p:spPr bwMode="auto">
            <a:xfrm>
              <a:off x="779" y="700"/>
              <a:ext cx="1360" cy="1360"/>
            </a:xfrm>
            <a:prstGeom prst="rect">
              <a:avLst/>
            </a:prstGeom>
            <a:grpFill/>
            <a:ln w="38100">
              <a:solidFill>
                <a:schemeClr val="tx1"/>
              </a:solidFill>
              <a:miter lim="800000"/>
              <a:headEnd/>
              <a:tailEnd/>
            </a:ln>
          </p:spPr>
          <p:txBody>
            <a:bodyPr wrap="none" anchor="ctr"/>
            <a:lstStyle/>
            <a:p>
              <a:endParaRPr lang="zh-CN" altLang="en-US"/>
            </a:p>
          </p:txBody>
        </p:sp>
        <p:grpSp>
          <p:nvGrpSpPr>
            <p:cNvPr id="12433" name="Group 255"/>
            <p:cNvGrpSpPr>
              <a:grpSpLocks/>
            </p:cNvGrpSpPr>
            <p:nvPr/>
          </p:nvGrpSpPr>
          <p:grpSpPr bwMode="auto">
            <a:xfrm>
              <a:off x="779" y="790"/>
              <a:ext cx="1360" cy="1179"/>
              <a:chOff x="906" y="1450"/>
              <a:chExt cx="1360" cy="1179"/>
            </a:xfrm>
            <a:grpFill/>
          </p:grpSpPr>
          <p:sp>
            <p:nvSpPr>
              <p:cNvPr id="12448" name="Line 256"/>
              <p:cNvSpPr>
                <a:spLocks noChangeShapeType="1"/>
              </p:cNvSpPr>
              <p:nvPr/>
            </p:nvSpPr>
            <p:spPr bwMode="auto">
              <a:xfrm>
                <a:off x="906" y="1450"/>
                <a:ext cx="1360" cy="0"/>
              </a:xfrm>
              <a:prstGeom prst="line">
                <a:avLst/>
              </a:prstGeom>
              <a:grpFill/>
              <a:ln w="9525">
                <a:solidFill>
                  <a:schemeClr val="tx1"/>
                </a:solidFill>
                <a:round/>
                <a:headEnd/>
                <a:tailEnd/>
              </a:ln>
              <a:extLst/>
            </p:spPr>
            <p:txBody>
              <a:bodyPr/>
              <a:lstStyle/>
              <a:p>
                <a:endParaRPr lang="zh-CN" altLang="en-US"/>
              </a:p>
            </p:txBody>
          </p:sp>
          <p:sp>
            <p:nvSpPr>
              <p:cNvPr id="12449" name="Line 257"/>
              <p:cNvSpPr>
                <a:spLocks noChangeShapeType="1"/>
              </p:cNvSpPr>
              <p:nvPr/>
            </p:nvSpPr>
            <p:spPr bwMode="auto">
              <a:xfrm>
                <a:off x="906" y="1541"/>
                <a:ext cx="1360" cy="0"/>
              </a:xfrm>
              <a:prstGeom prst="line">
                <a:avLst/>
              </a:prstGeom>
              <a:grpFill/>
              <a:ln w="9525">
                <a:solidFill>
                  <a:schemeClr val="tx1"/>
                </a:solidFill>
                <a:round/>
                <a:headEnd/>
                <a:tailEnd/>
              </a:ln>
              <a:extLst/>
            </p:spPr>
            <p:txBody>
              <a:bodyPr/>
              <a:lstStyle/>
              <a:p>
                <a:endParaRPr lang="zh-CN" altLang="en-US"/>
              </a:p>
            </p:txBody>
          </p:sp>
          <p:sp>
            <p:nvSpPr>
              <p:cNvPr id="12450" name="Line 258"/>
              <p:cNvSpPr>
                <a:spLocks noChangeShapeType="1"/>
              </p:cNvSpPr>
              <p:nvPr/>
            </p:nvSpPr>
            <p:spPr bwMode="auto">
              <a:xfrm>
                <a:off x="906" y="1632"/>
                <a:ext cx="1360" cy="0"/>
              </a:xfrm>
              <a:prstGeom prst="line">
                <a:avLst/>
              </a:prstGeom>
              <a:grpFill/>
              <a:ln w="9525">
                <a:solidFill>
                  <a:schemeClr val="tx1"/>
                </a:solidFill>
                <a:round/>
                <a:headEnd/>
                <a:tailEnd/>
              </a:ln>
              <a:extLst/>
            </p:spPr>
            <p:txBody>
              <a:bodyPr/>
              <a:lstStyle/>
              <a:p>
                <a:endParaRPr lang="zh-CN" altLang="en-US"/>
              </a:p>
            </p:txBody>
          </p:sp>
          <p:sp>
            <p:nvSpPr>
              <p:cNvPr id="12451" name="Line 259"/>
              <p:cNvSpPr>
                <a:spLocks noChangeShapeType="1"/>
              </p:cNvSpPr>
              <p:nvPr/>
            </p:nvSpPr>
            <p:spPr bwMode="auto">
              <a:xfrm>
                <a:off x="906" y="1722"/>
                <a:ext cx="1360" cy="0"/>
              </a:xfrm>
              <a:prstGeom prst="line">
                <a:avLst/>
              </a:prstGeom>
              <a:grpFill/>
              <a:ln w="9525">
                <a:solidFill>
                  <a:schemeClr val="tx1"/>
                </a:solidFill>
                <a:round/>
                <a:headEnd/>
                <a:tailEnd/>
              </a:ln>
              <a:extLst/>
            </p:spPr>
            <p:txBody>
              <a:bodyPr/>
              <a:lstStyle/>
              <a:p>
                <a:endParaRPr lang="zh-CN" altLang="en-US"/>
              </a:p>
            </p:txBody>
          </p:sp>
          <p:sp>
            <p:nvSpPr>
              <p:cNvPr id="12452" name="Line 260"/>
              <p:cNvSpPr>
                <a:spLocks noChangeShapeType="1"/>
              </p:cNvSpPr>
              <p:nvPr/>
            </p:nvSpPr>
            <p:spPr bwMode="auto">
              <a:xfrm>
                <a:off x="906" y="1813"/>
                <a:ext cx="1360" cy="0"/>
              </a:xfrm>
              <a:prstGeom prst="line">
                <a:avLst/>
              </a:prstGeom>
              <a:grpFill/>
              <a:ln w="9525">
                <a:solidFill>
                  <a:schemeClr val="tx1"/>
                </a:solidFill>
                <a:round/>
                <a:headEnd/>
                <a:tailEnd/>
              </a:ln>
              <a:extLst/>
            </p:spPr>
            <p:txBody>
              <a:bodyPr/>
              <a:lstStyle/>
              <a:p>
                <a:endParaRPr lang="zh-CN" altLang="en-US"/>
              </a:p>
            </p:txBody>
          </p:sp>
          <p:sp>
            <p:nvSpPr>
              <p:cNvPr id="12453" name="Line 261"/>
              <p:cNvSpPr>
                <a:spLocks noChangeShapeType="1"/>
              </p:cNvSpPr>
              <p:nvPr/>
            </p:nvSpPr>
            <p:spPr bwMode="auto">
              <a:xfrm>
                <a:off x="906" y="1904"/>
                <a:ext cx="1360" cy="0"/>
              </a:xfrm>
              <a:prstGeom prst="line">
                <a:avLst/>
              </a:prstGeom>
              <a:grpFill/>
              <a:ln w="9525">
                <a:solidFill>
                  <a:schemeClr val="tx1"/>
                </a:solidFill>
                <a:round/>
                <a:headEnd/>
                <a:tailEnd/>
              </a:ln>
              <a:extLst/>
            </p:spPr>
            <p:txBody>
              <a:bodyPr/>
              <a:lstStyle/>
              <a:p>
                <a:endParaRPr lang="zh-CN" altLang="en-US"/>
              </a:p>
            </p:txBody>
          </p:sp>
          <p:sp>
            <p:nvSpPr>
              <p:cNvPr id="12454" name="Line 262"/>
              <p:cNvSpPr>
                <a:spLocks noChangeShapeType="1"/>
              </p:cNvSpPr>
              <p:nvPr/>
            </p:nvSpPr>
            <p:spPr bwMode="auto">
              <a:xfrm>
                <a:off x="906" y="1994"/>
                <a:ext cx="1360" cy="0"/>
              </a:xfrm>
              <a:prstGeom prst="line">
                <a:avLst/>
              </a:prstGeom>
              <a:grpFill/>
              <a:ln w="9525">
                <a:solidFill>
                  <a:schemeClr val="tx1"/>
                </a:solidFill>
                <a:round/>
                <a:headEnd/>
                <a:tailEnd/>
              </a:ln>
              <a:extLst/>
            </p:spPr>
            <p:txBody>
              <a:bodyPr/>
              <a:lstStyle/>
              <a:p>
                <a:endParaRPr lang="zh-CN" altLang="en-US"/>
              </a:p>
            </p:txBody>
          </p:sp>
          <p:sp>
            <p:nvSpPr>
              <p:cNvPr id="12455" name="Line 263"/>
              <p:cNvSpPr>
                <a:spLocks noChangeShapeType="1"/>
              </p:cNvSpPr>
              <p:nvPr/>
            </p:nvSpPr>
            <p:spPr bwMode="auto">
              <a:xfrm>
                <a:off x="906" y="2085"/>
                <a:ext cx="1360" cy="0"/>
              </a:xfrm>
              <a:prstGeom prst="line">
                <a:avLst/>
              </a:prstGeom>
              <a:grpFill/>
              <a:ln w="9525">
                <a:solidFill>
                  <a:schemeClr val="tx1"/>
                </a:solidFill>
                <a:round/>
                <a:headEnd/>
                <a:tailEnd/>
              </a:ln>
              <a:extLst/>
            </p:spPr>
            <p:txBody>
              <a:bodyPr/>
              <a:lstStyle/>
              <a:p>
                <a:endParaRPr lang="zh-CN" altLang="en-US"/>
              </a:p>
            </p:txBody>
          </p:sp>
          <p:sp>
            <p:nvSpPr>
              <p:cNvPr id="12456" name="Line 264"/>
              <p:cNvSpPr>
                <a:spLocks noChangeShapeType="1"/>
              </p:cNvSpPr>
              <p:nvPr/>
            </p:nvSpPr>
            <p:spPr bwMode="auto">
              <a:xfrm>
                <a:off x="906" y="2176"/>
                <a:ext cx="1360" cy="0"/>
              </a:xfrm>
              <a:prstGeom prst="line">
                <a:avLst/>
              </a:prstGeom>
              <a:grpFill/>
              <a:ln w="9525">
                <a:solidFill>
                  <a:schemeClr val="tx1"/>
                </a:solidFill>
                <a:round/>
                <a:headEnd/>
                <a:tailEnd/>
              </a:ln>
              <a:extLst/>
            </p:spPr>
            <p:txBody>
              <a:bodyPr/>
              <a:lstStyle/>
              <a:p>
                <a:endParaRPr lang="zh-CN" altLang="en-US"/>
              </a:p>
            </p:txBody>
          </p:sp>
          <p:sp>
            <p:nvSpPr>
              <p:cNvPr id="12457" name="Line 265"/>
              <p:cNvSpPr>
                <a:spLocks noChangeShapeType="1"/>
              </p:cNvSpPr>
              <p:nvPr/>
            </p:nvSpPr>
            <p:spPr bwMode="auto">
              <a:xfrm>
                <a:off x="906" y="2267"/>
                <a:ext cx="1360" cy="0"/>
              </a:xfrm>
              <a:prstGeom prst="line">
                <a:avLst/>
              </a:prstGeom>
              <a:grpFill/>
              <a:ln w="9525">
                <a:solidFill>
                  <a:schemeClr val="tx1"/>
                </a:solidFill>
                <a:round/>
                <a:headEnd/>
                <a:tailEnd/>
              </a:ln>
              <a:extLst/>
            </p:spPr>
            <p:txBody>
              <a:bodyPr/>
              <a:lstStyle/>
              <a:p>
                <a:endParaRPr lang="zh-CN" altLang="en-US"/>
              </a:p>
            </p:txBody>
          </p:sp>
          <p:sp>
            <p:nvSpPr>
              <p:cNvPr id="12458" name="Line 266"/>
              <p:cNvSpPr>
                <a:spLocks noChangeShapeType="1"/>
              </p:cNvSpPr>
              <p:nvPr/>
            </p:nvSpPr>
            <p:spPr bwMode="auto">
              <a:xfrm>
                <a:off x="906" y="2357"/>
                <a:ext cx="1360" cy="0"/>
              </a:xfrm>
              <a:prstGeom prst="line">
                <a:avLst/>
              </a:prstGeom>
              <a:grpFill/>
              <a:ln w="9525">
                <a:solidFill>
                  <a:schemeClr val="tx1"/>
                </a:solidFill>
                <a:round/>
                <a:headEnd/>
                <a:tailEnd/>
              </a:ln>
              <a:extLst/>
            </p:spPr>
            <p:txBody>
              <a:bodyPr/>
              <a:lstStyle/>
              <a:p>
                <a:endParaRPr lang="zh-CN" altLang="en-US"/>
              </a:p>
            </p:txBody>
          </p:sp>
          <p:sp>
            <p:nvSpPr>
              <p:cNvPr id="12459" name="Line 267"/>
              <p:cNvSpPr>
                <a:spLocks noChangeShapeType="1"/>
              </p:cNvSpPr>
              <p:nvPr/>
            </p:nvSpPr>
            <p:spPr bwMode="auto">
              <a:xfrm>
                <a:off x="906" y="2448"/>
                <a:ext cx="1360" cy="0"/>
              </a:xfrm>
              <a:prstGeom prst="line">
                <a:avLst/>
              </a:prstGeom>
              <a:grpFill/>
              <a:ln w="9525">
                <a:solidFill>
                  <a:schemeClr val="tx1"/>
                </a:solidFill>
                <a:round/>
                <a:headEnd/>
                <a:tailEnd/>
              </a:ln>
              <a:extLst/>
            </p:spPr>
            <p:txBody>
              <a:bodyPr/>
              <a:lstStyle/>
              <a:p>
                <a:endParaRPr lang="zh-CN" altLang="en-US"/>
              </a:p>
            </p:txBody>
          </p:sp>
          <p:sp>
            <p:nvSpPr>
              <p:cNvPr id="12460" name="Line 268"/>
              <p:cNvSpPr>
                <a:spLocks noChangeShapeType="1"/>
              </p:cNvSpPr>
              <p:nvPr/>
            </p:nvSpPr>
            <p:spPr bwMode="auto">
              <a:xfrm>
                <a:off x="906" y="2539"/>
                <a:ext cx="1360" cy="0"/>
              </a:xfrm>
              <a:prstGeom prst="line">
                <a:avLst/>
              </a:prstGeom>
              <a:grpFill/>
              <a:ln w="9525">
                <a:solidFill>
                  <a:schemeClr val="tx1"/>
                </a:solidFill>
                <a:round/>
                <a:headEnd/>
                <a:tailEnd/>
              </a:ln>
              <a:extLst/>
            </p:spPr>
            <p:txBody>
              <a:bodyPr/>
              <a:lstStyle/>
              <a:p>
                <a:endParaRPr lang="zh-CN" altLang="en-US"/>
              </a:p>
            </p:txBody>
          </p:sp>
          <p:sp>
            <p:nvSpPr>
              <p:cNvPr id="12461" name="Line 269"/>
              <p:cNvSpPr>
                <a:spLocks noChangeShapeType="1"/>
              </p:cNvSpPr>
              <p:nvPr/>
            </p:nvSpPr>
            <p:spPr bwMode="auto">
              <a:xfrm>
                <a:off x="906" y="2629"/>
                <a:ext cx="1360" cy="0"/>
              </a:xfrm>
              <a:prstGeom prst="line">
                <a:avLst/>
              </a:prstGeom>
              <a:grpFill/>
              <a:ln w="9525">
                <a:solidFill>
                  <a:schemeClr val="tx1"/>
                </a:solidFill>
                <a:round/>
                <a:headEnd/>
                <a:tailEnd/>
              </a:ln>
              <a:extLst/>
            </p:spPr>
            <p:txBody>
              <a:bodyPr/>
              <a:lstStyle/>
              <a:p>
                <a:endParaRPr lang="zh-CN" altLang="en-US"/>
              </a:p>
            </p:txBody>
          </p:sp>
        </p:grpSp>
        <p:sp>
          <p:nvSpPr>
            <p:cNvPr id="12434" name="Line 270"/>
            <p:cNvSpPr>
              <a:spLocks noChangeShapeType="1"/>
            </p:cNvSpPr>
            <p:nvPr/>
          </p:nvSpPr>
          <p:spPr bwMode="auto">
            <a:xfrm>
              <a:off x="870" y="700"/>
              <a:ext cx="0" cy="1360"/>
            </a:xfrm>
            <a:prstGeom prst="line">
              <a:avLst/>
            </a:prstGeom>
            <a:grpFill/>
            <a:ln w="9525">
              <a:solidFill>
                <a:schemeClr val="tx1"/>
              </a:solidFill>
              <a:round/>
              <a:headEnd/>
              <a:tailEnd/>
            </a:ln>
            <a:extLst/>
          </p:spPr>
          <p:txBody>
            <a:bodyPr/>
            <a:lstStyle/>
            <a:p>
              <a:endParaRPr lang="zh-CN" altLang="en-US"/>
            </a:p>
          </p:txBody>
        </p:sp>
        <p:sp>
          <p:nvSpPr>
            <p:cNvPr id="12435" name="Line 271"/>
            <p:cNvSpPr>
              <a:spLocks noChangeShapeType="1"/>
            </p:cNvSpPr>
            <p:nvPr/>
          </p:nvSpPr>
          <p:spPr bwMode="auto">
            <a:xfrm>
              <a:off x="961" y="700"/>
              <a:ext cx="0" cy="1360"/>
            </a:xfrm>
            <a:prstGeom prst="line">
              <a:avLst/>
            </a:prstGeom>
            <a:grpFill/>
            <a:ln w="9525">
              <a:solidFill>
                <a:schemeClr val="tx1"/>
              </a:solidFill>
              <a:round/>
              <a:headEnd/>
              <a:tailEnd/>
            </a:ln>
            <a:extLst/>
          </p:spPr>
          <p:txBody>
            <a:bodyPr/>
            <a:lstStyle/>
            <a:p>
              <a:endParaRPr lang="zh-CN" altLang="en-US"/>
            </a:p>
          </p:txBody>
        </p:sp>
        <p:sp>
          <p:nvSpPr>
            <p:cNvPr id="12436" name="Line 272"/>
            <p:cNvSpPr>
              <a:spLocks noChangeShapeType="1"/>
            </p:cNvSpPr>
            <p:nvPr/>
          </p:nvSpPr>
          <p:spPr bwMode="auto">
            <a:xfrm>
              <a:off x="1051" y="700"/>
              <a:ext cx="0" cy="1360"/>
            </a:xfrm>
            <a:prstGeom prst="line">
              <a:avLst/>
            </a:prstGeom>
            <a:grpFill/>
            <a:ln w="9525">
              <a:solidFill>
                <a:schemeClr val="tx1"/>
              </a:solidFill>
              <a:round/>
              <a:headEnd/>
              <a:tailEnd/>
            </a:ln>
            <a:extLst/>
          </p:spPr>
          <p:txBody>
            <a:bodyPr/>
            <a:lstStyle/>
            <a:p>
              <a:endParaRPr lang="zh-CN" altLang="en-US"/>
            </a:p>
          </p:txBody>
        </p:sp>
        <p:sp>
          <p:nvSpPr>
            <p:cNvPr id="12437" name="Line 273"/>
            <p:cNvSpPr>
              <a:spLocks noChangeShapeType="1"/>
            </p:cNvSpPr>
            <p:nvPr/>
          </p:nvSpPr>
          <p:spPr bwMode="auto">
            <a:xfrm>
              <a:off x="1142" y="700"/>
              <a:ext cx="0" cy="1360"/>
            </a:xfrm>
            <a:prstGeom prst="line">
              <a:avLst/>
            </a:prstGeom>
            <a:grpFill/>
            <a:ln w="9525">
              <a:solidFill>
                <a:schemeClr val="tx1"/>
              </a:solidFill>
              <a:round/>
              <a:headEnd/>
              <a:tailEnd/>
            </a:ln>
            <a:extLst/>
          </p:spPr>
          <p:txBody>
            <a:bodyPr/>
            <a:lstStyle/>
            <a:p>
              <a:endParaRPr lang="zh-CN" altLang="en-US"/>
            </a:p>
          </p:txBody>
        </p:sp>
        <p:sp>
          <p:nvSpPr>
            <p:cNvPr id="12438" name="Line 274"/>
            <p:cNvSpPr>
              <a:spLocks noChangeShapeType="1"/>
            </p:cNvSpPr>
            <p:nvPr/>
          </p:nvSpPr>
          <p:spPr bwMode="auto">
            <a:xfrm>
              <a:off x="1233" y="700"/>
              <a:ext cx="0" cy="1360"/>
            </a:xfrm>
            <a:prstGeom prst="line">
              <a:avLst/>
            </a:prstGeom>
            <a:grpFill/>
            <a:ln w="9525">
              <a:solidFill>
                <a:schemeClr val="tx1"/>
              </a:solidFill>
              <a:round/>
              <a:headEnd/>
              <a:tailEnd/>
            </a:ln>
            <a:extLst/>
          </p:spPr>
          <p:txBody>
            <a:bodyPr/>
            <a:lstStyle/>
            <a:p>
              <a:endParaRPr lang="zh-CN" altLang="en-US"/>
            </a:p>
          </p:txBody>
        </p:sp>
        <p:sp>
          <p:nvSpPr>
            <p:cNvPr id="12439" name="Line 275"/>
            <p:cNvSpPr>
              <a:spLocks noChangeShapeType="1"/>
            </p:cNvSpPr>
            <p:nvPr/>
          </p:nvSpPr>
          <p:spPr bwMode="auto">
            <a:xfrm>
              <a:off x="1323" y="700"/>
              <a:ext cx="0" cy="1360"/>
            </a:xfrm>
            <a:prstGeom prst="line">
              <a:avLst/>
            </a:prstGeom>
            <a:grpFill/>
            <a:ln w="9525">
              <a:solidFill>
                <a:schemeClr val="tx1"/>
              </a:solidFill>
              <a:round/>
              <a:headEnd/>
              <a:tailEnd/>
            </a:ln>
            <a:extLst/>
          </p:spPr>
          <p:txBody>
            <a:bodyPr/>
            <a:lstStyle/>
            <a:p>
              <a:endParaRPr lang="zh-CN" altLang="en-US"/>
            </a:p>
          </p:txBody>
        </p:sp>
        <p:sp>
          <p:nvSpPr>
            <p:cNvPr id="12440" name="Line 276"/>
            <p:cNvSpPr>
              <a:spLocks noChangeShapeType="1"/>
            </p:cNvSpPr>
            <p:nvPr/>
          </p:nvSpPr>
          <p:spPr bwMode="auto">
            <a:xfrm>
              <a:off x="1414" y="700"/>
              <a:ext cx="0" cy="1360"/>
            </a:xfrm>
            <a:prstGeom prst="line">
              <a:avLst/>
            </a:prstGeom>
            <a:grpFill/>
            <a:ln w="9525">
              <a:solidFill>
                <a:schemeClr val="tx1"/>
              </a:solidFill>
              <a:round/>
              <a:headEnd/>
              <a:tailEnd/>
            </a:ln>
            <a:extLst/>
          </p:spPr>
          <p:txBody>
            <a:bodyPr/>
            <a:lstStyle/>
            <a:p>
              <a:endParaRPr lang="zh-CN" altLang="en-US"/>
            </a:p>
          </p:txBody>
        </p:sp>
        <p:sp>
          <p:nvSpPr>
            <p:cNvPr id="12441" name="Line 277"/>
            <p:cNvSpPr>
              <a:spLocks noChangeShapeType="1"/>
            </p:cNvSpPr>
            <p:nvPr/>
          </p:nvSpPr>
          <p:spPr bwMode="auto">
            <a:xfrm>
              <a:off x="1505" y="700"/>
              <a:ext cx="0" cy="1360"/>
            </a:xfrm>
            <a:prstGeom prst="line">
              <a:avLst/>
            </a:prstGeom>
            <a:grpFill/>
            <a:ln w="9525">
              <a:solidFill>
                <a:schemeClr val="tx1"/>
              </a:solidFill>
              <a:round/>
              <a:headEnd/>
              <a:tailEnd/>
            </a:ln>
            <a:extLst/>
          </p:spPr>
          <p:txBody>
            <a:bodyPr/>
            <a:lstStyle/>
            <a:p>
              <a:endParaRPr lang="zh-CN" altLang="en-US"/>
            </a:p>
          </p:txBody>
        </p:sp>
        <p:sp>
          <p:nvSpPr>
            <p:cNvPr id="12442" name="Line 278"/>
            <p:cNvSpPr>
              <a:spLocks noChangeShapeType="1"/>
            </p:cNvSpPr>
            <p:nvPr/>
          </p:nvSpPr>
          <p:spPr bwMode="auto">
            <a:xfrm>
              <a:off x="1595" y="700"/>
              <a:ext cx="0" cy="1360"/>
            </a:xfrm>
            <a:prstGeom prst="line">
              <a:avLst/>
            </a:prstGeom>
            <a:grpFill/>
            <a:ln w="9525">
              <a:solidFill>
                <a:schemeClr val="tx1"/>
              </a:solidFill>
              <a:round/>
              <a:headEnd/>
              <a:tailEnd/>
            </a:ln>
            <a:extLst/>
          </p:spPr>
          <p:txBody>
            <a:bodyPr/>
            <a:lstStyle/>
            <a:p>
              <a:endParaRPr lang="zh-CN" altLang="en-US"/>
            </a:p>
          </p:txBody>
        </p:sp>
        <p:sp>
          <p:nvSpPr>
            <p:cNvPr id="12443" name="Line 279"/>
            <p:cNvSpPr>
              <a:spLocks noChangeShapeType="1"/>
            </p:cNvSpPr>
            <p:nvPr/>
          </p:nvSpPr>
          <p:spPr bwMode="auto">
            <a:xfrm>
              <a:off x="1686" y="700"/>
              <a:ext cx="0" cy="1360"/>
            </a:xfrm>
            <a:prstGeom prst="line">
              <a:avLst/>
            </a:prstGeom>
            <a:grpFill/>
            <a:ln w="9525">
              <a:solidFill>
                <a:schemeClr val="tx1"/>
              </a:solidFill>
              <a:round/>
              <a:headEnd/>
              <a:tailEnd/>
            </a:ln>
            <a:extLst/>
          </p:spPr>
          <p:txBody>
            <a:bodyPr/>
            <a:lstStyle/>
            <a:p>
              <a:endParaRPr lang="zh-CN" altLang="en-US"/>
            </a:p>
          </p:txBody>
        </p:sp>
        <p:sp>
          <p:nvSpPr>
            <p:cNvPr id="12444" name="Line 280"/>
            <p:cNvSpPr>
              <a:spLocks noChangeShapeType="1"/>
            </p:cNvSpPr>
            <p:nvPr/>
          </p:nvSpPr>
          <p:spPr bwMode="auto">
            <a:xfrm>
              <a:off x="1777" y="700"/>
              <a:ext cx="0" cy="1360"/>
            </a:xfrm>
            <a:prstGeom prst="line">
              <a:avLst/>
            </a:prstGeom>
            <a:grpFill/>
            <a:ln w="9525">
              <a:solidFill>
                <a:schemeClr val="tx1"/>
              </a:solidFill>
              <a:round/>
              <a:headEnd/>
              <a:tailEnd/>
            </a:ln>
            <a:extLst/>
          </p:spPr>
          <p:txBody>
            <a:bodyPr/>
            <a:lstStyle/>
            <a:p>
              <a:endParaRPr lang="zh-CN" altLang="en-US"/>
            </a:p>
          </p:txBody>
        </p:sp>
        <p:sp>
          <p:nvSpPr>
            <p:cNvPr id="12445" name="Line 281"/>
            <p:cNvSpPr>
              <a:spLocks noChangeShapeType="1"/>
            </p:cNvSpPr>
            <p:nvPr/>
          </p:nvSpPr>
          <p:spPr bwMode="auto">
            <a:xfrm>
              <a:off x="1867" y="700"/>
              <a:ext cx="0" cy="1360"/>
            </a:xfrm>
            <a:prstGeom prst="line">
              <a:avLst/>
            </a:prstGeom>
            <a:grpFill/>
            <a:ln w="9525">
              <a:solidFill>
                <a:schemeClr val="tx1"/>
              </a:solidFill>
              <a:round/>
              <a:headEnd/>
              <a:tailEnd/>
            </a:ln>
            <a:extLst/>
          </p:spPr>
          <p:txBody>
            <a:bodyPr/>
            <a:lstStyle/>
            <a:p>
              <a:endParaRPr lang="zh-CN" altLang="en-US"/>
            </a:p>
          </p:txBody>
        </p:sp>
        <p:sp>
          <p:nvSpPr>
            <p:cNvPr id="12446" name="Line 282"/>
            <p:cNvSpPr>
              <a:spLocks noChangeShapeType="1"/>
            </p:cNvSpPr>
            <p:nvPr/>
          </p:nvSpPr>
          <p:spPr bwMode="auto">
            <a:xfrm>
              <a:off x="1958" y="700"/>
              <a:ext cx="0" cy="1360"/>
            </a:xfrm>
            <a:prstGeom prst="line">
              <a:avLst/>
            </a:prstGeom>
            <a:grpFill/>
            <a:ln w="9525">
              <a:solidFill>
                <a:schemeClr val="tx1"/>
              </a:solidFill>
              <a:round/>
              <a:headEnd/>
              <a:tailEnd/>
            </a:ln>
            <a:extLst/>
          </p:spPr>
          <p:txBody>
            <a:bodyPr/>
            <a:lstStyle/>
            <a:p>
              <a:endParaRPr lang="zh-CN" altLang="en-US"/>
            </a:p>
          </p:txBody>
        </p:sp>
        <p:sp>
          <p:nvSpPr>
            <p:cNvPr id="12447" name="Line 283"/>
            <p:cNvSpPr>
              <a:spLocks noChangeShapeType="1"/>
            </p:cNvSpPr>
            <p:nvPr/>
          </p:nvSpPr>
          <p:spPr bwMode="auto">
            <a:xfrm>
              <a:off x="2049" y="700"/>
              <a:ext cx="0" cy="1360"/>
            </a:xfrm>
            <a:prstGeom prst="line">
              <a:avLst/>
            </a:prstGeom>
            <a:grpFill/>
            <a:ln w="9525">
              <a:solidFill>
                <a:schemeClr val="tx1"/>
              </a:solidFill>
              <a:round/>
              <a:headEnd/>
              <a:tailEnd/>
            </a:ln>
            <a:extLst/>
          </p:spPr>
          <p:txBody>
            <a:bodyPr/>
            <a:lstStyle/>
            <a:p>
              <a:endParaRPr lang="zh-CN" altLang="en-US"/>
            </a:p>
          </p:txBody>
        </p:sp>
      </p:grpSp>
      <p:grpSp>
        <p:nvGrpSpPr>
          <p:cNvPr id="4" name="Group 295"/>
          <p:cNvGrpSpPr>
            <a:grpSpLocks/>
          </p:cNvGrpSpPr>
          <p:nvPr/>
        </p:nvGrpSpPr>
        <p:grpSpPr bwMode="auto">
          <a:xfrm>
            <a:off x="1170517" y="1952625"/>
            <a:ext cx="2878667" cy="2159000"/>
            <a:chOff x="543" y="913"/>
            <a:chExt cx="1360" cy="1360"/>
          </a:xfrm>
          <a:solidFill>
            <a:schemeClr val="accent6">
              <a:lumMod val="50000"/>
            </a:schemeClr>
          </a:solidFill>
        </p:grpSpPr>
        <p:sp>
          <p:nvSpPr>
            <p:cNvPr id="12402" name="Rectangle 222"/>
            <p:cNvSpPr>
              <a:spLocks noChangeAspect="1" noChangeArrowheads="1"/>
            </p:cNvSpPr>
            <p:nvPr/>
          </p:nvSpPr>
          <p:spPr bwMode="auto">
            <a:xfrm>
              <a:off x="543" y="913"/>
              <a:ext cx="1360" cy="1360"/>
            </a:xfrm>
            <a:prstGeom prst="rect">
              <a:avLst/>
            </a:prstGeom>
            <a:grpFill/>
            <a:ln w="38100">
              <a:solidFill>
                <a:schemeClr val="tx1"/>
              </a:solidFill>
              <a:miter lim="800000"/>
              <a:headEnd/>
              <a:tailEnd/>
            </a:ln>
          </p:spPr>
          <p:txBody>
            <a:bodyPr wrap="none" anchor="ctr"/>
            <a:lstStyle/>
            <a:p>
              <a:endParaRPr lang="zh-CN" altLang="en-US"/>
            </a:p>
          </p:txBody>
        </p:sp>
        <p:grpSp>
          <p:nvGrpSpPr>
            <p:cNvPr id="12403" name="Group 223"/>
            <p:cNvGrpSpPr>
              <a:grpSpLocks/>
            </p:cNvGrpSpPr>
            <p:nvPr/>
          </p:nvGrpSpPr>
          <p:grpSpPr bwMode="auto">
            <a:xfrm>
              <a:off x="543" y="1003"/>
              <a:ext cx="1360" cy="1179"/>
              <a:chOff x="906" y="1450"/>
              <a:chExt cx="1360" cy="1179"/>
            </a:xfrm>
            <a:grpFill/>
          </p:grpSpPr>
          <p:sp>
            <p:nvSpPr>
              <p:cNvPr id="12418" name="Line 224"/>
              <p:cNvSpPr>
                <a:spLocks noChangeShapeType="1"/>
              </p:cNvSpPr>
              <p:nvPr/>
            </p:nvSpPr>
            <p:spPr bwMode="auto">
              <a:xfrm>
                <a:off x="906" y="1450"/>
                <a:ext cx="1360" cy="0"/>
              </a:xfrm>
              <a:prstGeom prst="line">
                <a:avLst/>
              </a:prstGeom>
              <a:grpFill/>
              <a:ln w="9525">
                <a:solidFill>
                  <a:schemeClr val="tx1"/>
                </a:solidFill>
                <a:round/>
                <a:headEnd/>
                <a:tailEnd/>
              </a:ln>
              <a:extLst/>
            </p:spPr>
            <p:txBody>
              <a:bodyPr/>
              <a:lstStyle/>
              <a:p>
                <a:endParaRPr lang="zh-CN" altLang="en-US"/>
              </a:p>
            </p:txBody>
          </p:sp>
          <p:sp>
            <p:nvSpPr>
              <p:cNvPr id="12419" name="Line 225"/>
              <p:cNvSpPr>
                <a:spLocks noChangeShapeType="1"/>
              </p:cNvSpPr>
              <p:nvPr/>
            </p:nvSpPr>
            <p:spPr bwMode="auto">
              <a:xfrm>
                <a:off x="906" y="1541"/>
                <a:ext cx="1360" cy="0"/>
              </a:xfrm>
              <a:prstGeom prst="line">
                <a:avLst/>
              </a:prstGeom>
              <a:grpFill/>
              <a:ln w="9525">
                <a:solidFill>
                  <a:schemeClr val="tx1"/>
                </a:solidFill>
                <a:round/>
                <a:headEnd/>
                <a:tailEnd/>
              </a:ln>
              <a:extLst/>
            </p:spPr>
            <p:txBody>
              <a:bodyPr/>
              <a:lstStyle/>
              <a:p>
                <a:endParaRPr lang="zh-CN" altLang="en-US"/>
              </a:p>
            </p:txBody>
          </p:sp>
          <p:sp>
            <p:nvSpPr>
              <p:cNvPr id="12420" name="Line 226"/>
              <p:cNvSpPr>
                <a:spLocks noChangeShapeType="1"/>
              </p:cNvSpPr>
              <p:nvPr/>
            </p:nvSpPr>
            <p:spPr bwMode="auto">
              <a:xfrm>
                <a:off x="906" y="1632"/>
                <a:ext cx="1360" cy="0"/>
              </a:xfrm>
              <a:prstGeom prst="line">
                <a:avLst/>
              </a:prstGeom>
              <a:grpFill/>
              <a:ln w="9525">
                <a:solidFill>
                  <a:schemeClr val="tx1"/>
                </a:solidFill>
                <a:round/>
                <a:headEnd/>
                <a:tailEnd/>
              </a:ln>
              <a:extLst/>
            </p:spPr>
            <p:txBody>
              <a:bodyPr/>
              <a:lstStyle/>
              <a:p>
                <a:endParaRPr lang="zh-CN" altLang="en-US"/>
              </a:p>
            </p:txBody>
          </p:sp>
          <p:sp>
            <p:nvSpPr>
              <p:cNvPr id="12421" name="Line 227"/>
              <p:cNvSpPr>
                <a:spLocks noChangeShapeType="1"/>
              </p:cNvSpPr>
              <p:nvPr/>
            </p:nvSpPr>
            <p:spPr bwMode="auto">
              <a:xfrm>
                <a:off x="906" y="1722"/>
                <a:ext cx="1360" cy="0"/>
              </a:xfrm>
              <a:prstGeom prst="line">
                <a:avLst/>
              </a:prstGeom>
              <a:grpFill/>
              <a:ln w="9525">
                <a:solidFill>
                  <a:schemeClr val="tx1"/>
                </a:solidFill>
                <a:round/>
                <a:headEnd/>
                <a:tailEnd/>
              </a:ln>
              <a:extLst/>
            </p:spPr>
            <p:txBody>
              <a:bodyPr/>
              <a:lstStyle/>
              <a:p>
                <a:endParaRPr lang="zh-CN" altLang="en-US"/>
              </a:p>
            </p:txBody>
          </p:sp>
          <p:sp>
            <p:nvSpPr>
              <p:cNvPr id="12422" name="Line 228"/>
              <p:cNvSpPr>
                <a:spLocks noChangeShapeType="1"/>
              </p:cNvSpPr>
              <p:nvPr/>
            </p:nvSpPr>
            <p:spPr bwMode="auto">
              <a:xfrm>
                <a:off x="906" y="1813"/>
                <a:ext cx="1360" cy="0"/>
              </a:xfrm>
              <a:prstGeom prst="line">
                <a:avLst/>
              </a:prstGeom>
              <a:grpFill/>
              <a:ln w="9525">
                <a:solidFill>
                  <a:schemeClr val="tx1"/>
                </a:solidFill>
                <a:round/>
                <a:headEnd/>
                <a:tailEnd/>
              </a:ln>
              <a:extLst/>
            </p:spPr>
            <p:txBody>
              <a:bodyPr/>
              <a:lstStyle/>
              <a:p>
                <a:endParaRPr lang="zh-CN" altLang="en-US"/>
              </a:p>
            </p:txBody>
          </p:sp>
          <p:sp>
            <p:nvSpPr>
              <p:cNvPr id="12423" name="Line 229"/>
              <p:cNvSpPr>
                <a:spLocks noChangeShapeType="1"/>
              </p:cNvSpPr>
              <p:nvPr/>
            </p:nvSpPr>
            <p:spPr bwMode="auto">
              <a:xfrm>
                <a:off x="906" y="1904"/>
                <a:ext cx="1360" cy="0"/>
              </a:xfrm>
              <a:prstGeom prst="line">
                <a:avLst/>
              </a:prstGeom>
              <a:grpFill/>
              <a:ln w="9525">
                <a:solidFill>
                  <a:schemeClr val="tx1"/>
                </a:solidFill>
                <a:round/>
                <a:headEnd/>
                <a:tailEnd/>
              </a:ln>
              <a:extLst/>
            </p:spPr>
            <p:txBody>
              <a:bodyPr/>
              <a:lstStyle/>
              <a:p>
                <a:endParaRPr lang="zh-CN" altLang="en-US"/>
              </a:p>
            </p:txBody>
          </p:sp>
          <p:sp>
            <p:nvSpPr>
              <p:cNvPr id="12424" name="Line 230"/>
              <p:cNvSpPr>
                <a:spLocks noChangeShapeType="1"/>
              </p:cNvSpPr>
              <p:nvPr/>
            </p:nvSpPr>
            <p:spPr bwMode="auto">
              <a:xfrm>
                <a:off x="906" y="1994"/>
                <a:ext cx="1360" cy="0"/>
              </a:xfrm>
              <a:prstGeom prst="line">
                <a:avLst/>
              </a:prstGeom>
              <a:grpFill/>
              <a:ln w="9525">
                <a:solidFill>
                  <a:schemeClr val="tx1"/>
                </a:solidFill>
                <a:round/>
                <a:headEnd/>
                <a:tailEnd/>
              </a:ln>
              <a:extLst/>
            </p:spPr>
            <p:txBody>
              <a:bodyPr/>
              <a:lstStyle/>
              <a:p>
                <a:endParaRPr lang="zh-CN" altLang="en-US"/>
              </a:p>
            </p:txBody>
          </p:sp>
          <p:sp>
            <p:nvSpPr>
              <p:cNvPr id="12425" name="Line 231"/>
              <p:cNvSpPr>
                <a:spLocks noChangeShapeType="1"/>
              </p:cNvSpPr>
              <p:nvPr/>
            </p:nvSpPr>
            <p:spPr bwMode="auto">
              <a:xfrm>
                <a:off x="906" y="2085"/>
                <a:ext cx="1360" cy="0"/>
              </a:xfrm>
              <a:prstGeom prst="line">
                <a:avLst/>
              </a:prstGeom>
              <a:grpFill/>
              <a:ln w="9525">
                <a:solidFill>
                  <a:schemeClr val="tx1"/>
                </a:solidFill>
                <a:round/>
                <a:headEnd/>
                <a:tailEnd/>
              </a:ln>
              <a:extLst/>
            </p:spPr>
            <p:txBody>
              <a:bodyPr/>
              <a:lstStyle/>
              <a:p>
                <a:endParaRPr lang="zh-CN" altLang="en-US"/>
              </a:p>
            </p:txBody>
          </p:sp>
          <p:sp>
            <p:nvSpPr>
              <p:cNvPr id="12426" name="Line 232"/>
              <p:cNvSpPr>
                <a:spLocks noChangeShapeType="1"/>
              </p:cNvSpPr>
              <p:nvPr/>
            </p:nvSpPr>
            <p:spPr bwMode="auto">
              <a:xfrm>
                <a:off x="906" y="2176"/>
                <a:ext cx="1360" cy="0"/>
              </a:xfrm>
              <a:prstGeom prst="line">
                <a:avLst/>
              </a:prstGeom>
              <a:grpFill/>
              <a:ln w="9525">
                <a:solidFill>
                  <a:schemeClr val="tx1"/>
                </a:solidFill>
                <a:round/>
                <a:headEnd/>
                <a:tailEnd/>
              </a:ln>
              <a:extLst/>
            </p:spPr>
            <p:txBody>
              <a:bodyPr/>
              <a:lstStyle/>
              <a:p>
                <a:endParaRPr lang="zh-CN" altLang="en-US"/>
              </a:p>
            </p:txBody>
          </p:sp>
          <p:sp>
            <p:nvSpPr>
              <p:cNvPr id="12427" name="Line 233"/>
              <p:cNvSpPr>
                <a:spLocks noChangeShapeType="1"/>
              </p:cNvSpPr>
              <p:nvPr/>
            </p:nvSpPr>
            <p:spPr bwMode="auto">
              <a:xfrm>
                <a:off x="906" y="2267"/>
                <a:ext cx="1360" cy="0"/>
              </a:xfrm>
              <a:prstGeom prst="line">
                <a:avLst/>
              </a:prstGeom>
              <a:grpFill/>
              <a:ln w="9525">
                <a:solidFill>
                  <a:schemeClr val="tx1"/>
                </a:solidFill>
                <a:round/>
                <a:headEnd/>
                <a:tailEnd/>
              </a:ln>
              <a:extLst/>
            </p:spPr>
            <p:txBody>
              <a:bodyPr/>
              <a:lstStyle/>
              <a:p>
                <a:endParaRPr lang="zh-CN" altLang="en-US"/>
              </a:p>
            </p:txBody>
          </p:sp>
          <p:sp>
            <p:nvSpPr>
              <p:cNvPr id="12428" name="Line 234"/>
              <p:cNvSpPr>
                <a:spLocks noChangeShapeType="1"/>
              </p:cNvSpPr>
              <p:nvPr/>
            </p:nvSpPr>
            <p:spPr bwMode="auto">
              <a:xfrm>
                <a:off x="906" y="2357"/>
                <a:ext cx="1360" cy="0"/>
              </a:xfrm>
              <a:prstGeom prst="line">
                <a:avLst/>
              </a:prstGeom>
              <a:grpFill/>
              <a:ln w="9525">
                <a:solidFill>
                  <a:schemeClr val="tx1"/>
                </a:solidFill>
                <a:round/>
                <a:headEnd/>
                <a:tailEnd/>
              </a:ln>
              <a:extLst/>
            </p:spPr>
            <p:txBody>
              <a:bodyPr/>
              <a:lstStyle/>
              <a:p>
                <a:endParaRPr lang="zh-CN" altLang="en-US"/>
              </a:p>
            </p:txBody>
          </p:sp>
          <p:sp>
            <p:nvSpPr>
              <p:cNvPr id="12429" name="Line 235"/>
              <p:cNvSpPr>
                <a:spLocks noChangeShapeType="1"/>
              </p:cNvSpPr>
              <p:nvPr/>
            </p:nvSpPr>
            <p:spPr bwMode="auto">
              <a:xfrm>
                <a:off x="906" y="2448"/>
                <a:ext cx="1360" cy="0"/>
              </a:xfrm>
              <a:prstGeom prst="line">
                <a:avLst/>
              </a:prstGeom>
              <a:grpFill/>
              <a:ln w="9525">
                <a:solidFill>
                  <a:schemeClr val="tx1"/>
                </a:solidFill>
                <a:round/>
                <a:headEnd/>
                <a:tailEnd/>
              </a:ln>
              <a:extLst/>
            </p:spPr>
            <p:txBody>
              <a:bodyPr/>
              <a:lstStyle/>
              <a:p>
                <a:endParaRPr lang="zh-CN" altLang="en-US"/>
              </a:p>
            </p:txBody>
          </p:sp>
          <p:sp>
            <p:nvSpPr>
              <p:cNvPr id="12430" name="Line 236"/>
              <p:cNvSpPr>
                <a:spLocks noChangeShapeType="1"/>
              </p:cNvSpPr>
              <p:nvPr/>
            </p:nvSpPr>
            <p:spPr bwMode="auto">
              <a:xfrm>
                <a:off x="906" y="2539"/>
                <a:ext cx="1360" cy="0"/>
              </a:xfrm>
              <a:prstGeom prst="line">
                <a:avLst/>
              </a:prstGeom>
              <a:grpFill/>
              <a:ln w="9525">
                <a:solidFill>
                  <a:schemeClr val="tx1"/>
                </a:solidFill>
                <a:round/>
                <a:headEnd/>
                <a:tailEnd/>
              </a:ln>
              <a:extLst/>
            </p:spPr>
            <p:txBody>
              <a:bodyPr/>
              <a:lstStyle/>
              <a:p>
                <a:endParaRPr lang="zh-CN" altLang="en-US"/>
              </a:p>
            </p:txBody>
          </p:sp>
          <p:sp>
            <p:nvSpPr>
              <p:cNvPr id="12431" name="Line 237"/>
              <p:cNvSpPr>
                <a:spLocks noChangeShapeType="1"/>
              </p:cNvSpPr>
              <p:nvPr/>
            </p:nvSpPr>
            <p:spPr bwMode="auto">
              <a:xfrm>
                <a:off x="906" y="2629"/>
                <a:ext cx="1360" cy="0"/>
              </a:xfrm>
              <a:prstGeom prst="line">
                <a:avLst/>
              </a:prstGeom>
              <a:grpFill/>
              <a:ln w="9525">
                <a:solidFill>
                  <a:schemeClr val="tx1"/>
                </a:solidFill>
                <a:round/>
                <a:headEnd/>
                <a:tailEnd/>
              </a:ln>
              <a:extLst/>
            </p:spPr>
            <p:txBody>
              <a:bodyPr/>
              <a:lstStyle/>
              <a:p>
                <a:endParaRPr lang="zh-CN" altLang="en-US"/>
              </a:p>
            </p:txBody>
          </p:sp>
        </p:grpSp>
        <p:sp>
          <p:nvSpPr>
            <p:cNvPr id="12404" name="Line 238"/>
            <p:cNvSpPr>
              <a:spLocks noChangeShapeType="1"/>
            </p:cNvSpPr>
            <p:nvPr/>
          </p:nvSpPr>
          <p:spPr bwMode="auto">
            <a:xfrm>
              <a:off x="634" y="913"/>
              <a:ext cx="0" cy="1360"/>
            </a:xfrm>
            <a:prstGeom prst="line">
              <a:avLst/>
            </a:prstGeom>
            <a:grpFill/>
            <a:ln w="9525">
              <a:solidFill>
                <a:schemeClr val="tx1"/>
              </a:solidFill>
              <a:round/>
              <a:headEnd/>
              <a:tailEnd/>
            </a:ln>
            <a:extLst/>
          </p:spPr>
          <p:txBody>
            <a:bodyPr/>
            <a:lstStyle/>
            <a:p>
              <a:endParaRPr lang="zh-CN" altLang="en-US"/>
            </a:p>
          </p:txBody>
        </p:sp>
        <p:sp>
          <p:nvSpPr>
            <p:cNvPr id="12405" name="Line 239"/>
            <p:cNvSpPr>
              <a:spLocks noChangeShapeType="1"/>
            </p:cNvSpPr>
            <p:nvPr/>
          </p:nvSpPr>
          <p:spPr bwMode="auto">
            <a:xfrm>
              <a:off x="725" y="913"/>
              <a:ext cx="0" cy="1360"/>
            </a:xfrm>
            <a:prstGeom prst="line">
              <a:avLst/>
            </a:prstGeom>
            <a:grpFill/>
            <a:ln w="9525">
              <a:solidFill>
                <a:schemeClr val="tx1"/>
              </a:solidFill>
              <a:round/>
              <a:headEnd/>
              <a:tailEnd/>
            </a:ln>
            <a:extLst/>
          </p:spPr>
          <p:txBody>
            <a:bodyPr/>
            <a:lstStyle/>
            <a:p>
              <a:endParaRPr lang="zh-CN" altLang="en-US"/>
            </a:p>
          </p:txBody>
        </p:sp>
        <p:sp>
          <p:nvSpPr>
            <p:cNvPr id="12406" name="Line 240"/>
            <p:cNvSpPr>
              <a:spLocks noChangeShapeType="1"/>
            </p:cNvSpPr>
            <p:nvPr/>
          </p:nvSpPr>
          <p:spPr bwMode="auto">
            <a:xfrm>
              <a:off x="815" y="913"/>
              <a:ext cx="0" cy="1360"/>
            </a:xfrm>
            <a:prstGeom prst="line">
              <a:avLst/>
            </a:prstGeom>
            <a:grpFill/>
            <a:ln w="9525">
              <a:solidFill>
                <a:schemeClr val="tx1"/>
              </a:solidFill>
              <a:round/>
              <a:headEnd/>
              <a:tailEnd/>
            </a:ln>
            <a:extLst/>
          </p:spPr>
          <p:txBody>
            <a:bodyPr/>
            <a:lstStyle/>
            <a:p>
              <a:endParaRPr lang="zh-CN" altLang="en-US"/>
            </a:p>
          </p:txBody>
        </p:sp>
        <p:sp>
          <p:nvSpPr>
            <p:cNvPr id="12407" name="Line 241"/>
            <p:cNvSpPr>
              <a:spLocks noChangeShapeType="1"/>
            </p:cNvSpPr>
            <p:nvPr/>
          </p:nvSpPr>
          <p:spPr bwMode="auto">
            <a:xfrm>
              <a:off x="906" y="913"/>
              <a:ext cx="0" cy="1360"/>
            </a:xfrm>
            <a:prstGeom prst="line">
              <a:avLst/>
            </a:prstGeom>
            <a:grpFill/>
            <a:ln w="9525">
              <a:solidFill>
                <a:schemeClr val="tx1"/>
              </a:solidFill>
              <a:round/>
              <a:headEnd/>
              <a:tailEnd/>
            </a:ln>
            <a:extLst/>
          </p:spPr>
          <p:txBody>
            <a:bodyPr/>
            <a:lstStyle/>
            <a:p>
              <a:endParaRPr lang="zh-CN" altLang="en-US"/>
            </a:p>
          </p:txBody>
        </p:sp>
        <p:sp>
          <p:nvSpPr>
            <p:cNvPr id="12408" name="Line 242"/>
            <p:cNvSpPr>
              <a:spLocks noChangeShapeType="1"/>
            </p:cNvSpPr>
            <p:nvPr/>
          </p:nvSpPr>
          <p:spPr bwMode="auto">
            <a:xfrm>
              <a:off x="997" y="913"/>
              <a:ext cx="0" cy="1360"/>
            </a:xfrm>
            <a:prstGeom prst="line">
              <a:avLst/>
            </a:prstGeom>
            <a:grpFill/>
            <a:ln w="9525">
              <a:solidFill>
                <a:schemeClr val="tx1"/>
              </a:solidFill>
              <a:round/>
              <a:headEnd/>
              <a:tailEnd/>
            </a:ln>
            <a:extLst/>
          </p:spPr>
          <p:txBody>
            <a:bodyPr/>
            <a:lstStyle/>
            <a:p>
              <a:endParaRPr lang="zh-CN" altLang="en-US"/>
            </a:p>
          </p:txBody>
        </p:sp>
        <p:sp>
          <p:nvSpPr>
            <p:cNvPr id="12409" name="Line 243"/>
            <p:cNvSpPr>
              <a:spLocks noChangeShapeType="1"/>
            </p:cNvSpPr>
            <p:nvPr/>
          </p:nvSpPr>
          <p:spPr bwMode="auto">
            <a:xfrm>
              <a:off x="1087" y="913"/>
              <a:ext cx="0" cy="1360"/>
            </a:xfrm>
            <a:prstGeom prst="line">
              <a:avLst/>
            </a:prstGeom>
            <a:grpFill/>
            <a:ln w="9525">
              <a:solidFill>
                <a:schemeClr val="tx1"/>
              </a:solidFill>
              <a:round/>
              <a:headEnd/>
              <a:tailEnd/>
            </a:ln>
            <a:extLst/>
          </p:spPr>
          <p:txBody>
            <a:bodyPr/>
            <a:lstStyle/>
            <a:p>
              <a:endParaRPr lang="zh-CN" altLang="en-US"/>
            </a:p>
          </p:txBody>
        </p:sp>
        <p:sp>
          <p:nvSpPr>
            <p:cNvPr id="12410" name="Line 244"/>
            <p:cNvSpPr>
              <a:spLocks noChangeShapeType="1"/>
            </p:cNvSpPr>
            <p:nvPr/>
          </p:nvSpPr>
          <p:spPr bwMode="auto">
            <a:xfrm>
              <a:off x="1178" y="913"/>
              <a:ext cx="0" cy="1360"/>
            </a:xfrm>
            <a:prstGeom prst="line">
              <a:avLst/>
            </a:prstGeom>
            <a:grpFill/>
            <a:ln w="9525">
              <a:solidFill>
                <a:schemeClr val="tx1"/>
              </a:solidFill>
              <a:round/>
              <a:headEnd/>
              <a:tailEnd/>
            </a:ln>
            <a:extLst/>
          </p:spPr>
          <p:txBody>
            <a:bodyPr/>
            <a:lstStyle/>
            <a:p>
              <a:endParaRPr lang="zh-CN" altLang="en-US"/>
            </a:p>
          </p:txBody>
        </p:sp>
        <p:sp>
          <p:nvSpPr>
            <p:cNvPr id="12411" name="Line 245"/>
            <p:cNvSpPr>
              <a:spLocks noChangeShapeType="1"/>
            </p:cNvSpPr>
            <p:nvPr/>
          </p:nvSpPr>
          <p:spPr bwMode="auto">
            <a:xfrm>
              <a:off x="1269" y="913"/>
              <a:ext cx="0" cy="1360"/>
            </a:xfrm>
            <a:prstGeom prst="line">
              <a:avLst/>
            </a:prstGeom>
            <a:grpFill/>
            <a:ln w="9525">
              <a:solidFill>
                <a:schemeClr val="tx1"/>
              </a:solidFill>
              <a:round/>
              <a:headEnd/>
              <a:tailEnd/>
            </a:ln>
            <a:extLst/>
          </p:spPr>
          <p:txBody>
            <a:bodyPr/>
            <a:lstStyle/>
            <a:p>
              <a:endParaRPr lang="zh-CN" altLang="en-US"/>
            </a:p>
          </p:txBody>
        </p:sp>
        <p:sp>
          <p:nvSpPr>
            <p:cNvPr id="12412" name="Line 246"/>
            <p:cNvSpPr>
              <a:spLocks noChangeShapeType="1"/>
            </p:cNvSpPr>
            <p:nvPr/>
          </p:nvSpPr>
          <p:spPr bwMode="auto">
            <a:xfrm>
              <a:off x="1359" y="913"/>
              <a:ext cx="0" cy="1360"/>
            </a:xfrm>
            <a:prstGeom prst="line">
              <a:avLst/>
            </a:prstGeom>
            <a:grpFill/>
            <a:ln w="9525">
              <a:solidFill>
                <a:schemeClr val="tx1"/>
              </a:solidFill>
              <a:round/>
              <a:headEnd/>
              <a:tailEnd/>
            </a:ln>
            <a:extLst/>
          </p:spPr>
          <p:txBody>
            <a:bodyPr/>
            <a:lstStyle/>
            <a:p>
              <a:endParaRPr lang="zh-CN" altLang="en-US"/>
            </a:p>
          </p:txBody>
        </p:sp>
        <p:sp>
          <p:nvSpPr>
            <p:cNvPr id="12413" name="Line 247"/>
            <p:cNvSpPr>
              <a:spLocks noChangeShapeType="1"/>
            </p:cNvSpPr>
            <p:nvPr/>
          </p:nvSpPr>
          <p:spPr bwMode="auto">
            <a:xfrm>
              <a:off x="1450" y="913"/>
              <a:ext cx="0" cy="1360"/>
            </a:xfrm>
            <a:prstGeom prst="line">
              <a:avLst/>
            </a:prstGeom>
            <a:grpFill/>
            <a:ln w="9525">
              <a:solidFill>
                <a:schemeClr val="tx1"/>
              </a:solidFill>
              <a:round/>
              <a:headEnd/>
              <a:tailEnd/>
            </a:ln>
            <a:extLst/>
          </p:spPr>
          <p:txBody>
            <a:bodyPr/>
            <a:lstStyle/>
            <a:p>
              <a:endParaRPr lang="zh-CN" altLang="en-US"/>
            </a:p>
          </p:txBody>
        </p:sp>
        <p:sp>
          <p:nvSpPr>
            <p:cNvPr id="12414" name="Line 248"/>
            <p:cNvSpPr>
              <a:spLocks noChangeShapeType="1"/>
            </p:cNvSpPr>
            <p:nvPr/>
          </p:nvSpPr>
          <p:spPr bwMode="auto">
            <a:xfrm>
              <a:off x="1541" y="913"/>
              <a:ext cx="0" cy="1360"/>
            </a:xfrm>
            <a:prstGeom prst="line">
              <a:avLst/>
            </a:prstGeom>
            <a:grpFill/>
            <a:ln w="9525">
              <a:solidFill>
                <a:schemeClr val="tx1"/>
              </a:solidFill>
              <a:round/>
              <a:headEnd/>
              <a:tailEnd/>
            </a:ln>
            <a:extLst/>
          </p:spPr>
          <p:txBody>
            <a:bodyPr/>
            <a:lstStyle/>
            <a:p>
              <a:endParaRPr lang="zh-CN" altLang="en-US"/>
            </a:p>
          </p:txBody>
        </p:sp>
        <p:sp>
          <p:nvSpPr>
            <p:cNvPr id="12415" name="Line 249"/>
            <p:cNvSpPr>
              <a:spLocks noChangeShapeType="1"/>
            </p:cNvSpPr>
            <p:nvPr/>
          </p:nvSpPr>
          <p:spPr bwMode="auto">
            <a:xfrm>
              <a:off x="1631" y="913"/>
              <a:ext cx="0" cy="1360"/>
            </a:xfrm>
            <a:prstGeom prst="line">
              <a:avLst/>
            </a:prstGeom>
            <a:grpFill/>
            <a:ln w="9525">
              <a:solidFill>
                <a:schemeClr val="tx1"/>
              </a:solidFill>
              <a:round/>
              <a:headEnd/>
              <a:tailEnd/>
            </a:ln>
            <a:extLst/>
          </p:spPr>
          <p:txBody>
            <a:bodyPr/>
            <a:lstStyle/>
            <a:p>
              <a:endParaRPr lang="zh-CN" altLang="en-US"/>
            </a:p>
          </p:txBody>
        </p:sp>
        <p:sp>
          <p:nvSpPr>
            <p:cNvPr id="12416" name="Line 250"/>
            <p:cNvSpPr>
              <a:spLocks noChangeShapeType="1"/>
            </p:cNvSpPr>
            <p:nvPr/>
          </p:nvSpPr>
          <p:spPr bwMode="auto">
            <a:xfrm>
              <a:off x="1722" y="913"/>
              <a:ext cx="0" cy="1360"/>
            </a:xfrm>
            <a:prstGeom prst="line">
              <a:avLst/>
            </a:prstGeom>
            <a:grpFill/>
            <a:ln w="9525">
              <a:solidFill>
                <a:schemeClr val="tx1"/>
              </a:solidFill>
              <a:round/>
              <a:headEnd/>
              <a:tailEnd/>
            </a:ln>
            <a:extLst/>
          </p:spPr>
          <p:txBody>
            <a:bodyPr/>
            <a:lstStyle/>
            <a:p>
              <a:endParaRPr lang="zh-CN" altLang="en-US"/>
            </a:p>
          </p:txBody>
        </p:sp>
        <p:sp>
          <p:nvSpPr>
            <p:cNvPr id="12417" name="Line 251"/>
            <p:cNvSpPr>
              <a:spLocks noChangeShapeType="1"/>
            </p:cNvSpPr>
            <p:nvPr/>
          </p:nvSpPr>
          <p:spPr bwMode="auto">
            <a:xfrm>
              <a:off x="1813" y="913"/>
              <a:ext cx="0" cy="1360"/>
            </a:xfrm>
            <a:prstGeom prst="line">
              <a:avLst/>
            </a:prstGeom>
            <a:grpFill/>
            <a:ln w="9525">
              <a:solidFill>
                <a:schemeClr val="tx1"/>
              </a:solidFill>
              <a:round/>
              <a:headEnd/>
              <a:tailEnd/>
            </a:ln>
            <a:extLst/>
          </p:spPr>
          <p:txBody>
            <a:bodyPr/>
            <a:lstStyle/>
            <a:p>
              <a:endParaRPr lang="zh-CN" altLang="en-US"/>
            </a:p>
          </p:txBody>
        </p:sp>
      </p:grpSp>
      <p:sp>
        <p:nvSpPr>
          <p:cNvPr id="207876" name="Text Box 4"/>
          <p:cNvSpPr txBox="1">
            <a:spLocks noChangeArrowheads="1"/>
          </p:cNvSpPr>
          <p:nvPr/>
        </p:nvSpPr>
        <p:spPr bwMode="auto">
          <a:xfrm>
            <a:off x="719669" y="549275"/>
            <a:ext cx="10850033"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342900" lvl="1" indent="-342900" defTabSz="914216" eaLnBrk="1" hangingPunct="1">
              <a:lnSpc>
                <a:spcPct val="90000"/>
              </a:lnSpc>
              <a:spcBef>
                <a:spcPts val="3000"/>
              </a:spcBef>
              <a:buFont typeface="Wingdings" panose="05000000000000000000" pitchFamily="2" charset="2"/>
              <a:buChar char="l"/>
            </a:pPr>
            <a:r>
              <a:rPr lang="en-US" altLang="zh-CN" sz="24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N</a:t>
            </a:r>
            <a:r>
              <a:rPr lang="zh-CN" altLang="en-US" sz="24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个位平面的黑白帧缓存组成的光栅</a:t>
            </a:r>
            <a:r>
              <a:rPr lang="en-US" altLang="zh-CN" sz="24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 </a:t>
            </a:r>
            <a:r>
              <a:rPr lang="zh-CN" altLang="en-US" sz="24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图形显示器</a:t>
            </a:r>
          </a:p>
          <a:p>
            <a:pPr eaLnBrk="1" hangingPunct="1">
              <a:spcBef>
                <a:spcPct val="50000"/>
              </a:spcBef>
            </a:pPr>
            <a:r>
              <a:rPr lang="zh-CN" altLang="en-US" b="1" dirty="0"/>
              <a:t> </a:t>
            </a:r>
          </a:p>
        </p:txBody>
      </p:sp>
      <p:grpSp>
        <p:nvGrpSpPr>
          <p:cNvPr id="6" name="Group 326"/>
          <p:cNvGrpSpPr>
            <a:grpSpLocks/>
          </p:cNvGrpSpPr>
          <p:nvPr/>
        </p:nvGrpSpPr>
        <p:grpSpPr bwMode="auto">
          <a:xfrm>
            <a:off x="9558868" y="3357563"/>
            <a:ext cx="2633133" cy="3286125"/>
            <a:chOff x="4516" y="1996"/>
            <a:chExt cx="1244" cy="2070"/>
          </a:xfrm>
        </p:grpSpPr>
        <p:grpSp>
          <p:nvGrpSpPr>
            <p:cNvPr id="12370" name="Group 183"/>
            <p:cNvGrpSpPr>
              <a:grpSpLocks/>
            </p:cNvGrpSpPr>
            <p:nvPr/>
          </p:nvGrpSpPr>
          <p:grpSpPr bwMode="auto">
            <a:xfrm>
              <a:off x="4516" y="1996"/>
              <a:ext cx="1244" cy="2070"/>
              <a:chOff x="4437" y="841"/>
              <a:chExt cx="1244" cy="2070"/>
            </a:xfrm>
          </p:grpSpPr>
          <p:grpSp>
            <p:nvGrpSpPr>
              <p:cNvPr id="12372" name="Group 184"/>
              <p:cNvGrpSpPr>
                <a:grpSpLocks/>
              </p:cNvGrpSpPr>
              <p:nvPr/>
            </p:nvGrpSpPr>
            <p:grpSpPr bwMode="auto">
              <a:xfrm>
                <a:off x="4494" y="841"/>
                <a:ext cx="1119" cy="2070"/>
                <a:chOff x="4492" y="902"/>
                <a:chExt cx="1119" cy="2070"/>
              </a:xfrm>
            </p:grpSpPr>
            <p:sp>
              <p:nvSpPr>
                <p:cNvPr id="12387" name="Freeform 185"/>
                <p:cNvSpPr>
                  <a:spLocks/>
                </p:cNvSpPr>
                <p:nvPr/>
              </p:nvSpPr>
              <p:spPr bwMode="auto">
                <a:xfrm>
                  <a:off x="4492" y="902"/>
                  <a:ext cx="1119" cy="2070"/>
                </a:xfrm>
                <a:custGeom>
                  <a:avLst/>
                  <a:gdLst>
                    <a:gd name="T0" fmla="*/ 0 w 1180"/>
                    <a:gd name="T1" fmla="*/ 2042 h 2042"/>
                    <a:gd name="T2" fmla="*/ 0 w 1180"/>
                    <a:gd name="T3" fmla="*/ 681 h 2042"/>
                    <a:gd name="T4" fmla="*/ 268 w 1180"/>
                    <a:gd name="T5" fmla="*/ 0 h 2042"/>
                    <a:gd name="T6" fmla="*/ 268 w 1180"/>
                    <a:gd name="T7" fmla="*/ 1361 h 2042"/>
                    <a:gd name="T8" fmla="*/ 0 w 1180"/>
                    <a:gd name="T9" fmla="*/ 2042 h 2042"/>
                    <a:gd name="T10" fmla="*/ 0 60000 65536"/>
                    <a:gd name="T11" fmla="*/ 0 60000 65536"/>
                    <a:gd name="T12" fmla="*/ 0 60000 65536"/>
                    <a:gd name="T13" fmla="*/ 0 60000 65536"/>
                    <a:gd name="T14" fmla="*/ 0 60000 65536"/>
                    <a:gd name="T15" fmla="*/ 0 w 1180"/>
                    <a:gd name="T16" fmla="*/ 0 h 2042"/>
                    <a:gd name="T17" fmla="*/ 1180 w 1180"/>
                    <a:gd name="T18" fmla="*/ 2042 h 2042"/>
                  </a:gdLst>
                  <a:ahLst/>
                  <a:cxnLst>
                    <a:cxn ang="T10">
                      <a:pos x="T0" y="T1"/>
                    </a:cxn>
                    <a:cxn ang="T11">
                      <a:pos x="T2" y="T3"/>
                    </a:cxn>
                    <a:cxn ang="T12">
                      <a:pos x="T4" y="T5"/>
                    </a:cxn>
                    <a:cxn ang="T13">
                      <a:pos x="T6" y="T7"/>
                    </a:cxn>
                    <a:cxn ang="T14">
                      <a:pos x="T8" y="T9"/>
                    </a:cxn>
                  </a:cxnLst>
                  <a:rect l="T15" t="T16" r="T17" b="T18"/>
                  <a:pathLst>
                    <a:path w="1180" h="2042">
                      <a:moveTo>
                        <a:pt x="0" y="2042"/>
                      </a:moveTo>
                      <a:lnTo>
                        <a:pt x="0" y="681"/>
                      </a:lnTo>
                      <a:lnTo>
                        <a:pt x="1180" y="0"/>
                      </a:lnTo>
                      <a:lnTo>
                        <a:pt x="1180" y="1361"/>
                      </a:lnTo>
                      <a:lnTo>
                        <a:pt x="0" y="2042"/>
                      </a:lnTo>
                      <a:close/>
                    </a:path>
                  </a:pathLst>
                </a:custGeom>
                <a:solidFill>
                  <a:schemeClr val="accent6">
                    <a:lumMod val="50000"/>
                  </a:schemeClr>
                </a:solidFill>
                <a:ln w="9525">
                  <a:solidFill>
                    <a:schemeClr val="tx1"/>
                  </a:solidFill>
                  <a:round/>
                  <a:headEnd/>
                  <a:tailEnd/>
                </a:ln>
              </p:spPr>
              <p:txBody>
                <a:bodyPr/>
                <a:lstStyle/>
                <a:p>
                  <a:endParaRPr lang="zh-CN" altLang="en-US"/>
                </a:p>
              </p:txBody>
            </p:sp>
            <p:sp>
              <p:nvSpPr>
                <p:cNvPr id="12388" name="Line 186"/>
                <p:cNvSpPr>
                  <a:spLocks noChangeShapeType="1"/>
                </p:cNvSpPr>
                <p:nvPr/>
              </p:nvSpPr>
              <p:spPr bwMode="auto">
                <a:xfrm>
                  <a:off x="4609" y="153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9" name="Line 187"/>
                <p:cNvSpPr>
                  <a:spLocks noChangeShapeType="1"/>
                </p:cNvSpPr>
                <p:nvPr/>
              </p:nvSpPr>
              <p:spPr bwMode="auto">
                <a:xfrm>
                  <a:off x="4679" y="149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 name="Line 188"/>
                <p:cNvSpPr>
                  <a:spLocks noChangeShapeType="1"/>
                </p:cNvSpPr>
                <p:nvPr/>
              </p:nvSpPr>
              <p:spPr bwMode="auto">
                <a:xfrm>
                  <a:off x="4748" y="1458"/>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 name="Line 189"/>
                <p:cNvSpPr>
                  <a:spLocks noChangeShapeType="1"/>
                </p:cNvSpPr>
                <p:nvPr/>
              </p:nvSpPr>
              <p:spPr bwMode="auto">
                <a:xfrm>
                  <a:off x="4957" y="131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 name="Line 190"/>
                <p:cNvSpPr>
                  <a:spLocks noChangeShapeType="1"/>
                </p:cNvSpPr>
                <p:nvPr/>
              </p:nvSpPr>
              <p:spPr bwMode="auto">
                <a:xfrm>
                  <a:off x="4818" y="139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 name="Line 191"/>
                <p:cNvSpPr>
                  <a:spLocks noChangeShapeType="1"/>
                </p:cNvSpPr>
                <p:nvPr/>
              </p:nvSpPr>
              <p:spPr bwMode="auto">
                <a:xfrm>
                  <a:off x="5027" y="12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 name="Line 192"/>
                <p:cNvSpPr>
                  <a:spLocks noChangeShapeType="1"/>
                </p:cNvSpPr>
                <p:nvPr/>
              </p:nvSpPr>
              <p:spPr bwMode="auto">
                <a:xfrm>
                  <a:off x="5236" y="114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 name="Line 193"/>
                <p:cNvSpPr>
                  <a:spLocks noChangeShapeType="1"/>
                </p:cNvSpPr>
                <p:nvPr/>
              </p:nvSpPr>
              <p:spPr bwMode="auto">
                <a:xfrm>
                  <a:off x="5166" y="1182"/>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 name="Line 194"/>
                <p:cNvSpPr>
                  <a:spLocks noChangeShapeType="1"/>
                </p:cNvSpPr>
                <p:nvPr/>
              </p:nvSpPr>
              <p:spPr bwMode="auto">
                <a:xfrm>
                  <a:off x="5305" y="1098"/>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 name="Line 195"/>
                <p:cNvSpPr>
                  <a:spLocks noChangeShapeType="1"/>
                </p:cNvSpPr>
                <p:nvPr/>
              </p:nvSpPr>
              <p:spPr bwMode="auto">
                <a:xfrm>
                  <a:off x="5444" y="1011"/>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 name="Line 196"/>
                <p:cNvSpPr>
                  <a:spLocks noChangeShapeType="1"/>
                </p:cNvSpPr>
                <p:nvPr/>
              </p:nvSpPr>
              <p:spPr bwMode="auto">
                <a:xfrm>
                  <a:off x="5514" y="97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9" name="Line 197"/>
                <p:cNvSpPr>
                  <a:spLocks noChangeShapeType="1"/>
                </p:cNvSpPr>
                <p:nvPr/>
              </p:nvSpPr>
              <p:spPr bwMode="auto">
                <a:xfrm>
                  <a:off x="5096" y="121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0" name="Line 198"/>
                <p:cNvSpPr>
                  <a:spLocks noChangeShapeType="1"/>
                </p:cNvSpPr>
                <p:nvPr/>
              </p:nvSpPr>
              <p:spPr bwMode="auto">
                <a:xfrm>
                  <a:off x="5375" y="105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1" name="Line 199"/>
                <p:cNvSpPr>
                  <a:spLocks noChangeShapeType="1"/>
                </p:cNvSpPr>
                <p:nvPr/>
              </p:nvSpPr>
              <p:spPr bwMode="auto">
                <a:xfrm>
                  <a:off x="4888" y="135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73" name="Line 200"/>
              <p:cNvSpPr>
                <a:spLocks noChangeShapeType="1"/>
              </p:cNvSpPr>
              <p:nvPr/>
            </p:nvSpPr>
            <p:spPr bwMode="auto">
              <a:xfrm rot="3900000">
                <a:off x="5057" y="164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4" name="Line 201"/>
              <p:cNvSpPr>
                <a:spLocks noChangeShapeType="1"/>
              </p:cNvSpPr>
              <p:nvPr/>
            </p:nvSpPr>
            <p:spPr bwMode="auto">
              <a:xfrm rot="3900000">
                <a:off x="5057" y="182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5" name="Line 202"/>
              <p:cNvSpPr>
                <a:spLocks noChangeShapeType="1"/>
              </p:cNvSpPr>
              <p:nvPr/>
            </p:nvSpPr>
            <p:spPr bwMode="auto">
              <a:xfrm rot="3900000">
                <a:off x="5057" y="155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6" name="Line 203"/>
              <p:cNvSpPr>
                <a:spLocks noChangeShapeType="1"/>
              </p:cNvSpPr>
              <p:nvPr/>
            </p:nvSpPr>
            <p:spPr bwMode="auto">
              <a:xfrm rot="3900000">
                <a:off x="5057" y="173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7" name="Line 204"/>
              <p:cNvSpPr>
                <a:spLocks noChangeShapeType="1"/>
              </p:cNvSpPr>
              <p:nvPr/>
            </p:nvSpPr>
            <p:spPr bwMode="auto">
              <a:xfrm rot="3900000">
                <a:off x="5057" y="110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8" name="Line 205"/>
              <p:cNvSpPr>
                <a:spLocks noChangeShapeType="1"/>
              </p:cNvSpPr>
              <p:nvPr/>
            </p:nvSpPr>
            <p:spPr bwMode="auto">
              <a:xfrm rot="3900000">
                <a:off x="5057" y="137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9" name="Line 206"/>
              <p:cNvSpPr>
                <a:spLocks noChangeShapeType="1"/>
              </p:cNvSpPr>
              <p:nvPr/>
            </p:nvSpPr>
            <p:spPr bwMode="auto">
              <a:xfrm rot="3900000">
                <a:off x="5057" y="119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0" name="Line 207"/>
              <p:cNvSpPr>
                <a:spLocks noChangeShapeType="1"/>
              </p:cNvSpPr>
              <p:nvPr/>
            </p:nvSpPr>
            <p:spPr bwMode="auto">
              <a:xfrm rot="3900000">
                <a:off x="5057" y="146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208"/>
              <p:cNvSpPr>
                <a:spLocks noChangeShapeType="1"/>
              </p:cNvSpPr>
              <p:nvPr/>
            </p:nvSpPr>
            <p:spPr bwMode="auto">
              <a:xfrm rot="3900000">
                <a:off x="5057" y="74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2" name="Line 209"/>
              <p:cNvSpPr>
                <a:spLocks noChangeShapeType="1"/>
              </p:cNvSpPr>
              <p:nvPr/>
            </p:nvSpPr>
            <p:spPr bwMode="auto">
              <a:xfrm rot="3900000">
                <a:off x="5057" y="128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3" name="Line 210"/>
              <p:cNvSpPr>
                <a:spLocks noChangeShapeType="1"/>
              </p:cNvSpPr>
              <p:nvPr/>
            </p:nvSpPr>
            <p:spPr bwMode="auto">
              <a:xfrm rot="3900000">
                <a:off x="5057" y="65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4" name="Line 211"/>
              <p:cNvSpPr>
                <a:spLocks noChangeShapeType="1"/>
              </p:cNvSpPr>
              <p:nvPr/>
            </p:nvSpPr>
            <p:spPr bwMode="auto">
              <a:xfrm rot="3900000">
                <a:off x="5057" y="83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5" name="Line 212"/>
              <p:cNvSpPr>
                <a:spLocks noChangeShapeType="1"/>
              </p:cNvSpPr>
              <p:nvPr/>
            </p:nvSpPr>
            <p:spPr bwMode="auto">
              <a:xfrm rot="3900000">
                <a:off x="5057" y="92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6" name="Line 213"/>
              <p:cNvSpPr>
                <a:spLocks noChangeShapeType="1"/>
              </p:cNvSpPr>
              <p:nvPr/>
            </p:nvSpPr>
            <p:spPr bwMode="auto">
              <a:xfrm rot="3900000">
                <a:off x="5057" y="101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71" name="Text Box 214"/>
            <p:cNvSpPr txBox="1">
              <a:spLocks noChangeArrowheads="1"/>
            </p:cNvSpPr>
            <p:nvPr/>
          </p:nvSpPr>
          <p:spPr bwMode="auto">
            <a:xfrm>
              <a:off x="4740" y="2082"/>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smtClean="0">
                  <a:solidFill>
                    <a:schemeClr val="accent6">
                      <a:lumMod val="50000"/>
                    </a:schemeClr>
                  </a:solidFill>
                </a:rPr>
                <a:t>光栅</a:t>
              </a:r>
              <a:endParaRPr lang="zh-CN" altLang="en-US" b="1" i="0" dirty="0">
                <a:solidFill>
                  <a:schemeClr val="accent6">
                    <a:lumMod val="50000"/>
                  </a:schemeClr>
                </a:solidFill>
              </a:endParaRPr>
            </a:p>
          </p:txBody>
        </p:sp>
      </p:grpSp>
      <p:grpSp>
        <p:nvGrpSpPr>
          <p:cNvPr id="9" name="Group 322"/>
          <p:cNvGrpSpPr>
            <a:grpSpLocks/>
          </p:cNvGrpSpPr>
          <p:nvPr/>
        </p:nvGrpSpPr>
        <p:grpSpPr bwMode="auto">
          <a:xfrm>
            <a:off x="488952" y="2312991"/>
            <a:ext cx="3452283" cy="2695574"/>
            <a:chOff x="258" y="1338"/>
            <a:chExt cx="1631" cy="1698"/>
          </a:xfrm>
          <a:solidFill>
            <a:schemeClr val="accent6">
              <a:lumMod val="50000"/>
            </a:schemeClr>
          </a:solidFill>
        </p:grpSpPr>
        <p:grpSp>
          <p:nvGrpSpPr>
            <p:cNvPr id="12338" name="Group 293"/>
            <p:cNvGrpSpPr>
              <a:grpSpLocks/>
            </p:cNvGrpSpPr>
            <p:nvPr/>
          </p:nvGrpSpPr>
          <p:grpSpPr bwMode="auto">
            <a:xfrm>
              <a:off x="258" y="1338"/>
              <a:ext cx="1360" cy="1360"/>
              <a:chOff x="317" y="1117"/>
              <a:chExt cx="1360" cy="1360"/>
            </a:xfrm>
            <a:grpFill/>
          </p:grpSpPr>
          <p:sp>
            <p:nvSpPr>
              <p:cNvPr id="12340" name="Rectangle 153"/>
              <p:cNvSpPr>
                <a:spLocks noChangeAspect="1" noChangeArrowheads="1"/>
              </p:cNvSpPr>
              <p:nvPr/>
            </p:nvSpPr>
            <p:spPr bwMode="auto">
              <a:xfrm>
                <a:off x="317" y="1117"/>
                <a:ext cx="1360" cy="1360"/>
              </a:xfrm>
              <a:prstGeom prst="rect">
                <a:avLst/>
              </a:prstGeom>
              <a:grpFill/>
              <a:ln w="38100">
                <a:solidFill>
                  <a:schemeClr val="tx1"/>
                </a:solidFill>
                <a:miter lim="800000"/>
                <a:headEnd/>
                <a:tailEnd/>
              </a:ln>
            </p:spPr>
            <p:txBody>
              <a:bodyPr wrap="none" anchor="ctr"/>
              <a:lstStyle/>
              <a:p>
                <a:endParaRPr lang="zh-CN" altLang="en-US"/>
              </a:p>
            </p:txBody>
          </p:sp>
          <p:grpSp>
            <p:nvGrpSpPr>
              <p:cNvPr id="12341" name="Group 154"/>
              <p:cNvGrpSpPr>
                <a:grpSpLocks/>
              </p:cNvGrpSpPr>
              <p:nvPr/>
            </p:nvGrpSpPr>
            <p:grpSpPr bwMode="auto">
              <a:xfrm>
                <a:off x="317" y="1207"/>
                <a:ext cx="1360" cy="1179"/>
                <a:chOff x="906" y="1450"/>
                <a:chExt cx="1360" cy="1179"/>
              </a:xfrm>
              <a:grpFill/>
            </p:grpSpPr>
            <p:sp>
              <p:nvSpPr>
                <p:cNvPr id="12356" name="Line 155"/>
                <p:cNvSpPr>
                  <a:spLocks noChangeShapeType="1"/>
                </p:cNvSpPr>
                <p:nvPr/>
              </p:nvSpPr>
              <p:spPr bwMode="auto">
                <a:xfrm>
                  <a:off x="906" y="1450"/>
                  <a:ext cx="1360" cy="0"/>
                </a:xfrm>
                <a:prstGeom prst="line">
                  <a:avLst/>
                </a:prstGeom>
                <a:grpFill/>
                <a:ln w="9525">
                  <a:solidFill>
                    <a:schemeClr val="tx1"/>
                  </a:solidFill>
                  <a:round/>
                  <a:headEnd/>
                  <a:tailEnd/>
                </a:ln>
                <a:extLst/>
              </p:spPr>
              <p:txBody>
                <a:bodyPr/>
                <a:lstStyle/>
                <a:p>
                  <a:endParaRPr lang="zh-CN" altLang="en-US"/>
                </a:p>
              </p:txBody>
            </p:sp>
            <p:sp>
              <p:nvSpPr>
                <p:cNvPr id="12357" name="Line 156"/>
                <p:cNvSpPr>
                  <a:spLocks noChangeShapeType="1"/>
                </p:cNvSpPr>
                <p:nvPr/>
              </p:nvSpPr>
              <p:spPr bwMode="auto">
                <a:xfrm>
                  <a:off x="906" y="1541"/>
                  <a:ext cx="1360" cy="0"/>
                </a:xfrm>
                <a:prstGeom prst="line">
                  <a:avLst/>
                </a:prstGeom>
                <a:grpFill/>
                <a:ln w="9525">
                  <a:solidFill>
                    <a:schemeClr val="tx1"/>
                  </a:solidFill>
                  <a:round/>
                  <a:headEnd/>
                  <a:tailEnd/>
                </a:ln>
                <a:extLst/>
              </p:spPr>
              <p:txBody>
                <a:bodyPr/>
                <a:lstStyle/>
                <a:p>
                  <a:endParaRPr lang="zh-CN" altLang="en-US"/>
                </a:p>
              </p:txBody>
            </p:sp>
            <p:sp>
              <p:nvSpPr>
                <p:cNvPr id="12358" name="Line 157"/>
                <p:cNvSpPr>
                  <a:spLocks noChangeShapeType="1"/>
                </p:cNvSpPr>
                <p:nvPr/>
              </p:nvSpPr>
              <p:spPr bwMode="auto">
                <a:xfrm>
                  <a:off x="906" y="1632"/>
                  <a:ext cx="1360" cy="0"/>
                </a:xfrm>
                <a:prstGeom prst="line">
                  <a:avLst/>
                </a:prstGeom>
                <a:grpFill/>
                <a:ln w="9525">
                  <a:solidFill>
                    <a:schemeClr val="tx1"/>
                  </a:solidFill>
                  <a:round/>
                  <a:headEnd/>
                  <a:tailEnd/>
                </a:ln>
                <a:extLst/>
              </p:spPr>
              <p:txBody>
                <a:bodyPr/>
                <a:lstStyle/>
                <a:p>
                  <a:endParaRPr lang="zh-CN" altLang="en-US"/>
                </a:p>
              </p:txBody>
            </p:sp>
            <p:sp>
              <p:nvSpPr>
                <p:cNvPr id="12359" name="Line 158"/>
                <p:cNvSpPr>
                  <a:spLocks noChangeShapeType="1"/>
                </p:cNvSpPr>
                <p:nvPr/>
              </p:nvSpPr>
              <p:spPr bwMode="auto">
                <a:xfrm>
                  <a:off x="906" y="1722"/>
                  <a:ext cx="1360" cy="0"/>
                </a:xfrm>
                <a:prstGeom prst="line">
                  <a:avLst/>
                </a:prstGeom>
                <a:grpFill/>
                <a:ln w="9525">
                  <a:solidFill>
                    <a:schemeClr val="tx1"/>
                  </a:solidFill>
                  <a:round/>
                  <a:headEnd/>
                  <a:tailEnd/>
                </a:ln>
                <a:extLst/>
              </p:spPr>
              <p:txBody>
                <a:bodyPr/>
                <a:lstStyle/>
                <a:p>
                  <a:endParaRPr lang="zh-CN" altLang="en-US"/>
                </a:p>
              </p:txBody>
            </p:sp>
            <p:sp>
              <p:nvSpPr>
                <p:cNvPr id="12360" name="Line 159"/>
                <p:cNvSpPr>
                  <a:spLocks noChangeShapeType="1"/>
                </p:cNvSpPr>
                <p:nvPr/>
              </p:nvSpPr>
              <p:spPr bwMode="auto">
                <a:xfrm>
                  <a:off x="906" y="1813"/>
                  <a:ext cx="1360" cy="0"/>
                </a:xfrm>
                <a:prstGeom prst="line">
                  <a:avLst/>
                </a:prstGeom>
                <a:grpFill/>
                <a:ln w="9525">
                  <a:solidFill>
                    <a:schemeClr val="tx1"/>
                  </a:solidFill>
                  <a:round/>
                  <a:headEnd/>
                  <a:tailEnd/>
                </a:ln>
                <a:extLst/>
              </p:spPr>
              <p:txBody>
                <a:bodyPr/>
                <a:lstStyle/>
                <a:p>
                  <a:endParaRPr lang="zh-CN" altLang="en-US"/>
                </a:p>
              </p:txBody>
            </p:sp>
            <p:sp>
              <p:nvSpPr>
                <p:cNvPr id="12361" name="Line 160"/>
                <p:cNvSpPr>
                  <a:spLocks noChangeShapeType="1"/>
                </p:cNvSpPr>
                <p:nvPr/>
              </p:nvSpPr>
              <p:spPr bwMode="auto">
                <a:xfrm>
                  <a:off x="906" y="1904"/>
                  <a:ext cx="1360" cy="0"/>
                </a:xfrm>
                <a:prstGeom prst="line">
                  <a:avLst/>
                </a:prstGeom>
                <a:grpFill/>
                <a:ln w="9525">
                  <a:solidFill>
                    <a:schemeClr val="tx1"/>
                  </a:solidFill>
                  <a:round/>
                  <a:headEnd/>
                  <a:tailEnd/>
                </a:ln>
                <a:extLst/>
              </p:spPr>
              <p:txBody>
                <a:bodyPr/>
                <a:lstStyle/>
                <a:p>
                  <a:endParaRPr lang="zh-CN" altLang="en-US"/>
                </a:p>
              </p:txBody>
            </p:sp>
            <p:sp>
              <p:nvSpPr>
                <p:cNvPr id="12362" name="Line 161"/>
                <p:cNvSpPr>
                  <a:spLocks noChangeShapeType="1"/>
                </p:cNvSpPr>
                <p:nvPr/>
              </p:nvSpPr>
              <p:spPr bwMode="auto">
                <a:xfrm>
                  <a:off x="906" y="1994"/>
                  <a:ext cx="1360" cy="0"/>
                </a:xfrm>
                <a:prstGeom prst="line">
                  <a:avLst/>
                </a:prstGeom>
                <a:grpFill/>
                <a:ln w="9525">
                  <a:solidFill>
                    <a:schemeClr val="tx1"/>
                  </a:solidFill>
                  <a:round/>
                  <a:headEnd/>
                  <a:tailEnd/>
                </a:ln>
                <a:extLst/>
              </p:spPr>
              <p:txBody>
                <a:bodyPr/>
                <a:lstStyle/>
                <a:p>
                  <a:endParaRPr lang="zh-CN" altLang="en-US"/>
                </a:p>
              </p:txBody>
            </p:sp>
            <p:sp>
              <p:nvSpPr>
                <p:cNvPr id="12363" name="Line 162"/>
                <p:cNvSpPr>
                  <a:spLocks noChangeShapeType="1"/>
                </p:cNvSpPr>
                <p:nvPr/>
              </p:nvSpPr>
              <p:spPr bwMode="auto">
                <a:xfrm>
                  <a:off x="906" y="2085"/>
                  <a:ext cx="1360" cy="0"/>
                </a:xfrm>
                <a:prstGeom prst="line">
                  <a:avLst/>
                </a:prstGeom>
                <a:grpFill/>
                <a:ln w="9525">
                  <a:solidFill>
                    <a:schemeClr val="tx1"/>
                  </a:solidFill>
                  <a:round/>
                  <a:headEnd/>
                  <a:tailEnd/>
                </a:ln>
                <a:extLst/>
              </p:spPr>
              <p:txBody>
                <a:bodyPr/>
                <a:lstStyle/>
                <a:p>
                  <a:endParaRPr lang="zh-CN" altLang="en-US"/>
                </a:p>
              </p:txBody>
            </p:sp>
            <p:sp>
              <p:nvSpPr>
                <p:cNvPr id="12364" name="Line 163"/>
                <p:cNvSpPr>
                  <a:spLocks noChangeShapeType="1"/>
                </p:cNvSpPr>
                <p:nvPr/>
              </p:nvSpPr>
              <p:spPr bwMode="auto">
                <a:xfrm>
                  <a:off x="906" y="2176"/>
                  <a:ext cx="1360" cy="0"/>
                </a:xfrm>
                <a:prstGeom prst="line">
                  <a:avLst/>
                </a:prstGeom>
                <a:grpFill/>
                <a:ln w="9525">
                  <a:solidFill>
                    <a:schemeClr val="tx1"/>
                  </a:solidFill>
                  <a:round/>
                  <a:headEnd/>
                  <a:tailEnd/>
                </a:ln>
                <a:extLst/>
              </p:spPr>
              <p:txBody>
                <a:bodyPr/>
                <a:lstStyle/>
                <a:p>
                  <a:endParaRPr lang="zh-CN" altLang="en-US"/>
                </a:p>
              </p:txBody>
            </p:sp>
            <p:sp>
              <p:nvSpPr>
                <p:cNvPr id="12365" name="Line 164"/>
                <p:cNvSpPr>
                  <a:spLocks noChangeShapeType="1"/>
                </p:cNvSpPr>
                <p:nvPr/>
              </p:nvSpPr>
              <p:spPr bwMode="auto">
                <a:xfrm>
                  <a:off x="906" y="2267"/>
                  <a:ext cx="1360" cy="0"/>
                </a:xfrm>
                <a:prstGeom prst="line">
                  <a:avLst/>
                </a:prstGeom>
                <a:grpFill/>
                <a:ln w="9525">
                  <a:solidFill>
                    <a:schemeClr val="tx1"/>
                  </a:solidFill>
                  <a:round/>
                  <a:headEnd/>
                  <a:tailEnd/>
                </a:ln>
                <a:extLst/>
              </p:spPr>
              <p:txBody>
                <a:bodyPr/>
                <a:lstStyle/>
                <a:p>
                  <a:endParaRPr lang="zh-CN" altLang="en-US"/>
                </a:p>
              </p:txBody>
            </p:sp>
            <p:sp>
              <p:nvSpPr>
                <p:cNvPr id="12366" name="Line 165"/>
                <p:cNvSpPr>
                  <a:spLocks noChangeShapeType="1"/>
                </p:cNvSpPr>
                <p:nvPr/>
              </p:nvSpPr>
              <p:spPr bwMode="auto">
                <a:xfrm>
                  <a:off x="906" y="2357"/>
                  <a:ext cx="1360" cy="0"/>
                </a:xfrm>
                <a:prstGeom prst="line">
                  <a:avLst/>
                </a:prstGeom>
                <a:grpFill/>
                <a:ln w="9525">
                  <a:solidFill>
                    <a:schemeClr val="tx1"/>
                  </a:solidFill>
                  <a:round/>
                  <a:headEnd/>
                  <a:tailEnd/>
                </a:ln>
                <a:extLst/>
              </p:spPr>
              <p:txBody>
                <a:bodyPr/>
                <a:lstStyle/>
                <a:p>
                  <a:endParaRPr lang="zh-CN" altLang="en-US"/>
                </a:p>
              </p:txBody>
            </p:sp>
            <p:sp>
              <p:nvSpPr>
                <p:cNvPr id="12367" name="Line 166"/>
                <p:cNvSpPr>
                  <a:spLocks noChangeShapeType="1"/>
                </p:cNvSpPr>
                <p:nvPr/>
              </p:nvSpPr>
              <p:spPr bwMode="auto">
                <a:xfrm>
                  <a:off x="906" y="2448"/>
                  <a:ext cx="1360" cy="0"/>
                </a:xfrm>
                <a:prstGeom prst="line">
                  <a:avLst/>
                </a:prstGeom>
                <a:grpFill/>
                <a:ln w="9525">
                  <a:solidFill>
                    <a:schemeClr val="tx1"/>
                  </a:solidFill>
                  <a:round/>
                  <a:headEnd/>
                  <a:tailEnd/>
                </a:ln>
                <a:extLst/>
              </p:spPr>
              <p:txBody>
                <a:bodyPr/>
                <a:lstStyle/>
                <a:p>
                  <a:endParaRPr lang="zh-CN" altLang="en-US"/>
                </a:p>
              </p:txBody>
            </p:sp>
            <p:sp>
              <p:nvSpPr>
                <p:cNvPr id="12368" name="Line 167"/>
                <p:cNvSpPr>
                  <a:spLocks noChangeShapeType="1"/>
                </p:cNvSpPr>
                <p:nvPr/>
              </p:nvSpPr>
              <p:spPr bwMode="auto">
                <a:xfrm>
                  <a:off x="906" y="2539"/>
                  <a:ext cx="1360" cy="0"/>
                </a:xfrm>
                <a:prstGeom prst="line">
                  <a:avLst/>
                </a:prstGeom>
                <a:grpFill/>
                <a:ln w="9525">
                  <a:solidFill>
                    <a:schemeClr val="tx1"/>
                  </a:solidFill>
                  <a:round/>
                  <a:headEnd/>
                  <a:tailEnd/>
                </a:ln>
                <a:extLst/>
              </p:spPr>
              <p:txBody>
                <a:bodyPr/>
                <a:lstStyle/>
                <a:p>
                  <a:endParaRPr lang="zh-CN" altLang="en-US"/>
                </a:p>
              </p:txBody>
            </p:sp>
            <p:sp>
              <p:nvSpPr>
                <p:cNvPr id="12369" name="Line 168"/>
                <p:cNvSpPr>
                  <a:spLocks noChangeShapeType="1"/>
                </p:cNvSpPr>
                <p:nvPr/>
              </p:nvSpPr>
              <p:spPr bwMode="auto">
                <a:xfrm>
                  <a:off x="906" y="2629"/>
                  <a:ext cx="1360" cy="0"/>
                </a:xfrm>
                <a:prstGeom prst="line">
                  <a:avLst/>
                </a:prstGeom>
                <a:grpFill/>
                <a:ln w="9525">
                  <a:solidFill>
                    <a:schemeClr val="tx1"/>
                  </a:solidFill>
                  <a:round/>
                  <a:headEnd/>
                  <a:tailEnd/>
                </a:ln>
                <a:extLst/>
              </p:spPr>
              <p:txBody>
                <a:bodyPr/>
                <a:lstStyle/>
                <a:p>
                  <a:endParaRPr lang="zh-CN" altLang="en-US"/>
                </a:p>
              </p:txBody>
            </p:sp>
          </p:grpSp>
          <p:sp>
            <p:nvSpPr>
              <p:cNvPr id="12342" name="Line 169"/>
              <p:cNvSpPr>
                <a:spLocks noChangeShapeType="1"/>
              </p:cNvSpPr>
              <p:nvPr/>
            </p:nvSpPr>
            <p:spPr bwMode="auto">
              <a:xfrm>
                <a:off x="408" y="1117"/>
                <a:ext cx="0" cy="1360"/>
              </a:xfrm>
              <a:prstGeom prst="line">
                <a:avLst/>
              </a:prstGeom>
              <a:grpFill/>
              <a:ln w="9525">
                <a:solidFill>
                  <a:schemeClr val="tx1"/>
                </a:solidFill>
                <a:round/>
                <a:headEnd/>
                <a:tailEnd/>
              </a:ln>
              <a:extLst/>
            </p:spPr>
            <p:txBody>
              <a:bodyPr/>
              <a:lstStyle/>
              <a:p>
                <a:endParaRPr lang="zh-CN" altLang="en-US"/>
              </a:p>
            </p:txBody>
          </p:sp>
          <p:sp>
            <p:nvSpPr>
              <p:cNvPr id="12343" name="Line 170"/>
              <p:cNvSpPr>
                <a:spLocks noChangeShapeType="1"/>
              </p:cNvSpPr>
              <p:nvPr/>
            </p:nvSpPr>
            <p:spPr bwMode="auto">
              <a:xfrm>
                <a:off x="499" y="1117"/>
                <a:ext cx="0" cy="1360"/>
              </a:xfrm>
              <a:prstGeom prst="line">
                <a:avLst/>
              </a:prstGeom>
              <a:grpFill/>
              <a:ln w="9525">
                <a:solidFill>
                  <a:schemeClr val="tx1"/>
                </a:solidFill>
                <a:round/>
                <a:headEnd/>
                <a:tailEnd/>
              </a:ln>
              <a:extLst/>
            </p:spPr>
            <p:txBody>
              <a:bodyPr/>
              <a:lstStyle/>
              <a:p>
                <a:endParaRPr lang="zh-CN" altLang="en-US"/>
              </a:p>
            </p:txBody>
          </p:sp>
          <p:sp>
            <p:nvSpPr>
              <p:cNvPr id="12344" name="Line 171"/>
              <p:cNvSpPr>
                <a:spLocks noChangeShapeType="1"/>
              </p:cNvSpPr>
              <p:nvPr/>
            </p:nvSpPr>
            <p:spPr bwMode="auto">
              <a:xfrm>
                <a:off x="589" y="1117"/>
                <a:ext cx="0" cy="1360"/>
              </a:xfrm>
              <a:prstGeom prst="line">
                <a:avLst/>
              </a:prstGeom>
              <a:grpFill/>
              <a:ln w="9525">
                <a:solidFill>
                  <a:schemeClr val="tx1"/>
                </a:solidFill>
                <a:round/>
                <a:headEnd/>
                <a:tailEnd/>
              </a:ln>
              <a:extLst/>
            </p:spPr>
            <p:txBody>
              <a:bodyPr/>
              <a:lstStyle/>
              <a:p>
                <a:endParaRPr lang="zh-CN" altLang="en-US"/>
              </a:p>
            </p:txBody>
          </p:sp>
          <p:sp>
            <p:nvSpPr>
              <p:cNvPr id="12345" name="Line 172"/>
              <p:cNvSpPr>
                <a:spLocks noChangeShapeType="1"/>
              </p:cNvSpPr>
              <p:nvPr/>
            </p:nvSpPr>
            <p:spPr bwMode="auto">
              <a:xfrm>
                <a:off x="680" y="1117"/>
                <a:ext cx="0" cy="1360"/>
              </a:xfrm>
              <a:prstGeom prst="line">
                <a:avLst/>
              </a:prstGeom>
              <a:grpFill/>
              <a:ln w="9525">
                <a:solidFill>
                  <a:schemeClr val="tx1"/>
                </a:solidFill>
                <a:round/>
                <a:headEnd/>
                <a:tailEnd/>
              </a:ln>
              <a:extLst/>
            </p:spPr>
            <p:txBody>
              <a:bodyPr/>
              <a:lstStyle/>
              <a:p>
                <a:endParaRPr lang="zh-CN" altLang="en-US"/>
              </a:p>
            </p:txBody>
          </p:sp>
          <p:sp>
            <p:nvSpPr>
              <p:cNvPr id="12346" name="Line 173"/>
              <p:cNvSpPr>
                <a:spLocks noChangeShapeType="1"/>
              </p:cNvSpPr>
              <p:nvPr/>
            </p:nvSpPr>
            <p:spPr bwMode="auto">
              <a:xfrm>
                <a:off x="771" y="1117"/>
                <a:ext cx="0" cy="1360"/>
              </a:xfrm>
              <a:prstGeom prst="line">
                <a:avLst/>
              </a:prstGeom>
              <a:grpFill/>
              <a:ln w="9525">
                <a:solidFill>
                  <a:schemeClr val="tx1"/>
                </a:solidFill>
                <a:round/>
                <a:headEnd/>
                <a:tailEnd/>
              </a:ln>
              <a:extLst/>
            </p:spPr>
            <p:txBody>
              <a:bodyPr/>
              <a:lstStyle/>
              <a:p>
                <a:endParaRPr lang="zh-CN" altLang="en-US"/>
              </a:p>
            </p:txBody>
          </p:sp>
          <p:sp>
            <p:nvSpPr>
              <p:cNvPr id="12347" name="Line 174"/>
              <p:cNvSpPr>
                <a:spLocks noChangeShapeType="1"/>
              </p:cNvSpPr>
              <p:nvPr/>
            </p:nvSpPr>
            <p:spPr bwMode="auto">
              <a:xfrm>
                <a:off x="861" y="1117"/>
                <a:ext cx="0" cy="1360"/>
              </a:xfrm>
              <a:prstGeom prst="line">
                <a:avLst/>
              </a:prstGeom>
              <a:grpFill/>
              <a:ln w="9525">
                <a:solidFill>
                  <a:schemeClr val="tx1"/>
                </a:solidFill>
                <a:round/>
                <a:headEnd/>
                <a:tailEnd/>
              </a:ln>
              <a:extLst/>
            </p:spPr>
            <p:txBody>
              <a:bodyPr/>
              <a:lstStyle/>
              <a:p>
                <a:endParaRPr lang="zh-CN" altLang="en-US"/>
              </a:p>
            </p:txBody>
          </p:sp>
          <p:sp>
            <p:nvSpPr>
              <p:cNvPr id="12348" name="Line 175"/>
              <p:cNvSpPr>
                <a:spLocks noChangeShapeType="1"/>
              </p:cNvSpPr>
              <p:nvPr/>
            </p:nvSpPr>
            <p:spPr bwMode="auto">
              <a:xfrm>
                <a:off x="952" y="1117"/>
                <a:ext cx="0" cy="1360"/>
              </a:xfrm>
              <a:prstGeom prst="line">
                <a:avLst/>
              </a:prstGeom>
              <a:grpFill/>
              <a:ln w="9525">
                <a:solidFill>
                  <a:schemeClr val="tx1"/>
                </a:solidFill>
                <a:round/>
                <a:headEnd/>
                <a:tailEnd/>
              </a:ln>
              <a:extLst/>
            </p:spPr>
            <p:txBody>
              <a:bodyPr/>
              <a:lstStyle/>
              <a:p>
                <a:endParaRPr lang="zh-CN" altLang="en-US"/>
              </a:p>
            </p:txBody>
          </p:sp>
          <p:sp>
            <p:nvSpPr>
              <p:cNvPr id="12349" name="Line 176"/>
              <p:cNvSpPr>
                <a:spLocks noChangeShapeType="1"/>
              </p:cNvSpPr>
              <p:nvPr/>
            </p:nvSpPr>
            <p:spPr bwMode="auto">
              <a:xfrm>
                <a:off x="1043" y="1117"/>
                <a:ext cx="0" cy="1360"/>
              </a:xfrm>
              <a:prstGeom prst="line">
                <a:avLst/>
              </a:prstGeom>
              <a:grpFill/>
              <a:ln w="9525">
                <a:solidFill>
                  <a:schemeClr val="tx1"/>
                </a:solidFill>
                <a:round/>
                <a:headEnd/>
                <a:tailEnd/>
              </a:ln>
              <a:extLst/>
            </p:spPr>
            <p:txBody>
              <a:bodyPr/>
              <a:lstStyle/>
              <a:p>
                <a:endParaRPr lang="zh-CN" altLang="en-US"/>
              </a:p>
            </p:txBody>
          </p:sp>
          <p:sp>
            <p:nvSpPr>
              <p:cNvPr id="12350" name="Line 177"/>
              <p:cNvSpPr>
                <a:spLocks noChangeShapeType="1"/>
              </p:cNvSpPr>
              <p:nvPr/>
            </p:nvSpPr>
            <p:spPr bwMode="auto">
              <a:xfrm>
                <a:off x="1133" y="1117"/>
                <a:ext cx="0" cy="1360"/>
              </a:xfrm>
              <a:prstGeom prst="line">
                <a:avLst/>
              </a:prstGeom>
              <a:grpFill/>
              <a:ln w="9525">
                <a:solidFill>
                  <a:schemeClr val="tx1"/>
                </a:solidFill>
                <a:round/>
                <a:headEnd/>
                <a:tailEnd/>
              </a:ln>
              <a:extLst/>
            </p:spPr>
            <p:txBody>
              <a:bodyPr/>
              <a:lstStyle/>
              <a:p>
                <a:endParaRPr lang="zh-CN" altLang="en-US"/>
              </a:p>
            </p:txBody>
          </p:sp>
          <p:sp>
            <p:nvSpPr>
              <p:cNvPr id="12351" name="Line 178"/>
              <p:cNvSpPr>
                <a:spLocks noChangeShapeType="1"/>
              </p:cNvSpPr>
              <p:nvPr/>
            </p:nvSpPr>
            <p:spPr bwMode="auto">
              <a:xfrm>
                <a:off x="1224" y="1117"/>
                <a:ext cx="0" cy="1360"/>
              </a:xfrm>
              <a:prstGeom prst="line">
                <a:avLst/>
              </a:prstGeom>
              <a:grpFill/>
              <a:ln w="9525">
                <a:solidFill>
                  <a:schemeClr val="tx1"/>
                </a:solidFill>
                <a:round/>
                <a:headEnd/>
                <a:tailEnd/>
              </a:ln>
              <a:extLst/>
            </p:spPr>
            <p:txBody>
              <a:bodyPr/>
              <a:lstStyle/>
              <a:p>
                <a:endParaRPr lang="zh-CN" altLang="en-US"/>
              </a:p>
            </p:txBody>
          </p:sp>
          <p:sp>
            <p:nvSpPr>
              <p:cNvPr id="12352" name="Line 179"/>
              <p:cNvSpPr>
                <a:spLocks noChangeShapeType="1"/>
              </p:cNvSpPr>
              <p:nvPr/>
            </p:nvSpPr>
            <p:spPr bwMode="auto">
              <a:xfrm>
                <a:off x="1315" y="1117"/>
                <a:ext cx="0" cy="1360"/>
              </a:xfrm>
              <a:prstGeom prst="line">
                <a:avLst/>
              </a:prstGeom>
              <a:grpFill/>
              <a:ln w="9525">
                <a:solidFill>
                  <a:schemeClr val="tx1"/>
                </a:solidFill>
                <a:round/>
                <a:headEnd/>
                <a:tailEnd/>
              </a:ln>
              <a:extLst/>
            </p:spPr>
            <p:txBody>
              <a:bodyPr/>
              <a:lstStyle/>
              <a:p>
                <a:endParaRPr lang="zh-CN" altLang="en-US"/>
              </a:p>
            </p:txBody>
          </p:sp>
          <p:sp>
            <p:nvSpPr>
              <p:cNvPr id="12353" name="Line 180"/>
              <p:cNvSpPr>
                <a:spLocks noChangeShapeType="1"/>
              </p:cNvSpPr>
              <p:nvPr/>
            </p:nvSpPr>
            <p:spPr bwMode="auto">
              <a:xfrm>
                <a:off x="1405" y="1117"/>
                <a:ext cx="0" cy="1360"/>
              </a:xfrm>
              <a:prstGeom prst="line">
                <a:avLst/>
              </a:prstGeom>
              <a:grpFill/>
              <a:ln w="9525">
                <a:solidFill>
                  <a:schemeClr val="tx1"/>
                </a:solidFill>
                <a:round/>
                <a:headEnd/>
                <a:tailEnd/>
              </a:ln>
              <a:extLst/>
            </p:spPr>
            <p:txBody>
              <a:bodyPr/>
              <a:lstStyle/>
              <a:p>
                <a:endParaRPr lang="zh-CN" altLang="en-US"/>
              </a:p>
            </p:txBody>
          </p:sp>
          <p:sp>
            <p:nvSpPr>
              <p:cNvPr id="12354" name="Line 181"/>
              <p:cNvSpPr>
                <a:spLocks noChangeShapeType="1"/>
              </p:cNvSpPr>
              <p:nvPr/>
            </p:nvSpPr>
            <p:spPr bwMode="auto">
              <a:xfrm>
                <a:off x="1496" y="1117"/>
                <a:ext cx="0" cy="1360"/>
              </a:xfrm>
              <a:prstGeom prst="line">
                <a:avLst/>
              </a:prstGeom>
              <a:grpFill/>
              <a:ln w="9525">
                <a:solidFill>
                  <a:schemeClr val="tx1"/>
                </a:solidFill>
                <a:round/>
                <a:headEnd/>
                <a:tailEnd/>
              </a:ln>
              <a:extLst/>
            </p:spPr>
            <p:txBody>
              <a:bodyPr/>
              <a:lstStyle/>
              <a:p>
                <a:endParaRPr lang="zh-CN" altLang="en-US"/>
              </a:p>
            </p:txBody>
          </p:sp>
          <p:sp>
            <p:nvSpPr>
              <p:cNvPr id="12355" name="Line 182"/>
              <p:cNvSpPr>
                <a:spLocks noChangeShapeType="1"/>
              </p:cNvSpPr>
              <p:nvPr/>
            </p:nvSpPr>
            <p:spPr bwMode="auto">
              <a:xfrm>
                <a:off x="1587" y="1117"/>
                <a:ext cx="0" cy="1360"/>
              </a:xfrm>
              <a:prstGeom prst="line">
                <a:avLst/>
              </a:prstGeom>
              <a:grpFill/>
              <a:ln w="9525">
                <a:solidFill>
                  <a:schemeClr val="tx1"/>
                </a:solidFill>
                <a:round/>
                <a:headEnd/>
                <a:tailEnd/>
              </a:ln>
              <a:extLst/>
            </p:spPr>
            <p:txBody>
              <a:bodyPr/>
              <a:lstStyle/>
              <a:p>
                <a:endParaRPr lang="zh-CN" altLang="en-US"/>
              </a:p>
            </p:txBody>
          </p:sp>
        </p:grpSp>
        <p:sp>
          <p:nvSpPr>
            <p:cNvPr id="12339" name="Text Box 215"/>
            <p:cNvSpPr txBox="1">
              <a:spLocks noChangeArrowheads="1"/>
            </p:cNvSpPr>
            <p:nvPr/>
          </p:nvSpPr>
          <p:spPr bwMode="auto">
            <a:xfrm>
              <a:off x="528" y="2803"/>
              <a:ext cx="1361" cy="2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zh-CN" altLang="en-US" b="1" i="0" dirty="0">
                  <a:solidFill>
                    <a:schemeClr val="accent6">
                      <a:lumMod val="50000"/>
                    </a:schemeClr>
                  </a:solidFill>
                </a:rPr>
                <a:t>帧缓冲存储器</a:t>
              </a:r>
            </a:p>
          </p:txBody>
        </p:sp>
      </p:grpSp>
      <p:sp>
        <p:nvSpPr>
          <p:cNvPr id="208169" name="Text Box 297"/>
          <p:cNvSpPr txBox="1">
            <a:spLocks noChangeArrowheads="1"/>
          </p:cNvSpPr>
          <p:nvPr/>
        </p:nvSpPr>
        <p:spPr bwMode="auto">
          <a:xfrm>
            <a:off x="2936864" y="2960691"/>
            <a:ext cx="38311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dirty="0">
                <a:solidFill>
                  <a:srgbClr val="FFFF99"/>
                </a:solidFill>
                <a:latin typeface="Times New Roman" pitchFamily="18" charset="0"/>
              </a:rPr>
              <a:t>0</a:t>
            </a:r>
          </a:p>
        </p:txBody>
      </p:sp>
      <p:sp>
        <p:nvSpPr>
          <p:cNvPr id="208170" name="Text Box 298"/>
          <p:cNvSpPr txBox="1">
            <a:spLocks noChangeArrowheads="1"/>
          </p:cNvSpPr>
          <p:nvPr/>
        </p:nvSpPr>
        <p:spPr bwMode="auto">
          <a:xfrm>
            <a:off x="4291531" y="2262191"/>
            <a:ext cx="38311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a:solidFill>
                  <a:srgbClr val="FFFF99"/>
                </a:solidFill>
                <a:latin typeface="Times New Roman" pitchFamily="18" charset="0"/>
              </a:rPr>
              <a:t>0</a:t>
            </a:r>
          </a:p>
        </p:txBody>
      </p:sp>
      <p:sp>
        <p:nvSpPr>
          <p:cNvPr id="208171" name="Text Box 299"/>
          <p:cNvSpPr txBox="1">
            <a:spLocks noChangeArrowheads="1"/>
          </p:cNvSpPr>
          <p:nvPr/>
        </p:nvSpPr>
        <p:spPr bwMode="auto">
          <a:xfrm>
            <a:off x="3609963" y="2600325"/>
            <a:ext cx="38311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dirty="0">
                <a:solidFill>
                  <a:srgbClr val="FFFF99"/>
                </a:solidFill>
                <a:latin typeface="Times New Roman" pitchFamily="18" charset="0"/>
              </a:rPr>
              <a:t>1</a:t>
            </a:r>
          </a:p>
        </p:txBody>
      </p:sp>
      <p:grpSp>
        <p:nvGrpSpPr>
          <p:cNvPr id="12" name="Group 314"/>
          <p:cNvGrpSpPr>
            <a:grpSpLocks/>
          </p:cNvGrpSpPr>
          <p:nvPr/>
        </p:nvGrpSpPr>
        <p:grpSpPr bwMode="auto">
          <a:xfrm>
            <a:off x="402168" y="1341441"/>
            <a:ext cx="1007533" cy="676275"/>
            <a:chOff x="136" y="414"/>
            <a:chExt cx="476" cy="426"/>
          </a:xfrm>
        </p:grpSpPr>
        <p:sp>
          <p:nvSpPr>
            <p:cNvPr id="12335" name="Text Box 310"/>
            <p:cNvSpPr txBox="1">
              <a:spLocks noChangeArrowheads="1"/>
            </p:cNvSpPr>
            <p:nvPr/>
          </p:nvSpPr>
          <p:spPr bwMode="auto">
            <a:xfrm>
              <a:off x="249" y="504"/>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dirty="0">
                  <a:solidFill>
                    <a:schemeClr val="accent6">
                      <a:lumMod val="50000"/>
                    </a:schemeClr>
                  </a:solidFill>
                  <a:latin typeface="Times New Roman" pitchFamily="18" charset="0"/>
                </a:rPr>
                <a:t>N</a:t>
              </a:r>
            </a:p>
          </p:txBody>
        </p:sp>
        <p:sp>
          <p:nvSpPr>
            <p:cNvPr id="12336" name="Line 312"/>
            <p:cNvSpPr>
              <a:spLocks noChangeShapeType="1"/>
            </p:cNvSpPr>
            <p:nvPr/>
          </p:nvSpPr>
          <p:spPr bwMode="auto">
            <a:xfrm flipV="1">
              <a:off x="476" y="414"/>
              <a:ext cx="136" cy="113"/>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7" name="Line 313"/>
            <p:cNvSpPr>
              <a:spLocks noChangeShapeType="1"/>
            </p:cNvSpPr>
            <p:nvPr/>
          </p:nvSpPr>
          <p:spPr bwMode="auto">
            <a:xfrm rot="5966787">
              <a:off x="125" y="715"/>
              <a:ext cx="136" cy="113"/>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328"/>
          <p:cNvGrpSpPr>
            <a:grpSpLocks/>
          </p:cNvGrpSpPr>
          <p:nvPr/>
        </p:nvGrpSpPr>
        <p:grpSpPr bwMode="auto">
          <a:xfrm>
            <a:off x="5588002" y="3321050"/>
            <a:ext cx="1538817" cy="1196975"/>
            <a:chOff x="2667" y="1973"/>
            <a:chExt cx="727" cy="754"/>
          </a:xfrm>
        </p:grpSpPr>
        <p:grpSp>
          <p:nvGrpSpPr>
            <p:cNvPr id="12331" name="Group 141"/>
            <p:cNvGrpSpPr>
              <a:grpSpLocks/>
            </p:cNvGrpSpPr>
            <p:nvPr/>
          </p:nvGrpSpPr>
          <p:grpSpPr bwMode="auto">
            <a:xfrm>
              <a:off x="2667" y="2449"/>
              <a:ext cx="727" cy="278"/>
              <a:chOff x="3238" y="2018"/>
              <a:chExt cx="600" cy="278"/>
            </a:xfrm>
          </p:grpSpPr>
          <p:sp>
            <p:nvSpPr>
              <p:cNvPr id="12333" name="Rectangle 142"/>
              <p:cNvSpPr>
                <a:spLocks noChangeArrowheads="1"/>
              </p:cNvSpPr>
              <p:nvPr/>
            </p:nvSpPr>
            <p:spPr bwMode="auto">
              <a:xfrm>
                <a:off x="3238" y="2024"/>
                <a:ext cx="54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4" name="Text Box 143"/>
              <p:cNvSpPr txBox="1">
                <a:spLocks noChangeArrowheads="1"/>
              </p:cNvSpPr>
              <p:nvPr/>
            </p:nvSpPr>
            <p:spPr bwMode="auto">
              <a:xfrm>
                <a:off x="3247" y="2018"/>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en-US" altLang="zh-CN" b="1" i="0" dirty="0">
                    <a:solidFill>
                      <a:schemeClr val="accent6">
                        <a:lumMod val="50000"/>
                      </a:schemeClr>
                    </a:solidFill>
                    <a:latin typeface="Times New Roman" pitchFamily="18" charset="0"/>
                  </a:rPr>
                  <a:t>2</a:t>
                </a:r>
                <a:r>
                  <a:rPr lang="en-US" altLang="zh-CN" b="1" i="0" baseline="30000" dirty="0">
                    <a:solidFill>
                      <a:schemeClr val="accent6">
                        <a:lumMod val="50000"/>
                      </a:schemeClr>
                    </a:solidFill>
                    <a:latin typeface="Times New Roman" pitchFamily="18" charset="0"/>
                  </a:rPr>
                  <a:t>N</a:t>
                </a:r>
                <a:r>
                  <a:rPr lang="en-US" altLang="zh-CN" b="1" i="0" baseline="30000" dirty="0">
                    <a:solidFill>
                      <a:schemeClr val="accent6">
                        <a:lumMod val="50000"/>
                      </a:schemeClr>
                    </a:solidFill>
                  </a:rPr>
                  <a:t>  </a:t>
                </a:r>
                <a:r>
                  <a:rPr lang="en-US" altLang="zh-CN" b="1" i="0" dirty="0">
                    <a:solidFill>
                      <a:schemeClr val="accent6">
                        <a:lumMod val="50000"/>
                      </a:schemeClr>
                    </a:solidFill>
                    <a:latin typeface="Times New Roman" pitchFamily="18" charset="0"/>
                  </a:rPr>
                  <a:t>DAC</a:t>
                </a:r>
              </a:p>
            </p:txBody>
          </p:sp>
        </p:grpSp>
        <p:sp>
          <p:nvSpPr>
            <p:cNvPr id="12332" name="Line 315"/>
            <p:cNvSpPr>
              <a:spLocks noChangeShapeType="1"/>
            </p:cNvSpPr>
            <p:nvPr/>
          </p:nvSpPr>
          <p:spPr bwMode="auto">
            <a:xfrm>
              <a:off x="3029" y="1973"/>
              <a:ext cx="0" cy="49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15" name="Group 325"/>
          <p:cNvGrpSpPr>
            <a:grpSpLocks/>
          </p:cNvGrpSpPr>
          <p:nvPr/>
        </p:nvGrpSpPr>
        <p:grpSpPr bwMode="auto">
          <a:xfrm>
            <a:off x="6987119" y="3789366"/>
            <a:ext cx="4751916" cy="638175"/>
            <a:chOff x="3301" y="2268"/>
            <a:chExt cx="2245" cy="402"/>
          </a:xfrm>
        </p:grpSpPr>
        <p:sp>
          <p:nvSpPr>
            <p:cNvPr id="12324" name="Line 140"/>
            <p:cNvSpPr>
              <a:spLocks noChangeShapeType="1"/>
            </p:cNvSpPr>
            <p:nvPr/>
          </p:nvSpPr>
          <p:spPr bwMode="auto">
            <a:xfrm>
              <a:off x="3301" y="2608"/>
              <a:ext cx="399" cy="0"/>
            </a:xfrm>
            <a:prstGeom prst="line">
              <a:avLst/>
            </a:prstGeom>
            <a:noFill/>
            <a:ln w="38100">
              <a:solidFill>
                <a:srgbClr val="FF99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grpSp>
          <p:nvGrpSpPr>
            <p:cNvPr id="12325" name="Group 145"/>
            <p:cNvGrpSpPr>
              <a:grpSpLocks/>
            </p:cNvGrpSpPr>
            <p:nvPr/>
          </p:nvGrpSpPr>
          <p:grpSpPr bwMode="auto">
            <a:xfrm>
              <a:off x="3709" y="2268"/>
              <a:ext cx="839" cy="402"/>
              <a:chOff x="3577" y="2945"/>
              <a:chExt cx="839" cy="402"/>
            </a:xfrm>
          </p:grpSpPr>
          <p:sp>
            <p:nvSpPr>
              <p:cNvPr id="12329" name="Rectangle 146"/>
              <p:cNvSpPr>
                <a:spLocks noChangeArrowheads="1"/>
              </p:cNvSpPr>
              <p:nvPr/>
            </p:nvSpPr>
            <p:spPr bwMode="auto">
              <a:xfrm>
                <a:off x="3577" y="3211"/>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0" name="Text Box 147"/>
              <p:cNvSpPr txBox="1">
                <a:spLocks noChangeArrowheads="1"/>
              </p:cNvSpPr>
              <p:nvPr/>
            </p:nvSpPr>
            <p:spPr bwMode="auto">
              <a:xfrm>
                <a:off x="3589" y="2945"/>
                <a:ext cx="8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accent6">
                        <a:lumMod val="50000"/>
                      </a:schemeClr>
                    </a:solidFill>
                    <a:latin typeface="Times New Roman" pitchFamily="18" charset="0"/>
                  </a:rPr>
                  <a:t>显示控制器</a:t>
                </a:r>
                <a:endParaRPr lang="zh-CN" altLang="en-US" b="1" i="0" dirty="0">
                  <a:solidFill>
                    <a:schemeClr val="accent6">
                      <a:lumMod val="50000"/>
                    </a:schemeClr>
                  </a:solidFill>
                </a:endParaRPr>
              </a:p>
            </p:txBody>
          </p:sp>
        </p:grpSp>
        <p:grpSp>
          <p:nvGrpSpPr>
            <p:cNvPr id="12326" name="Group 317"/>
            <p:cNvGrpSpPr>
              <a:grpSpLocks/>
            </p:cNvGrpSpPr>
            <p:nvPr/>
          </p:nvGrpSpPr>
          <p:grpSpPr bwMode="auto">
            <a:xfrm>
              <a:off x="4344" y="2563"/>
              <a:ext cx="1202" cy="23"/>
              <a:chOff x="4263" y="2251"/>
              <a:chExt cx="1202" cy="23"/>
            </a:xfrm>
          </p:grpSpPr>
          <p:sp>
            <p:nvSpPr>
              <p:cNvPr id="12327" name="Line 218"/>
              <p:cNvSpPr>
                <a:spLocks noChangeShapeType="1"/>
              </p:cNvSpPr>
              <p:nvPr/>
            </p:nvSpPr>
            <p:spPr bwMode="auto">
              <a:xfrm>
                <a:off x="4263" y="2274"/>
                <a:ext cx="408" cy="0"/>
              </a:xfrm>
              <a:prstGeom prst="line">
                <a:avLst/>
              </a:prstGeom>
              <a:noFill/>
              <a:ln w="38100">
                <a:solidFill>
                  <a:srgbClr val="FF99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12328" name="Line 316"/>
              <p:cNvSpPr>
                <a:spLocks noChangeShapeType="1"/>
              </p:cNvSpPr>
              <p:nvPr/>
            </p:nvSpPr>
            <p:spPr bwMode="auto">
              <a:xfrm flipH="1">
                <a:off x="4649" y="2251"/>
                <a:ext cx="816" cy="23"/>
              </a:xfrm>
              <a:prstGeom prst="line">
                <a:avLst/>
              </a:prstGeom>
              <a:noFill/>
              <a:ln w="38100">
                <a:solidFill>
                  <a:srgbClr val="FF9900"/>
                </a:solidFill>
                <a:prstDash val="dash"/>
                <a:round/>
                <a:headEnd type="oval" w="med" len="med"/>
                <a:tailE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18" name="Group 323"/>
          <p:cNvGrpSpPr>
            <a:grpSpLocks/>
          </p:cNvGrpSpPr>
          <p:nvPr/>
        </p:nvGrpSpPr>
        <p:grpSpPr bwMode="auto">
          <a:xfrm>
            <a:off x="3234267" y="1484316"/>
            <a:ext cx="3873500" cy="1836737"/>
            <a:chOff x="1555" y="816"/>
            <a:chExt cx="1830" cy="1157"/>
          </a:xfrm>
        </p:grpSpPr>
        <p:sp>
          <p:nvSpPr>
            <p:cNvPr id="12303" name="Line 216"/>
            <p:cNvSpPr>
              <a:spLocks noChangeShapeType="1"/>
            </p:cNvSpPr>
            <p:nvPr/>
          </p:nvSpPr>
          <p:spPr bwMode="auto">
            <a:xfrm>
              <a:off x="1555" y="1837"/>
              <a:ext cx="1134"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2304" name="Text Box 148"/>
            <p:cNvSpPr txBox="1">
              <a:spLocks noChangeArrowheads="1"/>
            </p:cNvSpPr>
            <p:nvPr/>
          </p:nvSpPr>
          <p:spPr bwMode="auto">
            <a:xfrm>
              <a:off x="2757" y="816"/>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accent6">
                      <a:lumMod val="50000"/>
                    </a:schemeClr>
                  </a:solidFill>
                  <a:latin typeface="Times New Roman" pitchFamily="18" charset="0"/>
                </a:rPr>
                <a:t>寄存器</a:t>
              </a:r>
              <a:endParaRPr lang="zh-CN" altLang="en-US" b="1" i="0" dirty="0">
                <a:solidFill>
                  <a:schemeClr val="accent6">
                    <a:lumMod val="50000"/>
                  </a:schemeClr>
                </a:solidFill>
              </a:endParaRPr>
            </a:p>
          </p:txBody>
        </p:sp>
        <p:grpSp>
          <p:nvGrpSpPr>
            <p:cNvPr id="12305" name="Group 291"/>
            <p:cNvGrpSpPr>
              <a:grpSpLocks/>
            </p:cNvGrpSpPr>
            <p:nvPr/>
          </p:nvGrpSpPr>
          <p:grpSpPr bwMode="auto">
            <a:xfrm>
              <a:off x="2689" y="1746"/>
              <a:ext cx="696" cy="227"/>
              <a:chOff x="2699" y="1458"/>
              <a:chExt cx="696" cy="227"/>
            </a:xfrm>
          </p:grpSpPr>
          <p:grpSp>
            <p:nvGrpSpPr>
              <p:cNvPr id="12315" name="Group 137"/>
              <p:cNvGrpSpPr>
                <a:grpSpLocks/>
              </p:cNvGrpSpPr>
              <p:nvPr/>
            </p:nvGrpSpPr>
            <p:grpSpPr bwMode="auto">
              <a:xfrm>
                <a:off x="2699" y="1458"/>
                <a:ext cx="247" cy="227"/>
                <a:chOff x="2517" y="2069"/>
                <a:chExt cx="247" cy="227"/>
              </a:xfrm>
            </p:grpSpPr>
            <p:sp>
              <p:nvSpPr>
                <p:cNvPr id="12322" name="Rectangle 138"/>
                <p:cNvSpPr>
                  <a:spLocks noChangeArrowheads="1"/>
                </p:cNvSpPr>
                <p:nvPr/>
              </p:nvSpPr>
              <p:spPr bwMode="auto">
                <a:xfrm>
                  <a:off x="2517" y="2069"/>
                  <a:ext cx="227" cy="227"/>
                </a:xfrm>
                <a:prstGeom prst="rect">
                  <a:avLst/>
                </a:prstGeom>
                <a:solidFill>
                  <a:schemeClr val="accent1"/>
                </a:solidFill>
                <a:ln w="9525">
                  <a:solidFill>
                    <a:schemeClr val="tx1"/>
                  </a:solidFill>
                  <a:miter lim="800000"/>
                  <a:headEnd/>
                  <a:tailEnd/>
                </a:ln>
              </p:spPr>
              <p:txBody>
                <a:bodyPr wrap="none" anchor="ctr"/>
                <a:lstStyle/>
                <a:p>
                  <a:endParaRPr lang="zh-CN" altLang="en-US" b="1"/>
                </a:p>
              </p:txBody>
            </p:sp>
            <p:sp>
              <p:nvSpPr>
                <p:cNvPr id="12323" name="Text Box 139"/>
                <p:cNvSpPr txBox="1">
                  <a:spLocks noChangeArrowheads="1"/>
                </p:cNvSpPr>
                <p:nvPr/>
              </p:nvSpPr>
              <p:spPr bwMode="auto">
                <a:xfrm>
                  <a:off x="2537" y="2069"/>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dirty="0">
                      <a:solidFill>
                        <a:schemeClr val="bg1"/>
                      </a:solidFill>
                    </a:rPr>
                    <a:t>0</a:t>
                  </a:r>
                </a:p>
              </p:txBody>
            </p:sp>
          </p:grpSp>
          <p:grpSp>
            <p:nvGrpSpPr>
              <p:cNvPr id="12316" name="Group 284"/>
              <p:cNvGrpSpPr>
                <a:grpSpLocks/>
              </p:cNvGrpSpPr>
              <p:nvPr/>
            </p:nvGrpSpPr>
            <p:grpSpPr bwMode="auto">
              <a:xfrm>
                <a:off x="2926" y="1458"/>
                <a:ext cx="247" cy="227"/>
                <a:chOff x="2517" y="2069"/>
                <a:chExt cx="247" cy="227"/>
              </a:xfrm>
            </p:grpSpPr>
            <p:sp>
              <p:nvSpPr>
                <p:cNvPr id="12320" name="Rectangle 285"/>
                <p:cNvSpPr>
                  <a:spLocks noChangeArrowheads="1"/>
                </p:cNvSpPr>
                <p:nvPr/>
              </p:nvSpPr>
              <p:spPr bwMode="auto">
                <a:xfrm>
                  <a:off x="2517" y="2069"/>
                  <a:ext cx="227" cy="227"/>
                </a:xfrm>
                <a:prstGeom prst="rect">
                  <a:avLst/>
                </a:prstGeom>
                <a:solidFill>
                  <a:schemeClr val="accent1"/>
                </a:solidFill>
                <a:ln w="9525">
                  <a:solidFill>
                    <a:schemeClr val="tx1"/>
                  </a:solidFill>
                  <a:miter lim="800000"/>
                  <a:headEnd/>
                  <a:tailEnd/>
                </a:ln>
              </p:spPr>
              <p:txBody>
                <a:bodyPr wrap="none" anchor="ctr"/>
                <a:lstStyle/>
                <a:p>
                  <a:endParaRPr lang="zh-CN" altLang="en-US" b="1"/>
                </a:p>
              </p:txBody>
            </p:sp>
            <p:sp>
              <p:nvSpPr>
                <p:cNvPr id="12321" name="Text Box 286"/>
                <p:cNvSpPr txBox="1">
                  <a:spLocks noChangeArrowheads="1"/>
                </p:cNvSpPr>
                <p:nvPr/>
              </p:nvSpPr>
              <p:spPr bwMode="auto">
                <a:xfrm>
                  <a:off x="2537" y="2069"/>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a:solidFill>
                        <a:schemeClr val="bg1"/>
                      </a:solidFill>
                    </a:rPr>
                    <a:t>1</a:t>
                  </a:r>
                </a:p>
              </p:txBody>
            </p:sp>
          </p:grpSp>
          <p:grpSp>
            <p:nvGrpSpPr>
              <p:cNvPr id="12317" name="Group 287"/>
              <p:cNvGrpSpPr>
                <a:grpSpLocks/>
              </p:cNvGrpSpPr>
              <p:nvPr/>
            </p:nvGrpSpPr>
            <p:grpSpPr bwMode="auto">
              <a:xfrm>
                <a:off x="3148" y="1458"/>
                <a:ext cx="247" cy="227"/>
                <a:chOff x="2517" y="2069"/>
                <a:chExt cx="247" cy="227"/>
              </a:xfrm>
            </p:grpSpPr>
            <p:sp>
              <p:nvSpPr>
                <p:cNvPr id="12318" name="Rectangle 288"/>
                <p:cNvSpPr>
                  <a:spLocks noChangeArrowheads="1"/>
                </p:cNvSpPr>
                <p:nvPr/>
              </p:nvSpPr>
              <p:spPr bwMode="auto">
                <a:xfrm>
                  <a:off x="2517" y="2069"/>
                  <a:ext cx="227" cy="227"/>
                </a:xfrm>
                <a:prstGeom prst="rect">
                  <a:avLst/>
                </a:prstGeom>
                <a:solidFill>
                  <a:schemeClr val="accent1"/>
                </a:solidFill>
                <a:ln w="9525">
                  <a:solidFill>
                    <a:schemeClr val="tx1"/>
                  </a:solidFill>
                  <a:miter lim="800000"/>
                  <a:headEnd/>
                  <a:tailEnd/>
                </a:ln>
              </p:spPr>
              <p:txBody>
                <a:bodyPr wrap="none" anchor="ctr"/>
                <a:lstStyle/>
                <a:p>
                  <a:endParaRPr lang="zh-CN" altLang="en-US" b="1"/>
                </a:p>
              </p:txBody>
            </p:sp>
            <p:sp>
              <p:nvSpPr>
                <p:cNvPr id="12319" name="Text Box 289"/>
                <p:cNvSpPr txBox="1">
                  <a:spLocks noChangeArrowheads="1"/>
                </p:cNvSpPr>
                <p:nvPr/>
              </p:nvSpPr>
              <p:spPr bwMode="auto">
                <a:xfrm>
                  <a:off x="2537" y="2069"/>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a:solidFill>
                        <a:schemeClr val="bg1"/>
                      </a:solidFill>
                    </a:rPr>
                    <a:t>0</a:t>
                  </a:r>
                </a:p>
              </p:txBody>
            </p:sp>
          </p:grpSp>
        </p:grpSp>
        <p:grpSp>
          <p:nvGrpSpPr>
            <p:cNvPr id="12306" name="Group 302"/>
            <p:cNvGrpSpPr>
              <a:grpSpLocks/>
            </p:cNvGrpSpPr>
            <p:nvPr/>
          </p:nvGrpSpPr>
          <p:grpSpPr bwMode="auto">
            <a:xfrm>
              <a:off x="1868" y="1587"/>
              <a:ext cx="1156" cy="159"/>
              <a:chOff x="1787" y="1275"/>
              <a:chExt cx="1156" cy="159"/>
            </a:xfrm>
          </p:grpSpPr>
          <p:sp>
            <p:nvSpPr>
              <p:cNvPr id="12313" name="Line 300"/>
              <p:cNvSpPr>
                <a:spLocks noChangeShapeType="1"/>
              </p:cNvSpPr>
              <p:nvPr/>
            </p:nvSpPr>
            <p:spPr bwMode="auto">
              <a:xfrm>
                <a:off x="1787" y="1275"/>
                <a:ext cx="115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4" name="Line 301"/>
              <p:cNvSpPr>
                <a:spLocks noChangeShapeType="1"/>
              </p:cNvSpPr>
              <p:nvPr/>
            </p:nvSpPr>
            <p:spPr bwMode="auto">
              <a:xfrm>
                <a:off x="2934" y="1275"/>
                <a:ext cx="0" cy="15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07" name="Group 309"/>
            <p:cNvGrpSpPr>
              <a:grpSpLocks/>
            </p:cNvGrpSpPr>
            <p:nvPr/>
          </p:nvGrpSpPr>
          <p:grpSpPr bwMode="auto">
            <a:xfrm>
              <a:off x="2190" y="1374"/>
              <a:ext cx="1066" cy="363"/>
              <a:chOff x="2109" y="1062"/>
              <a:chExt cx="1066" cy="363"/>
            </a:xfrm>
          </p:grpSpPr>
          <p:sp>
            <p:nvSpPr>
              <p:cNvPr id="12311" name="Line 303"/>
              <p:cNvSpPr>
                <a:spLocks noChangeShapeType="1"/>
              </p:cNvSpPr>
              <p:nvPr/>
            </p:nvSpPr>
            <p:spPr bwMode="auto">
              <a:xfrm>
                <a:off x="2109" y="1071"/>
                <a:ext cx="106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2" name="Line 304"/>
              <p:cNvSpPr>
                <a:spLocks noChangeShapeType="1"/>
              </p:cNvSpPr>
              <p:nvPr/>
            </p:nvSpPr>
            <p:spPr bwMode="auto">
              <a:xfrm>
                <a:off x="3175" y="1062"/>
                <a:ext cx="0" cy="36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12308" name="Text Box 318"/>
            <p:cNvSpPr txBox="1">
              <a:spLocks noChangeArrowheads="1"/>
            </p:cNvSpPr>
            <p:nvPr/>
          </p:nvSpPr>
          <p:spPr bwMode="auto">
            <a:xfrm>
              <a:off x="2916" y="108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dirty="0">
                  <a:solidFill>
                    <a:schemeClr val="accent6">
                      <a:lumMod val="50000"/>
                    </a:schemeClr>
                  </a:solidFill>
                  <a:latin typeface="Times New Roman" pitchFamily="18" charset="0"/>
                </a:rPr>
                <a:t>N</a:t>
              </a:r>
            </a:p>
          </p:txBody>
        </p:sp>
        <p:sp>
          <p:nvSpPr>
            <p:cNvPr id="12309" name="Line 319"/>
            <p:cNvSpPr>
              <a:spLocks noChangeShapeType="1"/>
            </p:cNvSpPr>
            <p:nvPr/>
          </p:nvSpPr>
          <p:spPr bwMode="auto">
            <a:xfrm>
              <a:off x="3120" y="1198"/>
              <a:ext cx="204" cy="0"/>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2310" name="Line 320"/>
            <p:cNvSpPr>
              <a:spLocks noChangeShapeType="1"/>
            </p:cNvSpPr>
            <p:nvPr/>
          </p:nvSpPr>
          <p:spPr bwMode="auto">
            <a:xfrm>
              <a:off x="2734" y="1198"/>
              <a:ext cx="204" cy="0"/>
            </a:xfrm>
            <a:prstGeom prst="line">
              <a:avLst/>
            </a:prstGeom>
            <a:noFill/>
            <a:ln w="9525">
              <a:solidFill>
                <a:schemeClr val="accent6">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08199" name="Text Box 327"/>
          <p:cNvSpPr txBox="1">
            <a:spLocks noChangeArrowheads="1"/>
          </p:cNvSpPr>
          <p:nvPr/>
        </p:nvSpPr>
        <p:spPr bwMode="auto">
          <a:xfrm>
            <a:off x="1143000" y="5489578"/>
            <a:ext cx="51837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b="1" i="0" dirty="0">
                <a:solidFill>
                  <a:schemeClr val="accent6">
                    <a:lumMod val="50000"/>
                  </a:schemeClr>
                </a:solidFill>
                <a:latin typeface="Times New Roman" pitchFamily="18" charset="0"/>
              </a:rPr>
              <a:t>N=3  2</a:t>
            </a:r>
            <a:r>
              <a:rPr lang="en-US" altLang="zh-CN" sz="2000" b="1" i="0" baseline="30000" dirty="0">
                <a:solidFill>
                  <a:schemeClr val="accent6">
                    <a:lumMod val="50000"/>
                  </a:schemeClr>
                </a:solidFill>
                <a:latin typeface="Times New Roman" pitchFamily="18" charset="0"/>
              </a:rPr>
              <a:t>N</a:t>
            </a:r>
            <a:r>
              <a:rPr lang="zh-CN" altLang="en-US" sz="2000" b="1" i="0" dirty="0">
                <a:solidFill>
                  <a:schemeClr val="accent6">
                    <a:lumMod val="50000"/>
                  </a:schemeClr>
                </a:solidFill>
                <a:latin typeface="Times New Roman" pitchFamily="18" charset="0"/>
              </a:rPr>
              <a:t>个光强等级</a:t>
            </a:r>
          </a:p>
        </p:txBody>
      </p:sp>
      <p:sp>
        <p:nvSpPr>
          <p:cNvPr id="174" name="Line 186"/>
          <p:cNvSpPr>
            <a:spLocks noChangeShapeType="1"/>
          </p:cNvSpPr>
          <p:nvPr/>
        </p:nvSpPr>
        <p:spPr bwMode="auto">
          <a:xfrm>
            <a:off x="9800224" y="4416444"/>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86"/>
          <p:cNvSpPr>
            <a:spLocks noChangeShapeType="1"/>
          </p:cNvSpPr>
          <p:nvPr/>
        </p:nvSpPr>
        <p:spPr bwMode="auto">
          <a:xfrm>
            <a:off x="11957636" y="3394854"/>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87289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wipe(up)">
                                      <p:cBhvr>
                                        <p:cTn id="7" dur="500"/>
                                        <p:tgtEl>
                                          <p:spTgt spid="207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outVertical)">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816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817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81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08199"/>
                                        </p:tgtEl>
                                        <p:attrNameLst>
                                          <p:attrName>style.visibility</p:attrName>
                                        </p:attrNameLst>
                                      </p:cBhvr>
                                      <p:to>
                                        <p:strVal val="visible"/>
                                      </p:to>
                                    </p:set>
                                    <p:animEffect transition="in" filter="wipe(left)">
                                      <p:cBhvr>
                                        <p:cTn id="60" dur="500"/>
                                        <p:tgtEl>
                                          <p:spTgt spid="208199"/>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1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8169" grpId="0"/>
      <p:bldP spid="208170" grpId="0"/>
      <p:bldP spid="208171" grpId="0"/>
      <p:bldP spid="208199" grpId="0"/>
      <p:bldP spid="174" grpId="0" animBg="1"/>
      <p:bldP spid="17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75"/>
          <p:cNvGrpSpPr>
            <a:grpSpLocks/>
          </p:cNvGrpSpPr>
          <p:nvPr/>
        </p:nvGrpSpPr>
        <p:grpSpPr bwMode="auto">
          <a:xfrm>
            <a:off x="383117" y="1379541"/>
            <a:ext cx="4318000" cy="3633787"/>
            <a:chOff x="190" y="641"/>
            <a:chExt cx="2040" cy="2289"/>
          </a:xfrm>
        </p:grpSpPr>
        <p:grpSp>
          <p:nvGrpSpPr>
            <p:cNvPr id="13436" name="Group 4"/>
            <p:cNvGrpSpPr>
              <a:grpSpLocks/>
            </p:cNvGrpSpPr>
            <p:nvPr/>
          </p:nvGrpSpPr>
          <p:grpSpPr bwMode="auto">
            <a:xfrm>
              <a:off x="870" y="799"/>
              <a:ext cx="1360" cy="1360"/>
              <a:chOff x="779" y="700"/>
              <a:chExt cx="1360" cy="1360"/>
            </a:xfrm>
          </p:grpSpPr>
          <p:sp>
            <p:nvSpPr>
              <p:cNvPr id="13505" name="Rectangle 5"/>
              <p:cNvSpPr>
                <a:spLocks noChangeAspect="1" noChangeArrowheads="1"/>
              </p:cNvSpPr>
              <p:nvPr/>
            </p:nvSpPr>
            <p:spPr bwMode="auto">
              <a:xfrm>
                <a:off x="779" y="700"/>
                <a:ext cx="1360" cy="136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grpSp>
            <p:nvGrpSpPr>
              <p:cNvPr id="13506" name="Group 6"/>
              <p:cNvGrpSpPr>
                <a:grpSpLocks/>
              </p:cNvGrpSpPr>
              <p:nvPr/>
            </p:nvGrpSpPr>
            <p:grpSpPr bwMode="auto">
              <a:xfrm>
                <a:off x="779" y="790"/>
                <a:ext cx="1360" cy="1179"/>
                <a:chOff x="906" y="1450"/>
                <a:chExt cx="1360" cy="1179"/>
              </a:xfrm>
            </p:grpSpPr>
            <p:sp>
              <p:nvSpPr>
                <p:cNvPr id="13521" name="Line 7"/>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 name="Line 8"/>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 name="Line 9"/>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 name="Line 10"/>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 name="Line 11"/>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6" name="Line 12"/>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7" name="Line 13"/>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8" name="Line 14"/>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9" name="Line 15"/>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0" name="Line 16"/>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1" name="Line 17"/>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2" name="Line 18"/>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3" name="Line 19"/>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4" name="Line 20"/>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507" name="Line 21"/>
              <p:cNvSpPr>
                <a:spLocks noChangeShapeType="1"/>
              </p:cNvSpPr>
              <p:nvPr/>
            </p:nvSpPr>
            <p:spPr bwMode="auto">
              <a:xfrm>
                <a:off x="870"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8" name="Line 22"/>
              <p:cNvSpPr>
                <a:spLocks noChangeShapeType="1"/>
              </p:cNvSpPr>
              <p:nvPr/>
            </p:nvSpPr>
            <p:spPr bwMode="auto">
              <a:xfrm>
                <a:off x="961"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9" name="Line 23"/>
              <p:cNvSpPr>
                <a:spLocks noChangeShapeType="1"/>
              </p:cNvSpPr>
              <p:nvPr/>
            </p:nvSpPr>
            <p:spPr bwMode="auto">
              <a:xfrm>
                <a:off x="1051"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0" name="Line 24"/>
              <p:cNvSpPr>
                <a:spLocks noChangeShapeType="1"/>
              </p:cNvSpPr>
              <p:nvPr/>
            </p:nvSpPr>
            <p:spPr bwMode="auto">
              <a:xfrm>
                <a:off x="1142"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1" name="Line 25"/>
              <p:cNvSpPr>
                <a:spLocks noChangeShapeType="1"/>
              </p:cNvSpPr>
              <p:nvPr/>
            </p:nvSpPr>
            <p:spPr bwMode="auto">
              <a:xfrm>
                <a:off x="1233"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2" name="Line 26"/>
              <p:cNvSpPr>
                <a:spLocks noChangeShapeType="1"/>
              </p:cNvSpPr>
              <p:nvPr/>
            </p:nvSpPr>
            <p:spPr bwMode="auto">
              <a:xfrm>
                <a:off x="1323"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3" name="Line 27"/>
              <p:cNvSpPr>
                <a:spLocks noChangeShapeType="1"/>
              </p:cNvSpPr>
              <p:nvPr/>
            </p:nvSpPr>
            <p:spPr bwMode="auto">
              <a:xfrm>
                <a:off x="1414"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4" name="Line 28"/>
              <p:cNvSpPr>
                <a:spLocks noChangeShapeType="1"/>
              </p:cNvSpPr>
              <p:nvPr/>
            </p:nvSpPr>
            <p:spPr bwMode="auto">
              <a:xfrm>
                <a:off x="1505"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5" name="Line 29"/>
              <p:cNvSpPr>
                <a:spLocks noChangeShapeType="1"/>
              </p:cNvSpPr>
              <p:nvPr/>
            </p:nvSpPr>
            <p:spPr bwMode="auto">
              <a:xfrm>
                <a:off x="1595"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6" name="Line 30"/>
              <p:cNvSpPr>
                <a:spLocks noChangeShapeType="1"/>
              </p:cNvSpPr>
              <p:nvPr/>
            </p:nvSpPr>
            <p:spPr bwMode="auto">
              <a:xfrm>
                <a:off x="1686"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 name="Line 31"/>
              <p:cNvSpPr>
                <a:spLocks noChangeShapeType="1"/>
              </p:cNvSpPr>
              <p:nvPr/>
            </p:nvSpPr>
            <p:spPr bwMode="auto">
              <a:xfrm>
                <a:off x="1777"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 name="Line 32"/>
              <p:cNvSpPr>
                <a:spLocks noChangeShapeType="1"/>
              </p:cNvSpPr>
              <p:nvPr/>
            </p:nvSpPr>
            <p:spPr bwMode="auto">
              <a:xfrm>
                <a:off x="1867"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 name="Line 33"/>
              <p:cNvSpPr>
                <a:spLocks noChangeShapeType="1"/>
              </p:cNvSpPr>
              <p:nvPr/>
            </p:nvSpPr>
            <p:spPr bwMode="auto">
              <a:xfrm>
                <a:off x="1958"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 name="Line 34"/>
              <p:cNvSpPr>
                <a:spLocks noChangeShapeType="1"/>
              </p:cNvSpPr>
              <p:nvPr/>
            </p:nvSpPr>
            <p:spPr bwMode="auto">
              <a:xfrm>
                <a:off x="2049"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437" name="Group 35"/>
            <p:cNvGrpSpPr>
              <a:grpSpLocks/>
            </p:cNvGrpSpPr>
            <p:nvPr/>
          </p:nvGrpSpPr>
          <p:grpSpPr bwMode="auto">
            <a:xfrm>
              <a:off x="553" y="1026"/>
              <a:ext cx="1360" cy="1360"/>
              <a:chOff x="543" y="913"/>
              <a:chExt cx="1360" cy="1360"/>
            </a:xfrm>
          </p:grpSpPr>
          <p:sp>
            <p:nvSpPr>
              <p:cNvPr id="13475" name="Rectangle 36"/>
              <p:cNvSpPr>
                <a:spLocks noChangeAspect="1" noChangeArrowheads="1"/>
              </p:cNvSpPr>
              <p:nvPr/>
            </p:nvSpPr>
            <p:spPr bwMode="auto">
              <a:xfrm>
                <a:off x="543" y="913"/>
                <a:ext cx="1360" cy="136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grpSp>
            <p:nvGrpSpPr>
              <p:cNvPr id="13476" name="Group 37"/>
              <p:cNvGrpSpPr>
                <a:grpSpLocks/>
              </p:cNvGrpSpPr>
              <p:nvPr/>
            </p:nvGrpSpPr>
            <p:grpSpPr bwMode="auto">
              <a:xfrm>
                <a:off x="543" y="1003"/>
                <a:ext cx="1360" cy="1179"/>
                <a:chOff x="906" y="1450"/>
                <a:chExt cx="1360" cy="1179"/>
              </a:xfrm>
            </p:grpSpPr>
            <p:sp>
              <p:nvSpPr>
                <p:cNvPr id="13491" name="Line 38"/>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2" name="Line 39"/>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3" name="Line 40"/>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4" name="Line 41"/>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5" name="Line 42"/>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6" name="Line 43"/>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7" name="Line 44"/>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8" name="Line 45"/>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9" name="Line 46"/>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0" name="Line 47"/>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1" name="Line 48"/>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2" name="Line 49"/>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3" name="Line 50"/>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4" name="Line 51"/>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77" name="Line 52"/>
              <p:cNvSpPr>
                <a:spLocks noChangeShapeType="1"/>
              </p:cNvSpPr>
              <p:nvPr/>
            </p:nvSpPr>
            <p:spPr bwMode="auto">
              <a:xfrm>
                <a:off x="634"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8" name="Line 53"/>
              <p:cNvSpPr>
                <a:spLocks noChangeShapeType="1"/>
              </p:cNvSpPr>
              <p:nvPr/>
            </p:nvSpPr>
            <p:spPr bwMode="auto">
              <a:xfrm>
                <a:off x="72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9" name="Line 54"/>
              <p:cNvSpPr>
                <a:spLocks noChangeShapeType="1"/>
              </p:cNvSpPr>
              <p:nvPr/>
            </p:nvSpPr>
            <p:spPr bwMode="auto">
              <a:xfrm>
                <a:off x="81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0" name="Line 55"/>
              <p:cNvSpPr>
                <a:spLocks noChangeShapeType="1"/>
              </p:cNvSpPr>
              <p:nvPr/>
            </p:nvSpPr>
            <p:spPr bwMode="auto">
              <a:xfrm>
                <a:off x="906"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1" name="Line 56"/>
              <p:cNvSpPr>
                <a:spLocks noChangeShapeType="1"/>
              </p:cNvSpPr>
              <p:nvPr/>
            </p:nvSpPr>
            <p:spPr bwMode="auto">
              <a:xfrm>
                <a:off x="99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2" name="Line 57"/>
              <p:cNvSpPr>
                <a:spLocks noChangeShapeType="1"/>
              </p:cNvSpPr>
              <p:nvPr/>
            </p:nvSpPr>
            <p:spPr bwMode="auto">
              <a:xfrm>
                <a:off x="108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3" name="Line 58"/>
              <p:cNvSpPr>
                <a:spLocks noChangeShapeType="1"/>
              </p:cNvSpPr>
              <p:nvPr/>
            </p:nvSpPr>
            <p:spPr bwMode="auto">
              <a:xfrm>
                <a:off x="1178"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4" name="Line 59"/>
              <p:cNvSpPr>
                <a:spLocks noChangeShapeType="1"/>
              </p:cNvSpPr>
              <p:nvPr/>
            </p:nvSpPr>
            <p:spPr bwMode="auto">
              <a:xfrm>
                <a:off x="126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5" name="Line 60"/>
              <p:cNvSpPr>
                <a:spLocks noChangeShapeType="1"/>
              </p:cNvSpPr>
              <p:nvPr/>
            </p:nvSpPr>
            <p:spPr bwMode="auto">
              <a:xfrm>
                <a:off x="135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 name="Line 61"/>
              <p:cNvSpPr>
                <a:spLocks noChangeShapeType="1"/>
              </p:cNvSpPr>
              <p:nvPr/>
            </p:nvSpPr>
            <p:spPr bwMode="auto">
              <a:xfrm>
                <a:off x="1450"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7" name="Line 62"/>
              <p:cNvSpPr>
                <a:spLocks noChangeShapeType="1"/>
              </p:cNvSpPr>
              <p:nvPr/>
            </p:nvSpPr>
            <p:spPr bwMode="auto">
              <a:xfrm>
                <a:off x="154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8" name="Line 63"/>
              <p:cNvSpPr>
                <a:spLocks noChangeShapeType="1"/>
              </p:cNvSpPr>
              <p:nvPr/>
            </p:nvSpPr>
            <p:spPr bwMode="auto">
              <a:xfrm>
                <a:off x="163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9" name="Line 64"/>
              <p:cNvSpPr>
                <a:spLocks noChangeShapeType="1"/>
              </p:cNvSpPr>
              <p:nvPr/>
            </p:nvSpPr>
            <p:spPr bwMode="auto">
              <a:xfrm>
                <a:off x="1722"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0" name="Line 65"/>
              <p:cNvSpPr>
                <a:spLocks noChangeShapeType="1"/>
              </p:cNvSpPr>
              <p:nvPr/>
            </p:nvSpPr>
            <p:spPr bwMode="auto">
              <a:xfrm>
                <a:off x="1813"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438" name="Group 99"/>
            <p:cNvGrpSpPr>
              <a:grpSpLocks/>
            </p:cNvGrpSpPr>
            <p:nvPr/>
          </p:nvGrpSpPr>
          <p:grpSpPr bwMode="auto">
            <a:xfrm>
              <a:off x="231" y="1253"/>
              <a:ext cx="1631" cy="1677"/>
              <a:chOff x="258" y="1338"/>
              <a:chExt cx="1631" cy="1677"/>
            </a:xfrm>
          </p:grpSpPr>
          <p:grpSp>
            <p:nvGrpSpPr>
              <p:cNvPr id="13443" name="Group 100"/>
              <p:cNvGrpSpPr>
                <a:grpSpLocks/>
              </p:cNvGrpSpPr>
              <p:nvPr/>
            </p:nvGrpSpPr>
            <p:grpSpPr bwMode="auto">
              <a:xfrm>
                <a:off x="258" y="1338"/>
                <a:ext cx="1360" cy="1360"/>
                <a:chOff x="317" y="1117"/>
                <a:chExt cx="1360" cy="1360"/>
              </a:xfrm>
            </p:grpSpPr>
            <p:sp>
              <p:nvSpPr>
                <p:cNvPr id="13445" name="Rectangle 101"/>
                <p:cNvSpPr>
                  <a:spLocks noChangeAspect="1" noChangeArrowheads="1"/>
                </p:cNvSpPr>
                <p:nvPr/>
              </p:nvSpPr>
              <p:spPr bwMode="auto">
                <a:xfrm>
                  <a:off x="317" y="1117"/>
                  <a:ext cx="1360" cy="136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grpSp>
              <p:nvGrpSpPr>
                <p:cNvPr id="13446" name="Group 102"/>
                <p:cNvGrpSpPr>
                  <a:grpSpLocks/>
                </p:cNvGrpSpPr>
                <p:nvPr/>
              </p:nvGrpSpPr>
              <p:grpSpPr bwMode="auto">
                <a:xfrm>
                  <a:off x="317" y="1207"/>
                  <a:ext cx="1360" cy="1179"/>
                  <a:chOff x="906" y="1450"/>
                  <a:chExt cx="1360" cy="1179"/>
                </a:xfrm>
              </p:grpSpPr>
              <p:sp>
                <p:nvSpPr>
                  <p:cNvPr id="13461" name="Line 103"/>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2" name="Line 104"/>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3" name="Line 105"/>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4" name="Line 106"/>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5" name="Line 107"/>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6" name="Line 108"/>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7" name="Line 109"/>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8" name="Line 110"/>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9" name="Line 111"/>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0" name="Line 112"/>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1" name="Line 113"/>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2" name="Line 114"/>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3" name="Line 115"/>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4" name="Line 116"/>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47" name="Line 117"/>
                <p:cNvSpPr>
                  <a:spLocks noChangeShapeType="1"/>
                </p:cNvSpPr>
                <p:nvPr/>
              </p:nvSpPr>
              <p:spPr bwMode="auto">
                <a:xfrm>
                  <a:off x="408"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8" name="Line 118"/>
                <p:cNvSpPr>
                  <a:spLocks noChangeShapeType="1"/>
                </p:cNvSpPr>
                <p:nvPr/>
              </p:nvSpPr>
              <p:spPr bwMode="auto">
                <a:xfrm>
                  <a:off x="49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9" name="Line 119"/>
                <p:cNvSpPr>
                  <a:spLocks noChangeShapeType="1"/>
                </p:cNvSpPr>
                <p:nvPr/>
              </p:nvSpPr>
              <p:spPr bwMode="auto">
                <a:xfrm>
                  <a:off x="58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0" name="Line 120"/>
                <p:cNvSpPr>
                  <a:spLocks noChangeShapeType="1"/>
                </p:cNvSpPr>
                <p:nvPr/>
              </p:nvSpPr>
              <p:spPr bwMode="auto">
                <a:xfrm>
                  <a:off x="680"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1" name="Line 121"/>
                <p:cNvSpPr>
                  <a:spLocks noChangeShapeType="1"/>
                </p:cNvSpPr>
                <p:nvPr/>
              </p:nvSpPr>
              <p:spPr bwMode="auto">
                <a:xfrm>
                  <a:off x="77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2" name="Line 122"/>
                <p:cNvSpPr>
                  <a:spLocks noChangeShapeType="1"/>
                </p:cNvSpPr>
                <p:nvPr/>
              </p:nvSpPr>
              <p:spPr bwMode="auto">
                <a:xfrm>
                  <a:off x="86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3" name="Line 123"/>
                <p:cNvSpPr>
                  <a:spLocks noChangeShapeType="1"/>
                </p:cNvSpPr>
                <p:nvPr/>
              </p:nvSpPr>
              <p:spPr bwMode="auto">
                <a:xfrm>
                  <a:off x="952"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4" name="Line 124"/>
                <p:cNvSpPr>
                  <a:spLocks noChangeShapeType="1"/>
                </p:cNvSpPr>
                <p:nvPr/>
              </p:nvSpPr>
              <p:spPr bwMode="auto">
                <a:xfrm>
                  <a:off x="104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5" name="Line 125"/>
                <p:cNvSpPr>
                  <a:spLocks noChangeShapeType="1"/>
                </p:cNvSpPr>
                <p:nvPr/>
              </p:nvSpPr>
              <p:spPr bwMode="auto">
                <a:xfrm>
                  <a:off x="113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6" name="Line 126"/>
                <p:cNvSpPr>
                  <a:spLocks noChangeShapeType="1"/>
                </p:cNvSpPr>
                <p:nvPr/>
              </p:nvSpPr>
              <p:spPr bwMode="auto">
                <a:xfrm>
                  <a:off x="1224"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7" name="Line 127"/>
                <p:cNvSpPr>
                  <a:spLocks noChangeShapeType="1"/>
                </p:cNvSpPr>
                <p:nvPr/>
              </p:nvSpPr>
              <p:spPr bwMode="auto">
                <a:xfrm>
                  <a:off x="131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8" name="Line 128"/>
                <p:cNvSpPr>
                  <a:spLocks noChangeShapeType="1"/>
                </p:cNvSpPr>
                <p:nvPr/>
              </p:nvSpPr>
              <p:spPr bwMode="auto">
                <a:xfrm>
                  <a:off x="140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9" name="Line 129"/>
                <p:cNvSpPr>
                  <a:spLocks noChangeShapeType="1"/>
                </p:cNvSpPr>
                <p:nvPr/>
              </p:nvSpPr>
              <p:spPr bwMode="auto">
                <a:xfrm>
                  <a:off x="1496"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0" name="Line 130"/>
                <p:cNvSpPr>
                  <a:spLocks noChangeShapeType="1"/>
                </p:cNvSpPr>
                <p:nvPr/>
              </p:nvSpPr>
              <p:spPr bwMode="auto">
                <a:xfrm>
                  <a:off x="1587"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44" name="Text Box 131"/>
              <p:cNvSpPr txBox="1">
                <a:spLocks noChangeArrowheads="1"/>
              </p:cNvSpPr>
              <p:nvPr/>
            </p:nvSpPr>
            <p:spPr bwMode="auto">
              <a:xfrm>
                <a:off x="528" y="2803"/>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a:t>帧缓冲存储器</a:t>
                </a:r>
              </a:p>
            </p:txBody>
          </p:sp>
        </p:grpSp>
        <p:grpSp>
          <p:nvGrpSpPr>
            <p:cNvPr id="13439" name="Group 135"/>
            <p:cNvGrpSpPr>
              <a:grpSpLocks/>
            </p:cNvGrpSpPr>
            <p:nvPr/>
          </p:nvGrpSpPr>
          <p:grpSpPr bwMode="auto">
            <a:xfrm>
              <a:off x="190" y="641"/>
              <a:ext cx="476" cy="426"/>
              <a:chOff x="136" y="414"/>
              <a:chExt cx="476" cy="426"/>
            </a:xfrm>
          </p:grpSpPr>
          <p:sp>
            <p:nvSpPr>
              <p:cNvPr id="13440" name="Text Box 136"/>
              <p:cNvSpPr txBox="1">
                <a:spLocks noChangeArrowheads="1"/>
              </p:cNvSpPr>
              <p:nvPr/>
            </p:nvSpPr>
            <p:spPr bwMode="auto">
              <a:xfrm>
                <a:off x="249" y="504"/>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N</a:t>
                </a:r>
              </a:p>
            </p:txBody>
          </p:sp>
          <p:sp>
            <p:nvSpPr>
              <p:cNvPr id="13441" name="Line 137"/>
              <p:cNvSpPr>
                <a:spLocks noChangeShapeType="1"/>
              </p:cNvSpPr>
              <p:nvPr/>
            </p:nvSpPr>
            <p:spPr bwMode="auto">
              <a:xfrm flipV="1">
                <a:off x="476" y="414"/>
                <a:ext cx="136" cy="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42" name="Line 138"/>
              <p:cNvSpPr>
                <a:spLocks noChangeShapeType="1"/>
              </p:cNvSpPr>
              <p:nvPr/>
            </p:nvSpPr>
            <p:spPr bwMode="auto">
              <a:xfrm rot="5966787">
                <a:off x="125" y="715"/>
                <a:ext cx="136" cy="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18467" name="Text Box 3"/>
          <p:cNvSpPr txBox="1">
            <a:spLocks noChangeArrowheads="1"/>
          </p:cNvSpPr>
          <p:nvPr/>
        </p:nvSpPr>
        <p:spPr bwMode="auto">
          <a:xfrm>
            <a:off x="450738" y="233316"/>
            <a:ext cx="10850033" cy="984250"/>
          </a:xfrm>
          <a:prstGeom prst="rect">
            <a:avLst/>
          </a:prstGeom>
          <a:noFill/>
          <a:ln w="9525">
            <a:noFill/>
            <a:miter lim="800000"/>
            <a:headEnd/>
            <a:tailEnd/>
          </a:ln>
          <a:effectLst/>
        </p:spPr>
        <p:txBody>
          <a:bodyPr>
            <a:spAutoFit/>
          </a:bodyPr>
          <a:lstStyle/>
          <a:p>
            <a:pPr>
              <a:spcBef>
                <a:spcPct val="50000"/>
              </a:spcBef>
              <a:defRPr/>
            </a:pPr>
            <a:r>
              <a:rPr lang="zh-CN" altLang="en-US" sz="2800" b="1" dirty="0">
                <a:effectLst>
                  <a:outerShdw blurRad="38100" dist="38100" dir="2700000" algn="tl">
                    <a:srgbClr val="000000"/>
                  </a:outerShdw>
                </a:effectLst>
                <a:ea typeface="宋体" pitchFamily="2" charset="-122"/>
              </a:rPr>
              <a:t>使用查色表</a:t>
            </a:r>
          </a:p>
          <a:p>
            <a:pPr>
              <a:spcBef>
                <a:spcPct val="50000"/>
              </a:spcBef>
              <a:defRPr/>
            </a:pPr>
            <a:r>
              <a:rPr lang="en-US" altLang="zh-CN" sz="2000" b="1" dirty="0">
                <a:solidFill>
                  <a:schemeClr val="accent5">
                    <a:lumMod val="50000"/>
                  </a:schemeClr>
                </a:solidFill>
                <a:latin typeface="Times New Roman" pitchFamily="18" charset="0"/>
                <a:ea typeface="宋体" pitchFamily="2" charset="-122"/>
              </a:rPr>
              <a:t>N</a:t>
            </a:r>
            <a:r>
              <a:rPr lang="zh-CN" altLang="en-US" sz="2000" b="1" dirty="0">
                <a:solidFill>
                  <a:schemeClr val="accent5">
                    <a:lumMod val="50000"/>
                  </a:schemeClr>
                </a:solidFill>
                <a:ea typeface="宋体" pitchFamily="2" charset="-122"/>
              </a:rPr>
              <a:t>个位平面的黑白帧缓存，查色表宽度为</a:t>
            </a:r>
            <a:r>
              <a:rPr lang="en-US" altLang="zh-CN" sz="2000" b="1" dirty="0">
                <a:solidFill>
                  <a:schemeClr val="accent5">
                    <a:lumMod val="50000"/>
                  </a:schemeClr>
                </a:solidFill>
                <a:latin typeface="Times New Roman" pitchFamily="18" charset="0"/>
                <a:ea typeface="宋体" pitchFamily="2" charset="-122"/>
              </a:rPr>
              <a:t>W</a:t>
            </a:r>
            <a:r>
              <a:rPr lang="zh-CN" altLang="en-US" sz="2000" b="1" dirty="0">
                <a:solidFill>
                  <a:schemeClr val="accent5">
                    <a:lumMod val="50000"/>
                  </a:schemeClr>
                </a:solidFill>
                <a:ea typeface="宋体" pitchFamily="2" charset="-122"/>
              </a:rPr>
              <a:t>位</a:t>
            </a:r>
            <a:r>
              <a:rPr lang="zh-CN" altLang="en-US" b="1" dirty="0">
                <a:solidFill>
                  <a:schemeClr val="accent5">
                    <a:lumMod val="50000"/>
                  </a:schemeClr>
                </a:solidFill>
                <a:ea typeface="宋体" pitchFamily="2" charset="-122"/>
              </a:rPr>
              <a:t> </a:t>
            </a:r>
          </a:p>
        </p:txBody>
      </p:sp>
      <p:grpSp>
        <p:nvGrpSpPr>
          <p:cNvPr id="11" name="Group 304"/>
          <p:cNvGrpSpPr>
            <a:grpSpLocks/>
          </p:cNvGrpSpPr>
          <p:nvPr/>
        </p:nvGrpSpPr>
        <p:grpSpPr bwMode="auto">
          <a:xfrm>
            <a:off x="9558868" y="3402016"/>
            <a:ext cx="2633133" cy="3455987"/>
            <a:chOff x="4516" y="2143"/>
            <a:chExt cx="1244" cy="2177"/>
          </a:xfrm>
        </p:grpSpPr>
        <p:grpSp>
          <p:nvGrpSpPr>
            <p:cNvPr id="13404" name="Group 67"/>
            <p:cNvGrpSpPr>
              <a:grpSpLocks/>
            </p:cNvGrpSpPr>
            <p:nvPr/>
          </p:nvGrpSpPr>
          <p:grpSpPr bwMode="auto">
            <a:xfrm>
              <a:off x="4516" y="2143"/>
              <a:ext cx="1244" cy="2042"/>
              <a:chOff x="4437" y="845"/>
              <a:chExt cx="1244" cy="2042"/>
            </a:xfrm>
          </p:grpSpPr>
          <p:grpSp>
            <p:nvGrpSpPr>
              <p:cNvPr id="13406" name="Group 68"/>
              <p:cNvGrpSpPr>
                <a:grpSpLocks/>
              </p:cNvGrpSpPr>
              <p:nvPr/>
            </p:nvGrpSpPr>
            <p:grpSpPr bwMode="auto">
              <a:xfrm>
                <a:off x="4536" y="845"/>
                <a:ext cx="1043" cy="2042"/>
                <a:chOff x="4534" y="906"/>
                <a:chExt cx="1043" cy="2042"/>
              </a:xfrm>
            </p:grpSpPr>
            <p:sp>
              <p:nvSpPr>
                <p:cNvPr id="13421" name="Freeform 69"/>
                <p:cNvSpPr>
                  <a:spLocks/>
                </p:cNvSpPr>
                <p:nvPr/>
              </p:nvSpPr>
              <p:spPr bwMode="auto">
                <a:xfrm>
                  <a:off x="4534" y="906"/>
                  <a:ext cx="1043" cy="2042"/>
                </a:xfrm>
                <a:custGeom>
                  <a:avLst/>
                  <a:gdLst>
                    <a:gd name="T0" fmla="*/ 0 w 1180"/>
                    <a:gd name="T1" fmla="*/ 2042 h 2042"/>
                    <a:gd name="T2" fmla="*/ 0 w 1180"/>
                    <a:gd name="T3" fmla="*/ 681 h 2042"/>
                    <a:gd name="T4" fmla="*/ 268 w 1180"/>
                    <a:gd name="T5" fmla="*/ 0 h 2042"/>
                    <a:gd name="T6" fmla="*/ 268 w 1180"/>
                    <a:gd name="T7" fmla="*/ 1361 h 2042"/>
                    <a:gd name="T8" fmla="*/ 0 w 1180"/>
                    <a:gd name="T9" fmla="*/ 2042 h 2042"/>
                    <a:gd name="T10" fmla="*/ 0 60000 65536"/>
                    <a:gd name="T11" fmla="*/ 0 60000 65536"/>
                    <a:gd name="T12" fmla="*/ 0 60000 65536"/>
                    <a:gd name="T13" fmla="*/ 0 60000 65536"/>
                    <a:gd name="T14" fmla="*/ 0 60000 65536"/>
                    <a:gd name="T15" fmla="*/ 0 w 1180"/>
                    <a:gd name="T16" fmla="*/ 0 h 2042"/>
                    <a:gd name="T17" fmla="*/ 1180 w 1180"/>
                    <a:gd name="T18" fmla="*/ 2042 h 2042"/>
                  </a:gdLst>
                  <a:ahLst/>
                  <a:cxnLst>
                    <a:cxn ang="T10">
                      <a:pos x="T0" y="T1"/>
                    </a:cxn>
                    <a:cxn ang="T11">
                      <a:pos x="T2" y="T3"/>
                    </a:cxn>
                    <a:cxn ang="T12">
                      <a:pos x="T4" y="T5"/>
                    </a:cxn>
                    <a:cxn ang="T13">
                      <a:pos x="T6" y="T7"/>
                    </a:cxn>
                    <a:cxn ang="T14">
                      <a:pos x="T8" y="T9"/>
                    </a:cxn>
                  </a:cxnLst>
                  <a:rect l="T15" t="T16" r="T17" b="T18"/>
                  <a:pathLst>
                    <a:path w="1180" h="2042">
                      <a:moveTo>
                        <a:pt x="0" y="2042"/>
                      </a:moveTo>
                      <a:lnTo>
                        <a:pt x="0" y="681"/>
                      </a:lnTo>
                      <a:lnTo>
                        <a:pt x="1180" y="0"/>
                      </a:lnTo>
                      <a:lnTo>
                        <a:pt x="1180" y="1361"/>
                      </a:lnTo>
                      <a:lnTo>
                        <a:pt x="0" y="2042"/>
                      </a:lnTo>
                      <a:close/>
                    </a:path>
                  </a:pathLst>
                </a:custGeom>
                <a:solidFill>
                  <a:schemeClr val="accent1"/>
                </a:solidFill>
                <a:ln w="9525">
                  <a:solidFill>
                    <a:schemeClr val="tx1"/>
                  </a:solidFill>
                  <a:round/>
                  <a:headEnd/>
                  <a:tailEnd/>
                </a:ln>
              </p:spPr>
              <p:txBody>
                <a:bodyPr/>
                <a:lstStyle/>
                <a:p>
                  <a:endParaRPr lang="zh-CN" altLang="en-US"/>
                </a:p>
              </p:txBody>
            </p:sp>
            <p:sp>
              <p:nvSpPr>
                <p:cNvPr id="13422" name="Line 70"/>
                <p:cNvSpPr>
                  <a:spLocks noChangeShapeType="1"/>
                </p:cNvSpPr>
                <p:nvPr/>
              </p:nvSpPr>
              <p:spPr bwMode="auto">
                <a:xfrm>
                  <a:off x="4609" y="153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3" name="Line 71"/>
                <p:cNvSpPr>
                  <a:spLocks noChangeShapeType="1"/>
                </p:cNvSpPr>
                <p:nvPr/>
              </p:nvSpPr>
              <p:spPr bwMode="auto">
                <a:xfrm>
                  <a:off x="4679" y="149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4" name="Line 72"/>
                <p:cNvSpPr>
                  <a:spLocks noChangeShapeType="1"/>
                </p:cNvSpPr>
                <p:nvPr/>
              </p:nvSpPr>
              <p:spPr bwMode="auto">
                <a:xfrm>
                  <a:off x="4748" y="1458"/>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5" name="Line 73"/>
                <p:cNvSpPr>
                  <a:spLocks noChangeShapeType="1"/>
                </p:cNvSpPr>
                <p:nvPr/>
              </p:nvSpPr>
              <p:spPr bwMode="auto">
                <a:xfrm>
                  <a:off x="4957" y="131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6" name="Line 74"/>
                <p:cNvSpPr>
                  <a:spLocks noChangeShapeType="1"/>
                </p:cNvSpPr>
                <p:nvPr/>
              </p:nvSpPr>
              <p:spPr bwMode="auto">
                <a:xfrm>
                  <a:off x="4818" y="139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7" name="Line 75"/>
                <p:cNvSpPr>
                  <a:spLocks noChangeShapeType="1"/>
                </p:cNvSpPr>
                <p:nvPr/>
              </p:nvSpPr>
              <p:spPr bwMode="auto">
                <a:xfrm>
                  <a:off x="5027" y="12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8" name="Line 76"/>
                <p:cNvSpPr>
                  <a:spLocks noChangeShapeType="1"/>
                </p:cNvSpPr>
                <p:nvPr/>
              </p:nvSpPr>
              <p:spPr bwMode="auto">
                <a:xfrm>
                  <a:off x="5236" y="112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9" name="Line 77"/>
                <p:cNvSpPr>
                  <a:spLocks noChangeShapeType="1"/>
                </p:cNvSpPr>
                <p:nvPr/>
              </p:nvSpPr>
              <p:spPr bwMode="auto">
                <a:xfrm>
                  <a:off x="5166" y="117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0" name="Line 78"/>
                <p:cNvSpPr>
                  <a:spLocks noChangeShapeType="1"/>
                </p:cNvSpPr>
                <p:nvPr/>
              </p:nvSpPr>
              <p:spPr bwMode="auto">
                <a:xfrm>
                  <a:off x="5305" y="108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1" name="Line 79"/>
                <p:cNvSpPr>
                  <a:spLocks noChangeShapeType="1"/>
                </p:cNvSpPr>
                <p:nvPr/>
              </p:nvSpPr>
              <p:spPr bwMode="auto">
                <a:xfrm>
                  <a:off x="5444" y="99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2" name="Line 80"/>
                <p:cNvSpPr>
                  <a:spLocks noChangeShapeType="1"/>
                </p:cNvSpPr>
                <p:nvPr/>
              </p:nvSpPr>
              <p:spPr bwMode="auto">
                <a:xfrm>
                  <a:off x="5514" y="94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3" name="Line 81"/>
                <p:cNvSpPr>
                  <a:spLocks noChangeShapeType="1"/>
                </p:cNvSpPr>
                <p:nvPr/>
              </p:nvSpPr>
              <p:spPr bwMode="auto">
                <a:xfrm>
                  <a:off x="5096" y="121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4" name="Line 82"/>
                <p:cNvSpPr>
                  <a:spLocks noChangeShapeType="1"/>
                </p:cNvSpPr>
                <p:nvPr/>
              </p:nvSpPr>
              <p:spPr bwMode="auto">
                <a:xfrm>
                  <a:off x="5375" y="103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5" name="Line 83"/>
                <p:cNvSpPr>
                  <a:spLocks noChangeShapeType="1"/>
                </p:cNvSpPr>
                <p:nvPr/>
              </p:nvSpPr>
              <p:spPr bwMode="auto">
                <a:xfrm>
                  <a:off x="4888" y="135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07" name="Line 84"/>
              <p:cNvSpPr>
                <a:spLocks noChangeShapeType="1"/>
              </p:cNvSpPr>
              <p:nvPr/>
            </p:nvSpPr>
            <p:spPr bwMode="auto">
              <a:xfrm rot="3430839">
                <a:off x="5057" y="164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85"/>
              <p:cNvSpPr>
                <a:spLocks noChangeShapeType="1"/>
              </p:cNvSpPr>
              <p:nvPr/>
            </p:nvSpPr>
            <p:spPr bwMode="auto">
              <a:xfrm rot="3430839">
                <a:off x="5057" y="182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86"/>
              <p:cNvSpPr>
                <a:spLocks noChangeShapeType="1"/>
              </p:cNvSpPr>
              <p:nvPr/>
            </p:nvSpPr>
            <p:spPr bwMode="auto">
              <a:xfrm rot="3430839">
                <a:off x="5057" y="155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87"/>
              <p:cNvSpPr>
                <a:spLocks noChangeShapeType="1"/>
              </p:cNvSpPr>
              <p:nvPr/>
            </p:nvSpPr>
            <p:spPr bwMode="auto">
              <a:xfrm rot="3430839">
                <a:off x="5057" y="173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88"/>
              <p:cNvSpPr>
                <a:spLocks noChangeShapeType="1"/>
              </p:cNvSpPr>
              <p:nvPr/>
            </p:nvSpPr>
            <p:spPr bwMode="auto">
              <a:xfrm rot="3430839">
                <a:off x="5057" y="110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89"/>
              <p:cNvSpPr>
                <a:spLocks noChangeShapeType="1"/>
              </p:cNvSpPr>
              <p:nvPr/>
            </p:nvSpPr>
            <p:spPr bwMode="auto">
              <a:xfrm rot="3430839">
                <a:off x="5057" y="137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Line 90"/>
              <p:cNvSpPr>
                <a:spLocks noChangeShapeType="1"/>
              </p:cNvSpPr>
              <p:nvPr/>
            </p:nvSpPr>
            <p:spPr bwMode="auto">
              <a:xfrm rot="3430839">
                <a:off x="5057" y="119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91"/>
              <p:cNvSpPr>
                <a:spLocks noChangeShapeType="1"/>
              </p:cNvSpPr>
              <p:nvPr/>
            </p:nvSpPr>
            <p:spPr bwMode="auto">
              <a:xfrm rot="3430839">
                <a:off x="5057" y="146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 name="Line 92"/>
              <p:cNvSpPr>
                <a:spLocks noChangeShapeType="1"/>
              </p:cNvSpPr>
              <p:nvPr/>
            </p:nvSpPr>
            <p:spPr bwMode="auto">
              <a:xfrm rot="3430839">
                <a:off x="5057" y="74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 name="Line 93"/>
              <p:cNvSpPr>
                <a:spLocks noChangeShapeType="1"/>
              </p:cNvSpPr>
              <p:nvPr/>
            </p:nvSpPr>
            <p:spPr bwMode="auto">
              <a:xfrm rot="3430839">
                <a:off x="5057" y="128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 name="Line 94"/>
              <p:cNvSpPr>
                <a:spLocks noChangeShapeType="1"/>
              </p:cNvSpPr>
              <p:nvPr/>
            </p:nvSpPr>
            <p:spPr bwMode="auto">
              <a:xfrm rot="3430839">
                <a:off x="5057" y="65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 name="Line 95"/>
              <p:cNvSpPr>
                <a:spLocks noChangeShapeType="1"/>
              </p:cNvSpPr>
              <p:nvPr/>
            </p:nvSpPr>
            <p:spPr bwMode="auto">
              <a:xfrm rot="3430839">
                <a:off x="5057" y="83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 name="Line 96"/>
              <p:cNvSpPr>
                <a:spLocks noChangeShapeType="1"/>
              </p:cNvSpPr>
              <p:nvPr/>
            </p:nvSpPr>
            <p:spPr bwMode="auto">
              <a:xfrm rot="3430839">
                <a:off x="5057" y="92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 name="Line 97"/>
              <p:cNvSpPr>
                <a:spLocks noChangeShapeType="1"/>
              </p:cNvSpPr>
              <p:nvPr/>
            </p:nvSpPr>
            <p:spPr bwMode="auto">
              <a:xfrm rot="3430839">
                <a:off x="5057" y="101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05" name="Text Box 98"/>
            <p:cNvSpPr txBox="1">
              <a:spLocks noChangeArrowheads="1"/>
            </p:cNvSpPr>
            <p:nvPr/>
          </p:nvSpPr>
          <p:spPr bwMode="auto">
            <a:xfrm>
              <a:off x="4821" y="4089"/>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dirty="0" smtClean="0"/>
                <a:t>光栅</a:t>
              </a:r>
              <a:endParaRPr lang="zh-CN" altLang="en-US" dirty="0"/>
            </a:p>
          </p:txBody>
        </p:sp>
      </p:grpSp>
      <p:sp>
        <p:nvSpPr>
          <p:cNvPr id="318638" name="Text Box 174"/>
          <p:cNvSpPr txBox="1">
            <a:spLocks noChangeArrowheads="1"/>
          </p:cNvSpPr>
          <p:nvPr/>
        </p:nvSpPr>
        <p:spPr bwMode="auto">
          <a:xfrm>
            <a:off x="643468" y="5492753"/>
            <a:ext cx="518371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b="1" i="0" dirty="0">
                <a:solidFill>
                  <a:schemeClr val="accent6">
                    <a:lumMod val="50000"/>
                  </a:schemeClr>
                </a:solidFill>
                <a:latin typeface="Times New Roman" pitchFamily="18" charset="0"/>
              </a:rPr>
              <a:t>2</a:t>
            </a:r>
            <a:r>
              <a:rPr lang="en-US" altLang="zh-CN" sz="2000" b="1" i="0" baseline="30000" dirty="0">
                <a:solidFill>
                  <a:schemeClr val="accent6">
                    <a:lumMod val="50000"/>
                  </a:schemeClr>
                </a:solidFill>
                <a:latin typeface="Times New Roman" pitchFamily="18" charset="0"/>
              </a:rPr>
              <a:t>W</a:t>
            </a:r>
            <a:r>
              <a:rPr lang="zh-CN" altLang="en-US" sz="2000" b="1" i="0" dirty="0">
                <a:solidFill>
                  <a:schemeClr val="accent6">
                    <a:lumMod val="50000"/>
                  </a:schemeClr>
                </a:solidFill>
                <a:latin typeface="Times New Roman" pitchFamily="18" charset="0"/>
              </a:rPr>
              <a:t>个光强等级 </a:t>
            </a:r>
          </a:p>
          <a:p>
            <a:pPr eaLnBrk="1" hangingPunct="1">
              <a:spcBef>
                <a:spcPct val="50000"/>
              </a:spcBef>
            </a:pPr>
            <a:r>
              <a:rPr lang="zh-CN" altLang="en-US" sz="2000" b="1" i="0" dirty="0">
                <a:solidFill>
                  <a:schemeClr val="accent6">
                    <a:lumMod val="50000"/>
                  </a:schemeClr>
                </a:solidFill>
                <a:latin typeface="Times New Roman" pitchFamily="18" charset="0"/>
              </a:rPr>
              <a:t>每次使用</a:t>
            </a:r>
            <a:r>
              <a:rPr lang="en-US" altLang="zh-CN" sz="2000" b="1" i="0" dirty="0">
                <a:solidFill>
                  <a:schemeClr val="accent6">
                    <a:lumMod val="50000"/>
                  </a:schemeClr>
                </a:solidFill>
              </a:rPr>
              <a:t>2</a:t>
            </a:r>
            <a:r>
              <a:rPr lang="en-US" altLang="zh-CN" sz="2000" b="1" i="0" baseline="30000" dirty="0">
                <a:solidFill>
                  <a:schemeClr val="accent6">
                    <a:lumMod val="50000"/>
                  </a:schemeClr>
                </a:solidFill>
                <a:latin typeface="Times New Roman" pitchFamily="18" charset="0"/>
              </a:rPr>
              <a:t>N</a:t>
            </a:r>
            <a:r>
              <a:rPr lang="zh-CN" altLang="en-US" sz="2000" b="1" i="0" dirty="0">
                <a:solidFill>
                  <a:schemeClr val="accent6">
                    <a:lumMod val="50000"/>
                  </a:schemeClr>
                </a:solidFill>
              </a:rPr>
              <a:t>个光强等级 </a:t>
            </a:r>
          </a:p>
          <a:p>
            <a:pPr eaLnBrk="1" hangingPunct="1">
              <a:spcBef>
                <a:spcPct val="50000"/>
              </a:spcBef>
            </a:pPr>
            <a:endParaRPr lang="en-US" altLang="zh-CN" sz="2000" b="1" i="0" dirty="0">
              <a:solidFill>
                <a:schemeClr val="accent6">
                  <a:lumMod val="50000"/>
                </a:schemeClr>
              </a:solidFill>
              <a:latin typeface="Times New Roman" pitchFamily="18" charset="0"/>
            </a:endParaRPr>
          </a:p>
        </p:txBody>
      </p:sp>
      <p:sp>
        <p:nvSpPr>
          <p:cNvPr id="318749" name="Line 285"/>
          <p:cNvSpPr>
            <a:spLocks noChangeShapeType="1"/>
          </p:cNvSpPr>
          <p:nvPr/>
        </p:nvSpPr>
        <p:spPr bwMode="auto">
          <a:xfrm>
            <a:off x="6316133" y="3106738"/>
            <a:ext cx="527051"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750" name="Line 286"/>
          <p:cNvSpPr>
            <a:spLocks noChangeShapeType="1"/>
          </p:cNvSpPr>
          <p:nvPr/>
        </p:nvSpPr>
        <p:spPr bwMode="auto">
          <a:xfrm>
            <a:off x="8333317" y="3106738"/>
            <a:ext cx="480483"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303"/>
          <p:cNvGrpSpPr>
            <a:grpSpLocks/>
          </p:cNvGrpSpPr>
          <p:nvPr/>
        </p:nvGrpSpPr>
        <p:grpSpPr bwMode="auto">
          <a:xfrm>
            <a:off x="8813800" y="2459038"/>
            <a:ext cx="3081867" cy="1865312"/>
            <a:chOff x="4164" y="1549"/>
            <a:chExt cx="1456" cy="1175"/>
          </a:xfrm>
        </p:grpSpPr>
        <p:grpSp>
          <p:nvGrpSpPr>
            <p:cNvPr id="13396" name="Group 140"/>
            <p:cNvGrpSpPr>
              <a:grpSpLocks/>
            </p:cNvGrpSpPr>
            <p:nvPr/>
          </p:nvGrpSpPr>
          <p:grpSpPr bwMode="auto">
            <a:xfrm>
              <a:off x="4164" y="1798"/>
              <a:ext cx="727" cy="278"/>
              <a:chOff x="3238" y="2018"/>
              <a:chExt cx="600" cy="278"/>
            </a:xfrm>
          </p:grpSpPr>
          <p:sp>
            <p:nvSpPr>
              <p:cNvPr id="13402" name="Rectangle 141"/>
              <p:cNvSpPr>
                <a:spLocks noChangeArrowheads="1"/>
              </p:cNvSpPr>
              <p:nvPr/>
            </p:nvSpPr>
            <p:spPr bwMode="auto">
              <a:xfrm>
                <a:off x="3238" y="2024"/>
                <a:ext cx="54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03" name="Text Box 142"/>
              <p:cNvSpPr txBox="1">
                <a:spLocks noChangeArrowheads="1"/>
              </p:cNvSpPr>
              <p:nvPr/>
            </p:nvSpPr>
            <p:spPr bwMode="auto">
              <a:xfrm>
                <a:off x="3247" y="2018"/>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2</a:t>
                </a:r>
                <a:r>
                  <a:rPr lang="en-US" altLang="zh-CN" baseline="30000">
                    <a:latin typeface="Times New Roman" pitchFamily="18" charset="0"/>
                  </a:rPr>
                  <a:t>W</a:t>
                </a:r>
                <a:r>
                  <a:rPr lang="en-US" altLang="zh-CN" baseline="30000"/>
                  <a:t>  </a:t>
                </a:r>
                <a:r>
                  <a:rPr lang="en-US" altLang="zh-CN" b="1">
                    <a:latin typeface="Times New Roman" pitchFamily="18" charset="0"/>
                  </a:rPr>
                  <a:t>DAC</a:t>
                </a:r>
              </a:p>
            </p:txBody>
          </p:sp>
        </p:grpSp>
        <p:sp>
          <p:nvSpPr>
            <p:cNvPr id="13397" name="Line 145"/>
            <p:cNvSpPr>
              <a:spLocks noChangeShapeType="1"/>
            </p:cNvSpPr>
            <p:nvPr/>
          </p:nvSpPr>
          <p:spPr bwMode="auto">
            <a:xfrm>
              <a:off x="4844" y="1957"/>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98" name="Rectangle 147"/>
            <p:cNvSpPr>
              <a:spLocks noChangeArrowheads="1"/>
            </p:cNvSpPr>
            <p:nvPr/>
          </p:nvSpPr>
          <p:spPr bwMode="auto">
            <a:xfrm>
              <a:off x="5071" y="1888"/>
              <a:ext cx="408" cy="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99" name="Text Box 148"/>
            <p:cNvSpPr txBox="1">
              <a:spLocks noChangeArrowheads="1"/>
            </p:cNvSpPr>
            <p:nvPr/>
          </p:nvSpPr>
          <p:spPr bwMode="auto">
            <a:xfrm>
              <a:off x="5003" y="1549"/>
              <a:ext cx="6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a:latin typeface="Times New Roman" pitchFamily="18" charset="0"/>
                </a:rPr>
                <a:t>电子枪</a:t>
              </a:r>
              <a:endParaRPr lang="zh-CN" altLang="en-US"/>
            </a:p>
          </p:txBody>
        </p:sp>
        <p:sp>
          <p:nvSpPr>
            <p:cNvPr id="13400" name="Line 287"/>
            <p:cNvSpPr>
              <a:spLocks noChangeShapeType="1"/>
            </p:cNvSpPr>
            <p:nvPr/>
          </p:nvSpPr>
          <p:spPr bwMode="auto">
            <a:xfrm>
              <a:off x="5479" y="1957"/>
              <a:ext cx="9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288"/>
            <p:cNvSpPr>
              <a:spLocks noChangeShapeType="1"/>
            </p:cNvSpPr>
            <p:nvPr/>
          </p:nvSpPr>
          <p:spPr bwMode="auto">
            <a:xfrm>
              <a:off x="5556" y="1953"/>
              <a:ext cx="0" cy="771"/>
            </a:xfrm>
            <a:prstGeom prst="line">
              <a:avLst/>
            </a:prstGeom>
            <a:noFill/>
            <a:ln w="38100">
              <a:solidFill>
                <a:srgbClr val="FF9900"/>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300"/>
          <p:cNvGrpSpPr>
            <a:grpSpLocks/>
          </p:cNvGrpSpPr>
          <p:nvPr/>
        </p:nvGrpSpPr>
        <p:grpSpPr bwMode="auto">
          <a:xfrm>
            <a:off x="2897720" y="2300291"/>
            <a:ext cx="3803649" cy="1851025"/>
            <a:chOff x="1369" y="1449"/>
            <a:chExt cx="1797" cy="1166"/>
          </a:xfrm>
        </p:grpSpPr>
        <p:sp>
          <p:nvSpPr>
            <p:cNvPr id="13371" name="Text Box 132"/>
            <p:cNvSpPr txBox="1">
              <a:spLocks noChangeArrowheads="1"/>
            </p:cNvSpPr>
            <p:nvPr/>
          </p:nvSpPr>
          <p:spPr bwMode="auto">
            <a:xfrm>
              <a:off x="1369" y="1889"/>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b="1" i="0">
                  <a:solidFill>
                    <a:schemeClr val="accent6">
                      <a:lumMod val="50000"/>
                    </a:schemeClr>
                  </a:solidFill>
                  <a:latin typeface="Times New Roman" pitchFamily="18" charset="0"/>
                </a:rPr>
                <a:t>0</a:t>
              </a:r>
            </a:p>
          </p:txBody>
        </p:sp>
        <p:sp>
          <p:nvSpPr>
            <p:cNvPr id="13372" name="Text Box 133"/>
            <p:cNvSpPr txBox="1">
              <a:spLocks noChangeArrowheads="1"/>
            </p:cNvSpPr>
            <p:nvPr/>
          </p:nvSpPr>
          <p:spPr bwMode="auto">
            <a:xfrm>
              <a:off x="2009" y="1449"/>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b="1" i="0">
                  <a:solidFill>
                    <a:schemeClr val="accent6">
                      <a:lumMod val="50000"/>
                    </a:schemeClr>
                  </a:solidFill>
                  <a:latin typeface="Times New Roman" pitchFamily="18" charset="0"/>
                </a:rPr>
                <a:t>0</a:t>
              </a:r>
            </a:p>
          </p:txBody>
        </p:sp>
        <p:sp>
          <p:nvSpPr>
            <p:cNvPr id="13373" name="Text Box 134"/>
            <p:cNvSpPr txBox="1">
              <a:spLocks noChangeArrowheads="1"/>
            </p:cNvSpPr>
            <p:nvPr/>
          </p:nvSpPr>
          <p:spPr bwMode="auto">
            <a:xfrm>
              <a:off x="1687" y="1662"/>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b="1" i="0">
                  <a:solidFill>
                    <a:schemeClr val="accent6">
                      <a:lumMod val="50000"/>
                    </a:schemeClr>
                  </a:solidFill>
                  <a:latin typeface="Times New Roman" pitchFamily="18" charset="0"/>
                </a:rPr>
                <a:t>1</a:t>
              </a:r>
            </a:p>
          </p:txBody>
        </p:sp>
        <p:sp>
          <p:nvSpPr>
            <p:cNvPr id="13374" name="Line 153"/>
            <p:cNvSpPr>
              <a:spLocks noChangeShapeType="1"/>
            </p:cNvSpPr>
            <p:nvPr/>
          </p:nvSpPr>
          <p:spPr bwMode="auto">
            <a:xfrm>
              <a:off x="1519" y="1980"/>
              <a:ext cx="921"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grpSp>
          <p:nvGrpSpPr>
            <p:cNvPr id="13375" name="Group 189"/>
            <p:cNvGrpSpPr>
              <a:grpSpLocks/>
            </p:cNvGrpSpPr>
            <p:nvPr/>
          </p:nvGrpSpPr>
          <p:grpSpPr bwMode="auto">
            <a:xfrm>
              <a:off x="2426" y="1866"/>
              <a:ext cx="549" cy="212"/>
              <a:chOff x="2435" y="1611"/>
              <a:chExt cx="549" cy="212"/>
            </a:xfrm>
          </p:grpSpPr>
          <p:grpSp>
            <p:nvGrpSpPr>
              <p:cNvPr id="13387" name="Group 188"/>
              <p:cNvGrpSpPr>
                <a:grpSpLocks/>
              </p:cNvGrpSpPr>
              <p:nvPr/>
            </p:nvGrpSpPr>
            <p:grpSpPr bwMode="auto">
              <a:xfrm>
                <a:off x="2435" y="1611"/>
                <a:ext cx="189" cy="212"/>
                <a:chOff x="2435" y="1611"/>
                <a:chExt cx="189" cy="212"/>
              </a:xfrm>
            </p:grpSpPr>
            <p:sp>
              <p:nvSpPr>
                <p:cNvPr id="13394" name="Rectangle 157"/>
                <p:cNvSpPr>
                  <a:spLocks noChangeArrowheads="1"/>
                </p:cNvSpPr>
                <p:nvPr/>
              </p:nvSpPr>
              <p:spPr bwMode="auto">
                <a:xfrm>
                  <a:off x="2435" y="162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b="1">
                    <a:solidFill>
                      <a:schemeClr val="accent6">
                        <a:lumMod val="50000"/>
                      </a:schemeClr>
                    </a:solidFill>
                  </a:endParaRPr>
                </a:p>
              </p:txBody>
            </p:sp>
            <p:sp>
              <p:nvSpPr>
                <p:cNvPr id="13395" name="Text Box 158"/>
                <p:cNvSpPr txBox="1">
                  <a:spLocks noChangeArrowheads="1"/>
                </p:cNvSpPr>
                <p:nvPr/>
              </p:nvSpPr>
              <p:spPr bwMode="auto">
                <a:xfrm>
                  <a:off x="2442"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a:solidFill>
                        <a:schemeClr val="accent6">
                          <a:lumMod val="50000"/>
                        </a:schemeClr>
                      </a:solidFill>
                    </a:rPr>
                    <a:t>0</a:t>
                  </a:r>
                </a:p>
              </p:txBody>
            </p:sp>
          </p:grpSp>
          <p:grpSp>
            <p:nvGrpSpPr>
              <p:cNvPr id="13388" name="Group 187"/>
              <p:cNvGrpSpPr>
                <a:grpSpLocks/>
              </p:cNvGrpSpPr>
              <p:nvPr/>
            </p:nvGrpSpPr>
            <p:grpSpPr bwMode="auto">
              <a:xfrm>
                <a:off x="2617" y="1611"/>
                <a:ext cx="189" cy="212"/>
                <a:chOff x="2617" y="1611"/>
                <a:chExt cx="189" cy="212"/>
              </a:xfrm>
            </p:grpSpPr>
            <p:sp>
              <p:nvSpPr>
                <p:cNvPr id="13392" name="Rectangle 160"/>
                <p:cNvSpPr>
                  <a:spLocks noChangeArrowheads="1"/>
                </p:cNvSpPr>
                <p:nvPr/>
              </p:nvSpPr>
              <p:spPr bwMode="auto">
                <a:xfrm>
                  <a:off x="2617" y="162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b="1">
                    <a:solidFill>
                      <a:schemeClr val="accent6">
                        <a:lumMod val="50000"/>
                      </a:schemeClr>
                    </a:solidFill>
                  </a:endParaRPr>
                </a:p>
              </p:txBody>
            </p:sp>
            <p:sp>
              <p:nvSpPr>
                <p:cNvPr id="13393" name="Text Box 161"/>
                <p:cNvSpPr txBox="1">
                  <a:spLocks noChangeArrowheads="1"/>
                </p:cNvSpPr>
                <p:nvPr/>
              </p:nvSpPr>
              <p:spPr bwMode="auto">
                <a:xfrm>
                  <a:off x="2624"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a:solidFill>
                        <a:schemeClr val="accent6">
                          <a:lumMod val="50000"/>
                        </a:schemeClr>
                      </a:solidFill>
                    </a:rPr>
                    <a:t>1</a:t>
                  </a:r>
                </a:p>
              </p:txBody>
            </p:sp>
          </p:grpSp>
          <p:grpSp>
            <p:nvGrpSpPr>
              <p:cNvPr id="13389" name="Group 186"/>
              <p:cNvGrpSpPr>
                <a:grpSpLocks/>
              </p:cNvGrpSpPr>
              <p:nvPr/>
            </p:nvGrpSpPr>
            <p:grpSpPr bwMode="auto">
              <a:xfrm>
                <a:off x="2795" y="1611"/>
                <a:ext cx="189" cy="212"/>
                <a:chOff x="2795" y="1611"/>
                <a:chExt cx="189" cy="212"/>
              </a:xfrm>
            </p:grpSpPr>
            <p:sp>
              <p:nvSpPr>
                <p:cNvPr id="13390" name="Rectangle 163"/>
                <p:cNvSpPr>
                  <a:spLocks noChangeArrowheads="1"/>
                </p:cNvSpPr>
                <p:nvPr/>
              </p:nvSpPr>
              <p:spPr bwMode="auto">
                <a:xfrm>
                  <a:off x="2795" y="162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b="1">
                    <a:solidFill>
                      <a:schemeClr val="accent6">
                        <a:lumMod val="50000"/>
                      </a:schemeClr>
                    </a:solidFill>
                  </a:endParaRPr>
                </a:p>
              </p:txBody>
            </p:sp>
            <p:sp>
              <p:nvSpPr>
                <p:cNvPr id="13391" name="Text Box 164"/>
                <p:cNvSpPr txBox="1">
                  <a:spLocks noChangeArrowheads="1"/>
                </p:cNvSpPr>
                <p:nvPr/>
              </p:nvSpPr>
              <p:spPr bwMode="auto">
                <a:xfrm>
                  <a:off x="2802"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b="1" i="0">
                      <a:solidFill>
                        <a:schemeClr val="accent6">
                          <a:lumMod val="50000"/>
                        </a:schemeClr>
                      </a:solidFill>
                    </a:rPr>
                    <a:t>0</a:t>
                  </a:r>
                </a:p>
              </p:txBody>
            </p:sp>
          </p:grpSp>
        </p:grpSp>
        <p:grpSp>
          <p:nvGrpSpPr>
            <p:cNvPr id="13376" name="Group 298"/>
            <p:cNvGrpSpPr>
              <a:grpSpLocks/>
            </p:cNvGrpSpPr>
            <p:nvPr/>
          </p:nvGrpSpPr>
          <p:grpSpPr bwMode="auto">
            <a:xfrm>
              <a:off x="1832" y="1730"/>
              <a:ext cx="880" cy="159"/>
              <a:chOff x="1832" y="1730"/>
              <a:chExt cx="880" cy="159"/>
            </a:xfrm>
          </p:grpSpPr>
          <p:sp>
            <p:nvSpPr>
              <p:cNvPr id="13385" name="Line 166"/>
              <p:cNvSpPr>
                <a:spLocks noChangeShapeType="1"/>
              </p:cNvSpPr>
              <p:nvPr/>
            </p:nvSpPr>
            <p:spPr bwMode="auto">
              <a:xfrm>
                <a:off x="1832" y="1730"/>
                <a:ext cx="88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sp>
            <p:nvSpPr>
              <p:cNvPr id="13386" name="Line 167"/>
              <p:cNvSpPr>
                <a:spLocks noChangeShapeType="1"/>
              </p:cNvSpPr>
              <p:nvPr/>
            </p:nvSpPr>
            <p:spPr bwMode="auto">
              <a:xfrm>
                <a:off x="2712" y="1730"/>
                <a:ext cx="0" cy="15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grpSp>
        <p:grpSp>
          <p:nvGrpSpPr>
            <p:cNvPr id="13377" name="Group 299"/>
            <p:cNvGrpSpPr>
              <a:grpSpLocks/>
            </p:cNvGrpSpPr>
            <p:nvPr/>
          </p:nvGrpSpPr>
          <p:grpSpPr bwMode="auto">
            <a:xfrm>
              <a:off x="2154" y="1526"/>
              <a:ext cx="740" cy="363"/>
              <a:chOff x="2154" y="1526"/>
              <a:chExt cx="740" cy="363"/>
            </a:xfrm>
          </p:grpSpPr>
          <p:sp>
            <p:nvSpPr>
              <p:cNvPr id="13383" name="Line 169"/>
              <p:cNvSpPr>
                <a:spLocks noChangeShapeType="1"/>
              </p:cNvSpPr>
              <p:nvPr/>
            </p:nvSpPr>
            <p:spPr bwMode="auto">
              <a:xfrm>
                <a:off x="2154" y="1526"/>
                <a:ext cx="74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sp>
            <p:nvSpPr>
              <p:cNvPr id="13384" name="Line 170"/>
              <p:cNvSpPr>
                <a:spLocks noChangeShapeType="1"/>
              </p:cNvSpPr>
              <p:nvPr/>
            </p:nvSpPr>
            <p:spPr bwMode="auto">
              <a:xfrm>
                <a:off x="2894" y="1526"/>
                <a:ext cx="0" cy="36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grpSp>
        <p:grpSp>
          <p:nvGrpSpPr>
            <p:cNvPr id="13378" name="Group 283"/>
            <p:cNvGrpSpPr>
              <a:grpSpLocks/>
            </p:cNvGrpSpPr>
            <p:nvPr/>
          </p:nvGrpSpPr>
          <p:grpSpPr bwMode="auto">
            <a:xfrm>
              <a:off x="2395" y="2139"/>
              <a:ext cx="590" cy="231"/>
              <a:chOff x="2494" y="2001"/>
              <a:chExt cx="590" cy="231"/>
            </a:xfrm>
          </p:grpSpPr>
          <p:sp>
            <p:nvSpPr>
              <p:cNvPr id="13380" name="Text Box 171"/>
              <p:cNvSpPr txBox="1">
                <a:spLocks noChangeArrowheads="1"/>
              </p:cNvSpPr>
              <p:nvPr/>
            </p:nvSpPr>
            <p:spPr bwMode="auto">
              <a:xfrm>
                <a:off x="2676" y="200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solidFill>
                      <a:schemeClr val="accent6">
                        <a:lumMod val="50000"/>
                      </a:schemeClr>
                    </a:solidFill>
                    <a:latin typeface="Times New Roman" pitchFamily="18" charset="0"/>
                  </a:rPr>
                  <a:t>N</a:t>
                </a:r>
              </a:p>
            </p:txBody>
          </p:sp>
          <p:sp>
            <p:nvSpPr>
              <p:cNvPr id="13381" name="Line 172"/>
              <p:cNvSpPr>
                <a:spLocks noChangeShapeType="1"/>
              </p:cNvSpPr>
              <p:nvPr/>
            </p:nvSpPr>
            <p:spPr bwMode="auto">
              <a:xfrm>
                <a:off x="2880" y="2106"/>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sp>
            <p:nvSpPr>
              <p:cNvPr id="13382" name="Line 173"/>
              <p:cNvSpPr>
                <a:spLocks noChangeShapeType="1"/>
              </p:cNvSpPr>
              <p:nvPr/>
            </p:nvSpPr>
            <p:spPr bwMode="auto">
              <a:xfrm>
                <a:off x="2494" y="2110"/>
                <a:ext cx="20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grpSp>
        <p:sp>
          <p:nvSpPr>
            <p:cNvPr id="13379" name="Text Box 296"/>
            <p:cNvSpPr txBox="1">
              <a:spLocks noChangeArrowheads="1"/>
            </p:cNvSpPr>
            <p:nvPr/>
          </p:nvSpPr>
          <p:spPr bwMode="auto">
            <a:xfrm>
              <a:off x="2440" y="2365"/>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b="1" i="0">
                  <a:solidFill>
                    <a:schemeClr val="accent6">
                      <a:lumMod val="50000"/>
                    </a:schemeClr>
                  </a:solidFill>
                  <a:latin typeface="Times New Roman" pitchFamily="18" charset="0"/>
                </a:rPr>
                <a:t>N= 3</a:t>
              </a:r>
            </a:p>
          </p:txBody>
        </p:sp>
      </p:grpSp>
      <p:grpSp>
        <p:nvGrpSpPr>
          <p:cNvPr id="24" name="Group 302"/>
          <p:cNvGrpSpPr>
            <a:grpSpLocks/>
          </p:cNvGrpSpPr>
          <p:nvPr/>
        </p:nvGrpSpPr>
        <p:grpSpPr bwMode="auto">
          <a:xfrm>
            <a:off x="6652686" y="1919288"/>
            <a:ext cx="1824567" cy="2989262"/>
            <a:chOff x="3143" y="1209"/>
            <a:chExt cx="862" cy="1883"/>
          </a:xfrm>
        </p:grpSpPr>
        <p:grpSp>
          <p:nvGrpSpPr>
            <p:cNvPr id="13366" name="Group 294"/>
            <p:cNvGrpSpPr>
              <a:grpSpLocks/>
            </p:cNvGrpSpPr>
            <p:nvPr/>
          </p:nvGrpSpPr>
          <p:grpSpPr bwMode="auto">
            <a:xfrm>
              <a:off x="3216" y="1209"/>
              <a:ext cx="707" cy="231"/>
              <a:chOff x="3225" y="981"/>
              <a:chExt cx="707" cy="231"/>
            </a:xfrm>
          </p:grpSpPr>
          <p:sp>
            <p:nvSpPr>
              <p:cNvPr id="13368" name="Text Box 291"/>
              <p:cNvSpPr txBox="1">
                <a:spLocks noChangeArrowheads="1"/>
              </p:cNvSpPr>
              <p:nvPr/>
            </p:nvSpPr>
            <p:spPr bwMode="auto">
              <a:xfrm>
                <a:off x="3461" y="98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solidFill>
                      <a:schemeClr val="accent6">
                        <a:lumMod val="50000"/>
                      </a:schemeClr>
                    </a:solidFill>
                    <a:latin typeface="Times New Roman" pitchFamily="18" charset="0"/>
                  </a:rPr>
                  <a:t>W</a:t>
                </a:r>
              </a:p>
            </p:txBody>
          </p:sp>
          <p:sp>
            <p:nvSpPr>
              <p:cNvPr id="13369" name="Line 292"/>
              <p:cNvSpPr>
                <a:spLocks noChangeShapeType="1"/>
              </p:cNvSpPr>
              <p:nvPr/>
            </p:nvSpPr>
            <p:spPr bwMode="auto">
              <a:xfrm>
                <a:off x="3728" y="1095"/>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sp>
            <p:nvSpPr>
              <p:cNvPr id="13370" name="Line 293"/>
              <p:cNvSpPr>
                <a:spLocks noChangeShapeType="1"/>
              </p:cNvSpPr>
              <p:nvPr/>
            </p:nvSpPr>
            <p:spPr bwMode="auto">
              <a:xfrm>
                <a:off x="3225" y="1090"/>
                <a:ext cx="20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solidFill>
                    <a:schemeClr val="accent6">
                      <a:lumMod val="50000"/>
                    </a:schemeClr>
                  </a:solidFill>
                </a:endParaRPr>
              </a:p>
            </p:txBody>
          </p:sp>
        </p:grpSp>
        <p:sp>
          <p:nvSpPr>
            <p:cNvPr id="13367" name="Text Box 297"/>
            <p:cNvSpPr txBox="1">
              <a:spLocks noChangeArrowheads="1"/>
            </p:cNvSpPr>
            <p:nvPr/>
          </p:nvSpPr>
          <p:spPr bwMode="auto">
            <a:xfrm>
              <a:off x="3143" y="2842"/>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b="1" i="0">
                  <a:solidFill>
                    <a:schemeClr val="accent6">
                      <a:lumMod val="50000"/>
                    </a:schemeClr>
                  </a:solidFill>
                  <a:latin typeface="Times New Roman" pitchFamily="18" charset="0"/>
                </a:rPr>
                <a:t>W= 4</a:t>
              </a:r>
            </a:p>
          </p:txBody>
        </p:sp>
      </p:grpSp>
      <p:grpSp>
        <p:nvGrpSpPr>
          <p:cNvPr id="26" name="Group 305"/>
          <p:cNvGrpSpPr>
            <a:grpSpLocks/>
          </p:cNvGrpSpPr>
          <p:nvPr/>
        </p:nvGrpSpPr>
        <p:grpSpPr bwMode="auto">
          <a:xfrm>
            <a:off x="6815668" y="1484316"/>
            <a:ext cx="1551517" cy="2886075"/>
            <a:chOff x="2313" y="1275"/>
            <a:chExt cx="733" cy="1818"/>
          </a:xfrm>
        </p:grpSpPr>
        <p:sp>
          <p:nvSpPr>
            <p:cNvPr id="13324" name="Text Box 306"/>
            <p:cNvSpPr txBox="1">
              <a:spLocks noChangeArrowheads="1"/>
            </p:cNvSpPr>
            <p:nvPr/>
          </p:nvSpPr>
          <p:spPr bwMode="auto">
            <a:xfrm>
              <a:off x="2359" y="1275"/>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a:latin typeface="Times New Roman" pitchFamily="18" charset="0"/>
                </a:rPr>
                <a:t>查色表</a:t>
              </a:r>
              <a:endParaRPr lang="zh-CN" altLang="en-US"/>
            </a:p>
          </p:txBody>
        </p:sp>
        <p:sp>
          <p:nvSpPr>
            <p:cNvPr id="13325" name="Rectangle 307"/>
            <p:cNvSpPr>
              <a:spLocks noChangeArrowheads="1"/>
            </p:cNvSpPr>
            <p:nvPr/>
          </p:nvSpPr>
          <p:spPr bwMode="auto">
            <a:xfrm>
              <a:off x="2313" y="2204"/>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26" name="Text Box 308"/>
            <p:cNvSpPr txBox="1">
              <a:spLocks noChangeArrowheads="1"/>
            </p:cNvSpPr>
            <p:nvPr/>
          </p:nvSpPr>
          <p:spPr bwMode="auto">
            <a:xfrm>
              <a:off x="2320" y="2186"/>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a:solidFill>
                    <a:srgbClr val="6600CC"/>
                  </a:solidFill>
                </a:rPr>
                <a:t>1</a:t>
              </a:r>
            </a:p>
          </p:txBody>
        </p:sp>
        <p:sp>
          <p:nvSpPr>
            <p:cNvPr id="13327" name="Rectangle 309"/>
            <p:cNvSpPr>
              <a:spLocks noChangeArrowheads="1"/>
            </p:cNvSpPr>
            <p:nvPr/>
          </p:nvSpPr>
          <p:spPr bwMode="auto">
            <a:xfrm>
              <a:off x="2495" y="2204"/>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28" name="Text Box 310"/>
            <p:cNvSpPr txBox="1">
              <a:spLocks noChangeArrowheads="1"/>
            </p:cNvSpPr>
            <p:nvPr/>
          </p:nvSpPr>
          <p:spPr bwMode="auto">
            <a:xfrm>
              <a:off x="2502" y="2186"/>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a:t>0</a:t>
              </a:r>
            </a:p>
          </p:txBody>
        </p:sp>
        <p:sp>
          <p:nvSpPr>
            <p:cNvPr id="13329" name="Rectangle 311"/>
            <p:cNvSpPr>
              <a:spLocks noChangeArrowheads="1"/>
            </p:cNvSpPr>
            <p:nvPr/>
          </p:nvSpPr>
          <p:spPr bwMode="auto">
            <a:xfrm>
              <a:off x="2673" y="2204"/>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30" name="Text Box 312"/>
            <p:cNvSpPr txBox="1">
              <a:spLocks noChangeArrowheads="1"/>
            </p:cNvSpPr>
            <p:nvPr/>
          </p:nvSpPr>
          <p:spPr bwMode="auto">
            <a:xfrm>
              <a:off x="2680" y="2186"/>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a:t>1</a:t>
              </a:r>
            </a:p>
          </p:txBody>
        </p:sp>
        <p:sp>
          <p:nvSpPr>
            <p:cNvPr id="13331" name="Rectangle 313"/>
            <p:cNvSpPr>
              <a:spLocks noChangeArrowheads="1"/>
            </p:cNvSpPr>
            <p:nvPr/>
          </p:nvSpPr>
          <p:spPr bwMode="auto">
            <a:xfrm>
              <a:off x="2857" y="220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32" name="Text Box 314"/>
            <p:cNvSpPr txBox="1">
              <a:spLocks noChangeArrowheads="1"/>
            </p:cNvSpPr>
            <p:nvPr/>
          </p:nvSpPr>
          <p:spPr bwMode="auto">
            <a:xfrm>
              <a:off x="2864" y="2186"/>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a:t>0</a:t>
              </a:r>
            </a:p>
          </p:txBody>
        </p:sp>
        <p:grpSp>
          <p:nvGrpSpPr>
            <p:cNvPr id="13333" name="Group 315"/>
            <p:cNvGrpSpPr>
              <a:grpSpLocks/>
            </p:cNvGrpSpPr>
            <p:nvPr/>
          </p:nvGrpSpPr>
          <p:grpSpPr bwMode="auto">
            <a:xfrm>
              <a:off x="2313" y="1841"/>
              <a:ext cx="726" cy="384"/>
              <a:chOff x="2313" y="1841"/>
              <a:chExt cx="726" cy="384"/>
            </a:xfrm>
          </p:grpSpPr>
          <p:sp>
            <p:nvSpPr>
              <p:cNvPr id="13356" name="Rectangle 316"/>
              <p:cNvSpPr>
                <a:spLocks noChangeArrowheads="1"/>
              </p:cNvSpPr>
              <p:nvPr/>
            </p:nvSpPr>
            <p:spPr bwMode="auto">
              <a:xfrm>
                <a:off x="2313" y="1859"/>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57" name="Text Box 317"/>
              <p:cNvSpPr txBox="1">
                <a:spLocks noChangeArrowheads="1"/>
              </p:cNvSpPr>
              <p:nvPr/>
            </p:nvSpPr>
            <p:spPr bwMode="auto">
              <a:xfrm>
                <a:off x="2320" y="184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58" name="Rectangle 318"/>
              <p:cNvSpPr>
                <a:spLocks noChangeArrowheads="1"/>
              </p:cNvSpPr>
              <p:nvPr/>
            </p:nvSpPr>
            <p:spPr bwMode="auto">
              <a:xfrm>
                <a:off x="2495"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59" name="Rectangle 319"/>
              <p:cNvSpPr>
                <a:spLocks noChangeArrowheads="1"/>
              </p:cNvSpPr>
              <p:nvPr/>
            </p:nvSpPr>
            <p:spPr bwMode="auto">
              <a:xfrm>
                <a:off x="2673"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60" name="Rectangle 320"/>
              <p:cNvSpPr>
                <a:spLocks noChangeArrowheads="1"/>
              </p:cNvSpPr>
              <p:nvPr/>
            </p:nvSpPr>
            <p:spPr bwMode="auto">
              <a:xfrm>
                <a:off x="2857"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61" name="Rectangle 321"/>
              <p:cNvSpPr>
                <a:spLocks noChangeArrowheads="1"/>
              </p:cNvSpPr>
              <p:nvPr/>
            </p:nvSpPr>
            <p:spPr bwMode="auto">
              <a:xfrm>
                <a:off x="2313" y="2031"/>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62" name="Text Box 322"/>
              <p:cNvSpPr txBox="1">
                <a:spLocks noChangeArrowheads="1"/>
              </p:cNvSpPr>
              <p:nvPr/>
            </p:nvSpPr>
            <p:spPr bwMode="auto">
              <a:xfrm>
                <a:off x="2320" y="2013"/>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63" name="Rectangle 323"/>
              <p:cNvSpPr>
                <a:spLocks noChangeArrowheads="1"/>
              </p:cNvSpPr>
              <p:nvPr/>
            </p:nvSpPr>
            <p:spPr bwMode="auto">
              <a:xfrm>
                <a:off x="2495"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64" name="Rectangle 324"/>
              <p:cNvSpPr>
                <a:spLocks noChangeArrowheads="1"/>
              </p:cNvSpPr>
              <p:nvPr/>
            </p:nvSpPr>
            <p:spPr bwMode="auto">
              <a:xfrm>
                <a:off x="2673"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65" name="Rectangle 325"/>
              <p:cNvSpPr>
                <a:spLocks noChangeArrowheads="1"/>
              </p:cNvSpPr>
              <p:nvPr/>
            </p:nvSpPr>
            <p:spPr bwMode="auto">
              <a:xfrm>
                <a:off x="2857"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3334" name="Group 326"/>
            <p:cNvGrpSpPr>
              <a:grpSpLocks/>
            </p:cNvGrpSpPr>
            <p:nvPr/>
          </p:nvGrpSpPr>
          <p:grpSpPr bwMode="auto">
            <a:xfrm>
              <a:off x="2313" y="2364"/>
              <a:ext cx="726" cy="384"/>
              <a:chOff x="2313" y="1841"/>
              <a:chExt cx="726" cy="384"/>
            </a:xfrm>
          </p:grpSpPr>
          <p:sp>
            <p:nvSpPr>
              <p:cNvPr id="13346" name="Rectangle 327"/>
              <p:cNvSpPr>
                <a:spLocks noChangeArrowheads="1"/>
              </p:cNvSpPr>
              <p:nvPr/>
            </p:nvSpPr>
            <p:spPr bwMode="auto">
              <a:xfrm>
                <a:off x="2313" y="1859"/>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47" name="Text Box 328"/>
              <p:cNvSpPr txBox="1">
                <a:spLocks noChangeArrowheads="1"/>
              </p:cNvSpPr>
              <p:nvPr/>
            </p:nvSpPr>
            <p:spPr bwMode="auto">
              <a:xfrm>
                <a:off x="2320" y="184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48" name="Rectangle 329"/>
              <p:cNvSpPr>
                <a:spLocks noChangeArrowheads="1"/>
              </p:cNvSpPr>
              <p:nvPr/>
            </p:nvSpPr>
            <p:spPr bwMode="auto">
              <a:xfrm>
                <a:off x="2495"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49" name="Rectangle 330"/>
              <p:cNvSpPr>
                <a:spLocks noChangeArrowheads="1"/>
              </p:cNvSpPr>
              <p:nvPr/>
            </p:nvSpPr>
            <p:spPr bwMode="auto">
              <a:xfrm>
                <a:off x="2673"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50" name="Rectangle 331"/>
              <p:cNvSpPr>
                <a:spLocks noChangeArrowheads="1"/>
              </p:cNvSpPr>
              <p:nvPr/>
            </p:nvSpPr>
            <p:spPr bwMode="auto">
              <a:xfrm>
                <a:off x="2857"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51" name="Rectangle 332"/>
              <p:cNvSpPr>
                <a:spLocks noChangeArrowheads="1"/>
              </p:cNvSpPr>
              <p:nvPr/>
            </p:nvSpPr>
            <p:spPr bwMode="auto">
              <a:xfrm>
                <a:off x="2313" y="2031"/>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52" name="Text Box 333"/>
              <p:cNvSpPr txBox="1">
                <a:spLocks noChangeArrowheads="1"/>
              </p:cNvSpPr>
              <p:nvPr/>
            </p:nvSpPr>
            <p:spPr bwMode="auto">
              <a:xfrm>
                <a:off x="2320" y="2013"/>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53" name="Rectangle 334"/>
              <p:cNvSpPr>
                <a:spLocks noChangeArrowheads="1"/>
              </p:cNvSpPr>
              <p:nvPr/>
            </p:nvSpPr>
            <p:spPr bwMode="auto">
              <a:xfrm>
                <a:off x="2495"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54" name="Rectangle 335"/>
              <p:cNvSpPr>
                <a:spLocks noChangeArrowheads="1"/>
              </p:cNvSpPr>
              <p:nvPr/>
            </p:nvSpPr>
            <p:spPr bwMode="auto">
              <a:xfrm>
                <a:off x="2673"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55" name="Rectangle 336"/>
              <p:cNvSpPr>
                <a:spLocks noChangeArrowheads="1"/>
              </p:cNvSpPr>
              <p:nvPr/>
            </p:nvSpPr>
            <p:spPr bwMode="auto">
              <a:xfrm>
                <a:off x="2857"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3335" name="Group 337"/>
            <p:cNvGrpSpPr>
              <a:grpSpLocks/>
            </p:cNvGrpSpPr>
            <p:nvPr/>
          </p:nvGrpSpPr>
          <p:grpSpPr bwMode="auto">
            <a:xfrm>
              <a:off x="2313" y="2709"/>
              <a:ext cx="726" cy="384"/>
              <a:chOff x="2313" y="1841"/>
              <a:chExt cx="726" cy="384"/>
            </a:xfrm>
          </p:grpSpPr>
          <p:sp>
            <p:nvSpPr>
              <p:cNvPr id="13336" name="Rectangle 338"/>
              <p:cNvSpPr>
                <a:spLocks noChangeArrowheads="1"/>
              </p:cNvSpPr>
              <p:nvPr/>
            </p:nvSpPr>
            <p:spPr bwMode="auto">
              <a:xfrm>
                <a:off x="2313" y="1859"/>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37" name="Text Box 339"/>
              <p:cNvSpPr txBox="1">
                <a:spLocks noChangeArrowheads="1"/>
              </p:cNvSpPr>
              <p:nvPr/>
            </p:nvSpPr>
            <p:spPr bwMode="auto">
              <a:xfrm>
                <a:off x="2320" y="184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38" name="Rectangle 340"/>
              <p:cNvSpPr>
                <a:spLocks noChangeArrowheads="1"/>
              </p:cNvSpPr>
              <p:nvPr/>
            </p:nvSpPr>
            <p:spPr bwMode="auto">
              <a:xfrm>
                <a:off x="2495"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39" name="Rectangle 341"/>
              <p:cNvSpPr>
                <a:spLocks noChangeArrowheads="1"/>
              </p:cNvSpPr>
              <p:nvPr/>
            </p:nvSpPr>
            <p:spPr bwMode="auto">
              <a:xfrm>
                <a:off x="2673"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40" name="Rectangle 342"/>
              <p:cNvSpPr>
                <a:spLocks noChangeArrowheads="1"/>
              </p:cNvSpPr>
              <p:nvPr/>
            </p:nvSpPr>
            <p:spPr bwMode="auto">
              <a:xfrm>
                <a:off x="2857" y="1859"/>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41" name="Rectangle 343"/>
              <p:cNvSpPr>
                <a:spLocks noChangeArrowheads="1"/>
              </p:cNvSpPr>
              <p:nvPr/>
            </p:nvSpPr>
            <p:spPr bwMode="auto">
              <a:xfrm>
                <a:off x="2313" y="2031"/>
                <a:ext cx="182" cy="17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3342" name="Text Box 344"/>
              <p:cNvSpPr txBox="1">
                <a:spLocks noChangeArrowheads="1"/>
              </p:cNvSpPr>
              <p:nvPr/>
            </p:nvSpPr>
            <p:spPr bwMode="auto">
              <a:xfrm>
                <a:off x="2320" y="2013"/>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sz="1600">
                  <a:solidFill>
                    <a:srgbClr val="6600CC"/>
                  </a:solidFill>
                </a:endParaRPr>
              </a:p>
            </p:txBody>
          </p:sp>
          <p:sp>
            <p:nvSpPr>
              <p:cNvPr id="13343" name="Rectangle 345"/>
              <p:cNvSpPr>
                <a:spLocks noChangeArrowheads="1"/>
              </p:cNvSpPr>
              <p:nvPr/>
            </p:nvSpPr>
            <p:spPr bwMode="auto">
              <a:xfrm>
                <a:off x="2495"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44" name="Rectangle 346"/>
              <p:cNvSpPr>
                <a:spLocks noChangeArrowheads="1"/>
              </p:cNvSpPr>
              <p:nvPr/>
            </p:nvSpPr>
            <p:spPr bwMode="auto">
              <a:xfrm>
                <a:off x="2673"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45" name="Rectangle 347"/>
              <p:cNvSpPr>
                <a:spLocks noChangeArrowheads="1"/>
              </p:cNvSpPr>
              <p:nvPr/>
            </p:nvSpPr>
            <p:spPr bwMode="auto">
              <a:xfrm>
                <a:off x="2857" y="2031"/>
                <a:ext cx="182" cy="17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Tree>
    <p:extLst>
      <p:ext uri="{BB962C8B-B14F-4D97-AF65-F5344CB8AC3E}">
        <p14:creationId xmlns:p14="http://schemas.microsoft.com/office/powerpoint/2010/main" val="1101625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wipe(left)">
                                      <p:cBhvr>
                                        <p:cTn id="7" dur="500"/>
                                        <p:tgtEl>
                                          <p:spTgt spid="318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8749"/>
                                        </p:tgtEl>
                                        <p:attrNameLst>
                                          <p:attrName>style.visibility</p:attrName>
                                        </p:attrNameLst>
                                      </p:cBhvr>
                                      <p:to>
                                        <p:strVal val="visible"/>
                                      </p:to>
                                    </p:set>
                                    <p:animEffect transition="in" filter="wipe(left)">
                                      <p:cBhvr>
                                        <p:cTn id="26" dur="500"/>
                                        <p:tgtEl>
                                          <p:spTgt spid="318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outVertical)">
                                      <p:cBhvr>
                                        <p:cTn id="36" dur="500"/>
                                        <p:tgtEl>
                                          <p:spTgt spid="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8750"/>
                                        </p:tgtEl>
                                        <p:attrNameLst>
                                          <p:attrName>style.visibility</p:attrName>
                                        </p:attrNameLst>
                                      </p:cBhvr>
                                      <p:to>
                                        <p:strVal val="visible"/>
                                      </p:to>
                                    </p:set>
                                    <p:animEffect transition="in" filter="wipe(left)">
                                      <p:cBhvr>
                                        <p:cTn id="41" dur="500"/>
                                        <p:tgtEl>
                                          <p:spTgt spid="3187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8638"/>
                                        </p:tgtEl>
                                        <p:attrNameLst>
                                          <p:attrName>style.visibility</p:attrName>
                                        </p:attrNameLst>
                                      </p:cBhvr>
                                      <p:to>
                                        <p:strVal val="visible"/>
                                      </p:to>
                                    </p:set>
                                    <p:animEffect transition="in" filter="wipe(left)">
                                      <p:cBhvr>
                                        <p:cTn id="51" dur="500"/>
                                        <p:tgtEl>
                                          <p:spTgt spid="31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p:bldP spid="318638" grpId="0"/>
      <p:bldP spid="318749" grpId="0" animBg="1"/>
      <p:bldP spid="3187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83117" y="2001839"/>
            <a:ext cx="4318000" cy="3633787"/>
            <a:chOff x="190" y="641"/>
            <a:chExt cx="2040" cy="2289"/>
          </a:xfrm>
        </p:grpSpPr>
        <p:grpSp>
          <p:nvGrpSpPr>
            <p:cNvPr id="14422" name="Group 6"/>
            <p:cNvGrpSpPr>
              <a:grpSpLocks/>
            </p:cNvGrpSpPr>
            <p:nvPr/>
          </p:nvGrpSpPr>
          <p:grpSpPr bwMode="auto">
            <a:xfrm>
              <a:off x="870" y="799"/>
              <a:ext cx="1360" cy="1360"/>
              <a:chOff x="779" y="700"/>
              <a:chExt cx="1360" cy="1360"/>
            </a:xfrm>
          </p:grpSpPr>
          <p:sp>
            <p:nvSpPr>
              <p:cNvPr id="14491" name="Rectangle 7"/>
              <p:cNvSpPr>
                <a:spLocks noChangeAspect="1" noChangeArrowheads="1"/>
              </p:cNvSpPr>
              <p:nvPr/>
            </p:nvSpPr>
            <p:spPr bwMode="auto">
              <a:xfrm>
                <a:off x="779" y="700"/>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4492" name="Group 8"/>
              <p:cNvGrpSpPr>
                <a:grpSpLocks/>
              </p:cNvGrpSpPr>
              <p:nvPr/>
            </p:nvGrpSpPr>
            <p:grpSpPr bwMode="auto">
              <a:xfrm>
                <a:off x="779" y="790"/>
                <a:ext cx="1360" cy="1179"/>
                <a:chOff x="906" y="1450"/>
                <a:chExt cx="1360" cy="1179"/>
              </a:xfrm>
            </p:grpSpPr>
            <p:sp>
              <p:nvSpPr>
                <p:cNvPr id="14507" name="Line 9"/>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8" name="Line 10"/>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9" name="Line 11"/>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0" name="Line 12"/>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1" name="Line 13"/>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2" name="Line 14"/>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3" name="Line 15"/>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4" name="Line 16"/>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5" name="Line 17"/>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6" name="Line 18"/>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7" name="Line 19"/>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8" name="Line 20"/>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9" name="Line 21"/>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0" name="Line 22"/>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93" name="Line 23"/>
              <p:cNvSpPr>
                <a:spLocks noChangeShapeType="1"/>
              </p:cNvSpPr>
              <p:nvPr/>
            </p:nvSpPr>
            <p:spPr bwMode="auto">
              <a:xfrm>
                <a:off x="870"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4" name="Line 24"/>
              <p:cNvSpPr>
                <a:spLocks noChangeShapeType="1"/>
              </p:cNvSpPr>
              <p:nvPr/>
            </p:nvSpPr>
            <p:spPr bwMode="auto">
              <a:xfrm>
                <a:off x="961"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5" name="Line 25"/>
              <p:cNvSpPr>
                <a:spLocks noChangeShapeType="1"/>
              </p:cNvSpPr>
              <p:nvPr/>
            </p:nvSpPr>
            <p:spPr bwMode="auto">
              <a:xfrm>
                <a:off x="1051"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6" name="Line 26"/>
              <p:cNvSpPr>
                <a:spLocks noChangeShapeType="1"/>
              </p:cNvSpPr>
              <p:nvPr/>
            </p:nvSpPr>
            <p:spPr bwMode="auto">
              <a:xfrm>
                <a:off x="1142"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7" name="Line 27"/>
              <p:cNvSpPr>
                <a:spLocks noChangeShapeType="1"/>
              </p:cNvSpPr>
              <p:nvPr/>
            </p:nvSpPr>
            <p:spPr bwMode="auto">
              <a:xfrm>
                <a:off x="1233"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8" name="Line 28"/>
              <p:cNvSpPr>
                <a:spLocks noChangeShapeType="1"/>
              </p:cNvSpPr>
              <p:nvPr/>
            </p:nvSpPr>
            <p:spPr bwMode="auto">
              <a:xfrm>
                <a:off x="1323"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9" name="Line 29"/>
              <p:cNvSpPr>
                <a:spLocks noChangeShapeType="1"/>
              </p:cNvSpPr>
              <p:nvPr/>
            </p:nvSpPr>
            <p:spPr bwMode="auto">
              <a:xfrm>
                <a:off x="1414"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0" name="Line 30"/>
              <p:cNvSpPr>
                <a:spLocks noChangeShapeType="1"/>
              </p:cNvSpPr>
              <p:nvPr/>
            </p:nvSpPr>
            <p:spPr bwMode="auto">
              <a:xfrm>
                <a:off x="1505"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1" name="Line 31"/>
              <p:cNvSpPr>
                <a:spLocks noChangeShapeType="1"/>
              </p:cNvSpPr>
              <p:nvPr/>
            </p:nvSpPr>
            <p:spPr bwMode="auto">
              <a:xfrm>
                <a:off x="1595"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2" name="Line 32"/>
              <p:cNvSpPr>
                <a:spLocks noChangeShapeType="1"/>
              </p:cNvSpPr>
              <p:nvPr/>
            </p:nvSpPr>
            <p:spPr bwMode="auto">
              <a:xfrm>
                <a:off x="1686"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3" name="Line 33"/>
              <p:cNvSpPr>
                <a:spLocks noChangeShapeType="1"/>
              </p:cNvSpPr>
              <p:nvPr/>
            </p:nvSpPr>
            <p:spPr bwMode="auto">
              <a:xfrm>
                <a:off x="1777"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4" name="Line 34"/>
              <p:cNvSpPr>
                <a:spLocks noChangeShapeType="1"/>
              </p:cNvSpPr>
              <p:nvPr/>
            </p:nvSpPr>
            <p:spPr bwMode="auto">
              <a:xfrm>
                <a:off x="1867"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5" name="Line 35"/>
              <p:cNvSpPr>
                <a:spLocks noChangeShapeType="1"/>
              </p:cNvSpPr>
              <p:nvPr/>
            </p:nvSpPr>
            <p:spPr bwMode="auto">
              <a:xfrm>
                <a:off x="1958"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6" name="Line 36"/>
              <p:cNvSpPr>
                <a:spLocks noChangeShapeType="1"/>
              </p:cNvSpPr>
              <p:nvPr/>
            </p:nvSpPr>
            <p:spPr bwMode="auto">
              <a:xfrm>
                <a:off x="2049" y="70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423" name="Group 37"/>
            <p:cNvGrpSpPr>
              <a:grpSpLocks/>
            </p:cNvGrpSpPr>
            <p:nvPr/>
          </p:nvGrpSpPr>
          <p:grpSpPr bwMode="auto">
            <a:xfrm>
              <a:off x="553" y="1026"/>
              <a:ext cx="1360" cy="1360"/>
              <a:chOff x="543" y="913"/>
              <a:chExt cx="1360" cy="1360"/>
            </a:xfrm>
          </p:grpSpPr>
          <p:sp>
            <p:nvSpPr>
              <p:cNvPr id="14461" name="Rectangle 38"/>
              <p:cNvSpPr>
                <a:spLocks noChangeAspect="1" noChangeArrowheads="1"/>
              </p:cNvSpPr>
              <p:nvPr/>
            </p:nvSpPr>
            <p:spPr bwMode="auto">
              <a:xfrm>
                <a:off x="543" y="913"/>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4462" name="Group 39"/>
              <p:cNvGrpSpPr>
                <a:grpSpLocks/>
              </p:cNvGrpSpPr>
              <p:nvPr/>
            </p:nvGrpSpPr>
            <p:grpSpPr bwMode="auto">
              <a:xfrm>
                <a:off x="543" y="1003"/>
                <a:ext cx="1360" cy="1179"/>
                <a:chOff x="906" y="1450"/>
                <a:chExt cx="1360" cy="1179"/>
              </a:xfrm>
            </p:grpSpPr>
            <p:sp>
              <p:nvSpPr>
                <p:cNvPr id="14477" name="Line 40"/>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Line 41"/>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9" name="Line 42"/>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43"/>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44"/>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45"/>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3" name="Line 46"/>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4" name="Line 47"/>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5" name="Line 48"/>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6" name="Line 49"/>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50"/>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Line 51"/>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9" name="Line 52"/>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0" name="Line 53"/>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63" name="Line 54"/>
              <p:cNvSpPr>
                <a:spLocks noChangeShapeType="1"/>
              </p:cNvSpPr>
              <p:nvPr/>
            </p:nvSpPr>
            <p:spPr bwMode="auto">
              <a:xfrm>
                <a:off x="634"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4" name="Line 55"/>
              <p:cNvSpPr>
                <a:spLocks noChangeShapeType="1"/>
              </p:cNvSpPr>
              <p:nvPr/>
            </p:nvSpPr>
            <p:spPr bwMode="auto">
              <a:xfrm>
                <a:off x="72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5" name="Line 56"/>
              <p:cNvSpPr>
                <a:spLocks noChangeShapeType="1"/>
              </p:cNvSpPr>
              <p:nvPr/>
            </p:nvSpPr>
            <p:spPr bwMode="auto">
              <a:xfrm>
                <a:off x="81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6" name="Line 57"/>
              <p:cNvSpPr>
                <a:spLocks noChangeShapeType="1"/>
              </p:cNvSpPr>
              <p:nvPr/>
            </p:nvSpPr>
            <p:spPr bwMode="auto">
              <a:xfrm>
                <a:off x="906"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7" name="Line 58"/>
              <p:cNvSpPr>
                <a:spLocks noChangeShapeType="1"/>
              </p:cNvSpPr>
              <p:nvPr/>
            </p:nvSpPr>
            <p:spPr bwMode="auto">
              <a:xfrm>
                <a:off x="99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8" name="Line 59"/>
              <p:cNvSpPr>
                <a:spLocks noChangeShapeType="1"/>
              </p:cNvSpPr>
              <p:nvPr/>
            </p:nvSpPr>
            <p:spPr bwMode="auto">
              <a:xfrm>
                <a:off x="108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9" name="Line 60"/>
              <p:cNvSpPr>
                <a:spLocks noChangeShapeType="1"/>
              </p:cNvSpPr>
              <p:nvPr/>
            </p:nvSpPr>
            <p:spPr bwMode="auto">
              <a:xfrm>
                <a:off x="1178"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Line 61"/>
              <p:cNvSpPr>
                <a:spLocks noChangeShapeType="1"/>
              </p:cNvSpPr>
              <p:nvPr/>
            </p:nvSpPr>
            <p:spPr bwMode="auto">
              <a:xfrm>
                <a:off x="126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1" name="Line 62"/>
              <p:cNvSpPr>
                <a:spLocks noChangeShapeType="1"/>
              </p:cNvSpPr>
              <p:nvPr/>
            </p:nvSpPr>
            <p:spPr bwMode="auto">
              <a:xfrm>
                <a:off x="135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Line 63"/>
              <p:cNvSpPr>
                <a:spLocks noChangeShapeType="1"/>
              </p:cNvSpPr>
              <p:nvPr/>
            </p:nvSpPr>
            <p:spPr bwMode="auto">
              <a:xfrm>
                <a:off x="1450"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64"/>
              <p:cNvSpPr>
                <a:spLocks noChangeShapeType="1"/>
              </p:cNvSpPr>
              <p:nvPr/>
            </p:nvSpPr>
            <p:spPr bwMode="auto">
              <a:xfrm>
                <a:off x="154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4" name="Line 65"/>
              <p:cNvSpPr>
                <a:spLocks noChangeShapeType="1"/>
              </p:cNvSpPr>
              <p:nvPr/>
            </p:nvSpPr>
            <p:spPr bwMode="auto">
              <a:xfrm>
                <a:off x="163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Line 66"/>
              <p:cNvSpPr>
                <a:spLocks noChangeShapeType="1"/>
              </p:cNvSpPr>
              <p:nvPr/>
            </p:nvSpPr>
            <p:spPr bwMode="auto">
              <a:xfrm>
                <a:off x="1722"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6" name="Line 67"/>
              <p:cNvSpPr>
                <a:spLocks noChangeShapeType="1"/>
              </p:cNvSpPr>
              <p:nvPr/>
            </p:nvSpPr>
            <p:spPr bwMode="auto">
              <a:xfrm>
                <a:off x="1813"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424" name="Group 68"/>
            <p:cNvGrpSpPr>
              <a:grpSpLocks/>
            </p:cNvGrpSpPr>
            <p:nvPr/>
          </p:nvGrpSpPr>
          <p:grpSpPr bwMode="auto">
            <a:xfrm>
              <a:off x="231" y="1253"/>
              <a:ext cx="1631" cy="1677"/>
              <a:chOff x="258" y="1338"/>
              <a:chExt cx="1631" cy="1677"/>
            </a:xfrm>
          </p:grpSpPr>
          <p:grpSp>
            <p:nvGrpSpPr>
              <p:cNvPr id="14429" name="Group 69"/>
              <p:cNvGrpSpPr>
                <a:grpSpLocks/>
              </p:cNvGrpSpPr>
              <p:nvPr/>
            </p:nvGrpSpPr>
            <p:grpSpPr bwMode="auto">
              <a:xfrm>
                <a:off x="258" y="1338"/>
                <a:ext cx="1360" cy="1360"/>
                <a:chOff x="317" y="1117"/>
                <a:chExt cx="1360" cy="1360"/>
              </a:xfrm>
            </p:grpSpPr>
            <p:sp>
              <p:nvSpPr>
                <p:cNvPr id="14431" name="Rectangle 70"/>
                <p:cNvSpPr>
                  <a:spLocks noChangeAspect="1" noChangeArrowheads="1"/>
                </p:cNvSpPr>
                <p:nvPr/>
              </p:nvSpPr>
              <p:spPr bwMode="auto">
                <a:xfrm>
                  <a:off x="317" y="1117"/>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4432" name="Group 71"/>
                <p:cNvGrpSpPr>
                  <a:grpSpLocks/>
                </p:cNvGrpSpPr>
                <p:nvPr/>
              </p:nvGrpSpPr>
              <p:grpSpPr bwMode="auto">
                <a:xfrm>
                  <a:off x="317" y="1207"/>
                  <a:ext cx="1360" cy="1179"/>
                  <a:chOff x="906" y="1450"/>
                  <a:chExt cx="1360" cy="1179"/>
                </a:xfrm>
              </p:grpSpPr>
              <p:sp>
                <p:nvSpPr>
                  <p:cNvPr id="14447" name="Line 72"/>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8" name="Line 73"/>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9" name="Line 74"/>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0" name="Line 75"/>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1" name="Line 76"/>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2" name="Line 77"/>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3" name="Line 78"/>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4" name="Line 79"/>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5" name="Line 80"/>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6" name="Line 81"/>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7" name="Line 82"/>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8" name="Line 83"/>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9" name="Line 84"/>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0" name="Line 85"/>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33" name="Line 86"/>
                <p:cNvSpPr>
                  <a:spLocks noChangeShapeType="1"/>
                </p:cNvSpPr>
                <p:nvPr/>
              </p:nvSpPr>
              <p:spPr bwMode="auto">
                <a:xfrm>
                  <a:off x="408"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Line 87"/>
                <p:cNvSpPr>
                  <a:spLocks noChangeShapeType="1"/>
                </p:cNvSpPr>
                <p:nvPr/>
              </p:nvSpPr>
              <p:spPr bwMode="auto">
                <a:xfrm>
                  <a:off x="49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5" name="Line 88"/>
                <p:cNvSpPr>
                  <a:spLocks noChangeShapeType="1"/>
                </p:cNvSpPr>
                <p:nvPr/>
              </p:nvSpPr>
              <p:spPr bwMode="auto">
                <a:xfrm>
                  <a:off x="58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6" name="Line 89"/>
                <p:cNvSpPr>
                  <a:spLocks noChangeShapeType="1"/>
                </p:cNvSpPr>
                <p:nvPr/>
              </p:nvSpPr>
              <p:spPr bwMode="auto">
                <a:xfrm>
                  <a:off x="680"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7" name="Line 90"/>
                <p:cNvSpPr>
                  <a:spLocks noChangeShapeType="1"/>
                </p:cNvSpPr>
                <p:nvPr/>
              </p:nvSpPr>
              <p:spPr bwMode="auto">
                <a:xfrm>
                  <a:off x="77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8" name="Line 91"/>
                <p:cNvSpPr>
                  <a:spLocks noChangeShapeType="1"/>
                </p:cNvSpPr>
                <p:nvPr/>
              </p:nvSpPr>
              <p:spPr bwMode="auto">
                <a:xfrm>
                  <a:off x="86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 name="Line 92"/>
                <p:cNvSpPr>
                  <a:spLocks noChangeShapeType="1"/>
                </p:cNvSpPr>
                <p:nvPr/>
              </p:nvSpPr>
              <p:spPr bwMode="auto">
                <a:xfrm>
                  <a:off x="952"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 name="Line 93"/>
                <p:cNvSpPr>
                  <a:spLocks noChangeShapeType="1"/>
                </p:cNvSpPr>
                <p:nvPr/>
              </p:nvSpPr>
              <p:spPr bwMode="auto">
                <a:xfrm>
                  <a:off x="104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 name="Line 94"/>
                <p:cNvSpPr>
                  <a:spLocks noChangeShapeType="1"/>
                </p:cNvSpPr>
                <p:nvPr/>
              </p:nvSpPr>
              <p:spPr bwMode="auto">
                <a:xfrm>
                  <a:off x="113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 name="Line 95"/>
                <p:cNvSpPr>
                  <a:spLocks noChangeShapeType="1"/>
                </p:cNvSpPr>
                <p:nvPr/>
              </p:nvSpPr>
              <p:spPr bwMode="auto">
                <a:xfrm>
                  <a:off x="1224"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3" name="Line 96"/>
                <p:cNvSpPr>
                  <a:spLocks noChangeShapeType="1"/>
                </p:cNvSpPr>
                <p:nvPr/>
              </p:nvSpPr>
              <p:spPr bwMode="auto">
                <a:xfrm>
                  <a:off x="131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 name="Line 97"/>
                <p:cNvSpPr>
                  <a:spLocks noChangeShapeType="1"/>
                </p:cNvSpPr>
                <p:nvPr/>
              </p:nvSpPr>
              <p:spPr bwMode="auto">
                <a:xfrm>
                  <a:off x="140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 name="Line 98"/>
                <p:cNvSpPr>
                  <a:spLocks noChangeShapeType="1"/>
                </p:cNvSpPr>
                <p:nvPr/>
              </p:nvSpPr>
              <p:spPr bwMode="auto">
                <a:xfrm>
                  <a:off x="1496"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 name="Line 99"/>
                <p:cNvSpPr>
                  <a:spLocks noChangeShapeType="1"/>
                </p:cNvSpPr>
                <p:nvPr/>
              </p:nvSpPr>
              <p:spPr bwMode="auto">
                <a:xfrm>
                  <a:off x="1587"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30" name="Text Box 100"/>
              <p:cNvSpPr txBox="1">
                <a:spLocks noChangeArrowheads="1"/>
              </p:cNvSpPr>
              <p:nvPr/>
            </p:nvSpPr>
            <p:spPr bwMode="auto">
              <a:xfrm>
                <a:off x="528" y="2803"/>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b="1" i="0" dirty="0">
                    <a:solidFill>
                      <a:schemeClr val="accent6">
                        <a:lumMod val="50000"/>
                      </a:schemeClr>
                    </a:solidFill>
                  </a:rPr>
                  <a:t>帧缓冲存储器</a:t>
                </a:r>
              </a:p>
            </p:txBody>
          </p:sp>
        </p:grpSp>
        <p:grpSp>
          <p:nvGrpSpPr>
            <p:cNvPr id="14425" name="Group 101"/>
            <p:cNvGrpSpPr>
              <a:grpSpLocks/>
            </p:cNvGrpSpPr>
            <p:nvPr/>
          </p:nvGrpSpPr>
          <p:grpSpPr bwMode="auto">
            <a:xfrm>
              <a:off x="190" y="641"/>
              <a:ext cx="476" cy="426"/>
              <a:chOff x="136" y="414"/>
              <a:chExt cx="476" cy="426"/>
            </a:xfrm>
          </p:grpSpPr>
          <p:sp>
            <p:nvSpPr>
              <p:cNvPr id="14426" name="Text Box 102"/>
              <p:cNvSpPr txBox="1">
                <a:spLocks noChangeArrowheads="1"/>
              </p:cNvSpPr>
              <p:nvPr/>
            </p:nvSpPr>
            <p:spPr bwMode="auto">
              <a:xfrm>
                <a:off x="249" y="504"/>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a:solidFill>
                      <a:schemeClr val="accent6">
                        <a:lumMod val="50000"/>
                      </a:schemeClr>
                    </a:solidFill>
                    <a:latin typeface="Times New Roman" pitchFamily="18" charset="0"/>
                  </a:rPr>
                  <a:t>3</a:t>
                </a:r>
              </a:p>
            </p:txBody>
          </p:sp>
          <p:sp>
            <p:nvSpPr>
              <p:cNvPr id="14427" name="Line 103"/>
              <p:cNvSpPr>
                <a:spLocks noChangeShapeType="1"/>
              </p:cNvSpPr>
              <p:nvPr/>
            </p:nvSpPr>
            <p:spPr bwMode="auto">
              <a:xfrm flipV="1">
                <a:off x="476" y="414"/>
                <a:ext cx="136" cy="113"/>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28" name="Line 104"/>
              <p:cNvSpPr>
                <a:spLocks noChangeShapeType="1"/>
              </p:cNvSpPr>
              <p:nvPr/>
            </p:nvSpPr>
            <p:spPr bwMode="auto">
              <a:xfrm rot="5966787">
                <a:off x="125" y="715"/>
                <a:ext cx="136" cy="113"/>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30857" name="Text Box 105"/>
          <p:cNvSpPr txBox="1">
            <a:spLocks noChangeArrowheads="1"/>
          </p:cNvSpPr>
          <p:nvPr/>
        </p:nvSpPr>
        <p:spPr bwMode="auto">
          <a:xfrm>
            <a:off x="469630" y="428860"/>
            <a:ext cx="10850033" cy="885371"/>
          </a:xfrm>
          <a:prstGeom prst="rect">
            <a:avLst/>
          </a:prstGeom>
          <a:noFill/>
          <a:ln w="9525">
            <a:noFill/>
            <a:miter lim="800000"/>
            <a:headEnd/>
            <a:tailEnd/>
          </a:ln>
          <a:effectLst/>
        </p:spPr>
        <p:txBody>
          <a:bodyPr>
            <a:spAutoFit/>
          </a:bodyPr>
          <a:lstStyle/>
          <a:p>
            <a:pPr marL="342900" lvl="1" indent="-342900" defTabSz="914216" hangingPunct="1">
              <a:lnSpc>
                <a:spcPct val="90000"/>
              </a:lnSpc>
              <a:spcBef>
                <a:spcPts val="3000"/>
              </a:spcBef>
              <a:buFont typeface="Wingdings" panose="05000000000000000000" pitchFamily="2" charset="2"/>
              <a:buChar char="l"/>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彩色帧缓存</a:t>
            </a:r>
          </a:p>
          <a:p>
            <a:pPr marL="895350" lvl="1" indent="-266700" defTabSz="914216">
              <a:lnSpc>
                <a:spcPct val="90000"/>
              </a:lnSpc>
              <a:spcBef>
                <a:spcPts val="1000"/>
              </a:spcBef>
              <a:buFont typeface="Wingdings" panose="05000000000000000000" pitchFamily="2" charset="2"/>
              <a:buChar char="Ø"/>
              <a:defRPr/>
            </a:pPr>
            <a:r>
              <a:rPr lang="en-US" altLang="zh-CN" sz="2400" b="1" dirty="0">
                <a:solidFill>
                  <a:schemeClr val="accent6">
                    <a:lumMod val="50000"/>
                  </a:schemeClr>
                </a:solidFill>
                <a:latin typeface="Montserrat Hairline"/>
                <a:ea typeface="Montserrat Hairline"/>
                <a:cs typeface="Montserrat Hairline"/>
              </a:rPr>
              <a:t>3</a:t>
            </a:r>
            <a:r>
              <a:rPr lang="zh-CN" altLang="en-US" sz="2400" b="1" dirty="0">
                <a:solidFill>
                  <a:schemeClr val="accent6">
                    <a:lumMod val="50000"/>
                  </a:schemeClr>
                </a:solidFill>
                <a:latin typeface="Montserrat Hairline"/>
                <a:ea typeface="Montserrat Hairline"/>
                <a:cs typeface="Montserrat Hairline"/>
                <a:sym typeface="Montserrat Hairline"/>
              </a:rPr>
              <a:t>个位平面的简单彩色帧缓存</a:t>
            </a:r>
          </a:p>
        </p:txBody>
      </p:sp>
      <p:sp>
        <p:nvSpPr>
          <p:cNvPr id="330966" name="Text Box 214"/>
          <p:cNvSpPr txBox="1">
            <a:spLocks noChangeArrowheads="1"/>
          </p:cNvSpPr>
          <p:nvPr/>
        </p:nvSpPr>
        <p:spPr bwMode="auto">
          <a:xfrm>
            <a:off x="7440086" y="2214563"/>
            <a:ext cx="20171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accent6">
                    <a:lumMod val="50000"/>
                  </a:schemeClr>
                </a:solidFill>
                <a:latin typeface="Times New Roman" pitchFamily="18" charset="0"/>
              </a:rPr>
              <a:t>彩色显示控制器</a:t>
            </a:r>
            <a:endParaRPr lang="zh-CN" altLang="en-US" b="1" i="0" dirty="0">
              <a:solidFill>
                <a:schemeClr val="accent6">
                  <a:lumMod val="50000"/>
                </a:schemeClr>
              </a:solidFill>
            </a:endParaRPr>
          </a:p>
        </p:txBody>
      </p:sp>
      <p:grpSp>
        <p:nvGrpSpPr>
          <p:cNvPr id="11" name="Group 272"/>
          <p:cNvGrpSpPr>
            <a:grpSpLocks/>
          </p:cNvGrpSpPr>
          <p:nvPr/>
        </p:nvGrpSpPr>
        <p:grpSpPr bwMode="auto">
          <a:xfrm>
            <a:off x="2929472" y="2813050"/>
            <a:ext cx="2889250" cy="1157288"/>
            <a:chOff x="1384" y="1380"/>
            <a:chExt cx="1365" cy="729"/>
          </a:xfrm>
        </p:grpSpPr>
        <p:sp>
          <p:nvSpPr>
            <p:cNvPr id="14407" name="Text Box 218"/>
            <p:cNvSpPr txBox="1">
              <a:spLocks noChangeArrowheads="1"/>
            </p:cNvSpPr>
            <p:nvPr/>
          </p:nvSpPr>
          <p:spPr bwMode="auto">
            <a:xfrm>
              <a:off x="1384" y="1895"/>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dirty="0">
                  <a:solidFill>
                    <a:srgbClr val="FFFF99"/>
                  </a:solidFill>
                  <a:latin typeface="Times New Roman" pitchFamily="18" charset="0"/>
                </a:rPr>
                <a:t>0</a:t>
              </a:r>
            </a:p>
          </p:txBody>
        </p:sp>
        <p:sp>
          <p:nvSpPr>
            <p:cNvPr id="14408" name="Text Box 219"/>
            <p:cNvSpPr txBox="1">
              <a:spLocks noChangeArrowheads="1"/>
            </p:cNvSpPr>
            <p:nvPr/>
          </p:nvSpPr>
          <p:spPr bwMode="auto">
            <a:xfrm>
              <a:off x="2024" y="1455"/>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a:solidFill>
                    <a:srgbClr val="FFFF99"/>
                  </a:solidFill>
                  <a:latin typeface="Times New Roman" pitchFamily="18" charset="0"/>
                </a:rPr>
                <a:t>0</a:t>
              </a:r>
            </a:p>
          </p:txBody>
        </p:sp>
        <p:sp>
          <p:nvSpPr>
            <p:cNvPr id="14409" name="Text Box 220"/>
            <p:cNvSpPr txBox="1">
              <a:spLocks noChangeArrowheads="1"/>
            </p:cNvSpPr>
            <p:nvPr/>
          </p:nvSpPr>
          <p:spPr bwMode="auto">
            <a:xfrm>
              <a:off x="1702" y="1668"/>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200">
                  <a:solidFill>
                    <a:srgbClr val="FFFF99"/>
                  </a:solidFill>
                  <a:latin typeface="Times New Roman" pitchFamily="18" charset="0"/>
                </a:rPr>
                <a:t>1</a:t>
              </a:r>
            </a:p>
          </p:txBody>
        </p:sp>
        <p:sp>
          <p:nvSpPr>
            <p:cNvPr id="14410" name="Line 221"/>
            <p:cNvSpPr>
              <a:spLocks noChangeShapeType="1"/>
            </p:cNvSpPr>
            <p:nvPr/>
          </p:nvSpPr>
          <p:spPr bwMode="auto">
            <a:xfrm>
              <a:off x="1519" y="1980"/>
              <a:ext cx="1011"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411" name="Group 223"/>
            <p:cNvGrpSpPr>
              <a:grpSpLocks/>
            </p:cNvGrpSpPr>
            <p:nvPr/>
          </p:nvGrpSpPr>
          <p:grpSpPr bwMode="auto">
            <a:xfrm>
              <a:off x="2545" y="1897"/>
              <a:ext cx="189" cy="212"/>
              <a:chOff x="2435" y="1611"/>
              <a:chExt cx="189" cy="212"/>
            </a:xfrm>
          </p:grpSpPr>
          <p:sp>
            <p:nvSpPr>
              <p:cNvPr id="14420" name="Rectangle 224"/>
              <p:cNvSpPr>
                <a:spLocks noChangeArrowheads="1"/>
              </p:cNvSpPr>
              <p:nvPr/>
            </p:nvSpPr>
            <p:spPr bwMode="auto">
              <a:xfrm>
                <a:off x="2435" y="1629"/>
                <a:ext cx="182" cy="178"/>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sp>
            <p:nvSpPr>
              <p:cNvPr id="14421" name="Text Box 225"/>
              <p:cNvSpPr txBox="1">
                <a:spLocks noChangeArrowheads="1"/>
              </p:cNvSpPr>
              <p:nvPr/>
            </p:nvSpPr>
            <p:spPr bwMode="auto">
              <a:xfrm>
                <a:off x="2442"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a:solidFill>
                      <a:schemeClr val="bg1"/>
                    </a:solidFill>
                  </a:rPr>
                  <a:t>0</a:t>
                </a:r>
              </a:p>
            </p:txBody>
          </p:sp>
        </p:grpSp>
        <p:grpSp>
          <p:nvGrpSpPr>
            <p:cNvPr id="14412" name="Group 226"/>
            <p:cNvGrpSpPr>
              <a:grpSpLocks/>
            </p:cNvGrpSpPr>
            <p:nvPr/>
          </p:nvGrpSpPr>
          <p:grpSpPr bwMode="auto">
            <a:xfrm>
              <a:off x="2545" y="1638"/>
              <a:ext cx="189" cy="212"/>
              <a:chOff x="2617" y="1611"/>
              <a:chExt cx="189" cy="212"/>
            </a:xfrm>
          </p:grpSpPr>
          <p:sp>
            <p:nvSpPr>
              <p:cNvPr id="14418" name="Rectangle 227"/>
              <p:cNvSpPr>
                <a:spLocks noChangeArrowheads="1"/>
              </p:cNvSpPr>
              <p:nvPr/>
            </p:nvSpPr>
            <p:spPr bwMode="auto">
              <a:xfrm>
                <a:off x="2617" y="1629"/>
                <a:ext cx="182" cy="178"/>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sp>
            <p:nvSpPr>
              <p:cNvPr id="14419" name="Text Box 228"/>
              <p:cNvSpPr txBox="1">
                <a:spLocks noChangeArrowheads="1"/>
              </p:cNvSpPr>
              <p:nvPr/>
            </p:nvSpPr>
            <p:spPr bwMode="auto">
              <a:xfrm>
                <a:off x="2624"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rPr>
                  <a:t>1</a:t>
                </a:r>
              </a:p>
            </p:txBody>
          </p:sp>
        </p:grpSp>
        <p:grpSp>
          <p:nvGrpSpPr>
            <p:cNvPr id="14413" name="Group 229"/>
            <p:cNvGrpSpPr>
              <a:grpSpLocks/>
            </p:cNvGrpSpPr>
            <p:nvPr/>
          </p:nvGrpSpPr>
          <p:grpSpPr bwMode="auto">
            <a:xfrm>
              <a:off x="2545" y="1380"/>
              <a:ext cx="204" cy="212"/>
              <a:chOff x="2795" y="1611"/>
              <a:chExt cx="204" cy="212"/>
            </a:xfrm>
          </p:grpSpPr>
          <p:sp>
            <p:nvSpPr>
              <p:cNvPr id="14416" name="Rectangle 230"/>
              <p:cNvSpPr>
                <a:spLocks noChangeArrowheads="1"/>
              </p:cNvSpPr>
              <p:nvPr/>
            </p:nvSpPr>
            <p:spPr bwMode="auto">
              <a:xfrm>
                <a:off x="2795" y="1629"/>
                <a:ext cx="182" cy="178"/>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sp>
            <p:nvSpPr>
              <p:cNvPr id="14417" name="Text Box 231"/>
              <p:cNvSpPr txBox="1">
                <a:spLocks noChangeArrowheads="1"/>
              </p:cNvSpPr>
              <p:nvPr/>
            </p:nvSpPr>
            <p:spPr bwMode="auto">
              <a:xfrm>
                <a:off x="2817" y="1611"/>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600" dirty="0">
                    <a:solidFill>
                      <a:schemeClr val="bg1"/>
                    </a:solidFill>
                  </a:rPr>
                  <a:t>0</a:t>
                </a:r>
              </a:p>
            </p:txBody>
          </p:sp>
        </p:grpSp>
        <p:sp>
          <p:nvSpPr>
            <p:cNvPr id="14414" name="Line 233"/>
            <p:cNvSpPr>
              <a:spLocks noChangeShapeType="1"/>
            </p:cNvSpPr>
            <p:nvPr/>
          </p:nvSpPr>
          <p:spPr bwMode="auto">
            <a:xfrm>
              <a:off x="1832" y="1739"/>
              <a:ext cx="698"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15" name="Line 236"/>
            <p:cNvSpPr>
              <a:spLocks noChangeShapeType="1"/>
            </p:cNvSpPr>
            <p:nvPr/>
          </p:nvSpPr>
          <p:spPr bwMode="auto">
            <a:xfrm>
              <a:off x="2176" y="1526"/>
              <a:ext cx="354"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273"/>
          <p:cNvGrpSpPr>
            <a:grpSpLocks/>
          </p:cNvGrpSpPr>
          <p:nvPr/>
        </p:nvGrpSpPr>
        <p:grpSpPr bwMode="auto">
          <a:xfrm>
            <a:off x="5759452" y="2790828"/>
            <a:ext cx="2209799" cy="1223963"/>
            <a:chOff x="2744" y="1366"/>
            <a:chExt cx="1044" cy="771"/>
          </a:xfrm>
        </p:grpSpPr>
        <p:sp>
          <p:nvSpPr>
            <p:cNvPr id="14395" name="Line 206"/>
            <p:cNvSpPr>
              <a:spLocks noChangeShapeType="1"/>
            </p:cNvSpPr>
            <p:nvPr/>
          </p:nvSpPr>
          <p:spPr bwMode="auto">
            <a:xfrm>
              <a:off x="2744" y="1502"/>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96" name="Group 250"/>
            <p:cNvGrpSpPr>
              <a:grpSpLocks/>
            </p:cNvGrpSpPr>
            <p:nvPr/>
          </p:nvGrpSpPr>
          <p:grpSpPr bwMode="auto">
            <a:xfrm>
              <a:off x="2989" y="1366"/>
              <a:ext cx="799" cy="231"/>
              <a:chOff x="2980" y="1389"/>
              <a:chExt cx="799" cy="231"/>
            </a:xfrm>
          </p:grpSpPr>
          <p:sp>
            <p:nvSpPr>
              <p:cNvPr id="14405" name="Rectangle 210"/>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6" name="Text Box 211"/>
              <p:cNvSpPr txBox="1">
                <a:spLocks noChangeArrowheads="1"/>
              </p:cNvSpPr>
              <p:nvPr/>
            </p:nvSpPr>
            <p:spPr bwMode="auto">
              <a:xfrm>
                <a:off x="3063"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accent6">
                        <a:lumMod val="50000"/>
                      </a:schemeClr>
                    </a:solidFill>
                    <a:latin typeface="Times New Roman" pitchFamily="18" charset="0"/>
                  </a:rPr>
                  <a:t>DAC</a:t>
                </a:r>
              </a:p>
            </p:txBody>
          </p:sp>
        </p:grpSp>
        <p:grpSp>
          <p:nvGrpSpPr>
            <p:cNvPr id="14397" name="Group 251"/>
            <p:cNvGrpSpPr>
              <a:grpSpLocks/>
            </p:cNvGrpSpPr>
            <p:nvPr/>
          </p:nvGrpSpPr>
          <p:grpSpPr bwMode="auto">
            <a:xfrm>
              <a:off x="2989" y="1636"/>
              <a:ext cx="799" cy="231"/>
              <a:chOff x="2980" y="1389"/>
              <a:chExt cx="799" cy="231"/>
            </a:xfrm>
          </p:grpSpPr>
          <p:sp>
            <p:nvSpPr>
              <p:cNvPr id="14403" name="Rectangle 252"/>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4" name="Text Box 253"/>
              <p:cNvSpPr txBox="1">
                <a:spLocks noChangeArrowheads="1"/>
              </p:cNvSpPr>
              <p:nvPr/>
            </p:nvSpPr>
            <p:spPr bwMode="auto">
              <a:xfrm>
                <a:off x="3063"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accent6">
                        <a:lumMod val="50000"/>
                      </a:schemeClr>
                    </a:solidFill>
                    <a:latin typeface="Times New Roman" pitchFamily="18" charset="0"/>
                  </a:rPr>
                  <a:t>DAC</a:t>
                </a:r>
              </a:p>
            </p:txBody>
          </p:sp>
        </p:grpSp>
        <p:grpSp>
          <p:nvGrpSpPr>
            <p:cNvPr id="14398" name="Group 254"/>
            <p:cNvGrpSpPr>
              <a:grpSpLocks/>
            </p:cNvGrpSpPr>
            <p:nvPr/>
          </p:nvGrpSpPr>
          <p:grpSpPr bwMode="auto">
            <a:xfrm>
              <a:off x="2989" y="1906"/>
              <a:ext cx="799" cy="231"/>
              <a:chOff x="2980" y="1389"/>
              <a:chExt cx="799" cy="231"/>
            </a:xfrm>
          </p:grpSpPr>
          <p:sp>
            <p:nvSpPr>
              <p:cNvPr id="14401" name="Rectangle 255"/>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2" name="Text Box 256"/>
              <p:cNvSpPr txBox="1">
                <a:spLocks noChangeArrowheads="1"/>
              </p:cNvSpPr>
              <p:nvPr/>
            </p:nvSpPr>
            <p:spPr bwMode="auto">
              <a:xfrm>
                <a:off x="3063"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accent6">
                        <a:lumMod val="50000"/>
                      </a:schemeClr>
                    </a:solidFill>
                    <a:latin typeface="Times New Roman" pitchFamily="18" charset="0"/>
                  </a:rPr>
                  <a:t>DAC</a:t>
                </a:r>
              </a:p>
            </p:txBody>
          </p:sp>
        </p:grpSp>
        <p:sp>
          <p:nvSpPr>
            <p:cNvPr id="14399" name="Line 257"/>
            <p:cNvSpPr>
              <a:spLocks noChangeShapeType="1"/>
            </p:cNvSpPr>
            <p:nvPr/>
          </p:nvSpPr>
          <p:spPr bwMode="auto">
            <a:xfrm>
              <a:off x="2744" y="1761"/>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00" name="Line 258"/>
            <p:cNvSpPr>
              <a:spLocks noChangeShapeType="1"/>
            </p:cNvSpPr>
            <p:nvPr/>
          </p:nvSpPr>
          <p:spPr bwMode="auto">
            <a:xfrm>
              <a:off x="2744" y="2020"/>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76"/>
          <p:cNvGrpSpPr>
            <a:grpSpLocks/>
          </p:cNvGrpSpPr>
          <p:nvPr/>
        </p:nvGrpSpPr>
        <p:grpSpPr bwMode="auto">
          <a:xfrm>
            <a:off x="7296151" y="2806700"/>
            <a:ext cx="1602316" cy="304800"/>
            <a:chOff x="3447" y="1376"/>
            <a:chExt cx="757" cy="192"/>
          </a:xfrm>
        </p:grpSpPr>
        <p:sp>
          <p:nvSpPr>
            <p:cNvPr id="14391" name="Line 207"/>
            <p:cNvSpPr>
              <a:spLocks noChangeShapeType="1"/>
            </p:cNvSpPr>
            <p:nvPr/>
          </p:nvSpPr>
          <p:spPr bwMode="auto">
            <a:xfrm>
              <a:off x="3447" y="1480"/>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92" name="Group 266"/>
            <p:cNvGrpSpPr>
              <a:grpSpLocks/>
            </p:cNvGrpSpPr>
            <p:nvPr/>
          </p:nvGrpSpPr>
          <p:grpSpPr bwMode="auto">
            <a:xfrm>
              <a:off x="3674" y="1376"/>
              <a:ext cx="530" cy="192"/>
              <a:chOff x="3674" y="1376"/>
              <a:chExt cx="530" cy="192"/>
            </a:xfrm>
          </p:grpSpPr>
          <p:sp>
            <p:nvSpPr>
              <p:cNvPr id="14393" name="Rectangle 213"/>
              <p:cNvSpPr>
                <a:spLocks noChangeArrowheads="1"/>
              </p:cNvSpPr>
              <p:nvPr/>
            </p:nvSpPr>
            <p:spPr bwMode="auto">
              <a:xfrm>
                <a:off x="3674" y="1412"/>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4394" name="Text Box 259"/>
              <p:cNvSpPr txBox="1">
                <a:spLocks noChangeArrowheads="1"/>
              </p:cNvSpPr>
              <p:nvPr/>
            </p:nvSpPr>
            <p:spPr bwMode="auto">
              <a:xfrm>
                <a:off x="3796" y="1376"/>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chemeClr val="hlink"/>
                    </a:solidFill>
                  </a:rPr>
                  <a:t>蓝</a:t>
                </a:r>
              </a:p>
            </p:txBody>
          </p:sp>
        </p:grpSp>
      </p:grpSp>
      <p:grpSp>
        <p:nvGrpSpPr>
          <p:cNvPr id="21" name="Group 275"/>
          <p:cNvGrpSpPr>
            <a:grpSpLocks/>
          </p:cNvGrpSpPr>
          <p:nvPr/>
        </p:nvGrpSpPr>
        <p:grpSpPr bwMode="auto">
          <a:xfrm>
            <a:off x="7306735" y="3230563"/>
            <a:ext cx="1591733" cy="304800"/>
            <a:chOff x="3452" y="1643"/>
            <a:chExt cx="752" cy="192"/>
          </a:xfrm>
        </p:grpSpPr>
        <p:grpSp>
          <p:nvGrpSpPr>
            <p:cNvPr id="14387" name="Group 264"/>
            <p:cNvGrpSpPr>
              <a:grpSpLocks/>
            </p:cNvGrpSpPr>
            <p:nvPr/>
          </p:nvGrpSpPr>
          <p:grpSpPr bwMode="auto">
            <a:xfrm>
              <a:off x="3674" y="1643"/>
              <a:ext cx="530" cy="192"/>
              <a:chOff x="3665" y="1752"/>
              <a:chExt cx="530" cy="192"/>
            </a:xfrm>
          </p:grpSpPr>
          <p:sp>
            <p:nvSpPr>
              <p:cNvPr id="14389" name="Rectangle 260"/>
              <p:cNvSpPr>
                <a:spLocks noChangeArrowheads="1"/>
              </p:cNvSpPr>
              <p:nvPr/>
            </p:nvSpPr>
            <p:spPr bwMode="auto">
              <a:xfrm>
                <a:off x="3665" y="1788"/>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4390" name="Text Box 261"/>
              <p:cNvSpPr txBox="1">
                <a:spLocks noChangeArrowheads="1"/>
              </p:cNvSpPr>
              <p:nvPr/>
            </p:nvSpPr>
            <p:spPr bwMode="auto">
              <a:xfrm>
                <a:off x="3787" y="175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rgbClr val="00FF99"/>
                    </a:solidFill>
                  </a:rPr>
                  <a:t>绿</a:t>
                </a:r>
              </a:p>
            </p:txBody>
          </p:sp>
        </p:grpSp>
        <p:sp>
          <p:nvSpPr>
            <p:cNvPr id="14388" name="Line 267"/>
            <p:cNvSpPr>
              <a:spLocks noChangeShapeType="1"/>
            </p:cNvSpPr>
            <p:nvPr/>
          </p:nvSpPr>
          <p:spPr bwMode="auto">
            <a:xfrm>
              <a:off x="3452" y="1752"/>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274"/>
          <p:cNvGrpSpPr>
            <a:grpSpLocks/>
          </p:cNvGrpSpPr>
          <p:nvPr/>
        </p:nvGrpSpPr>
        <p:grpSpPr bwMode="auto">
          <a:xfrm>
            <a:off x="7325785" y="3656013"/>
            <a:ext cx="1572683" cy="304800"/>
            <a:chOff x="3461" y="1911"/>
            <a:chExt cx="743" cy="192"/>
          </a:xfrm>
        </p:grpSpPr>
        <p:grpSp>
          <p:nvGrpSpPr>
            <p:cNvPr id="14383" name="Group 265"/>
            <p:cNvGrpSpPr>
              <a:grpSpLocks/>
            </p:cNvGrpSpPr>
            <p:nvPr/>
          </p:nvGrpSpPr>
          <p:grpSpPr bwMode="auto">
            <a:xfrm>
              <a:off x="3674" y="1911"/>
              <a:ext cx="530" cy="192"/>
              <a:chOff x="3665" y="2137"/>
              <a:chExt cx="530" cy="192"/>
            </a:xfrm>
          </p:grpSpPr>
          <p:sp>
            <p:nvSpPr>
              <p:cNvPr id="14385" name="Rectangle 262"/>
              <p:cNvSpPr>
                <a:spLocks noChangeArrowheads="1"/>
              </p:cNvSpPr>
              <p:nvPr/>
            </p:nvSpPr>
            <p:spPr bwMode="auto">
              <a:xfrm>
                <a:off x="3665" y="2173"/>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4386" name="Text Box 263"/>
              <p:cNvSpPr txBox="1">
                <a:spLocks noChangeArrowheads="1"/>
              </p:cNvSpPr>
              <p:nvPr/>
            </p:nvSpPr>
            <p:spPr bwMode="auto">
              <a:xfrm>
                <a:off x="3787" y="2137"/>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rgbClr val="FF3300"/>
                    </a:solidFill>
                  </a:rPr>
                  <a:t>红</a:t>
                </a:r>
              </a:p>
            </p:txBody>
          </p:sp>
        </p:grpSp>
        <p:sp>
          <p:nvSpPr>
            <p:cNvPr id="14384" name="Line 268"/>
            <p:cNvSpPr>
              <a:spLocks noChangeShapeType="1"/>
            </p:cNvSpPr>
            <p:nvPr/>
          </p:nvSpPr>
          <p:spPr bwMode="auto">
            <a:xfrm>
              <a:off x="3461" y="2010"/>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277"/>
          <p:cNvGrpSpPr>
            <a:grpSpLocks/>
          </p:cNvGrpSpPr>
          <p:nvPr/>
        </p:nvGrpSpPr>
        <p:grpSpPr bwMode="auto">
          <a:xfrm>
            <a:off x="8879419" y="1954216"/>
            <a:ext cx="3312583" cy="3465512"/>
            <a:chOff x="4195" y="839"/>
            <a:chExt cx="1565" cy="2183"/>
          </a:xfrm>
        </p:grpSpPr>
        <p:grpSp>
          <p:nvGrpSpPr>
            <p:cNvPr id="14347" name="Group 106"/>
            <p:cNvGrpSpPr>
              <a:grpSpLocks/>
            </p:cNvGrpSpPr>
            <p:nvPr/>
          </p:nvGrpSpPr>
          <p:grpSpPr bwMode="auto">
            <a:xfrm>
              <a:off x="4516" y="839"/>
              <a:ext cx="1244" cy="2183"/>
              <a:chOff x="4516" y="2137"/>
              <a:chExt cx="1244" cy="2183"/>
            </a:xfrm>
          </p:grpSpPr>
          <p:grpSp>
            <p:nvGrpSpPr>
              <p:cNvPr id="14351" name="Group 107"/>
              <p:cNvGrpSpPr>
                <a:grpSpLocks/>
              </p:cNvGrpSpPr>
              <p:nvPr/>
            </p:nvGrpSpPr>
            <p:grpSpPr bwMode="auto">
              <a:xfrm>
                <a:off x="4516" y="2137"/>
                <a:ext cx="1244" cy="2064"/>
                <a:chOff x="4437" y="839"/>
                <a:chExt cx="1244" cy="2064"/>
              </a:xfrm>
            </p:grpSpPr>
            <p:grpSp>
              <p:nvGrpSpPr>
                <p:cNvPr id="14353" name="Group 108"/>
                <p:cNvGrpSpPr>
                  <a:grpSpLocks/>
                </p:cNvGrpSpPr>
                <p:nvPr/>
              </p:nvGrpSpPr>
              <p:grpSpPr bwMode="auto">
                <a:xfrm>
                  <a:off x="4494" y="839"/>
                  <a:ext cx="1129" cy="2064"/>
                  <a:chOff x="4492" y="900"/>
                  <a:chExt cx="1129" cy="2064"/>
                </a:xfrm>
              </p:grpSpPr>
              <p:sp>
                <p:nvSpPr>
                  <p:cNvPr id="14368" name="Freeform 109"/>
                  <p:cNvSpPr>
                    <a:spLocks/>
                  </p:cNvSpPr>
                  <p:nvPr/>
                </p:nvSpPr>
                <p:spPr bwMode="auto">
                  <a:xfrm>
                    <a:off x="4492" y="900"/>
                    <a:ext cx="1129" cy="2064"/>
                  </a:xfrm>
                  <a:custGeom>
                    <a:avLst/>
                    <a:gdLst>
                      <a:gd name="T0" fmla="*/ 0 w 1180"/>
                      <a:gd name="T1" fmla="*/ 2042 h 2042"/>
                      <a:gd name="T2" fmla="*/ 0 w 1180"/>
                      <a:gd name="T3" fmla="*/ 681 h 2042"/>
                      <a:gd name="T4" fmla="*/ 268 w 1180"/>
                      <a:gd name="T5" fmla="*/ 0 h 2042"/>
                      <a:gd name="T6" fmla="*/ 268 w 1180"/>
                      <a:gd name="T7" fmla="*/ 1361 h 2042"/>
                      <a:gd name="T8" fmla="*/ 0 w 1180"/>
                      <a:gd name="T9" fmla="*/ 2042 h 2042"/>
                      <a:gd name="T10" fmla="*/ 0 60000 65536"/>
                      <a:gd name="T11" fmla="*/ 0 60000 65536"/>
                      <a:gd name="T12" fmla="*/ 0 60000 65536"/>
                      <a:gd name="T13" fmla="*/ 0 60000 65536"/>
                      <a:gd name="T14" fmla="*/ 0 60000 65536"/>
                      <a:gd name="T15" fmla="*/ 0 w 1180"/>
                      <a:gd name="T16" fmla="*/ 0 h 2042"/>
                      <a:gd name="T17" fmla="*/ 1180 w 1180"/>
                      <a:gd name="T18" fmla="*/ 2042 h 2042"/>
                    </a:gdLst>
                    <a:ahLst/>
                    <a:cxnLst>
                      <a:cxn ang="T10">
                        <a:pos x="T0" y="T1"/>
                      </a:cxn>
                      <a:cxn ang="T11">
                        <a:pos x="T2" y="T3"/>
                      </a:cxn>
                      <a:cxn ang="T12">
                        <a:pos x="T4" y="T5"/>
                      </a:cxn>
                      <a:cxn ang="T13">
                        <a:pos x="T6" y="T7"/>
                      </a:cxn>
                      <a:cxn ang="T14">
                        <a:pos x="T8" y="T9"/>
                      </a:cxn>
                    </a:cxnLst>
                    <a:rect l="T15" t="T16" r="T17" b="T18"/>
                    <a:pathLst>
                      <a:path w="1180" h="2042">
                        <a:moveTo>
                          <a:pt x="0" y="2042"/>
                        </a:moveTo>
                        <a:lnTo>
                          <a:pt x="0" y="681"/>
                        </a:lnTo>
                        <a:lnTo>
                          <a:pt x="1180" y="0"/>
                        </a:lnTo>
                        <a:lnTo>
                          <a:pt x="1180" y="1361"/>
                        </a:lnTo>
                        <a:lnTo>
                          <a:pt x="0" y="2042"/>
                        </a:lnTo>
                        <a:close/>
                      </a:path>
                    </a:pathLst>
                  </a:custGeom>
                  <a:solidFill>
                    <a:schemeClr val="accent6">
                      <a:lumMod val="50000"/>
                    </a:schemeClr>
                  </a:solidFill>
                  <a:ln w="9525">
                    <a:solidFill>
                      <a:schemeClr val="tx1"/>
                    </a:solidFill>
                    <a:round/>
                    <a:headEnd/>
                    <a:tailEnd/>
                  </a:ln>
                </p:spPr>
                <p:txBody>
                  <a:bodyPr/>
                  <a:lstStyle/>
                  <a:p>
                    <a:endParaRPr lang="zh-CN" altLang="en-US"/>
                  </a:p>
                </p:txBody>
              </p:sp>
              <p:sp>
                <p:nvSpPr>
                  <p:cNvPr id="14369" name="Line 110"/>
                  <p:cNvSpPr>
                    <a:spLocks noChangeShapeType="1"/>
                  </p:cNvSpPr>
                  <p:nvPr/>
                </p:nvSpPr>
                <p:spPr bwMode="auto">
                  <a:xfrm>
                    <a:off x="4609" y="153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111"/>
                  <p:cNvSpPr>
                    <a:spLocks noChangeShapeType="1"/>
                  </p:cNvSpPr>
                  <p:nvPr/>
                </p:nvSpPr>
                <p:spPr bwMode="auto">
                  <a:xfrm>
                    <a:off x="4679" y="149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112"/>
                  <p:cNvSpPr>
                    <a:spLocks noChangeShapeType="1"/>
                  </p:cNvSpPr>
                  <p:nvPr/>
                </p:nvSpPr>
                <p:spPr bwMode="auto">
                  <a:xfrm>
                    <a:off x="4748" y="1452"/>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Line 113"/>
                  <p:cNvSpPr>
                    <a:spLocks noChangeShapeType="1"/>
                  </p:cNvSpPr>
                  <p:nvPr/>
                </p:nvSpPr>
                <p:spPr bwMode="auto">
                  <a:xfrm>
                    <a:off x="4957" y="131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Line 114"/>
                  <p:cNvSpPr>
                    <a:spLocks noChangeShapeType="1"/>
                  </p:cNvSpPr>
                  <p:nvPr/>
                </p:nvSpPr>
                <p:spPr bwMode="auto">
                  <a:xfrm>
                    <a:off x="4818" y="139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115"/>
                  <p:cNvSpPr>
                    <a:spLocks noChangeShapeType="1"/>
                  </p:cNvSpPr>
                  <p:nvPr/>
                </p:nvSpPr>
                <p:spPr bwMode="auto">
                  <a:xfrm>
                    <a:off x="5027" y="12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116"/>
                  <p:cNvSpPr>
                    <a:spLocks noChangeShapeType="1"/>
                  </p:cNvSpPr>
                  <p:nvPr/>
                </p:nvSpPr>
                <p:spPr bwMode="auto">
                  <a:xfrm>
                    <a:off x="5236" y="114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117"/>
                  <p:cNvSpPr>
                    <a:spLocks noChangeShapeType="1"/>
                  </p:cNvSpPr>
                  <p:nvPr/>
                </p:nvSpPr>
                <p:spPr bwMode="auto">
                  <a:xfrm>
                    <a:off x="5166" y="1188"/>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118"/>
                  <p:cNvSpPr>
                    <a:spLocks noChangeShapeType="1"/>
                  </p:cNvSpPr>
                  <p:nvPr/>
                </p:nvSpPr>
                <p:spPr bwMode="auto">
                  <a:xfrm>
                    <a:off x="5305" y="111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119"/>
                  <p:cNvSpPr>
                    <a:spLocks noChangeShapeType="1"/>
                  </p:cNvSpPr>
                  <p:nvPr/>
                </p:nvSpPr>
                <p:spPr bwMode="auto">
                  <a:xfrm>
                    <a:off x="5444" y="102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120"/>
                  <p:cNvSpPr>
                    <a:spLocks noChangeShapeType="1"/>
                  </p:cNvSpPr>
                  <p:nvPr/>
                </p:nvSpPr>
                <p:spPr bwMode="auto">
                  <a:xfrm>
                    <a:off x="5514" y="96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121"/>
                  <p:cNvSpPr>
                    <a:spLocks noChangeShapeType="1"/>
                  </p:cNvSpPr>
                  <p:nvPr/>
                </p:nvSpPr>
                <p:spPr bwMode="auto">
                  <a:xfrm>
                    <a:off x="5096" y="123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122"/>
                  <p:cNvSpPr>
                    <a:spLocks noChangeShapeType="1"/>
                  </p:cNvSpPr>
                  <p:nvPr/>
                </p:nvSpPr>
                <p:spPr bwMode="auto">
                  <a:xfrm>
                    <a:off x="5375" y="106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123"/>
                  <p:cNvSpPr>
                    <a:spLocks noChangeShapeType="1"/>
                  </p:cNvSpPr>
                  <p:nvPr/>
                </p:nvSpPr>
                <p:spPr bwMode="auto">
                  <a:xfrm>
                    <a:off x="4888" y="135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4" name="Line 124"/>
                <p:cNvSpPr>
                  <a:spLocks noChangeShapeType="1"/>
                </p:cNvSpPr>
                <p:nvPr/>
              </p:nvSpPr>
              <p:spPr bwMode="auto">
                <a:xfrm rot="3900000">
                  <a:off x="5057" y="164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125"/>
                <p:cNvSpPr>
                  <a:spLocks noChangeShapeType="1"/>
                </p:cNvSpPr>
                <p:nvPr/>
              </p:nvSpPr>
              <p:spPr bwMode="auto">
                <a:xfrm rot="3900000">
                  <a:off x="5057" y="182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126"/>
                <p:cNvSpPr>
                  <a:spLocks noChangeShapeType="1"/>
                </p:cNvSpPr>
                <p:nvPr/>
              </p:nvSpPr>
              <p:spPr bwMode="auto">
                <a:xfrm rot="3900000">
                  <a:off x="5057" y="155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127"/>
                <p:cNvSpPr>
                  <a:spLocks noChangeShapeType="1"/>
                </p:cNvSpPr>
                <p:nvPr/>
              </p:nvSpPr>
              <p:spPr bwMode="auto">
                <a:xfrm rot="3900000">
                  <a:off x="5057" y="173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128"/>
                <p:cNvSpPr>
                  <a:spLocks noChangeShapeType="1"/>
                </p:cNvSpPr>
                <p:nvPr/>
              </p:nvSpPr>
              <p:spPr bwMode="auto">
                <a:xfrm rot="3900000">
                  <a:off x="5057" y="110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129"/>
                <p:cNvSpPr>
                  <a:spLocks noChangeShapeType="1"/>
                </p:cNvSpPr>
                <p:nvPr/>
              </p:nvSpPr>
              <p:spPr bwMode="auto">
                <a:xfrm rot="3900000">
                  <a:off x="5057" y="137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30"/>
                <p:cNvSpPr>
                  <a:spLocks noChangeShapeType="1"/>
                </p:cNvSpPr>
                <p:nvPr/>
              </p:nvSpPr>
              <p:spPr bwMode="auto">
                <a:xfrm rot="3900000">
                  <a:off x="5057" y="119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31"/>
                <p:cNvSpPr>
                  <a:spLocks noChangeShapeType="1"/>
                </p:cNvSpPr>
                <p:nvPr/>
              </p:nvSpPr>
              <p:spPr bwMode="auto">
                <a:xfrm rot="3900000">
                  <a:off x="5057" y="146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32"/>
                <p:cNvSpPr>
                  <a:spLocks noChangeShapeType="1"/>
                </p:cNvSpPr>
                <p:nvPr/>
              </p:nvSpPr>
              <p:spPr bwMode="auto">
                <a:xfrm rot="3900000">
                  <a:off x="5057" y="74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133"/>
                <p:cNvSpPr>
                  <a:spLocks noChangeShapeType="1"/>
                </p:cNvSpPr>
                <p:nvPr/>
              </p:nvSpPr>
              <p:spPr bwMode="auto">
                <a:xfrm rot="3900000">
                  <a:off x="5057" y="128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134"/>
                <p:cNvSpPr>
                  <a:spLocks noChangeShapeType="1"/>
                </p:cNvSpPr>
                <p:nvPr/>
              </p:nvSpPr>
              <p:spPr bwMode="auto">
                <a:xfrm rot="3900000">
                  <a:off x="5057" y="65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135"/>
                <p:cNvSpPr>
                  <a:spLocks noChangeShapeType="1"/>
                </p:cNvSpPr>
                <p:nvPr/>
              </p:nvSpPr>
              <p:spPr bwMode="auto">
                <a:xfrm rot="3900000">
                  <a:off x="5057" y="83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36"/>
                <p:cNvSpPr>
                  <a:spLocks noChangeShapeType="1"/>
                </p:cNvSpPr>
                <p:nvPr/>
              </p:nvSpPr>
              <p:spPr bwMode="auto">
                <a:xfrm rot="3900000">
                  <a:off x="5057" y="92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137"/>
                <p:cNvSpPr>
                  <a:spLocks noChangeShapeType="1"/>
                </p:cNvSpPr>
                <p:nvPr/>
              </p:nvSpPr>
              <p:spPr bwMode="auto">
                <a:xfrm rot="3900000">
                  <a:off x="5057" y="101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2" name="Text Box 138"/>
              <p:cNvSpPr txBox="1">
                <a:spLocks noChangeArrowheads="1"/>
              </p:cNvSpPr>
              <p:nvPr/>
            </p:nvSpPr>
            <p:spPr bwMode="auto">
              <a:xfrm>
                <a:off x="4821" y="4089"/>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smtClean="0">
                    <a:solidFill>
                      <a:schemeClr val="accent6">
                        <a:lumMod val="50000"/>
                      </a:schemeClr>
                    </a:solidFill>
                  </a:rPr>
                  <a:t>光栅</a:t>
                </a:r>
                <a:endParaRPr lang="zh-CN" altLang="en-US" b="1" i="0" dirty="0">
                  <a:solidFill>
                    <a:schemeClr val="accent6">
                      <a:lumMod val="50000"/>
                    </a:schemeClr>
                  </a:solidFill>
                </a:endParaRPr>
              </a:p>
            </p:txBody>
          </p:sp>
        </p:grpSp>
        <p:sp>
          <p:nvSpPr>
            <p:cNvPr id="14348" name="Line 269"/>
            <p:cNvSpPr>
              <a:spLocks noChangeShapeType="1"/>
            </p:cNvSpPr>
            <p:nvPr/>
          </p:nvSpPr>
          <p:spPr bwMode="auto">
            <a:xfrm flipV="1">
              <a:off x="4195" y="1412"/>
              <a:ext cx="1361" cy="68"/>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270"/>
            <p:cNvSpPr>
              <a:spLocks noChangeShapeType="1"/>
            </p:cNvSpPr>
            <p:nvPr/>
          </p:nvSpPr>
          <p:spPr bwMode="auto">
            <a:xfrm flipV="1">
              <a:off x="4195" y="1434"/>
              <a:ext cx="1361" cy="295"/>
            </a:xfrm>
            <a:prstGeom prst="line">
              <a:avLst/>
            </a:prstGeom>
            <a:noFill/>
            <a:ln w="38100">
              <a:solidFill>
                <a:srgbClr val="00FF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Line 271"/>
            <p:cNvSpPr>
              <a:spLocks noChangeShapeType="1"/>
            </p:cNvSpPr>
            <p:nvPr/>
          </p:nvSpPr>
          <p:spPr bwMode="auto">
            <a:xfrm flipV="1">
              <a:off x="4195" y="1412"/>
              <a:ext cx="1384" cy="589"/>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5" name="Line 110"/>
          <p:cNvSpPr>
            <a:spLocks noChangeShapeType="1"/>
          </p:cNvSpPr>
          <p:nvPr/>
        </p:nvSpPr>
        <p:spPr bwMode="auto">
          <a:xfrm>
            <a:off x="9791776" y="3023952"/>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10"/>
          <p:cNvSpPr>
            <a:spLocks noChangeShapeType="1"/>
          </p:cNvSpPr>
          <p:nvPr/>
        </p:nvSpPr>
        <p:spPr bwMode="auto">
          <a:xfrm>
            <a:off x="11964100" y="1993567"/>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80885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857"/>
                                        </p:tgtEl>
                                        <p:attrNameLst>
                                          <p:attrName>style.visibility</p:attrName>
                                        </p:attrNameLst>
                                      </p:cBhvr>
                                      <p:to>
                                        <p:strVal val="visible"/>
                                      </p:to>
                                    </p:set>
                                    <p:animEffect transition="in" filter="wipe(left)">
                                      <p:cBhvr>
                                        <p:cTn id="7" dur="500"/>
                                        <p:tgtEl>
                                          <p:spTgt spid="330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0966"/>
                                        </p:tgtEl>
                                        <p:attrNameLst>
                                          <p:attrName>style.visibility</p:attrName>
                                        </p:attrNameLst>
                                      </p:cBhvr>
                                      <p:to>
                                        <p:strVal val="visible"/>
                                      </p:to>
                                    </p:set>
                                  </p:childTnLst>
                                </p:cTn>
                              </p:par>
                            </p:childTnLst>
                          </p:cTn>
                        </p:par>
                        <p:par>
                          <p:cTn id="42" fill="hold" nodeType="withGroup">
                            <p:stCondLst>
                              <p:cond delay="0"/>
                            </p:stCondLst>
                            <p:childTnLst>
                              <p:par>
                                <p:cTn id="43" presetID="22" presetClass="entr" presetSubtype="8"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8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57" grpId="0"/>
      <p:bldP spid="330966" grpId="0"/>
      <p:bldP spid="185" grpId="0" animBg="1"/>
      <p:bldP spid="1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Text Box 4"/>
          <p:cNvSpPr txBox="1">
            <a:spLocks noChangeArrowheads="1"/>
          </p:cNvSpPr>
          <p:nvPr/>
        </p:nvSpPr>
        <p:spPr bwMode="auto">
          <a:xfrm>
            <a:off x="3445935" y="1195388"/>
            <a:ext cx="494453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800" b="1">
                <a:solidFill>
                  <a:srgbClr val="FF3300"/>
                </a:solidFill>
              </a:rPr>
              <a:t>R </a:t>
            </a:r>
            <a:r>
              <a:rPr lang="en-US" altLang="zh-CN" sz="2800" b="1"/>
              <a:t>  </a:t>
            </a:r>
            <a:r>
              <a:rPr lang="en-US" altLang="zh-CN" sz="2800" b="1">
                <a:solidFill>
                  <a:srgbClr val="00FF99"/>
                </a:solidFill>
              </a:rPr>
              <a:t>G</a:t>
            </a:r>
            <a:r>
              <a:rPr lang="en-US" altLang="zh-CN" sz="2800" b="1"/>
              <a:t>    </a:t>
            </a:r>
            <a:r>
              <a:rPr lang="en-US" altLang="zh-CN" sz="2800" b="1">
                <a:solidFill>
                  <a:schemeClr val="hlink"/>
                </a:solidFill>
              </a:rPr>
              <a:t>B</a:t>
            </a:r>
          </a:p>
        </p:txBody>
      </p:sp>
      <p:grpSp>
        <p:nvGrpSpPr>
          <p:cNvPr id="2" name="Group 5"/>
          <p:cNvGrpSpPr>
            <a:grpSpLocks/>
          </p:cNvGrpSpPr>
          <p:nvPr/>
        </p:nvGrpSpPr>
        <p:grpSpPr bwMode="auto">
          <a:xfrm>
            <a:off x="3456517" y="2376488"/>
            <a:ext cx="4237568" cy="425450"/>
            <a:chOff x="1927" y="3339"/>
            <a:chExt cx="2002" cy="268"/>
          </a:xfrm>
        </p:grpSpPr>
        <p:sp>
          <p:nvSpPr>
            <p:cNvPr id="15401" name="AutoShape 6"/>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402" name="Group 7"/>
            <p:cNvGrpSpPr>
              <a:grpSpLocks/>
            </p:cNvGrpSpPr>
            <p:nvPr/>
          </p:nvGrpSpPr>
          <p:grpSpPr bwMode="auto">
            <a:xfrm>
              <a:off x="1927" y="3339"/>
              <a:ext cx="2002" cy="268"/>
              <a:chOff x="1927" y="3339"/>
              <a:chExt cx="2002" cy="268"/>
            </a:xfrm>
          </p:grpSpPr>
          <p:sp>
            <p:nvSpPr>
              <p:cNvPr id="15403" name="Text Box 8"/>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1    0     0</a:t>
                </a:r>
              </a:p>
            </p:txBody>
          </p:sp>
          <p:sp>
            <p:nvSpPr>
              <p:cNvPr id="15404" name="AutoShape 9"/>
              <p:cNvSpPr>
                <a:spLocks noChangeArrowheads="1"/>
              </p:cNvSpPr>
              <p:nvPr/>
            </p:nvSpPr>
            <p:spPr bwMode="auto">
              <a:xfrm>
                <a:off x="3742" y="3358"/>
                <a:ext cx="187" cy="249"/>
              </a:xfrm>
              <a:prstGeom prst="octagon">
                <a:avLst>
                  <a:gd name="adj" fmla="val 29287"/>
                </a:avLst>
              </a:prstGeom>
              <a:solidFill>
                <a:srgbClr val="FF3300"/>
              </a:solidFill>
              <a:ln w="9525">
                <a:solidFill>
                  <a:srgbClr val="FF3300"/>
                </a:solidFill>
                <a:miter lim="800000"/>
                <a:headEnd/>
                <a:tailEnd/>
              </a:ln>
            </p:spPr>
            <p:txBody>
              <a:bodyPr wrap="none" anchor="ctr"/>
              <a:lstStyle/>
              <a:p>
                <a:endParaRPr lang="zh-CN" altLang="en-US"/>
              </a:p>
            </p:txBody>
          </p:sp>
        </p:grpSp>
      </p:grpSp>
      <p:grpSp>
        <p:nvGrpSpPr>
          <p:cNvPr id="4" name="Group 10"/>
          <p:cNvGrpSpPr>
            <a:grpSpLocks/>
          </p:cNvGrpSpPr>
          <p:nvPr/>
        </p:nvGrpSpPr>
        <p:grpSpPr bwMode="auto">
          <a:xfrm>
            <a:off x="3456517" y="1808163"/>
            <a:ext cx="4237568" cy="425450"/>
            <a:chOff x="1927" y="3339"/>
            <a:chExt cx="2002" cy="268"/>
          </a:xfrm>
        </p:grpSpPr>
        <p:sp>
          <p:nvSpPr>
            <p:cNvPr id="15397" name="AutoShape 11"/>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98" name="Group 12"/>
            <p:cNvGrpSpPr>
              <a:grpSpLocks/>
            </p:cNvGrpSpPr>
            <p:nvPr/>
          </p:nvGrpSpPr>
          <p:grpSpPr bwMode="auto">
            <a:xfrm>
              <a:off x="1927" y="3339"/>
              <a:ext cx="2002" cy="268"/>
              <a:chOff x="1927" y="3339"/>
              <a:chExt cx="2002" cy="268"/>
            </a:xfrm>
          </p:grpSpPr>
          <p:sp>
            <p:nvSpPr>
              <p:cNvPr id="15399" name="Text Box 13"/>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0    0     0</a:t>
                </a:r>
              </a:p>
            </p:txBody>
          </p:sp>
          <p:sp>
            <p:nvSpPr>
              <p:cNvPr id="15400" name="AutoShape 14"/>
              <p:cNvSpPr>
                <a:spLocks noChangeArrowheads="1"/>
              </p:cNvSpPr>
              <p:nvPr/>
            </p:nvSpPr>
            <p:spPr bwMode="auto">
              <a:xfrm>
                <a:off x="3742" y="3358"/>
                <a:ext cx="187" cy="249"/>
              </a:xfrm>
              <a:prstGeom prst="octagon">
                <a:avLst>
                  <a:gd name="adj" fmla="val 29287"/>
                </a:avLst>
              </a:prstGeom>
              <a:solidFill>
                <a:schemeClr val="bg2"/>
              </a:solidFill>
              <a:ln w="9525">
                <a:solidFill>
                  <a:schemeClr val="bg2"/>
                </a:solidFill>
                <a:miter lim="800000"/>
                <a:headEnd/>
                <a:tailEnd/>
              </a:ln>
            </p:spPr>
            <p:txBody>
              <a:bodyPr wrap="none" anchor="ctr"/>
              <a:lstStyle/>
              <a:p>
                <a:endParaRPr lang="zh-CN" altLang="en-US"/>
              </a:p>
            </p:txBody>
          </p:sp>
        </p:grpSp>
      </p:grpSp>
      <p:grpSp>
        <p:nvGrpSpPr>
          <p:cNvPr id="6" name="Group 15"/>
          <p:cNvGrpSpPr>
            <a:grpSpLocks/>
          </p:cNvGrpSpPr>
          <p:nvPr/>
        </p:nvGrpSpPr>
        <p:grpSpPr bwMode="auto">
          <a:xfrm>
            <a:off x="3456517" y="3516313"/>
            <a:ext cx="4237568" cy="425450"/>
            <a:chOff x="1927" y="3339"/>
            <a:chExt cx="2002" cy="268"/>
          </a:xfrm>
        </p:grpSpPr>
        <p:sp>
          <p:nvSpPr>
            <p:cNvPr id="15393" name="AutoShape 16"/>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94" name="Group 17"/>
            <p:cNvGrpSpPr>
              <a:grpSpLocks/>
            </p:cNvGrpSpPr>
            <p:nvPr/>
          </p:nvGrpSpPr>
          <p:grpSpPr bwMode="auto">
            <a:xfrm>
              <a:off x="1927" y="3339"/>
              <a:ext cx="2002" cy="268"/>
              <a:chOff x="1927" y="3339"/>
              <a:chExt cx="2002" cy="268"/>
            </a:xfrm>
          </p:grpSpPr>
          <p:sp>
            <p:nvSpPr>
              <p:cNvPr id="15395" name="Text Box 18"/>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0    0     1</a:t>
                </a:r>
              </a:p>
            </p:txBody>
          </p:sp>
          <p:sp>
            <p:nvSpPr>
              <p:cNvPr id="15396" name="AutoShape 19"/>
              <p:cNvSpPr>
                <a:spLocks noChangeArrowheads="1"/>
              </p:cNvSpPr>
              <p:nvPr/>
            </p:nvSpPr>
            <p:spPr bwMode="auto">
              <a:xfrm>
                <a:off x="3742" y="3358"/>
                <a:ext cx="187" cy="249"/>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zh-CN" altLang="en-US"/>
              </a:p>
            </p:txBody>
          </p:sp>
        </p:grpSp>
      </p:grpSp>
      <p:grpSp>
        <p:nvGrpSpPr>
          <p:cNvPr id="8" name="Group 20"/>
          <p:cNvGrpSpPr>
            <a:grpSpLocks/>
          </p:cNvGrpSpPr>
          <p:nvPr/>
        </p:nvGrpSpPr>
        <p:grpSpPr bwMode="auto">
          <a:xfrm>
            <a:off x="3456517" y="2946400"/>
            <a:ext cx="4237568" cy="425450"/>
            <a:chOff x="1927" y="3339"/>
            <a:chExt cx="2002" cy="268"/>
          </a:xfrm>
        </p:grpSpPr>
        <p:sp>
          <p:nvSpPr>
            <p:cNvPr id="15389" name="AutoShape 21"/>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90" name="Group 22"/>
            <p:cNvGrpSpPr>
              <a:grpSpLocks/>
            </p:cNvGrpSpPr>
            <p:nvPr/>
          </p:nvGrpSpPr>
          <p:grpSpPr bwMode="auto">
            <a:xfrm>
              <a:off x="1927" y="3339"/>
              <a:ext cx="2002" cy="268"/>
              <a:chOff x="1927" y="3339"/>
              <a:chExt cx="2002" cy="268"/>
            </a:xfrm>
          </p:grpSpPr>
          <p:sp>
            <p:nvSpPr>
              <p:cNvPr id="15391" name="Text Box 23"/>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0    1     0</a:t>
                </a:r>
              </a:p>
            </p:txBody>
          </p:sp>
          <p:sp>
            <p:nvSpPr>
              <p:cNvPr id="15392" name="AutoShape 24"/>
              <p:cNvSpPr>
                <a:spLocks noChangeArrowheads="1"/>
              </p:cNvSpPr>
              <p:nvPr/>
            </p:nvSpPr>
            <p:spPr bwMode="auto">
              <a:xfrm>
                <a:off x="3742" y="3358"/>
                <a:ext cx="187" cy="249"/>
              </a:xfrm>
              <a:prstGeom prst="octagon">
                <a:avLst>
                  <a:gd name="adj" fmla="val 29287"/>
                </a:avLst>
              </a:prstGeom>
              <a:solidFill>
                <a:srgbClr val="00FF99"/>
              </a:solidFill>
              <a:ln w="9525">
                <a:solidFill>
                  <a:srgbClr val="00FF99"/>
                </a:solidFill>
                <a:miter lim="800000"/>
                <a:headEnd/>
                <a:tailEnd/>
              </a:ln>
            </p:spPr>
            <p:txBody>
              <a:bodyPr wrap="none" anchor="ctr"/>
              <a:lstStyle/>
              <a:p>
                <a:endParaRPr lang="zh-CN" altLang="en-US"/>
              </a:p>
            </p:txBody>
          </p:sp>
        </p:grpSp>
      </p:grpSp>
      <p:grpSp>
        <p:nvGrpSpPr>
          <p:cNvPr id="10" name="Group 25"/>
          <p:cNvGrpSpPr>
            <a:grpSpLocks/>
          </p:cNvGrpSpPr>
          <p:nvPr/>
        </p:nvGrpSpPr>
        <p:grpSpPr bwMode="auto">
          <a:xfrm>
            <a:off x="3456517" y="4086225"/>
            <a:ext cx="4237568" cy="425450"/>
            <a:chOff x="1927" y="3339"/>
            <a:chExt cx="2002" cy="268"/>
          </a:xfrm>
        </p:grpSpPr>
        <p:sp>
          <p:nvSpPr>
            <p:cNvPr id="15385" name="AutoShape 26"/>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86" name="Group 27"/>
            <p:cNvGrpSpPr>
              <a:grpSpLocks/>
            </p:cNvGrpSpPr>
            <p:nvPr/>
          </p:nvGrpSpPr>
          <p:grpSpPr bwMode="auto">
            <a:xfrm>
              <a:off x="1927" y="3339"/>
              <a:ext cx="2002" cy="268"/>
              <a:chOff x="1927" y="3339"/>
              <a:chExt cx="2002" cy="268"/>
            </a:xfrm>
          </p:grpSpPr>
          <p:sp>
            <p:nvSpPr>
              <p:cNvPr id="15387" name="Text Box 28"/>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1    1     0</a:t>
                </a:r>
              </a:p>
            </p:txBody>
          </p:sp>
          <p:sp>
            <p:nvSpPr>
              <p:cNvPr id="15388" name="AutoShape 29"/>
              <p:cNvSpPr>
                <a:spLocks noChangeArrowheads="1"/>
              </p:cNvSpPr>
              <p:nvPr/>
            </p:nvSpPr>
            <p:spPr bwMode="auto">
              <a:xfrm>
                <a:off x="3742" y="3358"/>
                <a:ext cx="187" cy="249"/>
              </a:xfrm>
              <a:prstGeom prst="octagon">
                <a:avLst>
                  <a:gd name="adj" fmla="val 29287"/>
                </a:avLst>
              </a:prstGeom>
              <a:solidFill>
                <a:srgbClr val="FFFF99"/>
              </a:solidFill>
              <a:ln w="9525">
                <a:solidFill>
                  <a:srgbClr val="FFFF00"/>
                </a:solidFill>
                <a:miter lim="800000"/>
                <a:headEnd/>
                <a:tailEnd/>
              </a:ln>
            </p:spPr>
            <p:txBody>
              <a:bodyPr wrap="none" anchor="ctr"/>
              <a:lstStyle/>
              <a:p>
                <a:endParaRPr lang="zh-CN" altLang="en-US"/>
              </a:p>
            </p:txBody>
          </p:sp>
        </p:grpSp>
      </p:grpSp>
      <p:grpSp>
        <p:nvGrpSpPr>
          <p:cNvPr id="12" name="Group 30"/>
          <p:cNvGrpSpPr>
            <a:grpSpLocks/>
          </p:cNvGrpSpPr>
          <p:nvPr/>
        </p:nvGrpSpPr>
        <p:grpSpPr bwMode="auto">
          <a:xfrm>
            <a:off x="3456517" y="4656138"/>
            <a:ext cx="4237568" cy="425450"/>
            <a:chOff x="1927" y="3339"/>
            <a:chExt cx="2002" cy="268"/>
          </a:xfrm>
        </p:grpSpPr>
        <p:sp>
          <p:nvSpPr>
            <p:cNvPr id="15381" name="AutoShape 31"/>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82" name="Group 32"/>
            <p:cNvGrpSpPr>
              <a:grpSpLocks/>
            </p:cNvGrpSpPr>
            <p:nvPr/>
          </p:nvGrpSpPr>
          <p:grpSpPr bwMode="auto">
            <a:xfrm>
              <a:off x="1927" y="3339"/>
              <a:ext cx="2002" cy="268"/>
              <a:chOff x="1927" y="3339"/>
              <a:chExt cx="2002" cy="268"/>
            </a:xfrm>
          </p:grpSpPr>
          <p:sp>
            <p:nvSpPr>
              <p:cNvPr id="15383" name="Text Box 33"/>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0    1     1</a:t>
                </a:r>
              </a:p>
            </p:txBody>
          </p:sp>
          <p:sp>
            <p:nvSpPr>
              <p:cNvPr id="15384" name="AutoShape 34"/>
              <p:cNvSpPr>
                <a:spLocks noChangeArrowheads="1"/>
              </p:cNvSpPr>
              <p:nvPr/>
            </p:nvSpPr>
            <p:spPr bwMode="auto">
              <a:xfrm>
                <a:off x="3742" y="3358"/>
                <a:ext cx="187" cy="249"/>
              </a:xfrm>
              <a:prstGeom prst="octagon">
                <a:avLst>
                  <a:gd name="adj" fmla="val 29287"/>
                </a:avLst>
              </a:prstGeom>
              <a:solidFill>
                <a:srgbClr val="00FFFF"/>
              </a:solidFill>
              <a:ln w="9525">
                <a:solidFill>
                  <a:srgbClr val="00FFFF"/>
                </a:solidFill>
                <a:miter lim="800000"/>
                <a:headEnd/>
                <a:tailEnd/>
              </a:ln>
            </p:spPr>
            <p:txBody>
              <a:bodyPr wrap="none" anchor="ctr"/>
              <a:lstStyle/>
              <a:p>
                <a:endParaRPr lang="zh-CN" altLang="en-US"/>
              </a:p>
            </p:txBody>
          </p:sp>
        </p:grpSp>
      </p:grpSp>
      <p:grpSp>
        <p:nvGrpSpPr>
          <p:cNvPr id="14" name="Group 35"/>
          <p:cNvGrpSpPr>
            <a:grpSpLocks/>
          </p:cNvGrpSpPr>
          <p:nvPr/>
        </p:nvGrpSpPr>
        <p:grpSpPr bwMode="auto">
          <a:xfrm>
            <a:off x="3456517" y="5226050"/>
            <a:ext cx="4237568" cy="425450"/>
            <a:chOff x="1927" y="3339"/>
            <a:chExt cx="2002" cy="268"/>
          </a:xfrm>
        </p:grpSpPr>
        <p:sp>
          <p:nvSpPr>
            <p:cNvPr id="15377" name="AutoShape 36"/>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78" name="Group 37"/>
            <p:cNvGrpSpPr>
              <a:grpSpLocks/>
            </p:cNvGrpSpPr>
            <p:nvPr/>
          </p:nvGrpSpPr>
          <p:grpSpPr bwMode="auto">
            <a:xfrm>
              <a:off x="1927" y="3339"/>
              <a:ext cx="2002" cy="268"/>
              <a:chOff x="1927" y="3339"/>
              <a:chExt cx="2002" cy="268"/>
            </a:xfrm>
          </p:grpSpPr>
          <p:sp>
            <p:nvSpPr>
              <p:cNvPr id="15379" name="Text Box 38"/>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1    0     1</a:t>
                </a:r>
              </a:p>
            </p:txBody>
          </p:sp>
          <p:sp>
            <p:nvSpPr>
              <p:cNvPr id="15380" name="AutoShape 39"/>
              <p:cNvSpPr>
                <a:spLocks noChangeArrowheads="1"/>
              </p:cNvSpPr>
              <p:nvPr/>
            </p:nvSpPr>
            <p:spPr bwMode="auto">
              <a:xfrm>
                <a:off x="3742" y="3358"/>
                <a:ext cx="187" cy="249"/>
              </a:xfrm>
              <a:prstGeom prst="octagon">
                <a:avLst>
                  <a:gd name="adj" fmla="val 29287"/>
                </a:avLst>
              </a:prstGeom>
              <a:solidFill>
                <a:srgbClr val="FF00FF"/>
              </a:solidFill>
              <a:ln w="9525">
                <a:solidFill>
                  <a:srgbClr val="FF00FF"/>
                </a:solidFill>
                <a:miter lim="800000"/>
                <a:headEnd/>
                <a:tailEnd/>
              </a:ln>
            </p:spPr>
            <p:txBody>
              <a:bodyPr wrap="none" anchor="ctr"/>
              <a:lstStyle/>
              <a:p>
                <a:endParaRPr lang="zh-CN" altLang="en-US"/>
              </a:p>
            </p:txBody>
          </p:sp>
        </p:grpSp>
      </p:grpSp>
      <p:grpSp>
        <p:nvGrpSpPr>
          <p:cNvPr id="16" name="Group 40"/>
          <p:cNvGrpSpPr>
            <a:grpSpLocks/>
          </p:cNvGrpSpPr>
          <p:nvPr/>
        </p:nvGrpSpPr>
        <p:grpSpPr bwMode="auto">
          <a:xfrm>
            <a:off x="3456517" y="5795963"/>
            <a:ext cx="4237568" cy="425450"/>
            <a:chOff x="1927" y="3339"/>
            <a:chExt cx="2002" cy="268"/>
          </a:xfrm>
        </p:grpSpPr>
        <p:sp>
          <p:nvSpPr>
            <p:cNvPr id="15373" name="AutoShape 41"/>
            <p:cNvSpPr>
              <a:spLocks noChangeArrowheads="1"/>
            </p:cNvSpPr>
            <p:nvPr/>
          </p:nvSpPr>
          <p:spPr bwMode="auto">
            <a:xfrm>
              <a:off x="3152" y="3392"/>
              <a:ext cx="385" cy="182"/>
            </a:xfrm>
            <a:prstGeom prst="rightArrow">
              <a:avLst>
                <a:gd name="adj1" fmla="val 50000"/>
                <a:gd name="adj2" fmla="val 52885"/>
              </a:avLst>
            </a:prstGeom>
            <a:solidFill>
              <a:schemeClr val="tx1"/>
            </a:solidFill>
            <a:ln w="9525">
              <a:solidFill>
                <a:schemeClr val="tx1"/>
              </a:solidFill>
              <a:miter lim="800000"/>
              <a:headEnd/>
              <a:tailEnd/>
            </a:ln>
          </p:spPr>
          <p:txBody>
            <a:bodyPr wrap="none" anchor="ctr"/>
            <a:lstStyle/>
            <a:p>
              <a:endParaRPr lang="zh-CN" altLang="en-US"/>
            </a:p>
          </p:txBody>
        </p:sp>
        <p:grpSp>
          <p:nvGrpSpPr>
            <p:cNvPr id="15374" name="Group 42"/>
            <p:cNvGrpSpPr>
              <a:grpSpLocks/>
            </p:cNvGrpSpPr>
            <p:nvPr/>
          </p:nvGrpSpPr>
          <p:grpSpPr bwMode="auto">
            <a:xfrm>
              <a:off x="1927" y="3339"/>
              <a:ext cx="2002" cy="268"/>
              <a:chOff x="1927" y="3339"/>
              <a:chExt cx="2002" cy="268"/>
            </a:xfrm>
          </p:grpSpPr>
          <p:sp>
            <p:nvSpPr>
              <p:cNvPr id="15375" name="Text Box 43"/>
              <p:cNvSpPr txBox="1">
                <a:spLocks noChangeArrowheads="1"/>
              </p:cNvSpPr>
              <p:nvPr/>
            </p:nvSpPr>
            <p:spPr bwMode="auto">
              <a:xfrm>
                <a:off x="1927" y="3339"/>
                <a:ext cx="14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 1    1     1</a:t>
                </a:r>
              </a:p>
            </p:txBody>
          </p:sp>
          <p:sp>
            <p:nvSpPr>
              <p:cNvPr id="15376" name="AutoShape 44"/>
              <p:cNvSpPr>
                <a:spLocks noChangeArrowheads="1"/>
              </p:cNvSpPr>
              <p:nvPr/>
            </p:nvSpPr>
            <p:spPr bwMode="auto">
              <a:xfrm>
                <a:off x="3742" y="3358"/>
                <a:ext cx="187" cy="249"/>
              </a:xfrm>
              <a:prstGeom prst="octagon">
                <a:avLst>
                  <a:gd name="adj" fmla="val 29287"/>
                </a:avLst>
              </a:prstGeom>
              <a:solidFill>
                <a:schemeClr val="tx1"/>
              </a:solidFill>
              <a:ln w="9525">
                <a:solidFill>
                  <a:schemeClr val="tx1"/>
                </a:solidFill>
                <a:miter lim="800000"/>
                <a:headEnd/>
                <a:tailEnd/>
              </a:ln>
            </p:spPr>
            <p:txBody>
              <a:bodyPr wrap="none" anchor="ctr"/>
              <a:lstStyle/>
              <a:p>
                <a:endParaRPr lang="zh-CN" altLang="en-US"/>
              </a:p>
            </p:txBody>
          </p:sp>
        </p:grpSp>
      </p:grpSp>
      <p:sp>
        <p:nvSpPr>
          <p:cNvPr id="15371" name="Text Box 46"/>
          <p:cNvSpPr txBox="1">
            <a:spLocks noChangeArrowheads="1"/>
          </p:cNvSpPr>
          <p:nvPr/>
        </p:nvSpPr>
        <p:spPr bwMode="auto">
          <a:xfrm>
            <a:off x="334433" y="5984875"/>
            <a:ext cx="6722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endParaRPr lang="zh-CN" altLang="zh-CN"/>
          </a:p>
        </p:txBody>
      </p:sp>
      <p:sp>
        <p:nvSpPr>
          <p:cNvPr id="332847" name="Rectangle 47"/>
          <p:cNvSpPr>
            <a:spLocks noChangeArrowheads="1"/>
          </p:cNvSpPr>
          <p:nvPr/>
        </p:nvSpPr>
        <p:spPr bwMode="auto">
          <a:xfrm>
            <a:off x="636455" y="490539"/>
            <a:ext cx="665919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895350" lvl="1" indent="-266700" defTabSz="914216">
              <a:lnSpc>
                <a:spcPct val="90000"/>
              </a:lnSpc>
              <a:spcBef>
                <a:spcPts val="1000"/>
              </a:spcBef>
              <a:buFont typeface="Wingdings" panose="05000000000000000000" pitchFamily="2" charset="2"/>
              <a:buChar char="Ø"/>
              <a:defRPr/>
            </a:pPr>
            <a:r>
              <a:rPr lang="en-US" altLang="zh-CN" sz="2400" b="1" dirty="0">
                <a:solidFill>
                  <a:schemeClr val="accent6">
                    <a:lumMod val="50000"/>
                  </a:schemeClr>
                </a:solidFill>
                <a:latin typeface="Montserrat Hairline"/>
                <a:ea typeface="Montserrat Hairline"/>
                <a:cs typeface="Montserrat Hairline"/>
              </a:rPr>
              <a:t>3</a:t>
            </a:r>
            <a:r>
              <a:rPr lang="zh-CN" altLang="en-US" sz="2400" b="1" dirty="0">
                <a:solidFill>
                  <a:schemeClr val="accent6">
                    <a:lumMod val="50000"/>
                  </a:schemeClr>
                </a:solidFill>
                <a:latin typeface="Montserrat Hairline"/>
                <a:ea typeface="Montserrat Hairline"/>
                <a:cs typeface="Montserrat Hairline"/>
              </a:rPr>
              <a:t>个位平面的彩色帧缓存具有</a:t>
            </a:r>
            <a:r>
              <a:rPr lang="en-US" altLang="zh-CN" sz="2400" b="1" dirty="0">
                <a:solidFill>
                  <a:schemeClr val="accent6">
                    <a:lumMod val="50000"/>
                  </a:schemeClr>
                </a:solidFill>
                <a:latin typeface="Montserrat Hairline"/>
                <a:ea typeface="Montserrat Hairline"/>
                <a:cs typeface="Montserrat Hairline"/>
              </a:rPr>
              <a:t>8</a:t>
            </a:r>
            <a:r>
              <a:rPr lang="zh-CN" altLang="en-US" sz="2400" b="1" dirty="0">
                <a:solidFill>
                  <a:schemeClr val="accent6">
                    <a:lumMod val="50000"/>
                  </a:schemeClr>
                </a:solidFill>
                <a:latin typeface="Montserrat Hairline"/>
                <a:ea typeface="Montserrat Hairline"/>
                <a:cs typeface="Montserrat Hairline"/>
              </a:rPr>
              <a:t>个光强等级</a:t>
            </a:r>
          </a:p>
        </p:txBody>
      </p:sp>
    </p:spTree>
    <p:extLst>
      <p:ext uri="{BB962C8B-B14F-4D97-AF65-F5344CB8AC3E}">
        <p14:creationId xmlns:p14="http://schemas.microsoft.com/office/powerpoint/2010/main" val="4230561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47"/>
                                        </p:tgtEl>
                                        <p:attrNameLst>
                                          <p:attrName>style.visibility</p:attrName>
                                        </p:attrNameLst>
                                      </p:cBhvr>
                                      <p:to>
                                        <p:strVal val="visible"/>
                                      </p:to>
                                    </p:set>
                                    <p:animEffect transition="in" filter="wipe(up)">
                                      <p:cBhvr>
                                        <p:cTn id="7" dur="500"/>
                                        <p:tgtEl>
                                          <p:spTgt spid="332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3280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utoUpdateAnimBg="0"/>
      <p:bldP spid="3328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9"/>
          <p:cNvGrpSpPr>
            <a:grpSpLocks/>
          </p:cNvGrpSpPr>
          <p:nvPr/>
        </p:nvGrpSpPr>
        <p:grpSpPr bwMode="auto">
          <a:xfrm>
            <a:off x="2639485" y="1003303"/>
            <a:ext cx="3310467" cy="2633663"/>
            <a:chOff x="1247" y="632"/>
            <a:chExt cx="1564" cy="1659"/>
          </a:xfrm>
        </p:grpSpPr>
        <p:grpSp>
          <p:nvGrpSpPr>
            <p:cNvPr id="16701" name="Group 250"/>
            <p:cNvGrpSpPr>
              <a:grpSpLocks/>
            </p:cNvGrpSpPr>
            <p:nvPr/>
          </p:nvGrpSpPr>
          <p:grpSpPr bwMode="auto">
            <a:xfrm>
              <a:off x="1451" y="632"/>
              <a:ext cx="1360" cy="1360"/>
              <a:chOff x="543" y="913"/>
              <a:chExt cx="1360" cy="1360"/>
            </a:xfrm>
          </p:grpSpPr>
          <p:sp>
            <p:nvSpPr>
              <p:cNvPr id="16733" name="Rectangle 251"/>
              <p:cNvSpPr>
                <a:spLocks noChangeAspect="1" noChangeArrowheads="1"/>
              </p:cNvSpPr>
              <p:nvPr/>
            </p:nvSpPr>
            <p:spPr bwMode="auto">
              <a:xfrm>
                <a:off x="543" y="913"/>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734" name="Group 252"/>
              <p:cNvGrpSpPr>
                <a:grpSpLocks/>
              </p:cNvGrpSpPr>
              <p:nvPr/>
            </p:nvGrpSpPr>
            <p:grpSpPr bwMode="auto">
              <a:xfrm>
                <a:off x="543" y="1003"/>
                <a:ext cx="1360" cy="1179"/>
                <a:chOff x="906" y="1450"/>
                <a:chExt cx="1360" cy="1179"/>
              </a:xfrm>
            </p:grpSpPr>
            <p:sp>
              <p:nvSpPr>
                <p:cNvPr id="16749" name="Line 253"/>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0" name="Line 254"/>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1" name="Line 255"/>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2" name="Line 256"/>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3" name="Line 257"/>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4" name="Line 258"/>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5" name="Line 259"/>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6" name="Line 260"/>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7" name="Line 261"/>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8" name="Line 262"/>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59" name="Line 263"/>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60" name="Line 264"/>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61" name="Line 265"/>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62" name="Line 266"/>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735" name="Line 267"/>
              <p:cNvSpPr>
                <a:spLocks noChangeShapeType="1"/>
              </p:cNvSpPr>
              <p:nvPr/>
            </p:nvSpPr>
            <p:spPr bwMode="auto">
              <a:xfrm>
                <a:off x="634"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6" name="Line 268"/>
              <p:cNvSpPr>
                <a:spLocks noChangeShapeType="1"/>
              </p:cNvSpPr>
              <p:nvPr/>
            </p:nvSpPr>
            <p:spPr bwMode="auto">
              <a:xfrm>
                <a:off x="72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7" name="Line 269"/>
              <p:cNvSpPr>
                <a:spLocks noChangeShapeType="1"/>
              </p:cNvSpPr>
              <p:nvPr/>
            </p:nvSpPr>
            <p:spPr bwMode="auto">
              <a:xfrm>
                <a:off x="81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8" name="Line 270"/>
              <p:cNvSpPr>
                <a:spLocks noChangeShapeType="1"/>
              </p:cNvSpPr>
              <p:nvPr/>
            </p:nvSpPr>
            <p:spPr bwMode="auto">
              <a:xfrm>
                <a:off x="906"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9" name="Line 271"/>
              <p:cNvSpPr>
                <a:spLocks noChangeShapeType="1"/>
              </p:cNvSpPr>
              <p:nvPr/>
            </p:nvSpPr>
            <p:spPr bwMode="auto">
              <a:xfrm>
                <a:off x="99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0" name="Line 272"/>
              <p:cNvSpPr>
                <a:spLocks noChangeShapeType="1"/>
              </p:cNvSpPr>
              <p:nvPr/>
            </p:nvSpPr>
            <p:spPr bwMode="auto">
              <a:xfrm>
                <a:off x="108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1" name="Line 273"/>
              <p:cNvSpPr>
                <a:spLocks noChangeShapeType="1"/>
              </p:cNvSpPr>
              <p:nvPr/>
            </p:nvSpPr>
            <p:spPr bwMode="auto">
              <a:xfrm>
                <a:off x="1178"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2" name="Line 274"/>
              <p:cNvSpPr>
                <a:spLocks noChangeShapeType="1"/>
              </p:cNvSpPr>
              <p:nvPr/>
            </p:nvSpPr>
            <p:spPr bwMode="auto">
              <a:xfrm>
                <a:off x="126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3" name="Line 275"/>
              <p:cNvSpPr>
                <a:spLocks noChangeShapeType="1"/>
              </p:cNvSpPr>
              <p:nvPr/>
            </p:nvSpPr>
            <p:spPr bwMode="auto">
              <a:xfrm>
                <a:off x="135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4" name="Line 276"/>
              <p:cNvSpPr>
                <a:spLocks noChangeShapeType="1"/>
              </p:cNvSpPr>
              <p:nvPr/>
            </p:nvSpPr>
            <p:spPr bwMode="auto">
              <a:xfrm>
                <a:off x="1450"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5" name="Line 277"/>
              <p:cNvSpPr>
                <a:spLocks noChangeShapeType="1"/>
              </p:cNvSpPr>
              <p:nvPr/>
            </p:nvSpPr>
            <p:spPr bwMode="auto">
              <a:xfrm>
                <a:off x="154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6" name="Line 278"/>
              <p:cNvSpPr>
                <a:spLocks noChangeShapeType="1"/>
              </p:cNvSpPr>
              <p:nvPr/>
            </p:nvSpPr>
            <p:spPr bwMode="auto">
              <a:xfrm>
                <a:off x="163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7" name="Line 279"/>
              <p:cNvSpPr>
                <a:spLocks noChangeShapeType="1"/>
              </p:cNvSpPr>
              <p:nvPr/>
            </p:nvSpPr>
            <p:spPr bwMode="auto">
              <a:xfrm>
                <a:off x="1722"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48" name="Line 280"/>
              <p:cNvSpPr>
                <a:spLocks noChangeShapeType="1"/>
              </p:cNvSpPr>
              <p:nvPr/>
            </p:nvSpPr>
            <p:spPr bwMode="auto">
              <a:xfrm>
                <a:off x="1813"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02" name="Group 281"/>
            <p:cNvGrpSpPr>
              <a:grpSpLocks/>
            </p:cNvGrpSpPr>
            <p:nvPr/>
          </p:nvGrpSpPr>
          <p:grpSpPr bwMode="auto">
            <a:xfrm>
              <a:off x="1247" y="931"/>
              <a:ext cx="1360" cy="1360"/>
              <a:chOff x="317" y="1117"/>
              <a:chExt cx="1360" cy="1360"/>
            </a:xfrm>
          </p:grpSpPr>
          <p:sp>
            <p:nvSpPr>
              <p:cNvPr id="16703" name="Rectangle 282"/>
              <p:cNvSpPr>
                <a:spLocks noChangeAspect="1" noChangeArrowheads="1"/>
              </p:cNvSpPr>
              <p:nvPr/>
            </p:nvSpPr>
            <p:spPr bwMode="auto">
              <a:xfrm>
                <a:off x="317" y="1117"/>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704" name="Group 283"/>
              <p:cNvGrpSpPr>
                <a:grpSpLocks/>
              </p:cNvGrpSpPr>
              <p:nvPr/>
            </p:nvGrpSpPr>
            <p:grpSpPr bwMode="auto">
              <a:xfrm>
                <a:off x="317" y="1207"/>
                <a:ext cx="1360" cy="1179"/>
                <a:chOff x="906" y="1450"/>
                <a:chExt cx="1360" cy="1179"/>
              </a:xfrm>
            </p:grpSpPr>
            <p:sp>
              <p:nvSpPr>
                <p:cNvPr id="16719" name="Line 284"/>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0" name="Line 285"/>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1" name="Line 286"/>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2" name="Line 287"/>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3" name="Line 288"/>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4" name="Line 289"/>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5" name="Line 290"/>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6" name="Line 291"/>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7" name="Line 292"/>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8" name="Line 293"/>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29" name="Line 294"/>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0" name="Line 295"/>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1" name="Line 296"/>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2" name="Line 297"/>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705" name="Line 298"/>
              <p:cNvSpPr>
                <a:spLocks noChangeShapeType="1"/>
              </p:cNvSpPr>
              <p:nvPr/>
            </p:nvSpPr>
            <p:spPr bwMode="auto">
              <a:xfrm>
                <a:off x="408"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6" name="Line 299"/>
              <p:cNvSpPr>
                <a:spLocks noChangeShapeType="1"/>
              </p:cNvSpPr>
              <p:nvPr/>
            </p:nvSpPr>
            <p:spPr bwMode="auto">
              <a:xfrm>
                <a:off x="49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7" name="Line 300"/>
              <p:cNvSpPr>
                <a:spLocks noChangeShapeType="1"/>
              </p:cNvSpPr>
              <p:nvPr/>
            </p:nvSpPr>
            <p:spPr bwMode="auto">
              <a:xfrm>
                <a:off x="58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8" name="Line 301"/>
              <p:cNvSpPr>
                <a:spLocks noChangeShapeType="1"/>
              </p:cNvSpPr>
              <p:nvPr/>
            </p:nvSpPr>
            <p:spPr bwMode="auto">
              <a:xfrm>
                <a:off x="680"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9" name="Line 302"/>
              <p:cNvSpPr>
                <a:spLocks noChangeShapeType="1"/>
              </p:cNvSpPr>
              <p:nvPr/>
            </p:nvSpPr>
            <p:spPr bwMode="auto">
              <a:xfrm>
                <a:off x="77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0" name="Line 303"/>
              <p:cNvSpPr>
                <a:spLocks noChangeShapeType="1"/>
              </p:cNvSpPr>
              <p:nvPr/>
            </p:nvSpPr>
            <p:spPr bwMode="auto">
              <a:xfrm>
                <a:off x="86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1" name="Line 304"/>
              <p:cNvSpPr>
                <a:spLocks noChangeShapeType="1"/>
              </p:cNvSpPr>
              <p:nvPr/>
            </p:nvSpPr>
            <p:spPr bwMode="auto">
              <a:xfrm>
                <a:off x="952"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2" name="Line 305"/>
              <p:cNvSpPr>
                <a:spLocks noChangeShapeType="1"/>
              </p:cNvSpPr>
              <p:nvPr/>
            </p:nvSpPr>
            <p:spPr bwMode="auto">
              <a:xfrm>
                <a:off x="104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3" name="Line 306"/>
              <p:cNvSpPr>
                <a:spLocks noChangeShapeType="1"/>
              </p:cNvSpPr>
              <p:nvPr/>
            </p:nvSpPr>
            <p:spPr bwMode="auto">
              <a:xfrm>
                <a:off x="113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4" name="Line 307"/>
              <p:cNvSpPr>
                <a:spLocks noChangeShapeType="1"/>
              </p:cNvSpPr>
              <p:nvPr/>
            </p:nvSpPr>
            <p:spPr bwMode="auto">
              <a:xfrm>
                <a:off x="1224"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5" name="Line 308"/>
              <p:cNvSpPr>
                <a:spLocks noChangeShapeType="1"/>
              </p:cNvSpPr>
              <p:nvPr/>
            </p:nvSpPr>
            <p:spPr bwMode="auto">
              <a:xfrm>
                <a:off x="131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6" name="Line 309"/>
              <p:cNvSpPr>
                <a:spLocks noChangeShapeType="1"/>
              </p:cNvSpPr>
              <p:nvPr/>
            </p:nvSpPr>
            <p:spPr bwMode="auto">
              <a:xfrm>
                <a:off x="140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7" name="Line 310"/>
              <p:cNvSpPr>
                <a:spLocks noChangeShapeType="1"/>
              </p:cNvSpPr>
              <p:nvPr/>
            </p:nvSpPr>
            <p:spPr bwMode="auto">
              <a:xfrm>
                <a:off x="1496"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18" name="Line 311"/>
              <p:cNvSpPr>
                <a:spLocks noChangeShapeType="1"/>
              </p:cNvSpPr>
              <p:nvPr/>
            </p:nvSpPr>
            <p:spPr bwMode="auto">
              <a:xfrm>
                <a:off x="1587"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Group 458"/>
          <p:cNvGrpSpPr>
            <a:grpSpLocks/>
          </p:cNvGrpSpPr>
          <p:nvPr/>
        </p:nvGrpSpPr>
        <p:grpSpPr bwMode="auto">
          <a:xfrm>
            <a:off x="1488017" y="2270125"/>
            <a:ext cx="3310467" cy="2633663"/>
            <a:chOff x="703" y="1430"/>
            <a:chExt cx="1564" cy="1659"/>
          </a:xfrm>
        </p:grpSpPr>
        <p:grpSp>
          <p:nvGrpSpPr>
            <p:cNvPr id="16639" name="Group 188"/>
            <p:cNvGrpSpPr>
              <a:grpSpLocks/>
            </p:cNvGrpSpPr>
            <p:nvPr/>
          </p:nvGrpSpPr>
          <p:grpSpPr bwMode="auto">
            <a:xfrm>
              <a:off x="907" y="1430"/>
              <a:ext cx="1360" cy="1360"/>
              <a:chOff x="543" y="913"/>
              <a:chExt cx="1360" cy="1360"/>
            </a:xfrm>
          </p:grpSpPr>
          <p:sp>
            <p:nvSpPr>
              <p:cNvPr id="16671" name="Rectangle 189"/>
              <p:cNvSpPr>
                <a:spLocks noChangeAspect="1" noChangeArrowheads="1"/>
              </p:cNvSpPr>
              <p:nvPr/>
            </p:nvSpPr>
            <p:spPr bwMode="auto">
              <a:xfrm>
                <a:off x="543" y="913"/>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672" name="Group 190"/>
              <p:cNvGrpSpPr>
                <a:grpSpLocks/>
              </p:cNvGrpSpPr>
              <p:nvPr/>
            </p:nvGrpSpPr>
            <p:grpSpPr bwMode="auto">
              <a:xfrm>
                <a:off x="543" y="1003"/>
                <a:ext cx="1360" cy="1179"/>
                <a:chOff x="906" y="1450"/>
                <a:chExt cx="1360" cy="1179"/>
              </a:xfrm>
            </p:grpSpPr>
            <p:sp>
              <p:nvSpPr>
                <p:cNvPr id="16687" name="Line 191"/>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8" name="Line 192"/>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9" name="Line 193"/>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0" name="Line 194"/>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1" name="Line 195"/>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2" name="Line 196"/>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3" name="Line 197"/>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 name="Line 198"/>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 name="Line 199"/>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6" name="Line 200"/>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7" name="Line 201"/>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8" name="Line 202"/>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9" name="Line 203"/>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0" name="Line 204"/>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673" name="Line 205"/>
              <p:cNvSpPr>
                <a:spLocks noChangeShapeType="1"/>
              </p:cNvSpPr>
              <p:nvPr/>
            </p:nvSpPr>
            <p:spPr bwMode="auto">
              <a:xfrm>
                <a:off x="634"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4" name="Line 206"/>
              <p:cNvSpPr>
                <a:spLocks noChangeShapeType="1"/>
              </p:cNvSpPr>
              <p:nvPr/>
            </p:nvSpPr>
            <p:spPr bwMode="auto">
              <a:xfrm>
                <a:off x="72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5" name="Line 207"/>
              <p:cNvSpPr>
                <a:spLocks noChangeShapeType="1"/>
              </p:cNvSpPr>
              <p:nvPr/>
            </p:nvSpPr>
            <p:spPr bwMode="auto">
              <a:xfrm>
                <a:off x="81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6" name="Line 208"/>
              <p:cNvSpPr>
                <a:spLocks noChangeShapeType="1"/>
              </p:cNvSpPr>
              <p:nvPr/>
            </p:nvSpPr>
            <p:spPr bwMode="auto">
              <a:xfrm>
                <a:off x="906"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7" name="Line 209"/>
              <p:cNvSpPr>
                <a:spLocks noChangeShapeType="1"/>
              </p:cNvSpPr>
              <p:nvPr/>
            </p:nvSpPr>
            <p:spPr bwMode="auto">
              <a:xfrm>
                <a:off x="99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8" name="Line 210"/>
              <p:cNvSpPr>
                <a:spLocks noChangeShapeType="1"/>
              </p:cNvSpPr>
              <p:nvPr/>
            </p:nvSpPr>
            <p:spPr bwMode="auto">
              <a:xfrm>
                <a:off x="108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9" name="Line 211"/>
              <p:cNvSpPr>
                <a:spLocks noChangeShapeType="1"/>
              </p:cNvSpPr>
              <p:nvPr/>
            </p:nvSpPr>
            <p:spPr bwMode="auto">
              <a:xfrm>
                <a:off x="1178"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0" name="Line 212"/>
              <p:cNvSpPr>
                <a:spLocks noChangeShapeType="1"/>
              </p:cNvSpPr>
              <p:nvPr/>
            </p:nvSpPr>
            <p:spPr bwMode="auto">
              <a:xfrm>
                <a:off x="126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1" name="Line 213"/>
              <p:cNvSpPr>
                <a:spLocks noChangeShapeType="1"/>
              </p:cNvSpPr>
              <p:nvPr/>
            </p:nvSpPr>
            <p:spPr bwMode="auto">
              <a:xfrm>
                <a:off x="135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2" name="Line 214"/>
              <p:cNvSpPr>
                <a:spLocks noChangeShapeType="1"/>
              </p:cNvSpPr>
              <p:nvPr/>
            </p:nvSpPr>
            <p:spPr bwMode="auto">
              <a:xfrm>
                <a:off x="1450"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3" name="Line 215"/>
              <p:cNvSpPr>
                <a:spLocks noChangeShapeType="1"/>
              </p:cNvSpPr>
              <p:nvPr/>
            </p:nvSpPr>
            <p:spPr bwMode="auto">
              <a:xfrm>
                <a:off x="154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4" name="Line 216"/>
              <p:cNvSpPr>
                <a:spLocks noChangeShapeType="1"/>
              </p:cNvSpPr>
              <p:nvPr/>
            </p:nvSpPr>
            <p:spPr bwMode="auto">
              <a:xfrm>
                <a:off x="163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5" name="Line 217"/>
              <p:cNvSpPr>
                <a:spLocks noChangeShapeType="1"/>
              </p:cNvSpPr>
              <p:nvPr/>
            </p:nvSpPr>
            <p:spPr bwMode="auto">
              <a:xfrm>
                <a:off x="1722"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86" name="Line 218"/>
              <p:cNvSpPr>
                <a:spLocks noChangeShapeType="1"/>
              </p:cNvSpPr>
              <p:nvPr/>
            </p:nvSpPr>
            <p:spPr bwMode="auto">
              <a:xfrm>
                <a:off x="1813"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640" name="Group 219"/>
            <p:cNvGrpSpPr>
              <a:grpSpLocks/>
            </p:cNvGrpSpPr>
            <p:nvPr/>
          </p:nvGrpSpPr>
          <p:grpSpPr bwMode="auto">
            <a:xfrm>
              <a:off x="703" y="1729"/>
              <a:ext cx="1360" cy="1360"/>
              <a:chOff x="317" y="1117"/>
              <a:chExt cx="1360" cy="1360"/>
            </a:xfrm>
          </p:grpSpPr>
          <p:sp>
            <p:nvSpPr>
              <p:cNvPr id="16641" name="Rectangle 220"/>
              <p:cNvSpPr>
                <a:spLocks noChangeAspect="1" noChangeArrowheads="1"/>
              </p:cNvSpPr>
              <p:nvPr/>
            </p:nvSpPr>
            <p:spPr bwMode="auto">
              <a:xfrm>
                <a:off x="317" y="1117"/>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642" name="Group 221"/>
              <p:cNvGrpSpPr>
                <a:grpSpLocks/>
              </p:cNvGrpSpPr>
              <p:nvPr/>
            </p:nvGrpSpPr>
            <p:grpSpPr bwMode="auto">
              <a:xfrm>
                <a:off x="317" y="1207"/>
                <a:ext cx="1360" cy="1179"/>
                <a:chOff x="906" y="1450"/>
                <a:chExt cx="1360" cy="1179"/>
              </a:xfrm>
            </p:grpSpPr>
            <p:sp>
              <p:nvSpPr>
                <p:cNvPr id="16657" name="Line 222"/>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8" name="Line 223"/>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9" name="Line 224"/>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0" name="Line 225"/>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1" name="Line 226"/>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2" name="Line 227"/>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3" name="Line 228"/>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4" name="Line 229"/>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5" name="Line 230"/>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6" name="Line 231"/>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7" name="Line 232"/>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8" name="Line 233"/>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69" name="Line 234"/>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70" name="Line 235"/>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643" name="Line 236"/>
              <p:cNvSpPr>
                <a:spLocks noChangeShapeType="1"/>
              </p:cNvSpPr>
              <p:nvPr/>
            </p:nvSpPr>
            <p:spPr bwMode="auto">
              <a:xfrm>
                <a:off x="408"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4" name="Line 237"/>
              <p:cNvSpPr>
                <a:spLocks noChangeShapeType="1"/>
              </p:cNvSpPr>
              <p:nvPr/>
            </p:nvSpPr>
            <p:spPr bwMode="auto">
              <a:xfrm>
                <a:off x="49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5" name="Line 238"/>
              <p:cNvSpPr>
                <a:spLocks noChangeShapeType="1"/>
              </p:cNvSpPr>
              <p:nvPr/>
            </p:nvSpPr>
            <p:spPr bwMode="auto">
              <a:xfrm>
                <a:off x="58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6" name="Line 239"/>
              <p:cNvSpPr>
                <a:spLocks noChangeShapeType="1"/>
              </p:cNvSpPr>
              <p:nvPr/>
            </p:nvSpPr>
            <p:spPr bwMode="auto">
              <a:xfrm>
                <a:off x="680"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7" name="Line 240"/>
              <p:cNvSpPr>
                <a:spLocks noChangeShapeType="1"/>
              </p:cNvSpPr>
              <p:nvPr/>
            </p:nvSpPr>
            <p:spPr bwMode="auto">
              <a:xfrm>
                <a:off x="77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8" name="Line 241"/>
              <p:cNvSpPr>
                <a:spLocks noChangeShapeType="1"/>
              </p:cNvSpPr>
              <p:nvPr/>
            </p:nvSpPr>
            <p:spPr bwMode="auto">
              <a:xfrm>
                <a:off x="86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49" name="Line 242"/>
              <p:cNvSpPr>
                <a:spLocks noChangeShapeType="1"/>
              </p:cNvSpPr>
              <p:nvPr/>
            </p:nvSpPr>
            <p:spPr bwMode="auto">
              <a:xfrm>
                <a:off x="952"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0" name="Line 243"/>
              <p:cNvSpPr>
                <a:spLocks noChangeShapeType="1"/>
              </p:cNvSpPr>
              <p:nvPr/>
            </p:nvSpPr>
            <p:spPr bwMode="auto">
              <a:xfrm>
                <a:off x="104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1" name="Line 244"/>
              <p:cNvSpPr>
                <a:spLocks noChangeShapeType="1"/>
              </p:cNvSpPr>
              <p:nvPr/>
            </p:nvSpPr>
            <p:spPr bwMode="auto">
              <a:xfrm>
                <a:off x="113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2" name="Line 245"/>
              <p:cNvSpPr>
                <a:spLocks noChangeShapeType="1"/>
              </p:cNvSpPr>
              <p:nvPr/>
            </p:nvSpPr>
            <p:spPr bwMode="auto">
              <a:xfrm>
                <a:off x="1224"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3" name="Line 246"/>
              <p:cNvSpPr>
                <a:spLocks noChangeShapeType="1"/>
              </p:cNvSpPr>
              <p:nvPr/>
            </p:nvSpPr>
            <p:spPr bwMode="auto">
              <a:xfrm>
                <a:off x="131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4" name="Line 247"/>
              <p:cNvSpPr>
                <a:spLocks noChangeShapeType="1"/>
              </p:cNvSpPr>
              <p:nvPr/>
            </p:nvSpPr>
            <p:spPr bwMode="auto">
              <a:xfrm>
                <a:off x="140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5" name="Line 248"/>
              <p:cNvSpPr>
                <a:spLocks noChangeShapeType="1"/>
              </p:cNvSpPr>
              <p:nvPr/>
            </p:nvSpPr>
            <p:spPr bwMode="auto">
              <a:xfrm>
                <a:off x="1496"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56" name="Line 249"/>
              <p:cNvSpPr>
                <a:spLocks noChangeShapeType="1"/>
              </p:cNvSpPr>
              <p:nvPr/>
            </p:nvSpPr>
            <p:spPr bwMode="auto">
              <a:xfrm>
                <a:off x="1587"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16421" name="Text Box 5"/>
          <p:cNvSpPr txBox="1">
            <a:spLocks noChangeArrowheads="1"/>
          </p:cNvSpPr>
          <p:nvPr/>
        </p:nvSpPr>
        <p:spPr bwMode="auto">
          <a:xfrm>
            <a:off x="431802" y="441328"/>
            <a:ext cx="108500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895350" lvl="1" indent="-266700" defTabSz="914216" eaLnBrk="1">
              <a:lnSpc>
                <a:spcPct val="90000"/>
              </a:lnSpc>
              <a:spcBef>
                <a:spcPts val="1000"/>
              </a:spcBef>
              <a:buFont typeface="Wingdings" panose="05000000000000000000" pitchFamily="2" charset="2"/>
              <a:buChar char="Ø"/>
              <a:defRPr/>
            </a:pPr>
            <a:r>
              <a:rPr lang="en-US" altLang="zh-CN" sz="2400" b="1" i="0" dirty="0">
                <a:solidFill>
                  <a:schemeClr val="accent6">
                    <a:lumMod val="50000"/>
                  </a:schemeClr>
                </a:solidFill>
                <a:latin typeface="Montserrat Hairline"/>
                <a:ea typeface="Montserrat Hairline"/>
                <a:cs typeface="Montserrat Hairline"/>
              </a:rPr>
              <a:t>24</a:t>
            </a:r>
            <a:r>
              <a:rPr lang="zh-CN" altLang="en-US" sz="2400" b="1" i="0" dirty="0">
                <a:solidFill>
                  <a:schemeClr val="accent6">
                    <a:lumMod val="50000"/>
                  </a:schemeClr>
                </a:solidFill>
                <a:latin typeface="Montserrat Hairline"/>
                <a:ea typeface="Montserrat Hairline"/>
                <a:cs typeface="Montserrat Hairline"/>
              </a:rPr>
              <a:t>个位平面（全彩色）的彩色帧缓存组成的光栅</a:t>
            </a:r>
            <a:r>
              <a:rPr lang="en-US" altLang="zh-CN" sz="2400" b="1" i="0" dirty="0">
                <a:solidFill>
                  <a:schemeClr val="accent6">
                    <a:lumMod val="50000"/>
                  </a:schemeClr>
                </a:solidFill>
                <a:latin typeface="Montserrat Hairline"/>
                <a:ea typeface="Montserrat Hairline"/>
                <a:cs typeface="Montserrat Hairline"/>
              </a:rPr>
              <a:t>CRT</a:t>
            </a:r>
            <a:r>
              <a:rPr lang="zh-CN" altLang="en-US" sz="2400" b="1" i="0" dirty="0">
                <a:solidFill>
                  <a:schemeClr val="accent6">
                    <a:lumMod val="50000"/>
                  </a:schemeClr>
                </a:solidFill>
                <a:latin typeface="Montserrat Hairline"/>
                <a:ea typeface="Montserrat Hairline"/>
                <a:cs typeface="Montserrat Hairline"/>
              </a:rPr>
              <a:t>图形显示器 </a:t>
            </a:r>
          </a:p>
        </p:txBody>
      </p:sp>
      <p:grpSp>
        <p:nvGrpSpPr>
          <p:cNvPr id="12" name="Group 457"/>
          <p:cNvGrpSpPr>
            <a:grpSpLocks/>
          </p:cNvGrpSpPr>
          <p:nvPr/>
        </p:nvGrpSpPr>
        <p:grpSpPr bwMode="auto">
          <a:xfrm>
            <a:off x="287867" y="3524250"/>
            <a:ext cx="3452284" cy="3136900"/>
            <a:chOff x="136" y="2220"/>
            <a:chExt cx="1631" cy="1976"/>
          </a:xfrm>
        </p:grpSpPr>
        <p:grpSp>
          <p:nvGrpSpPr>
            <p:cNvPr id="16576" name="Group 38"/>
            <p:cNvGrpSpPr>
              <a:grpSpLocks/>
            </p:cNvGrpSpPr>
            <p:nvPr/>
          </p:nvGrpSpPr>
          <p:grpSpPr bwMode="auto">
            <a:xfrm>
              <a:off x="340" y="2220"/>
              <a:ext cx="1360" cy="1360"/>
              <a:chOff x="543" y="913"/>
              <a:chExt cx="1360" cy="1360"/>
            </a:xfrm>
          </p:grpSpPr>
          <p:sp>
            <p:nvSpPr>
              <p:cNvPr id="16609" name="Rectangle 39"/>
              <p:cNvSpPr>
                <a:spLocks noChangeAspect="1" noChangeArrowheads="1"/>
              </p:cNvSpPr>
              <p:nvPr/>
            </p:nvSpPr>
            <p:spPr bwMode="auto">
              <a:xfrm>
                <a:off x="543" y="913"/>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610" name="Group 40"/>
              <p:cNvGrpSpPr>
                <a:grpSpLocks/>
              </p:cNvGrpSpPr>
              <p:nvPr/>
            </p:nvGrpSpPr>
            <p:grpSpPr bwMode="auto">
              <a:xfrm>
                <a:off x="543" y="1003"/>
                <a:ext cx="1360" cy="1179"/>
                <a:chOff x="906" y="1450"/>
                <a:chExt cx="1360" cy="1179"/>
              </a:xfrm>
            </p:grpSpPr>
            <p:sp>
              <p:nvSpPr>
                <p:cNvPr id="16625" name="Line 41"/>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6" name="Line 42"/>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7" name="Line 43"/>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8" name="Line 44"/>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9" name="Line 45"/>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0" name="Line 46"/>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1" name="Line 47"/>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2" name="Line 48"/>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3" name="Line 49"/>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4" name="Line 50"/>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5" name="Line 51"/>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6" name="Line 52"/>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7" name="Line 53"/>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38" name="Line 54"/>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611" name="Line 55"/>
              <p:cNvSpPr>
                <a:spLocks noChangeShapeType="1"/>
              </p:cNvSpPr>
              <p:nvPr/>
            </p:nvSpPr>
            <p:spPr bwMode="auto">
              <a:xfrm>
                <a:off x="634"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2" name="Line 56"/>
              <p:cNvSpPr>
                <a:spLocks noChangeShapeType="1"/>
              </p:cNvSpPr>
              <p:nvPr/>
            </p:nvSpPr>
            <p:spPr bwMode="auto">
              <a:xfrm>
                <a:off x="72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3" name="Line 57"/>
              <p:cNvSpPr>
                <a:spLocks noChangeShapeType="1"/>
              </p:cNvSpPr>
              <p:nvPr/>
            </p:nvSpPr>
            <p:spPr bwMode="auto">
              <a:xfrm>
                <a:off x="815"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4" name="Line 58"/>
              <p:cNvSpPr>
                <a:spLocks noChangeShapeType="1"/>
              </p:cNvSpPr>
              <p:nvPr/>
            </p:nvSpPr>
            <p:spPr bwMode="auto">
              <a:xfrm>
                <a:off x="906"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5" name="Line 59"/>
              <p:cNvSpPr>
                <a:spLocks noChangeShapeType="1"/>
              </p:cNvSpPr>
              <p:nvPr/>
            </p:nvSpPr>
            <p:spPr bwMode="auto">
              <a:xfrm>
                <a:off x="99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6" name="Line 60"/>
              <p:cNvSpPr>
                <a:spLocks noChangeShapeType="1"/>
              </p:cNvSpPr>
              <p:nvPr/>
            </p:nvSpPr>
            <p:spPr bwMode="auto">
              <a:xfrm>
                <a:off x="1087"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7" name="Line 61"/>
              <p:cNvSpPr>
                <a:spLocks noChangeShapeType="1"/>
              </p:cNvSpPr>
              <p:nvPr/>
            </p:nvSpPr>
            <p:spPr bwMode="auto">
              <a:xfrm>
                <a:off x="1178"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8" name="Line 62"/>
              <p:cNvSpPr>
                <a:spLocks noChangeShapeType="1"/>
              </p:cNvSpPr>
              <p:nvPr/>
            </p:nvSpPr>
            <p:spPr bwMode="auto">
              <a:xfrm>
                <a:off x="126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9" name="Line 63"/>
              <p:cNvSpPr>
                <a:spLocks noChangeShapeType="1"/>
              </p:cNvSpPr>
              <p:nvPr/>
            </p:nvSpPr>
            <p:spPr bwMode="auto">
              <a:xfrm>
                <a:off x="1359"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0" name="Line 64"/>
              <p:cNvSpPr>
                <a:spLocks noChangeShapeType="1"/>
              </p:cNvSpPr>
              <p:nvPr/>
            </p:nvSpPr>
            <p:spPr bwMode="auto">
              <a:xfrm>
                <a:off x="1450"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1" name="Line 65"/>
              <p:cNvSpPr>
                <a:spLocks noChangeShapeType="1"/>
              </p:cNvSpPr>
              <p:nvPr/>
            </p:nvSpPr>
            <p:spPr bwMode="auto">
              <a:xfrm>
                <a:off x="154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2" name="Line 66"/>
              <p:cNvSpPr>
                <a:spLocks noChangeShapeType="1"/>
              </p:cNvSpPr>
              <p:nvPr/>
            </p:nvSpPr>
            <p:spPr bwMode="auto">
              <a:xfrm>
                <a:off x="1631"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3" name="Line 67"/>
              <p:cNvSpPr>
                <a:spLocks noChangeShapeType="1"/>
              </p:cNvSpPr>
              <p:nvPr/>
            </p:nvSpPr>
            <p:spPr bwMode="auto">
              <a:xfrm>
                <a:off x="1722"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4" name="Line 68"/>
              <p:cNvSpPr>
                <a:spLocks noChangeShapeType="1"/>
              </p:cNvSpPr>
              <p:nvPr/>
            </p:nvSpPr>
            <p:spPr bwMode="auto">
              <a:xfrm>
                <a:off x="1813" y="91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577" name="Group 70"/>
            <p:cNvGrpSpPr>
              <a:grpSpLocks/>
            </p:cNvGrpSpPr>
            <p:nvPr/>
          </p:nvGrpSpPr>
          <p:grpSpPr bwMode="auto">
            <a:xfrm>
              <a:off x="136" y="2519"/>
              <a:ext cx="1360" cy="1360"/>
              <a:chOff x="317" y="1117"/>
              <a:chExt cx="1360" cy="1360"/>
            </a:xfrm>
          </p:grpSpPr>
          <p:sp>
            <p:nvSpPr>
              <p:cNvPr id="16579" name="Rectangle 71"/>
              <p:cNvSpPr>
                <a:spLocks noChangeAspect="1" noChangeArrowheads="1"/>
              </p:cNvSpPr>
              <p:nvPr/>
            </p:nvSpPr>
            <p:spPr bwMode="auto">
              <a:xfrm>
                <a:off x="317" y="1117"/>
                <a:ext cx="1360" cy="1360"/>
              </a:xfrm>
              <a:prstGeom prst="rect">
                <a:avLst/>
              </a:prstGeom>
              <a:solidFill>
                <a:schemeClr val="accent6">
                  <a:lumMod val="50000"/>
                </a:schemeClr>
              </a:solidFill>
              <a:ln w="38100">
                <a:solidFill>
                  <a:schemeClr val="tx1"/>
                </a:solidFill>
                <a:miter lim="800000"/>
                <a:headEnd/>
                <a:tailEnd/>
              </a:ln>
            </p:spPr>
            <p:txBody>
              <a:bodyPr wrap="none" anchor="ctr"/>
              <a:lstStyle/>
              <a:p>
                <a:endParaRPr lang="zh-CN" altLang="en-US"/>
              </a:p>
            </p:txBody>
          </p:sp>
          <p:grpSp>
            <p:nvGrpSpPr>
              <p:cNvPr id="16580" name="Group 72"/>
              <p:cNvGrpSpPr>
                <a:grpSpLocks/>
              </p:cNvGrpSpPr>
              <p:nvPr/>
            </p:nvGrpSpPr>
            <p:grpSpPr bwMode="auto">
              <a:xfrm>
                <a:off x="317" y="1207"/>
                <a:ext cx="1360" cy="1179"/>
                <a:chOff x="906" y="1450"/>
                <a:chExt cx="1360" cy="1179"/>
              </a:xfrm>
            </p:grpSpPr>
            <p:sp>
              <p:nvSpPr>
                <p:cNvPr id="16595" name="Line 73"/>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6" name="Line 74"/>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7" name="Line 75"/>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8" name="Line 76"/>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9" name="Line 77"/>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0" name="Line 78"/>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1" name="Line 79"/>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2" name="Line 80"/>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3" name="Line 81"/>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4" name="Line 82"/>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5" name="Line 83"/>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6" name="Line 84"/>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7" name="Line 85"/>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8" name="Line 86"/>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81" name="Line 87"/>
              <p:cNvSpPr>
                <a:spLocks noChangeShapeType="1"/>
              </p:cNvSpPr>
              <p:nvPr/>
            </p:nvSpPr>
            <p:spPr bwMode="auto">
              <a:xfrm>
                <a:off x="408"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2" name="Line 88"/>
              <p:cNvSpPr>
                <a:spLocks noChangeShapeType="1"/>
              </p:cNvSpPr>
              <p:nvPr/>
            </p:nvSpPr>
            <p:spPr bwMode="auto">
              <a:xfrm>
                <a:off x="49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3" name="Line 89"/>
              <p:cNvSpPr>
                <a:spLocks noChangeShapeType="1"/>
              </p:cNvSpPr>
              <p:nvPr/>
            </p:nvSpPr>
            <p:spPr bwMode="auto">
              <a:xfrm>
                <a:off x="589"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4" name="Line 90"/>
              <p:cNvSpPr>
                <a:spLocks noChangeShapeType="1"/>
              </p:cNvSpPr>
              <p:nvPr/>
            </p:nvSpPr>
            <p:spPr bwMode="auto">
              <a:xfrm>
                <a:off x="680"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5" name="Line 91"/>
              <p:cNvSpPr>
                <a:spLocks noChangeShapeType="1"/>
              </p:cNvSpPr>
              <p:nvPr/>
            </p:nvSpPr>
            <p:spPr bwMode="auto">
              <a:xfrm>
                <a:off x="77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6" name="Line 92"/>
              <p:cNvSpPr>
                <a:spLocks noChangeShapeType="1"/>
              </p:cNvSpPr>
              <p:nvPr/>
            </p:nvSpPr>
            <p:spPr bwMode="auto">
              <a:xfrm>
                <a:off x="861"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7" name="Line 93"/>
              <p:cNvSpPr>
                <a:spLocks noChangeShapeType="1"/>
              </p:cNvSpPr>
              <p:nvPr/>
            </p:nvSpPr>
            <p:spPr bwMode="auto">
              <a:xfrm>
                <a:off x="952"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8" name="Line 94"/>
              <p:cNvSpPr>
                <a:spLocks noChangeShapeType="1"/>
              </p:cNvSpPr>
              <p:nvPr/>
            </p:nvSpPr>
            <p:spPr bwMode="auto">
              <a:xfrm>
                <a:off x="104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9" name="Line 95"/>
              <p:cNvSpPr>
                <a:spLocks noChangeShapeType="1"/>
              </p:cNvSpPr>
              <p:nvPr/>
            </p:nvSpPr>
            <p:spPr bwMode="auto">
              <a:xfrm>
                <a:off x="1133"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0" name="Line 96"/>
              <p:cNvSpPr>
                <a:spLocks noChangeShapeType="1"/>
              </p:cNvSpPr>
              <p:nvPr/>
            </p:nvSpPr>
            <p:spPr bwMode="auto">
              <a:xfrm>
                <a:off x="1224"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1" name="Line 97"/>
              <p:cNvSpPr>
                <a:spLocks noChangeShapeType="1"/>
              </p:cNvSpPr>
              <p:nvPr/>
            </p:nvSpPr>
            <p:spPr bwMode="auto">
              <a:xfrm>
                <a:off x="131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2" name="Line 98"/>
              <p:cNvSpPr>
                <a:spLocks noChangeShapeType="1"/>
              </p:cNvSpPr>
              <p:nvPr/>
            </p:nvSpPr>
            <p:spPr bwMode="auto">
              <a:xfrm>
                <a:off x="1405"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3" name="Line 99"/>
              <p:cNvSpPr>
                <a:spLocks noChangeShapeType="1"/>
              </p:cNvSpPr>
              <p:nvPr/>
            </p:nvSpPr>
            <p:spPr bwMode="auto">
              <a:xfrm>
                <a:off x="1496"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4" name="Line 100"/>
              <p:cNvSpPr>
                <a:spLocks noChangeShapeType="1"/>
              </p:cNvSpPr>
              <p:nvPr/>
            </p:nvSpPr>
            <p:spPr bwMode="auto">
              <a:xfrm>
                <a:off x="1587" y="111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78" name="Text Box 101"/>
            <p:cNvSpPr txBox="1">
              <a:spLocks noChangeArrowheads="1"/>
            </p:cNvSpPr>
            <p:nvPr/>
          </p:nvSpPr>
          <p:spPr bwMode="auto">
            <a:xfrm>
              <a:off x="406" y="3984"/>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b="1" i="0" dirty="0">
                  <a:solidFill>
                    <a:schemeClr val="accent6">
                      <a:lumMod val="50000"/>
                    </a:schemeClr>
                  </a:solidFill>
                </a:rPr>
                <a:t>帧缓冲存储器</a:t>
              </a:r>
            </a:p>
          </p:txBody>
        </p:sp>
      </p:grpSp>
      <p:grpSp>
        <p:nvGrpSpPr>
          <p:cNvPr id="17" name="Group 313"/>
          <p:cNvGrpSpPr>
            <a:grpSpLocks/>
          </p:cNvGrpSpPr>
          <p:nvPr/>
        </p:nvGrpSpPr>
        <p:grpSpPr bwMode="auto">
          <a:xfrm>
            <a:off x="190500" y="3465513"/>
            <a:ext cx="535517" cy="519112"/>
            <a:chOff x="90" y="2160"/>
            <a:chExt cx="253" cy="327"/>
          </a:xfrm>
        </p:grpSpPr>
        <p:sp>
          <p:nvSpPr>
            <p:cNvPr id="16573" name="Text Box 103"/>
            <p:cNvSpPr txBox="1">
              <a:spLocks noChangeArrowheads="1"/>
            </p:cNvSpPr>
            <p:nvPr/>
          </p:nvSpPr>
          <p:spPr bwMode="auto">
            <a:xfrm>
              <a:off x="93" y="2199"/>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dirty="0">
                  <a:solidFill>
                    <a:schemeClr val="accent6">
                      <a:lumMod val="50000"/>
                    </a:schemeClr>
                  </a:solidFill>
                  <a:latin typeface="Times New Roman" pitchFamily="18" charset="0"/>
                </a:rPr>
                <a:t>8</a:t>
              </a:r>
            </a:p>
          </p:txBody>
        </p:sp>
        <p:sp>
          <p:nvSpPr>
            <p:cNvPr id="16574" name="Line 104"/>
            <p:cNvSpPr>
              <a:spLocks noChangeShapeType="1"/>
            </p:cNvSpPr>
            <p:nvPr/>
          </p:nvSpPr>
          <p:spPr bwMode="auto">
            <a:xfrm flipV="1">
              <a:off x="229" y="2160"/>
              <a:ext cx="66" cy="91"/>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sp>
          <p:nvSpPr>
            <p:cNvPr id="16575" name="Line 105"/>
            <p:cNvSpPr>
              <a:spLocks noChangeShapeType="1"/>
            </p:cNvSpPr>
            <p:nvPr/>
          </p:nvSpPr>
          <p:spPr bwMode="auto">
            <a:xfrm rot="5966787">
              <a:off x="59" y="2409"/>
              <a:ext cx="109" cy="48"/>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grpSp>
      <p:grpSp>
        <p:nvGrpSpPr>
          <p:cNvPr id="18" name="Group 473"/>
          <p:cNvGrpSpPr>
            <a:grpSpLocks/>
          </p:cNvGrpSpPr>
          <p:nvPr/>
        </p:nvGrpSpPr>
        <p:grpSpPr bwMode="auto">
          <a:xfrm>
            <a:off x="10327219" y="3824291"/>
            <a:ext cx="1864783" cy="2833687"/>
            <a:chOff x="4879" y="2409"/>
            <a:chExt cx="881" cy="1785"/>
          </a:xfrm>
        </p:grpSpPr>
        <p:grpSp>
          <p:nvGrpSpPr>
            <p:cNvPr id="16541" name="Group 153"/>
            <p:cNvGrpSpPr>
              <a:grpSpLocks/>
            </p:cNvGrpSpPr>
            <p:nvPr/>
          </p:nvGrpSpPr>
          <p:grpSpPr bwMode="auto">
            <a:xfrm>
              <a:off x="4879" y="2409"/>
              <a:ext cx="881" cy="1612"/>
              <a:chOff x="4437" y="845"/>
              <a:chExt cx="1244" cy="2042"/>
            </a:xfrm>
          </p:grpSpPr>
          <p:grpSp>
            <p:nvGrpSpPr>
              <p:cNvPr id="16543" name="Group 154"/>
              <p:cNvGrpSpPr>
                <a:grpSpLocks/>
              </p:cNvGrpSpPr>
              <p:nvPr/>
            </p:nvGrpSpPr>
            <p:grpSpPr bwMode="auto">
              <a:xfrm>
                <a:off x="4536" y="845"/>
                <a:ext cx="1043" cy="2042"/>
                <a:chOff x="4534" y="906"/>
                <a:chExt cx="1043" cy="2042"/>
              </a:xfrm>
            </p:grpSpPr>
            <p:sp>
              <p:nvSpPr>
                <p:cNvPr id="16558" name="Freeform 155"/>
                <p:cNvSpPr>
                  <a:spLocks/>
                </p:cNvSpPr>
                <p:nvPr/>
              </p:nvSpPr>
              <p:spPr bwMode="auto">
                <a:xfrm>
                  <a:off x="4534" y="906"/>
                  <a:ext cx="1043" cy="2042"/>
                </a:xfrm>
                <a:custGeom>
                  <a:avLst/>
                  <a:gdLst>
                    <a:gd name="T0" fmla="*/ 0 w 1180"/>
                    <a:gd name="T1" fmla="*/ 2042 h 2042"/>
                    <a:gd name="T2" fmla="*/ 0 w 1180"/>
                    <a:gd name="T3" fmla="*/ 681 h 2042"/>
                    <a:gd name="T4" fmla="*/ 268 w 1180"/>
                    <a:gd name="T5" fmla="*/ 0 h 2042"/>
                    <a:gd name="T6" fmla="*/ 268 w 1180"/>
                    <a:gd name="T7" fmla="*/ 1361 h 2042"/>
                    <a:gd name="T8" fmla="*/ 0 w 1180"/>
                    <a:gd name="T9" fmla="*/ 2042 h 2042"/>
                    <a:gd name="T10" fmla="*/ 0 60000 65536"/>
                    <a:gd name="T11" fmla="*/ 0 60000 65536"/>
                    <a:gd name="T12" fmla="*/ 0 60000 65536"/>
                    <a:gd name="T13" fmla="*/ 0 60000 65536"/>
                    <a:gd name="T14" fmla="*/ 0 60000 65536"/>
                    <a:gd name="T15" fmla="*/ 0 w 1180"/>
                    <a:gd name="T16" fmla="*/ 0 h 2042"/>
                    <a:gd name="T17" fmla="*/ 1180 w 1180"/>
                    <a:gd name="T18" fmla="*/ 2042 h 2042"/>
                  </a:gdLst>
                  <a:ahLst/>
                  <a:cxnLst>
                    <a:cxn ang="T10">
                      <a:pos x="T0" y="T1"/>
                    </a:cxn>
                    <a:cxn ang="T11">
                      <a:pos x="T2" y="T3"/>
                    </a:cxn>
                    <a:cxn ang="T12">
                      <a:pos x="T4" y="T5"/>
                    </a:cxn>
                    <a:cxn ang="T13">
                      <a:pos x="T6" y="T7"/>
                    </a:cxn>
                    <a:cxn ang="T14">
                      <a:pos x="T8" y="T9"/>
                    </a:cxn>
                  </a:cxnLst>
                  <a:rect l="T15" t="T16" r="T17" b="T18"/>
                  <a:pathLst>
                    <a:path w="1180" h="2042">
                      <a:moveTo>
                        <a:pt x="0" y="2042"/>
                      </a:moveTo>
                      <a:lnTo>
                        <a:pt x="0" y="681"/>
                      </a:lnTo>
                      <a:lnTo>
                        <a:pt x="1180" y="0"/>
                      </a:lnTo>
                      <a:lnTo>
                        <a:pt x="1180" y="1361"/>
                      </a:lnTo>
                      <a:lnTo>
                        <a:pt x="0" y="2042"/>
                      </a:lnTo>
                      <a:close/>
                    </a:path>
                  </a:pathLst>
                </a:custGeom>
                <a:solidFill>
                  <a:schemeClr val="bg2">
                    <a:lumMod val="50000"/>
                  </a:schemeClr>
                </a:solidFill>
                <a:ln w="9525">
                  <a:solidFill>
                    <a:schemeClr val="tx1"/>
                  </a:solidFill>
                  <a:round/>
                  <a:headEnd/>
                  <a:tailEnd/>
                </a:ln>
              </p:spPr>
              <p:txBody>
                <a:bodyPr/>
                <a:lstStyle/>
                <a:p>
                  <a:endParaRPr lang="zh-CN" altLang="en-US"/>
                </a:p>
              </p:txBody>
            </p:sp>
            <p:sp>
              <p:nvSpPr>
                <p:cNvPr id="16559" name="Line 156"/>
                <p:cNvSpPr>
                  <a:spLocks noChangeShapeType="1"/>
                </p:cNvSpPr>
                <p:nvPr/>
              </p:nvSpPr>
              <p:spPr bwMode="auto">
                <a:xfrm>
                  <a:off x="4609" y="153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0" name="Line 157"/>
                <p:cNvSpPr>
                  <a:spLocks noChangeShapeType="1"/>
                </p:cNvSpPr>
                <p:nvPr/>
              </p:nvSpPr>
              <p:spPr bwMode="auto">
                <a:xfrm>
                  <a:off x="4679" y="149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1" name="Line 158"/>
                <p:cNvSpPr>
                  <a:spLocks noChangeShapeType="1"/>
                </p:cNvSpPr>
                <p:nvPr/>
              </p:nvSpPr>
              <p:spPr bwMode="auto">
                <a:xfrm>
                  <a:off x="4748" y="1458"/>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2" name="Line 159"/>
                <p:cNvSpPr>
                  <a:spLocks noChangeShapeType="1"/>
                </p:cNvSpPr>
                <p:nvPr/>
              </p:nvSpPr>
              <p:spPr bwMode="auto">
                <a:xfrm>
                  <a:off x="4957" y="131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3" name="Line 160"/>
                <p:cNvSpPr>
                  <a:spLocks noChangeShapeType="1"/>
                </p:cNvSpPr>
                <p:nvPr/>
              </p:nvSpPr>
              <p:spPr bwMode="auto">
                <a:xfrm>
                  <a:off x="4818" y="139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4" name="Line 161"/>
                <p:cNvSpPr>
                  <a:spLocks noChangeShapeType="1"/>
                </p:cNvSpPr>
                <p:nvPr/>
              </p:nvSpPr>
              <p:spPr bwMode="auto">
                <a:xfrm>
                  <a:off x="5027" y="12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5" name="Line 162"/>
                <p:cNvSpPr>
                  <a:spLocks noChangeShapeType="1"/>
                </p:cNvSpPr>
                <p:nvPr/>
              </p:nvSpPr>
              <p:spPr bwMode="auto">
                <a:xfrm>
                  <a:off x="5236" y="112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6" name="Line 163"/>
                <p:cNvSpPr>
                  <a:spLocks noChangeShapeType="1"/>
                </p:cNvSpPr>
                <p:nvPr/>
              </p:nvSpPr>
              <p:spPr bwMode="auto">
                <a:xfrm>
                  <a:off x="5166" y="117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7" name="Line 164"/>
                <p:cNvSpPr>
                  <a:spLocks noChangeShapeType="1"/>
                </p:cNvSpPr>
                <p:nvPr/>
              </p:nvSpPr>
              <p:spPr bwMode="auto">
                <a:xfrm>
                  <a:off x="5305" y="108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8" name="Line 165"/>
                <p:cNvSpPr>
                  <a:spLocks noChangeShapeType="1"/>
                </p:cNvSpPr>
                <p:nvPr/>
              </p:nvSpPr>
              <p:spPr bwMode="auto">
                <a:xfrm>
                  <a:off x="5444" y="999"/>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9" name="Line 166"/>
                <p:cNvSpPr>
                  <a:spLocks noChangeShapeType="1"/>
                </p:cNvSpPr>
                <p:nvPr/>
              </p:nvSpPr>
              <p:spPr bwMode="auto">
                <a:xfrm>
                  <a:off x="5514" y="94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70" name="Line 167"/>
                <p:cNvSpPr>
                  <a:spLocks noChangeShapeType="1"/>
                </p:cNvSpPr>
                <p:nvPr/>
              </p:nvSpPr>
              <p:spPr bwMode="auto">
                <a:xfrm>
                  <a:off x="5096" y="121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71" name="Line 168"/>
                <p:cNvSpPr>
                  <a:spLocks noChangeShapeType="1"/>
                </p:cNvSpPr>
                <p:nvPr/>
              </p:nvSpPr>
              <p:spPr bwMode="auto">
                <a:xfrm>
                  <a:off x="5375" y="103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72" name="Line 169"/>
                <p:cNvSpPr>
                  <a:spLocks noChangeShapeType="1"/>
                </p:cNvSpPr>
                <p:nvPr/>
              </p:nvSpPr>
              <p:spPr bwMode="auto">
                <a:xfrm>
                  <a:off x="4888" y="135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44" name="Line 170"/>
              <p:cNvSpPr>
                <a:spLocks noChangeShapeType="1"/>
              </p:cNvSpPr>
              <p:nvPr/>
            </p:nvSpPr>
            <p:spPr bwMode="auto">
              <a:xfrm rot="3430839">
                <a:off x="5057" y="164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5" name="Line 171"/>
              <p:cNvSpPr>
                <a:spLocks noChangeShapeType="1"/>
              </p:cNvSpPr>
              <p:nvPr/>
            </p:nvSpPr>
            <p:spPr bwMode="auto">
              <a:xfrm rot="3430839">
                <a:off x="5057" y="182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6" name="Line 172"/>
              <p:cNvSpPr>
                <a:spLocks noChangeShapeType="1"/>
              </p:cNvSpPr>
              <p:nvPr/>
            </p:nvSpPr>
            <p:spPr bwMode="auto">
              <a:xfrm rot="3430839">
                <a:off x="5057" y="155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7" name="Line 173"/>
              <p:cNvSpPr>
                <a:spLocks noChangeShapeType="1"/>
              </p:cNvSpPr>
              <p:nvPr/>
            </p:nvSpPr>
            <p:spPr bwMode="auto">
              <a:xfrm rot="3430839">
                <a:off x="5057" y="173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8" name="Line 174"/>
              <p:cNvSpPr>
                <a:spLocks noChangeShapeType="1"/>
              </p:cNvSpPr>
              <p:nvPr/>
            </p:nvSpPr>
            <p:spPr bwMode="auto">
              <a:xfrm rot="3430839">
                <a:off x="5057" y="110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9" name="Line 175"/>
              <p:cNvSpPr>
                <a:spLocks noChangeShapeType="1"/>
              </p:cNvSpPr>
              <p:nvPr/>
            </p:nvSpPr>
            <p:spPr bwMode="auto">
              <a:xfrm rot="3430839">
                <a:off x="5057" y="137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0" name="Line 176"/>
              <p:cNvSpPr>
                <a:spLocks noChangeShapeType="1"/>
              </p:cNvSpPr>
              <p:nvPr/>
            </p:nvSpPr>
            <p:spPr bwMode="auto">
              <a:xfrm rot="3430839">
                <a:off x="5057" y="119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1" name="Line 177"/>
              <p:cNvSpPr>
                <a:spLocks noChangeShapeType="1"/>
              </p:cNvSpPr>
              <p:nvPr/>
            </p:nvSpPr>
            <p:spPr bwMode="auto">
              <a:xfrm rot="3430839">
                <a:off x="5057" y="146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2" name="Line 178"/>
              <p:cNvSpPr>
                <a:spLocks noChangeShapeType="1"/>
              </p:cNvSpPr>
              <p:nvPr/>
            </p:nvSpPr>
            <p:spPr bwMode="auto">
              <a:xfrm rot="3430839">
                <a:off x="5057" y="74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3" name="Line 179"/>
              <p:cNvSpPr>
                <a:spLocks noChangeShapeType="1"/>
              </p:cNvSpPr>
              <p:nvPr/>
            </p:nvSpPr>
            <p:spPr bwMode="auto">
              <a:xfrm rot="3430839">
                <a:off x="5057" y="128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4" name="Line 180"/>
              <p:cNvSpPr>
                <a:spLocks noChangeShapeType="1"/>
              </p:cNvSpPr>
              <p:nvPr/>
            </p:nvSpPr>
            <p:spPr bwMode="auto">
              <a:xfrm rot="3430839">
                <a:off x="5057" y="65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5" name="Line 181"/>
              <p:cNvSpPr>
                <a:spLocks noChangeShapeType="1"/>
              </p:cNvSpPr>
              <p:nvPr/>
            </p:nvSpPr>
            <p:spPr bwMode="auto">
              <a:xfrm rot="3430839">
                <a:off x="5057" y="83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6" name="Line 182"/>
              <p:cNvSpPr>
                <a:spLocks noChangeShapeType="1"/>
              </p:cNvSpPr>
              <p:nvPr/>
            </p:nvSpPr>
            <p:spPr bwMode="auto">
              <a:xfrm rot="3430839">
                <a:off x="5057" y="92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7" name="Line 183"/>
              <p:cNvSpPr>
                <a:spLocks noChangeShapeType="1"/>
              </p:cNvSpPr>
              <p:nvPr/>
            </p:nvSpPr>
            <p:spPr bwMode="auto">
              <a:xfrm rot="3430839">
                <a:off x="5057" y="101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42" name="Text Box 184"/>
            <p:cNvSpPr txBox="1">
              <a:spLocks noChangeArrowheads="1"/>
            </p:cNvSpPr>
            <p:nvPr/>
          </p:nvSpPr>
          <p:spPr bwMode="auto">
            <a:xfrm>
              <a:off x="4976" y="3963"/>
              <a:ext cx="7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smtClean="0">
                  <a:solidFill>
                    <a:schemeClr val="accent6">
                      <a:lumMod val="50000"/>
                    </a:schemeClr>
                  </a:solidFill>
                </a:rPr>
                <a:t>光栅</a:t>
              </a:r>
              <a:endParaRPr lang="zh-CN" altLang="en-US" b="1" i="0" dirty="0">
                <a:solidFill>
                  <a:schemeClr val="accent6">
                    <a:lumMod val="50000"/>
                  </a:schemeClr>
                </a:solidFill>
              </a:endParaRPr>
            </a:p>
          </p:txBody>
        </p:sp>
      </p:grpSp>
      <p:grpSp>
        <p:nvGrpSpPr>
          <p:cNvPr id="21" name="Group 472"/>
          <p:cNvGrpSpPr>
            <a:grpSpLocks/>
          </p:cNvGrpSpPr>
          <p:nvPr/>
        </p:nvGrpSpPr>
        <p:grpSpPr bwMode="auto">
          <a:xfrm>
            <a:off x="8928100" y="4976813"/>
            <a:ext cx="3024717" cy="900112"/>
            <a:chOff x="4218" y="3135"/>
            <a:chExt cx="1429" cy="567"/>
          </a:xfrm>
        </p:grpSpPr>
        <p:sp>
          <p:nvSpPr>
            <p:cNvPr id="16538" name="Line 185"/>
            <p:cNvSpPr>
              <a:spLocks noChangeShapeType="1"/>
            </p:cNvSpPr>
            <p:nvPr/>
          </p:nvSpPr>
          <p:spPr bwMode="auto">
            <a:xfrm>
              <a:off x="4740" y="3135"/>
              <a:ext cx="907" cy="227"/>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39" name="Line 186"/>
            <p:cNvSpPr>
              <a:spLocks noChangeShapeType="1"/>
            </p:cNvSpPr>
            <p:nvPr/>
          </p:nvSpPr>
          <p:spPr bwMode="auto">
            <a:xfrm flipV="1">
              <a:off x="4536" y="3362"/>
              <a:ext cx="1111" cy="23"/>
            </a:xfrm>
            <a:prstGeom prst="line">
              <a:avLst/>
            </a:prstGeom>
            <a:noFill/>
            <a:ln w="38100">
              <a:solidFill>
                <a:srgbClr val="00FF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40" name="Line 187"/>
            <p:cNvSpPr>
              <a:spLocks noChangeShapeType="1"/>
            </p:cNvSpPr>
            <p:nvPr/>
          </p:nvSpPr>
          <p:spPr bwMode="auto">
            <a:xfrm flipV="1">
              <a:off x="4218" y="3385"/>
              <a:ext cx="1406" cy="317"/>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314"/>
          <p:cNvGrpSpPr>
            <a:grpSpLocks/>
          </p:cNvGrpSpPr>
          <p:nvPr/>
        </p:nvGrpSpPr>
        <p:grpSpPr bwMode="auto">
          <a:xfrm>
            <a:off x="1390651" y="2205038"/>
            <a:ext cx="535516" cy="519112"/>
            <a:chOff x="90" y="2160"/>
            <a:chExt cx="253" cy="327"/>
          </a:xfrm>
        </p:grpSpPr>
        <p:sp>
          <p:nvSpPr>
            <p:cNvPr id="16535" name="Text Box 315"/>
            <p:cNvSpPr txBox="1">
              <a:spLocks noChangeArrowheads="1"/>
            </p:cNvSpPr>
            <p:nvPr/>
          </p:nvSpPr>
          <p:spPr bwMode="auto">
            <a:xfrm>
              <a:off x="93" y="2199"/>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dirty="0">
                  <a:solidFill>
                    <a:schemeClr val="accent6">
                      <a:lumMod val="50000"/>
                    </a:schemeClr>
                  </a:solidFill>
                  <a:latin typeface="Times New Roman" pitchFamily="18" charset="0"/>
                </a:rPr>
                <a:t>8</a:t>
              </a:r>
            </a:p>
          </p:txBody>
        </p:sp>
        <p:sp>
          <p:nvSpPr>
            <p:cNvPr id="16536" name="Line 316"/>
            <p:cNvSpPr>
              <a:spLocks noChangeShapeType="1"/>
            </p:cNvSpPr>
            <p:nvPr/>
          </p:nvSpPr>
          <p:spPr bwMode="auto">
            <a:xfrm flipV="1">
              <a:off x="229" y="2160"/>
              <a:ext cx="66" cy="91"/>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sp>
          <p:nvSpPr>
            <p:cNvPr id="16537" name="Line 317"/>
            <p:cNvSpPr>
              <a:spLocks noChangeShapeType="1"/>
            </p:cNvSpPr>
            <p:nvPr/>
          </p:nvSpPr>
          <p:spPr bwMode="auto">
            <a:xfrm rot="5966787">
              <a:off x="59" y="2409"/>
              <a:ext cx="109" cy="48"/>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grpSp>
      <p:grpSp>
        <p:nvGrpSpPr>
          <p:cNvPr id="23" name="Group 318"/>
          <p:cNvGrpSpPr>
            <a:grpSpLocks/>
          </p:cNvGrpSpPr>
          <p:nvPr/>
        </p:nvGrpSpPr>
        <p:grpSpPr bwMode="auto">
          <a:xfrm>
            <a:off x="2544235" y="908053"/>
            <a:ext cx="535517" cy="519113"/>
            <a:chOff x="90" y="2160"/>
            <a:chExt cx="253" cy="327"/>
          </a:xfrm>
        </p:grpSpPr>
        <p:sp>
          <p:nvSpPr>
            <p:cNvPr id="16532" name="Text Box 319"/>
            <p:cNvSpPr txBox="1">
              <a:spLocks noChangeArrowheads="1"/>
            </p:cNvSpPr>
            <p:nvPr/>
          </p:nvSpPr>
          <p:spPr bwMode="auto">
            <a:xfrm>
              <a:off x="93" y="2199"/>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a:solidFill>
                    <a:schemeClr val="accent6">
                      <a:lumMod val="50000"/>
                    </a:schemeClr>
                  </a:solidFill>
                  <a:latin typeface="Times New Roman" pitchFamily="18" charset="0"/>
                </a:rPr>
                <a:t>8</a:t>
              </a:r>
            </a:p>
          </p:txBody>
        </p:sp>
        <p:sp>
          <p:nvSpPr>
            <p:cNvPr id="16533" name="Line 320"/>
            <p:cNvSpPr>
              <a:spLocks noChangeShapeType="1"/>
            </p:cNvSpPr>
            <p:nvPr/>
          </p:nvSpPr>
          <p:spPr bwMode="auto">
            <a:xfrm flipV="1">
              <a:off x="229" y="2160"/>
              <a:ext cx="66" cy="91"/>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sp>
          <p:nvSpPr>
            <p:cNvPr id="16534" name="Line 321"/>
            <p:cNvSpPr>
              <a:spLocks noChangeShapeType="1"/>
            </p:cNvSpPr>
            <p:nvPr/>
          </p:nvSpPr>
          <p:spPr bwMode="auto">
            <a:xfrm rot="5966787">
              <a:off x="59" y="2409"/>
              <a:ext cx="109" cy="48"/>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grpSp>
      <p:grpSp>
        <p:nvGrpSpPr>
          <p:cNvPr id="24" name="Group 474"/>
          <p:cNvGrpSpPr>
            <a:grpSpLocks/>
          </p:cNvGrpSpPr>
          <p:nvPr/>
        </p:nvGrpSpPr>
        <p:grpSpPr bwMode="auto">
          <a:xfrm>
            <a:off x="575733" y="1592263"/>
            <a:ext cx="1331384" cy="950912"/>
            <a:chOff x="272" y="1003"/>
            <a:chExt cx="629" cy="599"/>
          </a:xfrm>
        </p:grpSpPr>
        <p:sp>
          <p:nvSpPr>
            <p:cNvPr id="16529" name="Text Box 323"/>
            <p:cNvSpPr txBox="1">
              <a:spLocks noChangeArrowheads="1"/>
            </p:cNvSpPr>
            <p:nvPr/>
          </p:nvSpPr>
          <p:spPr bwMode="auto">
            <a:xfrm>
              <a:off x="363" y="1162"/>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solidFill>
                    <a:schemeClr val="accent6">
                      <a:lumMod val="50000"/>
                    </a:schemeClr>
                  </a:solidFill>
                  <a:latin typeface="Times New Roman" pitchFamily="18" charset="0"/>
                </a:rPr>
                <a:t>24</a:t>
              </a:r>
            </a:p>
          </p:txBody>
        </p:sp>
        <p:sp>
          <p:nvSpPr>
            <p:cNvPr id="16530" name="Line 324"/>
            <p:cNvSpPr>
              <a:spLocks noChangeShapeType="1"/>
            </p:cNvSpPr>
            <p:nvPr/>
          </p:nvSpPr>
          <p:spPr bwMode="auto">
            <a:xfrm flipV="1">
              <a:off x="571" y="1003"/>
              <a:ext cx="142" cy="167"/>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sp>
          <p:nvSpPr>
            <p:cNvPr id="16531" name="Line 325"/>
            <p:cNvSpPr>
              <a:spLocks noChangeShapeType="1"/>
            </p:cNvSpPr>
            <p:nvPr/>
          </p:nvSpPr>
          <p:spPr bwMode="auto">
            <a:xfrm rot="5966787">
              <a:off x="224" y="1450"/>
              <a:ext cx="200" cy="103"/>
            </a:xfrm>
            <a:prstGeom prst="line">
              <a:avLst/>
            </a:prstGeom>
            <a:noFill/>
            <a:ln w="9525">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6">
                    <a:lumMod val="50000"/>
                  </a:schemeClr>
                </a:solidFill>
              </a:endParaRPr>
            </a:p>
          </p:txBody>
        </p:sp>
      </p:grpSp>
      <p:grpSp>
        <p:nvGrpSpPr>
          <p:cNvPr id="25" name="Group 465"/>
          <p:cNvGrpSpPr>
            <a:grpSpLocks/>
          </p:cNvGrpSpPr>
          <p:nvPr/>
        </p:nvGrpSpPr>
        <p:grpSpPr bwMode="auto">
          <a:xfrm>
            <a:off x="2878667" y="5300666"/>
            <a:ext cx="3909484" cy="954087"/>
            <a:chOff x="1360" y="3339"/>
            <a:chExt cx="1847" cy="601"/>
          </a:xfrm>
        </p:grpSpPr>
        <p:grpSp>
          <p:nvGrpSpPr>
            <p:cNvPr id="16498" name="Group 349"/>
            <p:cNvGrpSpPr>
              <a:grpSpLocks/>
            </p:cNvGrpSpPr>
            <p:nvPr/>
          </p:nvGrpSpPr>
          <p:grpSpPr bwMode="auto">
            <a:xfrm>
              <a:off x="2010" y="3589"/>
              <a:ext cx="759" cy="154"/>
              <a:chOff x="2101" y="3793"/>
              <a:chExt cx="759" cy="154"/>
            </a:xfrm>
          </p:grpSpPr>
          <p:grpSp>
            <p:nvGrpSpPr>
              <p:cNvPr id="16505" name="Group 327"/>
              <p:cNvGrpSpPr>
                <a:grpSpLocks/>
              </p:cNvGrpSpPr>
              <p:nvPr/>
            </p:nvGrpSpPr>
            <p:grpSpPr bwMode="auto">
              <a:xfrm>
                <a:off x="2101" y="3793"/>
                <a:ext cx="128" cy="154"/>
                <a:chOff x="3717" y="3262"/>
                <a:chExt cx="128" cy="154"/>
              </a:xfrm>
            </p:grpSpPr>
            <p:sp>
              <p:nvSpPr>
                <p:cNvPr id="16527" name="Rectangle 116"/>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28" name="Text Box 117"/>
                <p:cNvSpPr txBox="1">
                  <a:spLocks noChangeArrowheads="1"/>
                </p:cNvSpPr>
                <p:nvPr/>
              </p:nvSpPr>
              <p:spPr bwMode="auto">
                <a:xfrm>
                  <a:off x="3717" y="326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506" name="Group 328"/>
              <p:cNvGrpSpPr>
                <a:grpSpLocks/>
              </p:cNvGrpSpPr>
              <p:nvPr/>
            </p:nvGrpSpPr>
            <p:grpSpPr bwMode="auto">
              <a:xfrm>
                <a:off x="2194" y="3793"/>
                <a:ext cx="113" cy="154"/>
                <a:chOff x="3717" y="3262"/>
                <a:chExt cx="113" cy="154"/>
              </a:xfrm>
            </p:grpSpPr>
            <p:sp>
              <p:nvSpPr>
                <p:cNvPr id="16525" name="Rectangle 329"/>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26" name="Text Box 330"/>
                <p:cNvSpPr txBox="1">
                  <a:spLocks noChangeArrowheads="1"/>
                </p:cNvSpPr>
                <p:nvPr/>
              </p:nvSpPr>
              <p:spPr bwMode="auto">
                <a:xfrm>
                  <a:off x="3717" y="3262"/>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507" name="Group 331"/>
              <p:cNvGrpSpPr>
                <a:grpSpLocks/>
              </p:cNvGrpSpPr>
              <p:nvPr/>
            </p:nvGrpSpPr>
            <p:grpSpPr bwMode="auto">
              <a:xfrm>
                <a:off x="2286" y="3793"/>
                <a:ext cx="128" cy="154"/>
                <a:chOff x="3717" y="3262"/>
                <a:chExt cx="128" cy="154"/>
              </a:xfrm>
            </p:grpSpPr>
            <p:sp>
              <p:nvSpPr>
                <p:cNvPr id="16523" name="Rectangle 332"/>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24" name="Text Box 333"/>
                <p:cNvSpPr txBox="1">
                  <a:spLocks noChangeArrowheads="1"/>
                </p:cNvSpPr>
                <p:nvPr/>
              </p:nvSpPr>
              <p:spPr bwMode="auto">
                <a:xfrm>
                  <a:off x="3717" y="326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508" name="Group 334"/>
              <p:cNvGrpSpPr>
                <a:grpSpLocks/>
              </p:cNvGrpSpPr>
              <p:nvPr/>
            </p:nvGrpSpPr>
            <p:grpSpPr bwMode="auto">
              <a:xfrm>
                <a:off x="2379" y="3793"/>
                <a:ext cx="129" cy="154"/>
                <a:chOff x="3717" y="3262"/>
                <a:chExt cx="129" cy="154"/>
              </a:xfrm>
            </p:grpSpPr>
            <p:sp>
              <p:nvSpPr>
                <p:cNvPr id="16521" name="Rectangle 335"/>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22" name="Text Box 336"/>
                <p:cNvSpPr txBox="1">
                  <a:spLocks noChangeArrowheads="1"/>
                </p:cNvSpPr>
                <p:nvPr/>
              </p:nvSpPr>
              <p:spPr bwMode="auto">
                <a:xfrm>
                  <a:off x="3717" y="3262"/>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509" name="Group 337"/>
              <p:cNvGrpSpPr>
                <a:grpSpLocks/>
              </p:cNvGrpSpPr>
              <p:nvPr/>
            </p:nvGrpSpPr>
            <p:grpSpPr bwMode="auto">
              <a:xfrm>
                <a:off x="2471" y="3793"/>
                <a:ext cx="128" cy="154"/>
                <a:chOff x="3717" y="3262"/>
                <a:chExt cx="128" cy="154"/>
              </a:xfrm>
            </p:grpSpPr>
            <p:sp>
              <p:nvSpPr>
                <p:cNvPr id="16519" name="Rectangle 338"/>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20" name="Text Box 339"/>
                <p:cNvSpPr txBox="1">
                  <a:spLocks noChangeArrowheads="1"/>
                </p:cNvSpPr>
                <p:nvPr/>
              </p:nvSpPr>
              <p:spPr bwMode="auto">
                <a:xfrm>
                  <a:off x="3717" y="326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1</a:t>
                  </a:r>
                </a:p>
              </p:txBody>
            </p:sp>
          </p:grpSp>
          <p:grpSp>
            <p:nvGrpSpPr>
              <p:cNvPr id="16510" name="Group 340"/>
              <p:cNvGrpSpPr>
                <a:grpSpLocks/>
              </p:cNvGrpSpPr>
              <p:nvPr/>
            </p:nvGrpSpPr>
            <p:grpSpPr bwMode="auto">
              <a:xfrm>
                <a:off x="2564" y="3793"/>
                <a:ext cx="118" cy="154"/>
                <a:chOff x="3717" y="3262"/>
                <a:chExt cx="118" cy="154"/>
              </a:xfrm>
            </p:grpSpPr>
            <p:sp>
              <p:nvSpPr>
                <p:cNvPr id="16517" name="Rectangle 341"/>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18" name="Text Box 342"/>
                <p:cNvSpPr txBox="1">
                  <a:spLocks noChangeArrowheads="1"/>
                </p:cNvSpPr>
                <p:nvPr/>
              </p:nvSpPr>
              <p:spPr bwMode="auto">
                <a:xfrm>
                  <a:off x="3717" y="3262"/>
                  <a:ext cx="1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0</a:t>
                  </a:r>
                </a:p>
              </p:txBody>
            </p:sp>
          </p:grpSp>
          <p:grpSp>
            <p:nvGrpSpPr>
              <p:cNvPr id="16511" name="Group 343"/>
              <p:cNvGrpSpPr>
                <a:grpSpLocks/>
              </p:cNvGrpSpPr>
              <p:nvPr/>
            </p:nvGrpSpPr>
            <p:grpSpPr bwMode="auto">
              <a:xfrm>
                <a:off x="2747" y="3793"/>
                <a:ext cx="113" cy="154"/>
                <a:chOff x="3717" y="3262"/>
                <a:chExt cx="113" cy="154"/>
              </a:xfrm>
            </p:grpSpPr>
            <p:sp>
              <p:nvSpPr>
                <p:cNvPr id="16515" name="Rectangle 344"/>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16" name="Text Box 345"/>
                <p:cNvSpPr txBox="1">
                  <a:spLocks noChangeArrowheads="1"/>
                </p:cNvSpPr>
                <p:nvPr/>
              </p:nvSpPr>
              <p:spPr bwMode="auto">
                <a:xfrm>
                  <a:off x="3717" y="3262"/>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512" name="Group 346"/>
              <p:cNvGrpSpPr>
                <a:grpSpLocks/>
              </p:cNvGrpSpPr>
              <p:nvPr/>
            </p:nvGrpSpPr>
            <p:grpSpPr bwMode="auto">
              <a:xfrm>
                <a:off x="2656" y="3793"/>
                <a:ext cx="113" cy="154"/>
                <a:chOff x="3717" y="3262"/>
                <a:chExt cx="113" cy="154"/>
              </a:xfrm>
            </p:grpSpPr>
            <p:sp>
              <p:nvSpPr>
                <p:cNvPr id="16513" name="Rectangle 347"/>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514" name="Text Box 348"/>
                <p:cNvSpPr txBox="1">
                  <a:spLocks noChangeArrowheads="1"/>
                </p:cNvSpPr>
                <p:nvPr/>
              </p:nvSpPr>
              <p:spPr bwMode="auto">
                <a:xfrm>
                  <a:off x="3717" y="3262"/>
                  <a:ext cx="1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1</a:t>
                  </a:r>
                </a:p>
              </p:txBody>
            </p:sp>
          </p:grpSp>
        </p:grpSp>
        <p:sp>
          <p:nvSpPr>
            <p:cNvPr id="16499" name="Text Box 350"/>
            <p:cNvSpPr txBox="1">
              <a:spLocks noChangeArrowheads="1"/>
            </p:cNvSpPr>
            <p:nvPr/>
          </p:nvSpPr>
          <p:spPr bwMode="auto">
            <a:xfrm>
              <a:off x="2209" y="3748"/>
              <a:ext cx="9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chemeClr val="accent6">
                      <a:lumMod val="50000"/>
                    </a:schemeClr>
                  </a:solidFill>
                </a:rPr>
                <a:t>红</a:t>
              </a:r>
              <a:r>
                <a:rPr lang="en-US" altLang="zh-CN" sz="1400" b="1" i="0" dirty="0">
                  <a:solidFill>
                    <a:schemeClr val="accent6">
                      <a:lumMod val="50000"/>
                    </a:schemeClr>
                  </a:solidFill>
                  <a:latin typeface="Times New Roman" pitchFamily="18" charset="0"/>
                </a:rPr>
                <a:t>10</a:t>
              </a:r>
            </a:p>
          </p:txBody>
        </p:sp>
        <p:grpSp>
          <p:nvGrpSpPr>
            <p:cNvPr id="16500" name="Group 460"/>
            <p:cNvGrpSpPr>
              <a:grpSpLocks/>
            </p:cNvGrpSpPr>
            <p:nvPr/>
          </p:nvGrpSpPr>
          <p:grpSpPr bwMode="auto">
            <a:xfrm>
              <a:off x="1360" y="3339"/>
              <a:ext cx="1370" cy="318"/>
              <a:chOff x="1360" y="3339"/>
              <a:chExt cx="1370" cy="318"/>
            </a:xfrm>
          </p:grpSpPr>
          <p:sp>
            <p:nvSpPr>
              <p:cNvPr id="16501" name="Line 111"/>
              <p:cNvSpPr>
                <a:spLocks noChangeShapeType="1"/>
              </p:cNvSpPr>
              <p:nvPr/>
            </p:nvSpPr>
            <p:spPr bwMode="auto">
              <a:xfrm>
                <a:off x="1360" y="3657"/>
                <a:ext cx="658"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502" name="Group 380"/>
              <p:cNvGrpSpPr>
                <a:grpSpLocks/>
              </p:cNvGrpSpPr>
              <p:nvPr/>
            </p:nvGrpSpPr>
            <p:grpSpPr bwMode="auto">
              <a:xfrm>
                <a:off x="1574" y="3339"/>
                <a:ext cx="1156" cy="277"/>
                <a:chOff x="1574" y="3339"/>
                <a:chExt cx="1156" cy="277"/>
              </a:xfrm>
            </p:grpSpPr>
            <p:sp>
              <p:nvSpPr>
                <p:cNvPr id="16503" name="Line 121"/>
                <p:cNvSpPr>
                  <a:spLocks noChangeShapeType="1"/>
                </p:cNvSpPr>
                <p:nvPr/>
              </p:nvSpPr>
              <p:spPr bwMode="auto">
                <a:xfrm>
                  <a:off x="1574" y="3339"/>
                  <a:ext cx="115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4" name="Line 351"/>
                <p:cNvSpPr>
                  <a:spLocks noChangeShapeType="1"/>
                </p:cNvSpPr>
                <p:nvPr/>
              </p:nvSpPr>
              <p:spPr bwMode="auto">
                <a:xfrm>
                  <a:off x="2717" y="3344"/>
                  <a:ext cx="0" cy="2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22907" name="Group 476"/>
          <p:cNvGrpSpPr>
            <a:grpSpLocks/>
          </p:cNvGrpSpPr>
          <p:nvPr/>
        </p:nvGrpSpPr>
        <p:grpSpPr bwMode="auto">
          <a:xfrm>
            <a:off x="4059767" y="4048125"/>
            <a:ext cx="3003549" cy="946150"/>
            <a:chOff x="1918" y="2550"/>
            <a:chExt cx="1419" cy="596"/>
          </a:xfrm>
        </p:grpSpPr>
        <p:grpSp>
          <p:nvGrpSpPr>
            <p:cNvPr id="16465" name="Group 372"/>
            <p:cNvGrpSpPr>
              <a:grpSpLocks/>
            </p:cNvGrpSpPr>
            <p:nvPr/>
          </p:nvGrpSpPr>
          <p:grpSpPr bwMode="auto">
            <a:xfrm>
              <a:off x="3209" y="2795"/>
              <a:ext cx="128" cy="154"/>
              <a:chOff x="3712" y="3262"/>
              <a:chExt cx="128" cy="154"/>
            </a:xfrm>
          </p:grpSpPr>
          <p:sp>
            <p:nvSpPr>
              <p:cNvPr id="16496" name="Rectangle 373"/>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97" name="Text Box 374"/>
              <p:cNvSpPr txBox="1">
                <a:spLocks noChangeArrowheads="1"/>
              </p:cNvSpPr>
              <p:nvPr/>
            </p:nvSpPr>
            <p:spPr bwMode="auto">
              <a:xfrm>
                <a:off x="3712" y="326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66" name="Group 375"/>
            <p:cNvGrpSpPr>
              <a:grpSpLocks/>
            </p:cNvGrpSpPr>
            <p:nvPr/>
          </p:nvGrpSpPr>
          <p:grpSpPr bwMode="auto">
            <a:xfrm>
              <a:off x="3118" y="2795"/>
              <a:ext cx="119" cy="154"/>
              <a:chOff x="3712" y="3262"/>
              <a:chExt cx="119" cy="154"/>
            </a:xfrm>
          </p:grpSpPr>
          <p:sp>
            <p:nvSpPr>
              <p:cNvPr id="16494" name="Rectangle 376"/>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95" name="Text Box 377"/>
              <p:cNvSpPr txBox="1">
                <a:spLocks noChangeArrowheads="1"/>
              </p:cNvSpPr>
              <p:nvPr/>
            </p:nvSpPr>
            <p:spPr bwMode="auto">
              <a:xfrm>
                <a:off x="3712" y="3262"/>
                <a:ext cx="1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0</a:t>
                </a:r>
              </a:p>
            </p:txBody>
          </p:sp>
        </p:grpSp>
        <p:grpSp>
          <p:nvGrpSpPr>
            <p:cNvPr id="16467" name="Group 475"/>
            <p:cNvGrpSpPr>
              <a:grpSpLocks/>
            </p:cNvGrpSpPr>
            <p:nvPr/>
          </p:nvGrpSpPr>
          <p:grpSpPr bwMode="auto">
            <a:xfrm>
              <a:off x="1918" y="2550"/>
              <a:ext cx="1370" cy="596"/>
              <a:chOff x="1918" y="2550"/>
              <a:chExt cx="1370" cy="596"/>
            </a:xfrm>
          </p:grpSpPr>
          <p:grpSp>
            <p:nvGrpSpPr>
              <p:cNvPr id="16468" name="Group 354"/>
              <p:cNvGrpSpPr>
                <a:grpSpLocks/>
              </p:cNvGrpSpPr>
              <p:nvPr/>
            </p:nvGrpSpPr>
            <p:grpSpPr bwMode="auto">
              <a:xfrm>
                <a:off x="2563" y="2795"/>
                <a:ext cx="123" cy="154"/>
                <a:chOff x="3712" y="3262"/>
                <a:chExt cx="123" cy="154"/>
              </a:xfrm>
            </p:grpSpPr>
            <p:sp>
              <p:nvSpPr>
                <p:cNvPr id="16492" name="Rectangle 355"/>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93" name="Text Box 356"/>
                <p:cNvSpPr txBox="1">
                  <a:spLocks noChangeArrowheads="1"/>
                </p:cNvSpPr>
                <p:nvPr/>
              </p:nvSpPr>
              <p:spPr bwMode="auto">
                <a:xfrm>
                  <a:off x="3712" y="3262"/>
                  <a:ext cx="12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1</a:t>
                  </a:r>
                </a:p>
              </p:txBody>
            </p:sp>
          </p:grpSp>
          <p:grpSp>
            <p:nvGrpSpPr>
              <p:cNvPr id="16469" name="Group 360"/>
              <p:cNvGrpSpPr>
                <a:grpSpLocks/>
              </p:cNvGrpSpPr>
              <p:nvPr/>
            </p:nvGrpSpPr>
            <p:grpSpPr bwMode="auto">
              <a:xfrm>
                <a:off x="2748" y="2795"/>
                <a:ext cx="118" cy="154"/>
                <a:chOff x="3712" y="3262"/>
                <a:chExt cx="118" cy="154"/>
              </a:xfrm>
            </p:grpSpPr>
            <p:sp>
              <p:nvSpPr>
                <p:cNvPr id="16490" name="Rectangle 361"/>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91" name="Text Box 362"/>
                <p:cNvSpPr txBox="1">
                  <a:spLocks noChangeArrowheads="1"/>
                </p:cNvSpPr>
                <p:nvPr/>
              </p:nvSpPr>
              <p:spPr bwMode="auto">
                <a:xfrm>
                  <a:off x="3712" y="3262"/>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1</a:t>
                  </a:r>
                </a:p>
              </p:txBody>
            </p:sp>
          </p:grpSp>
          <p:grpSp>
            <p:nvGrpSpPr>
              <p:cNvPr id="16470" name="Group 363"/>
              <p:cNvGrpSpPr>
                <a:grpSpLocks/>
              </p:cNvGrpSpPr>
              <p:nvPr/>
            </p:nvGrpSpPr>
            <p:grpSpPr bwMode="auto">
              <a:xfrm>
                <a:off x="2841" y="2795"/>
                <a:ext cx="129" cy="154"/>
                <a:chOff x="3712" y="3262"/>
                <a:chExt cx="129" cy="154"/>
              </a:xfrm>
            </p:grpSpPr>
            <p:sp>
              <p:nvSpPr>
                <p:cNvPr id="16488" name="Rectangle 364"/>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89" name="Text Box 365"/>
                <p:cNvSpPr txBox="1">
                  <a:spLocks noChangeArrowheads="1"/>
                </p:cNvSpPr>
                <p:nvPr/>
              </p:nvSpPr>
              <p:spPr bwMode="auto">
                <a:xfrm>
                  <a:off x="3712" y="3262"/>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71" name="Group 366"/>
              <p:cNvGrpSpPr>
                <a:grpSpLocks/>
              </p:cNvGrpSpPr>
              <p:nvPr/>
            </p:nvGrpSpPr>
            <p:grpSpPr bwMode="auto">
              <a:xfrm>
                <a:off x="2933" y="2795"/>
                <a:ext cx="161" cy="154"/>
                <a:chOff x="3712" y="3262"/>
                <a:chExt cx="161" cy="154"/>
              </a:xfrm>
            </p:grpSpPr>
            <p:sp>
              <p:nvSpPr>
                <p:cNvPr id="16486" name="Rectangle 367"/>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87" name="Text Box 368"/>
                <p:cNvSpPr txBox="1">
                  <a:spLocks noChangeArrowheads="1"/>
                </p:cNvSpPr>
                <p:nvPr/>
              </p:nvSpPr>
              <p:spPr bwMode="auto">
                <a:xfrm>
                  <a:off x="3712" y="326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1</a:t>
                  </a:r>
                </a:p>
              </p:txBody>
            </p:sp>
          </p:grpSp>
          <p:grpSp>
            <p:nvGrpSpPr>
              <p:cNvPr id="16472" name="Group 369"/>
              <p:cNvGrpSpPr>
                <a:grpSpLocks/>
              </p:cNvGrpSpPr>
              <p:nvPr/>
            </p:nvGrpSpPr>
            <p:grpSpPr bwMode="auto">
              <a:xfrm>
                <a:off x="3026" y="2795"/>
                <a:ext cx="128" cy="154"/>
                <a:chOff x="3712" y="3262"/>
                <a:chExt cx="128" cy="154"/>
              </a:xfrm>
            </p:grpSpPr>
            <p:sp>
              <p:nvSpPr>
                <p:cNvPr id="16484" name="Rectangle 370"/>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85" name="Text Box 371"/>
                <p:cNvSpPr txBox="1">
                  <a:spLocks noChangeArrowheads="1"/>
                </p:cNvSpPr>
                <p:nvPr/>
              </p:nvSpPr>
              <p:spPr bwMode="auto">
                <a:xfrm>
                  <a:off x="3712" y="326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1</a:t>
                  </a:r>
                </a:p>
              </p:txBody>
            </p:sp>
          </p:grpSp>
          <p:grpSp>
            <p:nvGrpSpPr>
              <p:cNvPr id="16473" name="Group 466"/>
              <p:cNvGrpSpPr>
                <a:grpSpLocks/>
              </p:cNvGrpSpPr>
              <p:nvPr/>
            </p:nvGrpSpPr>
            <p:grpSpPr bwMode="auto">
              <a:xfrm>
                <a:off x="1918" y="2550"/>
                <a:ext cx="1370" cy="596"/>
                <a:chOff x="1918" y="2550"/>
                <a:chExt cx="1370" cy="596"/>
              </a:xfrm>
            </p:grpSpPr>
            <p:grpSp>
              <p:nvGrpSpPr>
                <p:cNvPr id="16474" name="Group 357"/>
                <p:cNvGrpSpPr>
                  <a:grpSpLocks/>
                </p:cNvGrpSpPr>
                <p:nvPr/>
              </p:nvGrpSpPr>
              <p:grpSpPr bwMode="auto">
                <a:xfrm>
                  <a:off x="2656" y="2795"/>
                  <a:ext cx="121" cy="154"/>
                  <a:chOff x="3712" y="3262"/>
                  <a:chExt cx="121" cy="154"/>
                </a:xfrm>
              </p:grpSpPr>
              <p:sp>
                <p:nvSpPr>
                  <p:cNvPr id="16482" name="Rectangle 358"/>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83" name="Text Box 359"/>
                  <p:cNvSpPr txBox="1">
                    <a:spLocks noChangeArrowheads="1"/>
                  </p:cNvSpPr>
                  <p:nvPr/>
                </p:nvSpPr>
                <p:spPr bwMode="auto">
                  <a:xfrm>
                    <a:off x="3712" y="3262"/>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75" name="Group 464"/>
                <p:cNvGrpSpPr>
                  <a:grpSpLocks/>
                </p:cNvGrpSpPr>
                <p:nvPr/>
              </p:nvGrpSpPr>
              <p:grpSpPr bwMode="auto">
                <a:xfrm>
                  <a:off x="1918" y="2550"/>
                  <a:ext cx="1370" cy="596"/>
                  <a:chOff x="1918" y="2550"/>
                  <a:chExt cx="1370" cy="596"/>
                </a:xfrm>
              </p:grpSpPr>
              <p:sp>
                <p:nvSpPr>
                  <p:cNvPr id="16476" name="Text Box 378"/>
                  <p:cNvSpPr txBox="1">
                    <a:spLocks noChangeArrowheads="1"/>
                  </p:cNvSpPr>
                  <p:nvPr/>
                </p:nvSpPr>
                <p:spPr bwMode="auto">
                  <a:xfrm>
                    <a:off x="2767" y="2954"/>
                    <a:ext cx="3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a:solidFill>
                          <a:schemeClr val="accent6">
                            <a:lumMod val="50000"/>
                          </a:schemeClr>
                        </a:solidFill>
                      </a:rPr>
                      <a:t>绿</a:t>
                    </a:r>
                    <a:r>
                      <a:rPr lang="en-US" altLang="zh-CN" sz="1400" b="1">
                        <a:solidFill>
                          <a:schemeClr val="accent6">
                            <a:lumMod val="50000"/>
                          </a:schemeClr>
                        </a:solidFill>
                        <a:latin typeface="Times New Roman" pitchFamily="18" charset="0"/>
                      </a:rPr>
                      <a:t>172</a:t>
                    </a:r>
                  </a:p>
                </p:txBody>
              </p:sp>
              <p:grpSp>
                <p:nvGrpSpPr>
                  <p:cNvPr id="16477" name="Group 461"/>
                  <p:cNvGrpSpPr>
                    <a:grpSpLocks/>
                  </p:cNvGrpSpPr>
                  <p:nvPr/>
                </p:nvGrpSpPr>
                <p:grpSpPr bwMode="auto">
                  <a:xfrm>
                    <a:off x="1918" y="2550"/>
                    <a:ext cx="1370" cy="313"/>
                    <a:chOff x="1918" y="2550"/>
                    <a:chExt cx="1370" cy="313"/>
                  </a:xfrm>
                </p:grpSpPr>
                <p:sp>
                  <p:nvSpPr>
                    <p:cNvPr id="16478" name="Line 352"/>
                    <p:cNvSpPr>
                      <a:spLocks noChangeShapeType="1"/>
                    </p:cNvSpPr>
                    <p:nvPr/>
                  </p:nvSpPr>
                  <p:spPr bwMode="auto">
                    <a:xfrm>
                      <a:off x="1918" y="2863"/>
                      <a:ext cx="658"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79" name="Group 381"/>
                    <p:cNvGrpSpPr>
                      <a:grpSpLocks/>
                    </p:cNvGrpSpPr>
                    <p:nvPr/>
                  </p:nvGrpSpPr>
                  <p:grpSpPr bwMode="auto">
                    <a:xfrm>
                      <a:off x="2132" y="2550"/>
                      <a:ext cx="1156" cy="277"/>
                      <a:chOff x="1574" y="3339"/>
                      <a:chExt cx="1156" cy="277"/>
                    </a:xfrm>
                  </p:grpSpPr>
                  <p:sp>
                    <p:nvSpPr>
                      <p:cNvPr id="16480" name="Line 382"/>
                      <p:cNvSpPr>
                        <a:spLocks noChangeShapeType="1"/>
                      </p:cNvSpPr>
                      <p:nvPr/>
                    </p:nvSpPr>
                    <p:spPr bwMode="auto">
                      <a:xfrm>
                        <a:off x="1574" y="3339"/>
                        <a:ext cx="115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1" name="Line 383"/>
                      <p:cNvSpPr>
                        <a:spLocks noChangeShapeType="1"/>
                      </p:cNvSpPr>
                      <p:nvPr/>
                    </p:nvSpPr>
                    <p:spPr bwMode="auto">
                      <a:xfrm>
                        <a:off x="2717" y="3344"/>
                        <a:ext cx="0" cy="2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grpSp>
        <p:nvGrpSpPr>
          <p:cNvPr id="22537" name="Group 470"/>
          <p:cNvGrpSpPr>
            <a:grpSpLocks/>
          </p:cNvGrpSpPr>
          <p:nvPr/>
        </p:nvGrpSpPr>
        <p:grpSpPr bwMode="auto">
          <a:xfrm>
            <a:off x="5211233" y="2787653"/>
            <a:ext cx="3539066" cy="911225"/>
            <a:chOff x="2462" y="1756"/>
            <a:chExt cx="1672" cy="574"/>
          </a:xfrm>
        </p:grpSpPr>
        <p:grpSp>
          <p:nvGrpSpPr>
            <p:cNvPr id="16433" name="Group 422"/>
            <p:cNvGrpSpPr>
              <a:grpSpLocks/>
            </p:cNvGrpSpPr>
            <p:nvPr/>
          </p:nvGrpSpPr>
          <p:grpSpPr bwMode="auto">
            <a:xfrm>
              <a:off x="3117" y="2001"/>
              <a:ext cx="1017" cy="154"/>
              <a:chOff x="2106" y="3793"/>
              <a:chExt cx="1017" cy="154"/>
            </a:xfrm>
          </p:grpSpPr>
          <p:grpSp>
            <p:nvGrpSpPr>
              <p:cNvPr id="16441" name="Group 423"/>
              <p:cNvGrpSpPr>
                <a:grpSpLocks/>
              </p:cNvGrpSpPr>
              <p:nvPr/>
            </p:nvGrpSpPr>
            <p:grpSpPr bwMode="auto">
              <a:xfrm>
                <a:off x="2106" y="3793"/>
                <a:ext cx="376" cy="154"/>
                <a:chOff x="3722" y="3262"/>
                <a:chExt cx="376" cy="154"/>
              </a:xfrm>
            </p:grpSpPr>
            <p:sp>
              <p:nvSpPr>
                <p:cNvPr id="16463" name="Rectangle 424"/>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64" name="Text Box 425"/>
                <p:cNvSpPr txBox="1">
                  <a:spLocks noChangeArrowheads="1"/>
                </p:cNvSpPr>
                <p:nvPr/>
              </p:nvSpPr>
              <p:spPr bwMode="auto">
                <a:xfrm>
                  <a:off x="3722"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42" name="Group 426"/>
              <p:cNvGrpSpPr>
                <a:grpSpLocks/>
              </p:cNvGrpSpPr>
              <p:nvPr/>
            </p:nvGrpSpPr>
            <p:grpSpPr bwMode="auto">
              <a:xfrm>
                <a:off x="2189" y="3793"/>
                <a:ext cx="376" cy="154"/>
                <a:chOff x="3712" y="3262"/>
                <a:chExt cx="376" cy="154"/>
              </a:xfrm>
            </p:grpSpPr>
            <p:sp>
              <p:nvSpPr>
                <p:cNvPr id="16461" name="Rectangle 427"/>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62" name="Text Box 428"/>
                <p:cNvSpPr txBox="1">
                  <a:spLocks noChangeArrowheads="1"/>
                </p:cNvSpPr>
                <p:nvPr/>
              </p:nvSpPr>
              <p:spPr bwMode="auto">
                <a:xfrm>
                  <a:off x="3712"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1</a:t>
                  </a:r>
                </a:p>
              </p:txBody>
            </p:sp>
          </p:grpSp>
          <p:grpSp>
            <p:nvGrpSpPr>
              <p:cNvPr id="16443" name="Group 429"/>
              <p:cNvGrpSpPr>
                <a:grpSpLocks/>
              </p:cNvGrpSpPr>
              <p:nvPr/>
            </p:nvGrpSpPr>
            <p:grpSpPr bwMode="auto">
              <a:xfrm>
                <a:off x="2281" y="3793"/>
                <a:ext cx="376" cy="154"/>
                <a:chOff x="3712" y="3262"/>
                <a:chExt cx="376" cy="154"/>
              </a:xfrm>
            </p:grpSpPr>
            <p:sp>
              <p:nvSpPr>
                <p:cNvPr id="16459" name="Rectangle 430"/>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60" name="Text Box 431"/>
                <p:cNvSpPr txBox="1">
                  <a:spLocks noChangeArrowheads="1"/>
                </p:cNvSpPr>
                <p:nvPr/>
              </p:nvSpPr>
              <p:spPr bwMode="auto">
                <a:xfrm>
                  <a:off x="3712"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44" name="Group 432"/>
              <p:cNvGrpSpPr>
                <a:grpSpLocks/>
              </p:cNvGrpSpPr>
              <p:nvPr/>
            </p:nvGrpSpPr>
            <p:grpSpPr bwMode="auto">
              <a:xfrm>
                <a:off x="2389" y="3793"/>
                <a:ext cx="376" cy="154"/>
                <a:chOff x="3727" y="3262"/>
                <a:chExt cx="376" cy="154"/>
              </a:xfrm>
            </p:grpSpPr>
            <p:sp>
              <p:nvSpPr>
                <p:cNvPr id="16457" name="Rectangle 433"/>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58" name="Text Box 434"/>
                <p:cNvSpPr txBox="1">
                  <a:spLocks noChangeArrowheads="1"/>
                </p:cNvSpPr>
                <p:nvPr/>
              </p:nvSpPr>
              <p:spPr bwMode="auto">
                <a:xfrm>
                  <a:off x="3727"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45" name="Group 435"/>
              <p:cNvGrpSpPr>
                <a:grpSpLocks/>
              </p:cNvGrpSpPr>
              <p:nvPr/>
            </p:nvGrpSpPr>
            <p:grpSpPr bwMode="auto">
              <a:xfrm>
                <a:off x="2466" y="3793"/>
                <a:ext cx="376" cy="154"/>
                <a:chOff x="3712" y="3262"/>
                <a:chExt cx="376" cy="154"/>
              </a:xfrm>
            </p:grpSpPr>
            <p:sp>
              <p:nvSpPr>
                <p:cNvPr id="16455" name="Rectangle 436"/>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56" name="Text Box 437"/>
                <p:cNvSpPr txBox="1">
                  <a:spLocks noChangeArrowheads="1"/>
                </p:cNvSpPr>
                <p:nvPr/>
              </p:nvSpPr>
              <p:spPr bwMode="auto">
                <a:xfrm>
                  <a:off x="3712"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1</a:t>
                  </a:r>
                </a:p>
              </p:txBody>
            </p:sp>
          </p:grpSp>
          <p:grpSp>
            <p:nvGrpSpPr>
              <p:cNvPr id="16446" name="Group 438"/>
              <p:cNvGrpSpPr>
                <a:grpSpLocks/>
              </p:cNvGrpSpPr>
              <p:nvPr/>
            </p:nvGrpSpPr>
            <p:grpSpPr bwMode="auto">
              <a:xfrm>
                <a:off x="2569" y="3793"/>
                <a:ext cx="376" cy="154"/>
                <a:chOff x="3722" y="3262"/>
                <a:chExt cx="376" cy="154"/>
              </a:xfrm>
            </p:grpSpPr>
            <p:sp>
              <p:nvSpPr>
                <p:cNvPr id="16453" name="Rectangle 439"/>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54" name="Text Box 440"/>
                <p:cNvSpPr txBox="1">
                  <a:spLocks noChangeArrowheads="1"/>
                </p:cNvSpPr>
                <p:nvPr/>
              </p:nvSpPr>
              <p:spPr bwMode="auto">
                <a:xfrm>
                  <a:off x="3722"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dirty="0">
                      <a:solidFill>
                        <a:schemeClr val="bg1"/>
                      </a:solidFill>
                    </a:rPr>
                    <a:t>0</a:t>
                  </a:r>
                </a:p>
              </p:txBody>
            </p:sp>
          </p:grpSp>
          <p:grpSp>
            <p:nvGrpSpPr>
              <p:cNvPr id="16447" name="Group 441"/>
              <p:cNvGrpSpPr>
                <a:grpSpLocks/>
              </p:cNvGrpSpPr>
              <p:nvPr/>
            </p:nvGrpSpPr>
            <p:grpSpPr bwMode="auto">
              <a:xfrm>
                <a:off x="2747" y="3793"/>
                <a:ext cx="376" cy="154"/>
                <a:chOff x="3717" y="3262"/>
                <a:chExt cx="376" cy="154"/>
              </a:xfrm>
            </p:grpSpPr>
            <p:sp>
              <p:nvSpPr>
                <p:cNvPr id="16451" name="Rectangle 442"/>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52" name="Text Box 443"/>
                <p:cNvSpPr txBox="1">
                  <a:spLocks noChangeArrowheads="1"/>
                </p:cNvSpPr>
                <p:nvPr/>
              </p:nvSpPr>
              <p:spPr bwMode="auto">
                <a:xfrm>
                  <a:off x="3717"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1</a:t>
                  </a:r>
                </a:p>
              </p:txBody>
            </p:sp>
          </p:grpSp>
          <p:grpSp>
            <p:nvGrpSpPr>
              <p:cNvPr id="16448" name="Group 444"/>
              <p:cNvGrpSpPr>
                <a:grpSpLocks/>
              </p:cNvGrpSpPr>
              <p:nvPr/>
            </p:nvGrpSpPr>
            <p:grpSpPr bwMode="auto">
              <a:xfrm>
                <a:off x="2656" y="3793"/>
                <a:ext cx="376" cy="154"/>
                <a:chOff x="3717" y="3262"/>
                <a:chExt cx="376" cy="154"/>
              </a:xfrm>
            </p:grpSpPr>
            <p:sp>
              <p:nvSpPr>
                <p:cNvPr id="16449" name="Rectangle 445"/>
                <p:cNvSpPr>
                  <a:spLocks noChangeArrowheads="1"/>
                </p:cNvSpPr>
                <p:nvPr/>
              </p:nvSpPr>
              <p:spPr bwMode="auto">
                <a:xfrm>
                  <a:off x="3739" y="3282"/>
                  <a:ext cx="91" cy="105"/>
                </a:xfrm>
                <a:prstGeom prst="rect">
                  <a:avLst/>
                </a:prstGeom>
                <a:solidFill>
                  <a:schemeClr val="accent1"/>
                </a:solidFill>
                <a:ln w="9525">
                  <a:solidFill>
                    <a:schemeClr val="tx1"/>
                  </a:solidFill>
                  <a:miter lim="800000"/>
                  <a:headEnd/>
                  <a:tailEnd/>
                </a:ln>
              </p:spPr>
              <p:txBody>
                <a:bodyPr wrap="none" anchor="ctr"/>
                <a:lstStyle/>
                <a:p>
                  <a:pPr algn="l"/>
                  <a:endParaRPr lang="zh-CN" altLang="en-US"/>
                </a:p>
              </p:txBody>
            </p:sp>
            <p:sp>
              <p:nvSpPr>
                <p:cNvPr id="16450" name="Text Box 446"/>
                <p:cNvSpPr txBox="1">
                  <a:spLocks noChangeArrowheads="1"/>
                </p:cNvSpPr>
                <p:nvPr/>
              </p:nvSpPr>
              <p:spPr bwMode="auto">
                <a:xfrm>
                  <a:off x="3717" y="3262"/>
                  <a:ext cx="3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000">
                      <a:solidFill>
                        <a:schemeClr val="bg1"/>
                      </a:solidFill>
                    </a:rPr>
                    <a:t>1</a:t>
                  </a:r>
                </a:p>
              </p:txBody>
            </p:sp>
          </p:grpSp>
        </p:grpSp>
        <p:grpSp>
          <p:nvGrpSpPr>
            <p:cNvPr id="16434" name="Group 463"/>
            <p:cNvGrpSpPr>
              <a:grpSpLocks/>
            </p:cNvGrpSpPr>
            <p:nvPr/>
          </p:nvGrpSpPr>
          <p:grpSpPr bwMode="auto">
            <a:xfrm>
              <a:off x="2462" y="1756"/>
              <a:ext cx="1370" cy="574"/>
              <a:chOff x="2462" y="1756"/>
              <a:chExt cx="1370" cy="574"/>
            </a:xfrm>
          </p:grpSpPr>
          <p:grpSp>
            <p:nvGrpSpPr>
              <p:cNvPr id="16435" name="Group 462"/>
              <p:cNvGrpSpPr>
                <a:grpSpLocks/>
              </p:cNvGrpSpPr>
              <p:nvPr/>
            </p:nvGrpSpPr>
            <p:grpSpPr bwMode="auto">
              <a:xfrm>
                <a:off x="2462" y="1756"/>
                <a:ext cx="1370" cy="313"/>
                <a:chOff x="2462" y="1756"/>
                <a:chExt cx="1370" cy="313"/>
              </a:xfrm>
            </p:grpSpPr>
            <p:sp>
              <p:nvSpPr>
                <p:cNvPr id="16437" name="Line 421"/>
                <p:cNvSpPr>
                  <a:spLocks noChangeShapeType="1"/>
                </p:cNvSpPr>
                <p:nvPr/>
              </p:nvSpPr>
              <p:spPr bwMode="auto">
                <a:xfrm>
                  <a:off x="2462" y="2069"/>
                  <a:ext cx="658"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38" name="Group 447"/>
                <p:cNvGrpSpPr>
                  <a:grpSpLocks/>
                </p:cNvGrpSpPr>
                <p:nvPr/>
              </p:nvGrpSpPr>
              <p:grpSpPr bwMode="auto">
                <a:xfrm>
                  <a:off x="2676" y="1756"/>
                  <a:ext cx="1156" cy="277"/>
                  <a:chOff x="1574" y="3339"/>
                  <a:chExt cx="1156" cy="277"/>
                </a:xfrm>
              </p:grpSpPr>
              <p:sp>
                <p:nvSpPr>
                  <p:cNvPr id="16439" name="Line 448"/>
                  <p:cNvSpPr>
                    <a:spLocks noChangeShapeType="1"/>
                  </p:cNvSpPr>
                  <p:nvPr/>
                </p:nvSpPr>
                <p:spPr bwMode="auto">
                  <a:xfrm>
                    <a:off x="1574" y="3339"/>
                    <a:ext cx="115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Line 449"/>
                  <p:cNvSpPr>
                    <a:spLocks noChangeShapeType="1"/>
                  </p:cNvSpPr>
                  <p:nvPr/>
                </p:nvSpPr>
                <p:spPr bwMode="auto">
                  <a:xfrm>
                    <a:off x="2717" y="3344"/>
                    <a:ext cx="0" cy="2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6436" name="Text Box 450"/>
              <p:cNvSpPr txBox="1">
                <a:spLocks noChangeArrowheads="1"/>
              </p:cNvSpPr>
              <p:nvPr/>
            </p:nvSpPr>
            <p:spPr bwMode="auto">
              <a:xfrm>
                <a:off x="3269" y="2138"/>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chemeClr val="accent6">
                        <a:lumMod val="50000"/>
                      </a:schemeClr>
                    </a:solidFill>
                  </a:rPr>
                  <a:t>蓝</a:t>
                </a:r>
                <a:r>
                  <a:rPr lang="en-US" altLang="zh-CN" sz="1400" b="1" i="0" dirty="0">
                    <a:solidFill>
                      <a:schemeClr val="accent6">
                        <a:lumMod val="50000"/>
                      </a:schemeClr>
                    </a:solidFill>
                  </a:rPr>
                  <a:t>75</a:t>
                </a:r>
                <a:endParaRPr lang="en-US" altLang="zh-CN" sz="1400" b="1" i="0" dirty="0">
                  <a:solidFill>
                    <a:schemeClr val="accent6">
                      <a:lumMod val="50000"/>
                    </a:schemeClr>
                  </a:solidFill>
                  <a:latin typeface="Times New Roman" pitchFamily="18" charset="0"/>
                </a:endParaRPr>
              </a:p>
            </p:txBody>
          </p:sp>
        </p:grpSp>
      </p:grpSp>
      <p:grpSp>
        <p:nvGrpSpPr>
          <p:cNvPr id="22556" name="Group 467"/>
          <p:cNvGrpSpPr>
            <a:grpSpLocks/>
          </p:cNvGrpSpPr>
          <p:nvPr/>
        </p:nvGrpSpPr>
        <p:grpSpPr bwMode="auto">
          <a:xfrm>
            <a:off x="5856820" y="2817816"/>
            <a:ext cx="5048249" cy="3203575"/>
            <a:chOff x="2767" y="1775"/>
            <a:chExt cx="2385" cy="2018"/>
          </a:xfrm>
        </p:grpSpPr>
        <p:sp>
          <p:nvSpPr>
            <p:cNvPr id="16418" name="Line 124"/>
            <p:cNvSpPr>
              <a:spLocks noChangeShapeType="1"/>
            </p:cNvSpPr>
            <p:nvPr/>
          </p:nvSpPr>
          <p:spPr bwMode="auto">
            <a:xfrm>
              <a:off x="2767" y="3657"/>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19" name="Group 125"/>
            <p:cNvGrpSpPr>
              <a:grpSpLocks/>
            </p:cNvGrpSpPr>
            <p:nvPr/>
          </p:nvGrpSpPr>
          <p:grpSpPr bwMode="auto">
            <a:xfrm>
              <a:off x="3016" y="3562"/>
              <a:ext cx="718" cy="231"/>
              <a:chOff x="2980" y="1389"/>
              <a:chExt cx="718" cy="231"/>
            </a:xfrm>
          </p:grpSpPr>
          <p:sp>
            <p:nvSpPr>
              <p:cNvPr id="16431" name="Rectangle 126"/>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6432" name="Text Box 127"/>
              <p:cNvSpPr txBox="1">
                <a:spLocks noChangeArrowheads="1"/>
              </p:cNvSpPr>
              <p:nvPr/>
            </p:nvSpPr>
            <p:spPr bwMode="auto">
              <a:xfrm>
                <a:off x="2982"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latin typeface="Times New Roman" pitchFamily="18" charset="0"/>
                  </a:rPr>
                  <a:t>DAC</a:t>
                </a:r>
              </a:p>
            </p:txBody>
          </p:sp>
        </p:grpSp>
        <p:grpSp>
          <p:nvGrpSpPr>
            <p:cNvPr id="16420" name="Group 128"/>
            <p:cNvGrpSpPr>
              <a:grpSpLocks/>
            </p:cNvGrpSpPr>
            <p:nvPr/>
          </p:nvGrpSpPr>
          <p:grpSpPr bwMode="auto">
            <a:xfrm>
              <a:off x="3560" y="2750"/>
              <a:ext cx="718" cy="231"/>
              <a:chOff x="2980" y="1389"/>
              <a:chExt cx="718" cy="231"/>
            </a:xfrm>
          </p:grpSpPr>
          <p:sp>
            <p:nvSpPr>
              <p:cNvPr id="16429" name="Rectangle 129"/>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6430" name="Text Box 130"/>
              <p:cNvSpPr txBox="1">
                <a:spLocks noChangeArrowheads="1"/>
              </p:cNvSpPr>
              <p:nvPr/>
            </p:nvSpPr>
            <p:spPr bwMode="auto">
              <a:xfrm>
                <a:off x="2982"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latin typeface="Times New Roman" pitchFamily="18" charset="0"/>
                  </a:rPr>
                  <a:t>DAC</a:t>
                </a:r>
              </a:p>
            </p:txBody>
          </p:sp>
        </p:grpSp>
        <p:sp>
          <p:nvSpPr>
            <p:cNvPr id="16421" name="Line 134"/>
            <p:cNvSpPr>
              <a:spLocks noChangeShapeType="1"/>
            </p:cNvSpPr>
            <p:nvPr/>
          </p:nvSpPr>
          <p:spPr bwMode="auto">
            <a:xfrm>
              <a:off x="3311" y="2863"/>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22" name="Group 417"/>
            <p:cNvGrpSpPr>
              <a:grpSpLocks/>
            </p:cNvGrpSpPr>
            <p:nvPr/>
          </p:nvGrpSpPr>
          <p:grpSpPr bwMode="auto">
            <a:xfrm>
              <a:off x="4104" y="1956"/>
              <a:ext cx="718" cy="231"/>
              <a:chOff x="2980" y="1389"/>
              <a:chExt cx="718" cy="231"/>
            </a:xfrm>
          </p:grpSpPr>
          <p:sp>
            <p:nvSpPr>
              <p:cNvPr id="16427" name="Rectangle 418"/>
              <p:cNvSpPr>
                <a:spLocks noChangeArrowheads="1"/>
              </p:cNvSpPr>
              <p:nvPr/>
            </p:nvSpPr>
            <p:spPr bwMode="auto">
              <a:xfrm>
                <a:off x="2980" y="1395"/>
                <a:ext cx="462"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zh-CN" altLang="en-US"/>
              </a:p>
            </p:txBody>
          </p:sp>
          <p:sp>
            <p:nvSpPr>
              <p:cNvPr id="16428" name="Text Box 419"/>
              <p:cNvSpPr txBox="1">
                <a:spLocks noChangeArrowheads="1"/>
              </p:cNvSpPr>
              <p:nvPr/>
            </p:nvSpPr>
            <p:spPr bwMode="auto">
              <a:xfrm>
                <a:off x="2982" y="1389"/>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latin typeface="Times New Roman" pitchFamily="18" charset="0"/>
                  </a:rPr>
                  <a:t>DAC</a:t>
                </a:r>
              </a:p>
            </p:txBody>
          </p:sp>
        </p:grpSp>
        <p:sp>
          <p:nvSpPr>
            <p:cNvPr id="16423" name="Line 420"/>
            <p:cNvSpPr>
              <a:spLocks noChangeShapeType="1"/>
            </p:cNvSpPr>
            <p:nvPr/>
          </p:nvSpPr>
          <p:spPr bwMode="auto">
            <a:xfrm>
              <a:off x="3855" y="2069"/>
              <a:ext cx="249"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4" name="Text Box 451"/>
            <p:cNvSpPr txBox="1">
              <a:spLocks noChangeArrowheads="1"/>
            </p:cNvSpPr>
            <p:nvPr/>
          </p:nvSpPr>
          <p:spPr bwMode="auto">
            <a:xfrm>
              <a:off x="3084" y="3407"/>
              <a:ext cx="9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400" b="1" i="0" dirty="0">
                  <a:solidFill>
                    <a:srgbClr val="FF0000"/>
                  </a:solidFill>
                </a:rPr>
                <a:t>8</a:t>
              </a:r>
              <a:r>
                <a:rPr lang="zh-CN" altLang="en-US" sz="1400" b="1" i="0" dirty="0">
                  <a:solidFill>
                    <a:srgbClr val="FF0000"/>
                  </a:solidFill>
                </a:rPr>
                <a:t>位</a:t>
              </a:r>
            </a:p>
          </p:txBody>
        </p:sp>
        <p:sp>
          <p:nvSpPr>
            <p:cNvPr id="16425" name="Text Box 452"/>
            <p:cNvSpPr txBox="1">
              <a:spLocks noChangeArrowheads="1"/>
            </p:cNvSpPr>
            <p:nvPr/>
          </p:nvSpPr>
          <p:spPr bwMode="auto">
            <a:xfrm>
              <a:off x="3637" y="2569"/>
              <a:ext cx="9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400" b="1" i="0" dirty="0">
                  <a:solidFill>
                    <a:srgbClr val="19B804"/>
                  </a:solidFill>
                </a:rPr>
                <a:t>8</a:t>
              </a:r>
              <a:r>
                <a:rPr lang="zh-CN" altLang="en-US" sz="1400" b="1" i="0" dirty="0">
                  <a:solidFill>
                    <a:srgbClr val="19B804"/>
                  </a:solidFill>
                </a:rPr>
                <a:t>位</a:t>
              </a:r>
            </a:p>
          </p:txBody>
        </p:sp>
        <p:sp>
          <p:nvSpPr>
            <p:cNvPr id="16426" name="Text Box 453"/>
            <p:cNvSpPr txBox="1">
              <a:spLocks noChangeArrowheads="1"/>
            </p:cNvSpPr>
            <p:nvPr/>
          </p:nvSpPr>
          <p:spPr bwMode="auto">
            <a:xfrm>
              <a:off x="4154" y="1775"/>
              <a:ext cx="9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1400" b="1" i="0" dirty="0">
                  <a:solidFill>
                    <a:schemeClr val="hlink"/>
                  </a:solidFill>
                </a:rPr>
                <a:t>8</a:t>
              </a:r>
              <a:r>
                <a:rPr lang="zh-CN" altLang="en-US" sz="1400" b="1" i="0" dirty="0">
                  <a:solidFill>
                    <a:schemeClr val="hlink"/>
                  </a:solidFill>
                </a:rPr>
                <a:t>位</a:t>
              </a:r>
            </a:p>
          </p:txBody>
        </p:sp>
      </p:grpSp>
      <p:grpSp>
        <p:nvGrpSpPr>
          <p:cNvPr id="22577" name="Group 477"/>
          <p:cNvGrpSpPr>
            <a:grpSpLocks/>
          </p:cNvGrpSpPr>
          <p:nvPr/>
        </p:nvGrpSpPr>
        <p:grpSpPr bwMode="auto">
          <a:xfrm>
            <a:off x="7391402" y="3429003"/>
            <a:ext cx="2707217" cy="3103563"/>
            <a:chOff x="3492" y="2160"/>
            <a:chExt cx="1279" cy="1955"/>
          </a:xfrm>
        </p:grpSpPr>
        <p:sp>
          <p:nvSpPr>
            <p:cNvPr id="16401" name="Text Box 106"/>
            <p:cNvSpPr txBox="1">
              <a:spLocks noChangeArrowheads="1"/>
            </p:cNvSpPr>
            <p:nvPr/>
          </p:nvSpPr>
          <p:spPr bwMode="auto">
            <a:xfrm>
              <a:off x="3583" y="3884"/>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accent6">
                      <a:lumMod val="50000"/>
                    </a:schemeClr>
                  </a:solidFill>
                  <a:latin typeface="Times New Roman" pitchFamily="18" charset="0"/>
                </a:rPr>
                <a:t>彩色显示控制器</a:t>
              </a:r>
              <a:endParaRPr lang="zh-CN" altLang="en-US" b="1" i="0" dirty="0">
                <a:solidFill>
                  <a:schemeClr val="accent6">
                    <a:lumMod val="50000"/>
                  </a:schemeClr>
                </a:solidFill>
              </a:endParaRPr>
            </a:p>
          </p:txBody>
        </p:sp>
        <p:grpSp>
          <p:nvGrpSpPr>
            <p:cNvPr id="16402" name="Group 468"/>
            <p:cNvGrpSpPr>
              <a:grpSpLocks/>
            </p:cNvGrpSpPr>
            <p:nvPr/>
          </p:nvGrpSpPr>
          <p:grpSpPr bwMode="auto">
            <a:xfrm>
              <a:off x="3492" y="2160"/>
              <a:ext cx="1279" cy="1621"/>
              <a:chOff x="3492" y="2160"/>
              <a:chExt cx="1279" cy="1621"/>
            </a:xfrm>
          </p:grpSpPr>
          <p:grpSp>
            <p:nvGrpSpPr>
              <p:cNvPr id="16403" name="Group 138"/>
              <p:cNvGrpSpPr>
                <a:grpSpLocks/>
              </p:cNvGrpSpPr>
              <p:nvPr/>
            </p:nvGrpSpPr>
            <p:grpSpPr bwMode="auto">
              <a:xfrm>
                <a:off x="4241" y="3022"/>
                <a:ext cx="530" cy="192"/>
                <a:chOff x="3674" y="1376"/>
                <a:chExt cx="530" cy="192"/>
              </a:xfrm>
            </p:grpSpPr>
            <p:sp>
              <p:nvSpPr>
                <p:cNvPr id="16416" name="Rectangle 139"/>
                <p:cNvSpPr>
                  <a:spLocks noChangeArrowheads="1"/>
                </p:cNvSpPr>
                <p:nvPr/>
              </p:nvSpPr>
              <p:spPr bwMode="auto">
                <a:xfrm>
                  <a:off x="3674" y="1412"/>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7" name="Text Box 140"/>
                <p:cNvSpPr txBox="1">
                  <a:spLocks noChangeArrowheads="1"/>
                </p:cNvSpPr>
                <p:nvPr/>
              </p:nvSpPr>
              <p:spPr bwMode="auto">
                <a:xfrm>
                  <a:off x="3796" y="1376"/>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400" b="1" i="0" dirty="0">
                      <a:solidFill>
                        <a:schemeClr val="hlink"/>
                      </a:solidFill>
                    </a:rPr>
                    <a:t>蓝</a:t>
                  </a:r>
                </a:p>
              </p:txBody>
            </p:sp>
          </p:grpSp>
          <p:grpSp>
            <p:nvGrpSpPr>
              <p:cNvPr id="16404" name="Group 141"/>
              <p:cNvGrpSpPr>
                <a:grpSpLocks/>
              </p:cNvGrpSpPr>
              <p:nvPr/>
            </p:nvGrpSpPr>
            <p:grpSpPr bwMode="auto">
              <a:xfrm>
                <a:off x="3787" y="3294"/>
                <a:ext cx="752" cy="192"/>
                <a:chOff x="3452" y="1643"/>
                <a:chExt cx="752" cy="192"/>
              </a:xfrm>
            </p:grpSpPr>
            <p:grpSp>
              <p:nvGrpSpPr>
                <p:cNvPr id="16412" name="Group 142"/>
                <p:cNvGrpSpPr>
                  <a:grpSpLocks/>
                </p:cNvGrpSpPr>
                <p:nvPr/>
              </p:nvGrpSpPr>
              <p:grpSpPr bwMode="auto">
                <a:xfrm>
                  <a:off x="3674" y="1643"/>
                  <a:ext cx="530" cy="192"/>
                  <a:chOff x="3665" y="1752"/>
                  <a:chExt cx="530" cy="192"/>
                </a:xfrm>
              </p:grpSpPr>
              <p:sp>
                <p:nvSpPr>
                  <p:cNvPr id="16414" name="Rectangle 143"/>
                  <p:cNvSpPr>
                    <a:spLocks noChangeArrowheads="1"/>
                  </p:cNvSpPr>
                  <p:nvPr/>
                </p:nvSpPr>
                <p:spPr bwMode="auto">
                  <a:xfrm>
                    <a:off x="3665" y="1788"/>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Text Box 144"/>
                  <p:cNvSpPr txBox="1">
                    <a:spLocks noChangeArrowheads="1"/>
                  </p:cNvSpPr>
                  <p:nvPr/>
                </p:nvSpPr>
                <p:spPr bwMode="auto">
                  <a:xfrm>
                    <a:off x="3787" y="175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400" b="1" i="0" dirty="0">
                        <a:solidFill>
                          <a:srgbClr val="19B804"/>
                        </a:solidFill>
                      </a:rPr>
                      <a:t>绿</a:t>
                    </a:r>
                  </a:p>
                </p:txBody>
              </p:sp>
            </p:grpSp>
            <p:sp>
              <p:nvSpPr>
                <p:cNvPr id="16413" name="Line 145"/>
                <p:cNvSpPr>
                  <a:spLocks noChangeShapeType="1"/>
                </p:cNvSpPr>
                <p:nvPr/>
              </p:nvSpPr>
              <p:spPr bwMode="auto">
                <a:xfrm>
                  <a:off x="3452" y="1752"/>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05" name="Group 146"/>
              <p:cNvGrpSpPr>
                <a:grpSpLocks/>
              </p:cNvGrpSpPr>
              <p:nvPr/>
            </p:nvGrpSpPr>
            <p:grpSpPr bwMode="auto">
              <a:xfrm>
                <a:off x="3492" y="3589"/>
                <a:ext cx="743" cy="192"/>
                <a:chOff x="3461" y="1911"/>
                <a:chExt cx="743" cy="192"/>
              </a:xfrm>
            </p:grpSpPr>
            <p:grpSp>
              <p:nvGrpSpPr>
                <p:cNvPr id="16408" name="Group 147"/>
                <p:cNvGrpSpPr>
                  <a:grpSpLocks/>
                </p:cNvGrpSpPr>
                <p:nvPr/>
              </p:nvGrpSpPr>
              <p:grpSpPr bwMode="auto">
                <a:xfrm>
                  <a:off x="3674" y="1911"/>
                  <a:ext cx="530" cy="192"/>
                  <a:chOff x="3665" y="2137"/>
                  <a:chExt cx="530" cy="192"/>
                </a:xfrm>
              </p:grpSpPr>
              <p:sp>
                <p:nvSpPr>
                  <p:cNvPr id="16410" name="Rectangle 148"/>
                  <p:cNvSpPr>
                    <a:spLocks noChangeArrowheads="1"/>
                  </p:cNvSpPr>
                  <p:nvPr/>
                </p:nvSpPr>
                <p:spPr bwMode="auto">
                  <a:xfrm>
                    <a:off x="3665" y="2173"/>
                    <a:ext cx="521"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1" name="Text Box 149"/>
                  <p:cNvSpPr txBox="1">
                    <a:spLocks noChangeArrowheads="1"/>
                  </p:cNvSpPr>
                  <p:nvPr/>
                </p:nvSpPr>
                <p:spPr bwMode="auto">
                  <a:xfrm>
                    <a:off x="3787" y="2137"/>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400" b="1" i="0" dirty="0">
                        <a:solidFill>
                          <a:srgbClr val="FF0000"/>
                        </a:solidFill>
                      </a:rPr>
                      <a:t>红</a:t>
                    </a:r>
                  </a:p>
                </p:txBody>
              </p:sp>
            </p:grpSp>
            <p:sp>
              <p:nvSpPr>
                <p:cNvPr id="16409" name="Line 150"/>
                <p:cNvSpPr>
                  <a:spLocks noChangeShapeType="1"/>
                </p:cNvSpPr>
                <p:nvPr/>
              </p:nvSpPr>
              <p:spPr bwMode="auto">
                <a:xfrm>
                  <a:off x="3461" y="2010"/>
                  <a:ext cx="22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06" name="Line 454"/>
              <p:cNvSpPr>
                <a:spLocks noChangeShapeType="1"/>
              </p:cNvSpPr>
              <p:nvPr/>
            </p:nvSpPr>
            <p:spPr bwMode="auto">
              <a:xfrm>
                <a:off x="3783" y="2954"/>
                <a:ext cx="0" cy="45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456"/>
              <p:cNvSpPr>
                <a:spLocks noChangeShapeType="1"/>
              </p:cNvSpPr>
              <p:nvPr/>
            </p:nvSpPr>
            <p:spPr bwMode="auto">
              <a:xfrm>
                <a:off x="4309" y="2160"/>
                <a:ext cx="0" cy="885"/>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922983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Effect transition="in" filter="wipe(up)">
                                      <p:cBhvr>
                                        <p:cTn id="7" dur="500"/>
                                        <p:tgtEl>
                                          <p:spTgt spid="316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out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arn(outHorizontal)">
                                      <p:cBhvr>
                                        <p:cTn id="42" dur="5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907"/>
                                        </p:tgtEl>
                                        <p:attrNameLst>
                                          <p:attrName>style.visibility</p:attrName>
                                        </p:attrNameLst>
                                      </p:cBhvr>
                                      <p:to>
                                        <p:strVal val="visible"/>
                                      </p:to>
                                    </p:set>
                                    <p:animEffect transition="in" filter="wipe(left)">
                                      <p:cBhvr>
                                        <p:cTn id="52" dur="500"/>
                                        <p:tgtEl>
                                          <p:spTgt spid="22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2537"/>
                                        </p:tgtEl>
                                        <p:attrNameLst>
                                          <p:attrName>style.visibility</p:attrName>
                                        </p:attrNameLst>
                                      </p:cBhvr>
                                      <p:to>
                                        <p:strVal val="visible"/>
                                      </p:to>
                                    </p:set>
                                    <p:animEffect transition="in" filter="wipe(left)">
                                      <p:cBhvr>
                                        <p:cTn id="57" dur="500"/>
                                        <p:tgtEl>
                                          <p:spTgt spid="225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2556"/>
                                        </p:tgtEl>
                                        <p:attrNameLst>
                                          <p:attrName>style.visibility</p:attrName>
                                        </p:attrNameLst>
                                      </p:cBhvr>
                                      <p:to>
                                        <p:strVal val="visible"/>
                                      </p:to>
                                    </p:set>
                                    <p:animEffect transition="in" filter="wipe(left)">
                                      <p:cBhvr>
                                        <p:cTn id="62" dur="500"/>
                                        <p:tgtEl>
                                          <p:spTgt spid="225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577"/>
                                        </p:tgtEl>
                                        <p:attrNameLst>
                                          <p:attrName>style.visibility</p:attrName>
                                        </p:attrNameLst>
                                      </p:cBhvr>
                                      <p:to>
                                        <p:strVal val="visible"/>
                                      </p:to>
                                    </p:set>
                                    <p:animEffect transition="in" filter="wipe(left)">
                                      <p:cBhvr>
                                        <p:cTn id="67" dur="500"/>
                                        <p:tgtEl>
                                          <p:spTgt spid="225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body" idx="1"/>
          </p:nvPr>
        </p:nvSpPr>
        <p:spPr>
          <a:xfrm>
            <a:off x="609600" y="1374477"/>
            <a:ext cx="10972800" cy="3638699"/>
          </a:xfrm>
        </p:spPr>
        <p:txBody>
          <a:bodyPr>
            <a:noAutofit/>
          </a:bodyPr>
          <a:lstStyle/>
          <a:p>
            <a:pPr marL="544513" lvl="1" indent="-342900">
              <a:spcBef>
                <a:spcPts val="30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每个</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8</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位</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DAC</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能生成</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256</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2</a:t>
            </a:r>
            <a:r>
              <a:rPr lang="en-US" altLang="zh-CN" b="1" baseline="30000" dirty="0">
                <a:solidFill>
                  <a:schemeClr val="accent6">
                    <a:lumMod val="50000"/>
                  </a:schemeClr>
                </a:solidFill>
                <a:latin typeface="微软雅黑" panose="020B0503020204020204" pitchFamily="34" charset="-122"/>
                <a:ea typeface="微软雅黑" panose="020B0503020204020204" pitchFamily="34" charset="-122"/>
                <a:sym typeface="Lato Light"/>
              </a:rPr>
              <a:t>8</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）种不同的红色、绿色和蓝色；</a:t>
            </a:r>
          </a:p>
          <a:p>
            <a:pPr marL="544513" lvl="1" indent="-342900">
              <a:spcBef>
                <a:spcPts val="30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组合在一起有</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2</a:t>
            </a:r>
            <a:r>
              <a:rPr lang="en-US" altLang="zh-CN" b="1" baseline="30000" dirty="0">
                <a:solidFill>
                  <a:schemeClr val="accent6">
                    <a:lumMod val="50000"/>
                  </a:schemeClr>
                </a:solidFill>
                <a:latin typeface="微软雅黑" panose="020B0503020204020204" pitchFamily="34" charset="-122"/>
                <a:ea typeface="微软雅黑" panose="020B0503020204020204" pitchFamily="34" charset="-122"/>
                <a:sym typeface="Lato Light"/>
              </a:rPr>
              <a:t>24</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种颜色</a:t>
            </a:r>
          </a:p>
          <a:p>
            <a:pPr marL="544513" lvl="1" indent="-342900">
              <a:spcBef>
                <a:spcPts val="30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这种帧缓冲存储器称为“全彩色”</a:t>
            </a:r>
          </a:p>
          <a:p>
            <a:pPr marL="544513" lvl="1" indent="-342900">
              <a:spcBef>
                <a:spcPts val="30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32</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位平面的帧缓存，也分别具有</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8</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位的红、绿、蓝色，另一个</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8</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位用以存储</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值（即该像素点的不透明度），获得更逼真的图形绘制效果，称为“真彩色”</a:t>
            </a:r>
          </a:p>
          <a:p>
            <a:pPr marL="544513" lvl="1" indent="-342900">
              <a:spcBef>
                <a:spcPts val="30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帧刷新速率：光栅显示设备是通过成组读取</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16</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32</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64</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或更多的像素点以及硬件优化实现实时显示的。</a:t>
            </a:r>
          </a:p>
        </p:txBody>
      </p:sp>
      <p:sp>
        <p:nvSpPr>
          <p:cNvPr id="3" name="Text Box 105"/>
          <p:cNvSpPr txBox="1">
            <a:spLocks noChangeArrowheads="1"/>
          </p:cNvSpPr>
          <p:nvPr/>
        </p:nvSpPr>
        <p:spPr bwMode="auto">
          <a:xfrm>
            <a:off x="469629" y="428860"/>
            <a:ext cx="10850033" cy="424732"/>
          </a:xfrm>
          <a:prstGeom prst="rect">
            <a:avLst/>
          </a:prstGeom>
          <a:noFill/>
          <a:ln w="9525">
            <a:noFill/>
            <a:miter lim="800000"/>
            <a:headEnd/>
            <a:tailEnd/>
          </a:ln>
          <a:effectLst/>
        </p:spPr>
        <p:txBody>
          <a:bodyPr>
            <a:spAutoFit/>
          </a:bodyPr>
          <a:lstStyle/>
          <a:p>
            <a:pPr marL="342900" lvl="1" indent="-342900" defTabSz="914216" hangingPunct="1">
              <a:lnSpc>
                <a:spcPct val="90000"/>
              </a:lnSpc>
              <a:spcBef>
                <a:spcPts val="3000"/>
              </a:spcBef>
              <a:buFont typeface="Wingdings" panose="05000000000000000000" pitchFamily="2" charset="2"/>
              <a:buChar char="l"/>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彩色帧</a:t>
            </a:r>
            <a:r>
              <a:rPr lang="zh-CN" altLang="en-US" sz="24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缓存</a:t>
            </a:r>
            <a:endPar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endParaRPr>
          </a:p>
        </p:txBody>
      </p:sp>
    </p:spTree>
    <p:extLst>
      <p:ext uri="{BB962C8B-B14F-4D97-AF65-F5344CB8AC3E}">
        <p14:creationId xmlns:p14="http://schemas.microsoft.com/office/powerpoint/2010/main" val="24709661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up)">
                                      <p:cBhvr>
                                        <p:cTn id="7" dur="500"/>
                                        <p:tgtEl>
                                          <p:spTgt spid="3379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7923">
                                            <p:txEl>
                                              <p:pRg st="1" end="1"/>
                                            </p:txEl>
                                          </p:spTgt>
                                        </p:tgtEl>
                                        <p:attrNameLst>
                                          <p:attrName>style.visibility</p:attrName>
                                        </p:attrNameLst>
                                      </p:cBhvr>
                                      <p:to>
                                        <p:strVal val="visible"/>
                                      </p:to>
                                    </p:set>
                                    <p:animEffect transition="in" filter="wipe(up)">
                                      <p:cBhvr>
                                        <p:cTn id="10" dur="500"/>
                                        <p:tgtEl>
                                          <p:spTgt spid="3379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animEffect transition="in" filter="wipe(up)">
                                      <p:cBhvr>
                                        <p:cTn id="13" dur="500"/>
                                        <p:tgtEl>
                                          <p:spTgt spid="33792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7923">
                                            <p:txEl>
                                              <p:pRg st="3" end="3"/>
                                            </p:txEl>
                                          </p:spTgt>
                                        </p:tgtEl>
                                        <p:attrNameLst>
                                          <p:attrName>style.visibility</p:attrName>
                                        </p:attrNameLst>
                                      </p:cBhvr>
                                      <p:to>
                                        <p:strVal val="visible"/>
                                      </p:to>
                                    </p:set>
                                    <p:animEffect transition="in" filter="wipe(up)">
                                      <p:cBhvr>
                                        <p:cTn id="16" dur="500"/>
                                        <p:tgtEl>
                                          <p:spTgt spid="33792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animEffect transition="in" filter="wipe(up)">
                                      <p:cBhvr>
                                        <p:cTn id="19" dur="500"/>
                                        <p:tgtEl>
                                          <p:spTgt spid="3379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741519" y="3881442"/>
            <a:ext cx="470898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pPr lvl="1" indent="0" algn="ctr"/>
            <a:r>
              <a:rPr lang="en-US" altLang="zh-CN" sz="3600" b="1" dirty="0">
                <a:solidFill>
                  <a:schemeClr val="bg2">
                    <a:lumMod val="50000"/>
                  </a:schemeClr>
                </a:solidFill>
              </a:rPr>
              <a:t>OpenGL</a:t>
            </a:r>
            <a:r>
              <a:rPr lang="zh-CN" altLang="en-US" sz="3600" b="1" dirty="0">
                <a:solidFill>
                  <a:schemeClr val="bg2">
                    <a:lumMod val="50000"/>
                  </a:schemeClr>
                </a:solidFill>
              </a:rPr>
              <a:t>的基本图元绘制</a:t>
            </a:r>
            <a:endParaRPr b="1" dirty="0">
              <a:solidFill>
                <a:schemeClr val="bg2">
                  <a:lumMod val="50000"/>
                </a:schemeClr>
              </a:solidFill>
            </a:endParaRPr>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2</a:t>
              </a:r>
              <a:endParaRPr dirty="0"/>
            </a:p>
          </p:txBody>
        </p:sp>
      </p:grpSp>
    </p:spTree>
    <p:extLst>
      <p:ext uri="{BB962C8B-B14F-4D97-AF65-F5344CB8AC3E}">
        <p14:creationId xmlns:p14="http://schemas.microsoft.com/office/powerpoint/2010/main" val="3462509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21632" y="3665110"/>
            <a:ext cx="5109633" cy="1368425"/>
            <a:chOff x="1727" y="2759"/>
            <a:chExt cx="2414" cy="862"/>
          </a:xfrm>
        </p:grpSpPr>
        <p:sp>
          <p:nvSpPr>
            <p:cNvPr id="19497" name="AutoShape 3"/>
            <p:cNvSpPr>
              <a:spLocks noChangeArrowheads="1"/>
            </p:cNvSpPr>
            <p:nvPr/>
          </p:nvSpPr>
          <p:spPr bwMode="auto">
            <a:xfrm>
              <a:off x="1727" y="2759"/>
              <a:ext cx="2414" cy="862"/>
            </a:xfrm>
            <a:prstGeom prst="bevel">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9498" name="Text Box 4"/>
            <p:cNvSpPr txBox="1">
              <a:spLocks noChangeArrowheads="1"/>
            </p:cNvSpPr>
            <p:nvPr/>
          </p:nvSpPr>
          <p:spPr bwMode="auto">
            <a:xfrm>
              <a:off x="2027" y="2922"/>
              <a:ext cx="1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3600" i="0">
                  <a:solidFill>
                    <a:schemeClr val="hlink"/>
                  </a:solidFill>
                  <a:latin typeface="Times New Roman" pitchFamily="18" charset="0"/>
                </a:rPr>
                <a:t>glVertex2i(…)</a:t>
              </a:r>
              <a:endParaRPr lang="zh-CN" altLang="en-US" sz="3600" i="0">
                <a:solidFill>
                  <a:schemeClr val="hlink"/>
                </a:solidFill>
                <a:latin typeface="Times New Roman" pitchFamily="18" charset="0"/>
              </a:endParaRPr>
            </a:p>
          </p:txBody>
        </p:sp>
        <p:sp>
          <p:nvSpPr>
            <p:cNvPr id="19499" name="Text Box 5"/>
            <p:cNvSpPr txBox="1">
              <a:spLocks noChangeArrowheads="1"/>
            </p:cNvSpPr>
            <p:nvPr/>
          </p:nvSpPr>
          <p:spPr bwMode="auto">
            <a:xfrm>
              <a:off x="2009" y="2926"/>
              <a:ext cx="1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3600" i="0">
                  <a:latin typeface="Times New Roman" pitchFamily="18" charset="0"/>
                </a:rPr>
                <a:t>glVertex2i(…)</a:t>
              </a:r>
              <a:endParaRPr lang="zh-CN" altLang="en-US" sz="3600" i="0">
                <a:latin typeface="Times New Roman" pitchFamily="18" charset="0"/>
              </a:endParaRPr>
            </a:p>
          </p:txBody>
        </p:sp>
        <p:sp>
          <p:nvSpPr>
            <p:cNvPr id="19500" name="Text Box 6"/>
            <p:cNvSpPr txBox="1">
              <a:spLocks noChangeArrowheads="1"/>
            </p:cNvSpPr>
            <p:nvPr/>
          </p:nvSpPr>
          <p:spPr bwMode="auto">
            <a:xfrm>
              <a:off x="1990" y="2931"/>
              <a:ext cx="1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3600" i="0" dirty="0">
                  <a:solidFill>
                    <a:schemeClr val="bg1"/>
                  </a:solidFill>
                  <a:latin typeface="Times New Roman" pitchFamily="18" charset="0"/>
                </a:rPr>
                <a:t>glVertex2i(…)</a:t>
              </a:r>
              <a:endParaRPr lang="zh-CN" altLang="en-US" sz="3600" i="0" dirty="0">
                <a:solidFill>
                  <a:schemeClr val="bg1"/>
                </a:solidFill>
                <a:latin typeface="Times New Roman" pitchFamily="18" charset="0"/>
              </a:endParaRPr>
            </a:p>
          </p:txBody>
        </p:sp>
      </p:grpSp>
      <p:sp>
        <p:nvSpPr>
          <p:cNvPr id="268295" name="Rectangle 7"/>
          <p:cNvSpPr>
            <a:spLocks noGrp="1" noChangeArrowheads="1"/>
          </p:cNvSpPr>
          <p:nvPr>
            <p:ph type="title"/>
          </p:nvPr>
        </p:nvSpPr>
        <p:spPr/>
        <p:txBody>
          <a:bodyPr>
            <a:normAutofit/>
          </a:bodyPr>
          <a:lstStyle/>
          <a:p>
            <a:pPr lvl="1" eaLnBrk="1" hangingPunct="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几何图元</a:t>
            </a:r>
          </a:p>
        </p:txBody>
      </p:sp>
      <p:sp>
        <p:nvSpPr>
          <p:cNvPr id="268296" name="Rectangle 8"/>
          <p:cNvSpPr>
            <a:spLocks noGrp="1" noChangeArrowheads="1"/>
          </p:cNvSpPr>
          <p:nvPr>
            <p:ph type="body" idx="1"/>
          </p:nvPr>
        </p:nvSpPr>
        <p:spPr/>
        <p:txBody>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定义</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顶点</a:t>
            </a:r>
          </a:p>
          <a:p>
            <a:pPr marL="717550" lvl="1" indent="-342900" eaLnBrk="1"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中对点、线、多边形的定义都是通过对顶点坐标的定义来获得</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使用</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glVertex</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命令指定顶点</a:t>
            </a:r>
          </a:p>
        </p:txBody>
      </p:sp>
      <p:grpSp>
        <p:nvGrpSpPr>
          <p:cNvPr id="3" name="Group 9"/>
          <p:cNvGrpSpPr>
            <a:grpSpLocks/>
          </p:cNvGrpSpPr>
          <p:nvPr/>
        </p:nvGrpSpPr>
        <p:grpSpPr bwMode="auto">
          <a:xfrm>
            <a:off x="2693795" y="4514422"/>
            <a:ext cx="1803400" cy="1095375"/>
            <a:chOff x="1411" y="3385"/>
            <a:chExt cx="852" cy="690"/>
          </a:xfrm>
        </p:grpSpPr>
        <p:grpSp>
          <p:nvGrpSpPr>
            <p:cNvPr id="19489" name="Group 10"/>
            <p:cNvGrpSpPr>
              <a:grpSpLocks/>
            </p:cNvGrpSpPr>
            <p:nvPr/>
          </p:nvGrpSpPr>
          <p:grpSpPr bwMode="auto">
            <a:xfrm>
              <a:off x="1429" y="3403"/>
              <a:ext cx="834" cy="672"/>
              <a:chOff x="1411" y="3385"/>
              <a:chExt cx="834" cy="672"/>
            </a:xfrm>
          </p:grpSpPr>
          <p:sp>
            <p:nvSpPr>
              <p:cNvPr id="19494" name="Line 11"/>
              <p:cNvSpPr>
                <a:spLocks noChangeShapeType="1"/>
              </p:cNvSpPr>
              <p:nvPr/>
            </p:nvSpPr>
            <p:spPr bwMode="auto">
              <a:xfrm flipH="1">
                <a:off x="1791" y="3385"/>
                <a:ext cx="363" cy="453"/>
              </a:xfrm>
              <a:prstGeom prst="line">
                <a:avLst/>
              </a:prstGeom>
              <a:noFill/>
              <a:ln w="57150">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95" name="Line 12"/>
              <p:cNvSpPr>
                <a:spLocks noChangeShapeType="1"/>
              </p:cNvSpPr>
              <p:nvPr/>
            </p:nvSpPr>
            <p:spPr bwMode="auto">
              <a:xfrm>
                <a:off x="2064" y="3385"/>
                <a:ext cx="181"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96" name="Text Box 13"/>
              <p:cNvSpPr txBox="1">
                <a:spLocks noChangeArrowheads="1"/>
              </p:cNvSpPr>
              <p:nvPr/>
            </p:nvSpPr>
            <p:spPr bwMode="auto">
              <a:xfrm>
                <a:off x="1411" y="3820"/>
                <a:ext cx="771" cy="237"/>
              </a:xfrm>
              <a:prstGeom prst="rect">
                <a:avLst/>
              </a:prstGeom>
              <a:solidFill>
                <a:schemeClr val="bg2"/>
              </a:solidFill>
              <a:ln w="9525">
                <a:solidFill>
                  <a:schemeClr val="bg2"/>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GL</a:t>
                </a:r>
                <a:r>
                  <a:rPr lang="zh-CN" altLang="en-US" b="1" i="0">
                    <a:solidFill>
                      <a:schemeClr val="bg1"/>
                    </a:solidFill>
                  </a:rPr>
                  <a:t>核心库</a:t>
                </a:r>
              </a:p>
            </p:txBody>
          </p:sp>
        </p:grpSp>
        <p:grpSp>
          <p:nvGrpSpPr>
            <p:cNvPr id="19490" name="Group 14"/>
            <p:cNvGrpSpPr>
              <a:grpSpLocks/>
            </p:cNvGrpSpPr>
            <p:nvPr/>
          </p:nvGrpSpPr>
          <p:grpSpPr bwMode="auto">
            <a:xfrm>
              <a:off x="1411" y="3385"/>
              <a:ext cx="834" cy="672"/>
              <a:chOff x="1411" y="3385"/>
              <a:chExt cx="834" cy="672"/>
            </a:xfrm>
          </p:grpSpPr>
          <p:sp>
            <p:nvSpPr>
              <p:cNvPr id="19491" name="Line 15"/>
              <p:cNvSpPr>
                <a:spLocks noChangeShapeType="1"/>
              </p:cNvSpPr>
              <p:nvPr/>
            </p:nvSpPr>
            <p:spPr bwMode="auto">
              <a:xfrm flipH="1">
                <a:off x="1791" y="3385"/>
                <a:ext cx="363" cy="453"/>
              </a:xfrm>
              <a:prstGeom prst="line">
                <a:avLst/>
              </a:prstGeom>
              <a:noFill/>
              <a:ln w="57150">
                <a:solidFill>
                  <a:srgbClr val="F02F08"/>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92" name="Line 16"/>
              <p:cNvSpPr>
                <a:spLocks noChangeShapeType="1"/>
              </p:cNvSpPr>
              <p:nvPr/>
            </p:nvSpPr>
            <p:spPr bwMode="auto">
              <a:xfrm>
                <a:off x="2064" y="3385"/>
                <a:ext cx="181" cy="0"/>
              </a:xfrm>
              <a:prstGeom prst="line">
                <a:avLst/>
              </a:prstGeom>
              <a:noFill/>
              <a:ln w="571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93" name="Text Box 17"/>
              <p:cNvSpPr txBox="1">
                <a:spLocks noChangeArrowheads="1"/>
              </p:cNvSpPr>
              <p:nvPr/>
            </p:nvSpPr>
            <p:spPr bwMode="auto">
              <a:xfrm>
                <a:off x="1411" y="3820"/>
                <a:ext cx="771" cy="237"/>
              </a:xfrm>
              <a:prstGeom prst="rect">
                <a:avLst/>
              </a:prstGeom>
              <a:solidFill>
                <a:schemeClr val="accent1"/>
              </a:solidFill>
              <a:ln w="9525">
                <a:solidFill>
                  <a:srgbClr val="0343F9"/>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en-US" altLang="zh-CN" b="1" i="0" dirty="0">
                    <a:solidFill>
                      <a:schemeClr val="bg1"/>
                    </a:solidFill>
                    <a:latin typeface="Times New Roman" pitchFamily="18" charset="0"/>
                  </a:rPr>
                  <a:t>GL</a:t>
                </a:r>
                <a:r>
                  <a:rPr lang="zh-CN" altLang="en-US" b="1" i="0" dirty="0">
                    <a:solidFill>
                      <a:schemeClr val="bg1"/>
                    </a:solidFill>
                  </a:rPr>
                  <a:t>核心库</a:t>
                </a:r>
              </a:p>
            </p:txBody>
          </p:sp>
        </p:grpSp>
      </p:grpSp>
      <p:grpSp>
        <p:nvGrpSpPr>
          <p:cNvPr id="6" name="Group 18"/>
          <p:cNvGrpSpPr>
            <a:grpSpLocks/>
          </p:cNvGrpSpPr>
          <p:nvPr/>
        </p:nvGrpSpPr>
        <p:grpSpPr bwMode="auto">
          <a:xfrm>
            <a:off x="4324578" y="4514426"/>
            <a:ext cx="1892300" cy="1606551"/>
            <a:chOff x="2261" y="3385"/>
            <a:chExt cx="894" cy="1012"/>
          </a:xfrm>
        </p:grpSpPr>
        <p:grpSp>
          <p:nvGrpSpPr>
            <p:cNvPr id="19481" name="Group 19"/>
            <p:cNvGrpSpPr>
              <a:grpSpLocks/>
            </p:cNvGrpSpPr>
            <p:nvPr/>
          </p:nvGrpSpPr>
          <p:grpSpPr bwMode="auto">
            <a:xfrm>
              <a:off x="2293" y="3405"/>
              <a:ext cx="862" cy="992"/>
              <a:chOff x="2266" y="3396"/>
              <a:chExt cx="862" cy="992"/>
            </a:xfrm>
          </p:grpSpPr>
          <p:sp>
            <p:nvSpPr>
              <p:cNvPr id="19486" name="Line 20"/>
              <p:cNvSpPr>
                <a:spLocks noChangeShapeType="1"/>
              </p:cNvSpPr>
              <p:nvPr/>
            </p:nvSpPr>
            <p:spPr bwMode="auto">
              <a:xfrm flipH="1">
                <a:off x="2608" y="3412"/>
                <a:ext cx="0" cy="771"/>
              </a:xfrm>
              <a:prstGeom prst="line">
                <a:avLst/>
              </a:prstGeom>
              <a:noFill/>
              <a:ln w="57150">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87" name="Line 21"/>
              <p:cNvSpPr>
                <a:spLocks noChangeShapeType="1"/>
              </p:cNvSpPr>
              <p:nvPr/>
            </p:nvSpPr>
            <p:spPr bwMode="auto">
              <a:xfrm flipV="1">
                <a:off x="2343" y="3396"/>
                <a:ext cx="488"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88" name="Text Box 22"/>
              <p:cNvSpPr txBox="1">
                <a:spLocks noChangeArrowheads="1"/>
              </p:cNvSpPr>
              <p:nvPr/>
            </p:nvSpPr>
            <p:spPr bwMode="auto">
              <a:xfrm>
                <a:off x="2266" y="4151"/>
                <a:ext cx="862" cy="237"/>
              </a:xfrm>
              <a:prstGeom prst="rect">
                <a:avLst/>
              </a:prstGeom>
              <a:solidFill>
                <a:schemeClr val="bg2"/>
              </a:solidFill>
              <a:ln w="9525">
                <a:solidFill>
                  <a:schemeClr val="bg2"/>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b="1" i="0" dirty="0">
                    <a:solidFill>
                      <a:schemeClr val="bg1"/>
                    </a:solidFill>
                  </a:rPr>
                  <a:t>基本函数名</a:t>
                </a:r>
              </a:p>
            </p:txBody>
          </p:sp>
        </p:grpSp>
        <p:grpSp>
          <p:nvGrpSpPr>
            <p:cNvPr id="19482" name="Group 23"/>
            <p:cNvGrpSpPr>
              <a:grpSpLocks/>
            </p:cNvGrpSpPr>
            <p:nvPr/>
          </p:nvGrpSpPr>
          <p:grpSpPr bwMode="auto">
            <a:xfrm>
              <a:off x="2261" y="3385"/>
              <a:ext cx="862" cy="1005"/>
              <a:chOff x="2261" y="3385"/>
              <a:chExt cx="862" cy="1005"/>
            </a:xfrm>
          </p:grpSpPr>
          <p:sp>
            <p:nvSpPr>
              <p:cNvPr id="19483" name="Line 24"/>
              <p:cNvSpPr>
                <a:spLocks noChangeShapeType="1"/>
              </p:cNvSpPr>
              <p:nvPr/>
            </p:nvSpPr>
            <p:spPr bwMode="auto">
              <a:xfrm flipH="1">
                <a:off x="2614" y="3405"/>
                <a:ext cx="0" cy="768"/>
              </a:xfrm>
              <a:prstGeom prst="line">
                <a:avLst/>
              </a:prstGeom>
              <a:noFill/>
              <a:ln w="57150">
                <a:solidFill>
                  <a:srgbClr val="F02F08"/>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84" name="Line 25"/>
              <p:cNvSpPr>
                <a:spLocks noChangeShapeType="1"/>
              </p:cNvSpPr>
              <p:nvPr/>
            </p:nvSpPr>
            <p:spPr bwMode="auto">
              <a:xfrm flipV="1">
                <a:off x="2336" y="3385"/>
                <a:ext cx="515" cy="0"/>
              </a:xfrm>
              <a:prstGeom prst="line">
                <a:avLst/>
              </a:prstGeom>
              <a:noFill/>
              <a:ln w="57150">
                <a:solidFill>
                  <a:srgbClr val="66FF99"/>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85" name="Text Box 26"/>
              <p:cNvSpPr txBox="1">
                <a:spLocks noChangeArrowheads="1"/>
              </p:cNvSpPr>
              <p:nvPr/>
            </p:nvSpPr>
            <p:spPr bwMode="auto">
              <a:xfrm>
                <a:off x="2261" y="4153"/>
                <a:ext cx="862" cy="237"/>
              </a:xfrm>
              <a:prstGeom prst="rect">
                <a:avLst/>
              </a:prstGeom>
              <a:solidFill>
                <a:schemeClr val="accent1"/>
              </a:solidFill>
              <a:ln w="9525">
                <a:solidFill>
                  <a:srgbClr val="0343F9"/>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zh-CN" altLang="en-US" b="1" i="0" dirty="0">
                    <a:solidFill>
                      <a:schemeClr val="bg1"/>
                    </a:solidFill>
                  </a:rPr>
                  <a:t>基本函数名</a:t>
                </a:r>
              </a:p>
            </p:txBody>
          </p:sp>
        </p:grpSp>
      </p:grpSp>
      <p:grpSp>
        <p:nvGrpSpPr>
          <p:cNvPr id="9" name="Group 27"/>
          <p:cNvGrpSpPr>
            <a:grpSpLocks/>
          </p:cNvGrpSpPr>
          <p:nvPr/>
        </p:nvGrpSpPr>
        <p:grpSpPr bwMode="auto">
          <a:xfrm>
            <a:off x="5718131" y="4514422"/>
            <a:ext cx="1996016" cy="1109663"/>
            <a:chOff x="3107" y="3294"/>
            <a:chExt cx="943" cy="699"/>
          </a:xfrm>
        </p:grpSpPr>
        <p:grpSp>
          <p:nvGrpSpPr>
            <p:cNvPr id="19473" name="Group 28"/>
            <p:cNvGrpSpPr>
              <a:grpSpLocks/>
            </p:cNvGrpSpPr>
            <p:nvPr/>
          </p:nvGrpSpPr>
          <p:grpSpPr bwMode="auto">
            <a:xfrm>
              <a:off x="3143" y="3312"/>
              <a:ext cx="907" cy="681"/>
              <a:chOff x="3107" y="3294"/>
              <a:chExt cx="907" cy="681"/>
            </a:xfrm>
          </p:grpSpPr>
          <p:sp>
            <p:nvSpPr>
              <p:cNvPr id="19478" name="Line 29"/>
              <p:cNvSpPr>
                <a:spLocks noChangeShapeType="1"/>
              </p:cNvSpPr>
              <p:nvPr/>
            </p:nvSpPr>
            <p:spPr bwMode="auto">
              <a:xfrm>
                <a:off x="3152" y="3294"/>
                <a:ext cx="318" cy="454"/>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79" name="Line 30"/>
              <p:cNvSpPr>
                <a:spLocks noChangeShapeType="1"/>
              </p:cNvSpPr>
              <p:nvPr/>
            </p:nvSpPr>
            <p:spPr bwMode="auto">
              <a:xfrm flipV="1">
                <a:off x="3107" y="3294"/>
                <a:ext cx="91"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80" name="Text Box 31"/>
              <p:cNvSpPr txBox="1">
                <a:spLocks noChangeArrowheads="1"/>
              </p:cNvSpPr>
              <p:nvPr/>
            </p:nvSpPr>
            <p:spPr bwMode="auto">
              <a:xfrm>
                <a:off x="3243" y="3748"/>
                <a:ext cx="771" cy="227"/>
              </a:xfrm>
              <a:prstGeom prst="rect">
                <a:avLst/>
              </a:prstGeom>
              <a:solidFill>
                <a:schemeClr val="bg2"/>
              </a:solidFill>
              <a:ln w="9525">
                <a:solidFill>
                  <a:schemeClr val="bg2"/>
                </a:solidFill>
                <a:miter lim="800000"/>
                <a:headEnd/>
                <a:tailEnd/>
              </a:ln>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b="1" i="0">
                    <a:solidFill>
                      <a:schemeClr val="bg1"/>
                    </a:solidFill>
                  </a:rPr>
                  <a:t>参数的个数</a:t>
                </a:r>
              </a:p>
            </p:txBody>
          </p:sp>
        </p:grpSp>
        <p:grpSp>
          <p:nvGrpSpPr>
            <p:cNvPr id="19474" name="Group 32"/>
            <p:cNvGrpSpPr>
              <a:grpSpLocks/>
            </p:cNvGrpSpPr>
            <p:nvPr/>
          </p:nvGrpSpPr>
          <p:grpSpPr bwMode="auto">
            <a:xfrm>
              <a:off x="3107" y="3294"/>
              <a:ext cx="907" cy="681"/>
              <a:chOff x="3107" y="3294"/>
              <a:chExt cx="907" cy="681"/>
            </a:xfrm>
          </p:grpSpPr>
          <p:sp>
            <p:nvSpPr>
              <p:cNvPr id="19475" name="Line 33"/>
              <p:cNvSpPr>
                <a:spLocks noChangeShapeType="1"/>
              </p:cNvSpPr>
              <p:nvPr/>
            </p:nvSpPr>
            <p:spPr bwMode="auto">
              <a:xfrm>
                <a:off x="3152" y="3294"/>
                <a:ext cx="318" cy="454"/>
              </a:xfrm>
              <a:prstGeom prst="line">
                <a:avLst/>
              </a:prstGeom>
              <a:noFill/>
              <a:ln w="57150">
                <a:solidFill>
                  <a:srgbClr val="F02F0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76" name="Line 34"/>
              <p:cNvSpPr>
                <a:spLocks noChangeShapeType="1"/>
              </p:cNvSpPr>
              <p:nvPr/>
            </p:nvSpPr>
            <p:spPr bwMode="auto">
              <a:xfrm flipV="1">
                <a:off x="3107" y="3294"/>
                <a:ext cx="91" cy="0"/>
              </a:xfrm>
              <a:prstGeom prst="line">
                <a:avLst/>
              </a:prstGeom>
              <a:noFill/>
              <a:ln w="57150">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77" name="Text Box 35"/>
              <p:cNvSpPr txBox="1">
                <a:spLocks noChangeArrowheads="1"/>
              </p:cNvSpPr>
              <p:nvPr/>
            </p:nvSpPr>
            <p:spPr bwMode="auto">
              <a:xfrm>
                <a:off x="3243" y="3748"/>
                <a:ext cx="771" cy="227"/>
              </a:xfrm>
              <a:prstGeom prst="rect">
                <a:avLst/>
              </a:prstGeom>
              <a:solidFill>
                <a:schemeClr val="accent1"/>
              </a:solidFill>
              <a:ln w="9525">
                <a:solidFill>
                  <a:schemeClr val="accent1"/>
                </a:solidFill>
                <a:miter lim="800000"/>
                <a:headEnd/>
                <a:tailEnd/>
              </a:ln>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zh-CN" altLang="en-US" sz="1600" b="1" i="0" dirty="0">
                    <a:solidFill>
                      <a:schemeClr val="bg1"/>
                    </a:solidFill>
                  </a:rPr>
                  <a:t>变量的个数</a:t>
                </a:r>
              </a:p>
            </p:txBody>
          </p:sp>
        </p:grpSp>
      </p:grpSp>
      <p:grpSp>
        <p:nvGrpSpPr>
          <p:cNvPr id="12" name="Group 36"/>
          <p:cNvGrpSpPr>
            <a:grpSpLocks/>
          </p:cNvGrpSpPr>
          <p:nvPr/>
        </p:nvGrpSpPr>
        <p:grpSpPr bwMode="auto">
          <a:xfrm>
            <a:off x="5934155" y="4514421"/>
            <a:ext cx="3611033" cy="1111250"/>
            <a:chOff x="3243" y="3294"/>
            <a:chExt cx="1706" cy="700"/>
          </a:xfrm>
        </p:grpSpPr>
        <p:grpSp>
          <p:nvGrpSpPr>
            <p:cNvPr id="19465" name="Group 37"/>
            <p:cNvGrpSpPr>
              <a:grpSpLocks/>
            </p:cNvGrpSpPr>
            <p:nvPr/>
          </p:nvGrpSpPr>
          <p:grpSpPr bwMode="auto">
            <a:xfrm>
              <a:off x="3271" y="3313"/>
              <a:ext cx="1678" cy="681"/>
              <a:chOff x="3243" y="3294"/>
              <a:chExt cx="1678" cy="681"/>
            </a:xfrm>
          </p:grpSpPr>
          <p:sp>
            <p:nvSpPr>
              <p:cNvPr id="19470" name="Line 38"/>
              <p:cNvSpPr>
                <a:spLocks noChangeShapeType="1"/>
              </p:cNvSpPr>
              <p:nvPr/>
            </p:nvSpPr>
            <p:spPr bwMode="auto">
              <a:xfrm>
                <a:off x="3334" y="3294"/>
                <a:ext cx="1043" cy="454"/>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71" name="Line 39"/>
              <p:cNvSpPr>
                <a:spLocks noChangeShapeType="1"/>
              </p:cNvSpPr>
              <p:nvPr/>
            </p:nvSpPr>
            <p:spPr bwMode="auto">
              <a:xfrm flipV="1">
                <a:off x="3243" y="3294"/>
                <a:ext cx="91"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72" name="Text Box 40"/>
              <p:cNvSpPr txBox="1">
                <a:spLocks noChangeArrowheads="1"/>
              </p:cNvSpPr>
              <p:nvPr/>
            </p:nvSpPr>
            <p:spPr bwMode="auto">
              <a:xfrm>
                <a:off x="4150" y="3748"/>
                <a:ext cx="771" cy="227"/>
              </a:xfrm>
              <a:prstGeom prst="rect">
                <a:avLst/>
              </a:prstGeom>
              <a:solidFill>
                <a:schemeClr val="bg2"/>
              </a:solidFill>
              <a:ln w="9525">
                <a:solidFill>
                  <a:schemeClr val="bg2"/>
                </a:solidFill>
                <a:miter lim="800000"/>
                <a:headEnd/>
                <a:tailEnd/>
              </a:ln>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b="1" i="0">
                    <a:solidFill>
                      <a:schemeClr val="bg1"/>
                    </a:solidFill>
                  </a:rPr>
                  <a:t>变量类型</a:t>
                </a:r>
              </a:p>
            </p:txBody>
          </p:sp>
        </p:grpSp>
        <p:grpSp>
          <p:nvGrpSpPr>
            <p:cNvPr id="19466" name="Group 41"/>
            <p:cNvGrpSpPr>
              <a:grpSpLocks/>
            </p:cNvGrpSpPr>
            <p:nvPr/>
          </p:nvGrpSpPr>
          <p:grpSpPr bwMode="auto">
            <a:xfrm>
              <a:off x="3243" y="3294"/>
              <a:ext cx="1678" cy="681"/>
              <a:chOff x="3243" y="3294"/>
              <a:chExt cx="1678" cy="681"/>
            </a:xfrm>
          </p:grpSpPr>
          <p:sp>
            <p:nvSpPr>
              <p:cNvPr id="19467" name="Line 42"/>
              <p:cNvSpPr>
                <a:spLocks noChangeShapeType="1"/>
              </p:cNvSpPr>
              <p:nvPr/>
            </p:nvSpPr>
            <p:spPr bwMode="auto">
              <a:xfrm>
                <a:off x="3334" y="3294"/>
                <a:ext cx="1043" cy="454"/>
              </a:xfrm>
              <a:prstGeom prst="line">
                <a:avLst/>
              </a:prstGeom>
              <a:noFill/>
              <a:ln w="57150">
                <a:solidFill>
                  <a:srgbClr val="F02F0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68" name="Line 43"/>
              <p:cNvSpPr>
                <a:spLocks noChangeShapeType="1"/>
              </p:cNvSpPr>
              <p:nvPr/>
            </p:nvSpPr>
            <p:spPr bwMode="auto">
              <a:xfrm flipV="1">
                <a:off x="3243" y="3294"/>
                <a:ext cx="91" cy="0"/>
              </a:xfrm>
              <a:prstGeom prst="line">
                <a:avLst/>
              </a:prstGeom>
              <a:noFill/>
              <a:ln w="5715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19469" name="Text Box 44"/>
              <p:cNvSpPr txBox="1">
                <a:spLocks noChangeArrowheads="1"/>
              </p:cNvSpPr>
              <p:nvPr/>
            </p:nvSpPr>
            <p:spPr bwMode="auto">
              <a:xfrm>
                <a:off x="4150" y="3748"/>
                <a:ext cx="771" cy="227"/>
              </a:xfrm>
              <a:prstGeom prst="rect">
                <a:avLst/>
              </a:prstGeom>
              <a:solidFill>
                <a:schemeClr val="accent1"/>
              </a:solidFill>
              <a:ln w="9525">
                <a:solidFill>
                  <a:schemeClr val="accent1"/>
                </a:solidFill>
                <a:miter lim="800000"/>
                <a:headEnd/>
                <a:tailEnd/>
              </a:ln>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zh-CN" altLang="en-US" sz="1600" b="1" i="0">
                    <a:solidFill>
                      <a:schemeClr val="bg1"/>
                    </a:solidFill>
                  </a:rPr>
                  <a:t>变量类型</a:t>
                </a:r>
              </a:p>
            </p:txBody>
          </p:sp>
        </p:grpSp>
      </p:grpSp>
    </p:spTree>
    <p:extLst>
      <p:ext uri="{BB962C8B-B14F-4D97-AF65-F5344CB8AC3E}">
        <p14:creationId xmlns:p14="http://schemas.microsoft.com/office/powerpoint/2010/main" val="10127244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animEffect transition="in" filter="wipe(left)">
                                      <p:cBhvr>
                                        <p:cTn id="7" dur="500"/>
                                        <p:tgtEl>
                                          <p:spTgt spid="268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6">
                                            <p:txEl>
                                              <p:pRg st="0" end="0"/>
                                            </p:txEl>
                                          </p:spTgt>
                                        </p:tgtEl>
                                        <p:attrNameLst>
                                          <p:attrName>style.visibility</p:attrName>
                                        </p:attrNameLst>
                                      </p:cBhvr>
                                      <p:to>
                                        <p:strVal val="visible"/>
                                      </p:to>
                                    </p:set>
                                    <p:animEffect transition="in" filter="wipe(left)">
                                      <p:cBhvr>
                                        <p:cTn id="12" dur="500"/>
                                        <p:tgtEl>
                                          <p:spTgt spid="26829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8296">
                                            <p:txEl>
                                              <p:pRg st="1" end="1"/>
                                            </p:txEl>
                                          </p:spTgt>
                                        </p:tgtEl>
                                        <p:attrNameLst>
                                          <p:attrName>style.visibility</p:attrName>
                                        </p:attrNameLst>
                                      </p:cBhvr>
                                      <p:to>
                                        <p:strVal val="visible"/>
                                      </p:to>
                                    </p:set>
                                    <p:animEffect transition="in" filter="wipe(left)">
                                      <p:cBhvr>
                                        <p:cTn id="15" dur="500"/>
                                        <p:tgtEl>
                                          <p:spTgt spid="268296">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8296">
                                            <p:txEl>
                                              <p:pRg st="2" end="2"/>
                                            </p:txEl>
                                          </p:spTgt>
                                        </p:tgtEl>
                                        <p:attrNameLst>
                                          <p:attrName>style.visibility</p:attrName>
                                        </p:attrNameLst>
                                      </p:cBhvr>
                                      <p:to>
                                        <p:strVal val="visible"/>
                                      </p:to>
                                    </p:set>
                                    <p:animEffect transition="in" filter="wipe(left)">
                                      <p:cBhvr>
                                        <p:cTn id="18" dur="500"/>
                                        <p:tgtEl>
                                          <p:spTgt spid="268296">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5" grpId="0" animBg="1"/>
      <p:bldP spid="26829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body" idx="1"/>
          </p:nvPr>
        </p:nvSpPr>
        <p:spPr>
          <a:xfrm>
            <a:off x="609600" y="774700"/>
            <a:ext cx="10972800" cy="5246688"/>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例如：</a:t>
            </a:r>
          </a:p>
          <a:p>
            <a:pPr lvl="1" eaLnBrk="1" hangingPunct="1">
              <a:buFont typeface="Wingdings" pitchFamily="2" charset="2"/>
              <a:buNone/>
            </a:pPr>
            <a:r>
              <a:rPr lang="en-US" altLang="zh-CN" b="1" dirty="0" smtClean="0">
                <a:latin typeface="Times New Roman" pitchFamily="18" charset="0"/>
              </a:rPr>
              <a:t>	</a:t>
            </a:r>
            <a:r>
              <a:rPr lang="en-US" altLang="zh-CN" sz="2400" b="1" dirty="0" smtClean="0">
                <a:solidFill>
                  <a:srgbClr val="3333FF"/>
                </a:solidFill>
                <a:latin typeface="Times New Roman" pitchFamily="18" charset="0"/>
              </a:rPr>
              <a:t>glVertex2i(4,5)</a:t>
            </a:r>
          </a:p>
          <a:p>
            <a:pPr lvl="2" eaLnBrk="1" hangingPunct="1">
              <a:buFont typeface="Wingdings" pitchFamily="2" charset="2"/>
              <a:buNone/>
            </a:pPr>
            <a:r>
              <a:rPr lang="en-US" altLang="zh-CN" b="1" dirty="0" smtClean="0">
                <a:solidFill>
                  <a:srgbClr val="3333FF"/>
                </a:solidFill>
                <a:latin typeface="Times New Roman" pitchFamily="18" charset="0"/>
              </a:rPr>
              <a:t>glVertex3f(4.0,5.1,1.5)</a:t>
            </a:r>
          </a:p>
          <a:p>
            <a:pPr lvl="2" eaLnBrk="1" hangingPunct="1">
              <a:buFont typeface="Wingdings" pitchFamily="2" charset="2"/>
              <a:buNone/>
            </a:pPr>
            <a:r>
              <a:rPr lang="en-US" altLang="zh-CN" b="1" dirty="0" smtClean="0">
                <a:solidFill>
                  <a:srgbClr val="3333FF"/>
                </a:solidFill>
                <a:latin typeface="Times New Roman" pitchFamily="18" charset="0"/>
              </a:rPr>
              <a:t>glVertex4f(2.5,3.0,1.0,1.0)</a:t>
            </a:r>
            <a:endParaRPr lang="zh-CN" altLang="en-US" b="1" dirty="0" smtClean="0">
              <a:solidFill>
                <a:srgbClr val="3333FF"/>
              </a:solidFill>
            </a:endParaRPr>
          </a:p>
          <a:p>
            <a:pPr lvl="1" eaLnBrk="1" hangingPunct="1"/>
            <a:endParaRPr lang="en-US" altLang="zh-CN" b="1" dirty="0" smtClean="0">
              <a:solidFill>
                <a:srgbClr val="3333FF"/>
              </a:solidFill>
              <a:latin typeface="Times New Roman" pitchFamily="18" charset="0"/>
            </a:endParaRPr>
          </a:p>
          <a:p>
            <a:pPr marL="717550" lvl="1" indent="-342900" eaLnBrk="1" hangingPunct="0">
              <a:lnSpc>
                <a:spcPct val="120000"/>
              </a:lnSpc>
              <a:spcBef>
                <a:spcPts val="600"/>
              </a:spcBef>
              <a:buFont typeface="Wingdings" panose="05000000000000000000" pitchFamily="2" charset="2"/>
              <a:buChar char="Ø"/>
              <a:defRPr/>
            </a:pP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glVertex</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命令的调用必须在句段</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glBegin</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glEnd</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之间执行，如</a:t>
            </a:r>
          </a:p>
          <a:p>
            <a:pPr lvl="2" eaLnBrk="1" hangingPunct="1">
              <a:buFont typeface="Wingdings" pitchFamily="2" charset="2"/>
              <a:buNone/>
            </a:pPr>
            <a:r>
              <a:rPr lang="en-US" altLang="zh-CN" b="1" dirty="0" smtClean="0">
                <a:solidFill>
                  <a:srgbClr val="009900"/>
                </a:solidFill>
                <a:latin typeface="Times New Roman" pitchFamily="18" charset="0"/>
              </a:rPr>
              <a:t>    </a:t>
            </a:r>
            <a:r>
              <a:rPr lang="en-US" altLang="zh-CN" b="1" dirty="0" err="1" smtClean="0">
                <a:solidFill>
                  <a:srgbClr val="009900"/>
                </a:solidFill>
                <a:latin typeface="Times New Roman" pitchFamily="18" charset="0"/>
              </a:rPr>
              <a:t>glBegin</a:t>
            </a:r>
            <a:r>
              <a:rPr lang="en-US" altLang="zh-CN" b="1" dirty="0" smtClean="0">
                <a:solidFill>
                  <a:srgbClr val="009900"/>
                </a:solidFill>
                <a:latin typeface="Times New Roman" pitchFamily="18" charset="0"/>
              </a:rPr>
              <a:t>(GL_POINTS);</a:t>
            </a:r>
          </a:p>
          <a:p>
            <a:pPr lvl="2" eaLnBrk="1" hangingPunct="1">
              <a:buFont typeface="Wingdings" pitchFamily="2" charset="2"/>
              <a:buNone/>
            </a:pPr>
            <a:r>
              <a:rPr lang="en-US" altLang="zh-CN" b="1" dirty="0" smtClean="0">
                <a:solidFill>
                  <a:srgbClr val="009900"/>
                </a:solidFill>
                <a:latin typeface="Times New Roman" pitchFamily="18" charset="0"/>
              </a:rPr>
              <a:t>         glVertex3f(4.0,5.0,1.5);</a:t>
            </a:r>
          </a:p>
          <a:p>
            <a:pPr lvl="2" eaLnBrk="1" hangingPunct="1">
              <a:buFont typeface="Wingdings" pitchFamily="2" charset="2"/>
              <a:buNone/>
            </a:pPr>
            <a:r>
              <a:rPr lang="zh-CN" altLang="en-US" b="1" dirty="0" smtClean="0">
                <a:solidFill>
                  <a:srgbClr val="009900"/>
                </a:solidFill>
                <a:latin typeface="Times New Roman" pitchFamily="18" charset="0"/>
              </a:rPr>
              <a:t>         </a:t>
            </a:r>
            <a:r>
              <a:rPr lang="en-US" altLang="zh-CN" b="1" dirty="0" smtClean="0">
                <a:solidFill>
                  <a:srgbClr val="009900"/>
                </a:solidFill>
                <a:latin typeface="Times New Roman" pitchFamily="18" charset="0"/>
              </a:rPr>
              <a:t>glVertex3f(2.0,-1.0,3.5);</a:t>
            </a:r>
            <a:endParaRPr lang="zh-CN" altLang="en-US" b="1" dirty="0" smtClean="0">
              <a:solidFill>
                <a:srgbClr val="009900"/>
              </a:solidFill>
              <a:latin typeface="Times New Roman" pitchFamily="18" charset="0"/>
            </a:endParaRPr>
          </a:p>
          <a:p>
            <a:pPr lvl="2" eaLnBrk="1" hangingPunct="1">
              <a:buFont typeface="Wingdings" pitchFamily="2" charset="2"/>
              <a:buNone/>
            </a:pPr>
            <a:r>
              <a:rPr lang="en-US" altLang="zh-CN" b="1" dirty="0" smtClean="0">
                <a:solidFill>
                  <a:srgbClr val="009900"/>
                </a:solidFill>
                <a:latin typeface="Times New Roman" pitchFamily="18" charset="0"/>
              </a:rPr>
              <a:t>    </a:t>
            </a:r>
            <a:r>
              <a:rPr lang="en-US" altLang="zh-CN" b="1" dirty="0" err="1" smtClean="0">
                <a:solidFill>
                  <a:srgbClr val="009900"/>
                </a:solidFill>
                <a:latin typeface="Times New Roman" pitchFamily="18" charset="0"/>
              </a:rPr>
              <a:t>glEnd</a:t>
            </a:r>
            <a:r>
              <a:rPr lang="en-US" altLang="zh-CN" b="1" dirty="0" smtClean="0">
                <a:solidFill>
                  <a:srgbClr val="009900"/>
                </a:solidFill>
                <a:latin typeface="Times New Roman" pitchFamily="18" charset="0"/>
              </a:rPr>
              <a:t>();</a:t>
            </a:r>
            <a:endParaRPr lang="zh-CN" altLang="en-US" b="1" dirty="0" smtClean="0">
              <a:solidFill>
                <a:srgbClr val="009900"/>
              </a:solidFill>
              <a:latin typeface="Times New Roman" pitchFamily="18" charset="0"/>
            </a:endParaRPr>
          </a:p>
          <a:p>
            <a:pPr lvl="2" eaLnBrk="1" hangingPunct="1">
              <a:buFont typeface="Wingdings" pitchFamily="2" charset="2"/>
              <a:buNone/>
            </a:pPr>
            <a:endParaRPr lang="en-US" altLang="zh-CN" b="1" dirty="0" smtClean="0">
              <a:solidFill>
                <a:srgbClr val="009900"/>
              </a:solidFill>
              <a:latin typeface="Times New Roman" pitchFamily="18" charset="0"/>
            </a:endParaRPr>
          </a:p>
          <a:p>
            <a:pPr lvl="2" eaLnBrk="1" hangingPunct="1">
              <a:buFont typeface="Wingdings" pitchFamily="2" charset="2"/>
              <a:buNone/>
            </a:pPr>
            <a:endParaRPr lang="en-US" altLang="zh-CN" dirty="0" smtClean="0">
              <a:latin typeface="Times New Roman" pitchFamily="18" charset="0"/>
            </a:endParaRPr>
          </a:p>
        </p:txBody>
      </p:sp>
    </p:spTree>
    <p:extLst>
      <p:ext uri="{BB962C8B-B14F-4D97-AF65-F5344CB8AC3E}">
        <p14:creationId xmlns:p14="http://schemas.microsoft.com/office/powerpoint/2010/main" val="4074292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0338">
                                            <p:txEl>
                                              <p:pRg st="0" end="0"/>
                                            </p:txEl>
                                          </p:spTgt>
                                        </p:tgtEl>
                                        <p:attrNameLst>
                                          <p:attrName>style.visibility</p:attrName>
                                        </p:attrNameLst>
                                      </p:cBhvr>
                                      <p:to>
                                        <p:strVal val="visible"/>
                                      </p:to>
                                    </p:set>
                                    <p:animEffect transition="in" filter="wipe(up)">
                                      <p:cBhvr>
                                        <p:cTn id="7" dur="500"/>
                                        <p:tgtEl>
                                          <p:spTgt spid="270338">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0338">
                                            <p:txEl>
                                              <p:pRg st="1" end="1"/>
                                            </p:txEl>
                                          </p:spTgt>
                                        </p:tgtEl>
                                        <p:attrNameLst>
                                          <p:attrName>style.visibility</p:attrName>
                                        </p:attrNameLst>
                                      </p:cBhvr>
                                      <p:to>
                                        <p:strVal val="visible"/>
                                      </p:to>
                                    </p:set>
                                    <p:animEffect transition="in" filter="wipe(up)">
                                      <p:cBhvr>
                                        <p:cTn id="10" dur="500"/>
                                        <p:tgtEl>
                                          <p:spTgt spid="270338">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0338">
                                            <p:txEl>
                                              <p:pRg st="2" end="2"/>
                                            </p:txEl>
                                          </p:spTgt>
                                        </p:tgtEl>
                                        <p:attrNameLst>
                                          <p:attrName>style.visibility</p:attrName>
                                        </p:attrNameLst>
                                      </p:cBhvr>
                                      <p:to>
                                        <p:strVal val="visible"/>
                                      </p:to>
                                    </p:set>
                                    <p:animEffect transition="in" filter="wipe(up)">
                                      <p:cBhvr>
                                        <p:cTn id="13" dur="500"/>
                                        <p:tgtEl>
                                          <p:spTgt spid="270338">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70338">
                                            <p:txEl>
                                              <p:pRg st="3" end="3"/>
                                            </p:txEl>
                                          </p:spTgt>
                                        </p:tgtEl>
                                        <p:attrNameLst>
                                          <p:attrName>style.visibility</p:attrName>
                                        </p:attrNameLst>
                                      </p:cBhvr>
                                      <p:to>
                                        <p:strVal val="visible"/>
                                      </p:to>
                                    </p:set>
                                    <p:animEffect transition="in" filter="wipe(up)">
                                      <p:cBhvr>
                                        <p:cTn id="16" dur="500"/>
                                        <p:tgtEl>
                                          <p:spTgt spid="270338">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70338">
                                            <p:txEl>
                                              <p:pRg st="5" end="5"/>
                                            </p:txEl>
                                          </p:spTgt>
                                        </p:tgtEl>
                                        <p:attrNameLst>
                                          <p:attrName>style.visibility</p:attrName>
                                        </p:attrNameLst>
                                      </p:cBhvr>
                                      <p:to>
                                        <p:strVal val="visible"/>
                                      </p:to>
                                    </p:set>
                                    <p:animEffect transition="in" filter="wipe(up)">
                                      <p:cBhvr>
                                        <p:cTn id="19" dur="500"/>
                                        <p:tgtEl>
                                          <p:spTgt spid="270338">
                                            <p:txEl>
                                              <p:pRg st="5" end="5"/>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70338">
                                            <p:txEl>
                                              <p:pRg st="6" end="6"/>
                                            </p:txEl>
                                          </p:spTgt>
                                        </p:tgtEl>
                                        <p:attrNameLst>
                                          <p:attrName>style.visibility</p:attrName>
                                        </p:attrNameLst>
                                      </p:cBhvr>
                                      <p:to>
                                        <p:strVal val="visible"/>
                                      </p:to>
                                    </p:set>
                                    <p:animEffect transition="in" filter="wipe(up)">
                                      <p:cBhvr>
                                        <p:cTn id="22" dur="500"/>
                                        <p:tgtEl>
                                          <p:spTgt spid="270338">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0338">
                                            <p:txEl>
                                              <p:pRg st="7" end="7"/>
                                            </p:txEl>
                                          </p:spTgt>
                                        </p:tgtEl>
                                        <p:attrNameLst>
                                          <p:attrName>style.visibility</p:attrName>
                                        </p:attrNameLst>
                                      </p:cBhvr>
                                      <p:to>
                                        <p:strVal val="visible"/>
                                      </p:to>
                                    </p:set>
                                    <p:animEffect transition="in" filter="wipe(up)">
                                      <p:cBhvr>
                                        <p:cTn id="25" dur="500"/>
                                        <p:tgtEl>
                                          <p:spTgt spid="270338">
                                            <p:txEl>
                                              <p:pRg st="7" end="7"/>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70338">
                                            <p:txEl>
                                              <p:pRg st="8" end="8"/>
                                            </p:txEl>
                                          </p:spTgt>
                                        </p:tgtEl>
                                        <p:attrNameLst>
                                          <p:attrName>style.visibility</p:attrName>
                                        </p:attrNameLst>
                                      </p:cBhvr>
                                      <p:to>
                                        <p:strVal val="visible"/>
                                      </p:to>
                                    </p:set>
                                    <p:animEffect transition="in" filter="wipe(up)">
                                      <p:cBhvr>
                                        <p:cTn id="28" dur="500"/>
                                        <p:tgtEl>
                                          <p:spTgt spid="270338">
                                            <p:txEl>
                                              <p:pRg st="8" end="8"/>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0338">
                                            <p:txEl>
                                              <p:pRg st="9" end="9"/>
                                            </p:txEl>
                                          </p:spTgt>
                                        </p:tgtEl>
                                        <p:attrNameLst>
                                          <p:attrName>style.visibility</p:attrName>
                                        </p:attrNameLst>
                                      </p:cBhvr>
                                      <p:to>
                                        <p:strVal val="visible"/>
                                      </p:to>
                                    </p:set>
                                    <p:animEffect transition="in" filter="wipe(up)">
                                      <p:cBhvr>
                                        <p:cTn id="31" dur="500"/>
                                        <p:tgtEl>
                                          <p:spTgt spid="2703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624418" y="620713"/>
            <a:ext cx="10943167" cy="3886200"/>
          </a:xfrm>
          <a:noFill/>
        </p:spPr>
        <p:txBody>
          <a:bodyPr/>
          <a:lstStyle/>
          <a:p>
            <a:pPr marL="457200" lvl="1" indent="-457200" hangingPunct="0">
              <a:lnSpc>
                <a:spcPct val="100000"/>
              </a:lnSpc>
              <a:spcBef>
                <a:spcPts val="600"/>
              </a:spcBef>
              <a:buFont typeface="Arial" panose="020B0604020202020204" pitchFamily="34" charset="0"/>
              <a:buChar char="•"/>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基本几何图元</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在</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glBegin</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指定要绘制的图元类型，根据与</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glEnd</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之间的顶点顺序进行绘制</a:t>
            </a:r>
          </a:p>
          <a:p>
            <a:pPr lvl="1" eaLnBrk="1" hangingPunct="1">
              <a:buFont typeface="Wingdings" pitchFamily="2" charset="2"/>
              <a:buNone/>
            </a:pPr>
            <a:endParaRPr lang="en-US" altLang="zh-CN" sz="2400" b="1" dirty="0" smtClean="0"/>
          </a:p>
        </p:txBody>
      </p:sp>
      <p:graphicFrame>
        <p:nvGraphicFramePr>
          <p:cNvPr id="272387" name="Group 3"/>
          <p:cNvGraphicFramePr>
            <a:graphicFrameLocks noGrp="1"/>
          </p:cNvGraphicFramePr>
          <p:nvPr>
            <p:ph sz="half" idx="2"/>
            <p:extLst>
              <p:ext uri="{D42A27DB-BD31-4B8C-83A1-F6EECF244321}">
                <p14:modId xmlns:p14="http://schemas.microsoft.com/office/powerpoint/2010/main" val="3731406092"/>
              </p:ext>
            </p:extLst>
          </p:nvPr>
        </p:nvGraphicFramePr>
        <p:xfrm>
          <a:off x="1559496" y="2204864"/>
          <a:ext cx="9423400" cy="4359278"/>
        </p:xfrm>
        <a:graphic>
          <a:graphicData uri="http://schemas.openxmlformats.org/drawingml/2006/table">
            <a:tbl>
              <a:tblPr/>
              <a:tblGrid>
                <a:gridCol w="4631267"/>
                <a:gridCol w="4792133"/>
              </a:tblGrid>
              <a:tr h="3962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smtClean="0">
                          <a:ln>
                            <a:noFill/>
                          </a:ln>
                          <a:solidFill>
                            <a:schemeClr val="bg2">
                              <a:lumMod val="50000"/>
                            </a:schemeClr>
                          </a:solidFill>
                          <a:effectLst/>
                          <a:latin typeface="Arial" charset="0"/>
                          <a:ea typeface="楷体_GB2312" pitchFamily="49" charset="-122"/>
                        </a:rPr>
                        <a:t>几何图元定义值</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楷体_GB2312" pitchFamily="49" charset="-122"/>
                        </a:rPr>
                        <a:t>图元类型</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GL_POINTS</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单个点</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GL_LINES</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线段</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GL_POLYGON</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简单的凸多边形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GL_TRIANGLES</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三个顶点构成的三角形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GL_QUADS</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四个顶点构成的四边形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GL_LINE_STRIP</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各顶点连接成的线段</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GL_LINE_LOOP</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smtClean="0">
                          <a:ln>
                            <a:noFill/>
                          </a:ln>
                          <a:solidFill>
                            <a:schemeClr val="bg2">
                              <a:lumMod val="50000"/>
                            </a:schemeClr>
                          </a:solidFill>
                          <a:effectLst/>
                          <a:latin typeface="Arial" charset="0"/>
                          <a:ea typeface="宋体" pitchFamily="2" charset="-122"/>
                        </a:rPr>
                        <a:t>各顶点连接成的闭环线段</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GL_TRIANGLE_STRIP</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绘制相连的三角形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GL_TRIANGLE_FAN</a:t>
                      </a:r>
                      <a:endParaRPr kumimoji="0" lang="zh-CN" altLang="en-US" sz="2000" b="1" i="0" u="none" strike="noStrike" cap="none" normalizeH="0" baseline="0" smtClean="0">
                        <a:ln>
                          <a:noFill/>
                        </a:ln>
                        <a:solidFill>
                          <a:schemeClr val="bg2">
                            <a:lumMod val="50000"/>
                          </a:schemeClr>
                        </a:solidFill>
                        <a:effectLst/>
                        <a:latin typeface="Times New Roman" pitchFamily="18" charset="0"/>
                        <a:ea typeface="宋体" pitchFamily="2" charset="-122"/>
                      </a:endParaRP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Arial" charset="0"/>
                          <a:ea typeface="宋体" pitchFamily="2" charset="-122"/>
                        </a:rPr>
                        <a:t>绘制相连的扇形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smtClean="0">
                          <a:ln>
                            <a:noFill/>
                          </a:ln>
                          <a:solidFill>
                            <a:schemeClr val="bg2">
                              <a:lumMod val="50000"/>
                            </a:schemeClr>
                          </a:solidFill>
                          <a:effectLst/>
                          <a:latin typeface="Times New Roman" pitchFamily="18" charset="0"/>
                          <a:ea typeface="宋体" pitchFamily="2" charset="-122"/>
                        </a:rPr>
                        <a:t>GL_QUAD_STRIP</a:t>
                      </a:r>
                    </a:p>
                  </a:txBody>
                  <a:tcPr marL="121920" marR="1219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smtClean="0">
                          <a:ln>
                            <a:noFill/>
                          </a:ln>
                          <a:solidFill>
                            <a:schemeClr val="bg2">
                              <a:lumMod val="50000"/>
                            </a:schemeClr>
                          </a:solidFill>
                          <a:effectLst/>
                          <a:latin typeface="Arial" charset="0"/>
                          <a:ea typeface="宋体" pitchFamily="2" charset="-122"/>
                        </a:rPr>
                        <a:t>绘制相连的四边形</a:t>
                      </a:r>
                    </a:p>
                  </a:txBody>
                  <a:tcPr marL="121920" marR="1219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5586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rrowheads="1"/>
          </p:cNvSpPr>
          <p:nvPr>
            <p:ph type="title"/>
          </p:nvPr>
        </p:nvSpPr>
        <p:spPr/>
        <p:txBody>
          <a:bodyPr>
            <a:normAutofit/>
          </a:bodyPr>
          <a:lstStyle/>
          <a:p>
            <a:pPr lvl="1">
              <a:spcBef>
                <a:spcPts val="3000"/>
              </a:spcBef>
              <a:defRPr/>
            </a:pPr>
            <a:r>
              <a:rPr lang="zh-CN" altLang="en-US" sz="3600" b="1" dirty="0" smtClean="0">
                <a:solidFill>
                  <a:schemeClr val="accent6">
                    <a:lumMod val="50000"/>
                  </a:schemeClr>
                </a:solidFill>
                <a:latin typeface="微软雅黑" panose="020B0503020204020204" pitchFamily="34" charset="-122"/>
                <a:ea typeface="微软雅黑" panose="020B0503020204020204" pitchFamily="34" charset="-122"/>
              </a:rPr>
              <a:t>本讲概要</a:t>
            </a:r>
            <a:endParaRPr lang="zh-CN" altLang="en-US" sz="36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44771" name="Rectangle 3"/>
          <p:cNvSpPr>
            <a:spLocks noGrp="1" noChangeArrowheads="1"/>
          </p:cNvSpPr>
          <p:nvPr>
            <p:ph type="body" idx="1"/>
          </p:nvPr>
        </p:nvSpPr>
        <p:spPr>
          <a:xfrm>
            <a:off x="1333069" y="1808163"/>
            <a:ext cx="11387667" cy="4357141"/>
          </a:xfrm>
        </p:spPr>
        <p:txBody>
          <a:bodyPr>
            <a:noAutofit/>
          </a:bodyPr>
          <a:lstStyle/>
          <a:p>
            <a:pPr marL="457200" lvl="1" indent="-457200">
              <a:lnSpc>
                <a:spcPct val="100000"/>
              </a:lnSpc>
              <a:spcBef>
                <a:spcPts val="12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基本</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图元光栅化算法</a:t>
            </a:r>
          </a:p>
          <a:p>
            <a:pPr marL="1423988" lvl="1" indent="-342900" eaLnBrk="1" hangingPunct="1">
              <a:lnSpc>
                <a:spcPct val="100000"/>
              </a:lnSpc>
              <a:spcBef>
                <a:spcPts val="12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点的光栅化算法</a:t>
            </a:r>
          </a:p>
          <a:p>
            <a:pPr marL="1423988" lvl="1" indent="-342900" eaLnBrk="1" hangingPunct="1">
              <a:lnSpc>
                <a:spcPct val="100000"/>
              </a:lnSpc>
              <a:spcBef>
                <a:spcPts val="12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直线的光栅化算法</a:t>
            </a:r>
          </a:p>
          <a:p>
            <a:pPr marL="1423988" lvl="1" indent="-342900" eaLnBrk="1" hangingPunct="1">
              <a:lnSpc>
                <a:spcPct val="100000"/>
              </a:lnSpc>
              <a:spcBef>
                <a:spcPts val="12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圆的光栅化算法</a:t>
            </a:r>
          </a:p>
          <a:p>
            <a:pPr marL="1423988" lvl="1" indent="-342900" eaLnBrk="1" hangingPunct="1">
              <a:lnSpc>
                <a:spcPct val="100000"/>
              </a:lnSpc>
              <a:spcBef>
                <a:spcPts val="12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一般函数的光栅化</a:t>
            </a:r>
          </a:p>
          <a:p>
            <a:pPr marL="1423988" lvl="1" indent="-342900" eaLnBrk="1" hangingPunct="1">
              <a:lnSpc>
                <a:spcPct val="100000"/>
              </a:lnSpc>
              <a:spcBef>
                <a:spcPts val="12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显示的实现技术</a:t>
            </a:r>
          </a:p>
          <a:p>
            <a:pPr marL="457200" lvl="1" indent="-457200" eaLnBrk="1" hangingPunct="1">
              <a:lnSpc>
                <a:spcPct val="100000"/>
              </a:lnSpc>
              <a:spcBef>
                <a:spcPts val="12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的基本图元及字符绘制</a:t>
            </a:r>
          </a:p>
          <a:p>
            <a:pPr marL="457200" lvl="1" indent="-457200">
              <a:spcBef>
                <a:spcPts val="1800"/>
              </a:spcBef>
              <a:buFont typeface="Arial" panose="020B0604020202020204" pitchFamily="34" charset="0"/>
              <a:buChar char="•"/>
              <a:defRPr/>
            </a:pP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3951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09600" y="765176"/>
            <a:ext cx="8367184" cy="6092825"/>
          </a:xfrm>
        </p:spPr>
        <p:txBody>
          <a:bodyPr>
            <a:normAutofit fontScale="92500" lnSpcReduction="20000"/>
          </a:bodyPr>
          <a:lstStyle/>
          <a:p>
            <a:pPr marL="717550" lvl="1" indent="-342900" hangingPunct="0">
              <a:lnSpc>
                <a:spcPct val="140000"/>
              </a:lnSpc>
              <a:spcBef>
                <a:spcPts val="6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绘制点</a:t>
            </a:r>
          </a:p>
          <a:p>
            <a:pPr lvl="1" eaLnBrk="1" hangingPunct="1">
              <a:lnSpc>
                <a:spcPct val="80000"/>
              </a:lnSpc>
              <a:buFont typeface="Wingdings" pitchFamily="2" charset="2"/>
              <a:buNone/>
            </a:pPr>
            <a:endParaRPr lang="en-US" altLang="zh-CN" b="1" dirty="0" smtClean="0"/>
          </a:p>
          <a:p>
            <a:pPr lvl="1" eaLnBrk="1" hangingPunct="1">
              <a:lnSpc>
                <a:spcPct val="80000"/>
              </a:lnSpc>
              <a:buFont typeface="Wingdings" pitchFamily="2" charset="2"/>
              <a:buNone/>
            </a:pPr>
            <a:r>
              <a:rPr lang="en-US" altLang="zh-CN" sz="2000" b="1" dirty="0" smtClean="0">
                <a:solidFill>
                  <a:schemeClr val="bg2">
                    <a:lumMod val="50000"/>
                  </a:schemeClr>
                </a:solidFill>
              </a:rPr>
              <a:t>void display(void)</a:t>
            </a:r>
          </a:p>
          <a:p>
            <a:pPr lvl="1" eaLnBrk="1" hangingPunct="1">
              <a:lnSpc>
                <a:spcPct val="80000"/>
              </a:lnSpc>
              <a:buFont typeface="Wingdings" pitchFamily="2" charset="2"/>
              <a:buNone/>
            </a:pPr>
            <a:r>
              <a:rPr lang="en-US" altLang="zh-CN" sz="2000" b="1" dirty="0" smtClean="0">
                <a:solidFill>
                  <a:schemeClr val="bg2">
                    <a:lumMod val="50000"/>
                  </a:schemeClr>
                </a:solidFill>
              </a:rPr>
              <a:t>{	</a:t>
            </a: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glClear</a:t>
            </a:r>
            <a:r>
              <a:rPr lang="en-US" altLang="zh-CN" sz="2000" b="1" dirty="0" smtClean="0">
                <a:solidFill>
                  <a:schemeClr val="bg2">
                    <a:lumMod val="50000"/>
                  </a:schemeClr>
                </a:solidFill>
              </a:rPr>
              <a:t>(GL_COLOR_BUFFER_BIT);</a:t>
            </a:r>
          </a:p>
          <a:p>
            <a:pPr lvl="1" eaLnBrk="1" hangingPunct="1">
              <a:lnSpc>
                <a:spcPct val="80000"/>
              </a:lnSpc>
              <a:buFont typeface="Wingdings" pitchFamily="2" charset="2"/>
              <a:buNone/>
            </a:pPr>
            <a:r>
              <a:rPr lang="en-US" altLang="zh-CN" sz="2000" b="1" dirty="0" smtClean="0">
                <a:solidFill>
                  <a:schemeClr val="bg2">
                    <a:lumMod val="50000"/>
                  </a:schemeClr>
                </a:solidFill>
              </a:rPr>
              <a:t>	glColor3f(0.2,0.8,0.7);</a:t>
            </a: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glPointSize</a:t>
            </a:r>
            <a:r>
              <a:rPr lang="en-US" altLang="zh-CN" sz="2000" b="1" dirty="0" smtClean="0">
                <a:solidFill>
                  <a:schemeClr val="bg2">
                    <a:lumMod val="50000"/>
                  </a:schemeClr>
                </a:solidFill>
              </a:rPr>
              <a:t>(5.0);</a:t>
            </a:r>
          </a:p>
          <a:p>
            <a:pPr lvl="1" eaLnBrk="1" hangingPunct="1">
              <a:lnSpc>
                <a:spcPct val="80000"/>
              </a:lnSpc>
              <a:buFont typeface="Wingdings" pitchFamily="2" charset="2"/>
              <a:buNone/>
            </a:pPr>
            <a:endParaRPr lang="en-US" altLang="zh-CN" sz="2000" b="1" dirty="0" smtClean="0">
              <a:solidFill>
                <a:schemeClr val="bg2">
                  <a:lumMod val="50000"/>
                </a:schemeClr>
              </a:solidFill>
            </a:endParaRP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glBegin</a:t>
            </a:r>
            <a:r>
              <a:rPr lang="en-US" altLang="zh-CN" sz="2000" b="1" dirty="0" smtClean="0">
                <a:solidFill>
                  <a:schemeClr val="bg2">
                    <a:lumMod val="50000"/>
                  </a:schemeClr>
                </a:solidFill>
              </a:rPr>
              <a:t>(GL_POINTS);</a:t>
            </a: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smtClean="0">
                <a:solidFill>
                  <a:srgbClr val="0070C0"/>
                </a:solidFill>
              </a:rPr>
              <a:t>glVertex2f(0.0,0.0);</a:t>
            </a:r>
          </a:p>
          <a:p>
            <a:pPr lvl="1" eaLnBrk="1" hangingPunct="1">
              <a:lnSpc>
                <a:spcPct val="80000"/>
              </a:lnSpc>
              <a:buFont typeface="Wingdings" pitchFamily="2" charset="2"/>
              <a:buNone/>
            </a:pPr>
            <a:r>
              <a:rPr lang="en-US" altLang="zh-CN" sz="2000" b="1" dirty="0" smtClean="0">
                <a:solidFill>
                  <a:srgbClr val="0070C0"/>
                </a:solidFill>
              </a:rPr>
              <a:t>   		glVertex2f(0.2,0.0);</a:t>
            </a:r>
          </a:p>
          <a:p>
            <a:pPr lvl="1" eaLnBrk="1" hangingPunct="1">
              <a:lnSpc>
                <a:spcPct val="80000"/>
              </a:lnSpc>
              <a:buFont typeface="Wingdings" pitchFamily="2" charset="2"/>
              <a:buNone/>
            </a:pPr>
            <a:r>
              <a:rPr lang="en-US" altLang="zh-CN" sz="2000" b="1" dirty="0" smtClean="0">
                <a:solidFill>
                  <a:srgbClr val="0070C0"/>
                </a:solidFill>
              </a:rPr>
              <a:t>    	glVertex2f(0.3,0.15);</a:t>
            </a:r>
          </a:p>
          <a:p>
            <a:pPr lvl="1" eaLnBrk="1" hangingPunct="1">
              <a:lnSpc>
                <a:spcPct val="80000"/>
              </a:lnSpc>
              <a:buFont typeface="Wingdings" pitchFamily="2" charset="2"/>
              <a:buNone/>
            </a:pPr>
            <a:r>
              <a:rPr lang="en-US" altLang="zh-CN" sz="2000" b="1" dirty="0" smtClean="0">
                <a:solidFill>
                  <a:srgbClr val="0070C0"/>
                </a:solidFill>
              </a:rPr>
              <a:t>    	glVertex2f(0.2,0.3);</a:t>
            </a:r>
          </a:p>
          <a:p>
            <a:pPr lvl="1" eaLnBrk="1" hangingPunct="1">
              <a:lnSpc>
                <a:spcPct val="80000"/>
              </a:lnSpc>
              <a:buFont typeface="Wingdings" pitchFamily="2" charset="2"/>
              <a:buNone/>
            </a:pPr>
            <a:r>
              <a:rPr lang="en-US" altLang="zh-CN" sz="2000" b="1" dirty="0" smtClean="0">
                <a:solidFill>
                  <a:srgbClr val="0070C0"/>
                </a:solidFill>
              </a:rPr>
              <a:t>		glVertex2f(0.0,0.0);</a:t>
            </a: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glEnd</a:t>
            </a:r>
            <a:r>
              <a:rPr lang="en-US" altLang="zh-CN" sz="2000" b="1" dirty="0" smtClean="0">
                <a:solidFill>
                  <a:schemeClr val="bg2">
                    <a:lumMod val="50000"/>
                  </a:schemeClr>
                </a:solidFill>
              </a:rPr>
              <a:t>();</a:t>
            </a:r>
          </a:p>
          <a:p>
            <a:pPr lvl="1" eaLnBrk="1" hangingPunct="1">
              <a:lnSpc>
                <a:spcPct val="80000"/>
              </a:lnSpc>
              <a:buFont typeface="Wingdings" pitchFamily="2" charset="2"/>
              <a:buNone/>
            </a:pPr>
            <a:endParaRPr lang="en-US" altLang="zh-CN" sz="2000" b="1" dirty="0" smtClean="0">
              <a:solidFill>
                <a:schemeClr val="bg2">
                  <a:lumMod val="50000"/>
                </a:schemeClr>
              </a:solidFill>
            </a:endParaRPr>
          </a:p>
          <a:p>
            <a:pPr lvl="1" eaLnBrk="1" hangingPunct="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glFlush</a:t>
            </a:r>
            <a:r>
              <a:rPr lang="en-US" altLang="zh-CN" sz="2000" b="1" dirty="0" smtClean="0">
                <a:solidFill>
                  <a:schemeClr val="bg2">
                    <a:lumMod val="50000"/>
                  </a:schemeClr>
                </a:solidFill>
              </a:rPr>
              <a:t>();	</a:t>
            </a:r>
          </a:p>
          <a:p>
            <a:pPr lvl="1" eaLnBrk="1" hangingPunct="1">
              <a:lnSpc>
                <a:spcPct val="80000"/>
              </a:lnSpc>
              <a:buFont typeface="Wingdings" pitchFamily="2" charset="2"/>
              <a:buNone/>
            </a:pPr>
            <a:r>
              <a:rPr lang="en-US" altLang="zh-CN" sz="2000" b="1" dirty="0" smtClean="0">
                <a:solidFill>
                  <a:schemeClr val="bg2">
                    <a:lumMod val="50000"/>
                  </a:schemeClr>
                </a:solidFill>
              </a:rPr>
              <a:t>}</a:t>
            </a:r>
          </a:p>
        </p:txBody>
      </p:sp>
      <p:pic>
        <p:nvPicPr>
          <p:cNvPr id="274435" name="Picture 3" descr="PO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101" y="3068639"/>
            <a:ext cx="4991100"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6" name="Text Box 4"/>
          <p:cNvSpPr txBox="1">
            <a:spLocks noChangeArrowheads="1"/>
          </p:cNvSpPr>
          <p:nvPr/>
        </p:nvSpPr>
        <p:spPr bwMode="auto">
          <a:xfrm>
            <a:off x="9935633" y="51577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74437" name="Text Box 5"/>
          <p:cNvSpPr txBox="1">
            <a:spLocks noChangeArrowheads="1"/>
          </p:cNvSpPr>
          <p:nvPr/>
        </p:nvSpPr>
        <p:spPr bwMode="auto">
          <a:xfrm>
            <a:off x="10513484" y="43656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74438" name="Text Box 6"/>
          <p:cNvSpPr txBox="1">
            <a:spLocks noChangeArrowheads="1"/>
          </p:cNvSpPr>
          <p:nvPr/>
        </p:nvSpPr>
        <p:spPr bwMode="auto">
          <a:xfrm>
            <a:off x="8401051"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74439" name="Text Box 7"/>
          <p:cNvSpPr txBox="1">
            <a:spLocks noChangeArrowheads="1"/>
          </p:cNvSpPr>
          <p:nvPr/>
        </p:nvSpPr>
        <p:spPr bwMode="auto">
          <a:xfrm>
            <a:off x="8113184"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p>
        </p:txBody>
      </p:sp>
      <p:sp>
        <p:nvSpPr>
          <p:cNvPr id="274440" name="Text Box 8"/>
          <p:cNvSpPr txBox="1">
            <a:spLocks noChangeArrowheads="1"/>
          </p:cNvSpPr>
          <p:nvPr/>
        </p:nvSpPr>
        <p:spPr bwMode="auto">
          <a:xfrm>
            <a:off x="9552517"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Tree>
    <p:extLst>
      <p:ext uri="{BB962C8B-B14F-4D97-AF65-F5344CB8AC3E}">
        <p14:creationId xmlns:p14="http://schemas.microsoft.com/office/powerpoint/2010/main" val="7852187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4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44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4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P spid="274437" grpId="0"/>
      <p:bldP spid="274438" grpId="0"/>
      <p:bldP spid="274439" grpId="0"/>
      <p:bldP spid="2744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body" sz="half" idx="1"/>
          </p:nvPr>
        </p:nvSpPr>
        <p:spPr>
          <a:xfrm>
            <a:off x="609601" y="692150"/>
            <a:ext cx="8462433" cy="6265242"/>
          </a:xfrm>
        </p:spPr>
        <p:txBody>
          <a:bodyPr>
            <a:normAutofit fontScale="92500" lnSpcReduction="20000"/>
          </a:bodyPr>
          <a:lstStyle/>
          <a:p>
            <a:pPr marL="717550" lvl="1" indent="-342900" hangingPunct="0">
              <a:lnSpc>
                <a:spcPct val="140000"/>
              </a:lnSpc>
              <a:spcBef>
                <a:spcPts val="6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绘制线</a:t>
            </a:r>
          </a:p>
          <a:p>
            <a:pPr lvl="1">
              <a:lnSpc>
                <a:spcPct val="80000"/>
              </a:lnSpc>
              <a:buFont typeface="Wingdings" pitchFamily="2" charset="2"/>
              <a:buNone/>
            </a:pPr>
            <a:r>
              <a:rPr lang="en-US" altLang="zh-CN" b="1" dirty="0"/>
              <a:t> </a:t>
            </a:r>
            <a:r>
              <a:rPr lang="en-US" altLang="zh-CN" b="1" dirty="0" smtClean="0"/>
              <a:t>   </a:t>
            </a:r>
            <a:r>
              <a:rPr lang="en-US" altLang="zh-CN" sz="2000" b="1" dirty="0" err="1" smtClean="0">
                <a:solidFill>
                  <a:schemeClr val="bg2">
                    <a:lumMod val="50000"/>
                  </a:schemeClr>
                </a:solidFill>
              </a:rPr>
              <a:t>glLineWidth</a:t>
            </a:r>
            <a:r>
              <a:rPr lang="en-US" altLang="zh-CN" sz="2000" b="1" dirty="0" smtClean="0">
                <a:solidFill>
                  <a:schemeClr val="bg2">
                    <a:lumMod val="50000"/>
                  </a:schemeClr>
                </a:solidFill>
              </a:rPr>
              <a:t>(5.0);</a:t>
            </a:r>
          </a:p>
          <a:p>
            <a:pPr lvl="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glBegin</a:t>
            </a:r>
            <a:r>
              <a:rPr lang="en-US" altLang="zh-CN" sz="2000" b="1" dirty="0" smtClean="0">
                <a:solidFill>
                  <a:schemeClr val="bg2">
                    <a:lumMod val="50000"/>
                  </a:schemeClr>
                </a:solidFill>
              </a:rPr>
              <a:t>(GL_LINES);</a:t>
            </a:r>
          </a:p>
          <a:p>
            <a:pPr lvl="2">
              <a:lnSpc>
                <a:spcPct val="80000"/>
              </a:lnSpc>
              <a:buFont typeface="Wingdings" pitchFamily="2" charset="2"/>
              <a:buNone/>
            </a:pPr>
            <a:r>
              <a:rPr lang="en-US" altLang="zh-CN" sz="2000" b="1" dirty="0" smtClean="0"/>
              <a:t>    </a:t>
            </a:r>
            <a:r>
              <a:rPr lang="en-US" altLang="zh-CN" sz="2000" b="1" dirty="0" smtClean="0">
                <a:solidFill>
                  <a:srgbClr val="009900"/>
                </a:solidFill>
              </a:rPr>
              <a:t>glVertex2f(0.0,0.0);</a:t>
            </a:r>
          </a:p>
          <a:p>
            <a:pPr lvl="2">
              <a:lnSpc>
                <a:spcPct val="80000"/>
              </a:lnSpc>
              <a:buFont typeface="Wingdings" pitchFamily="2" charset="2"/>
              <a:buNone/>
            </a:pPr>
            <a:r>
              <a:rPr lang="en-US" altLang="zh-CN" sz="2000" b="1" dirty="0" smtClean="0">
                <a:solidFill>
                  <a:srgbClr val="009900"/>
                </a:solidFill>
              </a:rPr>
              <a:t>    glVertex2f(0.2,0.0);</a:t>
            </a:r>
          </a:p>
          <a:p>
            <a:pPr lvl="2">
              <a:lnSpc>
                <a:spcPct val="80000"/>
              </a:lnSpc>
              <a:buFont typeface="Wingdings" pitchFamily="2" charset="2"/>
              <a:buNone/>
            </a:pPr>
            <a:endParaRPr lang="en-US" altLang="zh-CN" sz="2000" b="1" dirty="0" smtClean="0">
              <a:solidFill>
                <a:srgbClr val="009900"/>
              </a:solidFill>
            </a:endParaRPr>
          </a:p>
          <a:p>
            <a:pPr lvl="2">
              <a:lnSpc>
                <a:spcPct val="80000"/>
              </a:lnSpc>
              <a:buFont typeface="Wingdings" pitchFamily="2" charset="2"/>
              <a:buNone/>
            </a:pPr>
            <a:r>
              <a:rPr lang="en-US" altLang="zh-CN" sz="2000" b="1" dirty="0">
                <a:solidFill>
                  <a:srgbClr val="009900"/>
                </a:solidFill>
              </a:rPr>
              <a:t> </a:t>
            </a:r>
            <a:r>
              <a:rPr lang="en-US" altLang="zh-CN" sz="2000" b="1" dirty="0" smtClean="0">
                <a:solidFill>
                  <a:srgbClr val="009900"/>
                </a:solidFill>
              </a:rPr>
              <a:t>   glVertex2f(0.2,0.0);</a:t>
            </a:r>
          </a:p>
          <a:p>
            <a:pPr lvl="2">
              <a:lnSpc>
                <a:spcPct val="80000"/>
              </a:lnSpc>
              <a:buFont typeface="Wingdings" pitchFamily="2" charset="2"/>
              <a:buNone/>
            </a:pPr>
            <a:r>
              <a:rPr lang="en-US" altLang="zh-CN" sz="2000" b="1" dirty="0" smtClean="0">
                <a:solidFill>
                  <a:srgbClr val="009900"/>
                </a:solidFill>
              </a:rPr>
              <a:t>    glVertex2f(0.3,0.15);</a:t>
            </a:r>
          </a:p>
          <a:p>
            <a:pPr lvl="2">
              <a:lnSpc>
                <a:spcPct val="80000"/>
              </a:lnSpc>
              <a:buFont typeface="Wingdings" pitchFamily="2" charset="2"/>
              <a:buNone/>
            </a:pPr>
            <a:endParaRPr lang="en-US" altLang="zh-CN" sz="2000" b="1" dirty="0" smtClean="0">
              <a:solidFill>
                <a:srgbClr val="009900"/>
              </a:solidFill>
            </a:endParaRPr>
          </a:p>
          <a:p>
            <a:pPr lvl="2">
              <a:lnSpc>
                <a:spcPct val="80000"/>
              </a:lnSpc>
              <a:buFont typeface="Wingdings" pitchFamily="2" charset="2"/>
              <a:buNone/>
            </a:pPr>
            <a:r>
              <a:rPr lang="en-US" altLang="zh-CN" sz="2000" b="1" dirty="0">
                <a:solidFill>
                  <a:srgbClr val="009900"/>
                </a:solidFill>
              </a:rPr>
              <a:t> </a:t>
            </a:r>
            <a:r>
              <a:rPr lang="en-US" altLang="zh-CN" sz="2000" b="1" dirty="0" smtClean="0">
                <a:solidFill>
                  <a:srgbClr val="009900"/>
                </a:solidFill>
              </a:rPr>
              <a:t>   glVertex2f(0.3,0.15);</a:t>
            </a:r>
          </a:p>
          <a:p>
            <a:pPr lvl="2">
              <a:lnSpc>
                <a:spcPct val="80000"/>
              </a:lnSpc>
              <a:buFont typeface="Wingdings" pitchFamily="2" charset="2"/>
              <a:buNone/>
            </a:pPr>
            <a:r>
              <a:rPr lang="en-US" altLang="zh-CN" sz="2000" b="1" dirty="0" smtClean="0">
                <a:solidFill>
                  <a:srgbClr val="009900"/>
                </a:solidFill>
              </a:rPr>
              <a:t>    glVertex2f(0.2,0.3);</a:t>
            </a:r>
          </a:p>
          <a:p>
            <a:pPr lvl="2">
              <a:lnSpc>
                <a:spcPct val="80000"/>
              </a:lnSpc>
              <a:buFont typeface="Wingdings" pitchFamily="2" charset="2"/>
              <a:buNone/>
            </a:pPr>
            <a:endParaRPr lang="en-US" altLang="zh-CN" sz="2000" b="1" dirty="0" smtClean="0">
              <a:solidFill>
                <a:srgbClr val="009900"/>
              </a:solidFill>
            </a:endParaRPr>
          </a:p>
          <a:p>
            <a:pPr lvl="2">
              <a:lnSpc>
                <a:spcPct val="80000"/>
              </a:lnSpc>
              <a:buFont typeface="Wingdings" pitchFamily="2" charset="2"/>
              <a:buNone/>
            </a:pPr>
            <a:r>
              <a:rPr lang="en-US" altLang="zh-CN" sz="2000" b="1" dirty="0">
                <a:solidFill>
                  <a:srgbClr val="009900"/>
                </a:solidFill>
              </a:rPr>
              <a:t> </a:t>
            </a:r>
            <a:r>
              <a:rPr lang="en-US" altLang="zh-CN" sz="2000" b="1" dirty="0" smtClean="0">
                <a:solidFill>
                  <a:srgbClr val="009900"/>
                </a:solidFill>
              </a:rPr>
              <a:t>   glVertex2f(0.2,0.3);</a:t>
            </a:r>
          </a:p>
          <a:p>
            <a:pPr lvl="2">
              <a:lnSpc>
                <a:spcPct val="80000"/>
              </a:lnSpc>
              <a:buFont typeface="Wingdings" pitchFamily="2" charset="2"/>
              <a:buNone/>
            </a:pPr>
            <a:r>
              <a:rPr lang="en-US" altLang="zh-CN" sz="2000" b="1" dirty="0" smtClean="0">
                <a:solidFill>
                  <a:srgbClr val="009900"/>
                </a:solidFill>
              </a:rPr>
              <a:t>    glVertex2f(0.0,0.3);</a:t>
            </a:r>
          </a:p>
          <a:p>
            <a:pPr lvl="2">
              <a:lnSpc>
                <a:spcPct val="80000"/>
              </a:lnSpc>
              <a:buFont typeface="Wingdings" pitchFamily="2" charset="2"/>
              <a:buNone/>
            </a:pPr>
            <a:endParaRPr lang="en-US" altLang="zh-CN" sz="2000" b="1" dirty="0" smtClean="0">
              <a:solidFill>
                <a:srgbClr val="009900"/>
              </a:solidFill>
            </a:endParaRPr>
          </a:p>
          <a:p>
            <a:pPr lvl="2">
              <a:lnSpc>
                <a:spcPct val="80000"/>
              </a:lnSpc>
              <a:buFont typeface="Wingdings" pitchFamily="2" charset="2"/>
              <a:buNone/>
            </a:pPr>
            <a:r>
              <a:rPr lang="en-US" altLang="zh-CN" sz="2000" b="1" dirty="0">
                <a:solidFill>
                  <a:srgbClr val="009900"/>
                </a:solidFill>
              </a:rPr>
              <a:t> </a:t>
            </a:r>
            <a:r>
              <a:rPr lang="en-US" altLang="zh-CN" sz="2000" b="1" dirty="0" smtClean="0">
                <a:solidFill>
                  <a:srgbClr val="009900"/>
                </a:solidFill>
              </a:rPr>
              <a:t>   glVertex2f(0.0,0.3);</a:t>
            </a:r>
          </a:p>
          <a:p>
            <a:pPr lvl="2">
              <a:lnSpc>
                <a:spcPct val="80000"/>
              </a:lnSpc>
              <a:buFont typeface="Wingdings" pitchFamily="2" charset="2"/>
              <a:buNone/>
            </a:pPr>
            <a:r>
              <a:rPr lang="en-US" altLang="zh-CN" sz="2000" b="1" dirty="0">
                <a:solidFill>
                  <a:srgbClr val="009900"/>
                </a:solidFill>
              </a:rPr>
              <a:t> </a:t>
            </a:r>
            <a:r>
              <a:rPr lang="en-US" altLang="zh-CN" sz="2000" b="1" dirty="0" smtClean="0">
                <a:solidFill>
                  <a:srgbClr val="009900"/>
                </a:solidFill>
              </a:rPr>
              <a:t>   glVertex2f(0.0,0.0);</a:t>
            </a:r>
          </a:p>
          <a:p>
            <a:pPr lvl="1">
              <a:lnSpc>
                <a:spcPct val="80000"/>
              </a:lnSpc>
              <a:buFont typeface="Wingdings" pitchFamily="2" charset="2"/>
              <a:buNone/>
            </a:pPr>
            <a:r>
              <a:rPr lang="en-US" altLang="zh-CN" sz="2000" b="1" dirty="0" smtClean="0">
                <a:solidFill>
                  <a:schemeClr val="bg2">
                    <a:lumMod val="50000"/>
                  </a:schemeClr>
                </a:solidFill>
              </a:rPr>
              <a:t>     </a:t>
            </a:r>
            <a:r>
              <a:rPr lang="en-US" altLang="zh-CN" sz="2000" b="1" dirty="0" err="1" smtClean="0">
                <a:solidFill>
                  <a:schemeClr val="bg2">
                    <a:lumMod val="50000"/>
                  </a:schemeClr>
                </a:solidFill>
              </a:rPr>
              <a:t>glEnd</a:t>
            </a:r>
            <a:r>
              <a:rPr lang="en-US" altLang="zh-CN" sz="2000" b="1" dirty="0" smtClean="0">
                <a:solidFill>
                  <a:schemeClr val="bg2">
                    <a:lumMod val="50000"/>
                  </a:schemeClr>
                </a:solidFill>
              </a:rPr>
              <a:t>();</a:t>
            </a:r>
            <a:endParaRPr lang="zh-CN" altLang="en-US" sz="2000" b="1" dirty="0" smtClean="0"/>
          </a:p>
        </p:txBody>
      </p:sp>
      <p:grpSp>
        <p:nvGrpSpPr>
          <p:cNvPr id="2" name="Group 3"/>
          <p:cNvGrpSpPr>
            <a:grpSpLocks/>
          </p:cNvGrpSpPr>
          <p:nvPr/>
        </p:nvGrpSpPr>
        <p:grpSpPr bwMode="auto">
          <a:xfrm>
            <a:off x="8208433" y="622301"/>
            <a:ext cx="958851" cy="434975"/>
            <a:chOff x="3878" y="210"/>
            <a:chExt cx="453" cy="274"/>
          </a:xfrm>
        </p:grpSpPr>
        <p:sp>
          <p:nvSpPr>
            <p:cNvPr id="23585" name="Oval 4"/>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86" name="Text Box 5"/>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6"/>
          <p:cNvGrpSpPr>
            <a:grpSpLocks/>
          </p:cNvGrpSpPr>
          <p:nvPr/>
        </p:nvGrpSpPr>
        <p:grpSpPr bwMode="auto">
          <a:xfrm>
            <a:off x="6538384" y="1773238"/>
            <a:ext cx="863600" cy="366712"/>
            <a:chOff x="3089" y="935"/>
            <a:chExt cx="408" cy="231"/>
          </a:xfrm>
        </p:grpSpPr>
        <p:sp>
          <p:nvSpPr>
            <p:cNvPr id="23583" name="Oval 7"/>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84" name="Text Box 8"/>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9"/>
          <p:cNvGrpSpPr>
            <a:grpSpLocks/>
          </p:cNvGrpSpPr>
          <p:nvPr/>
        </p:nvGrpSpPr>
        <p:grpSpPr bwMode="auto">
          <a:xfrm>
            <a:off x="9264651" y="1054100"/>
            <a:ext cx="863600" cy="508000"/>
            <a:chOff x="4377" y="482"/>
            <a:chExt cx="408" cy="320"/>
          </a:xfrm>
        </p:grpSpPr>
        <p:sp>
          <p:nvSpPr>
            <p:cNvPr id="23581" name="Oval 10"/>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82" name="Text Box 11"/>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2"/>
          <p:cNvGrpSpPr>
            <a:grpSpLocks/>
          </p:cNvGrpSpPr>
          <p:nvPr/>
        </p:nvGrpSpPr>
        <p:grpSpPr bwMode="auto">
          <a:xfrm>
            <a:off x="6671733" y="981076"/>
            <a:ext cx="863600" cy="409575"/>
            <a:chOff x="3152" y="436"/>
            <a:chExt cx="408" cy="258"/>
          </a:xfrm>
        </p:grpSpPr>
        <p:sp>
          <p:nvSpPr>
            <p:cNvPr id="23579" name="Oval 13"/>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80" name="Text Box 14"/>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sp>
        <p:nvSpPr>
          <p:cNvPr id="276495" name="Line 15"/>
          <p:cNvSpPr>
            <a:spLocks noChangeShapeType="1"/>
          </p:cNvSpPr>
          <p:nvPr/>
        </p:nvSpPr>
        <p:spPr bwMode="auto">
          <a:xfrm flipV="1">
            <a:off x="7056966" y="1341439"/>
            <a:ext cx="287867"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496" name="Line 16"/>
          <p:cNvSpPr>
            <a:spLocks noChangeShapeType="1"/>
          </p:cNvSpPr>
          <p:nvPr/>
        </p:nvSpPr>
        <p:spPr bwMode="auto">
          <a:xfrm>
            <a:off x="8265584" y="1009651"/>
            <a:ext cx="1056216"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17"/>
          <p:cNvGrpSpPr>
            <a:grpSpLocks/>
          </p:cNvGrpSpPr>
          <p:nvPr/>
        </p:nvGrpSpPr>
        <p:grpSpPr bwMode="auto">
          <a:xfrm>
            <a:off x="7440084" y="1846264"/>
            <a:ext cx="863600" cy="434975"/>
            <a:chOff x="3515" y="981"/>
            <a:chExt cx="408" cy="274"/>
          </a:xfrm>
        </p:grpSpPr>
        <p:sp>
          <p:nvSpPr>
            <p:cNvPr id="23577" name="Oval 18"/>
            <p:cNvSpPr>
              <a:spLocks noChangeArrowheads="1"/>
            </p:cNvSpPr>
            <p:nvPr/>
          </p:nvSpPr>
          <p:spPr bwMode="auto">
            <a:xfrm flipV="1">
              <a:off x="3560" y="1207"/>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78" name="Text Box 19"/>
            <p:cNvSpPr txBox="1">
              <a:spLocks noChangeArrowheads="1"/>
            </p:cNvSpPr>
            <p:nvPr/>
          </p:nvSpPr>
          <p:spPr bwMode="auto">
            <a:xfrm>
              <a:off x="3515" y="981"/>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7" name="Group 20"/>
          <p:cNvGrpSpPr>
            <a:grpSpLocks/>
          </p:cNvGrpSpPr>
          <p:nvPr/>
        </p:nvGrpSpPr>
        <p:grpSpPr bwMode="auto">
          <a:xfrm>
            <a:off x="8784167" y="2133601"/>
            <a:ext cx="863600" cy="366713"/>
            <a:chOff x="4150" y="1162"/>
            <a:chExt cx="408" cy="231"/>
          </a:xfrm>
        </p:grpSpPr>
        <p:sp>
          <p:nvSpPr>
            <p:cNvPr id="23575" name="Oval 21"/>
            <p:cNvSpPr>
              <a:spLocks noChangeArrowheads="1"/>
            </p:cNvSpPr>
            <p:nvPr/>
          </p:nvSpPr>
          <p:spPr bwMode="auto">
            <a:xfrm flipV="1">
              <a:off x="4196" y="1343"/>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3576" name="Text Box 22"/>
            <p:cNvSpPr txBox="1">
              <a:spLocks noChangeArrowheads="1"/>
            </p:cNvSpPr>
            <p:nvPr/>
          </p:nvSpPr>
          <p:spPr bwMode="auto">
            <a:xfrm>
              <a:off x="4150" y="116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sp>
        <p:nvSpPr>
          <p:cNvPr id="276503" name="Line 23"/>
          <p:cNvSpPr>
            <a:spLocks noChangeShapeType="1"/>
          </p:cNvSpPr>
          <p:nvPr/>
        </p:nvSpPr>
        <p:spPr bwMode="auto">
          <a:xfrm>
            <a:off x="7632700" y="2278063"/>
            <a:ext cx="1305984"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76504" name="Picture 24" descr="LIN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67967" y="3068638"/>
            <a:ext cx="5209117" cy="2951162"/>
          </a:xfrm>
          <a:noFill/>
        </p:spPr>
      </p:pic>
      <p:sp>
        <p:nvSpPr>
          <p:cNvPr id="276505" name="Text Box 25"/>
          <p:cNvSpPr txBox="1">
            <a:spLocks noChangeArrowheads="1"/>
          </p:cNvSpPr>
          <p:nvPr/>
        </p:nvSpPr>
        <p:spPr bwMode="auto">
          <a:xfrm>
            <a:off x="9169400"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76506" name="Text Box 26"/>
          <p:cNvSpPr txBox="1">
            <a:spLocks noChangeArrowheads="1"/>
          </p:cNvSpPr>
          <p:nvPr/>
        </p:nvSpPr>
        <p:spPr bwMode="auto">
          <a:xfrm>
            <a:off x="10033000" y="45100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
        <p:nvSpPr>
          <p:cNvPr id="276507" name="Text Box 27"/>
          <p:cNvSpPr txBox="1">
            <a:spLocks noChangeArrowheads="1"/>
          </p:cNvSpPr>
          <p:nvPr/>
        </p:nvSpPr>
        <p:spPr bwMode="auto">
          <a:xfrm>
            <a:off x="7823200"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76508" name="Text Box 28"/>
          <p:cNvSpPr txBox="1">
            <a:spLocks noChangeArrowheads="1"/>
          </p:cNvSpPr>
          <p:nvPr/>
        </p:nvSpPr>
        <p:spPr bwMode="auto">
          <a:xfrm>
            <a:off x="7632700"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7</a:t>
            </a:r>
          </a:p>
        </p:txBody>
      </p:sp>
      <p:sp>
        <p:nvSpPr>
          <p:cNvPr id="276509" name="Text Box 29"/>
          <p:cNvSpPr txBox="1">
            <a:spLocks noChangeArrowheads="1"/>
          </p:cNvSpPr>
          <p:nvPr/>
        </p:nvSpPr>
        <p:spPr bwMode="auto">
          <a:xfrm>
            <a:off x="9072033"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5</a:t>
            </a:r>
          </a:p>
        </p:txBody>
      </p:sp>
      <p:sp>
        <p:nvSpPr>
          <p:cNvPr id="276510" name="Text Box 30"/>
          <p:cNvSpPr txBox="1">
            <a:spLocks noChangeArrowheads="1"/>
          </p:cNvSpPr>
          <p:nvPr/>
        </p:nvSpPr>
        <p:spPr bwMode="auto">
          <a:xfrm>
            <a:off x="9476317" y="52578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r>
              <a:rPr lang="en-US" altLang="zh-CN" b="1" i="0">
                <a:solidFill>
                  <a:schemeClr val="bg1"/>
                </a:solidFill>
                <a:latin typeface="Times New Roman" pitchFamily="18" charset="0"/>
              </a:rPr>
              <a:t>)</a:t>
            </a:r>
          </a:p>
        </p:txBody>
      </p:sp>
      <p:sp>
        <p:nvSpPr>
          <p:cNvPr id="276511" name="Text Box 31"/>
          <p:cNvSpPr txBox="1">
            <a:spLocks noChangeArrowheads="1"/>
          </p:cNvSpPr>
          <p:nvPr/>
        </p:nvSpPr>
        <p:spPr bwMode="auto">
          <a:xfrm>
            <a:off x="10416117" y="45085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r>
              <a:rPr lang="en-US" altLang="zh-CN" b="1" i="0">
                <a:solidFill>
                  <a:schemeClr val="bg1"/>
                </a:solidFill>
                <a:latin typeface="Times New Roman" pitchFamily="18" charset="0"/>
              </a:rPr>
              <a:t>)</a:t>
            </a:r>
          </a:p>
        </p:txBody>
      </p:sp>
      <p:sp>
        <p:nvSpPr>
          <p:cNvPr id="276512" name="Text Box 32"/>
          <p:cNvSpPr txBox="1">
            <a:spLocks noChangeArrowheads="1"/>
          </p:cNvSpPr>
          <p:nvPr/>
        </p:nvSpPr>
        <p:spPr bwMode="auto">
          <a:xfrm>
            <a:off x="9457267"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6</a:t>
            </a:r>
            <a:r>
              <a:rPr lang="en-US" altLang="zh-CN" b="1" i="0">
                <a:solidFill>
                  <a:schemeClr val="bg1"/>
                </a:solidFill>
                <a:latin typeface="Times New Roman" pitchFamily="18" charset="0"/>
              </a:rPr>
              <a:t>)</a:t>
            </a:r>
          </a:p>
        </p:txBody>
      </p:sp>
      <p:sp>
        <p:nvSpPr>
          <p:cNvPr id="276513" name="Text Box 33"/>
          <p:cNvSpPr txBox="1">
            <a:spLocks noChangeArrowheads="1"/>
          </p:cNvSpPr>
          <p:nvPr/>
        </p:nvSpPr>
        <p:spPr bwMode="auto">
          <a:xfrm>
            <a:off x="8017933"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8</a:t>
            </a:r>
            <a:r>
              <a:rPr lang="en-US" altLang="zh-CN" b="1" i="0">
                <a:solidFill>
                  <a:schemeClr val="bg1"/>
                </a:solidFill>
                <a:latin typeface="Times New Roman" pitchFamily="18" charset="0"/>
              </a:rPr>
              <a:t>)</a:t>
            </a:r>
          </a:p>
        </p:txBody>
      </p:sp>
      <p:sp>
        <p:nvSpPr>
          <p:cNvPr id="276514" name="Text Box 34"/>
          <p:cNvSpPr txBox="1">
            <a:spLocks noChangeArrowheads="1"/>
          </p:cNvSpPr>
          <p:nvPr/>
        </p:nvSpPr>
        <p:spPr bwMode="auto">
          <a:xfrm>
            <a:off x="7247467"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9</a:t>
            </a:r>
            <a:r>
              <a:rPr lang="en-US" altLang="zh-CN" b="1" i="0">
                <a:solidFill>
                  <a:schemeClr val="bg1"/>
                </a:solidFill>
                <a:latin typeface="Times New Roman" pitchFamily="18" charset="0"/>
              </a:rPr>
              <a:t>)</a:t>
            </a:r>
          </a:p>
        </p:txBody>
      </p:sp>
    </p:spTree>
    <p:extLst>
      <p:ext uri="{BB962C8B-B14F-4D97-AF65-F5344CB8AC3E}">
        <p14:creationId xmlns:p14="http://schemas.microsoft.com/office/powerpoint/2010/main" val="1535666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48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4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4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4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4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48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48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48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482">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482">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482">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482">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482">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482">
                                            <p:txEl>
                                              <p:pRg st="17" end="1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76495"/>
                                        </p:tgtEl>
                                        <p:attrNameLst>
                                          <p:attrName>style.visibility</p:attrName>
                                        </p:attrNameLst>
                                      </p:cBhvr>
                                      <p:to>
                                        <p:strVal val="visible"/>
                                      </p:to>
                                    </p:set>
                                    <p:animEffect transition="in" filter="wipe(down)">
                                      <p:cBhvr>
                                        <p:cTn id="63" dur="500"/>
                                        <p:tgtEl>
                                          <p:spTgt spid="27649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76496"/>
                                        </p:tgtEl>
                                        <p:attrNameLst>
                                          <p:attrName>style.visibility</p:attrName>
                                        </p:attrNameLst>
                                      </p:cBhvr>
                                      <p:to>
                                        <p:strVal val="visible"/>
                                      </p:to>
                                    </p:set>
                                    <p:animEffect transition="in" filter="wipe(left)">
                                      <p:cBhvr>
                                        <p:cTn id="68" dur="500"/>
                                        <p:tgtEl>
                                          <p:spTgt spid="2764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76503"/>
                                        </p:tgtEl>
                                        <p:attrNameLst>
                                          <p:attrName>style.visibility</p:attrName>
                                        </p:attrNameLst>
                                      </p:cBhvr>
                                      <p:to>
                                        <p:strVal val="visible"/>
                                      </p:to>
                                    </p:set>
                                    <p:animEffect transition="in" filter="wipe(down)">
                                      <p:cBhvr>
                                        <p:cTn id="73" dur="500"/>
                                        <p:tgtEl>
                                          <p:spTgt spid="27650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276504"/>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7650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7650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76510"/>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76506"/>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765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76509"/>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7651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76508"/>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76513"/>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76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animBg="1"/>
      <p:bldP spid="276495" grpId="0" animBg="1"/>
      <p:bldP spid="276496" grpId="0" animBg="1"/>
      <p:bldP spid="276503" grpId="0" animBg="1"/>
      <p:bldP spid="276505" grpId="0"/>
      <p:bldP spid="276506" grpId="0"/>
      <p:bldP spid="276507" grpId="0"/>
      <p:bldP spid="276508" grpId="0"/>
      <p:bldP spid="276509" grpId="0"/>
      <p:bldP spid="276510" grpId="0"/>
      <p:bldP spid="276511" grpId="0"/>
      <p:bldP spid="276512" grpId="0"/>
      <p:bldP spid="276513" grpId="0"/>
      <p:bldP spid="2765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reeform 2"/>
          <p:cNvSpPr>
            <a:spLocks/>
          </p:cNvSpPr>
          <p:nvPr/>
        </p:nvSpPr>
        <p:spPr bwMode="auto">
          <a:xfrm>
            <a:off x="7920567" y="1052514"/>
            <a:ext cx="2302933" cy="1368425"/>
          </a:xfrm>
          <a:custGeom>
            <a:avLst/>
            <a:gdLst>
              <a:gd name="T0" fmla="*/ 0 w 1088"/>
              <a:gd name="T1" fmla="*/ 2147483647 h 862"/>
              <a:gd name="T2" fmla="*/ 2147483647 w 1088"/>
              <a:gd name="T3" fmla="*/ 2147483647 h 862"/>
              <a:gd name="T4" fmla="*/ 2147483647 w 1088"/>
              <a:gd name="T5" fmla="*/ 0 h 862"/>
              <a:gd name="T6" fmla="*/ 2147483647 w 1088"/>
              <a:gd name="T7" fmla="*/ 2147483647 h 862"/>
              <a:gd name="T8" fmla="*/ 2147483647 w 1088"/>
              <a:gd name="T9" fmla="*/ 2147483647 h 862"/>
              <a:gd name="T10" fmla="*/ 2147483647 w 1088"/>
              <a:gd name="T11" fmla="*/ 2147483647 h 862"/>
              <a:gd name="T12" fmla="*/ 0 w 1088"/>
              <a:gd name="T13" fmla="*/ 2147483647 h 862"/>
              <a:gd name="T14" fmla="*/ 0 60000 65536"/>
              <a:gd name="T15" fmla="*/ 0 60000 65536"/>
              <a:gd name="T16" fmla="*/ 0 60000 65536"/>
              <a:gd name="T17" fmla="*/ 0 60000 65536"/>
              <a:gd name="T18" fmla="*/ 0 60000 65536"/>
              <a:gd name="T19" fmla="*/ 0 60000 65536"/>
              <a:gd name="T20" fmla="*/ 0 60000 65536"/>
              <a:gd name="T21" fmla="*/ 0 w 1088"/>
              <a:gd name="T22" fmla="*/ 0 h 862"/>
              <a:gd name="T23" fmla="*/ 1088 w 1088"/>
              <a:gd name="T24" fmla="*/ 862 h 8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862">
                <a:moveTo>
                  <a:pt x="0" y="590"/>
                </a:moveTo>
                <a:lnTo>
                  <a:pt x="136" y="182"/>
                </a:lnTo>
                <a:lnTo>
                  <a:pt x="544" y="0"/>
                </a:lnTo>
                <a:lnTo>
                  <a:pt x="1088" y="272"/>
                </a:lnTo>
                <a:lnTo>
                  <a:pt x="907" y="862"/>
                </a:lnTo>
                <a:lnTo>
                  <a:pt x="272" y="771"/>
                </a:lnTo>
                <a:lnTo>
                  <a:pt x="0" y="590"/>
                </a:lnTo>
                <a:close/>
              </a:path>
            </a:pathLst>
          </a:custGeom>
          <a:solidFill>
            <a:schemeClr val="accent1"/>
          </a:solidFill>
          <a:ln w="9525">
            <a:solidFill>
              <a:schemeClr val="tx1"/>
            </a:solidFill>
            <a:round/>
            <a:headEnd/>
            <a:tailEnd/>
          </a:ln>
        </p:spPr>
        <p:txBody>
          <a:bodyPr/>
          <a:lstStyle/>
          <a:p>
            <a:endParaRPr lang="zh-CN" altLang="en-US"/>
          </a:p>
        </p:txBody>
      </p:sp>
      <p:sp>
        <p:nvSpPr>
          <p:cNvPr id="24579" name="Rectangle 3"/>
          <p:cNvSpPr>
            <a:spLocks noGrp="1" noChangeArrowheads="1"/>
          </p:cNvSpPr>
          <p:nvPr>
            <p:ph type="body" sz="half" idx="1"/>
          </p:nvPr>
        </p:nvSpPr>
        <p:spPr>
          <a:xfrm>
            <a:off x="624418" y="908051"/>
            <a:ext cx="6432549" cy="1223963"/>
          </a:xfrm>
        </p:spPr>
        <p:txBody>
          <a:bodyPr>
            <a:normAutofit/>
          </a:bodyPr>
          <a:lstStyle/>
          <a:p>
            <a:pPr marL="717550" lvl="1" indent="-342900" hangingPunct="0">
              <a:lnSpc>
                <a:spcPct val="120000"/>
              </a:lnSpc>
              <a:spcBef>
                <a:spcPts val="600"/>
              </a:spcBef>
              <a:buFont typeface="Wingdings" panose="05000000000000000000" pitchFamily="2" charset="2"/>
              <a:buChar char="Ø"/>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绘制多边形</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4580" name="Rectangle 4"/>
          <p:cNvSpPr>
            <a:spLocks noChangeArrowheads="1"/>
          </p:cNvSpPr>
          <p:nvPr/>
        </p:nvSpPr>
        <p:spPr bwMode="auto">
          <a:xfrm>
            <a:off x="235735" y="1916114"/>
            <a:ext cx="722841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lnSpc>
                <a:spcPct val="80000"/>
              </a:lnSpc>
              <a:spcBef>
                <a:spcPct val="20000"/>
              </a:spcBef>
              <a:buClr>
                <a:schemeClr val="bg2"/>
              </a:buClr>
              <a:buSzPct val="65000"/>
              <a:buFont typeface="Wingdings" pitchFamily="2" charset="2"/>
              <a:buNone/>
            </a:pPr>
            <a:r>
              <a:rPr lang="en-US" altLang="zh-CN" sz="2400" i="0" dirty="0"/>
              <a:t>	</a:t>
            </a:r>
            <a:r>
              <a:rPr lang="en-US" altLang="zh-CN" sz="2400" b="1" i="0" dirty="0" err="1">
                <a:solidFill>
                  <a:schemeClr val="bg2">
                    <a:lumMod val="50000"/>
                  </a:schemeClr>
                </a:solidFill>
              </a:rPr>
              <a:t>glBegin</a:t>
            </a:r>
            <a:r>
              <a:rPr lang="en-US" altLang="zh-CN" sz="2400" b="1" i="0" dirty="0">
                <a:solidFill>
                  <a:schemeClr val="bg2">
                    <a:lumMod val="50000"/>
                  </a:schemeClr>
                </a:solidFill>
              </a:rPr>
              <a:t>(GL_POLYGON);</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chemeClr val="bg2">
                    <a:lumMod val="50000"/>
                  </a:schemeClr>
                </a:solidFill>
              </a:rPr>
              <a:t>     	</a:t>
            </a:r>
            <a:r>
              <a:rPr lang="en-US" altLang="zh-CN" sz="2400" b="1" i="0" dirty="0">
                <a:solidFill>
                  <a:srgbClr val="19B804"/>
                </a:solidFill>
              </a:rPr>
              <a:t>glVertex2f(0.0,0.0);</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rgbClr val="19B804"/>
                </a:solidFill>
              </a:rPr>
              <a:t>     	glVertex2f(0.2,0.0);</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rgbClr val="19B804"/>
                </a:solidFill>
              </a:rPr>
              <a:t>     	glVertex2f(0.3,0.15);</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rgbClr val="19B804"/>
                </a:solidFill>
              </a:rPr>
              <a:t>    	glVertex2f(0.2,0.3);</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rgbClr val="19B804"/>
                </a:solidFill>
              </a:rPr>
              <a:t>     	glVertex2f(0.0,0.3);</a:t>
            </a:r>
          </a:p>
          <a:p>
            <a:pPr marL="1143000" lvl="2" indent="-228600" algn="l">
              <a:lnSpc>
                <a:spcPct val="80000"/>
              </a:lnSpc>
              <a:spcBef>
                <a:spcPct val="20000"/>
              </a:spcBef>
              <a:buClr>
                <a:schemeClr val="bg2"/>
              </a:buClr>
              <a:buSzPct val="65000"/>
              <a:buFont typeface="Wingdings" pitchFamily="2" charset="2"/>
              <a:buNone/>
            </a:pPr>
            <a:r>
              <a:rPr lang="en-US" altLang="zh-CN" sz="2400" b="1" i="0" dirty="0">
                <a:solidFill>
                  <a:schemeClr val="bg2">
                    <a:lumMod val="50000"/>
                  </a:schemeClr>
                </a:solidFill>
              </a:rPr>
              <a:t> 	</a:t>
            </a:r>
            <a:r>
              <a:rPr lang="en-US" altLang="zh-CN" sz="2400" b="1" i="0" dirty="0" err="1">
                <a:solidFill>
                  <a:schemeClr val="bg2">
                    <a:lumMod val="50000"/>
                  </a:schemeClr>
                </a:solidFill>
              </a:rPr>
              <a:t>glEnd</a:t>
            </a:r>
            <a:r>
              <a:rPr lang="en-US" altLang="zh-CN" sz="2400" b="1" i="0" dirty="0">
                <a:solidFill>
                  <a:schemeClr val="bg2">
                    <a:lumMod val="50000"/>
                  </a:schemeClr>
                </a:solidFill>
              </a:rPr>
              <a:t>();</a:t>
            </a:r>
          </a:p>
        </p:txBody>
      </p:sp>
      <p:grpSp>
        <p:nvGrpSpPr>
          <p:cNvPr id="2" name="Group 5"/>
          <p:cNvGrpSpPr>
            <a:grpSpLocks/>
          </p:cNvGrpSpPr>
          <p:nvPr/>
        </p:nvGrpSpPr>
        <p:grpSpPr bwMode="auto">
          <a:xfrm>
            <a:off x="9033933" y="650876"/>
            <a:ext cx="958851" cy="434975"/>
            <a:chOff x="3878" y="210"/>
            <a:chExt cx="453" cy="274"/>
          </a:xfrm>
        </p:grpSpPr>
        <p:sp>
          <p:nvSpPr>
            <p:cNvPr id="24603" name="Oval 6"/>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604" name="Text Box 7"/>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8"/>
          <p:cNvGrpSpPr>
            <a:grpSpLocks/>
          </p:cNvGrpSpPr>
          <p:nvPr/>
        </p:nvGrpSpPr>
        <p:grpSpPr bwMode="auto">
          <a:xfrm>
            <a:off x="7401984" y="1773238"/>
            <a:ext cx="863600" cy="366712"/>
            <a:chOff x="3089" y="935"/>
            <a:chExt cx="408" cy="231"/>
          </a:xfrm>
        </p:grpSpPr>
        <p:sp>
          <p:nvSpPr>
            <p:cNvPr id="24601" name="Oval 9"/>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602" name="Text Box 10"/>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1"/>
          <p:cNvGrpSpPr>
            <a:grpSpLocks/>
          </p:cNvGrpSpPr>
          <p:nvPr/>
        </p:nvGrpSpPr>
        <p:grpSpPr bwMode="auto">
          <a:xfrm>
            <a:off x="10166351" y="1039813"/>
            <a:ext cx="863600" cy="508000"/>
            <a:chOff x="4377" y="482"/>
            <a:chExt cx="408" cy="320"/>
          </a:xfrm>
        </p:grpSpPr>
        <p:sp>
          <p:nvSpPr>
            <p:cNvPr id="24599" name="Oval 12"/>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600" name="Text Box 13"/>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4"/>
          <p:cNvGrpSpPr>
            <a:grpSpLocks/>
          </p:cNvGrpSpPr>
          <p:nvPr/>
        </p:nvGrpSpPr>
        <p:grpSpPr bwMode="auto">
          <a:xfrm>
            <a:off x="7535333" y="981076"/>
            <a:ext cx="863600" cy="409575"/>
            <a:chOff x="3152" y="436"/>
            <a:chExt cx="408" cy="258"/>
          </a:xfrm>
        </p:grpSpPr>
        <p:sp>
          <p:nvSpPr>
            <p:cNvPr id="24597" name="Oval 15"/>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598" name="Text Box 16"/>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7"/>
          <p:cNvGrpSpPr>
            <a:grpSpLocks/>
          </p:cNvGrpSpPr>
          <p:nvPr/>
        </p:nvGrpSpPr>
        <p:grpSpPr bwMode="auto">
          <a:xfrm>
            <a:off x="8208433" y="2233614"/>
            <a:ext cx="863600" cy="409575"/>
            <a:chOff x="3606" y="1543"/>
            <a:chExt cx="408" cy="258"/>
          </a:xfrm>
        </p:grpSpPr>
        <p:sp>
          <p:nvSpPr>
            <p:cNvPr id="24595" name="Oval 18"/>
            <p:cNvSpPr>
              <a:spLocks noChangeArrowheads="1"/>
            </p:cNvSpPr>
            <p:nvPr/>
          </p:nvSpPr>
          <p:spPr bwMode="auto">
            <a:xfrm flipV="1">
              <a:off x="3705" y="1543"/>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596" name="Text Box 19"/>
            <p:cNvSpPr txBox="1">
              <a:spLocks noChangeArrowheads="1"/>
            </p:cNvSpPr>
            <p:nvPr/>
          </p:nvSpPr>
          <p:spPr bwMode="auto">
            <a:xfrm>
              <a:off x="3606" y="157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7" name="Group 20"/>
          <p:cNvGrpSpPr>
            <a:grpSpLocks/>
          </p:cNvGrpSpPr>
          <p:nvPr/>
        </p:nvGrpSpPr>
        <p:grpSpPr bwMode="auto">
          <a:xfrm>
            <a:off x="9783234" y="2320926"/>
            <a:ext cx="920751" cy="366713"/>
            <a:chOff x="4350" y="1598"/>
            <a:chExt cx="435" cy="231"/>
          </a:xfrm>
        </p:grpSpPr>
        <p:sp>
          <p:nvSpPr>
            <p:cNvPr id="24593" name="Oval 21"/>
            <p:cNvSpPr>
              <a:spLocks noChangeArrowheads="1"/>
            </p:cNvSpPr>
            <p:nvPr/>
          </p:nvSpPr>
          <p:spPr bwMode="auto">
            <a:xfrm flipV="1">
              <a:off x="4350" y="1625"/>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4594" name="Text Box 22"/>
            <p:cNvSpPr txBox="1">
              <a:spLocks noChangeArrowheads="1"/>
            </p:cNvSpPr>
            <p:nvPr/>
          </p:nvSpPr>
          <p:spPr bwMode="auto">
            <a:xfrm>
              <a:off x="4377" y="159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pic>
        <p:nvPicPr>
          <p:cNvPr id="278551" name="Picture 23" descr="POLYG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479117" y="3213101"/>
            <a:ext cx="4993216" cy="2828925"/>
          </a:xfrm>
          <a:noFill/>
        </p:spPr>
      </p:pic>
      <p:sp>
        <p:nvSpPr>
          <p:cNvPr id="278552" name="Text Box 24"/>
          <p:cNvSpPr txBox="1">
            <a:spLocks noChangeArrowheads="1"/>
          </p:cNvSpPr>
          <p:nvPr/>
        </p:nvSpPr>
        <p:spPr bwMode="auto">
          <a:xfrm>
            <a:off x="9935633" y="51577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78553" name="Text Box 25"/>
          <p:cNvSpPr txBox="1">
            <a:spLocks noChangeArrowheads="1"/>
          </p:cNvSpPr>
          <p:nvPr/>
        </p:nvSpPr>
        <p:spPr bwMode="auto">
          <a:xfrm>
            <a:off x="10513484" y="43656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78554" name="Text Box 26"/>
          <p:cNvSpPr txBox="1">
            <a:spLocks noChangeArrowheads="1"/>
          </p:cNvSpPr>
          <p:nvPr/>
        </p:nvSpPr>
        <p:spPr bwMode="auto">
          <a:xfrm>
            <a:off x="8401051"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78555" name="Text Box 27"/>
          <p:cNvSpPr txBox="1">
            <a:spLocks noChangeArrowheads="1"/>
          </p:cNvSpPr>
          <p:nvPr/>
        </p:nvSpPr>
        <p:spPr bwMode="auto">
          <a:xfrm>
            <a:off x="8113184"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p>
        </p:txBody>
      </p:sp>
      <p:sp>
        <p:nvSpPr>
          <p:cNvPr id="278556" name="Text Box 28"/>
          <p:cNvSpPr txBox="1">
            <a:spLocks noChangeArrowheads="1"/>
          </p:cNvSpPr>
          <p:nvPr/>
        </p:nvSpPr>
        <p:spPr bwMode="auto">
          <a:xfrm>
            <a:off x="9552517" y="35734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Tree>
    <p:extLst>
      <p:ext uri="{BB962C8B-B14F-4D97-AF65-F5344CB8AC3E}">
        <p14:creationId xmlns:p14="http://schemas.microsoft.com/office/powerpoint/2010/main" val="975885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85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855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855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85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85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855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8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P spid="278552" grpId="0"/>
      <p:bldP spid="278553" grpId="0"/>
      <p:bldP spid="278554" grpId="0"/>
      <p:bldP spid="278555" grpId="0"/>
      <p:bldP spid="2785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73712" y="1484313"/>
            <a:ext cx="6817784" cy="4465637"/>
          </a:xfrm>
        </p:spPr>
        <p:txBody>
          <a:bodyPr/>
          <a:lstStyle/>
          <a:p>
            <a:pPr lvl="2" eaLnBrk="1" hangingPunct="1">
              <a:lnSpc>
                <a:spcPct val="80000"/>
              </a:lnSpc>
              <a:buFont typeface="Wingdings" pitchFamily="2" charset="2"/>
              <a:buNone/>
            </a:pPr>
            <a:r>
              <a:rPr lang="en-US" altLang="zh-CN" dirty="0"/>
              <a:t> </a:t>
            </a:r>
            <a:r>
              <a:rPr lang="en-US" altLang="zh-CN" dirty="0" smtClean="0"/>
              <a:t>  </a:t>
            </a:r>
            <a:r>
              <a:rPr lang="en-US" altLang="zh-CN" b="1" dirty="0" err="1" smtClean="0">
                <a:solidFill>
                  <a:schemeClr val="bg2">
                    <a:lumMod val="50000"/>
                  </a:schemeClr>
                </a:solidFill>
              </a:rPr>
              <a:t>glBegin</a:t>
            </a:r>
            <a:r>
              <a:rPr lang="en-US" altLang="zh-CN" b="1" dirty="0" smtClean="0">
                <a:solidFill>
                  <a:schemeClr val="bg2">
                    <a:lumMod val="50000"/>
                  </a:schemeClr>
                </a:solidFill>
              </a:rPr>
              <a:t>(GL_TRIANGLES);</a:t>
            </a:r>
          </a:p>
          <a:p>
            <a:pPr lvl="2" eaLnBrk="1" hangingPunct="1">
              <a:lnSpc>
                <a:spcPct val="80000"/>
              </a:lnSpc>
              <a:buFont typeface="Wingdings" pitchFamily="2" charset="2"/>
              <a:buNone/>
            </a:pPr>
            <a:r>
              <a:rPr lang="en-US" altLang="zh-CN" dirty="0" smtClean="0"/>
              <a:t>     </a:t>
            </a:r>
            <a:r>
              <a:rPr lang="en-US" altLang="zh-CN" b="1" dirty="0" smtClean="0"/>
              <a:t>	</a:t>
            </a:r>
            <a:r>
              <a:rPr lang="en-US" altLang="zh-CN" b="1" dirty="0" smtClean="0">
                <a:solidFill>
                  <a:srgbClr val="009900"/>
                </a:solidFill>
              </a:rPr>
              <a:t>glVertex2f(0.0,0.0);</a:t>
            </a:r>
          </a:p>
          <a:p>
            <a:pPr lvl="2" eaLnBrk="1" hangingPunct="1">
              <a:lnSpc>
                <a:spcPct val="80000"/>
              </a:lnSpc>
              <a:buFont typeface="Wingdings" pitchFamily="2" charset="2"/>
              <a:buNone/>
            </a:pPr>
            <a:r>
              <a:rPr lang="en-US" altLang="zh-CN" b="1" dirty="0" smtClean="0">
                <a:solidFill>
                  <a:srgbClr val="009900"/>
                </a:solidFill>
              </a:rPr>
              <a:t>     	glVertex2f(0.2,0.0);</a:t>
            </a:r>
          </a:p>
          <a:p>
            <a:pPr lvl="2" eaLnBrk="1" hangingPunct="1">
              <a:lnSpc>
                <a:spcPct val="80000"/>
              </a:lnSpc>
              <a:buFont typeface="Wingdings" pitchFamily="2" charset="2"/>
              <a:buNone/>
            </a:pPr>
            <a:r>
              <a:rPr lang="en-US" altLang="zh-CN" b="1" dirty="0" smtClean="0">
                <a:solidFill>
                  <a:srgbClr val="009900"/>
                </a:solidFill>
              </a:rPr>
              <a:t>     	glVertex2f(0.3,0.15);</a:t>
            </a:r>
          </a:p>
          <a:p>
            <a:pPr lvl="2" eaLnBrk="1" hangingPunct="1">
              <a:lnSpc>
                <a:spcPct val="80000"/>
              </a:lnSpc>
              <a:buFont typeface="Wingdings" pitchFamily="2" charset="2"/>
              <a:buNone/>
            </a:pPr>
            <a:endParaRPr lang="en-US" altLang="zh-CN" b="1" dirty="0" smtClean="0">
              <a:solidFill>
                <a:srgbClr val="009900"/>
              </a:solidFill>
            </a:endParaRPr>
          </a:p>
          <a:p>
            <a:pPr lvl="2" eaLnBrk="1" hangingPunct="1">
              <a:lnSpc>
                <a:spcPct val="80000"/>
              </a:lnSpc>
              <a:buFont typeface="Wingdings" pitchFamily="2" charset="2"/>
              <a:buNone/>
            </a:pPr>
            <a:r>
              <a:rPr lang="en-US" altLang="zh-CN" b="1" dirty="0" smtClean="0">
                <a:solidFill>
                  <a:srgbClr val="009900"/>
                </a:solidFill>
              </a:rPr>
              <a:t>    	glVertex2f(0.2,0.3);</a:t>
            </a:r>
          </a:p>
          <a:p>
            <a:pPr lvl="2" eaLnBrk="1" hangingPunct="1">
              <a:lnSpc>
                <a:spcPct val="80000"/>
              </a:lnSpc>
              <a:buFont typeface="Wingdings" pitchFamily="2" charset="2"/>
              <a:buNone/>
            </a:pPr>
            <a:r>
              <a:rPr lang="en-US" altLang="zh-CN" b="1" dirty="0" smtClean="0">
                <a:solidFill>
                  <a:srgbClr val="009900"/>
                </a:solidFill>
              </a:rPr>
              <a:t>     	glVertex2f(0.0,0.3);</a:t>
            </a:r>
          </a:p>
          <a:p>
            <a:pPr lvl="2" eaLnBrk="1" hangingPunct="1">
              <a:lnSpc>
                <a:spcPct val="80000"/>
              </a:lnSpc>
              <a:buFont typeface="Wingdings" pitchFamily="2" charset="2"/>
              <a:buNone/>
            </a:pPr>
            <a:r>
              <a:rPr lang="en-US" altLang="zh-CN" b="1" dirty="0" smtClean="0">
                <a:solidFill>
                  <a:srgbClr val="009900"/>
                </a:solidFill>
              </a:rPr>
              <a:t>	glVertex2f(0.0,0.0);</a:t>
            </a:r>
          </a:p>
          <a:p>
            <a:pPr lvl="2" eaLnBrk="1" hangingPunct="1">
              <a:lnSpc>
                <a:spcPct val="80000"/>
              </a:lnSpc>
              <a:buFont typeface="Wingdings" pitchFamily="2" charset="2"/>
              <a:buNone/>
            </a:pPr>
            <a:r>
              <a:rPr lang="en-US" altLang="zh-CN" b="1" dirty="0" smtClean="0">
                <a:solidFill>
                  <a:schemeClr val="bg2">
                    <a:lumMod val="50000"/>
                  </a:schemeClr>
                </a:solidFill>
              </a:rPr>
              <a:t>    </a:t>
            </a:r>
            <a:r>
              <a:rPr lang="en-US" altLang="zh-CN" b="1" dirty="0" err="1" smtClean="0">
                <a:solidFill>
                  <a:schemeClr val="bg2">
                    <a:lumMod val="50000"/>
                  </a:schemeClr>
                </a:solidFill>
              </a:rPr>
              <a:t>glEnd</a:t>
            </a:r>
            <a:r>
              <a:rPr lang="en-US" altLang="zh-CN" b="1" dirty="0" smtClean="0">
                <a:solidFill>
                  <a:schemeClr val="bg2">
                    <a:lumMod val="50000"/>
                  </a:schemeClr>
                </a:solidFill>
              </a:rPr>
              <a:t>();</a:t>
            </a:r>
          </a:p>
        </p:txBody>
      </p:sp>
      <p:sp>
        <p:nvSpPr>
          <p:cNvPr id="25603" name="Rectangle 3"/>
          <p:cNvSpPr>
            <a:spLocks noChangeArrowheads="1"/>
          </p:cNvSpPr>
          <p:nvPr/>
        </p:nvSpPr>
        <p:spPr bwMode="auto">
          <a:xfrm>
            <a:off x="431800" y="620713"/>
            <a:ext cx="4800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绘制三角形</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p:txBody>
      </p:sp>
      <p:grpSp>
        <p:nvGrpSpPr>
          <p:cNvPr id="2" name="Group 4"/>
          <p:cNvGrpSpPr>
            <a:grpSpLocks/>
          </p:cNvGrpSpPr>
          <p:nvPr/>
        </p:nvGrpSpPr>
        <p:grpSpPr bwMode="auto">
          <a:xfrm>
            <a:off x="8496300" y="838201"/>
            <a:ext cx="958851" cy="434975"/>
            <a:chOff x="3878" y="210"/>
            <a:chExt cx="453" cy="274"/>
          </a:xfrm>
        </p:grpSpPr>
        <p:sp>
          <p:nvSpPr>
            <p:cNvPr id="25629" name="Oval 5"/>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30" name="Text Box 6"/>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7"/>
          <p:cNvGrpSpPr>
            <a:grpSpLocks/>
          </p:cNvGrpSpPr>
          <p:nvPr/>
        </p:nvGrpSpPr>
        <p:grpSpPr bwMode="auto">
          <a:xfrm>
            <a:off x="6788151" y="1974851"/>
            <a:ext cx="863600" cy="366713"/>
            <a:chOff x="3089" y="935"/>
            <a:chExt cx="408" cy="231"/>
          </a:xfrm>
        </p:grpSpPr>
        <p:sp>
          <p:nvSpPr>
            <p:cNvPr id="25627" name="Oval 8"/>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28" name="Text Box 9"/>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0"/>
          <p:cNvGrpSpPr>
            <a:grpSpLocks/>
          </p:cNvGrpSpPr>
          <p:nvPr/>
        </p:nvGrpSpPr>
        <p:grpSpPr bwMode="auto">
          <a:xfrm>
            <a:off x="9590617" y="1298575"/>
            <a:ext cx="863600" cy="508000"/>
            <a:chOff x="4377" y="482"/>
            <a:chExt cx="408" cy="320"/>
          </a:xfrm>
        </p:grpSpPr>
        <p:sp>
          <p:nvSpPr>
            <p:cNvPr id="25625" name="Oval 11"/>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26" name="Text Box 12"/>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3"/>
          <p:cNvGrpSpPr>
            <a:grpSpLocks/>
          </p:cNvGrpSpPr>
          <p:nvPr/>
        </p:nvGrpSpPr>
        <p:grpSpPr bwMode="auto">
          <a:xfrm>
            <a:off x="6959600" y="1196976"/>
            <a:ext cx="863600" cy="409575"/>
            <a:chOff x="3152" y="436"/>
            <a:chExt cx="408" cy="258"/>
          </a:xfrm>
        </p:grpSpPr>
        <p:sp>
          <p:nvSpPr>
            <p:cNvPr id="25623" name="Oval 14"/>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24" name="Text Box 15"/>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6"/>
          <p:cNvGrpSpPr>
            <a:grpSpLocks/>
          </p:cNvGrpSpPr>
          <p:nvPr/>
        </p:nvGrpSpPr>
        <p:grpSpPr bwMode="auto">
          <a:xfrm>
            <a:off x="7344833" y="2520951"/>
            <a:ext cx="863600" cy="411163"/>
            <a:chOff x="3470" y="1588"/>
            <a:chExt cx="408" cy="259"/>
          </a:xfrm>
        </p:grpSpPr>
        <p:sp>
          <p:nvSpPr>
            <p:cNvPr id="25621" name="Oval 17"/>
            <p:cNvSpPr>
              <a:spLocks noChangeArrowheads="1"/>
            </p:cNvSpPr>
            <p:nvPr/>
          </p:nvSpPr>
          <p:spPr bwMode="auto">
            <a:xfrm flipV="1">
              <a:off x="3733" y="1588"/>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22" name="Text Box 18"/>
            <p:cNvSpPr txBox="1">
              <a:spLocks noChangeArrowheads="1"/>
            </p:cNvSpPr>
            <p:nvPr/>
          </p:nvSpPr>
          <p:spPr bwMode="auto">
            <a:xfrm>
              <a:off x="3470" y="161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7" name="Group 19"/>
          <p:cNvGrpSpPr>
            <a:grpSpLocks/>
          </p:cNvGrpSpPr>
          <p:nvPr/>
        </p:nvGrpSpPr>
        <p:grpSpPr bwMode="auto">
          <a:xfrm>
            <a:off x="9207500" y="2349501"/>
            <a:ext cx="1016000" cy="366713"/>
            <a:chOff x="4350" y="1480"/>
            <a:chExt cx="480" cy="231"/>
          </a:xfrm>
        </p:grpSpPr>
        <p:sp>
          <p:nvSpPr>
            <p:cNvPr id="25619" name="Oval 20"/>
            <p:cNvSpPr>
              <a:spLocks noChangeArrowheads="1"/>
            </p:cNvSpPr>
            <p:nvPr/>
          </p:nvSpPr>
          <p:spPr bwMode="auto">
            <a:xfrm flipV="1">
              <a:off x="4350" y="1643"/>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5620" name="Text Box 21"/>
            <p:cNvSpPr txBox="1">
              <a:spLocks noChangeArrowheads="1"/>
            </p:cNvSpPr>
            <p:nvPr/>
          </p:nvSpPr>
          <p:spPr bwMode="auto">
            <a:xfrm>
              <a:off x="4422" y="148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sp>
        <p:nvSpPr>
          <p:cNvPr id="280598" name="Freeform 22"/>
          <p:cNvSpPr>
            <a:spLocks/>
          </p:cNvSpPr>
          <p:nvPr/>
        </p:nvSpPr>
        <p:spPr bwMode="auto">
          <a:xfrm>
            <a:off x="7344833" y="1268414"/>
            <a:ext cx="1151467" cy="936625"/>
          </a:xfrm>
          <a:custGeom>
            <a:avLst/>
            <a:gdLst>
              <a:gd name="T0" fmla="*/ 0 w 544"/>
              <a:gd name="T1" fmla="*/ 2147483647 h 590"/>
              <a:gd name="T2" fmla="*/ 2147483647 w 544"/>
              <a:gd name="T3" fmla="*/ 2147483647 h 590"/>
              <a:gd name="T4" fmla="*/ 2147483647 w 544"/>
              <a:gd name="T5" fmla="*/ 0 h 590"/>
              <a:gd name="T6" fmla="*/ 0 w 544"/>
              <a:gd name="T7" fmla="*/ 2147483647 h 590"/>
              <a:gd name="T8" fmla="*/ 0 60000 65536"/>
              <a:gd name="T9" fmla="*/ 0 60000 65536"/>
              <a:gd name="T10" fmla="*/ 0 60000 65536"/>
              <a:gd name="T11" fmla="*/ 0 60000 65536"/>
              <a:gd name="T12" fmla="*/ 0 w 544"/>
              <a:gd name="T13" fmla="*/ 0 h 590"/>
              <a:gd name="T14" fmla="*/ 544 w 544"/>
              <a:gd name="T15" fmla="*/ 590 h 590"/>
            </a:gdLst>
            <a:ahLst/>
            <a:cxnLst>
              <a:cxn ang="T8">
                <a:pos x="T0" y="T1"/>
              </a:cxn>
              <a:cxn ang="T9">
                <a:pos x="T2" y="T3"/>
              </a:cxn>
              <a:cxn ang="T10">
                <a:pos x="T4" y="T5"/>
              </a:cxn>
              <a:cxn ang="T11">
                <a:pos x="T6" y="T7"/>
              </a:cxn>
            </a:cxnLst>
            <a:rect l="T12" t="T13" r="T14" b="T15"/>
            <a:pathLst>
              <a:path w="544" h="590">
                <a:moveTo>
                  <a:pt x="0" y="590"/>
                </a:moveTo>
                <a:lnTo>
                  <a:pt x="136" y="182"/>
                </a:lnTo>
                <a:lnTo>
                  <a:pt x="544" y="0"/>
                </a:lnTo>
                <a:lnTo>
                  <a:pt x="0" y="590"/>
                </a:lnTo>
                <a:close/>
              </a:path>
            </a:pathLst>
          </a:custGeom>
          <a:solidFill>
            <a:schemeClr val="accent1"/>
          </a:solidFill>
          <a:ln w="9525">
            <a:solidFill>
              <a:schemeClr val="tx1"/>
            </a:solidFill>
            <a:round/>
            <a:headEnd/>
            <a:tailEnd/>
          </a:ln>
        </p:spPr>
        <p:txBody>
          <a:bodyPr/>
          <a:lstStyle/>
          <a:p>
            <a:endParaRPr lang="zh-CN" altLang="en-US"/>
          </a:p>
        </p:txBody>
      </p:sp>
      <p:sp>
        <p:nvSpPr>
          <p:cNvPr id="280599" name="Freeform 23"/>
          <p:cNvSpPr>
            <a:spLocks/>
          </p:cNvSpPr>
          <p:nvPr/>
        </p:nvSpPr>
        <p:spPr bwMode="auto">
          <a:xfrm>
            <a:off x="7920567" y="1773238"/>
            <a:ext cx="1727200" cy="863600"/>
          </a:xfrm>
          <a:custGeom>
            <a:avLst/>
            <a:gdLst>
              <a:gd name="T0" fmla="*/ 2147483647 w 816"/>
              <a:gd name="T1" fmla="*/ 0 h 544"/>
              <a:gd name="T2" fmla="*/ 2147483647 w 816"/>
              <a:gd name="T3" fmla="*/ 2147483647 h 544"/>
              <a:gd name="T4" fmla="*/ 0 w 816"/>
              <a:gd name="T5" fmla="*/ 2147483647 h 544"/>
              <a:gd name="T6" fmla="*/ 2147483647 w 816"/>
              <a:gd name="T7" fmla="*/ 0 h 544"/>
              <a:gd name="T8" fmla="*/ 0 60000 65536"/>
              <a:gd name="T9" fmla="*/ 0 60000 65536"/>
              <a:gd name="T10" fmla="*/ 0 60000 65536"/>
              <a:gd name="T11" fmla="*/ 0 60000 65536"/>
              <a:gd name="T12" fmla="*/ 0 w 816"/>
              <a:gd name="T13" fmla="*/ 0 h 544"/>
              <a:gd name="T14" fmla="*/ 816 w 816"/>
              <a:gd name="T15" fmla="*/ 544 h 544"/>
            </a:gdLst>
            <a:ahLst/>
            <a:cxnLst>
              <a:cxn ang="T8">
                <a:pos x="T0" y="T1"/>
              </a:cxn>
              <a:cxn ang="T9">
                <a:pos x="T2" y="T3"/>
              </a:cxn>
              <a:cxn ang="T10">
                <a:pos x="T4" y="T5"/>
              </a:cxn>
              <a:cxn ang="T11">
                <a:pos x="T6" y="T7"/>
              </a:cxn>
            </a:cxnLst>
            <a:rect l="T12" t="T13" r="T14" b="T15"/>
            <a:pathLst>
              <a:path w="816" h="544">
                <a:moveTo>
                  <a:pt x="816" y="0"/>
                </a:moveTo>
                <a:lnTo>
                  <a:pt x="635" y="544"/>
                </a:lnTo>
                <a:lnTo>
                  <a:pt x="0" y="499"/>
                </a:lnTo>
                <a:lnTo>
                  <a:pt x="816" y="0"/>
                </a:lnTo>
                <a:close/>
              </a:path>
            </a:pathLst>
          </a:custGeom>
          <a:solidFill>
            <a:schemeClr val="accent1"/>
          </a:solidFill>
          <a:ln w="9525">
            <a:solidFill>
              <a:schemeClr val="tx1"/>
            </a:solidFill>
            <a:round/>
            <a:headEnd/>
            <a:tailEnd/>
          </a:ln>
        </p:spPr>
        <p:txBody>
          <a:bodyPr/>
          <a:lstStyle/>
          <a:p>
            <a:endParaRPr lang="zh-CN" altLang="en-US"/>
          </a:p>
        </p:txBody>
      </p:sp>
      <p:pic>
        <p:nvPicPr>
          <p:cNvPr id="280600" name="Picture 24" descr="TRIANGL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288617" y="3500439"/>
            <a:ext cx="4925483" cy="2789237"/>
          </a:xfrm>
          <a:noFill/>
        </p:spPr>
      </p:pic>
      <p:sp>
        <p:nvSpPr>
          <p:cNvPr id="280601" name="Text Box 25"/>
          <p:cNvSpPr txBox="1">
            <a:spLocks noChangeArrowheads="1"/>
          </p:cNvSpPr>
          <p:nvPr/>
        </p:nvSpPr>
        <p:spPr bwMode="auto">
          <a:xfrm>
            <a:off x="9169400" y="55165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80602" name="Text Box 26"/>
          <p:cNvSpPr txBox="1">
            <a:spLocks noChangeArrowheads="1"/>
          </p:cNvSpPr>
          <p:nvPr/>
        </p:nvSpPr>
        <p:spPr bwMode="auto">
          <a:xfrm>
            <a:off x="9745133" y="47244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80603" name="Text Box 27"/>
          <p:cNvSpPr txBox="1">
            <a:spLocks noChangeArrowheads="1"/>
          </p:cNvSpPr>
          <p:nvPr/>
        </p:nvSpPr>
        <p:spPr bwMode="auto">
          <a:xfrm>
            <a:off x="7727951" y="55165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80604" name="Text Box 28"/>
          <p:cNvSpPr txBox="1">
            <a:spLocks noChangeArrowheads="1"/>
          </p:cNvSpPr>
          <p:nvPr/>
        </p:nvSpPr>
        <p:spPr bwMode="auto">
          <a:xfrm>
            <a:off x="7727951" y="39338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p>
        </p:txBody>
      </p:sp>
      <p:sp>
        <p:nvSpPr>
          <p:cNvPr id="280605" name="Text Box 29"/>
          <p:cNvSpPr txBox="1">
            <a:spLocks noChangeArrowheads="1"/>
          </p:cNvSpPr>
          <p:nvPr/>
        </p:nvSpPr>
        <p:spPr bwMode="auto">
          <a:xfrm>
            <a:off x="9167284" y="39338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
        <p:nvSpPr>
          <p:cNvPr id="280606" name="Text Box 30"/>
          <p:cNvSpPr txBox="1">
            <a:spLocks noChangeArrowheads="1"/>
          </p:cNvSpPr>
          <p:nvPr/>
        </p:nvSpPr>
        <p:spPr bwMode="auto">
          <a:xfrm>
            <a:off x="7152217" y="55165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5</a:t>
            </a:r>
            <a:r>
              <a:rPr lang="en-US" altLang="zh-CN" b="1" i="0">
                <a:solidFill>
                  <a:schemeClr val="bg1"/>
                </a:solidFill>
                <a:latin typeface="Times New Roman" pitchFamily="18" charset="0"/>
              </a:rPr>
              <a:t>)</a:t>
            </a:r>
          </a:p>
        </p:txBody>
      </p:sp>
    </p:spTree>
    <p:extLst>
      <p:ext uri="{BB962C8B-B14F-4D97-AF65-F5344CB8AC3E}">
        <p14:creationId xmlns:p14="http://schemas.microsoft.com/office/powerpoint/2010/main" val="4089651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05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059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8060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060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060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060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060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060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0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8" grpId="0" animBg="1"/>
      <p:bldP spid="280599" grpId="0" animBg="1"/>
      <p:bldP spid="280601" grpId="0"/>
      <p:bldP spid="280602" grpId="0"/>
      <p:bldP spid="280603" grpId="0"/>
      <p:bldP spid="280604" grpId="0"/>
      <p:bldP spid="280605" grpId="0"/>
      <p:bldP spid="2806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Freeform 2"/>
          <p:cNvSpPr>
            <a:spLocks/>
          </p:cNvSpPr>
          <p:nvPr/>
        </p:nvSpPr>
        <p:spPr bwMode="auto">
          <a:xfrm>
            <a:off x="7727951" y="2001839"/>
            <a:ext cx="2017183" cy="1152525"/>
          </a:xfrm>
          <a:custGeom>
            <a:avLst/>
            <a:gdLst>
              <a:gd name="T0" fmla="*/ 2147483647 w 953"/>
              <a:gd name="T1" fmla="*/ 0 h 726"/>
              <a:gd name="T2" fmla="*/ 0 w 953"/>
              <a:gd name="T3" fmla="*/ 2147483647 h 726"/>
              <a:gd name="T4" fmla="*/ 2147483647 w 953"/>
              <a:gd name="T5" fmla="*/ 2147483647 h 726"/>
              <a:gd name="T6" fmla="*/ 2147483647 w 953"/>
              <a:gd name="T7" fmla="*/ 2147483647 h 726"/>
              <a:gd name="T8" fmla="*/ 2147483647 w 953"/>
              <a:gd name="T9" fmla="*/ 0 h 726"/>
              <a:gd name="T10" fmla="*/ 0 60000 65536"/>
              <a:gd name="T11" fmla="*/ 0 60000 65536"/>
              <a:gd name="T12" fmla="*/ 0 60000 65536"/>
              <a:gd name="T13" fmla="*/ 0 60000 65536"/>
              <a:gd name="T14" fmla="*/ 0 60000 65536"/>
              <a:gd name="T15" fmla="*/ 0 w 953"/>
              <a:gd name="T16" fmla="*/ 0 h 726"/>
              <a:gd name="T17" fmla="*/ 953 w 953"/>
              <a:gd name="T18" fmla="*/ 726 h 726"/>
            </a:gdLst>
            <a:ahLst/>
            <a:cxnLst>
              <a:cxn ang="T10">
                <a:pos x="T0" y="T1"/>
              </a:cxn>
              <a:cxn ang="T11">
                <a:pos x="T2" y="T3"/>
              </a:cxn>
              <a:cxn ang="T12">
                <a:pos x="T4" y="T5"/>
              </a:cxn>
              <a:cxn ang="T13">
                <a:pos x="T6" y="T7"/>
              </a:cxn>
              <a:cxn ang="T14">
                <a:pos x="T8" y="T9"/>
              </a:cxn>
            </a:cxnLst>
            <a:rect l="T15" t="T16" r="T17" b="T18"/>
            <a:pathLst>
              <a:path w="953" h="726">
                <a:moveTo>
                  <a:pt x="953" y="0"/>
                </a:moveTo>
                <a:lnTo>
                  <a:pt x="0" y="318"/>
                </a:lnTo>
                <a:lnTo>
                  <a:pt x="318" y="726"/>
                </a:lnTo>
                <a:lnTo>
                  <a:pt x="953" y="681"/>
                </a:lnTo>
                <a:lnTo>
                  <a:pt x="953" y="0"/>
                </a:lnTo>
                <a:close/>
              </a:path>
            </a:pathLst>
          </a:custGeom>
          <a:solidFill>
            <a:schemeClr val="accent1"/>
          </a:solidFill>
          <a:ln w="9525">
            <a:solidFill>
              <a:schemeClr val="tx1"/>
            </a:solidFill>
            <a:round/>
            <a:headEnd/>
            <a:tailEnd/>
          </a:ln>
        </p:spPr>
        <p:txBody>
          <a:bodyPr/>
          <a:lstStyle/>
          <a:p>
            <a:endParaRPr lang="zh-CN" altLang="en-US"/>
          </a:p>
        </p:txBody>
      </p:sp>
      <p:sp>
        <p:nvSpPr>
          <p:cNvPr id="282627" name="Freeform 3"/>
          <p:cNvSpPr>
            <a:spLocks/>
          </p:cNvSpPr>
          <p:nvPr/>
        </p:nvSpPr>
        <p:spPr bwMode="auto">
          <a:xfrm>
            <a:off x="7344834" y="922338"/>
            <a:ext cx="2302933" cy="1008062"/>
          </a:xfrm>
          <a:custGeom>
            <a:avLst/>
            <a:gdLst>
              <a:gd name="T0" fmla="*/ 0 w 1088"/>
              <a:gd name="T1" fmla="*/ 2147483647 h 635"/>
              <a:gd name="T2" fmla="*/ 2147483647 w 1088"/>
              <a:gd name="T3" fmla="*/ 2147483647 h 635"/>
              <a:gd name="T4" fmla="*/ 2147483647 w 1088"/>
              <a:gd name="T5" fmla="*/ 0 h 635"/>
              <a:gd name="T6" fmla="*/ 2147483647 w 1088"/>
              <a:gd name="T7" fmla="*/ 2147483647 h 635"/>
              <a:gd name="T8" fmla="*/ 0 w 1088"/>
              <a:gd name="T9" fmla="*/ 2147483647 h 635"/>
              <a:gd name="T10" fmla="*/ 0 60000 65536"/>
              <a:gd name="T11" fmla="*/ 0 60000 65536"/>
              <a:gd name="T12" fmla="*/ 0 60000 65536"/>
              <a:gd name="T13" fmla="*/ 0 60000 65536"/>
              <a:gd name="T14" fmla="*/ 0 60000 65536"/>
              <a:gd name="T15" fmla="*/ 0 w 1088"/>
              <a:gd name="T16" fmla="*/ 0 h 635"/>
              <a:gd name="T17" fmla="*/ 1088 w 1088"/>
              <a:gd name="T18" fmla="*/ 635 h 635"/>
            </a:gdLst>
            <a:ahLst/>
            <a:cxnLst>
              <a:cxn ang="T10">
                <a:pos x="T0" y="T1"/>
              </a:cxn>
              <a:cxn ang="T11">
                <a:pos x="T2" y="T3"/>
              </a:cxn>
              <a:cxn ang="T12">
                <a:pos x="T4" y="T5"/>
              </a:cxn>
              <a:cxn ang="T13">
                <a:pos x="T6" y="T7"/>
              </a:cxn>
              <a:cxn ang="T14">
                <a:pos x="T8" y="T9"/>
              </a:cxn>
            </a:cxnLst>
            <a:rect l="T15" t="T16" r="T17" b="T18"/>
            <a:pathLst>
              <a:path w="1088" h="635">
                <a:moveTo>
                  <a:pt x="0" y="635"/>
                </a:moveTo>
                <a:lnTo>
                  <a:pt x="136" y="227"/>
                </a:lnTo>
                <a:lnTo>
                  <a:pt x="589" y="0"/>
                </a:lnTo>
                <a:lnTo>
                  <a:pt x="1088" y="363"/>
                </a:lnTo>
                <a:lnTo>
                  <a:pt x="0" y="635"/>
                </a:lnTo>
                <a:close/>
              </a:path>
            </a:pathLst>
          </a:custGeom>
          <a:solidFill>
            <a:schemeClr val="accent1"/>
          </a:solidFill>
          <a:ln w="9525">
            <a:solidFill>
              <a:schemeClr val="tx1"/>
            </a:solidFill>
            <a:round/>
            <a:headEnd/>
            <a:tailEnd/>
          </a:ln>
        </p:spPr>
        <p:txBody>
          <a:bodyPr/>
          <a:lstStyle/>
          <a:p>
            <a:endParaRPr lang="zh-CN" altLang="en-US"/>
          </a:p>
        </p:txBody>
      </p:sp>
      <p:sp>
        <p:nvSpPr>
          <p:cNvPr id="26628" name="Rectangle 4"/>
          <p:cNvSpPr>
            <a:spLocks noGrp="1" noChangeArrowheads="1"/>
          </p:cNvSpPr>
          <p:nvPr>
            <p:ph type="body" sz="half" idx="1"/>
          </p:nvPr>
        </p:nvSpPr>
        <p:spPr>
          <a:xfrm>
            <a:off x="431800" y="692150"/>
            <a:ext cx="5562600" cy="5617170"/>
          </a:xfrm>
        </p:spPr>
        <p:txBody>
          <a:bodyPr>
            <a:normAutofit fontScale="92500" lnSpcReduction="20000"/>
          </a:bodyPr>
          <a:lstStyle/>
          <a:p>
            <a:pPr marL="717550" lvl="1" indent="-342900" hangingPunct="0">
              <a:lnSpc>
                <a:spcPct val="130000"/>
              </a:lnSpc>
              <a:spcBef>
                <a:spcPts val="6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绘制四边形</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endParaRPr>
          </a:p>
          <a:p>
            <a:pPr lvl="1" eaLnBrk="1" hangingPunct="1">
              <a:lnSpc>
                <a:spcPct val="90000"/>
              </a:lnSpc>
              <a:buFont typeface="Wingdings" pitchFamily="2" charset="2"/>
              <a:buNone/>
            </a:pPr>
            <a:endParaRPr lang="en-US" altLang="zh-CN" sz="2000" dirty="0" smtClean="0"/>
          </a:p>
          <a:p>
            <a:pPr lvl="2">
              <a:buFont typeface="Wingdings" pitchFamily="2" charset="2"/>
              <a:buNone/>
            </a:pPr>
            <a:r>
              <a:rPr lang="en-US" altLang="zh-CN" sz="2600" b="1" dirty="0" err="1" smtClean="0">
                <a:solidFill>
                  <a:schemeClr val="bg2">
                    <a:lumMod val="50000"/>
                  </a:schemeClr>
                </a:solidFill>
              </a:rPr>
              <a:t>glBegin</a:t>
            </a:r>
            <a:r>
              <a:rPr lang="en-US" altLang="zh-CN" sz="2600" b="1" dirty="0" smtClean="0">
                <a:solidFill>
                  <a:schemeClr val="bg2">
                    <a:lumMod val="50000"/>
                  </a:schemeClr>
                </a:solidFill>
              </a:rPr>
              <a:t>(GL_QUADS);</a:t>
            </a:r>
          </a:p>
          <a:p>
            <a:pPr lvl="2">
              <a:buFont typeface="Wingdings" pitchFamily="2" charset="2"/>
              <a:buNone/>
            </a:pPr>
            <a:r>
              <a:rPr lang="en-US" altLang="zh-CN" sz="2600" b="1" dirty="0" smtClean="0"/>
              <a:t>     </a:t>
            </a:r>
            <a:r>
              <a:rPr lang="en-US" altLang="zh-CN" sz="2600" b="1" dirty="0" smtClean="0">
                <a:solidFill>
                  <a:srgbClr val="009900"/>
                </a:solidFill>
              </a:rPr>
              <a:t>glVertex2f(0.0,0.0);</a:t>
            </a:r>
          </a:p>
          <a:p>
            <a:pPr lvl="2">
              <a:buFont typeface="Wingdings" pitchFamily="2" charset="2"/>
              <a:buNone/>
            </a:pPr>
            <a:r>
              <a:rPr lang="en-US" altLang="zh-CN" sz="2600" b="1" dirty="0">
                <a:solidFill>
                  <a:srgbClr val="009900"/>
                </a:solidFill>
              </a:rPr>
              <a:t> </a:t>
            </a:r>
            <a:r>
              <a:rPr lang="en-US" altLang="zh-CN" sz="2600" b="1" dirty="0" smtClean="0">
                <a:solidFill>
                  <a:srgbClr val="009900"/>
                </a:solidFill>
              </a:rPr>
              <a:t>    glVertex2f(0.2,0.0);</a:t>
            </a:r>
          </a:p>
          <a:p>
            <a:pPr lvl="2">
              <a:buFont typeface="Wingdings" pitchFamily="2" charset="2"/>
              <a:buNone/>
            </a:pPr>
            <a:r>
              <a:rPr lang="en-US" altLang="zh-CN" sz="2600" b="1" dirty="0" smtClean="0">
                <a:solidFill>
                  <a:srgbClr val="009900"/>
                </a:solidFill>
              </a:rPr>
              <a:t>     glVertex2f(0.2,0.2);</a:t>
            </a:r>
          </a:p>
          <a:p>
            <a:pPr lvl="2">
              <a:buFont typeface="Wingdings" pitchFamily="2" charset="2"/>
              <a:buNone/>
            </a:pPr>
            <a:r>
              <a:rPr lang="en-US" altLang="zh-CN" sz="2600" b="1" dirty="0" smtClean="0">
                <a:solidFill>
                  <a:srgbClr val="009900"/>
                </a:solidFill>
              </a:rPr>
              <a:t>     glVertex2f(0.1,0.3);</a:t>
            </a:r>
          </a:p>
          <a:p>
            <a:pPr lvl="2">
              <a:buFont typeface="Wingdings" pitchFamily="2" charset="2"/>
              <a:buNone/>
            </a:pPr>
            <a:endParaRPr lang="en-US" altLang="zh-CN" sz="2600" b="1" dirty="0" smtClean="0">
              <a:solidFill>
                <a:srgbClr val="009900"/>
              </a:solidFill>
            </a:endParaRPr>
          </a:p>
          <a:p>
            <a:pPr lvl="2">
              <a:buFont typeface="Wingdings" pitchFamily="2" charset="2"/>
              <a:buNone/>
            </a:pPr>
            <a:r>
              <a:rPr lang="en-US" altLang="zh-CN" sz="2600" b="1" dirty="0" smtClean="0">
                <a:solidFill>
                  <a:srgbClr val="009900"/>
                </a:solidFill>
              </a:rPr>
              <a:t>     glVertex2f(0.4,0.0);</a:t>
            </a:r>
          </a:p>
          <a:p>
            <a:pPr lvl="2">
              <a:buFont typeface="Wingdings" pitchFamily="2" charset="2"/>
              <a:buNone/>
            </a:pPr>
            <a:r>
              <a:rPr lang="en-US" altLang="zh-CN" sz="2600" b="1" dirty="0">
                <a:solidFill>
                  <a:srgbClr val="009900"/>
                </a:solidFill>
              </a:rPr>
              <a:t> </a:t>
            </a:r>
            <a:r>
              <a:rPr lang="en-US" altLang="zh-CN" sz="2600" b="1" dirty="0" smtClean="0">
                <a:solidFill>
                  <a:srgbClr val="009900"/>
                </a:solidFill>
              </a:rPr>
              <a:t>    glVertex2f(0.6,0.0);</a:t>
            </a:r>
          </a:p>
          <a:p>
            <a:pPr lvl="2">
              <a:buFont typeface="Wingdings" pitchFamily="2" charset="2"/>
              <a:buNone/>
            </a:pPr>
            <a:r>
              <a:rPr lang="en-US" altLang="zh-CN" sz="2600" b="1" dirty="0" smtClean="0">
                <a:solidFill>
                  <a:srgbClr val="009900"/>
                </a:solidFill>
              </a:rPr>
              <a:t>     glVertex2f(0.5,0.2);</a:t>
            </a:r>
          </a:p>
          <a:p>
            <a:pPr lvl="2">
              <a:buFont typeface="Wingdings" pitchFamily="2" charset="2"/>
              <a:buNone/>
            </a:pPr>
            <a:r>
              <a:rPr lang="en-US" altLang="zh-CN" sz="2600" b="1" dirty="0" smtClean="0">
                <a:solidFill>
                  <a:srgbClr val="009900"/>
                </a:solidFill>
              </a:rPr>
              <a:t>     glVertex2f(0.4,0.3);</a:t>
            </a:r>
          </a:p>
          <a:p>
            <a:pPr lvl="2">
              <a:buFont typeface="Wingdings" pitchFamily="2" charset="2"/>
              <a:buNone/>
            </a:pPr>
            <a:r>
              <a:rPr lang="en-US" altLang="zh-CN" sz="2600" b="1" dirty="0" smtClean="0">
                <a:solidFill>
                  <a:schemeClr val="bg2">
                    <a:lumMod val="50000"/>
                  </a:schemeClr>
                </a:solidFill>
              </a:rPr>
              <a:t> </a:t>
            </a:r>
            <a:r>
              <a:rPr lang="en-US" altLang="zh-CN" sz="2600" b="1" dirty="0" err="1" smtClean="0">
                <a:solidFill>
                  <a:schemeClr val="bg2">
                    <a:lumMod val="50000"/>
                  </a:schemeClr>
                </a:solidFill>
              </a:rPr>
              <a:t>glEnd</a:t>
            </a:r>
            <a:r>
              <a:rPr lang="en-US" altLang="zh-CN" sz="2600" b="1" dirty="0" smtClean="0">
                <a:solidFill>
                  <a:schemeClr val="bg2">
                    <a:lumMod val="50000"/>
                  </a:schemeClr>
                </a:solidFill>
              </a:rPr>
              <a:t>();</a:t>
            </a:r>
          </a:p>
        </p:txBody>
      </p:sp>
      <p:grpSp>
        <p:nvGrpSpPr>
          <p:cNvPr id="2" name="Group 5"/>
          <p:cNvGrpSpPr>
            <a:grpSpLocks/>
          </p:cNvGrpSpPr>
          <p:nvPr/>
        </p:nvGrpSpPr>
        <p:grpSpPr bwMode="auto">
          <a:xfrm>
            <a:off x="8477252" y="549276"/>
            <a:ext cx="958849" cy="434975"/>
            <a:chOff x="3878" y="210"/>
            <a:chExt cx="453" cy="274"/>
          </a:xfrm>
        </p:grpSpPr>
        <p:sp>
          <p:nvSpPr>
            <p:cNvPr id="26660" name="Oval 6"/>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61" name="Text Box 7"/>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8"/>
          <p:cNvGrpSpPr>
            <a:grpSpLocks/>
          </p:cNvGrpSpPr>
          <p:nvPr/>
        </p:nvGrpSpPr>
        <p:grpSpPr bwMode="auto">
          <a:xfrm>
            <a:off x="6788151" y="1700213"/>
            <a:ext cx="863600" cy="366712"/>
            <a:chOff x="3089" y="935"/>
            <a:chExt cx="408" cy="231"/>
          </a:xfrm>
        </p:grpSpPr>
        <p:sp>
          <p:nvSpPr>
            <p:cNvPr id="26658" name="Oval 9"/>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59" name="Text Box 10"/>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1"/>
          <p:cNvGrpSpPr>
            <a:grpSpLocks/>
          </p:cNvGrpSpPr>
          <p:nvPr/>
        </p:nvGrpSpPr>
        <p:grpSpPr bwMode="auto">
          <a:xfrm>
            <a:off x="9590617" y="1023938"/>
            <a:ext cx="863600" cy="508000"/>
            <a:chOff x="4377" y="482"/>
            <a:chExt cx="408" cy="320"/>
          </a:xfrm>
        </p:grpSpPr>
        <p:sp>
          <p:nvSpPr>
            <p:cNvPr id="26656" name="Oval 12"/>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57" name="Text Box 13"/>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4"/>
          <p:cNvGrpSpPr>
            <a:grpSpLocks/>
          </p:cNvGrpSpPr>
          <p:nvPr/>
        </p:nvGrpSpPr>
        <p:grpSpPr bwMode="auto">
          <a:xfrm>
            <a:off x="6959600" y="922339"/>
            <a:ext cx="863600" cy="409575"/>
            <a:chOff x="3152" y="436"/>
            <a:chExt cx="408" cy="258"/>
          </a:xfrm>
        </p:grpSpPr>
        <p:sp>
          <p:nvSpPr>
            <p:cNvPr id="26654" name="Oval 15"/>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55" name="Text Box 16"/>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7"/>
          <p:cNvGrpSpPr>
            <a:grpSpLocks/>
          </p:cNvGrpSpPr>
          <p:nvPr/>
        </p:nvGrpSpPr>
        <p:grpSpPr bwMode="auto">
          <a:xfrm>
            <a:off x="9707033" y="1771650"/>
            <a:ext cx="958851" cy="366713"/>
            <a:chOff x="4604" y="1298"/>
            <a:chExt cx="453" cy="231"/>
          </a:xfrm>
        </p:grpSpPr>
        <p:sp>
          <p:nvSpPr>
            <p:cNvPr id="26652" name="Text Box 18"/>
            <p:cNvSpPr txBox="1">
              <a:spLocks noChangeArrowheads="1"/>
            </p:cNvSpPr>
            <p:nvPr/>
          </p:nvSpPr>
          <p:spPr bwMode="auto">
            <a:xfrm>
              <a:off x="4649" y="129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sp>
          <p:nvSpPr>
            <p:cNvPr id="26653" name="Oval 19"/>
            <p:cNvSpPr>
              <a:spLocks noChangeArrowheads="1"/>
            </p:cNvSpPr>
            <p:nvPr/>
          </p:nvSpPr>
          <p:spPr bwMode="auto">
            <a:xfrm flipV="1">
              <a:off x="4604" y="143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grpSp>
      <p:grpSp>
        <p:nvGrpSpPr>
          <p:cNvPr id="7" name="Group 20"/>
          <p:cNvGrpSpPr>
            <a:grpSpLocks/>
          </p:cNvGrpSpPr>
          <p:nvPr/>
        </p:nvGrpSpPr>
        <p:grpSpPr bwMode="auto">
          <a:xfrm>
            <a:off x="7651751" y="3097213"/>
            <a:ext cx="863600" cy="366712"/>
            <a:chOff x="3606" y="2115"/>
            <a:chExt cx="408" cy="231"/>
          </a:xfrm>
        </p:grpSpPr>
        <p:sp>
          <p:nvSpPr>
            <p:cNvPr id="26650" name="Oval 21"/>
            <p:cNvSpPr>
              <a:spLocks noChangeArrowheads="1"/>
            </p:cNvSpPr>
            <p:nvPr/>
          </p:nvSpPr>
          <p:spPr bwMode="auto">
            <a:xfrm flipV="1">
              <a:off x="3923" y="2115"/>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51" name="Text Box 22"/>
            <p:cNvSpPr txBox="1">
              <a:spLocks noChangeArrowheads="1"/>
            </p:cNvSpPr>
            <p:nvPr/>
          </p:nvSpPr>
          <p:spPr bwMode="auto">
            <a:xfrm>
              <a:off x="3606" y="211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6</a:t>
              </a:r>
            </a:p>
          </p:txBody>
        </p:sp>
      </p:grpSp>
      <p:grpSp>
        <p:nvGrpSpPr>
          <p:cNvPr id="8" name="Group 23"/>
          <p:cNvGrpSpPr>
            <a:grpSpLocks/>
          </p:cNvGrpSpPr>
          <p:nvPr/>
        </p:nvGrpSpPr>
        <p:grpSpPr bwMode="auto">
          <a:xfrm>
            <a:off x="9687984" y="2635251"/>
            <a:ext cx="1016000" cy="481013"/>
            <a:chOff x="4577" y="1842"/>
            <a:chExt cx="480" cy="303"/>
          </a:xfrm>
        </p:grpSpPr>
        <p:sp>
          <p:nvSpPr>
            <p:cNvPr id="26648" name="Oval 24"/>
            <p:cNvSpPr>
              <a:spLocks noChangeArrowheads="1"/>
            </p:cNvSpPr>
            <p:nvPr/>
          </p:nvSpPr>
          <p:spPr bwMode="auto">
            <a:xfrm flipV="1">
              <a:off x="4577" y="2097"/>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49" name="Text Box 25"/>
            <p:cNvSpPr txBox="1">
              <a:spLocks noChangeArrowheads="1"/>
            </p:cNvSpPr>
            <p:nvPr/>
          </p:nvSpPr>
          <p:spPr bwMode="auto">
            <a:xfrm>
              <a:off x="4649" y="184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7</a:t>
              </a:r>
            </a:p>
          </p:txBody>
        </p:sp>
      </p:grpSp>
      <p:grpSp>
        <p:nvGrpSpPr>
          <p:cNvPr id="9" name="Group 26"/>
          <p:cNvGrpSpPr>
            <a:grpSpLocks/>
          </p:cNvGrpSpPr>
          <p:nvPr/>
        </p:nvGrpSpPr>
        <p:grpSpPr bwMode="auto">
          <a:xfrm>
            <a:off x="7037917" y="2347913"/>
            <a:ext cx="863600" cy="366712"/>
            <a:chOff x="3334" y="1661"/>
            <a:chExt cx="408" cy="231"/>
          </a:xfrm>
        </p:grpSpPr>
        <p:sp>
          <p:nvSpPr>
            <p:cNvPr id="26646" name="Oval 27"/>
            <p:cNvSpPr>
              <a:spLocks noChangeArrowheads="1"/>
            </p:cNvSpPr>
            <p:nvPr/>
          </p:nvSpPr>
          <p:spPr bwMode="auto">
            <a:xfrm flipV="1">
              <a:off x="3651" y="1752"/>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6647" name="Text Box 28"/>
            <p:cNvSpPr txBox="1">
              <a:spLocks noChangeArrowheads="1"/>
            </p:cNvSpPr>
            <p:nvPr/>
          </p:nvSpPr>
          <p:spPr bwMode="auto">
            <a:xfrm>
              <a:off x="3334" y="1661"/>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pic>
        <p:nvPicPr>
          <p:cNvPr id="282653" name="Picture 29" descr="QUAD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00751" y="3644900"/>
            <a:ext cx="5088467" cy="2882900"/>
          </a:xfrm>
          <a:noFill/>
        </p:spPr>
      </p:pic>
      <p:sp>
        <p:nvSpPr>
          <p:cNvPr id="282654" name="Text Box 30"/>
          <p:cNvSpPr txBox="1">
            <a:spLocks noChangeArrowheads="1"/>
          </p:cNvSpPr>
          <p:nvPr/>
        </p:nvSpPr>
        <p:spPr bwMode="auto">
          <a:xfrm>
            <a:off x="6479117" y="55895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endParaRPr lang="en-US" altLang="zh-CN" b="1" i="0">
              <a:solidFill>
                <a:schemeClr val="bg1"/>
              </a:solidFill>
              <a:latin typeface="Times New Roman" pitchFamily="18" charset="0"/>
            </a:endParaRPr>
          </a:p>
        </p:txBody>
      </p:sp>
      <p:sp>
        <p:nvSpPr>
          <p:cNvPr id="282655" name="Text Box 31"/>
          <p:cNvSpPr txBox="1">
            <a:spLocks noChangeArrowheads="1"/>
          </p:cNvSpPr>
          <p:nvPr/>
        </p:nvSpPr>
        <p:spPr bwMode="auto">
          <a:xfrm>
            <a:off x="7823200" y="55895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endParaRPr lang="en-US" altLang="zh-CN" b="1" i="0">
              <a:solidFill>
                <a:schemeClr val="bg1"/>
              </a:solidFill>
              <a:latin typeface="Times New Roman" pitchFamily="18" charset="0"/>
            </a:endParaRPr>
          </a:p>
        </p:txBody>
      </p:sp>
      <p:sp>
        <p:nvSpPr>
          <p:cNvPr id="282656" name="Text Box 32"/>
          <p:cNvSpPr txBox="1">
            <a:spLocks noChangeArrowheads="1"/>
          </p:cNvSpPr>
          <p:nvPr/>
        </p:nvSpPr>
        <p:spPr bwMode="auto">
          <a:xfrm>
            <a:off x="7920567" y="45085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endParaRPr lang="en-US" altLang="zh-CN" b="1" i="0">
              <a:solidFill>
                <a:schemeClr val="bg1"/>
              </a:solidFill>
              <a:latin typeface="Times New Roman" pitchFamily="18" charset="0"/>
            </a:endParaRPr>
          </a:p>
        </p:txBody>
      </p:sp>
      <p:sp>
        <p:nvSpPr>
          <p:cNvPr id="282657" name="Text Box 33"/>
          <p:cNvSpPr txBox="1">
            <a:spLocks noChangeArrowheads="1"/>
          </p:cNvSpPr>
          <p:nvPr/>
        </p:nvSpPr>
        <p:spPr bwMode="auto">
          <a:xfrm>
            <a:off x="6959600" y="41417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endParaRPr lang="en-US" altLang="zh-CN" b="1" i="0">
              <a:solidFill>
                <a:schemeClr val="bg1"/>
              </a:solidFill>
              <a:latin typeface="Times New Roman" pitchFamily="18" charset="0"/>
            </a:endParaRPr>
          </a:p>
        </p:txBody>
      </p:sp>
      <p:sp>
        <p:nvSpPr>
          <p:cNvPr id="282658" name="Text Box 34"/>
          <p:cNvSpPr txBox="1">
            <a:spLocks noChangeArrowheads="1"/>
          </p:cNvSpPr>
          <p:nvPr/>
        </p:nvSpPr>
        <p:spPr bwMode="auto">
          <a:xfrm>
            <a:off x="9072033" y="55895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endParaRPr lang="en-US" altLang="zh-CN" b="1" i="0">
              <a:solidFill>
                <a:schemeClr val="bg1"/>
              </a:solidFill>
              <a:latin typeface="Times New Roman" pitchFamily="18" charset="0"/>
            </a:endParaRPr>
          </a:p>
        </p:txBody>
      </p:sp>
      <p:sp>
        <p:nvSpPr>
          <p:cNvPr id="282659" name="Text Box 35"/>
          <p:cNvSpPr txBox="1">
            <a:spLocks noChangeArrowheads="1"/>
          </p:cNvSpPr>
          <p:nvPr/>
        </p:nvSpPr>
        <p:spPr bwMode="auto">
          <a:xfrm>
            <a:off x="10320867" y="55832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5</a:t>
            </a:r>
            <a:endParaRPr lang="en-US" altLang="zh-CN" b="1" i="0">
              <a:solidFill>
                <a:schemeClr val="bg1"/>
              </a:solidFill>
              <a:latin typeface="Times New Roman" pitchFamily="18" charset="0"/>
            </a:endParaRPr>
          </a:p>
        </p:txBody>
      </p:sp>
      <p:sp>
        <p:nvSpPr>
          <p:cNvPr id="282660" name="Text Box 36"/>
          <p:cNvSpPr txBox="1">
            <a:spLocks noChangeArrowheads="1"/>
          </p:cNvSpPr>
          <p:nvPr/>
        </p:nvSpPr>
        <p:spPr bwMode="auto">
          <a:xfrm>
            <a:off x="9745133" y="45085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6</a:t>
            </a:r>
            <a:endParaRPr lang="en-US" altLang="zh-CN" b="1" i="0">
              <a:solidFill>
                <a:schemeClr val="bg1"/>
              </a:solidFill>
              <a:latin typeface="Times New Roman" pitchFamily="18" charset="0"/>
            </a:endParaRPr>
          </a:p>
        </p:txBody>
      </p:sp>
      <p:sp>
        <p:nvSpPr>
          <p:cNvPr id="282661" name="Text Box 37"/>
          <p:cNvSpPr txBox="1">
            <a:spLocks noChangeArrowheads="1"/>
          </p:cNvSpPr>
          <p:nvPr/>
        </p:nvSpPr>
        <p:spPr bwMode="auto">
          <a:xfrm>
            <a:off x="8976784" y="407035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7</a:t>
            </a:r>
            <a:endParaRPr lang="en-US" altLang="zh-CN" b="1" i="0">
              <a:solidFill>
                <a:schemeClr val="bg1"/>
              </a:solidFill>
              <a:latin typeface="Times New Roman" pitchFamily="18" charset="0"/>
            </a:endParaRPr>
          </a:p>
        </p:txBody>
      </p:sp>
    </p:spTree>
    <p:extLst>
      <p:ext uri="{BB962C8B-B14F-4D97-AF65-F5344CB8AC3E}">
        <p14:creationId xmlns:p14="http://schemas.microsoft.com/office/powerpoint/2010/main" val="4004425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26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26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8265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265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265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65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265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265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265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266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2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animBg="1"/>
      <p:bldP spid="282654" grpId="0"/>
      <p:bldP spid="282655" grpId="0"/>
      <p:bldP spid="282656" grpId="0"/>
      <p:bldP spid="282657" grpId="0"/>
      <p:bldP spid="282658" grpId="0"/>
      <p:bldP spid="282659" grpId="0"/>
      <p:bldP spid="282660" grpId="0"/>
      <p:bldP spid="2826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4" name="Picture 2" descr="LINE_STRI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26718" y="3357564"/>
            <a:ext cx="5376333" cy="3044825"/>
          </a:xfrm>
          <a:noFill/>
        </p:spPr>
      </p:pic>
      <p:sp>
        <p:nvSpPr>
          <p:cNvPr id="27651" name="Rectangle 3"/>
          <p:cNvSpPr>
            <a:spLocks noGrp="1" noChangeArrowheads="1"/>
          </p:cNvSpPr>
          <p:nvPr>
            <p:ph type="body" sz="half" idx="1"/>
          </p:nvPr>
        </p:nvSpPr>
        <p:spPr>
          <a:xfrm>
            <a:off x="334434" y="908050"/>
            <a:ext cx="5761567" cy="5184775"/>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绘制相连线段</a:t>
            </a:r>
          </a:p>
          <a:p>
            <a:pPr lvl="1" eaLnBrk="1" hangingPunct="1">
              <a:buFont typeface="Wingdings" pitchFamily="2" charset="2"/>
              <a:buNone/>
            </a:pPr>
            <a:endParaRPr lang="en-US" altLang="zh-CN" sz="2400" dirty="0" smtClean="0"/>
          </a:p>
          <a:p>
            <a:pPr eaLnBrk="1" hangingPunct="1">
              <a:buFont typeface="Wingdings" pitchFamily="2" charset="2"/>
              <a:buNone/>
            </a:pPr>
            <a:r>
              <a:rPr lang="en-US" altLang="zh-CN" sz="2400" b="1" dirty="0" smtClean="0">
                <a:solidFill>
                  <a:srgbClr val="3333FF"/>
                </a:solidFill>
              </a:rPr>
              <a:t>   </a:t>
            </a:r>
            <a:r>
              <a:rPr lang="en-US" altLang="zh-CN" sz="2400" b="1" dirty="0" err="1" smtClean="0">
                <a:solidFill>
                  <a:srgbClr val="3333FF"/>
                </a:solidFill>
              </a:rPr>
              <a:t>glLineWidth</a:t>
            </a:r>
            <a:r>
              <a:rPr lang="en-US" altLang="zh-CN" sz="2400" b="1" dirty="0" smtClean="0">
                <a:solidFill>
                  <a:srgbClr val="3333FF"/>
                </a:solidFill>
              </a:rPr>
              <a:t>(5.0);</a:t>
            </a:r>
            <a:endParaRPr lang="en-US" altLang="zh-CN" sz="2800" b="1" dirty="0" smtClean="0"/>
          </a:p>
          <a:p>
            <a:pPr lvl="1" eaLnBrk="1" hangingPunct="1">
              <a:buFont typeface="Wingdings" pitchFamily="2" charset="2"/>
              <a:buNone/>
            </a:pPr>
            <a:r>
              <a:rPr lang="en-US" altLang="zh-CN" sz="2400" b="1" dirty="0" err="1" smtClean="0">
                <a:solidFill>
                  <a:schemeClr val="bg2">
                    <a:lumMod val="50000"/>
                  </a:schemeClr>
                </a:solidFill>
              </a:rPr>
              <a:t>glBegin</a:t>
            </a:r>
            <a:r>
              <a:rPr lang="en-US" altLang="zh-CN" sz="2400" b="1" dirty="0" smtClean="0">
                <a:solidFill>
                  <a:schemeClr val="bg2">
                    <a:lumMod val="50000"/>
                  </a:schemeClr>
                </a:solidFill>
              </a:rPr>
              <a:t>(GL_LINE_STRIP);</a:t>
            </a:r>
          </a:p>
          <a:p>
            <a:pPr lvl="1" eaLnBrk="1" hangingPunct="1">
              <a:buFont typeface="Wingdings" pitchFamily="2" charset="2"/>
              <a:buNone/>
            </a:pPr>
            <a:r>
              <a:rPr lang="en-US" altLang="zh-CN" sz="2400" dirty="0" smtClean="0"/>
              <a:t>     </a:t>
            </a:r>
            <a:r>
              <a:rPr lang="en-US" altLang="zh-CN" sz="2400" b="1" dirty="0" smtClean="0">
                <a:solidFill>
                  <a:srgbClr val="009900"/>
                </a:solidFill>
              </a:rPr>
              <a:t>glVertex2f(0.0,0.0);</a:t>
            </a:r>
          </a:p>
          <a:p>
            <a:pPr lvl="1" eaLnBrk="1" hangingPunct="1">
              <a:buFont typeface="Wingdings" pitchFamily="2" charset="2"/>
              <a:buNone/>
            </a:pPr>
            <a:r>
              <a:rPr lang="en-US" altLang="zh-CN" sz="2400" b="1" dirty="0" smtClean="0">
                <a:solidFill>
                  <a:srgbClr val="009900"/>
                </a:solidFill>
              </a:rPr>
              <a:t>	  glVertex2f(0.2,0.0);</a:t>
            </a:r>
          </a:p>
          <a:p>
            <a:pPr lvl="1" eaLnBrk="1" hangingPunct="1">
              <a:buFont typeface="Wingdings" pitchFamily="2" charset="2"/>
              <a:buNone/>
            </a:pPr>
            <a:r>
              <a:rPr lang="en-US" altLang="zh-CN" sz="2400" b="1" dirty="0" smtClean="0">
                <a:solidFill>
                  <a:srgbClr val="009900"/>
                </a:solidFill>
              </a:rPr>
              <a:t>     glVertex2f(0.3,0.15);</a:t>
            </a:r>
          </a:p>
          <a:p>
            <a:pPr lvl="1" eaLnBrk="1" hangingPunct="1">
              <a:buFont typeface="Wingdings" pitchFamily="2" charset="2"/>
              <a:buNone/>
            </a:pPr>
            <a:r>
              <a:rPr lang="en-US" altLang="zh-CN" sz="2400" b="1" dirty="0" smtClean="0">
                <a:solidFill>
                  <a:srgbClr val="009900"/>
                </a:solidFill>
              </a:rPr>
              <a:t>     glVertex2f(0.2,0.3);</a:t>
            </a:r>
          </a:p>
          <a:p>
            <a:pPr lvl="1" eaLnBrk="1" hangingPunct="1">
              <a:buFont typeface="Wingdings" pitchFamily="2" charset="2"/>
              <a:buNone/>
            </a:pPr>
            <a:r>
              <a:rPr lang="en-US" altLang="zh-CN" sz="2400" b="1" dirty="0" smtClean="0">
                <a:solidFill>
                  <a:srgbClr val="009900"/>
                </a:solidFill>
              </a:rPr>
              <a:t>	  glVertex2f(0.0,0.3);</a:t>
            </a:r>
          </a:p>
          <a:p>
            <a:pPr lvl="1" eaLnBrk="1" hangingPunct="1">
              <a:buFont typeface="Wingdings" pitchFamily="2" charset="2"/>
              <a:buNone/>
            </a:pPr>
            <a:r>
              <a:rPr lang="en-US" altLang="zh-CN" sz="2400" dirty="0" smtClean="0"/>
              <a:t> </a:t>
            </a:r>
            <a:r>
              <a:rPr lang="en-US" altLang="zh-CN" sz="2400" b="1" dirty="0" err="1" smtClean="0">
                <a:solidFill>
                  <a:schemeClr val="bg2">
                    <a:lumMod val="50000"/>
                  </a:schemeClr>
                </a:solidFill>
              </a:rPr>
              <a:t>glEnd</a:t>
            </a:r>
            <a:r>
              <a:rPr lang="en-US" altLang="zh-CN" sz="2400" b="1" dirty="0" smtClean="0">
                <a:solidFill>
                  <a:schemeClr val="bg2">
                    <a:lumMod val="50000"/>
                  </a:schemeClr>
                </a:solidFill>
              </a:rPr>
              <a:t>();</a:t>
            </a:r>
            <a:endParaRPr lang="zh-CN" altLang="en-US" sz="2400" b="1" dirty="0" smtClean="0">
              <a:solidFill>
                <a:schemeClr val="bg2">
                  <a:lumMod val="50000"/>
                </a:schemeClr>
              </a:solidFill>
            </a:endParaRPr>
          </a:p>
        </p:txBody>
      </p:sp>
      <p:grpSp>
        <p:nvGrpSpPr>
          <p:cNvPr id="2" name="Group 4"/>
          <p:cNvGrpSpPr>
            <a:grpSpLocks/>
          </p:cNvGrpSpPr>
          <p:nvPr/>
        </p:nvGrpSpPr>
        <p:grpSpPr bwMode="auto">
          <a:xfrm>
            <a:off x="8496300" y="838201"/>
            <a:ext cx="958851" cy="434975"/>
            <a:chOff x="3878" y="210"/>
            <a:chExt cx="453" cy="274"/>
          </a:xfrm>
        </p:grpSpPr>
        <p:sp>
          <p:nvSpPr>
            <p:cNvPr id="27678" name="Oval 5"/>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79" name="Text Box 6"/>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7"/>
          <p:cNvGrpSpPr>
            <a:grpSpLocks/>
          </p:cNvGrpSpPr>
          <p:nvPr/>
        </p:nvGrpSpPr>
        <p:grpSpPr bwMode="auto">
          <a:xfrm>
            <a:off x="6826251" y="1989138"/>
            <a:ext cx="863600" cy="366712"/>
            <a:chOff x="3089" y="935"/>
            <a:chExt cx="408" cy="231"/>
          </a:xfrm>
        </p:grpSpPr>
        <p:sp>
          <p:nvSpPr>
            <p:cNvPr id="27676" name="Oval 8"/>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77" name="Text Box 9"/>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0"/>
          <p:cNvGrpSpPr>
            <a:grpSpLocks/>
          </p:cNvGrpSpPr>
          <p:nvPr/>
        </p:nvGrpSpPr>
        <p:grpSpPr bwMode="auto">
          <a:xfrm>
            <a:off x="9552517" y="1270000"/>
            <a:ext cx="863600" cy="508000"/>
            <a:chOff x="4377" y="482"/>
            <a:chExt cx="408" cy="320"/>
          </a:xfrm>
        </p:grpSpPr>
        <p:sp>
          <p:nvSpPr>
            <p:cNvPr id="27674" name="Oval 11"/>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75" name="Text Box 12"/>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3"/>
          <p:cNvGrpSpPr>
            <a:grpSpLocks/>
          </p:cNvGrpSpPr>
          <p:nvPr/>
        </p:nvGrpSpPr>
        <p:grpSpPr bwMode="auto">
          <a:xfrm>
            <a:off x="6959600" y="1196976"/>
            <a:ext cx="863600" cy="409575"/>
            <a:chOff x="3152" y="436"/>
            <a:chExt cx="408" cy="258"/>
          </a:xfrm>
        </p:grpSpPr>
        <p:sp>
          <p:nvSpPr>
            <p:cNvPr id="27672" name="Oval 14"/>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73" name="Text Box 15"/>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sp>
        <p:nvSpPr>
          <p:cNvPr id="284688" name="Line 16"/>
          <p:cNvSpPr>
            <a:spLocks noChangeShapeType="1"/>
          </p:cNvSpPr>
          <p:nvPr/>
        </p:nvSpPr>
        <p:spPr bwMode="auto">
          <a:xfrm flipV="1">
            <a:off x="7344833" y="1557338"/>
            <a:ext cx="28786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689" name="Line 17"/>
          <p:cNvSpPr>
            <a:spLocks noChangeShapeType="1"/>
          </p:cNvSpPr>
          <p:nvPr/>
        </p:nvSpPr>
        <p:spPr bwMode="auto">
          <a:xfrm>
            <a:off x="8553451" y="1225551"/>
            <a:ext cx="1056216"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18"/>
          <p:cNvGrpSpPr>
            <a:grpSpLocks/>
          </p:cNvGrpSpPr>
          <p:nvPr/>
        </p:nvGrpSpPr>
        <p:grpSpPr bwMode="auto">
          <a:xfrm>
            <a:off x="7727951" y="2708275"/>
            <a:ext cx="863600" cy="439738"/>
            <a:chOff x="3651" y="1706"/>
            <a:chExt cx="408" cy="277"/>
          </a:xfrm>
        </p:grpSpPr>
        <p:sp>
          <p:nvSpPr>
            <p:cNvPr id="27670" name="Oval 19"/>
            <p:cNvSpPr>
              <a:spLocks noChangeArrowheads="1"/>
            </p:cNvSpPr>
            <p:nvPr/>
          </p:nvSpPr>
          <p:spPr bwMode="auto">
            <a:xfrm flipV="1">
              <a:off x="3741" y="170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71" name="Text Box 20"/>
            <p:cNvSpPr txBox="1">
              <a:spLocks noChangeArrowheads="1"/>
            </p:cNvSpPr>
            <p:nvPr/>
          </p:nvSpPr>
          <p:spPr bwMode="auto">
            <a:xfrm>
              <a:off x="3651" y="175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7" name="Group 21"/>
          <p:cNvGrpSpPr>
            <a:grpSpLocks/>
          </p:cNvGrpSpPr>
          <p:nvPr/>
        </p:nvGrpSpPr>
        <p:grpSpPr bwMode="auto">
          <a:xfrm>
            <a:off x="9169400" y="2420938"/>
            <a:ext cx="958851" cy="366712"/>
            <a:chOff x="4332" y="1525"/>
            <a:chExt cx="453" cy="231"/>
          </a:xfrm>
        </p:grpSpPr>
        <p:sp>
          <p:nvSpPr>
            <p:cNvPr id="27668" name="Oval 22"/>
            <p:cNvSpPr>
              <a:spLocks noChangeArrowheads="1"/>
            </p:cNvSpPr>
            <p:nvPr/>
          </p:nvSpPr>
          <p:spPr bwMode="auto">
            <a:xfrm flipV="1">
              <a:off x="4332" y="166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7669" name="Text Box 23"/>
            <p:cNvSpPr txBox="1">
              <a:spLocks noChangeArrowheads="1"/>
            </p:cNvSpPr>
            <p:nvPr/>
          </p:nvSpPr>
          <p:spPr bwMode="auto">
            <a:xfrm>
              <a:off x="4377" y="152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sp>
        <p:nvSpPr>
          <p:cNvPr id="284696" name="Line 24"/>
          <p:cNvSpPr>
            <a:spLocks noChangeShapeType="1"/>
          </p:cNvSpPr>
          <p:nvPr/>
        </p:nvSpPr>
        <p:spPr bwMode="auto">
          <a:xfrm flipV="1">
            <a:off x="8015818" y="2665413"/>
            <a:ext cx="1210733" cy="42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697" name="Line 25"/>
          <p:cNvSpPr>
            <a:spLocks noChangeShapeType="1"/>
          </p:cNvSpPr>
          <p:nvPr/>
        </p:nvSpPr>
        <p:spPr bwMode="auto">
          <a:xfrm rot="180000" flipV="1">
            <a:off x="7632700" y="1196976"/>
            <a:ext cx="86360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698" name="Line 26"/>
          <p:cNvSpPr>
            <a:spLocks noChangeShapeType="1"/>
          </p:cNvSpPr>
          <p:nvPr/>
        </p:nvSpPr>
        <p:spPr bwMode="auto">
          <a:xfrm rot="240000" flipH="1">
            <a:off x="9264651" y="1773238"/>
            <a:ext cx="287867"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699" name="Text Box 27"/>
          <p:cNvSpPr txBox="1">
            <a:spLocks noChangeArrowheads="1"/>
          </p:cNvSpPr>
          <p:nvPr/>
        </p:nvSpPr>
        <p:spPr bwMode="auto">
          <a:xfrm>
            <a:off x="9264651" y="54451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84700" name="Text Box 28"/>
          <p:cNvSpPr txBox="1">
            <a:spLocks noChangeArrowheads="1"/>
          </p:cNvSpPr>
          <p:nvPr/>
        </p:nvSpPr>
        <p:spPr bwMode="auto">
          <a:xfrm>
            <a:off x="10033000" y="458152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84701" name="Text Box 29"/>
          <p:cNvSpPr txBox="1">
            <a:spLocks noChangeArrowheads="1"/>
          </p:cNvSpPr>
          <p:nvPr/>
        </p:nvSpPr>
        <p:spPr bwMode="auto">
          <a:xfrm>
            <a:off x="7920567" y="55165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84702" name="Text Box 30"/>
          <p:cNvSpPr txBox="1">
            <a:spLocks noChangeArrowheads="1"/>
          </p:cNvSpPr>
          <p:nvPr/>
        </p:nvSpPr>
        <p:spPr bwMode="auto">
          <a:xfrm>
            <a:off x="7727951" y="37163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p>
        </p:txBody>
      </p:sp>
      <p:sp>
        <p:nvSpPr>
          <p:cNvPr id="284703" name="Text Box 31"/>
          <p:cNvSpPr txBox="1">
            <a:spLocks noChangeArrowheads="1"/>
          </p:cNvSpPr>
          <p:nvPr/>
        </p:nvSpPr>
        <p:spPr bwMode="auto">
          <a:xfrm>
            <a:off x="9169400" y="37893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Tree>
    <p:extLst>
      <p:ext uri="{BB962C8B-B14F-4D97-AF65-F5344CB8AC3E}">
        <p14:creationId xmlns:p14="http://schemas.microsoft.com/office/powerpoint/2010/main" val="337683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46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469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46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469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46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8467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470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469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470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47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4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8" grpId="0" animBg="1"/>
      <p:bldP spid="284689" grpId="0" animBg="1"/>
      <p:bldP spid="284696" grpId="0" animBg="1"/>
      <p:bldP spid="284697" grpId="0" animBg="1"/>
      <p:bldP spid="284698" grpId="0" animBg="1"/>
      <p:bldP spid="284699" grpId="0"/>
      <p:bldP spid="284700" grpId="0"/>
      <p:bldP spid="284701" grpId="0"/>
      <p:bldP spid="284702" grpId="0"/>
      <p:bldP spid="2847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sz="half" idx="1"/>
          </p:nvPr>
        </p:nvSpPr>
        <p:spPr>
          <a:xfrm>
            <a:off x="609600" y="908050"/>
            <a:ext cx="5774267" cy="4959350"/>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绘制闭环线段</a:t>
            </a:r>
          </a:p>
          <a:p>
            <a:pPr lvl="1" eaLnBrk="1" hangingPunct="1">
              <a:buFont typeface="Wingdings" pitchFamily="2" charset="2"/>
              <a:buNone/>
            </a:pPr>
            <a:endParaRPr lang="en-US" altLang="zh-CN" sz="2400" dirty="0" smtClean="0"/>
          </a:p>
          <a:p>
            <a:pPr lvl="1">
              <a:buFont typeface="Wingdings" pitchFamily="2" charset="2"/>
              <a:buNone/>
            </a:pPr>
            <a:r>
              <a:rPr lang="en-US" altLang="zh-CN" dirty="0" smtClean="0">
                <a:solidFill>
                  <a:srgbClr val="3333FF"/>
                </a:solidFill>
              </a:rPr>
              <a:t>   </a:t>
            </a:r>
            <a:r>
              <a:rPr lang="en-US" altLang="zh-CN" b="1" dirty="0" err="1" smtClean="0">
                <a:solidFill>
                  <a:srgbClr val="3333FF"/>
                </a:solidFill>
              </a:rPr>
              <a:t>glLineWidth</a:t>
            </a:r>
            <a:r>
              <a:rPr lang="en-US" altLang="zh-CN" b="1" dirty="0" smtClean="0">
                <a:solidFill>
                  <a:srgbClr val="3333FF"/>
                </a:solidFill>
              </a:rPr>
              <a:t>(5.0);</a:t>
            </a:r>
            <a:endParaRPr lang="en-US" altLang="zh-CN" sz="2800" b="1" dirty="0" smtClean="0"/>
          </a:p>
          <a:p>
            <a:pPr lvl="2">
              <a:buFont typeface="Wingdings" pitchFamily="2" charset="2"/>
              <a:buNone/>
            </a:pPr>
            <a:r>
              <a:rPr lang="en-US" altLang="zh-CN" b="1" dirty="0" err="1" smtClean="0">
                <a:solidFill>
                  <a:schemeClr val="bg2">
                    <a:lumMod val="50000"/>
                  </a:schemeClr>
                </a:solidFill>
              </a:rPr>
              <a:t>glBegin</a:t>
            </a:r>
            <a:r>
              <a:rPr lang="en-US" altLang="zh-CN" b="1" dirty="0" smtClean="0">
                <a:solidFill>
                  <a:schemeClr val="bg2">
                    <a:lumMod val="50000"/>
                  </a:schemeClr>
                </a:solidFill>
              </a:rPr>
              <a:t>(GL_LINE_LOOP);</a:t>
            </a:r>
          </a:p>
          <a:p>
            <a:pPr lvl="2">
              <a:buFont typeface="Wingdings" pitchFamily="2" charset="2"/>
              <a:buNone/>
            </a:pPr>
            <a:r>
              <a:rPr lang="en-US" altLang="zh-CN" dirty="0" smtClean="0"/>
              <a:t>     </a:t>
            </a:r>
            <a:r>
              <a:rPr lang="en-US" altLang="zh-CN" b="1" dirty="0" smtClean="0">
                <a:solidFill>
                  <a:srgbClr val="009900"/>
                </a:solidFill>
              </a:rPr>
              <a:t>glVertex2f(0.0,0.0);</a:t>
            </a:r>
          </a:p>
          <a:p>
            <a:pPr lvl="2">
              <a:buFont typeface="Wingdings" pitchFamily="2" charset="2"/>
              <a:buNone/>
            </a:pPr>
            <a:r>
              <a:rPr lang="en-US" altLang="zh-CN" b="1" dirty="0">
                <a:solidFill>
                  <a:srgbClr val="009900"/>
                </a:solidFill>
              </a:rPr>
              <a:t> </a:t>
            </a:r>
            <a:r>
              <a:rPr lang="en-US" altLang="zh-CN" b="1" dirty="0" smtClean="0">
                <a:solidFill>
                  <a:srgbClr val="009900"/>
                </a:solidFill>
              </a:rPr>
              <a:t>    glVertex2f(0.2,0.0);</a:t>
            </a:r>
          </a:p>
          <a:p>
            <a:pPr lvl="2">
              <a:buFont typeface="Wingdings" pitchFamily="2" charset="2"/>
              <a:buNone/>
            </a:pPr>
            <a:r>
              <a:rPr lang="en-US" altLang="zh-CN" b="1" dirty="0" smtClean="0">
                <a:solidFill>
                  <a:srgbClr val="009900"/>
                </a:solidFill>
              </a:rPr>
              <a:t>     glVertex2f(0.3,0.15);</a:t>
            </a:r>
          </a:p>
          <a:p>
            <a:pPr lvl="2">
              <a:buFont typeface="Wingdings" pitchFamily="2" charset="2"/>
              <a:buNone/>
            </a:pPr>
            <a:r>
              <a:rPr lang="en-US" altLang="zh-CN" b="1" dirty="0" smtClean="0">
                <a:solidFill>
                  <a:srgbClr val="009900"/>
                </a:solidFill>
              </a:rPr>
              <a:t>     glVertex2f(0.2,0.3);</a:t>
            </a:r>
          </a:p>
          <a:p>
            <a:pPr lvl="2">
              <a:buFont typeface="Wingdings" pitchFamily="2" charset="2"/>
              <a:buNone/>
            </a:pPr>
            <a:r>
              <a:rPr lang="en-US" altLang="zh-CN" b="1" dirty="0">
                <a:solidFill>
                  <a:srgbClr val="009900"/>
                </a:solidFill>
              </a:rPr>
              <a:t> </a:t>
            </a:r>
            <a:r>
              <a:rPr lang="en-US" altLang="zh-CN" b="1" dirty="0" smtClean="0">
                <a:solidFill>
                  <a:srgbClr val="009900"/>
                </a:solidFill>
              </a:rPr>
              <a:t>    glVertex2f(0.0,0.3);</a:t>
            </a:r>
          </a:p>
          <a:p>
            <a:pPr lvl="2">
              <a:buFont typeface="Wingdings" pitchFamily="2" charset="2"/>
              <a:buNone/>
            </a:pPr>
            <a:r>
              <a:rPr lang="en-US" altLang="zh-CN" dirty="0" smtClean="0"/>
              <a:t> </a:t>
            </a:r>
            <a:r>
              <a:rPr lang="en-US" altLang="zh-CN" b="1" dirty="0" err="1" smtClean="0">
                <a:solidFill>
                  <a:schemeClr val="bg2">
                    <a:lumMod val="50000"/>
                  </a:schemeClr>
                </a:solidFill>
              </a:rPr>
              <a:t>glEnd</a:t>
            </a:r>
            <a:r>
              <a:rPr lang="en-US" altLang="zh-CN" b="1" dirty="0" smtClean="0">
                <a:solidFill>
                  <a:schemeClr val="bg2">
                    <a:lumMod val="50000"/>
                  </a:schemeClr>
                </a:solidFill>
              </a:rPr>
              <a:t>();</a:t>
            </a:r>
            <a:endParaRPr lang="zh-CN" altLang="en-US" b="1" dirty="0" smtClean="0">
              <a:solidFill>
                <a:schemeClr val="bg2">
                  <a:lumMod val="50000"/>
                </a:schemeClr>
              </a:solidFill>
            </a:endParaRPr>
          </a:p>
        </p:txBody>
      </p:sp>
      <p:grpSp>
        <p:nvGrpSpPr>
          <p:cNvPr id="2" name="Group 3"/>
          <p:cNvGrpSpPr>
            <a:grpSpLocks/>
          </p:cNvGrpSpPr>
          <p:nvPr/>
        </p:nvGrpSpPr>
        <p:grpSpPr bwMode="auto">
          <a:xfrm>
            <a:off x="9359900" y="665164"/>
            <a:ext cx="958851" cy="434975"/>
            <a:chOff x="3878" y="210"/>
            <a:chExt cx="453" cy="274"/>
          </a:xfrm>
        </p:grpSpPr>
        <p:sp>
          <p:nvSpPr>
            <p:cNvPr id="28703" name="Oval 4"/>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704" name="Text Box 5"/>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6"/>
          <p:cNvGrpSpPr>
            <a:grpSpLocks/>
          </p:cNvGrpSpPr>
          <p:nvPr/>
        </p:nvGrpSpPr>
        <p:grpSpPr bwMode="auto">
          <a:xfrm>
            <a:off x="7689851" y="1816100"/>
            <a:ext cx="863600" cy="366713"/>
            <a:chOff x="3089" y="935"/>
            <a:chExt cx="408" cy="231"/>
          </a:xfrm>
        </p:grpSpPr>
        <p:sp>
          <p:nvSpPr>
            <p:cNvPr id="28701" name="Oval 7"/>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702" name="Text Box 8"/>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9"/>
          <p:cNvGrpSpPr>
            <a:grpSpLocks/>
          </p:cNvGrpSpPr>
          <p:nvPr/>
        </p:nvGrpSpPr>
        <p:grpSpPr bwMode="auto">
          <a:xfrm>
            <a:off x="10416117" y="1096963"/>
            <a:ext cx="863600" cy="508000"/>
            <a:chOff x="4377" y="482"/>
            <a:chExt cx="408" cy="320"/>
          </a:xfrm>
        </p:grpSpPr>
        <p:sp>
          <p:nvSpPr>
            <p:cNvPr id="28699" name="Oval 10"/>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700" name="Text Box 11"/>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2"/>
          <p:cNvGrpSpPr>
            <a:grpSpLocks/>
          </p:cNvGrpSpPr>
          <p:nvPr/>
        </p:nvGrpSpPr>
        <p:grpSpPr bwMode="auto">
          <a:xfrm>
            <a:off x="7823200" y="1023939"/>
            <a:ext cx="863600" cy="409575"/>
            <a:chOff x="3152" y="436"/>
            <a:chExt cx="408" cy="258"/>
          </a:xfrm>
        </p:grpSpPr>
        <p:sp>
          <p:nvSpPr>
            <p:cNvPr id="28697" name="Oval 13"/>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698" name="Text Box 14"/>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sp>
        <p:nvSpPr>
          <p:cNvPr id="286735" name="Line 15"/>
          <p:cNvSpPr>
            <a:spLocks noChangeShapeType="1"/>
          </p:cNvSpPr>
          <p:nvPr/>
        </p:nvSpPr>
        <p:spPr bwMode="auto">
          <a:xfrm flipV="1">
            <a:off x="8208433" y="1384301"/>
            <a:ext cx="287867"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6" name="Line 16"/>
          <p:cNvSpPr>
            <a:spLocks noChangeShapeType="1"/>
          </p:cNvSpPr>
          <p:nvPr/>
        </p:nvSpPr>
        <p:spPr bwMode="auto">
          <a:xfrm>
            <a:off x="9417051" y="1052514"/>
            <a:ext cx="1056216"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17"/>
          <p:cNvGrpSpPr>
            <a:grpSpLocks/>
          </p:cNvGrpSpPr>
          <p:nvPr/>
        </p:nvGrpSpPr>
        <p:grpSpPr bwMode="auto">
          <a:xfrm>
            <a:off x="10033000" y="2247901"/>
            <a:ext cx="958851" cy="366713"/>
            <a:chOff x="4332" y="1525"/>
            <a:chExt cx="453" cy="231"/>
          </a:xfrm>
        </p:grpSpPr>
        <p:sp>
          <p:nvSpPr>
            <p:cNvPr id="28695" name="Oval 18"/>
            <p:cNvSpPr>
              <a:spLocks noChangeArrowheads="1"/>
            </p:cNvSpPr>
            <p:nvPr/>
          </p:nvSpPr>
          <p:spPr bwMode="auto">
            <a:xfrm flipV="1">
              <a:off x="4332" y="166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696" name="Text Box 19"/>
            <p:cNvSpPr txBox="1">
              <a:spLocks noChangeArrowheads="1"/>
            </p:cNvSpPr>
            <p:nvPr/>
          </p:nvSpPr>
          <p:spPr bwMode="auto">
            <a:xfrm>
              <a:off x="4377" y="152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sp>
        <p:nvSpPr>
          <p:cNvPr id="286740" name="Line 20"/>
          <p:cNvSpPr>
            <a:spLocks noChangeShapeType="1"/>
          </p:cNvSpPr>
          <p:nvPr/>
        </p:nvSpPr>
        <p:spPr bwMode="auto">
          <a:xfrm flipV="1">
            <a:off x="8879418" y="2492376"/>
            <a:ext cx="1210733" cy="42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41" name="Line 21"/>
          <p:cNvSpPr>
            <a:spLocks noChangeShapeType="1"/>
          </p:cNvSpPr>
          <p:nvPr/>
        </p:nvSpPr>
        <p:spPr bwMode="auto">
          <a:xfrm rot="180000" flipV="1">
            <a:off x="8496300" y="1023938"/>
            <a:ext cx="8636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42" name="Line 22"/>
          <p:cNvSpPr>
            <a:spLocks noChangeShapeType="1"/>
          </p:cNvSpPr>
          <p:nvPr/>
        </p:nvSpPr>
        <p:spPr bwMode="auto">
          <a:xfrm rot="240000" flipH="1">
            <a:off x="10128251" y="1600200"/>
            <a:ext cx="287867"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43" name="Line 23"/>
          <p:cNvSpPr>
            <a:spLocks noChangeShapeType="1"/>
          </p:cNvSpPr>
          <p:nvPr/>
        </p:nvSpPr>
        <p:spPr bwMode="auto">
          <a:xfrm flipH="1" flipV="1">
            <a:off x="8208433" y="2060576"/>
            <a:ext cx="670984"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24"/>
          <p:cNvGrpSpPr>
            <a:grpSpLocks/>
          </p:cNvGrpSpPr>
          <p:nvPr/>
        </p:nvGrpSpPr>
        <p:grpSpPr bwMode="auto">
          <a:xfrm>
            <a:off x="8610600" y="2498725"/>
            <a:ext cx="863600" cy="439738"/>
            <a:chOff x="3651" y="1706"/>
            <a:chExt cx="408" cy="277"/>
          </a:xfrm>
        </p:grpSpPr>
        <p:sp>
          <p:nvSpPr>
            <p:cNvPr id="28693" name="Oval 25"/>
            <p:cNvSpPr>
              <a:spLocks noChangeArrowheads="1"/>
            </p:cNvSpPr>
            <p:nvPr/>
          </p:nvSpPr>
          <p:spPr bwMode="auto">
            <a:xfrm flipV="1">
              <a:off x="3741" y="170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8694" name="Text Box 26"/>
            <p:cNvSpPr txBox="1">
              <a:spLocks noChangeArrowheads="1"/>
            </p:cNvSpPr>
            <p:nvPr/>
          </p:nvSpPr>
          <p:spPr bwMode="auto">
            <a:xfrm>
              <a:off x="3651" y="175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pic>
        <p:nvPicPr>
          <p:cNvPr id="286747" name="Picture 27" descr="LINE_LOO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83867" y="3357563"/>
            <a:ext cx="5281084" cy="2990850"/>
          </a:xfrm>
          <a:noFill/>
        </p:spPr>
      </p:pic>
      <p:sp>
        <p:nvSpPr>
          <p:cNvPr id="286748" name="Text Box 28"/>
          <p:cNvSpPr txBox="1">
            <a:spLocks noChangeArrowheads="1"/>
          </p:cNvSpPr>
          <p:nvPr/>
        </p:nvSpPr>
        <p:spPr bwMode="auto">
          <a:xfrm>
            <a:off x="9359900" y="565467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86749" name="Text Box 29"/>
          <p:cNvSpPr txBox="1">
            <a:spLocks noChangeArrowheads="1"/>
          </p:cNvSpPr>
          <p:nvPr/>
        </p:nvSpPr>
        <p:spPr bwMode="auto">
          <a:xfrm>
            <a:off x="10128251" y="47196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86750" name="Text Box 30"/>
          <p:cNvSpPr txBox="1">
            <a:spLocks noChangeArrowheads="1"/>
          </p:cNvSpPr>
          <p:nvPr/>
        </p:nvSpPr>
        <p:spPr bwMode="auto">
          <a:xfrm>
            <a:off x="8015817" y="565467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86751" name="Text Box 31"/>
          <p:cNvSpPr txBox="1">
            <a:spLocks noChangeArrowheads="1"/>
          </p:cNvSpPr>
          <p:nvPr/>
        </p:nvSpPr>
        <p:spPr bwMode="auto">
          <a:xfrm>
            <a:off x="7823200" y="385445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4</a:t>
            </a:r>
          </a:p>
        </p:txBody>
      </p:sp>
      <p:sp>
        <p:nvSpPr>
          <p:cNvPr id="286752" name="Text Box 32"/>
          <p:cNvSpPr txBox="1">
            <a:spLocks noChangeArrowheads="1"/>
          </p:cNvSpPr>
          <p:nvPr/>
        </p:nvSpPr>
        <p:spPr bwMode="auto">
          <a:xfrm>
            <a:off x="9264651" y="392747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3</a:t>
            </a:r>
          </a:p>
        </p:txBody>
      </p:sp>
    </p:spTree>
    <p:extLst>
      <p:ext uri="{BB962C8B-B14F-4D97-AF65-F5344CB8AC3E}">
        <p14:creationId xmlns:p14="http://schemas.microsoft.com/office/powerpoint/2010/main" val="2237735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4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74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67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67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867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67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67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67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67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6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5" grpId="0" animBg="1"/>
      <p:bldP spid="286736" grpId="0" animBg="1"/>
      <p:bldP spid="286740" grpId="0" animBg="1"/>
      <p:bldP spid="286741" grpId="0" animBg="1"/>
      <p:bldP spid="286742" grpId="0" animBg="1"/>
      <p:bldP spid="286743" grpId="0" animBg="1"/>
      <p:bldP spid="286748" grpId="0"/>
      <p:bldP spid="286749" grpId="0"/>
      <p:bldP spid="286750" grpId="0"/>
      <p:bldP spid="286751" grpId="0"/>
      <p:bldP spid="2867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Freeform 2"/>
          <p:cNvSpPr>
            <a:spLocks/>
          </p:cNvSpPr>
          <p:nvPr/>
        </p:nvSpPr>
        <p:spPr bwMode="auto">
          <a:xfrm>
            <a:off x="7920567" y="1125538"/>
            <a:ext cx="670984" cy="1079500"/>
          </a:xfrm>
          <a:custGeom>
            <a:avLst/>
            <a:gdLst>
              <a:gd name="T0" fmla="*/ 2147483647 w 317"/>
              <a:gd name="T1" fmla="*/ 2147483647 h 680"/>
              <a:gd name="T2" fmla="*/ 0 w 317"/>
              <a:gd name="T3" fmla="*/ 2147483647 h 680"/>
              <a:gd name="T4" fmla="*/ 2147483647 w 317"/>
              <a:gd name="T5" fmla="*/ 0 h 680"/>
              <a:gd name="T6" fmla="*/ 2147483647 w 317"/>
              <a:gd name="T7" fmla="*/ 2147483647 h 680"/>
              <a:gd name="T8" fmla="*/ 0 60000 65536"/>
              <a:gd name="T9" fmla="*/ 0 60000 65536"/>
              <a:gd name="T10" fmla="*/ 0 60000 65536"/>
              <a:gd name="T11" fmla="*/ 0 60000 65536"/>
              <a:gd name="T12" fmla="*/ 0 w 317"/>
              <a:gd name="T13" fmla="*/ 0 h 680"/>
              <a:gd name="T14" fmla="*/ 317 w 317"/>
              <a:gd name="T15" fmla="*/ 680 h 680"/>
            </a:gdLst>
            <a:ahLst/>
            <a:cxnLst>
              <a:cxn ang="T8">
                <a:pos x="T0" y="T1"/>
              </a:cxn>
              <a:cxn ang="T9">
                <a:pos x="T2" y="T3"/>
              </a:cxn>
              <a:cxn ang="T10">
                <a:pos x="T4" y="T5"/>
              </a:cxn>
              <a:cxn ang="T11">
                <a:pos x="T6" y="T7"/>
              </a:cxn>
            </a:cxnLst>
            <a:rect l="T12" t="T13" r="T14" b="T15"/>
            <a:pathLst>
              <a:path w="317" h="680">
                <a:moveTo>
                  <a:pt x="181" y="680"/>
                </a:moveTo>
                <a:lnTo>
                  <a:pt x="0" y="90"/>
                </a:lnTo>
                <a:lnTo>
                  <a:pt x="317" y="0"/>
                </a:lnTo>
                <a:lnTo>
                  <a:pt x="181" y="680"/>
                </a:lnTo>
                <a:close/>
              </a:path>
            </a:pathLst>
          </a:custGeom>
          <a:solidFill>
            <a:schemeClr val="accent1"/>
          </a:solidFill>
          <a:ln w="9525">
            <a:solidFill>
              <a:schemeClr val="tx1"/>
            </a:solidFill>
            <a:round/>
            <a:headEnd/>
            <a:tailEnd/>
          </a:ln>
        </p:spPr>
        <p:txBody>
          <a:bodyPr/>
          <a:lstStyle/>
          <a:p>
            <a:endParaRPr lang="zh-CN" altLang="en-US"/>
          </a:p>
        </p:txBody>
      </p:sp>
      <p:sp>
        <p:nvSpPr>
          <p:cNvPr id="288771" name="Freeform 3"/>
          <p:cNvSpPr>
            <a:spLocks/>
          </p:cNvSpPr>
          <p:nvPr/>
        </p:nvSpPr>
        <p:spPr bwMode="auto">
          <a:xfrm>
            <a:off x="8303685" y="1125538"/>
            <a:ext cx="1153583" cy="1079500"/>
          </a:xfrm>
          <a:custGeom>
            <a:avLst/>
            <a:gdLst>
              <a:gd name="T0" fmla="*/ 0 w 545"/>
              <a:gd name="T1" fmla="*/ 2147483647 h 680"/>
              <a:gd name="T2" fmla="*/ 2147483647 w 545"/>
              <a:gd name="T3" fmla="*/ 0 h 680"/>
              <a:gd name="T4" fmla="*/ 2147483647 w 545"/>
              <a:gd name="T5" fmla="*/ 2147483647 h 680"/>
              <a:gd name="T6" fmla="*/ 0 w 545"/>
              <a:gd name="T7" fmla="*/ 2147483647 h 680"/>
              <a:gd name="T8" fmla="*/ 0 60000 65536"/>
              <a:gd name="T9" fmla="*/ 0 60000 65536"/>
              <a:gd name="T10" fmla="*/ 0 60000 65536"/>
              <a:gd name="T11" fmla="*/ 0 60000 65536"/>
              <a:gd name="T12" fmla="*/ 0 w 545"/>
              <a:gd name="T13" fmla="*/ 0 h 680"/>
              <a:gd name="T14" fmla="*/ 545 w 545"/>
              <a:gd name="T15" fmla="*/ 680 h 680"/>
            </a:gdLst>
            <a:ahLst/>
            <a:cxnLst>
              <a:cxn ang="T8">
                <a:pos x="T0" y="T1"/>
              </a:cxn>
              <a:cxn ang="T9">
                <a:pos x="T2" y="T3"/>
              </a:cxn>
              <a:cxn ang="T10">
                <a:pos x="T4" y="T5"/>
              </a:cxn>
              <a:cxn ang="T11">
                <a:pos x="T6" y="T7"/>
              </a:cxn>
            </a:cxnLst>
            <a:rect l="T12" t="T13" r="T14" b="T15"/>
            <a:pathLst>
              <a:path w="545" h="680">
                <a:moveTo>
                  <a:pt x="0" y="680"/>
                </a:moveTo>
                <a:lnTo>
                  <a:pt x="136" y="0"/>
                </a:lnTo>
                <a:lnTo>
                  <a:pt x="545" y="317"/>
                </a:lnTo>
                <a:lnTo>
                  <a:pt x="0" y="680"/>
                </a:lnTo>
                <a:close/>
              </a:path>
            </a:pathLst>
          </a:custGeom>
          <a:solidFill>
            <a:schemeClr val="accent1"/>
          </a:solidFill>
          <a:ln w="9525">
            <a:solidFill>
              <a:schemeClr val="tx1"/>
            </a:solidFill>
            <a:round/>
            <a:headEnd/>
            <a:tailEnd/>
          </a:ln>
        </p:spPr>
        <p:txBody>
          <a:bodyPr/>
          <a:lstStyle/>
          <a:p>
            <a:endParaRPr lang="zh-CN" altLang="en-US"/>
          </a:p>
        </p:txBody>
      </p:sp>
      <p:sp>
        <p:nvSpPr>
          <p:cNvPr id="288772" name="Freeform 4"/>
          <p:cNvSpPr>
            <a:spLocks/>
          </p:cNvSpPr>
          <p:nvPr/>
        </p:nvSpPr>
        <p:spPr bwMode="auto">
          <a:xfrm>
            <a:off x="8303684" y="1628776"/>
            <a:ext cx="1344083" cy="576263"/>
          </a:xfrm>
          <a:custGeom>
            <a:avLst/>
            <a:gdLst>
              <a:gd name="T0" fmla="*/ 0 w 635"/>
              <a:gd name="T1" fmla="*/ 2147483647 h 363"/>
              <a:gd name="T2" fmla="*/ 2147483647 w 635"/>
              <a:gd name="T3" fmla="*/ 0 h 363"/>
              <a:gd name="T4" fmla="*/ 2147483647 w 635"/>
              <a:gd name="T5" fmla="*/ 2147483647 h 363"/>
              <a:gd name="T6" fmla="*/ 0 w 635"/>
              <a:gd name="T7" fmla="*/ 2147483647 h 363"/>
              <a:gd name="T8" fmla="*/ 0 60000 65536"/>
              <a:gd name="T9" fmla="*/ 0 60000 65536"/>
              <a:gd name="T10" fmla="*/ 0 60000 65536"/>
              <a:gd name="T11" fmla="*/ 0 60000 65536"/>
              <a:gd name="T12" fmla="*/ 0 w 635"/>
              <a:gd name="T13" fmla="*/ 0 h 363"/>
              <a:gd name="T14" fmla="*/ 635 w 635"/>
              <a:gd name="T15" fmla="*/ 363 h 363"/>
            </a:gdLst>
            <a:ahLst/>
            <a:cxnLst>
              <a:cxn ang="T8">
                <a:pos x="T0" y="T1"/>
              </a:cxn>
              <a:cxn ang="T9">
                <a:pos x="T2" y="T3"/>
              </a:cxn>
              <a:cxn ang="T10">
                <a:pos x="T4" y="T5"/>
              </a:cxn>
              <a:cxn ang="T11">
                <a:pos x="T6" y="T7"/>
              </a:cxn>
            </a:cxnLst>
            <a:rect l="T12" t="T13" r="T14" b="T15"/>
            <a:pathLst>
              <a:path w="635" h="363">
                <a:moveTo>
                  <a:pt x="0" y="363"/>
                </a:moveTo>
                <a:lnTo>
                  <a:pt x="545" y="0"/>
                </a:lnTo>
                <a:lnTo>
                  <a:pt x="635" y="318"/>
                </a:lnTo>
                <a:lnTo>
                  <a:pt x="0" y="363"/>
                </a:lnTo>
                <a:close/>
              </a:path>
            </a:pathLst>
          </a:custGeom>
          <a:solidFill>
            <a:schemeClr val="accent1"/>
          </a:solidFill>
          <a:ln w="9525">
            <a:solidFill>
              <a:schemeClr val="tx1"/>
            </a:solidFill>
            <a:round/>
            <a:headEnd/>
            <a:tailEnd/>
          </a:ln>
        </p:spPr>
        <p:txBody>
          <a:bodyPr/>
          <a:lstStyle/>
          <a:p>
            <a:endParaRPr lang="zh-CN" altLang="en-US"/>
          </a:p>
        </p:txBody>
      </p:sp>
      <p:sp>
        <p:nvSpPr>
          <p:cNvPr id="288773" name="Freeform 5"/>
          <p:cNvSpPr>
            <a:spLocks/>
          </p:cNvSpPr>
          <p:nvPr/>
        </p:nvSpPr>
        <p:spPr bwMode="auto">
          <a:xfrm>
            <a:off x="8303684" y="2133601"/>
            <a:ext cx="1344083" cy="574675"/>
          </a:xfrm>
          <a:custGeom>
            <a:avLst/>
            <a:gdLst>
              <a:gd name="T0" fmla="*/ 0 w 635"/>
              <a:gd name="T1" fmla="*/ 2147483647 h 362"/>
              <a:gd name="T2" fmla="*/ 2147483647 w 635"/>
              <a:gd name="T3" fmla="*/ 0 h 362"/>
              <a:gd name="T4" fmla="*/ 2147483647 w 635"/>
              <a:gd name="T5" fmla="*/ 2147483647 h 362"/>
              <a:gd name="T6" fmla="*/ 0 w 635"/>
              <a:gd name="T7" fmla="*/ 2147483647 h 362"/>
              <a:gd name="T8" fmla="*/ 0 60000 65536"/>
              <a:gd name="T9" fmla="*/ 0 60000 65536"/>
              <a:gd name="T10" fmla="*/ 0 60000 65536"/>
              <a:gd name="T11" fmla="*/ 0 60000 65536"/>
              <a:gd name="T12" fmla="*/ 0 w 635"/>
              <a:gd name="T13" fmla="*/ 0 h 362"/>
              <a:gd name="T14" fmla="*/ 635 w 635"/>
              <a:gd name="T15" fmla="*/ 362 h 362"/>
            </a:gdLst>
            <a:ahLst/>
            <a:cxnLst>
              <a:cxn ang="T8">
                <a:pos x="T0" y="T1"/>
              </a:cxn>
              <a:cxn ang="T9">
                <a:pos x="T2" y="T3"/>
              </a:cxn>
              <a:cxn ang="T10">
                <a:pos x="T4" y="T5"/>
              </a:cxn>
              <a:cxn ang="T11">
                <a:pos x="T6" y="T7"/>
              </a:cxn>
            </a:cxnLst>
            <a:rect l="T12" t="T13" r="T14" b="T15"/>
            <a:pathLst>
              <a:path w="635" h="362">
                <a:moveTo>
                  <a:pt x="0" y="45"/>
                </a:moveTo>
                <a:lnTo>
                  <a:pt x="635" y="0"/>
                </a:lnTo>
                <a:lnTo>
                  <a:pt x="363" y="362"/>
                </a:lnTo>
                <a:lnTo>
                  <a:pt x="0" y="45"/>
                </a:lnTo>
                <a:close/>
              </a:path>
            </a:pathLst>
          </a:custGeom>
          <a:solidFill>
            <a:schemeClr val="accent1"/>
          </a:solidFill>
          <a:ln w="9525">
            <a:solidFill>
              <a:schemeClr val="tx1"/>
            </a:solidFill>
            <a:round/>
            <a:headEnd/>
            <a:tailEnd/>
          </a:ln>
        </p:spPr>
        <p:txBody>
          <a:bodyPr/>
          <a:lstStyle/>
          <a:p>
            <a:endParaRPr lang="zh-CN" altLang="en-US"/>
          </a:p>
        </p:txBody>
      </p:sp>
      <p:sp>
        <p:nvSpPr>
          <p:cNvPr id="29702" name="Rectangle 6"/>
          <p:cNvSpPr>
            <a:spLocks noGrp="1" noChangeArrowheads="1"/>
          </p:cNvSpPr>
          <p:nvPr>
            <p:ph type="body" sz="half" idx="1"/>
          </p:nvPr>
        </p:nvSpPr>
        <p:spPr>
          <a:xfrm>
            <a:off x="479376" y="327766"/>
            <a:ext cx="5774267" cy="6530233"/>
          </a:xfrm>
        </p:spPr>
        <p:txBody>
          <a:bodyPr>
            <a:normAutofit fontScale="85000" lnSpcReduction="20000"/>
          </a:bodyPr>
          <a:lstStyle/>
          <a:p>
            <a:pPr marL="717550" lvl="1" indent="-342900" hangingPunct="0">
              <a:lnSpc>
                <a:spcPct val="140000"/>
              </a:lnSpc>
              <a:spcBef>
                <a:spcPts val="6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绘制相连的扇形</a:t>
            </a:r>
          </a:p>
          <a:p>
            <a:pPr eaLnBrk="1" hangingPunct="1">
              <a:lnSpc>
                <a:spcPct val="80000"/>
              </a:lnSpc>
            </a:pPr>
            <a:endParaRPr lang="en-US" altLang="zh-CN" sz="1800" b="1" dirty="0" smtClean="0"/>
          </a:p>
          <a:p>
            <a:pPr marL="712788" eaLnBrk="1" hangingPunct="1">
              <a:lnSpc>
                <a:spcPct val="80000"/>
              </a:lnSpc>
              <a:buFont typeface="Wingdings" pitchFamily="2" charset="2"/>
              <a:buNone/>
            </a:pPr>
            <a:r>
              <a:rPr lang="en-US" altLang="zh-CN" sz="2100" b="1" dirty="0" err="1" smtClean="0">
                <a:solidFill>
                  <a:schemeClr val="bg2">
                    <a:lumMod val="50000"/>
                  </a:schemeClr>
                </a:solidFill>
              </a:rPr>
              <a:t>glBegin</a:t>
            </a:r>
            <a:r>
              <a:rPr lang="en-US" altLang="zh-CN" sz="2100" b="1" dirty="0" smtClean="0">
                <a:solidFill>
                  <a:schemeClr val="bg2">
                    <a:lumMod val="50000"/>
                  </a:schemeClr>
                </a:solidFill>
              </a:rPr>
              <a:t>(GL_TRIANGLE_FAN);</a:t>
            </a:r>
          </a:p>
          <a:p>
            <a:pPr marL="898525" defTabSz="1347788" eaLnBrk="1" hangingPunct="1">
              <a:lnSpc>
                <a:spcPct val="80000"/>
              </a:lnSpc>
              <a:buFont typeface="Wingdings" pitchFamily="2" charset="2"/>
              <a:buNone/>
            </a:pPr>
            <a:r>
              <a:rPr lang="en-US" altLang="zh-CN" sz="2100" b="1" dirty="0" smtClean="0">
                <a:solidFill>
                  <a:schemeClr val="bg2">
                    <a:lumMod val="50000"/>
                  </a:schemeClr>
                </a:solidFill>
              </a:rPr>
              <a:t>	</a:t>
            </a:r>
            <a:r>
              <a:rPr lang="en-US" altLang="zh-CN" sz="2100" b="1" dirty="0" err="1" smtClean="0">
                <a:solidFill>
                  <a:schemeClr val="bg2">
                    <a:lumMod val="50000"/>
                  </a:schemeClr>
                </a:solidFill>
              </a:rPr>
              <a:t>glShadeModel</a:t>
            </a:r>
            <a:r>
              <a:rPr lang="en-US" altLang="zh-CN" sz="2100" b="1" dirty="0" smtClean="0">
                <a:solidFill>
                  <a:schemeClr val="bg2">
                    <a:lumMod val="50000"/>
                  </a:schemeClr>
                </a:solidFill>
              </a:rPr>
              <a:t>(GL_SMOOTH);</a:t>
            </a:r>
          </a:p>
          <a:p>
            <a:pPr marL="898525" defTabSz="1347788" eaLnBrk="1" hangingPunct="1">
              <a:lnSpc>
                <a:spcPct val="80000"/>
              </a:lnSpc>
              <a:buFont typeface="Wingdings" pitchFamily="2" charset="2"/>
              <a:buNone/>
            </a:pPr>
            <a:r>
              <a:rPr lang="en-US" altLang="zh-CN" sz="2100" b="1" dirty="0" smtClean="0"/>
              <a:t>	</a:t>
            </a:r>
            <a:r>
              <a:rPr lang="en-US" altLang="zh-CN" sz="2100" b="1" dirty="0" smtClean="0">
                <a:solidFill>
                  <a:srgbClr val="3333FF"/>
                </a:solidFill>
              </a:rPr>
              <a:t>glColor3f(1.0,0.0,0.0);</a:t>
            </a:r>
          </a:p>
          <a:p>
            <a:pPr marL="898525" defTabSz="1347788" eaLnBrk="1" hangingPunct="1">
              <a:lnSpc>
                <a:spcPct val="80000"/>
              </a:lnSpc>
              <a:buFont typeface="Wingdings" pitchFamily="2" charset="2"/>
              <a:buNone/>
            </a:pPr>
            <a:r>
              <a:rPr lang="en-US" altLang="zh-CN" sz="2100" b="1" dirty="0" smtClean="0">
                <a:solidFill>
                  <a:srgbClr val="009900"/>
                </a:solidFill>
              </a:rPr>
              <a:t>	glVertex2f(0.0,0.0);</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glColor3f(0.0,1.0,0.0);</a:t>
            </a:r>
          </a:p>
          <a:p>
            <a:pPr marL="898525" defTabSz="1347788" eaLnBrk="1" hangingPunct="1">
              <a:lnSpc>
                <a:spcPct val="80000"/>
              </a:lnSpc>
              <a:buFont typeface="Wingdings" pitchFamily="2" charset="2"/>
              <a:buNone/>
            </a:pPr>
            <a:r>
              <a:rPr lang="en-US" altLang="zh-CN" sz="2100" b="1" dirty="0" smtClean="0">
                <a:solidFill>
                  <a:srgbClr val="009900"/>
                </a:solidFill>
              </a:rPr>
              <a:t>	glVertex2f(0.0,1.0);</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glColor3f(0.0,0.0,1.0);</a:t>
            </a:r>
          </a:p>
          <a:p>
            <a:pPr marL="898525" defTabSz="1347788" eaLnBrk="1" hangingPunct="1">
              <a:lnSpc>
                <a:spcPct val="80000"/>
              </a:lnSpc>
              <a:buFont typeface="Wingdings" pitchFamily="2" charset="2"/>
              <a:buNone/>
            </a:pPr>
            <a:r>
              <a:rPr lang="en-US" altLang="zh-CN" sz="2100" b="1" dirty="0" smtClean="0">
                <a:solidFill>
                  <a:srgbClr val="009900"/>
                </a:solidFill>
              </a:rPr>
              <a:t>	glVertex2f(0.5,0.866);</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FF99FF"/>
                </a:solidFill>
              </a:rPr>
              <a:t>glColor3f(0.0,1.0,0.0);</a:t>
            </a:r>
          </a:p>
          <a:p>
            <a:pPr marL="898525" defTabSz="1347788" eaLnBrk="1" hangingPunct="1">
              <a:lnSpc>
                <a:spcPct val="80000"/>
              </a:lnSpc>
              <a:buFont typeface="Wingdings" pitchFamily="2" charset="2"/>
              <a:buNone/>
            </a:pPr>
            <a:r>
              <a:rPr lang="en-US" altLang="zh-CN" sz="2100" b="1" dirty="0" smtClean="0">
                <a:solidFill>
                  <a:srgbClr val="009900"/>
                </a:solidFill>
              </a:rPr>
              <a:t>	glVertex2f(0.866,0.5);</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glColor3f(0.0,0.0,1.0);</a:t>
            </a:r>
          </a:p>
          <a:p>
            <a:pPr marL="898525" defTabSz="1347788" eaLnBrk="1" hangingPunct="1">
              <a:lnSpc>
                <a:spcPct val="80000"/>
              </a:lnSpc>
              <a:buFont typeface="Wingdings" pitchFamily="2" charset="2"/>
              <a:buNone/>
            </a:pPr>
            <a:r>
              <a:rPr lang="en-US" altLang="zh-CN" sz="2100" b="1" dirty="0" smtClean="0">
                <a:solidFill>
                  <a:srgbClr val="009900"/>
                </a:solidFill>
              </a:rPr>
              <a:t>	glVertex2f(1.0,0.0);</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glColor3f(0.0,1.0,0.0);</a:t>
            </a:r>
          </a:p>
          <a:p>
            <a:pPr marL="898525" defTabSz="1347788" eaLnBrk="1" hangingPunct="1">
              <a:lnSpc>
                <a:spcPct val="80000"/>
              </a:lnSpc>
              <a:buFont typeface="Wingdings" pitchFamily="2" charset="2"/>
              <a:buNone/>
            </a:pPr>
            <a:r>
              <a:rPr lang="en-US" altLang="zh-CN" sz="2100" b="1" dirty="0" smtClean="0">
                <a:solidFill>
                  <a:srgbClr val="009900"/>
                </a:solidFill>
              </a:rPr>
              <a:t>	glVertex2f(0.866,-0.5);</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glColor3f(0.0,0.0,1.0);</a:t>
            </a:r>
          </a:p>
          <a:p>
            <a:pPr marL="898525" defTabSz="1347788" eaLnBrk="1" hangingPunct="1">
              <a:lnSpc>
                <a:spcPct val="80000"/>
              </a:lnSpc>
              <a:buFont typeface="Wingdings" pitchFamily="2" charset="2"/>
              <a:buNone/>
            </a:pPr>
            <a:r>
              <a:rPr lang="en-US" altLang="zh-CN" sz="2100" b="1" dirty="0" smtClean="0">
                <a:solidFill>
                  <a:srgbClr val="009900"/>
                </a:solidFill>
              </a:rPr>
              <a:t>	glVertex2f(0.5,-0.866);</a:t>
            </a:r>
          </a:p>
          <a:p>
            <a:pPr marL="898525" defTabSz="1347788" eaLnBrk="1" hangingPunct="1">
              <a:lnSpc>
                <a:spcPct val="80000"/>
              </a:lnSpc>
              <a:buFont typeface="Wingdings" pitchFamily="2" charset="2"/>
              <a:buNone/>
            </a:pPr>
            <a:r>
              <a:rPr lang="en-US" altLang="zh-CN" sz="2100" b="1" dirty="0" smtClean="0">
                <a:solidFill>
                  <a:srgbClr val="009900"/>
                </a:solidFill>
              </a:rPr>
              <a:t>	</a:t>
            </a:r>
            <a:r>
              <a:rPr lang="en-US" altLang="zh-CN" sz="2100" b="1" dirty="0" smtClean="0">
                <a:solidFill>
                  <a:srgbClr val="3333FF"/>
                </a:solidFill>
              </a:rPr>
              <a:t>glColor3f(0.0,1.0,0.0);</a:t>
            </a:r>
          </a:p>
          <a:p>
            <a:pPr marL="898525" defTabSz="1347788" eaLnBrk="1" hangingPunct="1">
              <a:lnSpc>
                <a:spcPct val="80000"/>
              </a:lnSpc>
              <a:buFont typeface="Wingdings" pitchFamily="2" charset="2"/>
              <a:buNone/>
            </a:pPr>
            <a:r>
              <a:rPr lang="en-US" altLang="zh-CN" sz="2100" b="1" dirty="0" smtClean="0">
                <a:solidFill>
                  <a:srgbClr val="009900"/>
                </a:solidFill>
              </a:rPr>
              <a:t>	glVertex2f(0.0,-1.0);</a:t>
            </a:r>
          </a:p>
          <a:p>
            <a:pPr marL="712788">
              <a:lnSpc>
                <a:spcPct val="80000"/>
              </a:lnSpc>
            </a:pPr>
            <a:r>
              <a:rPr lang="en-US" altLang="zh-CN" sz="2100" b="1" dirty="0" err="1">
                <a:solidFill>
                  <a:schemeClr val="bg2">
                    <a:lumMod val="50000"/>
                  </a:schemeClr>
                </a:solidFill>
              </a:rPr>
              <a:t>glEnd</a:t>
            </a:r>
            <a:r>
              <a:rPr lang="en-US" altLang="zh-CN" sz="2100" b="1" dirty="0">
                <a:solidFill>
                  <a:schemeClr val="bg2">
                    <a:lumMod val="50000"/>
                  </a:schemeClr>
                </a:solidFill>
              </a:rPr>
              <a:t>();</a:t>
            </a:r>
            <a:endParaRPr lang="zh-CN" altLang="en-US" sz="2100" b="1" dirty="0">
              <a:solidFill>
                <a:schemeClr val="bg2">
                  <a:lumMod val="50000"/>
                </a:schemeClr>
              </a:solidFill>
            </a:endParaRPr>
          </a:p>
        </p:txBody>
      </p:sp>
      <p:grpSp>
        <p:nvGrpSpPr>
          <p:cNvPr id="2" name="Group 7"/>
          <p:cNvGrpSpPr>
            <a:grpSpLocks/>
          </p:cNvGrpSpPr>
          <p:nvPr/>
        </p:nvGrpSpPr>
        <p:grpSpPr bwMode="auto">
          <a:xfrm>
            <a:off x="8553452" y="750889"/>
            <a:ext cx="958849" cy="434975"/>
            <a:chOff x="3878" y="210"/>
            <a:chExt cx="453" cy="274"/>
          </a:xfrm>
        </p:grpSpPr>
        <p:sp>
          <p:nvSpPr>
            <p:cNvPr id="29726" name="Oval 8"/>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27" name="Text Box 9"/>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10"/>
          <p:cNvGrpSpPr>
            <a:grpSpLocks/>
          </p:cNvGrpSpPr>
          <p:nvPr/>
        </p:nvGrpSpPr>
        <p:grpSpPr bwMode="auto">
          <a:xfrm>
            <a:off x="7727951" y="1989138"/>
            <a:ext cx="863600" cy="366712"/>
            <a:chOff x="3089" y="935"/>
            <a:chExt cx="408" cy="231"/>
          </a:xfrm>
        </p:grpSpPr>
        <p:sp>
          <p:nvSpPr>
            <p:cNvPr id="29724" name="Oval 11"/>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25" name="Text Box 12"/>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3"/>
          <p:cNvGrpSpPr>
            <a:grpSpLocks/>
          </p:cNvGrpSpPr>
          <p:nvPr/>
        </p:nvGrpSpPr>
        <p:grpSpPr bwMode="auto">
          <a:xfrm>
            <a:off x="9400117" y="1168400"/>
            <a:ext cx="863600" cy="508000"/>
            <a:chOff x="4377" y="482"/>
            <a:chExt cx="408" cy="320"/>
          </a:xfrm>
        </p:grpSpPr>
        <p:sp>
          <p:nvSpPr>
            <p:cNvPr id="29722" name="Oval 14"/>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23" name="Text Box 15"/>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6"/>
          <p:cNvGrpSpPr>
            <a:grpSpLocks/>
          </p:cNvGrpSpPr>
          <p:nvPr/>
        </p:nvGrpSpPr>
        <p:grpSpPr bwMode="auto">
          <a:xfrm>
            <a:off x="7247467" y="908051"/>
            <a:ext cx="863600" cy="409575"/>
            <a:chOff x="3152" y="436"/>
            <a:chExt cx="408" cy="258"/>
          </a:xfrm>
        </p:grpSpPr>
        <p:sp>
          <p:nvSpPr>
            <p:cNvPr id="29720" name="Oval 17"/>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21" name="Text Box 18"/>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9"/>
          <p:cNvGrpSpPr>
            <a:grpSpLocks/>
          </p:cNvGrpSpPr>
          <p:nvPr/>
        </p:nvGrpSpPr>
        <p:grpSpPr bwMode="auto">
          <a:xfrm>
            <a:off x="9571567" y="1887538"/>
            <a:ext cx="958851" cy="366712"/>
            <a:chOff x="4332" y="1525"/>
            <a:chExt cx="453" cy="231"/>
          </a:xfrm>
        </p:grpSpPr>
        <p:sp>
          <p:nvSpPr>
            <p:cNvPr id="29718" name="Oval 20"/>
            <p:cNvSpPr>
              <a:spLocks noChangeArrowheads="1"/>
            </p:cNvSpPr>
            <p:nvPr/>
          </p:nvSpPr>
          <p:spPr bwMode="auto">
            <a:xfrm flipV="1">
              <a:off x="4332" y="166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19" name="Text Box 21"/>
            <p:cNvSpPr txBox="1">
              <a:spLocks noChangeArrowheads="1"/>
            </p:cNvSpPr>
            <p:nvPr/>
          </p:nvSpPr>
          <p:spPr bwMode="auto">
            <a:xfrm>
              <a:off x="4377" y="152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grpSp>
        <p:nvGrpSpPr>
          <p:cNvPr id="7" name="Group 22"/>
          <p:cNvGrpSpPr>
            <a:grpSpLocks/>
          </p:cNvGrpSpPr>
          <p:nvPr/>
        </p:nvGrpSpPr>
        <p:grpSpPr bwMode="auto">
          <a:xfrm>
            <a:off x="8841317" y="2651125"/>
            <a:ext cx="863600" cy="439738"/>
            <a:chOff x="3651" y="1706"/>
            <a:chExt cx="408" cy="277"/>
          </a:xfrm>
        </p:grpSpPr>
        <p:sp>
          <p:nvSpPr>
            <p:cNvPr id="29716" name="Oval 23"/>
            <p:cNvSpPr>
              <a:spLocks noChangeArrowheads="1"/>
            </p:cNvSpPr>
            <p:nvPr/>
          </p:nvSpPr>
          <p:spPr bwMode="auto">
            <a:xfrm flipV="1">
              <a:off x="3741" y="170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29717" name="Text Box 24"/>
            <p:cNvSpPr txBox="1">
              <a:spLocks noChangeArrowheads="1"/>
            </p:cNvSpPr>
            <p:nvPr/>
          </p:nvSpPr>
          <p:spPr bwMode="auto">
            <a:xfrm>
              <a:off x="3651" y="175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8" name="Group 25"/>
          <p:cNvGrpSpPr>
            <a:grpSpLocks/>
          </p:cNvGrpSpPr>
          <p:nvPr/>
        </p:nvGrpSpPr>
        <p:grpSpPr bwMode="auto">
          <a:xfrm>
            <a:off x="5520267" y="3068638"/>
            <a:ext cx="5952067" cy="3529012"/>
            <a:chOff x="2608" y="1933"/>
            <a:chExt cx="2812" cy="2223"/>
          </a:xfrm>
        </p:grpSpPr>
        <p:sp>
          <p:nvSpPr>
            <p:cNvPr id="29714" name="Rectangle 26"/>
            <p:cNvSpPr>
              <a:spLocks noChangeArrowheads="1"/>
            </p:cNvSpPr>
            <p:nvPr/>
          </p:nvSpPr>
          <p:spPr bwMode="auto">
            <a:xfrm>
              <a:off x="2608" y="1933"/>
              <a:ext cx="2812" cy="2223"/>
            </a:xfrm>
            <a:prstGeom prst="rect">
              <a:avLst/>
            </a:prstGeom>
            <a:solidFill>
              <a:schemeClr val="tx2"/>
            </a:solidFill>
            <a:ln w="9525">
              <a:solidFill>
                <a:schemeClr val="bg2"/>
              </a:solidFill>
              <a:miter lim="800000"/>
              <a:headEnd/>
              <a:tailEnd/>
            </a:ln>
          </p:spPr>
          <p:txBody>
            <a:bodyPr wrap="none" anchor="ctr"/>
            <a:lstStyle/>
            <a:p>
              <a:endParaRPr lang="zh-CN" altLang="en-US"/>
            </a:p>
          </p:txBody>
        </p:sp>
        <p:pic>
          <p:nvPicPr>
            <p:cNvPr id="29715" name="Picture 27" descr="TRIANGLE_F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2205"/>
              <a:ext cx="2268" cy="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8796" name="Text Box 28"/>
          <p:cNvSpPr txBox="1">
            <a:spLocks noChangeArrowheads="1"/>
          </p:cNvSpPr>
          <p:nvPr/>
        </p:nvSpPr>
        <p:spPr bwMode="auto">
          <a:xfrm>
            <a:off x="6921500" y="466725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0</a:t>
            </a:r>
          </a:p>
        </p:txBody>
      </p:sp>
      <p:sp>
        <p:nvSpPr>
          <p:cNvPr id="288797" name="Text Box 29"/>
          <p:cNvSpPr txBox="1">
            <a:spLocks noChangeArrowheads="1"/>
          </p:cNvSpPr>
          <p:nvPr/>
        </p:nvSpPr>
        <p:spPr bwMode="auto">
          <a:xfrm>
            <a:off x="6959600" y="32845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1</a:t>
            </a:r>
          </a:p>
        </p:txBody>
      </p:sp>
      <p:sp>
        <p:nvSpPr>
          <p:cNvPr id="288798" name="Text Box 30"/>
          <p:cNvSpPr txBox="1">
            <a:spLocks noChangeArrowheads="1"/>
          </p:cNvSpPr>
          <p:nvPr/>
        </p:nvSpPr>
        <p:spPr bwMode="auto">
          <a:xfrm>
            <a:off x="8208433" y="33575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2</a:t>
            </a:r>
          </a:p>
        </p:txBody>
      </p:sp>
      <p:sp>
        <p:nvSpPr>
          <p:cNvPr id="288799" name="Text Box 31"/>
          <p:cNvSpPr txBox="1">
            <a:spLocks noChangeArrowheads="1"/>
          </p:cNvSpPr>
          <p:nvPr/>
        </p:nvSpPr>
        <p:spPr bwMode="auto">
          <a:xfrm>
            <a:off x="7247467" y="616585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1"/>
                </a:solidFill>
                <a:latin typeface="Times New Roman" pitchFamily="18" charset="0"/>
              </a:rPr>
              <a:t>V</a:t>
            </a:r>
            <a:r>
              <a:rPr lang="en-US" altLang="zh-CN" b="1" i="0" baseline="-25000">
                <a:solidFill>
                  <a:schemeClr val="bg1"/>
                </a:solidFill>
                <a:latin typeface="Times New Roman" pitchFamily="18" charset="0"/>
              </a:rPr>
              <a:t>7</a:t>
            </a:r>
          </a:p>
        </p:txBody>
      </p:sp>
    </p:spTree>
    <p:extLst>
      <p:ext uri="{BB962C8B-B14F-4D97-AF65-F5344CB8AC3E}">
        <p14:creationId xmlns:p14="http://schemas.microsoft.com/office/powerpoint/2010/main" val="2715315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87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877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87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877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879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87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87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8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animBg="1"/>
      <p:bldP spid="288772" grpId="0" animBg="1"/>
      <p:bldP spid="288773" grpId="0" animBg="1"/>
      <p:bldP spid="288796" grpId="0"/>
      <p:bldP spid="288797" grpId="0"/>
      <p:bldP spid="288798" grpId="0"/>
      <p:bldP spid="2887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sz="half" idx="1"/>
          </p:nvPr>
        </p:nvSpPr>
        <p:spPr>
          <a:xfrm>
            <a:off x="609600" y="620714"/>
            <a:ext cx="5384800" cy="5976937"/>
          </a:xfrm>
        </p:spPr>
        <p:txBody>
          <a:bodyPr>
            <a:normAutofit fontScale="85000" lnSpcReduction="20000"/>
          </a:bodyPr>
          <a:lstStyle/>
          <a:p>
            <a:pPr marL="717550" lvl="1" indent="-342900" eaLnBrk="1" hangingPunct="0">
              <a:lnSpc>
                <a:spcPct val="140000"/>
              </a:lnSpc>
              <a:spcBef>
                <a:spcPts val="600"/>
              </a:spcBef>
              <a:buFont typeface="Wingdings" panose="05000000000000000000" pitchFamily="2" charset="2"/>
              <a:buChar char="Ø"/>
              <a:defRPr/>
            </a:pP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绘制相连的四边形</a:t>
            </a:r>
          </a:p>
          <a:p>
            <a:pPr eaLnBrk="1" hangingPunct="1">
              <a:lnSpc>
                <a:spcPct val="90000"/>
              </a:lnSpc>
              <a:buFont typeface="Wingdings" pitchFamily="2" charset="2"/>
              <a:buNone/>
            </a:pPr>
            <a:endParaRPr lang="en-US" altLang="zh-CN" sz="2400" dirty="0" smtClean="0"/>
          </a:p>
          <a:p>
            <a:pPr lvl="2">
              <a:buFont typeface="Wingdings" pitchFamily="2" charset="2"/>
              <a:buNone/>
            </a:pPr>
            <a:r>
              <a:rPr lang="en-US" altLang="zh-CN" sz="2000" b="1" dirty="0" err="1" smtClean="0">
                <a:solidFill>
                  <a:schemeClr val="bg2">
                    <a:lumMod val="50000"/>
                  </a:schemeClr>
                </a:solidFill>
              </a:rPr>
              <a:t>glBegin</a:t>
            </a:r>
            <a:r>
              <a:rPr lang="en-US" altLang="zh-CN" sz="2000" b="1" dirty="0" smtClean="0">
                <a:solidFill>
                  <a:schemeClr val="bg2">
                    <a:lumMod val="50000"/>
                  </a:schemeClr>
                </a:solidFill>
              </a:rPr>
              <a:t>(GL_QUAD_STRIP);</a:t>
            </a:r>
          </a:p>
          <a:p>
            <a:pPr marL="449263" lvl="2">
              <a:buFont typeface="Wingdings" pitchFamily="2" charset="2"/>
              <a:buNone/>
            </a:pPr>
            <a:r>
              <a:rPr lang="en-US" altLang="zh-CN" sz="2000" b="1" dirty="0" err="1" smtClean="0">
                <a:solidFill>
                  <a:srgbClr val="0070C0"/>
                </a:solidFill>
              </a:rPr>
              <a:t>glShadeModel</a:t>
            </a:r>
            <a:r>
              <a:rPr lang="en-US" altLang="zh-CN" sz="2000" b="1" dirty="0" smtClean="0">
                <a:solidFill>
                  <a:srgbClr val="0070C0"/>
                </a:solidFill>
              </a:rPr>
              <a:t>(GL_SMOOTH);</a:t>
            </a:r>
          </a:p>
          <a:p>
            <a:pPr marL="449263" lvl="2">
              <a:buFont typeface="Wingdings" pitchFamily="2" charset="2"/>
              <a:buNone/>
            </a:pPr>
            <a:r>
              <a:rPr lang="en-US" altLang="zh-CN" sz="2000" b="1" dirty="0" smtClean="0">
                <a:solidFill>
                  <a:schemeClr val="bg2">
                    <a:lumMod val="50000"/>
                  </a:schemeClr>
                </a:solidFill>
              </a:rPr>
              <a:t>glColor3f(0.2,0.8,0.7);</a:t>
            </a:r>
          </a:p>
          <a:p>
            <a:pPr marL="449263" lvl="2">
              <a:buFont typeface="Wingdings" pitchFamily="2" charset="2"/>
              <a:buNone/>
            </a:pPr>
            <a:r>
              <a:rPr lang="en-US" altLang="zh-CN" sz="2000" b="1" dirty="0" smtClean="0">
                <a:solidFill>
                  <a:srgbClr val="19B804"/>
                </a:solidFill>
              </a:rPr>
              <a:t>glVertex2f(0.1,0.3);</a:t>
            </a:r>
          </a:p>
          <a:p>
            <a:pPr marL="449263" lvl="2">
              <a:buFont typeface="Wingdings" pitchFamily="2" charset="2"/>
              <a:buNone/>
            </a:pPr>
            <a:r>
              <a:rPr lang="en-US" altLang="zh-CN" sz="2000" b="1" dirty="0" smtClean="0">
                <a:solidFill>
                  <a:srgbClr val="19B804"/>
                </a:solidFill>
              </a:rPr>
              <a:t>glVertex2f(0.0,0.0);</a:t>
            </a:r>
          </a:p>
          <a:p>
            <a:pPr marL="449263" lvl="2">
              <a:buFont typeface="Wingdings" pitchFamily="2" charset="2"/>
              <a:buNone/>
            </a:pPr>
            <a:r>
              <a:rPr lang="en-US" altLang="zh-CN" sz="2000" b="1" dirty="0" smtClean="0">
                <a:solidFill>
                  <a:schemeClr val="bg2">
                    <a:lumMod val="50000"/>
                  </a:schemeClr>
                </a:solidFill>
              </a:rPr>
              <a:t>glColor3f(0.5,0.3,0.6);</a:t>
            </a:r>
          </a:p>
          <a:p>
            <a:pPr marL="449263" lvl="2">
              <a:buFont typeface="Wingdings" pitchFamily="2" charset="2"/>
              <a:buNone/>
            </a:pPr>
            <a:r>
              <a:rPr lang="en-US" altLang="zh-CN" sz="2000" b="1" dirty="0" smtClean="0">
                <a:solidFill>
                  <a:srgbClr val="19B804"/>
                </a:solidFill>
              </a:rPr>
              <a:t>glVertex2f(0.2,0.2);</a:t>
            </a:r>
          </a:p>
          <a:p>
            <a:pPr marL="449263" lvl="2">
              <a:buFont typeface="Wingdings" pitchFamily="2" charset="2"/>
              <a:buNone/>
            </a:pPr>
            <a:r>
              <a:rPr lang="en-US" altLang="zh-CN" sz="2000" b="1" dirty="0" smtClean="0">
                <a:solidFill>
                  <a:srgbClr val="19B804"/>
                </a:solidFill>
              </a:rPr>
              <a:t>glVertex2f(0.2,0.0);     </a:t>
            </a:r>
          </a:p>
          <a:p>
            <a:pPr marL="449263" lvl="2">
              <a:buFont typeface="Wingdings" pitchFamily="2" charset="2"/>
              <a:buNone/>
            </a:pPr>
            <a:r>
              <a:rPr lang="en-US" altLang="zh-CN" sz="2000" b="1" dirty="0" smtClean="0">
                <a:solidFill>
                  <a:schemeClr val="bg2">
                    <a:lumMod val="50000"/>
                  </a:schemeClr>
                </a:solidFill>
              </a:rPr>
              <a:t>glColor3f(0.3,0.8,0.1); </a:t>
            </a:r>
          </a:p>
          <a:p>
            <a:pPr marL="449263" lvl="2">
              <a:buFont typeface="Wingdings" pitchFamily="2" charset="2"/>
              <a:buNone/>
            </a:pPr>
            <a:r>
              <a:rPr lang="en-US" altLang="zh-CN" sz="2000" b="1" dirty="0" smtClean="0">
                <a:solidFill>
                  <a:srgbClr val="19B804"/>
                </a:solidFill>
              </a:rPr>
              <a:t>glVertex2f(0.4,0.3);</a:t>
            </a:r>
          </a:p>
          <a:p>
            <a:pPr marL="449263" lvl="2">
              <a:buFont typeface="Wingdings" pitchFamily="2" charset="2"/>
              <a:buNone/>
            </a:pPr>
            <a:r>
              <a:rPr lang="en-US" altLang="zh-CN" sz="2000" b="1" dirty="0" smtClean="0">
                <a:solidFill>
                  <a:srgbClr val="19B804"/>
                </a:solidFill>
              </a:rPr>
              <a:t>glVertex2f(0.4,0.0);</a:t>
            </a:r>
          </a:p>
          <a:p>
            <a:pPr marL="449263" lvl="2">
              <a:buFont typeface="Wingdings" pitchFamily="2" charset="2"/>
              <a:buNone/>
            </a:pPr>
            <a:r>
              <a:rPr lang="en-US" altLang="zh-CN" sz="2000" b="1" dirty="0" smtClean="0">
                <a:solidFill>
                  <a:schemeClr val="bg2">
                    <a:lumMod val="50000"/>
                  </a:schemeClr>
                </a:solidFill>
              </a:rPr>
              <a:t>glColor3f(0.8,0.4,0.9);</a:t>
            </a:r>
          </a:p>
          <a:p>
            <a:pPr marL="449263" lvl="2">
              <a:buFont typeface="Wingdings" pitchFamily="2" charset="2"/>
              <a:buNone/>
            </a:pPr>
            <a:r>
              <a:rPr lang="en-US" altLang="zh-CN" sz="2000" b="1" dirty="0" smtClean="0">
                <a:solidFill>
                  <a:srgbClr val="19B804"/>
                </a:solidFill>
              </a:rPr>
              <a:t>glVertex2f(0.6,0.2);</a:t>
            </a:r>
          </a:p>
          <a:p>
            <a:pPr marL="449263" lvl="2">
              <a:buFont typeface="Wingdings" pitchFamily="2" charset="2"/>
              <a:buNone/>
            </a:pPr>
            <a:r>
              <a:rPr lang="en-US" altLang="zh-CN" sz="2000" b="1" dirty="0" smtClean="0">
                <a:solidFill>
                  <a:srgbClr val="19B804"/>
                </a:solidFill>
              </a:rPr>
              <a:t>glVertex2f(0.6,0.0);</a:t>
            </a:r>
          </a:p>
          <a:p>
            <a:pPr lvl="2">
              <a:buFont typeface="Wingdings" pitchFamily="2" charset="2"/>
              <a:buNone/>
            </a:pPr>
            <a:r>
              <a:rPr lang="en-US" altLang="zh-CN" sz="2000" b="1" dirty="0" err="1" smtClean="0">
                <a:solidFill>
                  <a:schemeClr val="bg2">
                    <a:lumMod val="50000"/>
                  </a:schemeClr>
                </a:solidFill>
              </a:rPr>
              <a:t>glEnd</a:t>
            </a:r>
            <a:r>
              <a:rPr lang="en-US" altLang="zh-CN" sz="2000" b="1" dirty="0" smtClean="0">
                <a:solidFill>
                  <a:schemeClr val="bg2">
                    <a:lumMod val="50000"/>
                  </a:schemeClr>
                </a:solidFill>
              </a:rPr>
              <a:t>();</a:t>
            </a:r>
            <a:endParaRPr lang="zh-CN" altLang="en-US" sz="2000" b="1" dirty="0" smtClean="0">
              <a:solidFill>
                <a:schemeClr val="bg2">
                  <a:lumMod val="50000"/>
                </a:schemeClr>
              </a:solidFill>
            </a:endParaRPr>
          </a:p>
        </p:txBody>
      </p:sp>
      <p:pic>
        <p:nvPicPr>
          <p:cNvPr id="30723" name="Picture 3" descr="QUAD_STRI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44684" y="3321051"/>
            <a:ext cx="5376333" cy="3044825"/>
          </a:xfrm>
          <a:noFill/>
        </p:spPr>
      </p:pic>
      <p:sp>
        <p:nvSpPr>
          <p:cNvPr id="290820" name="Freeform 4"/>
          <p:cNvSpPr>
            <a:spLocks/>
          </p:cNvSpPr>
          <p:nvPr/>
        </p:nvSpPr>
        <p:spPr bwMode="auto">
          <a:xfrm>
            <a:off x="6671734" y="1052513"/>
            <a:ext cx="1344084" cy="1223962"/>
          </a:xfrm>
          <a:custGeom>
            <a:avLst/>
            <a:gdLst>
              <a:gd name="T0" fmla="*/ 2147483647 w 635"/>
              <a:gd name="T1" fmla="*/ 2147483647 h 771"/>
              <a:gd name="T2" fmla="*/ 0 w 635"/>
              <a:gd name="T3" fmla="*/ 2147483647 h 771"/>
              <a:gd name="T4" fmla="*/ 2147483647 w 635"/>
              <a:gd name="T5" fmla="*/ 2147483647 h 771"/>
              <a:gd name="T6" fmla="*/ 2147483647 w 635"/>
              <a:gd name="T7" fmla="*/ 0 h 771"/>
              <a:gd name="T8" fmla="*/ 2147483647 w 635"/>
              <a:gd name="T9" fmla="*/ 2147483647 h 771"/>
              <a:gd name="T10" fmla="*/ 0 60000 65536"/>
              <a:gd name="T11" fmla="*/ 0 60000 65536"/>
              <a:gd name="T12" fmla="*/ 0 60000 65536"/>
              <a:gd name="T13" fmla="*/ 0 60000 65536"/>
              <a:gd name="T14" fmla="*/ 0 60000 65536"/>
              <a:gd name="T15" fmla="*/ 0 w 635"/>
              <a:gd name="T16" fmla="*/ 0 h 771"/>
              <a:gd name="T17" fmla="*/ 635 w 635"/>
              <a:gd name="T18" fmla="*/ 771 h 771"/>
            </a:gdLst>
            <a:ahLst/>
            <a:cxnLst>
              <a:cxn ang="T10">
                <a:pos x="T0" y="T1"/>
              </a:cxn>
              <a:cxn ang="T11">
                <a:pos x="T2" y="T3"/>
              </a:cxn>
              <a:cxn ang="T12">
                <a:pos x="T4" y="T5"/>
              </a:cxn>
              <a:cxn ang="T13">
                <a:pos x="T6" y="T7"/>
              </a:cxn>
              <a:cxn ang="T14">
                <a:pos x="T8" y="T9"/>
              </a:cxn>
            </a:cxnLst>
            <a:rect l="T15" t="T16" r="T17" b="T18"/>
            <a:pathLst>
              <a:path w="635" h="771">
                <a:moveTo>
                  <a:pt x="91" y="46"/>
                </a:moveTo>
                <a:lnTo>
                  <a:pt x="0" y="590"/>
                </a:lnTo>
                <a:lnTo>
                  <a:pt x="635" y="771"/>
                </a:lnTo>
                <a:lnTo>
                  <a:pt x="635" y="0"/>
                </a:lnTo>
                <a:lnTo>
                  <a:pt x="91" y="46"/>
                </a:lnTo>
                <a:close/>
              </a:path>
            </a:pathLst>
          </a:custGeom>
          <a:solidFill>
            <a:schemeClr val="accent1"/>
          </a:solidFill>
          <a:ln w="9525">
            <a:solidFill>
              <a:schemeClr val="tx1"/>
            </a:solidFill>
            <a:round/>
            <a:headEnd/>
            <a:tailEnd/>
          </a:ln>
        </p:spPr>
        <p:txBody>
          <a:bodyPr/>
          <a:lstStyle/>
          <a:p>
            <a:endParaRPr lang="zh-CN" altLang="en-US"/>
          </a:p>
        </p:txBody>
      </p:sp>
      <p:sp>
        <p:nvSpPr>
          <p:cNvPr id="290821" name="Freeform 5"/>
          <p:cNvSpPr>
            <a:spLocks/>
          </p:cNvSpPr>
          <p:nvPr/>
        </p:nvSpPr>
        <p:spPr bwMode="auto">
          <a:xfrm>
            <a:off x="9552518" y="1125539"/>
            <a:ext cx="1248833" cy="1150937"/>
          </a:xfrm>
          <a:custGeom>
            <a:avLst/>
            <a:gdLst>
              <a:gd name="T0" fmla="*/ 0 w 590"/>
              <a:gd name="T1" fmla="*/ 0 h 725"/>
              <a:gd name="T2" fmla="*/ 0 w 590"/>
              <a:gd name="T3" fmla="*/ 2147483647 h 725"/>
              <a:gd name="T4" fmla="*/ 2147483647 w 590"/>
              <a:gd name="T5" fmla="*/ 2147483647 h 725"/>
              <a:gd name="T6" fmla="*/ 2147483647 w 590"/>
              <a:gd name="T7" fmla="*/ 0 h 725"/>
              <a:gd name="T8" fmla="*/ 0 w 590"/>
              <a:gd name="T9" fmla="*/ 0 h 725"/>
              <a:gd name="T10" fmla="*/ 0 60000 65536"/>
              <a:gd name="T11" fmla="*/ 0 60000 65536"/>
              <a:gd name="T12" fmla="*/ 0 60000 65536"/>
              <a:gd name="T13" fmla="*/ 0 60000 65536"/>
              <a:gd name="T14" fmla="*/ 0 60000 65536"/>
              <a:gd name="T15" fmla="*/ 0 w 590"/>
              <a:gd name="T16" fmla="*/ 0 h 725"/>
              <a:gd name="T17" fmla="*/ 590 w 590"/>
              <a:gd name="T18" fmla="*/ 725 h 725"/>
            </a:gdLst>
            <a:ahLst/>
            <a:cxnLst>
              <a:cxn ang="T10">
                <a:pos x="T0" y="T1"/>
              </a:cxn>
              <a:cxn ang="T11">
                <a:pos x="T2" y="T3"/>
              </a:cxn>
              <a:cxn ang="T12">
                <a:pos x="T4" y="T5"/>
              </a:cxn>
              <a:cxn ang="T13">
                <a:pos x="T6" y="T7"/>
              </a:cxn>
              <a:cxn ang="T14">
                <a:pos x="T8" y="T9"/>
              </a:cxn>
            </a:cxnLst>
            <a:rect l="T15" t="T16" r="T17" b="T18"/>
            <a:pathLst>
              <a:path w="590" h="725">
                <a:moveTo>
                  <a:pt x="0" y="0"/>
                </a:moveTo>
                <a:lnTo>
                  <a:pt x="0" y="635"/>
                </a:lnTo>
                <a:lnTo>
                  <a:pt x="590" y="725"/>
                </a:lnTo>
                <a:lnTo>
                  <a:pt x="590" y="0"/>
                </a:lnTo>
                <a:lnTo>
                  <a:pt x="0" y="0"/>
                </a:lnTo>
                <a:close/>
              </a:path>
            </a:pathLst>
          </a:custGeom>
          <a:solidFill>
            <a:schemeClr val="accent1"/>
          </a:solidFill>
          <a:ln w="9525">
            <a:solidFill>
              <a:schemeClr val="tx1"/>
            </a:solidFill>
            <a:round/>
            <a:headEnd/>
            <a:tailEnd/>
          </a:ln>
        </p:spPr>
        <p:txBody>
          <a:bodyPr/>
          <a:lstStyle/>
          <a:p>
            <a:endParaRPr lang="zh-CN" altLang="en-US"/>
          </a:p>
        </p:txBody>
      </p:sp>
      <p:sp>
        <p:nvSpPr>
          <p:cNvPr id="290822" name="Freeform 6"/>
          <p:cNvSpPr>
            <a:spLocks/>
          </p:cNvSpPr>
          <p:nvPr/>
        </p:nvSpPr>
        <p:spPr bwMode="auto">
          <a:xfrm>
            <a:off x="8015818" y="1052513"/>
            <a:ext cx="1536700" cy="1223962"/>
          </a:xfrm>
          <a:custGeom>
            <a:avLst/>
            <a:gdLst>
              <a:gd name="T0" fmla="*/ 0 w 726"/>
              <a:gd name="T1" fmla="*/ 2147483647 h 771"/>
              <a:gd name="T2" fmla="*/ 2147483647 w 726"/>
              <a:gd name="T3" fmla="*/ 2147483647 h 771"/>
              <a:gd name="T4" fmla="*/ 2147483647 w 726"/>
              <a:gd name="T5" fmla="*/ 2147483647 h 771"/>
              <a:gd name="T6" fmla="*/ 0 w 726"/>
              <a:gd name="T7" fmla="*/ 0 h 771"/>
              <a:gd name="T8" fmla="*/ 0 w 726"/>
              <a:gd name="T9" fmla="*/ 2147483647 h 771"/>
              <a:gd name="T10" fmla="*/ 0 60000 65536"/>
              <a:gd name="T11" fmla="*/ 0 60000 65536"/>
              <a:gd name="T12" fmla="*/ 0 60000 65536"/>
              <a:gd name="T13" fmla="*/ 0 60000 65536"/>
              <a:gd name="T14" fmla="*/ 0 60000 65536"/>
              <a:gd name="T15" fmla="*/ 0 w 726"/>
              <a:gd name="T16" fmla="*/ 0 h 771"/>
              <a:gd name="T17" fmla="*/ 726 w 726"/>
              <a:gd name="T18" fmla="*/ 771 h 771"/>
            </a:gdLst>
            <a:ahLst/>
            <a:cxnLst>
              <a:cxn ang="T10">
                <a:pos x="T0" y="T1"/>
              </a:cxn>
              <a:cxn ang="T11">
                <a:pos x="T2" y="T3"/>
              </a:cxn>
              <a:cxn ang="T12">
                <a:pos x="T4" y="T5"/>
              </a:cxn>
              <a:cxn ang="T13">
                <a:pos x="T6" y="T7"/>
              </a:cxn>
              <a:cxn ang="T14">
                <a:pos x="T8" y="T9"/>
              </a:cxn>
            </a:cxnLst>
            <a:rect l="T15" t="T16" r="T17" b="T18"/>
            <a:pathLst>
              <a:path w="726" h="771">
                <a:moveTo>
                  <a:pt x="0" y="771"/>
                </a:moveTo>
                <a:lnTo>
                  <a:pt x="726" y="703"/>
                </a:lnTo>
                <a:lnTo>
                  <a:pt x="726" y="23"/>
                </a:lnTo>
                <a:lnTo>
                  <a:pt x="0" y="0"/>
                </a:lnTo>
                <a:lnTo>
                  <a:pt x="0" y="771"/>
                </a:lnTo>
                <a:close/>
              </a:path>
            </a:pathLst>
          </a:custGeom>
          <a:solidFill>
            <a:srgbClr val="00CC00"/>
          </a:solidFill>
          <a:ln w="9525">
            <a:solidFill>
              <a:schemeClr val="tx2"/>
            </a:solidFill>
            <a:round/>
            <a:headEnd/>
            <a:tailEnd/>
          </a:ln>
        </p:spPr>
        <p:txBody>
          <a:bodyPr/>
          <a:lstStyle/>
          <a:p>
            <a:endParaRPr lang="zh-CN" altLang="en-US"/>
          </a:p>
        </p:txBody>
      </p:sp>
      <p:grpSp>
        <p:nvGrpSpPr>
          <p:cNvPr id="2" name="Group 7"/>
          <p:cNvGrpSpPr>
            <a:grpSpLocks/>
          </p:cNvGrpSpPr>
          <p:nvPr/>
        </p:nvGrpSpPr>
        <p:grpSpPr bwMode="auto">
          <a:xfrm>
            <a:off x="7969251" y="657225"/>
            <a:ext cx="863600" cy="457200"/>
            <a:chOff x="3765" y="414"/>
            <a:chExt cx="408" cy="288"/>
          </a:xfrm>
        </p:grpSpPr>
        <p:sp>
          <p:nvSpPr>
            <p:cNvPr id="30749" name="Oval 8"/>
            <p:cNvSpPr>
              <a:spLocks noChangeArrowheads="1"/>
            </p:cNvSpPr>
            <p:nvPr/>
          </p:nvSpPr>
          <p:spPr bwMode="auto">
            <a:xfrm flipV="1">
              <a:off x="3769" y="6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50" name="Text Box 9"/>
            <p:cNvSpPr txBox="1">
              <a:spLocks noChangeArrowheads="1"/>
            </p:cNvSpPr>
            <p:nvPr/>
          </p:nvSpPr>
          <p:spPr bwMode="auto">
            <a:xfrm>
              <a:off x="3765" y="41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10"/>
          <p:cNvGrpSpPr>
            <a:grpSpLocks/>
          </p:cNvGrpSpPr>
          <p:nvPr/>
        </p:nvGrpSpPr>
        <p:grpSpPr bwMode="auto">
          <a:xfrm>
            <a:off x="6538384" y="708026"/>
            <a:ext cx="863600" cy="479425"/>
            <a:chOff x="3107" y="455"/>
            <a:chExt cx="408" cy="302"/>
          </a:xfrm>
        </p:grpSpPr>
        <p:sp>
          <p:nvSpPr>
            <p:cNvPr id="30747" name="Oval 11"/>
            <p:cNvSpPr>
              <a:spLocks noChangeArrowheads="1"/>
            </p:cNvSpPr>
            <p:nvPr/>
          </p:nvSpPr>
          <p:spPr bwMode="auto">
            <a:xfrm flipV="1">
              <a:off x="3243" y="709"/>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48" name="Text Box 12"/>
            <p:cNvSpPr txBox="1">
              <a:spLocks noChangeArrowheads="1"/>
            </p:cNvSpPr>
            <p:nvPr/>
          </p:nvSpPr>
          <p:spPr bwMode="auto">
            <a:xfrm>
              <a:off x="3107" y="45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3"/>
          <p:cNvGrpSpPr>
            <a:grpSpLocks/>
          </p:cNvGrpSpPr>
          <p:nvPr/>
        </p:nvGrpSpPr>
        <p:grpSpPr bwMode="auto">
          <a:xfrm>
            <a:off x="7727951" y="2205039"/>
            <a:ext cx="863600" cy="511175"/>
            <a:chOff x="3651" y="1389"/>
            <a:chExt cx="408" cy="322"/>
          </a:xfrm>
        </p:grpSpPr>
        <p:sp>
          <p:nvSpPr>
            <p:cNvPr id="30745" name="Oval 14"/>
            <p:cNvSpPr>
              <a:spLocks noChangeArrowheads="1"/>
            </p:cNvSpPr>
            <p:nvPr/>
          </p:nvSpPr>
          <p:spPr bwMode="auto">
            <a:xfrm flipV="1">
              <a:off x="3742" y="1389"/>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46" name="Text Box 15"/>
            <p:cNvSpPr txBox="1">
              <a:spLocks noChangeArrowheads="1"/>
            </p:cNvSpPr>
            <p:nvPr/>
          </p:nvSpPr>
          <p:spPr bwMode="auto">
            <a:xfrm>
              <a:off x="3651" y="148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6"/>
          <p:cNvGrpSpPr>
            <a:grpSpLocks/>
          </p:cNvGrpSpPr>
          <p:nvPr/>
        </p:nvGrpSpPr>
        <p:grpSpPr bwMode="auto">
          <a:xfrm>
            <a:off x="6144684" y="1960564"/>
            <a:ext cx="863600" cy="466725"/>
            <a:chOff x="2903" y="1235"/>
            <a:chExt cx="408" cy="294"/>
          </a:xfrm>
        </p:grpSpPr>
        <p:sp>
          <p:nvSpPr>
            <p:cNvPr id="30743" name="Oval 17"/>
            <p:cNvSpPr>
              <a:spLocks noChangeArrowheads="1"/>
            </p:cNvSpPr>
            <p:nvPr/>
          </p:nvSpPr>
          <p:spPr bwMode="auto">
            <a:xfrm flipV="1">
              <a:off x="3143" y="1235"/>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44" name="Text Box 18"/>
            <p:cNvSpPr txBox="1">
              <a:spLocks noChangeArrowheads="1"/>
            </p:cNvSpPr>
            <p:nvPr/>
          </p:nvSpPr>
          <p:spPr bwMode="auto">
            <a:xfrm>
              <a:off x="2903" y="129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9"/>
          <p:cNvGrpSpPr>
            <a:grpSpLocks/>
          </p:cNvGrpSpPr>
          <p:nvPr/>
        </p:nvGrpSpPr>
        <p:grpSpPr bwMode="auto">
          <a:xfrm>
            <a:off x="9359900" y="692151"/>
            <a:ext cx="863600" cy="479425"/>
            <a:chOff x="4422" y="436"/>
            <a:chExt cx="408" cy="302"/>
          </a:xfrm>
        </p:grpSpPr>
        <p:sp>
          <p:nvSpPr>
            <p:cNvPr id="30741" name="Text Box 20"/>
            <p:cNvSpPr txBox="1">
              <a:spLocks noChangeArrowheads="1"/>
            </p:cNvSpPr>
            <p:nvPr/>
          </p:nvSpPr>
          <p:spPr bwMode="auto">
            <a:xfrm>
              <a:off x="442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sp>
          <p:nvSpPr>
            <p:cNvPr id="30742" name="Oval 21"/>
            <p:cNvSpPr>
              <a:spLocks noChangeArrowheads="1"/>
            </p:cNvSpPr>
            <p:nvPr/>
          </p:nvSpPr>
          <p:spPr bwMode="auto">
            <a:xfrm flipV="1">
              <a:off x="4494" y="690"/>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grpSp>
      <p:grpSp>
        <p:nvGrpSpPr>
          <p:cNvPr id="7" name="Group 22"/>
          <p:cNvGrpSpPr>
            <a:grpSpLocks/>
          </p:cNvGrpSpPr>
          <p:nvPr/>
        </p:nvGrpSpPr>
        <p:grpSpPr bwMode="auto">
          <a:xfrm>
            <a:off x="10646833" y="692150"/>
            <a:ext cx="863600" cy="509588"/>
            <a:chOff x="5057" y="436"/>
            <a:chExt cx="408" cy="321"/>
          </a:xfrm>
        </p:grpSpPr>
        <p:sp>
          <p:nvSpPr>
            <p:cNvPr id="30739" name="Oval 23"/>
            <p:cNvSpPr>
              <a:spLocks noChangeArrowheads="1"/>
            </p:cNvSpPr>
            <p:nvPr/>
          </p:nvSpPr>
          <p:spPr bwMode="auto">
            <a:xfrm flipV="1">
              <a:off x="5102" y="709"/>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40" name="Text Box 24"/>
            <p:cNvSpPr txBox="1">
              <a:spLocks noChangeArrowheads="1"/>
            </p:cNvSpPr>
            <p:nvPr/>
          </p:nvSpPr>
          <p:spPr bwMode="auto">
            <a:xfrm>
              <a:off x="5057"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6</a:t>
              </a:r>
            </a:p>
          </p:txBody>
        </p:sp>
      </p:grpSp>
      <p:grpSp>
        <p:nvGrpSpPr>
          <p:cNvPr id="8" name="Group 25"/>
          <p:cNvGrpSpPr>
            <a:grpSpLocks/>
          </p:cNvGrpSpPr>
          <p:nvPr/>
        </p:nvGrpSpPr>
        <p:grpSpPr bwMode="auto">
          <a:xfrm>
            <a:off x="10723033" y="2220913"/>
            <a:ext cx="863600" cy="609600"/>
            <a:chOff x="5057" y="1417"/>
            <a:chExt cx="408" cy="384"/>
          </a:xfrm>
        </p:grpSpPr>
        <p:sp>
          <p:nvSpPr>
            <p:cNvPr id="30737" name="Oval 26"/>
            <p:cNvSpPr>
              <a:spLocks noChangeArrowheads="1"/>
            </p:cNvSpPr>
            <p:nvPr/>
          </p:nvSpPr>
          <p:spPr bwMode="auto">
            <a:xfrm flipV="1">
              <a:off x="5057" y="1417"/>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38" name="Text Box 27"/>
            <p:cNvSpPr txBox="1">
              <a:spLocks noChangeArrowheads="1"/>
            </p:cNvSpPr>
            <p:nvPr/>
          </p:nvSpPr>
          <p:spPr bwMode="auto">
            <a:xfrm>
              <a:off x="5057" y="157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7</a:t>
              </a:r>
            </a:p>
          </p:txBody>
        </p:sp>
      </p:grpSp>
      <p:grpSp>
        <p:nvGrpSpPr>
          <p:cNvPr id="9" name="Group 28"/>
          <p:cNvGrpSpPr>
            <a:grpSpLocks/>
          </p:cNvGrpSpPr>
          <p:nvPr/>
        </p:nvGrpSpPr>
        <p:grpSpPr bwMode="auto">
          <a:xfrm>
            <a:off x="9340851" y="2119313"/>
            <a:ext cx="863600" cy="582612"/>
            <a:chOff x="4422" y="1344"/>
            <a:chExt cx="408" cy="367"/>
          </a:xfrm>
        </p:grpSpPr>
        <p:sp>
          <p:nvSpPr>
            <p:cNvPr id="30735" name="Oval 29"/>
            <p:cNvSpPr>
              <a:spLocks noChangeArrowheads="1"/>
            </p:cNvSpPr>
            <p:nvPr/>
          </p:nvSpPr>
          <p:spPr bwMode="auto">
            <a:xfrm flipV="1">
              <a:off x="4513" y="134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0736" name="Text Box 30"/>
            <p:cNvSpPr txBox="1">
              <a:spLocks noChangeArrowheads="1"/>
            </p:cNvSpPr>
            <p:nvPr/>
          </p:nvSpPr>
          <p:spPr bwMode="auto">
            <a:xfrm>
              <a:off x="4422" y="148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spTree>
    <p:extLst>
      <p:ext uri="{BB962C8B-B14F-4D97-AF65-F5344CB8AC3E}">
        <p14:creationId xmlns:p14="http://schemas.microsoft.com/office/powerpoint/2010/main" val="2616693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8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08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0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P spid="290821" grpId="0" animBg="1"/>
      <p:bldP spid="2908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609601" y="846139"/>
            <a:ext cx="6159500" cy="5354637"/>
          </a:xfrm>
          <a:noFill/>
        </p:spPr>
        <p:txBody>
          <a:bodyPr/>
          <a:lstStyle/>
          <a:p>
            <a:pPr marL="717550" lvl="1" indent="-342900" hangingPunct="0">
              <a:lnSpc>
                <a:spcPct val="120000"/>
              </a:lnSpc>
              <a:spcBef>
                <a:spcPts val="6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绘制相连的三角形</a:t>
            </a:r>
          </a:p>
          <a:p>
            <a:pPr eaLnBrk="1" hangingPunct="1"/>
            <a:endParaRPr lang="en-US" altLang="zh-CN" sz="2800" b="1" dirty="0" smtClean="0"/>
          </a:p>
          <a:p>
            <a:pPr lvl="2">
              <a:buFont typeface="Wingdings" pitchFamily="2" charset="2"/>
              <a:buNone/>
            </a:pPr>
            <a:r>
              <a:rPr lang="en-US" altLang="zh-CN" b="1" dirty="0" err="1" smtClean="0">
                <a:solidFill>
                  <a:schemeClr val="bg2">
                    <a:lumMod val="50000"/>
                  </a:schemeClr>
                </a:solidFill>
              </a:rPr>
              <a:t>glBegin</a:t>
            </a:r>
            <a:r>
              <a:rPr lang="en-US" altLang="zh-CN" b="1" dirty="0" smtClean="0">
                <a:solidFill>
                  <a:schemeClr val="bg2">
                    <a:lumMod val="50000"/>
                  </a:schemeClr>
                </a:solidFill>
              </a:rPr>
              <a:t>(GL_TRIANGLE_STRIP);</a:t>
            </a:r>
          </a:p>
          <a:p>
            <a:pPr eaLnBrk="1" hangingPunct="1">
              <a:buFont typeface="Wingdings" pitchFamily="2" charset="2"/>
              <a:buNone/>
            </a:pPr>
            <a:r>
              <a:rPr lang="en-US" altLang="zh-CN" sz="2400" b="1" dirty="0" smtClean="0"/>
              <a:t>	 </a:t>
            </a:r>
            <a:r>
              <a:rPr lang="en-US" altLang="zh-CN" b="1" dirty="0"/>
              <a:t> </a:t>
            </a:r>
            <a:r>
              <a:rPr lang="en-US" altLang="zh-CN" b="1" dirty="0" smtClean="0"/>
              <a:t> </a:t>
            </a:r>
            <a:r>
              <a:rPr lang="en-US" altLang="zh-CN" sz="2400" b="1" dirty="0" smtClean="0">
                <a:solidFill>
                  <a:srgbClr val="009900"/>
                </a:solidFill>
              </a:rPr>
              <a:t>glVertex2f(0.0,0.0);</a:t>
            </a:r>
          </a:p>
          <a:p>
            <a:pPr eaLnBrk="1" hangingPunct="1">
              <a:buFont typeface="Wingdings" pitchFamily="2" charset="2"/>
              <a:buNone/>
            </a:pPr>
            <a:r>
              <a:rPr lang="en-US" altLang="zh-CN" sz="2400" b="1" dirty="0" smtClean="0">
                <a:solidFill>
                  <a:srgbClr val="009900"/>
                </a:solidFill>
              </a:rPr>
              <a:t>         glVertex2f(0.2,0.0);</a:t>
            </a:r>
          </a:p>
          <a:p>
            <a:pPr eaLnBrk="1" hangingPunct="1">
              <a:buFont typeface="Wingdings" pitchFamily="2" charset="2"/>
              <a:buNone/>
            </a:pPr>
            <a:r>
              <a:rPr lang="en-US" altLang="zh-CN" sz="2400" b="1" dirty="0" smtClean="0">
                <a:solidFill>
                  <a:srgbClr val="009900"/>
                </a:solidFill>
              </a:rPr>
              <a:t>	   glVertex2f(0.3,0.15);     </a:t>
            </a:r>
          </a:p>
          <a:p>
            <a:pPr eaLnBrk="1" hangingPunct="1">
              <a:buFont typeface="Wingdings" pitchFamily="2" charset="2"/>
              <a:buNone/>
            </a:pPr>
            <a:r>
              <a:rPr lang="en-US" altLang="zh-CN" sz="2400" b="1" dirty="0" smtClean="0">
                <a:solidFill>
                  <a:srgbClr val="009900"/>
                </a:solidFill>
              </a:rPr>
              <a:t>	   glVertex2f(0.2,0.3);</a:t>
            </a:r>
          </a:p>
          <a:p>
            <a:pPr eaLnBrk="1" hangingPunct="1">
              <a:buFont typeface="Wingdings" pitchFamily="2" charset="2"/>
              <a:buNone/>
            </a:pPr>
            <a:r>
              <a:rPr lang="en-US" altLang="zh-CN" sz="2400" b="1" dirty="0" smtClean="0">
                <a:solidFill>
                  <a:srgbClr val="009900"/>
                </a:solidFill>
              </a:rPr>
              <a:t>	   glVertex2f(0.0,0.3);</a:t>
            </a:r>
          </a:p>
          <a:p>
            <a:pPr eaLnBrk="1" hangingPunct="1">
              <a:buFont typeface="Wingdings" pitchFamily="2" charset="2"/>
              <a:buNone/>
            </a:pPr>
            <a:r>
              <a:rPr lang="en-US" altLang="zh-CN" sz="2400" b="1" dirty="0" smtClean="0">
                <a:solidFill>
                  <a:srgbClr val="009900"/>
                </a:solidFill>
              </a:rPr>
              <a:t>         glVertex2f(0.0,0.0);</a:t>
            </a:r>
          </a:p>
          <a:p>
            <a:pPr lvl="2">
              <a:buFont typeface="Wingdings" pitchFamily="2" charset="2"/>
              <a:buNone/>
            </a:pPr>
            <a:r>
              <a:rPr lang="en-US" altLang="zh-CN" b="1" dirty="0" err="1" smtClean="0">
                <a:solidFill>
                  <a:schemeClr val="bg2">
                    <a:lumMod val="50000"/>
                  </a:schemeClr>
                </a:solidFill>
              </a:rPr>
              <a:t>glEnd</a:t>
            </a:r>
            <a:r>
              <a:rPr lang="en-US" altLang="zh-CN" b="1" dirty="0" smtClean="0">
                <a:solidFill>
                  <a:schemeClr val="bg2">
                    <a:lumMod val="50000"/>
                  </a:schemeClr>
                </a:solidFill>
              </a:rPr>
              <a:t>();</a:t>
            </a:r>
            <a:endParaRPr lang="zh-CN" altLang="en-US" b="1" dirty="0" smtClean="0">
              <a:solidFill>
                <a:schemeClr val="bg2">
                  <a:lumMod val="50000"/>
                </a:schemeClr>
              </a:solidFill>
            </a:endParaRPr>
          </a:p>
        </p:txBody>
      </p:sp>
      <p:pic>
        <p:nvPicPr>
          <p:cNvPr id="292867" name="Picture 3" descr="TRIANGLE_STRI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23051" y="3429000"/>
            <a:ext cx="4944533" cy="2800350"/>
          </a:xfrm>
          <a:noFill/>
        </p:spPr>
      </p:pic>
      <p:grpSp>
        <p:nvGrpSpPr>
          <p:cNvPr id="2" name="Group 4"/>
          <p:cNvGrpSpPr>
            <a:grpSpLocks/>
          </p:cNvGrpSpPr>
          <p:nvPr/>
        </p:nvGrpSpPr>
        <p:grpSpPr bwMode="auto">
          <a:xfrm>
            <a:off x="9311218" y="801688"/>
            <a:ext cx="958849" cy="434975"/>
            <a:chOff x="3878" y="210"/>
            <a:chExt cx="453" cy="274"/>
          </a:xfrm>
        </p:grpSpPr>
        <p:sp>
          <p:nvSpPr>
            <p:cNvPr id="31768" name="Oval 5"/>
            <p:cNvSpPr>
              <a:spLocks noChangeArrowheads="1"/>
            </p:cNvSpPr>
            <p:nvPr/>
          </p:nvSpPr>
          <p:spPr bwMode="auto">
            <a:xfrm flipV="1">
              <a:off x="3878" y="43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69" name="Text Box 6"/>
            <p:cNvSpPr txBox="1">
              <a:spLocks noChangeArrowheads="1"/>
            </p:cNvSpPr>
            <p:nvPr/>
          </p:nvSpPr>
          <p:spPr bwMode="auto">
            <a:xfrm>
              <a:off x="3923" y="21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2</a:t>
              </a:r>
            </a:p>
          </p:txBody>
        </p:sp>
      </p:grpSp>
      <p:grpSp>
        <p:nvGrpSpPr>
          <p:cNvPr id="3" name="Group 7"/>
          <p:cNvGrpSpPr>
            <a:grpSpLocks/>
          </p:cNvGrpSpPr>
          <p:nvPr/>
        </p:nvGrpSpPr>
        <p:grpSpPr bwMode="auto">
          <a:xfrm>
            <a:off x="7603067" y="1938338"/>
            <a:ext cx="863600" cy="366712"/>
            <a:chOff x="3089" y="935"/>
            <a:chExt cx="408" cy="231"/>
          </a:xfrm>
        </p:grpSpPr>
        <p:sp>
          <p:nvSpPr>
            <p:cNvPr id="31766" name="Oval 8"/>
            <p:cNvSpPr>
              <a:spLocks noChangeArrowheads="1"/>
            </p:cNvSpPr>
            <p:nvPr/>
          </p:nvSpPr>
          <p:spPr bwMode="auto">
            <a:xfrm flipV="1">
              <a:off x="3325" y="1071"/>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67" name="Text Box 9"/>
            <p:cNvSpPr txBox="1">
              <a:spLocks noChangeArrowheads="1"/>
            </p:cNvSpPr>
            <p:nvPr/>
          </p:nvSpPr>
          <p:spPr bwMode="auto">
            <a:xfrm>
              <a:off x="3089" y="93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0</a:t>
              </a:r>
            </a:p>
          </p:txBody>
        </p:sp>
      </p:grpSp>
      <p:grpSp>
        <p:nvGrpSpPr>
          <p:cNvPr id="4" name="Group 10"/>
          <p:cNvGrpSpPr>
            <a:grpSpLocks/>
          </p:cNvGrpSpPr>
          <p:nvPr/>
        </p:nvGrpSpPr>
        <p:grpSpPr bwMode="auto">
          <a:xfrm>
            <a:off x="10405533" y="1262063"/>
            <a:ext cx="863600" cy="508000"/>
            <a:chOff x="4377" y="482"/>
            <a:chExt cx="408" cy="320"/>
          </a:xfrm>
        </p:grpSpPr>
        <p:sp>
          <p:nvSpPr>
            <p:cNvPr id="31764" name="Oval 11"/>
            <p:cNvSpPr>
              <a:spLocks noChangeArrowheads="1"/>
            </p:cNvSpPr>
            <p:nvPr/>
          </p:nvSpPr>
          <p:spPr bwMode="auto">
            <a:xfrm flipV="1">
              <a:off x="4377" y="754"/>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65" name="Text Box 12"/>
            <p:cNvSpPr txBox="1">
              <a:spLocks noChangeArrowheads="1"/>
            </p:cNvSpPr>
            <p:nvPr/>
          </p:nvSpPr>
          <p:spPr bwMode="auto">
            <a:xfrm>
              <a:off x="4377" y="4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3</a:t>
              </a:r>
            </a:p>
          </p:txBody>
        </p:sp>
      </p:grpSp>
      <p:grpSp>
        <p:nvGrpSpPr>
          <p:cNvPr id="5" name="Group 13"/>
          <p:cNvGrpSpPr>
            <a:grpSpLocks/>
          </p:cNvGrpSpPr>
          <p:nvPr/>
        </p:nvGrpSpPr>
        <p:grpSpPr bwMode="auto">
          <a:xfrm>
            <a:off x="7774517" y="1160464"/>
            <a:ext cx="863600" cy="409575"/>
            <a:chOff x="3152" y="436"/>
            <a:chExt cx="408" cy="258"/>
          </a:xfrm>
        </p:grpSpPr>
        <p:sp>
          <p:nvSpPr>
            <p:cNvPr id="31762" name="Oval 14"/>
            <p:cNvSpPr>
              <a:spLocks noChangeArrowheads="1"/>
            </p:cNvSpPr>
            <p:nvPr/>
          </p:nvSpPr>
          <p:spPr bwMode="auto">
            <a:xfrm flipV="1">
              <a:off x="3451" y="646"/>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63" name="Text Box 15"/>
            <p:cNvSpPr txBox="1">
              <a:spLocks noChangeArrowheads="1"/>
            </p:cNvSpPr>
            <p:nvPr/>
          </p:nvSpPr>
          <p:spPr bwMode="auto">
            <a:xfrm>
              <a:off x="3152" y="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1</a:t>
              </a:r>
            </a:p>
          </p:txBody>
        </p:sp>
      </p:grpSp>
      <p:grpSp>
        <p:nvGrpSpPr>
          <p:cNvPr id="6" name="Group 16"/>
          <p:cNvGrpSpPr>
            <a:grpSpLocks/>
          </p:cNvGrpSpPr>
          <p:nvPr/>
        </p:nvGrpSpPr>
        <p:grpSpPr bwMode="auto">
          <a:xfrm>
            <a:off x="8159751" y="2484438"/>
            <a:ext cx="863600" cy="411162"/>
            <a:chOff x="3470" y="1588"/>
            <a:chExt cx="408" cy="259"/>
          </a:xfrm>
        </p:grpSpPr>
        <p:sp>
          <p:nvSpPr>
            <p:cNvPr id="31760" name="Oval 17"/>
            <p:cNvSpPr>
              <a:spLocks noChangeArrowheads="1"/>
            </p:cNvSpPr>
            <p:nvPr/>
          </p:nvSpPr>
          <p:spPr bwMode="auto">
            <a:xfrm flipV="1">
              <a:off x="3733" y="1588"/>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61" name="Text Box 18"/>
            <p:cNvSpPr txBox="1">
              <a:spLocks noChangeArrowheads="1"/>
            </p:cNvSpPr>
            <p:nvPr/>
          </p:nvSpPr>
          <p:spPr bwMode="auto">
            <a:xfrm>
              <a:off x="3470" y="161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5</a:t>
              </a:r>
            </a:p>
          </p:txBody>
        </p:sp>
      </p:grpSp>
      <p:grpSp>
        <p:nvGrpSpPr>
          <p:cNvPr id="7" name="Group 19"/>
          <p:cNvGrpSpPr>
            <a:grpSpLocks/>
          </p:cNvGrpSpPr>
          <p:nvPr/>
        </p:nvGrpSpPr>
        <p:grpSpPr bwMode="auto">
          <a:xfrm>
            <a:off x="10022417" y="2312988"/>
            <a:ext cx="1016000" cy="366712"/>
            <a:chOff x="4350" y="1480"/>
            <a:chExt cx="480" cy="231"/>
          </a:xfrm>
        </p:grpSpPr>
        <p:sp>
          <p:nvSpPr>
            <p:cNvPr id="31758" name="Oval 20"/>
            <p:cNvSpPr>
              <a:spLocks noChangeArrowheads="1"/>
            </p:cNvSpPr>
            <p:nvPr/>
          </p:nvSpPr>
          <p:spPr bwMode="auto">
            <a:xfrm flipV="1">
              <a:off x="4350" y="1643"/>
              <a:ext cx="46" cy="4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1759" name="Text Box 21"/>
            <p:cNvSpPr txBox="1">
              <a:spLocks noChangeArrowheads="1"/>
            </p:cNvSpPr>
            <p:nvPr/>
          </p:nvSpPr>
          <p:spPr bwMode="auto">
            <a:xfrm>
              <a:off x="4422" y="148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009900"/>
                  </a:solidFill>
                  <a:latin typeface="Times New Roman" pitchFamily="18" charset="0"/>
                </a:rPr>
                <a:t>V</a:t>
              </a:r>
              <a:r>
                <a:rPr lang="en-US" altLang="zh-CN" b="1" i="0" baseline="-25000">
                  <a:solidFill>
                    <a:srgbClr val="009900"/>
                  </a:solidFill>
                  <a:latin typeface="Times New Roman" pitchFamily="18" charset="0"/>
                </a:rPr>
                <a:t>4</a:t>
              </a:r>
            </a:p>
          </p:txBody>
        </p:sp>
      </p:grpSp>
      <p:sp>
        <p:nvSpPr>
          <p:cNvPr id="292886" name="Freeform 22"/>
          <p:cNvSpPr>
            <a:spLocks/>
          </p:cNvSpPr>
          <p:nvPr/>
        </p:nvSpPr>
        <p:spPr bwMode="auto">
          <a:xfrm>
            <a:off x="8159751" y="1231901"/>
            <a:ext cx="1151467" cy="936625"/>
          </a:xfrm>
          <a:custGeom>
            <a:avLst/>
            <a:gdLst>
              <a:gd name="T0" fmla="*/ 0 w 544"/>
              <a:gd name="T1" fmla="*/ 2147483647 h 590"/>
              <a:gd name="T2" fmla="*/ 2147483647 w 544"/>
              <a:gd name="T3" fmla="*/ 2147483647 h 590"/>
              <a:gd name="T4" fmla="*/ 2147483647 w 544"/>
              <a:gd name="T5" fmla="*/ 0 h 590"/>
              <a:gd name="T6" fmla="*/ 0 w 544"/>
              <a:gd name="T7" fmla="*/ 2147483647 h 590"/>
              <a:gd name="T8" fmla="*/ 0 60000 65536"/>
              <a:gd name="T9" fmla="*/ 0 60000 65536"/>
              <a:gd name="T10" fmla="*/ 0 60000 65536"/>
              <a:gd name="T11" fmla="*/ 0 60000 65536"/>
              <a:gd name="T12" fmla="*/ 0 w 544"/>
              <a:gd name="T13" fmla="*/ 0 h 590"/>
              <a:gd name="T14" fmla="*/ 544 w 544"/>
              <a:gd name="T15" fmla="*/ 590 h 590"/>
            </a:gdLst>
            <a:ahLst/>
            <a:cxnLst>
              <a:cxn ang="T8">
                <a:pos x="T0" y="T1"/>
              </a:cxn>
              <a:cxn ang="T9">
                <a:pos x="T2" y="T3"/>
              </a:cxn>
              <a:cxn ang="T10">
                <a:pos x="T4" y="T5"/>
              </a:cxn>
              <a:cxn ang="T11">
                <a:pos x="T6" y="T7"/>
              </a:cxn>
            </a:cxnLst>
            <a:rect l="T12" t="T13" r="T14" b="T15"/>
            <a:pathLst>
              <a:path w="544" h="590">
                <a:moveTo>
                  <a:pt x="0" y="590"/>
                </a:moveTo>
                <a:lnTo>
                  <a:pt x="136" y="182"/>
                </a:lnTo>
                <a:lnTo>
                  <a:pt x="544" y="0"/>
                </a:lnTo>
                <a:lnTo>
                  <a:pt x="0" y="590"/>
                </a:lnTo>
                <a:close/>
              </a:path>
            </a:pathLst>
          </a:custGeom>
          <a:solidFill>
            <a:schemeClr val="accent1"/>
          </a:solidFill>
          <a:ln w="9525">
            <a:solidFill>
              <a:schemeClr val="tx1"/>
            </a:solidFill>
            <a:round/>
            <a:headEnd/>
            <a:tailEnd/>
          </a:ln>
        </p:spPr>
        <p:txBody>
          <a:bodyPr/>
          <a:lstStyle/>
          <a:p>
            <a:endParaRPr lang="zh-CN" altLang="en-US"/>
          </a:p>
        </p:txBody>
      </p:sp>
      <p:sp>
        <p:nvSpPr>
          <p:cNvPr id="292887" name="Freeform 23"/>
          <p:cNvSpPr>
            <a:spLocks/>
          </p:cNvSpPr>
          <p:nvPr/>
        </p:nvSpPr>
        <p:spPr bwMode="auto">
          <a:xfrm>
            <a:off x="8447618" y="1196975"/>
            <a:ext cx="2017183" cy="539750"/>
          </a:xfrm>
          <a:custGeom>
            <a:avLst/>
            <a:gdLst>
              <a:gd name="T0" fmla="*/ 0 w 953"/>
              <a:gd name="T1" fmla="*/ 2147483647 h 340"/>
              <a:gd name="T2" fmla="*/ 2147483647 w 953"/>
              <a:gd name="T3" fmla="*/ 0 h 340"/>
              <a:gd name="T4" fmla="*/ 2147483647 w 953"/>
              <a:gd name="T5" fmla="*/ 2147483647 h 340"/>
              <a:gd name="T6" fmla="*/ 0 w 953"/>
              <a:gd name="T7" fmla="*/ 2147483647 h 340"/>
              <a:gd name="T8" fmla="*/ 0 60000 65536"/>
              <a:gd name="T9" fmla="*/ 0 60000 65536"/>
              <a:gd name="T10" fmla="*/ 0 60000 65536"/>
              <a:gd name="T11" fmla="*/ 0 60000 65536"/>
              <a:gd name="T12" fmla="*/ 0 w 953"/>
              <a:gd name="T13" fmla="*/ 0 h 340"/>
              <a:gd name="T14" fmla="*/ 953 w 953"/>
              <a:gd name="T15" fmla="*/ 340 h 340"/>
            </a:gdLst>
            <a:ahLst/>
            <a:cxnLst>
              <a:cxn ang="T8">
                <a:pos x="T0" y="T1"/>
              </a:cxn>
              <a:cxn ang="T9">
                <a:pos x="T2" y="T3"/>
              </a:cxn>
              <a:cxn ang="T10">
                <a:pos x="T4" y="T5"/>
              </a:cxn>
              <a:cxn ang="T11">
                <a:pos x="T6" y="T7"/>
              </a:cxn>
            </a:cxnLst>
            <a:rect l="T12" t="T13" r="T14" b="T15"/>
            <a:pathLst>
              <a:path w="953" h="340">
                <a:moveTo>
                  <a:pt x="0" y="204"/>
                </a:moveTo>
                <a:lnTo>
                  <a:pt x="431" y="0"/>
                </a:lnTo>
                <a:lnTo>
                  <a:pt x="953" y="340"/>
                </a:lnTo>
                <a:lnTo>
                  <a:pt x="0" y="204"/>
                </a:lnTo>
                <a:close/>
              </a:path>
            </a:pathLst>
          </a:custGeom>
          <a:solidFill>
            <a:srgbClr val="00CC00"/>
          </a:solidFill>
          <a:ln w="9525">
            <a:solidFill>
              <a:schemeClr val="tx1"/>
            </a:solidFill>
            <a:round/>
            <a:headEnd/>
            <a:tailEnd/>
          </a:ln>
        </p:spPr>
        <p:txBody>
          <a:bodyPr/>
          <a:lstStyle/>
          <a:p>
            <a:endParaRPr lang="zh-CN" altLang="en-US"/>
          </a:p>
        </p:txBody>
      </p:sp>
      <p:sp>
        <p:nvSpPr>
          <p:cNvPr id="292888" name="Freeform 24"/>
          <p:cNvSpPr>
            <a:spLocks/>
          </p:cNvSpPr>
          <p:nvPr/>
        </p:nvSpPr>
        <p:spPr bwMode="auto">
          <a:xfrm>
            <a:off x="9359900" y="1160463"/>
            <a:ext cx="1151467" cy="1439862"/>
          </a:xfrm>
          <a:custGeom>
            <a:avLst/>
            <a:gdLst>
              <a:gd name="T0" fmla="*/ 0 w 544"/>
              <a:gd name="T1" fmla="*/ 0 h 907"/>
              <a:gd name="T2" fmla="*/ 2147483647 w 544"/>
              <a:gd name="T3" fmla="*/ 2147483647 h 907"/>
              <a:gd name="T4" fmla="*/ 2147483647 w 544"/>
              <a:gd name="T5" fmla="*/ 2147483647 h 907"/>
              <a:gd name="T6" fmla="*/ 0 w 544"/>
              <a:gd name="T7" fmla="*/ 0 h 907"/>
              <a:gd name="T8" fmla="*/ 0 60000 65536"/>
              <a:gd name="T9" fmla="*/ 0 60000 65536"/>
              <a:gd name="T10" fmla="*/ 0 60000 65536"/>
              <a:gd name="T11" fmla="*/ 0 60000 65536"/>
              <a:gd name="T12" fmla="*/ 0 w 544"/>
              <a:gd name="T13" fmla="*/ 0 h 907"/>
              <a:gd name="T14" fmla="*/ 544 w 544"/>
              <a:gd name="T15" fmla="*/ 907 h 907"/>
            </a:gdLst>
            <a:ahLst/>
            <a:cxnLst>
              <a:cxn ang="T8">
                <a:pos x="T0" y="T1"/>
              </a:cxn>
              <a:cxn ang="T9">
                <a:pos x="T2" y="T3"/>
              </a:cxn>
              <a:cxn ang="T10">
                <a:pos x="T4" y="T5"/>
              </a:cxn>
              <a:cxn ang="T11">
                <a:pos x="T6" y="T7"/>
              </a:cxn>
            </a:cxnLst>
            <a:rect l="T12" t="T13" r="T14" b="T15"/>
            <a:pathLst>
              <a:path w="544" h="907">
                <a:moveTo>
                  <a:pt x="0" y="0"/>
                </a:moveTo>
                <a:lnTo>
                  <a:pt x="544" y="363"/>
                </a:lnTo>
                <a:lnTo>
                  <a:pt x="340" y="907"/>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292889" name="Freeform 25"/>
          <p:cNvSpPr>
            <a:spLocks/>
          </p:cNvSpPr>
          <p:nvPr/>
        </p:nvSpPr>
        <p:spPr bwMode="auto">
          <a:xfrm>
            <a:off x="8735484" y="1736725"/>
            <a:ext cx="1727200" cy="863600"/>
          </a:xfrm>
          <a:custGeom>
            <a:avLst/>
            <a:gdLst>
              <a:gd name="T0" fmla="*/ 2147483647 w 816"/>
              <a:gd name="T1" fmla="*/ 0 h 544"/>
              <a:gd name="T2" fmla="*/ 2147483647 w 816"/>
              <a:gd name="T3" fmla="*/ 2147483647 h 544"/>
              <a:gd name="T4" fmla="*/ 0 w 816"/>
              <a:gd name="T5" fmla="*/ 2147483647 h 544"/>
              <a:gd name="T6" fmla="*/ 2147483647 w 816"/>
              <a:gd name="T7" fmla="*/ 0 h 544"/>
              <a:gd name="T8" fmla="*/ 0 60000 65536"/>
              <a:gd name="T9" fmla="*/ 0 60000 65536"/>
              <a:gd name="T10" fmla="*/ 0 60000 65536"/>
              <a:gd name="T11" fmla="*/ 0 60000 65536"/>
              <a:gd name="T12" fmla="*/ 0 w 816"/>
              <a:gd name="T13" fmla="*/ 0 h 544"/>
              <a:gd name="T14" fmla="*/ 816 w 816"/>
              <a:gd name="T15" fmla="*/ 544 h 544"/>
            </a:gdLst>
            <a:ahLst/>
            <a:cxnLst>
              <a:cxn ang="T8">
                <a:pos x="T0" y="T1"/>
              </a:cxn>
              <a:cxn ang="T9">
                <a:pos x="T2" y="T3"/>
              </a:cxn>
              <a:cxn ang="T10">
                <a:pos x="T4" y="T5"/>
              </a:cxn>
              <a:cxn ang="T11">
                <a:pos x="T6" y="T7"/>
              </a:cxn>
            </a:cxnLst>
            <a:rect l="T12" t="T13" r="T14" b="T15"/>
            <a:pathLst>
              <a:path w="816" h="544">
                <a:moveTo>
                  <a:pt x="816" y="0"/>
                </a:moveTo>
                <a:lnTo>
                  <a:pt x="635" y="544"/>
                </a:lnTo>
                <a:lnTo>
                  <a:pt x="0" y="499"/>
                </a:lnTo>
                <a:lnTo>
                  <a:pt x="816" y="0"/>
                </a:lnTo>
                <a:close/>
              </a:path>
            </a:pathLst>
          </a:custGeom>
          <a:solidFill>
            <a:srgbClr val="FFCC66"/>
          </a:solidFill>
          <a:ln w="9525">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1242118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28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28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28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28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92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6" grpId="0" animBg="1"/>
      <p:bldP spid="292887" grpId="0" animBg="1"/>
      <p:bldP spid="292888" grpId="0" animBg="1"/>
      <p:bldP spid="2928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510686" y="3881442"/>
            <a:ext cx="5170645"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pPr lvl="1" indent="0" algn="ctr"/>
            <a:r>
              <a:rPr lang="zh-CN" altLang="en-US" sz="3600" b="1" dirty="0">
                <a:solidFill>
                  <a:schemeClr val="bg2">
                    <a:lumMod val="50000"/>
                  </a:schemeClr>
                </a:solidFill>
              </a:rPr>
              <a:t>图形的</a:t>
            </a:r>
            <a:r>
              <a:rPr lang="zh-CN" altLang="en-US" sz="3600" b="1" dirty="0" smtClean="0">
                <a:solidFill>
                  <a:schemeClr val="bg2">
                    <a:lumMod val="50000"/>
                  </a:schemeClr>
                </a:solidFill>
              </a:rPr>
              <a:t>表示、显示与存储</a:t>
            </a:r>
            <a:endParaRPr b="1" dirty="0">
              <a:solidFill>
                <a:schemeClr val="bg2">
                  <a:lumMod val="50000"/>
                </a:schemeClr>
              </a:solidFill>
            </a:endParaRPr>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1</a:t>
              </a:r>
              <a:endParaRPr dirty="0"/>
            </a:p>
          </p:txBody>
        </p:sp>
      </p:grpSp>
    </p:spTree>
    <p:extLst>
      <p:ext uri="{BB962C8B-B14F-4D97-AF65-F5344CB8AC3E}">
        <p14:creationId xmlns:p14="http://schemas.microsoft.com/office/powerpoint/2010/main" val="3970249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body" sz="half" idx="1"/>
          </p:nvPr>
        </p:nvSpPr>
        <p:spPr>
          <a:xfrm>
            <a:off x="609601" y="846138"/>
            <a:ext cx="10911417" cy="2259012"/>
          </a:xfrm>
          <a:noFill/>
        </p:spPr>
        <p:txBody>
          <a:bodyPr/>
          <a:lstStyle/>
          <a:p>
            <a:pPr marL="717550" lvl="1" indent="-342900" eaLnBrk="1" hangingPunct="0">
              <a:lnSpc>
                <a:spcPct val="120000"/>
              </a:lnSpc>
              <a:spcBef>
                <a:spcPts val="6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绘制点划线</a:t>
            </a:r>
          </a:p>
          <a:p>
            <a:pPr lvl="1" eaLnBrk="1" hangingPunct="1">
              <a:spcBef>
                <a:spcPct val="55000"/>
              </a:spcBef>
            </a:pPr>
            <a:r>
              <a:rPr lang="zh-CN" altLang="en-US" sz="2400" b="1" dirty="0" smtClean="0">
                <a:solidFill>
                  <a:schemeClr val="bg2">
                    <a:lumMod val="50000"/>
                  </a:schemeClr>
                </a:solidFill>
              </a:rPr>
              <a:t>调用</a:t>
            </a:r>
            <a:r>
              <a:rPr lang="en-US" altLang="zh-CN" sz="2400" b="1" dirty="0" err="1" smtClean="0">
                <a:solidFill>
                  <a:schemeClr val="bg2">
                    <a:lumMod val="50000"/>
                  </a:schemeClr>
                </a:solidFill>
                <a:latin typeface="Times New Roman" pitchFamily="18" charset="0"/>
              </a:rPr>
              <a:t>glLineStipple</a:t>
            </a:r>
            <a:r>
              <a:rPr lang="en-US" altLang="zh-CN" sz="2400" b="1" dirty="0" smtClean="0">
                <a:solidFill>
                  <a:schemeClr val="bg2">
                    <a:lumMod val="50000"/>
                  </a:schemeClr>
                </a:solidFill>
                <a:latin typeface="Times New Roman" pitchFamily="18" charset="0"/>
              </a:rPr>
              <a:t>()</a:t>
            </a:r>
            <a:r>
              <a:rPr lang="zh-CN" altLang="en-US" sz="2400" b="1" dirty="0" smtClean="0">
                <a:solidFill>
                  <a:schemeClr val="bg2">
                    <a:lumMod val="50000"/>
                  </a:schemeClr>
                </a:solidFill>
              </a:rPr>
              <a:t>命令指定点划图</a:t>
            </a:r>
          </a:p>
          <a:p>
            <a:pPr lvl="1" eaLnBrk="1" hangingPunct="1"/>
            <a:r>
              <a:rPr lang="zh-CN" altLang="en-US" sz="2400" b="1" dirty="0" smtClean="0">
                <a:solidFill>
                  <a:schemeClr val="bg2">
                    <a:lumMod val="50000"/>
                  </a:schemeClr>
                </a:solidFill>
              </a:rPr>
              <a:t>用</a:t>
            </a:r>
            <a:r>
              <a:rPr lang="en-US" altLang="zh-CN" sz="2400" b="1" dirty="0" err="1" smtClean="0">
                <a:solidFill>
                  <a:schemeClr val="bg2">
                    <a:lumMod val="50000"/>
                  </a:schemeClr>
                </a:solidFill>
                <a:latin typeface="Times New Roman" pitchFamily="18" charset="0"/>
              </a:rPr>
              <a:t>glEnable</a:t>
            </a:r>
            <a:r>
              <a:rPr lang="en-US" altLang="zh-CN" sz="2400" b="1" dirty="0" smtClean="0">
                <a:solidFill>
                  <a:schemeClr val="bg2">
                    <a:lumMod val="50000"/>
                  </a:schemeClr>
                </a:solidFill>
                <a:latin typeface="Times New Roman" pitchFamily="18" charset="0"/>
              </a:rPr>
              <a:t>(GL_LINE_STIPPLE)</a:t>
            </a:r>
            <a:r>
              <a:rPr lang="zh-CN" altLang="en-US" sz="2400" b="1" dirty="0" smtClean="0">
                <a:solidFill>
                  <a:schemeClr val="bg2">
                    <a:lumMod val="50000"/>
                  </a:schemeClr>
                </a:solidFill>
              </a:rPr>
              <a:t>命令使能点划图</a:t>
            </a:r>
          </a:p>
          <a:p>
            <a:pPr lvl="1" eaLnBrk="1" hangingPunct="1"/>
            <a:r>
              <a:rPr lang="zh-CN" altLang="en-US" sz="2400" b="1" dirty="0" smtClean="0">
                <a:solidFill>
                  <a:schemeClr val="bg2">
                    <a:lumMod val="50000"/>
                  </a:schemeClr>
                </a:solidFill>
              </a:rPr>
              <a:t>用</a:t>
            </a:r>
            <a:r>
              <a:rPr lang="en-US" altLang="zh-CN" sz="2400" b="1" dirty="0" err="1" smtClean="0">
                <a:solidFill>
                  <a:schemeClr val="bg2">
                    <a:lumMod val="50000"/>
                  </a:schemeClr>
                </a:solidFill>
                <a:latin typeface="Times New Roman" pitchFamily="18" charset="0"/>
              </a:rPr>
              <a:t>glDisable</a:t>
            </a:r>
            <a:r>
              <a:rPr lang="en-US" altLang="zh-CN" sz="2400" b="1" dirty="0" smtClean="0">
                <a:solidFill>
                  <a:schemeClr val="bg2">
                    <a:lumMod val="50000"/>
                  </a:schemeClr>
                </a:solidFill>
                <a:latin typeface="Times New Roman" pitchFamily="18" charset="0"/>
              </a:rPr>
              <a:t>(GL_LINE_STIPPLE)</a:t>
            </a:r>
            <a:r>
              <a:rPr lang="zh-CN" altLang="en-US" sz="2400" b="1" dirty="0" smtClean="0">
                <a:solidFill>
                  <a:schemeClr val="bg2">
                    <a:lumMod val="50000"/>
                  </a:schemeClr>
                </a:solidFill>
              </a:rPr>
              <a:t>命令关闭点划图</a:t>
            </a:r>
          </a:p>
          <a:p>
            <a:pPr lvl="1" eaLnBrk="1" hangingPunct="1"/>
            <a:endParaRPr lang="en-US" altLang="zh-CN" sz="2400" b="1" dirty="0" smtClean="0"/>
          </a:p>
        </p:txBody>
      </p:sp>
      <p:sp>
        <p:nvSpPr>
          <p:cNvPr id="294915" name="Text Box 3"/>
          <p:cNvSpPr txBox="1">
            <a:spLocks noChangeArrowheads="1"/>
          </p:cNvSpPr>
          <p:nvPr/>
        </p:nvSpPr>
        <p:spPr bwMode="auto">
          <a:xfrm>
            <a:off x="3287688" y="3616702"/>
            <a:ext cx="48492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400" b="1" i="0" dirty="0" err="1">
                <a:solidFill>
                  <a:srgbClr val="009900"/>
                </a:solidFill>
                <a:latin typeface="Times New Roman" pitchFamily="18" charset="0"/>
              </a:rPr>
              <a:t>glLineStipple</a:t>
            </a:r>
            <a:r>
              <a:rPr lang="en-US" altLang="zh-CN" sz="2400" i="0" dirty="0">
                <a:solidFill>
                  <a:srgbClr val="009900"/>
                </a:solidFill>
                <a:latin typeface="Times New Roman" pitchFamily="18" charset="0"/>
              </a:rPr>
              <a:t> </a:t>
            </a:r>
            <a:r>
              <a:rPr lang="en-US" altLang="zh-CN" sz="2400" b="1" i="0" dirty="0">
                <a:solidFill>
                  <a:schemeClr val="bg2">
                    <a:lumMod val="50000"/>
                  </a:schemeClr>
                </a:solidFill>
                <a:latin typeface="Times New Roman" pitchFamily="18" charset="0"/>
              </a:rPr>
              <a:t>( 3, 0x0F0F )</a:t>
            </a:r>
          </a:p>
        </p:txBody>
      </p:sp>
      <p:sp>
        <p:nvSpPr>
          <p:cNvPr id="294916" name="AutoShape 4"/>
          <p:cNvSpPr>
            <a:spLocks noChangeArrowheads="1"/>
          </p:cNvSpPr>
          <p:nvPr/>
        </p:nvSpPr>
        <p:spPr bwMode="auto">
          <a:xfrm>
            <a:off x="5952067" y="4437063"/>
            <a:ext cx="3409951" cy="431800"/>
          </a:xfrm>
          <a:prstGeom prst="wedgeRoundRectCallout">
            <a:avLst>
              <a:gd name="adj1" fmla="val -33921"/>
              <a:gd name="adj2" fmla="val -156250"/>
              <a:gd name="adj3" fmla="val 16667"/>
            </a:avLst>
          </a:prstGeom>
          <a:solidFill>
            <a:schemeClr val="accent1"/>
          </a:solidFill>
          <a:ln w="9525">
            <a:solidFill>
              <a:schemeClr val="tx1"/>
            </a:solidFill>
            <a:miter lim="800000"/>
            <a:headEnd/>
            <a:tailEnd/>
          </a:ln>
        </p:spPr>
        <p:txBody>
          <a:bodyPr/>
          <a:lstStyle/>
          <a:p>
            <a:pPr algn="ctr"/>
            <a:r>
              <a:rPr lang="en-US" altLang="zh-CN" sz="2000" b="1" i="0" dirty="0">
                <a:solidFill>
                  <a:srgbClr val="00FFFF"/>
                </a:solidFill>
                <a:latin typeface="Times New Roman" pitchFamily="18" charset="0"/>
              </a:rPr>
              <a:t>0000111100001111</a:t>
            </a:r>
          </a:p>
        </p:txBody>
      </p:sp>
      <p:sp>
        <p:nvSpPr>
          <p:cNvPr id="294917" name="AutoShape 5"/>
          <p:cNvSpPr>
            <a:spLocks noChangeArrowheads="1"/>
          </p:cNvSpPr>
          <p:nvPr/>
        </p:nvSpPr>
        <p:spPr bwMode="auto">
          <a:xfrm>
            <a:off x="4032251" y="4473575"/>
            <a:ext cx="1583267" cy="395288"/>
          </a:xfrm>
          <a:prstGeom prst="wedgeRectCallout">
            <a:avLst>
              <a:gd name="adj1" fmla="val 38505"/>
              <a:gd name="adj2" fmla="val -177310"/>
            </a:avLst>
          </a:prstGeom>
          <a:solidFill>
            <a:schemeClr val="accent1"/>
          </a:solidFill>
          <a:ln w="9525">
            <a:solidFill>
              <a:schemeClr val="tx1"/>
            </a:solidFill>
            <a:miter lim="800000"/>
            <a:headEnd/>
            <a:tailEnd/>
          </a:ln>
        </p:spPr>
        <p:txBody>
          <a:bodyPr/>
          <a:lstStyle/>
          <a:p>
            <a:pPr algn="ctr"/>
            <a:r>
              <a:rPr lang="zh-CN" altLang="en-US" b="1" i="0" dirty="0">
                <a:solidFill>
                  <a:srgbClr val="00FFFF"/>
                </a:solidFill>
              </a:rPr>
              <a:t>重复</a:t>
            </a:r>
            <a:r>
              <a:rPr lang="en-US" altLang="zh-CN" b="1" i="0" dirty="0">
                <a:solidFill>
                  <a:srgbClr val="00FFFF"/>
                </a:solidFill>
              </a:rPr>
              <a:t>3</a:t>
            </a:r>
            <a:r>
              <a:rPr lang="zh-CN" altLang="en-US" b="1" i="0" dirty="0">
                <a:solidFill>
                  <a:srgbClr val="00FFFF"/>
                </a:solidFill>
              </a:rPr>
              <a:t>次</a:t>
            </a:r>
          </a:p>
        </p:txBody>
      </p:sp>
    </p:spTree>
    <p:extLst>
      <p:ext uri="{BB962C8B-B14F-4D97-AF65-F5344CB8AC3E}">
        <p14:creationId xmlns:p14="http://schemas.microsoft.com/office/powerpoint/2010/main" val="39510404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4">
                                            <p:bg/>
                                          </p:spTgt>
                                        </p:tgtEl>
                                        <p:attrNameLst>
                                          <p:attrName>style.visibility</p:attrName>
                                        </p:attrNameLst>
                                      </p:cBhvr>
                                      <p:to>
                                        <p:strVal val="visible"/>
                                      </p:to>
                                    </p:set>
                                    <p:animEffect transition="in" filter="wipe(left)">
                                      <p:cBhvr>
                                        <p:cTn id="7" dur="500"/>
                                        <p:tgtEl>
                                          <p:spTgt spid="29491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4914">
                                            <p:txEl>
                                              <p:pRg st="0" end="0"/>
                                            </p:txEl>
                                          </p:spTgt>
                                        </p:tgtEl>
                                        <p:attrNameLst>
                                          <p:attrName>style.visibility</p:attrName>
                                        </p:attrNameLst>
                                      </p:cBhvr>
                                      <p:to>
                                        <p:strVal val="visible"/>
                                      </p:to>
                                    </p:set>
                                    <p:animEffect transition="in" filter="wipe(left)">
                                      <p:cBhvr>
                                        <p:cTn id="10" dur="500"/>
                                        <p:tgtEl>
                                          <p:spTgt spid="29491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4914">
                                            <p:txEl>
                                              <p:pRg st="1" end="1"/>
                                            </p:txEl>
                                          </p:spTgt>
                                        </p:tgtEl>
                                        <p:attrNameLst>
                                          <p:attrName>style.visibility</p:attrName>
                                        </p:attrNameLst>
                                      </p:cBhvr>
                                      <p:to>
                                        <p:strVal val="visible"/>
                                      </p:to>
                                    </p:set>
                                    <p:animEffect transition="in" filter="wipe(left)">
                                      <p:cBhvr>
                                        <p:cTn id="13" dur="500"/>
                                        <p:tgtEl>
                                          <p:spTgt spid="29491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4914">
                                            <p:txEl>
                                              <p:pRg st="2" end="2"/>
                                            </p:txEl>
                                          </p:spTgt>
                                        </p:tgtEl>
                                        <p:attrNameLst>
                                          <p:attrName>style.visibility</p:attrName>
                                        </p:attrNameLst>
                                      </p:cBhvr>
                                      <p:to>
                                        <p:strVal val="visible"/>
                                      </p:to>
                                    </p:set>
                                    <p:animEffect transition="in" filter="wipe(left)">
                                      <p:cBhvr>
                                        <p:cTn id="18" dur="500"/>
                                        <p:tgtEl>
                                          <p:spTgt spid="29491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4914">
                                            <p:txEl>
                                              <p:pRg st="3" end="3"/>
                                            </p:txEl>
                                          </p:spTgt>
                                        </p:tgtEl>
                                        <p:attrNameLst>
                                          <p:attrName>style.visibility</p:attrName>
                                        </p:attrNameLst>
                                      </p:cBhvr>
                                      <p:to>
                                        <p:strVal val="visible"/>
                                      </p:to>
                                    </p:set>
                                    <p:animEffect transition="in" filter="wipe(left)">
                                      <p:cBhvr>
                                        <p:cTn id="23" dur="500"/>
                                        <p:tgtEl>
                                          <p:spTgt spid="29491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4915"/>
                                        </p:tgtEl>
                                        <p:attrNameLst>
                                          <p:attrName>style.visibility</p:attrName>
                                        </p:attrNameLst>
                                      </p:cBhvr>
                                      <p:to>
                                        <p:strVal val="visible"/>
                                      </p:to>
                                    </p:set>
                                    <p:animEffect transition="in" filter="wipe(left)">
                                      <p:cBhvr>
                                        <p:cTn id="28" dur="500"/>
                                        <p:tgtEl>
                                          <p:spTgt spid="2949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94916"/>
                                        </p:tgtEl>
                                        <p:attrNameLst>
                                          <p:attrName>style.visibility</p:attrName>
                                        </p:attrNameLst>
                                      </p:cBhvr>
                                      <p:to>
                                        <p:strVal val="visible"/>
                                      </p:to>
                                    </p:set>
                                    <p:animEffect transition="in" filter="wipe(up)">
                                      <p:cBhvr>
                                        <p:cTn id="33" dur="500"/>
                                        <p:tgtEl>
                                          <p:spTgt spid="2949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94917"/>
                                        </p:tgtEl>
                                        <p:attrNameLst>
                                          <p:attrName>style.visibility</p:attrName>
                                        </p:attrNameLst>
                                      </p:cBhvr>
                                      <p:to>
                                        <p:strVal val="visible"/>
                                      </p:to>
                                    </p:set>
                                    <p:animEffect transition="in" filter="wipe(up)">
                                      <p:cBhvr>
                                        <p:cTn id="38" dur="500"/>
                                        <p:tgtEl>
                                          <p:spTgt spid="294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animBg="1"/>
      <p:bldP spid="294915" grpId="0"/>
      <p:bldP spid="294916" grpId="0" animBg="1"/>
      <p:bldP spid="2949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body" sz="half" idx="1"/>
          </p:nvPr>
        </p:nvSpPr>
        <p:spPr>
          <a:xfrm>
            <a:off x="624418" y="1089026"/>
            <a:ext cx="6159500" cy="4824413"/>
          </a:xfrm>
        </p:spPr>
        <p:txBody>
          <a:bodyPr>
            <a:normAutofit lnSpcReduction="10000"/>
          </a:bodyPr>
          <a:lstStyle/>
          <a:p>
            <a:pPr eaLnBrk="1" hangingPunct="1">
              <a:lnSpc>
                <a:spcPct val="90000"/>
              </a:lnSpc>
              <a:buFont typeface="Wingdings" pitchFamily="2" charset="2"/>
              <a:buNone/>
            </a:pPr>
            <a:r>
              <a:rPr lang="en-US" altLang="zh-CN" sz="2400" b="1" dirty="0" err="1" smtClean="0">
                <a:solidFill>
                  <a:schemeClr val="bg2">
                    <a:lumMod val="50000"/>
                  </a:schemeClr>
                </a:solidFill>
              </a:rPr>
              <a:t>glLineWidth</a:t>
            </a:r>
            <a:r>
              <a:rPr lang="en-US" altLang="zh-CN" sz="2400" b="1" dirty="0" smtClean="0">
                <a:solidFill>
                  <a:schemeClr val="bg2">
                    <a:lumMod val="50000"/>
                  </a:schemeClr>
                </a:solidFill>
              </a:rPr>
              <a:t>(5.0);</a:t>
            </a:r>
          </a:p>
          <a:p>
            <a:pPr eaLnBrk="1" hangingPunct="1">
              <a:lnSpc>
                <a:spcPct val="90000"/>
              </a:lnSpc>
              <a:buFont typeface="Wingdings" pitchFamily="2" charset="2"/>
              <a:buNone/>
            </a:pPr>
            <a:endParaRPr lang="en-US" altLang="zh-CN" sz="2400" b="1" dirty="0" smtClean="0">
              <a:solidFill>
                <a:schemeClr val="bg2">
                  <a:lumMod val="50000"/>
                </a:schemeClr>
              </a:solidFill>
            </a:endParaRPr>
          </a:p>
          <a:p>
            <a:pPr eaLnBrk="1" hangingPunct="1">
              <a:lnSpc>
                <a:spcPct val="90000"/>
              </a:lnSpc>
              <a:buFont typeface="Wingdings" pitchFamily="2" charset="2"/>
              <a:buNone/>
            </a:pPr>
            <a:r>
              <a:rPr lang="en-US" altLang="zh-CN" sz="2400" b="1" dirty="0" err="1" smtClean="0">
                <a:solidFill>
                  <a:schemeClr val="bg2">
                    <a:lumMod val="50000"/>
                  </a:schemeClr>
                </a:solidFill>
              </a:rPr>
              <a:t>glEnable</a:t>
            </a:r>
            <a:r>
              <a:rPr lang="en-US" altLang="zh-CN" sz="2400" b="1" dirty="0" smtClean="0">
                <a:solidFill>
                  <a:schemeClr val="bg2">
                    <a:lumMod val="50000"/>
                  </a:schemeClr>
                </a:solidFill>
              </a:rPr>
              <a:t>(GL_LINE_STIPPLE);</a:t>
            </a:r>
          </a:p>
          <a:p>
            <a:pPr eaLnBrk="1" hangingPunct="1">
              <a:lnSpc>
                <a:spcPct val="90000"/>
              </a:lnSpc>
              <a:buFont typeface="Wingdings" pitchFamily="2" charset="2"/>
              <a:buNone/>
            </a:pPr>
            <a:r>
              <a:rPr lang="en-US" altLang="zh-CN" sz="2400" b="1" dirty="0" err="1" smtClean="0">
                <a:solidFill>
                  <a:schemeClr val="bg2">
                    <a:lumMod val="50000"/>
                  </a:schemeClr>
                </a:solidFill>
              </a:rPr>
              <a:t>glLineStipple</a:t>
            </a:r>
            <a:r>
              <a:rPr lang="en-US" altLang="zh-CN" sz="2400" b="1" dirty="0" smtClean="0">
                <a:solidFill>
                  <a:schemeClr val="bg2">
                    <a:lumMod val="50000"/>
                  </a:schemeClr>
                </a:solidFill>
              </a:rPr>
              <a:t>(3,0x0F0F);</a:t>
            </a:r>
          </a:p>
          <a:p>
            <a:pPr eaLnBrk="1" hangingPunct="1">
              <a:lnSpc>
                <a:spcPct val="90000"/>
              </a:lnSpc>
              <a:buFont typeface="Wingdings" pitchFamily="2" charset="2"/>
              <a:buNone/>
            </a:pPr>
            <a:endParaRPr lang="en-US" altLang="zh-CN" sz="2400" b="1" dirty="0" smtClean="0">
              <a:solidFill>
                <a:schemeClr val="bg2">
                  <a:lumMod val="50000"/>
                </a:schemeClr>
              </a:solidFill>
            </a:endParaRPr>
          </a:p>
          <a:p>
            <a:pPr eaLnBrk="1" hangingPunct="1">
              <a:lnSpc>
                <a:spcPct val="90000"/>
              </a:lnSpc>
              <a:buFont typeface="Wingdings" pitchFamily="2" charset="2"/>
              <a:buNone/>
            </a:pPr>
            <a:r>
              <a:rPr lang="en-US" altLang="zh-CN" sz="2400" b="1" dirty="0" err="1" smtClean="0">
                <a:solidFill>
                  <a:schemeClr val="bg2">
                    <a:lumMod val="50000"/>
                  </a:schemeClr>
                </a:solidFill>
              </a:rPr>
              <a:t>glBegin</a:t>
            </a:r>
            <a:r>
              <a:rPr lang="en-US" altLang="zh-CN" sz="2400" b="1" dirty="0" smtClean="0">
                <a:solidFill>
                  <a:schemeClr val="bg2">
                    <a:lumMod val="50000"/>
                  </a:schemeClr>
                </a:solidFill>
              </a:rPr>
              <a:t>(GL_LINES);</a:t>
            </a:r>
          </a:p>
          <a:p>
            <a:pPr eaLnBrk="1" hangingPunct="1">
              <a:lnSpc>
                <a:spcPct val="90000"/>
              </a:lnSpc>
              <a:buFont typeface="Wingdings" pitchFamily="2" charset="2"/>
              <a:buNone/>
            </a:pPr>
            <a:r>
              <a:rPr lang="en-US" altLang="zh-CN" sz="2400" b="1" dirty="0" smtClean="0">
                <a:solidFill>
                  <a:schemeClr val="bg2">
                    <a:lumMod val="50000"/>
                  </a:schemeClr>
                </a:solidFill>
              </a:rPr>
              <a:t>      glVertex2f(0.0,0.0);</a:t>
            </a:r>
          </a:p>
          <a:p>
            <a:pPr eaLnBrk="1" hangingPunct="1">
              <a:lnSpc>
                <a:spcPct val="90000"/>
              </a:lnSpc>
              <a:buFont typeface="Wingdings" pitchFamily="2" charset="2"/>
              <a:buNone/>
            </a:pPr>
            <a:r>
              <a:rPr lang="en-US" altLang="zh-CN" sz="2400" b="1" dirty="0" smtClean="0">
                <a:solidFill>
                  <a:schemeClr val="bg2">
                    <a:lumMod val="50000"/>
                  </a:schemeClr>
                </a:solidFill>
              </a:rPr>
              <a:t>	glVertex2f(0.5,0.0);</a:t>
            </a:r>
          </a:p>
          <a:p>
            <a:pPr eaLnBrk="1" hangingPunct="1">
              <a:lnSpc>
                <a:spcPct val="90000"/>
              </a:lnSpc>
              <a:buFont typeface="Wingdings" pitchFamily="2" charset="2"/>
              <a:buNone/>
            </a:pPr>
            <a:r>
              <a:rPr lang="en-US" altLang="zh-CN" sz="2400" b="1" dirty="0" err="1" smtClean="0">
                <a:solidFill>
                  <a:schemeClr val="bg2">
                    <a:lumMod val="50000"/>
                  </a:schemeClr>
                </a:solidFill>
              </a:rPr>
              <a:t>glEnd</a:t>
            </a:r>
            <a:r>
              <a:rPr lang="en-US" altLang="zh-CN" sz="2400" b="1" dirty="0" smtClean="0">
                <a:solidFill>
                  <a:schemeClr val="bg2">
                    <a:lumMod val="50000"/>
                  </a:schemeClr>
                </a:solidFill>
              </a:rPr>
              <a:t>();</a:t>
            </a:r>
          </a:p>
          <a:p>
            <a:pPr eaLnBrk="1" hangingPunct="1">
              <a:lnSpc>
                <a:spcPct val="90000"/>
              </a:lnSpc>
              <a:buFont typeface="Wingdings" pitchFamily="2" charset="2"/>
              <a:buNone/>
            </a:pPr>
            <a:endParaRPr lang="en-US" altLang="zh-CN" sz="2400" b="1" dirty="0" smtClean="0">
              <a:solidFill>
                <a:schemeClr val="bg2">
                  <a:lumMod val="50000"/>
                </a:schemeClr>
              </a:solidFill>
            </a:endParaRPr>
          </a:p>
          <a:p>
            <a:pPr eaLnBrk="1" hangingPunct="1">
              <a:lnSpc>
                <a:spcPct val="90000"/>
              </a:lnSpc>
              <a:buFont typeface="Wingdings" pitchFamily="2" charset="2"/>
              <a:buNone/>
            </a:pPr>
            <a:r>
              <a:rPr lang="en-US" altLang="zh-CN" sz="2400" b="1" dirty="0" err="1" smtClean="0">
                <a:solidFill>
                  <a:schemeClr val="bg2">
                    <a:lumMod val="50000"/>
                  </a:schemeClr>
                </a:solidFill>
              </a:rPr>
              <a:t>glDisable</a:t>
            </a:r>
            <a:r>
              <a:rPr lang="en-US" altLang="zh-CN" sz="2400" b="1" dirty="0" smtClean="0">
                <a:solidFill>
                  <a:schemeClr val="bg2">
                    <a:lumMod val="50000"/>
                  </a:schemeClr>
                </a:solidFill>
              </a:rPr>
              <a:t>(GL_LINE_STIPPLE);</a:t>
            </a:r>
          </a:p>
          <a:p>
            <a:pPr eaLnBrk="1" hangingPunct="1">
              <a:lnSpc>
                <a:spcPct val="90000"/>
              </a:lnSpc>
              <a:buFont typeface="Wingdings" pitchFamily="2" charset="2"/>
              <a:buNone/>
            </a:pPr>
            <a:endParaRPr lang="zh-CN" altLang="en-US" sz="2400" b="1" dirty="0" smtClean="0">
              <a:solidFill>
                <a:schemeClr val="bg2">
                  <a:lumMod val="50000"/>
                </a:schemeClr>
              </a:solidFill>
            </a:endParaRPr>
          </a:p>
        </p:txBody>
      </p:sp>
      <p:pic>
        <p:nvPicPr>
          <p:cNvPr id="296963" name="Picture 3" descr="点划线"/>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64351" y="1916113"/>
            <a:ext cx="4897967" cy="2773362"/>
          </a:xfrm>
          <a:noFill/>
        </p:spPr>
      </p:pic>
      <p:sp>
        <p:nvSpPr>
          <p:cNvPr id="296964" name="Line 4"/>
          <p:cNvSpPr>
            <a:spLocks noChangeShapeType="1"/>
          </p:cNvSpPr>
          <p:nvPr/>
        </p:nvSpPr>
        <p:spPr bwMode="auto">
          <a:xfrm>
            <a:off x="5183718" y="2565400"/>
            <a:ext cx="2688167" cy="12954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6965" name="Text Box 5"/>
          <p:cNvSpPr txBox="1">
            <a:spLocks noChangeArrowheads="1"/>
          </p:cNvSpPr>
          <p:nvPr/>
        </p:nvSpPr>
        <p:spPr bwMode="auto">
          <a:xfrm>
            <a:off x="10723034" y="2563813"/>
            <a:ext cx="20637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solidFill>
                  <a:schemeClr val="bg1"/>
                </a:solidFill>
              </a:rPr>
              <a:t>00FF</a:t>
            </a:r>
          </a:p>
        </p:txBody>
      </p:sp>
      <p:sp>
        <p:nvSpPr>
          <p:cNvPr id="296966" name="Text Box 6"/>
          <p:cNvSpPr txBox="1">
            <a:spLocks noChangeArrowheads="1"/>
          </p:cNvSpPr>
          <p:nvPr/>
        </p:nvSpPr>
        <p:spPr bwMode="auto">
          <a:xfrm>
            <a:off x="10733618" y="3176588"/>
            <a:ext cx="20637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solidFill>
                  <a:schemeClr val="bg1"/>
                </a:solidFill>
              </a:rPr>
              <a:t>B0DF</a:t>
            </a:r>
          </a:p>
        </p:txBody>
      </p:sp>
    </p:spTree>
    <p:extLst>
      <p:ext uri="{BB962C8B-B14F-4D97-AF65-F5344CB8AC3E}">
        <p14:creationId xmlns:p14="http://schemas.microsoft.com/office/powerpoint/2010/main" val="3601435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62">
                                            <p:bg/>
                                          </p:spTgt>
                                        </p:tgtEl>
                                        <p:attrNameLst>
                                          <p:attrName>style.visibility</p:attrName>
                                        </p:attrNameLst>
                                      </p:cBhvr>
                                      <p:to>
                                        <p:strVal val="visible"/>
                                      </p:to>
                                    </p:set>
                                    <p:animEffect transition="in" filter="wipe(up)">
                                      <p:cBhvr>
                                        <p:cTn id="7" dur="500"/>
                                        <p:tgtEl>
                                          <p:spTgt spid="29696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962">
                                            <p:txEl>
                                              <p:pRg st="0" end="0"/>
                                            </p:txEl>
                                          </p:spTgt>
                                        </p:tgtEl>
                                        <p:attrNameLst>
                                          <p:attrName>style.visibility</p:attrName>
                                        </p:attrNameLst>
                                      </p:cBhvr>
                                      <p:to>
                                        <p:strVal val="visible"/>
                                      </p:to>
                                    </p:set>
                                    <p:animEffect transition="in" filter="wipe(up)">
                                      <p:cBhvr>
                                        <p:cTn id="12" dur="500"/>
                                        <p:tgtEl>
                                          <p:spTgt spid="296962">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96962">
                                            <p:txEl>
                                              <p:pRg st="2" end="2"/>
                                            </p:txEl>
                                          </p:spTgt>
                                        </p:tgtEl>
                                        <p:attrNameLst>
                                          <p:attrName>style.visibility</p:attrName>
                                        </p:attrNameLst>
                                      </p:cBhvr>
                                      <p:to>
                                        <p:strVal val="visible"/>
                                      </p:to>
                                    </p:set>
                                    <p:animEffect transition="in" filter="wipe(up)">
                                      <p:cBhvr>
                                        <p:cTn id="15" dur="500"/>
                                        <p:tgtEl>
                                          <p:spTgt spid="29696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6962">
                                            <p:txEl>
                                              <p:pRg st="3" end="3"/>
                                            </p:txEl>
                                          </p:spTgt>
                                        </p:tgtEl>
                                        <p:attrNameLst>
                                          <p:attrName>style.visibility</p:attrName>
                                        </p:attrNameLst>
                                      </p:cBhvr>
                                      <p:to>
                                        <p:strVal val="visible"/>
                                      </p:to>
                                    </p:set>
                                    <p:animEffect transition="in" filter="wipe(up)">
                                      <p:cBhvr>
                                        <p:cTn id="18" dur="500"/>
                                        <p:tgtEl>
                                          <p:spTgt spid="29696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96962">
                                            <p:txEl>
                                              <p:pRg st="5" end="5"/>
                                            </p:txEl>
                                          </p:spTgt>
                                        </p:tgtEl>
                                        <p:attrNameLst>
                                          <p:attrName>style.visibility</p:attrName>
                                        </p:attrNameLst>
                                      </p:cBhvr>
                                      <p:to>
                                        <p:strVal val="visible"/>
                                      </p:to>
                                    </p:set>
                                    <p:animEffect transition="in" filter="wipe(up)">
                                      <p:cBhvr>
                                        <p:cTn id="21" dur="500"/>
                                        <p:tgtEl>
                                          <p:spTgt spid="296962">
                                            <p:txEl>
                                              <p:pRg st="5" end="5"/>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96962">
                                            <p:txEl>
                                              <p:pRg st="6" end="6"/>
                                            </p:txEl>
                                          </p:spTgt>
                                        </p:tgtEl>
                                        <p:attrNameLst>
                                          <p:attrName>style.visibility</p:attrName>
                                        </p:attrNameLst>
                                      </p:cBhvr>
                                      <p:to>
                                        <p:strVal val="visible"/>
                                      </p:to>
                                    </p:set>
                                    <p:animEffect transition="in" filter="wipe(up)">
                                      <p:cBhvr>
                                        <p:cTn id="24" dur="500"/>
                                        <p:tgtEl>
                                          <p:spTgt spid="296962">
                                            <p:txEl>
                                              <p:pRg st="6" end="6"/>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96962">
                                            <p:txEl>
                                              <p:pRg st="7" end="7"/>
                                            </p:txEl>
                                          </p:spTgt>
                                        </p:tgtEl>
                                        <p:attrNameLst>
                                          <p:attrName>style.visibility</p:attrName>
                                        </p:attrNameLst>
                                      </p:cBhvr>
                                      <p:to>
                                        <p:strVal val="visible"/>
                                      </p:to>
                                    </p:set>
                                    <p:animEffect transition="in" filter="wipe(up)">
                                      <p:cBhvr>
                                        <p:cTn id="27" dur="500"/>
                                        <p:tgtEl>
                                          <p:spTgt spid="296962">
                                            <p:txEl>
                                              <p:pRg st="7" end="7"/>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96962">
                                            <p:txEl>
                                              <p:pRg st="8" end="8"/>
                                            </p:txEl>
                                          </p:spTgt>
                                        </p:tgtEl>
                                        <p:attrNameLst>
                                          <p:attrName>style.visibility</p:attrName>
                                        </p:attrNameLst>
                                      </p:cBhvr>
                                      <p:to>
                                        <p:strVal val="visible"/>
                                      </p:to>
                                    </p:set>
                                    <p:animEffect transition="in" filter="wipe(up)">
                                      <p:cBhvr>
                                        <p:cTn id="30" dur="500"/>
                                        <p:tgtEl>
                                          <p:spTgt spid="296962">
                                            <p:txEl>
                                              <p:pRg st="8" end="8"/>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96962">
                                            <p:txEl>
                                              <p:pRg st="10" end="10"/>
                                            </p:txEl>
                                          </p:spTgt>
                                        </p:tgtEl>
                                        <p:attrNameLst>
                                          <p:attrName>style.visibility</p:attrName>
                                        </p:attrNameLst>
                                      </p:cBhvr>
                                      <p:to>
                                        <p:strVal val="visible"/>
                                      </p:to>
                                    </p:set>
                                    <p:animEffect transition="in" filter="wipe(up)">
                                      <p:cBhvr>
                                        <p:cTn id="33" dur="500"/>
                                        <p:tgtEl>
                                          <p:spTgt spid="296962">
                                            <p:txEl>
                                              <p:pRg st="10" end="1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96963"/>
                                        </p:tgtEl>
                                        <p:attrNameLst>
                                          <p:attrName>style.visibility</p:attrName>
                                        </p:attrNameLst>
                                      </p:cBhvr>
                                      <p:to>
                                        <p:strVal val="visible"/>
                                      </p:to>
                                    </p:set>
                                    <p:animEffect transition="in" filter="wipe(left)">
                                      <p:cBhvr>
                                        <p:cTn id="38" dur="500"/>
                                        <p:tgtEl>
                                          <p:spTgt spid="2969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6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animBg="1"/>
      <p:bldP spid="296964" grpId="0" animBg="1"/>
      <p:bldP spid="296965" grpId="0"/>
      <p:bldP spid="2969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3972351" y="3881442"/>
            <a:ext cx="4247315"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pPr lvl="1" indent="0" algn="ctr"/>
            <a:r>
              <a:rPr lang="zh-CN" altLang="en-US" sz="3600" b="1" dirty="0">
                <a:solidFill>
                  <a:schemeClr val="bg2">
                    <a:lumMod val="50000"/>
                  </a:schemeClr>
                </a:solidFill>
              </a:rPr>
              <a:t>基本图元光栅化算法</a:t>
            </a:r>
            <a:endParaRPr b="1" dirty="0">
              <a:solidFill>
                <a:schemeClr val="bg2">
                  <a:lumMod val="50000"/>
                </a:schemeClr>
              </a:solidFill>
            </a:endParaRPr>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3</a:t>
              </a:r>
              <a:endParaRPr dirty="0"/>
            </a:p>
          </p:txBody>
        </p:sp>
      </p:grpSp>
    </p:spTree>
    <p:extLst>
      <p:ext uri="{BB962C8B-B14F-4D97-AF65-F5344CB8AC3E}">
        <p14:creationId xmlns:p14="http://schemas.microsoft.com/office/powerpoint/2010/main" val="1838173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lvl="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基本图元和光栅化</a:t>
            </a:r>
          </a:p>
        </p:txBody>
      </p:sp>
      <p:sp>
        <p:nvSpPr>
          <p:cNvPr id="23555" name="Rectangle 3"/>
          <p:cNvSpPr>
            <a:spLocks noGrp="1" noChangeArrowheads="1"/>
          </p:cNvSpPr>
          <p:nvPr>
            <p:ph type="body" idx="1"/>
          </p:nvPr>
        </p:nvSpPr>
        <p:spPr>
          <a:xfrm>
            <a:off x="838200" y="1556792"/>
            <a:ext cx="10515601" cy="5032376"/>
          </a:xfrm>
        </p:spPr>
        <p:txBody>
          <a:bodyPr>
            <a:normAutofit/>
          </a:bodyPr>
          <a:lstStyle/>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基本图元</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Primitive</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是构成二维和三维图形的基本图形元素</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点、线、圆、一般函数曲线、字符</a:t>
            </a:r>
          </a:p>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光栅化</a:t>
            </a:r>
          </a:p>
          <a:p>
            <a:pPr marL="717550" lvl="1" indent="-342900" hangingPunct="0">
              <a:lnSpc>
                <a:spcPct val="120000"/>
              </a:lnSpc>
              <a:spcBef>
                <a:spcPts val="600"/>
              </a:spcBef>
              <a:buFont typeface="Wingdings" panose="05000000000000000000" pitchFamily="2" charset="2"/>
              <a:buChar char="Ø"/>
              <a:defRPr/>
            </a:pPr>
            <a:r>
              <a:rPr lang="en-GB" altLang="zh-CN" sz="2200" b="1" dirty="0" err="1">
                <a:solidFill>
                  <a:schemeClr val="accent6">
                    <a:lumMod val="50000"/>
                  </a:schemeClr>
                </a:solidFill>
                <a:latin typeface="微软雅黑" panose="020B0503020204020204" pitchFamily="34" charset="-122"/>
                <a:ea typeface="微软雅黑" panose="020B0503020204020204" pitchFamily="34" charset="-122"/>
              </a:rPr>
              <a:t>Rasterization</a:t>
            </a:r>
            <a:endParaRPr lang="zh-CN" altLang="en-GB" sz="2200" b="1" dirty="0">
              <a:solidFill>
                <a:schemeClr val="accent6">
                  <a:lumMod val="50000"/>
                </a:schemeClr>
              </a:solidFill>
              <a:latin typeface="微软雅黑" panose="020B0503020204020204" pitchFamily="34" charset="-122"/>
              <a:ea typeface="微软雅黑" panose="020B0503020204020204" pitchFamily="34" charset="-122"/>
            </a:endParaRPr>
          </a:p>
          <a:p>
            <a:pPr marL="717550" indent="-342900" hangingPunct="0">
              <a:lnSpc>
                <a:spcPct val="120000"/>
              </a:lnSpc>
              <a:spcBef>
                <a:spcPts val="600"/>
              </a:spcBef>
              <a:buFont typeface="Wingdings" panose="05000000000000000000" pitchFamily="2" charset="2"/>
              <a:buChar char="Ø"/>
              <a:defRPr/>
            </a:pPr>
            <a:r>
              <a:rPr lang="zh-CN" altLang="en-GB" sz="2200" b="1" dirty="0">
                <a:solidFill>
                  <a:schemeClr val="accent6">
                    <a:lumMod val="50000"/>
                  </a:schemeClr>
                </a:solidFill>
                <a:latin typeface="微软雅黑" panose="020B0503020204020204" pitchFamily="34" charset="-122"/>
                <a:ea typeface="微软雅黑" panose="020B0503020204020204" pitchFamily="34" charset="-122"/>
              </a:rPr>
              <a:t>或称扫描线算法</a:t>
            </a:r>
            <a:r>
              <a:rPr lang="en-GB" altLang="zh-CN" sz="2200" b="1" dirty="0">
                <a:solidFill>
                  <a:schemeClr val="accent6">
                    <a:lumMod val="50000"/>
                  </a:schemeClr>
                </a:solidFill>
                <a:latin typeface="微软雅黑" panose="020B0503020204020204" pitchFamily="34" charset="-122"/>
                <a:ea typeface="微软雅黑" panose="020B0503020204020204" pitchFamily="34" charset="-122"/>
              </a:rPr>
              <a:t>scan-line algorithms</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6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是</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指将基本图元的几何定义转化为图像空间中的像素点的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集合</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eaLnBrk="1" hangingPunct="0">
              <a:lnSpc>
                <a:spcPct val="100000"/>
              </a:lnSpc>
              <a:spcBef>
                <a:spcPts val="6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片元</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Fragment</a:t>
            </a:r>
          </a:p>
          <a:p>
            <a:pPr marL="717550" lvl="1" indent="-342900" hangingPunct="0">
              <a:lnSpc>
                <a:spcPct val="13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光栅化完成后图元对应的像素点集合即为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Fragment</a:t>
            </a:r>
          </a:p>
          <a:p>
            <a:pPr marL="717550" lvl="1" indent="-342900" hangingPunct="0">
              <a:lnSpc>
                <a:spcPct val="13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片元或</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片段</a:t>
            </a:r>
            <a:endParaRPr lang="zh-CN" altLang="en-US" sz="2800" b="1" dirty="0" smtClean="0"/>
          </a:p>
        </p:txBody>
      </p:sp>
    </p:spTree>
    <p:extLst>
      <p:ext uri="{BB962C8B-B14F-4D97-AF65-F5344CB8AC3E}">
        <p14:creationId xmlns:p14="http://schemas.microsoft.com/office/powerpoint/2010/main" val="37831307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up)">
                                      <p:cBhvr>
                                        <p:cTn id="12" dur="500"/>
                                        <p:tgtEl>
                                          <p:spTgt spid="2355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3555">
                                            <p:txEl>
                                              <p:pRg st="1" end="1"/>
                                            </p:txEl>
                                          </p:spTgt>
                                        </p:tgtEl>
                                        <p:attrNameLst>
                                          <p:attrName>style.visibility</p:attrName>
                                        </p:attrNameLst>
                                      </p:cBhvr>
                                      <p:to>
                                        <p:strVal val="visible"/>
                                      </p:to>
                                    </p:set>
                                    <p:animEffect transition="in" filter="wipe(up)">
                                      <p:cBhvr>
                                        <p:cTn id="15" dur="500"/>
                                        <p:tgtEl>
                                          <p:spTgt spid="23555">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3555">
                                            <p:txEl>
                                              <p:pRg st="2" end="2"/>
                                            </p:txEl>
                                          </p:spTgt>
                                        </p:tgtEl>
                                        <p:attrNameLst>
                                          <p:attrName>style.visibility</p:attrName>
                                        </p:attrNameLst>
                                      </p:cBhvr>
                                      <p:to>
                                        <p:strVal val="visible"/>
                                      </p:to>
                                    </p:set>
                                    <p:animEffect transition="in" filter="wipe(up)">
                                      <p:cBhvr>
                                        <p:cTn id="18" dur="500"/>
                                        <p:tgtEl>
                                          <p:spTgt spid="23555">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Effect transition="in" filter="wipe(up)">
                                      <p:cBhvr>
                                        <p:cTn id="21" dur="500"/>
                                        <p:tgtEl>
                                          <p:spTgt spid="23555">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555">
                                            <p:txEl>
                                              <p:pRg st="4" end="4"/>
                                            </p:txEl>
                                          </p:spTgt>
                                        </p:tgtEl>
                                        <p:attrNameLst>
                                          <p:attrName>style.visibility</p:attrName>
                                        </p:attrNameLst>
                                      </p:cBhvr>
                                      <p:to>
                                        <p:strVal val="visible"/>
                                      </p:to>
                                    </p:set>
                                    <p:animEffect transition="in" filter="wipe(up)">
                                      <p:cBhvr>
                                        <p:cTn id="24" dur="500"/>
                                        <p:tgtEl>
                                          <p:spTgt spid="2355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animEffect transition="in" filter="wipe(up)">
                                      <p:cBhvr>
                                        <p:cTn id="29" dur="500"/>
                                        <p:tgtEl>
                                          <p:spTgt spid="23555">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3555">
                                            <p:txEl>
                                              <p:pRg st="6" end="6"/>
                                            </p:txEl>
                                          </p:spTgt>
                                        </p:tgtEl>
                                        <p:attrNameLst>
                                          <p:attrName>style.visibility</p:attrName>
                                        </p:attrNameLst>
                                      </p:cBhvr>
                                      <p:to>
                                        <p:strVal val="visible"/>
                                      </p:to>
                                    </p:set>
                                    <p:animEffect transition="in" filter="wipe(up)">
                                      <p:cBhvr>
                                        <p:cTn id="32" dur="500"/>
                                        <p:tgtEl>
                                          <p:spTgt spid="23555">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animEffect transition="in" filter="wipe(up)">
                                      <p:cBhvr>
                                        <p:cTn id="35" dur="500"/>
                                        <p:tgtEl>
                                          <p:spTgt spid="23555">
                                            <p:txEl>
                                              <p:pRg st="7" end="7"/>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3555">
                                            <p:txEl>
                                              <p:pRg st="8" end="8"/>
                                            </p:txEl>
                                          </p:spTgt>
                                        </p:tgtEl>
                                        <p:attrNameLst>
                                          <p:attrName>style.visibility</p:attrName>
                                        </p:attrNameLst>
                                      </p:cBhvr>
                                      <p:to>
                                        <p:strVal val="visible"/>
                                      </p:to>
                                    </p:set>
                                    <p:animEffect transition="in" filter="wipe(up)">
                                      <p:cBhvr>
                                        <p:cTn id="38" dur="500"/>
                                        <p:tgtEl>
                                          <p:spTgt spid="23555">
                                            <p:txEl>
                                              <p:pRg st="8" end="8"/>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3555">
                                            <p:txEl>
                                              <p:pRg st="9" end="9"/>
                                            </p:txEl>
                                          </p:spTgt>
                                        </p:tgtEl>
                                        <p:attrNameLst>
                                          <p:attrName>style.visibility</p:attrName>
                                        </p:attrNameLst>
                                      </p:cBhvr>
                                      <p:to>
                                        <p:strVal val="visible"/>
                                      </p:to>
                                    </p:set>
                                    <p:animEffect transition="in" filter="wipe(up)">
                                      <p:cBhvr>
                                        <p:cTn id="41"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body" idx="1"/>
          </p:nvPr>
        </p:nvSpPr>
        <p:spPr>
          <a:xfrm>
            <a:off x="431800" y="1412875"/>
            <a:ext cx="10972800" cy="5246688"/>
          </a:xfrm>
          <a:noFill/>
        </p:spPr>
        <p:txBody>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将</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图形区域上的数学点</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表示在</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像素点</a:t>
            </a:r>
          </a:p>
          <a:p>
            <a:pPr marL="717550" lvl="1" indent="-342900" eaLnBrk="1"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方法一：将像素网格的左下角定义为连续坐标系的原点。直接将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取整，获得</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的值；</a:t>
            </a:r>
          </a:p>
          <a:p>
            <a:pPr lvl="2" eaLnBrk="1" hangingPunct="1">
              <a:lnSpc>
                <a:spcPct val="90000"/>
              </a:lnSpc>
              <a:buFont typeface="Wingdings" pitchFamily="2" charset="2"/>
              <a:buNone/>
            </a:pPr>
            <a:r>
              <a:rPr lang="zh-CN" altLang="en-US" b="1" dirty="0" smtClean="0"/>
              <a:t>	</a:t>
            </a:r>
            <a:r>
              <a:rPr lang="zh-CN" altLang="en-US" b="1" dirty="0" smtClean="0">
                <a:solidFill>
                  <a:schemeClr val="bg2">
                    <a:lumMod val="50000"/>
                  </a:schemeClr>
                </a:solidFill>
              </a:rPr>
              <a:t> </a:t>
            </a:r>
            <a:r>
              <a:rPr lang="en-US" altLang="zh-CN" sz="2800" b="1" dirty="0" smtClean="0">
                <a:solidFill>
                  <a:schemeClr val="bg2">
                    <a:lumMod val="50000"/>
                  </a:schemeClr>
                </a:solidFill>
              </a:rPr>
              <a:t>x’= </a:t>
            </a:r>
            <a:r>
              <a:rPr lang="en-US" altLang="zh-CN" sz="2800" b="1" dirty="0" smtClean="0">
                <a:solidFill>
                  <a:schemeClr val="bg2">
                    <a:lumMod val="50000"/>
                  </a:schemeClr>
                </a:solidFill>
              </a:rPr>
              <a:t>floor(x</a:t>
            </a:r>
            <a:r>
              <a:rPr lang="en-US" altLang="zh-CN" sz="2800" b="1" dirty="0" smtClean="0">
                <a:solidFill>
                  <a:schemeClr val="bg2">
                    <a:lumMod val="50000"/>
                  </a:schemeClr>
                </a:solidFill>
              </a:rPr>
              <a:t>)</a:t>
            </a:r>
            <a:r>
              <a:rPr lang="zh-CN" altLang="en-US" sz="2800" b="1" dirty="0" smtClean="0">
                <a:solidFill>
                  <a:schemeClr val="bg2">
                    <a:lumMod val="50000"/>
                  </a:schemeClr>
                </a:solidFill>
              </a:rPr>
              <a:t> </a:t>
            </a:r>
          </a:p>
          <a:p>
            <a:pPr lvl="2"/>
            <a:r>
              <a:rPr lang="en-US" altLang="zh-CN" b="1" dirty="0" smtClean="0">
                <a:solidFill>
                  <a:schemeClr val="bg2">
                    <a:lumMod val="50000"/>
                  </a:schemeClr>
                </a:solidFill>
              </a:rPr>
              <a:t>       </a:t>
            </a:r>
            <a:r>
              <a:rPr lang="en-US" altLang="zh-CN" sz="2800" b="1" dirty="0" smtClean="0">
                <a:solidFill>
                  <a:schemeClr val="bg2">
                    <a:lumMod val="50000"/>
                  </a:schemeClr>
                </a:solidFill>
              </a:rPr>
              <a:t>y</a:t>
            </a:r>
            <a:r>
              <a:rPr lang="en-US" altLang="zh-CN" sz="2800" b="1" dirty="0">
                <a:solidFill>
                  <a:schemeClr val="bg2">
                    <a:lumMod val="50000"/>
                  </a:schemeClr>
                </a:solidFill>
              </a:rPr>
              <a:t>’= </a:t>
            </a:r>
            <a:r>
              <a:rPr lang="en-US" altLang="zh-CN" sz="2800" b="1" dirty="0">
                <a:solidFill>
                  <a:schemeClr val="bg2">
                    <a:lumMod val="50000"/>
                  </a:schemeClr>
                </a:solidFill>
              </a:rPr>
              <a:t>floor (</a:t>
            </a:r>
            <a:r>
              <a:rPr lang="en-US" altLang="zh-CN" sz="2800" b="1" dirty="0">
                <a:solidFill>
                  <a:schemeClr val="bg2">
                    <a:lumMod val="50000"/>
                  </a:schemeClr>
                </a:solidFill>
              </a:rPr>
              <a:t>y)</a:t>
            </a:r>
            <a:r>
              <a:rPr lang="zh-CN" altLang="en-US" sz="2800" b="1" dirty="0">
                <a:solidFill>
                  <a:schemeClr val="bg2">
                    <a:lumMod val="50000"/>
                  </a:schemeClr>
                </a:solidFill>
              </a:rPr>
              <a:t> </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方法二：将像素的中心定义为连续坐标系的原点，四舍五入。</a:t>
            </a:r>
          </a:p>
          <a:p>
            <a:pPr lvl="2"/>
            <a:r>
              <a:rPr lang="zh-CN" altLang="en-US" b="1" dirty="0" smtClean="0"/>
              <a:t>       </a:t>
            </a:r>
            <a:r>
              <a:rPr lang="en-US" altLang="zh-CN" sz="2800" b="1" dirty="0">
                <a:solidFill>
                  <a:schemeClr val="bg2">
                    <a:lumMod val="50000"/>
                  </a:schemeClr>
                </a:solidFill>
              </a:rPr>
              <a:t>x’= round(x)</a:t>
            </a:r>
            <a:r>
              <a:rPr lang="zh-CN" altLang="en-US" sz="2800" b="1" dirty="0">
                <a:solidFill>
                  <a:schemeClr val="bg2">
                    <a:lumMod val="50000"/>
                  </a:schemeClr>
                </a:solidFill>
              </a:rPr>
              <a:t> </a:t>
            </a:r>
            <a:endParaRPr lang="zh-CN" altLang="en-US" sz="2800" b="1" dirty="0">
              <a:solidFill>
                <a:schemeClr val="bg2">
                  <a:lumMod val="50000"/>
                </a:schemeClr>
              </a:solidFill>
            </a:endParaRPr>
          </a:p>
          <a:p>
            <a:pPr lvl="2"/>
            <a:r>
              <a:rPr lang="en-US" altLang="zh-CN" sz="2800" b="1" dirty="0">
                <a:solidFill>
                  <a:schemeClr val="bg2">
                    <a:lumMod val="50000"/>
                  </a:schemeClr>
                </a:solidFill>
              </a:rPr>
              <a:t>      </a:t>
            </a:r>
            <a:r>
              <a:rPr lang="en-US" altLang="zh-CN" sz="2800" b="1" dirty="0" smtClean="0">
                <a:solidFill>
                  <a:schemeClr val="bg2">
                    <a:lumMod val="50000"/>
                  </a:schemeClr>
                </a:solidFill>
              </a:rPr>
              <a:t>y</a:t>
            </a:r>
            <a:r>
              <a:rPr lang="en-US" altLang="zh-CN" sz="2800" b="1" dirty="0">
                <a:solidFill>
                  <a:schemeClr val="bg2">
                    <a:lumMod val="50000"/>
                  </a:schemeClr>
                </a:solidFill>
              </a:rPr>
              <a:t>’= </a:t>
            </a:r>
            <a:r>
              <a:rPr lang="en-US" altLang="zh-CN" sz="2800" b="1" dirty="0">
                <a:solidFill>
                  <a:schemeClr val="bg2">
                    <a:lumMod val="50000"/>
                  </a:schemeClr>
                </a:solidFill>
              </a:rPr>
              <a:t>round(y)</a:t>
            </a:r>
            <a:r>
              <a:rPr lang="zh-CN" altLang="en-US" sz="2800" b="1" dirty="0">
                <a:solidFill>
                  <a:schemeClr val="bg2">
                    <a:lumMod val="50000"/>
                  </a:schemeClr>
                </a:solidFill>
              </a:rPr>
              <a:t> </a:t>
            </a:r>
            <a:endParaRPr lang="zh-CN" altLang="en-US" sz="2800" b="1" dirty="0">
              <a:solidFill>
                <a:schemeClr val="bg2">
                  <a:lumMod val="50000"/>
                </a:schemeClr>
              </a:solidFill>
            </a:endParaRPr>
          </a:p>
          <a:p>
            <a:pPr lvl="2"/>
            <a:r>
              <a:rPr lang="zh-CN" altLang="en-US" b="1" dirty="0" smtClean="0">
                <a:solidFill>
                  <a:schemeClr val="bg2">
                    <a:lumMod val="50000"/>
                  </a:schemeClr>
                </a:solidFill>
              </a:rPr>
              <a:t> </a:t>
            </a:r>
            <a:endParaRPr lang="zh-CN" altLang="en-US" b="1" dirty="0">
              <a:solidFill>
                <a:schemeClr val="bg2">
                  <a:lumMod val="50000"/>
                </a:schemeClr>
              </a:solidFill>
            </a:endParaRPr>
          </a:p>
          <a:p>
            <a:pPr lvl="1" eaLnBrk="1" hangingPunct="1">
              <a:lnSpc>
                <a:spcPct val="90000"/>
              </a:lnSpc>
            </a:pPr>
            <a:endParaRPr lang="zh-CN" altLang="en-US" b="1" dirty="0" smtClean="0"/>
          </a:p>
          <a:p>
            <a:pPr lvl="2" eaLnBrk="1" hangingPunct="1">
              <a:lnSpc>
                <a:spcPct val="90000"/>
              </a:lnSpc>
            </a:pPr>
            <a:endParaRPr lang="zh-CN" altLang="en-US" sz="2800" b="1" dirty="0" smtClean="0"/>
          </a:p>
        </p:txBody>
      </p:sp>
      <p:sp>
        <p:nvSpPr>
          <p:cNvPr id="26629" name="Rectangle 5"/>
          <p:cNvSpPr>
            <a:spLocks noGrp="1" noChangeArrowheads="1"/>
          </p:cNvSpPr>
          <p:nvPr>
            <p:ph type="title"/>
          </p:nvPr>
        </p:nvSpPr>
        <p:spPr>
          <a:xfrm>
            <a:off x="609600" y="260350"/>
            <a:ext cx="10972800" cy="1371600"/>
          </a:xfrm>
          <a:noFill/>
        </p:spPr>
        <p:txBody>
          <a:bodyPr>
            <a:normAutofit/>
          </a:bodyPr>
          <a:lstStyle/>
          <a:p>
            <a:pPr lvl="1" eaLnBrk="1" hangingPunct="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3.2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点的光栅化</a:t>
            </a:r>
          </a:p>
        </p:txBody>
      </p:sp>
    </p:spTree>
    <p:extLst>
      <p:ext uri="{BB962C8B-B14F-4D97-AF65-F5344CB8AC3E}">
        <p14:creationId xmlns:p14="http://schemas.microsoft.com/office/powerpoint/2010/main" val="29139064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500"/>
                                        <p:tgtEl>
                                          <p:spTgt spid="2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628">
                                            <p:bg/>
                                          </p:spTgt>
                                        </p:tgtEl>
                                        <p:attrNameLst>
                                          <p:attrName>style.visibility</p:attrName>
                                        </p:attrNameLst>
                                      </p:cBhvr>
                                      <p:to>
                                        <p:strVal val="visible"/>
                                      </p:to>
                                    </p:set>
                                    <p:animEffect transition="in" filter="wipe(up)">
                                      <p:cBhvr>
                                        <p:cTn id="12" dur="500"/>
                                        <p:tgtEl>
                                          <p:spTgt spid="26628">
                                            <p:bg/>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628">
                                            <p:txEl>
                                              <p:pRg st="0" end="0"/>
                                            </p:txEl>
                                          </p:spTgt>
                                        </p:tgtEl>
                                        <p:attrNameLst>
                                          <p:attrName>style.visibility</p:attrName>
                                        </p:attrNameLst>
                                      </p:cBhvr>
                                      <p:to>
                                        <p:strVal val="visible"/>
                                      </p:to>
                                    </p:set>
                                    <p:animEffect transition="in" filter="wipe(up)">
                                      <p:cBhvr>
                                        <p:cTn id="15" dur="500"/>
                                        <p:tgtEl>
                                          <p:spTgt spid="26628">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628">
                                            <p:txEl>
                                              <p:pRg st="1" end="1"/>
                                            </p:txEl>
                                          </p:spTgt>
                                        </p:tgtEl>
                                        <p:attrNameLst>
                                          <p:attrName>style.visibility</p:attrName>
                                        </p:attrNameLst>
                                      </p:cBhvr>
                                      <p:to>
                                        <p:strVal val="visible"/>
                                      </p:to>
                                    </p:set>
                                    <p:animEffect transition="in" filter="wipe(up)">
                                      <p:cBhvr>
                                        <p:cTn id="18" dur="500"/>
                                        <p:tgtEl>
                                          <p:spTgt spid="26628">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628">
                                            <p:txEl>
                                              <p:pRg st="2" end="2"/>
                                            </p:txEl>
                                          </p:spTgt>
                                        </p:tgtEl>
                                        <p:attrNameLst>
                                          <p:attrName>style.visibility</p:attrName>
                                        </p:attrNameLst>
                                      </p:cBhvr>
                                      <p:to>
                                        <p:strVal val="visible"/>
                                      </p:to>
                                    </p:set>
                                    <p:animEffect transition="in" filter="wipe(up)">
                                      <p:cBhvr>
                                        <p:cTn id="21" dur="500"/>
                                        <p:tgtEl>
                                          <p:spTgt spid="26628">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6628">
                                            <p:txEl>
                                              <p:pRg st="3" end="3"/>
                                            </p:txEl>
                                          </p:spTgt>
                                        </p:tgtEl>
                                        <p:attrNameLst>
                                          <p:attrName>style.visibility</p:attrName>
                                        </p:attrNameLst>
                                      </p:cBhvr>
                                      <p:to>
                                        <p:strVal val="visible"/>
                                      </p:to>
                                    </p:set>
                                    <p:animEffect transition="in" filter="wipe(up)">
                                      <p:cBhvr>
                                        <p:cTn id="24" dur="500"/>
                                        <p:tgtEl>
                                          <p:spTgt spid="26628">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6628">
                                            <p:txEl>
                                              <p:pRg st="4" end="4"/>
                                            </p:txEl>
                                          </p:spTgt>
                                        </p:tgtEl>
                                        <p:attrNameLst>
                                          <p:attrName>style.visibility</p:attrName>
                                        </p:attrNameLst>
                                      </p:cBhvr>
                                      <p:to>
                                        <p:strVal val="visible"/>
                                      </p:to>
                                    </p:set>
                                    <p:animEffect transition="in" filter="wipe(up)">
                                      <p:cBhvr>
                                        <p:cTn id="27" dur="500"/>
                                        <p:tgtEl>
                                          <p:spTgt spid="26628">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6628">
                                            <p:txEl>
                                              <p:pRg st="5" end="5"/>
                                            </p:txEl>
                                          </p:spTgt>
                                        </p:tgtEl>
                                        <p:attrNameLst>
                                          <p:attrName>style.visibility</p:attrName>
                                        </p:attrNameLst>
                                      </p:cBhvr>
                                      <p:to>
                                        <p:strVal val="visible"/>
                                      </p:to>
                                    </p:set>
                                    <p:animEffect transition="in" filter="wipe(up)">
                                      <p:cBhvr>
                                        <p:cTn id="30" dur="500"/>
                                        <p:tgtEl>
                                          <p:spTgt spid="26628">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6628">
                                            <p:txEl>
                                              <p:pRg st="6" end="6"/>
                                            </p:txEl>
                                          </p:spTgt>
                                        </p:tgtEl>
                                        <p:attrNameLst>
                                          <p:attrName>style.visibility</p:attrName>
                                        </p:attrNameLst>
                                      </p:cBhvr>
                                      <p:to>
                                        <p:strVal val="visible"/>
                                      </p:to>
                                    </p:set>
                                    <p:animEffect transition="in" filter="wipe(up)">
                                      <p:cBhvr>
                                        <p:cTn id="33" dur="500"/>
                                        <p:tgtEl>
                                          <p:spTgt spid="26628">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6628">
                                            <p:txEl>
                                              <p:pRg st="7" end="7"/>
                                            </p:txEl>
                                          </p:spTgt>
                                        </p:tgtEl>
                                        <p:attrNameLst>
                                          <p:attrName>style.visibility</p:attrName>
                                        </p:attrNameLst>
                                      </p:cBhvr>
                                      <p:to>
                                        <p:strVal val="visible"/>
                                      </p:to>
                                    </p:set>
                                    <p:animEffect transition="in" filter="wipe(up)">
                                      <p:cBhvr>
                                        <p:cTn id="36" dur="500"/>
                                        <p:tgtEl>
                                          <p:spTgt spid="266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nimBg="1"/>
      <p:bldP spid="266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6" name="Rectangle 108"/>
          <p:cNvSpPr>
            <a:spLocks noChangeArrowheads="1"/>
          </p:cNvSpPr>
          <p:nvPr/>
        </p:nvSpPr>
        <p:spPr bwMode="auto">
          <a:xfrm>
            <a:off x="3790951" y="4005264"/>
            <a:ext cx="960967" cy="7191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92" name="Rectangle 44"/>
          <p:cNvSpPr>
            <a:spLocks noChangeArrowheads="1"/>
          </p:cNvSpPr>
          <p:nvPr/>
        </p:nvSpPr>
        <p:spPr bwMode="auto">
          <a:xfrm>
            <a:off x="5712885" y="3276600"/>
            <a:ext cx="960967" cy="7191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91" name="Rectangle 43"/>
          <p:cNvSpPr>
            <a:spLocks noChangeArrowheads="1"/>
          </p:cNvSpPr>
          <p:nvPr/>
        </p:nvSpPr>
        <p:spPr bwMode="auto">
          <a:xfrm>
            <a:off x="4751918" y="3997325"/>
            <a:ext cx="960967" cy="7191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11"/>
          <p:cNvGrpSpPr>
            <a:grpSpLocks/>
          </p:cNvGrpSpPr>
          <p:nvPr/>
        </p:nvGrpSpPr>
        <p:grpSpPr bwMode="auto">
          <a:xfrm>
            <a:off x="3790951" y="1836738"/>
            <a:ext cx="4897967" cy="2894012"/>
            <a:chOff x="657" y="1199"/>
            <a:chExt cx="2314" cy="1823"/>
          </a:xfrm>
        </p:grpSpPr>
        <p:sp>
          <p:nvSpPr>
            <p:cNvPr id="37927" name="Line 2"/>
            <p:cNvSpPr>
              <a:spLocks noChangeShapeType="1"/>
            </p:cNvSpPr>
            <p:nvPr/>
          </p:nvSpPr>
          <p:spPr bwMode="auto">
            <a:xfrm flipV="1">
              <a:off x="657" y="1199"/>
              <a:ext cx="0" cy="181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8" name="Line 3"/>
            <p:cNvSpPr>
              <a:spLocks noChangeShapeType="1"/>
            </p:cNvSpPr>
            <p:nvPr/>
          </p:nvSpPr>
          <p:spPr bwMode="auto">
            <a:xfrm>
              <a:off x="657" y="3022"/>
              <a:ext cx="231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9" name="Line 4"/>
            <p:cNvSpPr>
              <a:spLocks noChangeShapeType="1"/>
            </p:cNvSpPr>
            <p:nvPr/>
          </p:nvSpPr>
          <p:spPr bwMode="auto">
            <a:xfrm>
              <a:off x="657" y="2568"/>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5"/>
            <p:cNvSpPr>
              <a:spLocks noChangeShapeType="1"/>
            </p:cNvSpPr>
            <p:nvPr/>
          </p:nvSpPr>
          <p:spPr bwMode="auto">
            <a:xfrm>
              <a:off x="657" y="2115"/>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1" name="Line 6"/>
            <p:cNvSpPr>
              <a:spLocks noChangeShapeType="1"/>
            </p:cNvSpPr>
            <p:nvPr/>
          </p:nvSpPr>
          <p:spPr bwMode="auto">
            <a:xfrm>
              <a:off x="657" y="1661"/>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7"/>
            <p:cNvSpPr>
              <a:spLocks noChangeShapeType="1"/>
            </p:cNvSpPr>
            <p:nvPr/>
          </p:nvSpPr>
          <p:spPr bwMode="auto">
            <a:xfrm>
              <a:off x="1110" y="1435"/>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8"/>
            <p:cNvSpPr>
              <a:spLocks noChangeShapeType="1"/>
            </p:cNvSpPr>
            <p:nvPr/>
          </p:nvSpPr>
          <p:spPr bwMode="auto">
            <a:xfrm>
              <a:off x="1564" y="1435"/>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9"/>
            <p:cNvSpPr>
              <a:spLocks noChangeShapeType="1"/>
            </p:cNvSpPr>
            <p:nvPr/>
          </p:nvSpPr>
          <p:spPr bwMode="auto">
            <a:xfrm>
              <a:off x="2017" y="1435"/>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10"/>
            <p:cNvSpPr>
              <a:spLocks noChangeShapeType="1"/>
            </p:cNvSpPr>
            <p:nvPr/>
          </p:nvSpPr>
          <p:spPr bwMode="auto">
            <a:xfrm>
              <a:off x="2471" y="1434"/>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0"/>
          <p:cNvGrpSpPr>
            <a:grpSpLocks/>
          </p:cNvGrpSpPr>
          <p:nvPr/>
        </p:nvGrpSpPr>
        <p:grpSpPr bwMode="auto">
          <a:xfrm>
            <a:off x="3312585" y="4789488"/>
            <a:ext cx="5124449" cy="366712"/>
            <a:chOff x="1701" y="2750"/>
            <a:chExt cx="2421" cy="231"/>
          </a:xfrm>
        </p:grpSpPr>
        <p:sp>
          <p:nvSpPr>
            <p:cNvPr id="37922" name="Text Box 12"/>
            <p:cNvSpPr txBox="1">
              <a:spLocks noChangeArrowheads="1"/>
            </p:cNvSpPr>
            <p:nvPr/>
          </p:nvSpPr>
          <p:spPr bwMode="auto">
            <a:xfrm>
              <a:off x="1701" y="2750"/>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0.0</a:t>
              </a:r>
            </a:p>
          </p:txBody>
        </p:sp>
        <p:sp>
          <p:nvSpPr>
            <p:cNvPr id="37923" name="Text Box 13"/>
            <p:cNvSpPr txBox="1">
              <a:spLocks noChangeArrowheads="1"/>
            </p:cNvSpPr>
            <p:nvPr/>
          </p:nvSpPr>
          <p:spPr bwMode="auto">
            <a:xfrm>
              <a:off x="2200" y="2750"/>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1.0</a:t>
              </a:r>
            </a:p>
          </p:txBody>
        </p:sp>
        <p:sp>
          <p:nvSpPr>
            <p:cNvPr id="37924" name="Text Box 14"/>
            <p:cNvSpPr txBox="1">
              <a:spLocks noChangeArrowheads="1"/>
            </p:cNvSpPr>
            <p:nvPr/>
          </p:nvSpPr>
          <p:spPr bwMode="auto">
            <a:xfrm>
              <a:off x="2671" y="2750"/>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2.0</a:t>
              </a:r>
            </a:p>
          </p:txBody>
        </p:sp>
        <p:sp>
          <p:nvSpPr>
            <p:cNvPr id="37925" name="Text Box 15"/>
            <p:cNvSpPr txBox="1">
              <a:spLocks noChangeArrowheads="1"/>
            </p:cNvSpPr>
            <p:nvPr/>
          </p:nvSpPr>
          <p:spPr bwMode="auto">
            <a:xfrm>
              <a:off x="3134" y="2750"/>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3.0</a:t>
              </a:r>
            </a:p>
          </p:txBody>
        </p:sp>
        <p:sp>
          <p:nvSpPr>
            <p:cNvPr id="37926" name="Text Box 16"/>
            <p:cNvSpPr txBox="1">
              <a:spLocks noChangeArrowheads="1"/>
            </p:cNvSpPr>
            <p:nvPr/>
          </p:nvSpPr>
          <p:spPr bwMode="auto">
            <a:xfrm>
              <a:off x="3578" y="2750"/>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4.0</a:t>
              </a:r>
            </a:p>
          </p:txBody>
        </p:sp>
      </p:grpSp>
      <p:grpSp>
        <p:nvGrpSpPr>
          <p:cNvPr id="4" name="Group 31"/>
          <p:cNvGrpSpPr>
            <a:grpSpLocks/>
          </p:cNvGrpSpPr>
          <p:nvPr/>
        </p:nvGrpSpPr>
        <p:grpSpPr bwMode="auto">
          <a:xfrm>
            <a:off x="3022600" y="2384426"/>
            <a:ext cx="1151467" cy="1806575"/>
            <a:chOff x="1564" y="1235"/>
            <a:chExt cx="544" cy="1138"/>
          </a:xfrm>
        </p:grpSpPr>
        <p:sp>
          <p:nvSpPr>
            <p:cNvPr id="37919" name="Text Box 17"/>
            <p:cNvSpPr txBox="1">
              <a:spLocks noChangeArrowheads="1"/>
            </p:cNvSpPr>
            <p:nvPr/>
          </p:nvSpPr>
          <p:spPr bwMode="auto">
            <a:xfrm>
              <a:off x="1564" y="2142"/>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1.0</a:t>
              </a:r>
            </a:p>
          </p:txBody>
        </p:sp>
        <p:sp>
          <p:nvSpPr>
            <p:cNvPr id="37920" name="Text Box 18"/>
            <p:cNvSpPr txBox="1">
              <a:spLocks noChangeArrowheads="1"/>
            </p:cNvSpPr>
            <p:nvPr/>
          </p:nvSpPr>
          <p:spPr bwMode="auto">
            <a:xfrm>
              <a:off x="1564" y="169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2.0</a:t>
              </a:r>
            </a:p>
          </p:txBody>
        </p:sp>
        <p:sp>
          <p:nvSpPr>
            <p:cNvPr id="37921" name="Text Box 19"/>
            <p:cNvSpPr txBox="1">
              <a:spLocks noChangeArrowheads="1"/>
            </p:cNvSpPr>
            <p:nvPr/>
          </p:nvSpPr>
          <p:spPr bwMode="auto">
            <a:xfrm>
              <a:off x="1564" y="1235"/>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i="0"/>
                <a:t>3.0</a:t>
              </a:r>
            </a:p>
          </p:txBody>
        </p:sp>
      </p:grpSp>
      <p:grpSp>
        <p:nvGrpSpPr>
          <p:cNvPr id="5" name="Group 32"/>
          <p:cNvGrpSpPr>
            <a:grpSpLocks/>
          </p:cNvGrpSpPr>
          <p:nvPr/>
        </p:nvGrpSpPr>
        <p:grpSpPr bwMode="auto">
          <a:xfrm>
            <a:off x="4097867" y="5149851"/>
            <a:ext cx="3456517" cy="366713"/>
            <a:chOff x="2072" y="2977"/>
            <a:chExt cx="1633" cy="231"/>
          </a:xfrm>
        </p:grpSpPr>
        <p:sp>
          <p:nvSpPr>
            <p:cNvPr id="37915" name="Text Box 22"/>
            <p:cNvSpPr txBox="1">
              <a:spLocks noChangeArrowheads="1"/>
            </p:cNvSpPr>
            <p:nvPr/>
          </p:nvSpPr>
          <p:spPr bwMode="auto">
            <a:xfrm>
              <a:off x="2072"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sp>
          <p:nvSpPr>
            <p:cNvPr id="37916" name="Text Box 23"/>
            <p:cNvSpPr txBox="1">
              <a:spLocks noChangeArrowheads="1"/>
            </p:cNvSpPr>
            <p:nvPr/>
          </p:nvSpPr>
          <p:spPr bwMode="auto">
            <a:xfrm>
              <a:off x="2525"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37917" name="Text Box 24"/>
            <p:cNvSpPr txBox="1">
              <a:spLocks noChangeArrowheads="1"/>
            </p:cNvSpPr>
            <p:nvPr/>
          </p:nvSpPr>
          <p:spPr bwMode="auto">
            <a:xfrm>
              <a:off x="2979"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sp>
          <p:nvSpPr>
            <p:cNvPr id="37918" name="Text Box 25"/>
            <p:cNvSpPr txBox="1">
              <a:spLocks noChangeArrowheads="1"/>
            </p:cNvSpPr>
            <p:nvPr/>
          </p:nvSpPr>
          <p:spPr bwMode="auto">
            <a:xfrm>
              <a:off x="3433"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3</a:t>
              </a:r>
            </a:p>
          </p:txBody>
        </p:sp>
      </p:grpSp>
      <p:grpSp>
        <p:nvGrpSpPr>
          <p:cNvPr id="6" name="Group 33"/>
          <p:cNvGrpSpPr>
            <a:grpSpLocks/>
          </p:cNvGrpSpPr>
          <p:nvPr/>
        </p:nvGrpSpPr>
        <p:grpSpPr bwMode="auto">
          <a:xfrm>
            <a:off x="2688167" y="2701926"/>
            <a:ext cx="575733" cy="1882775"/>
            <a:chOff x="1406" y="1435"/>
            <a:chExt cx="272" cy="1186"/>
          </a:xfrm>
        </p:grpSpPr>
        <p:sp>
          <p:nvSpPr>
            <p:cNvPr id="37912" name="Text Box 26"/>
            <p:cNvSpPr txBox="1">
              <a:spLocks noChangeArrowheads="1"/>
            </p:cNvSpPr>
            <p:nvPr/>
          </p:nvSpPr>
          <p:spPr bwMode="auto">
            <a:xfrm>
              <a:off x="1406" y="239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sp>
          <p:nvSpPr>
            <p:cNvPr id="37913" name="Text Box 27"/>
            <p:cNvSpPr txBox="1">
              <a:spLocks noChangeArrowheads="1"/>
            </p:cNvSpPr>
            <p:nvPr/>
          </p:nvSpPr>
          <p:spPr bwMode="auto">
            <a:xfrm>
              <a:off x="1406" y="1912"/>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37914" name="Text Box 28"/>
            <p:cNvSpPr txBox="1">
              <a:spLocks noChangeArrowheads="1"/>
            </p:cNvSpPr>
            <p:nvPr/>
          </p:nvSpPr>
          <p:spPr bwMode="auto">
            <a:xfrm>
              <a:off x="1406" y="143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grpSp>
      <p:sp>
        <p:nvSpPr>
          <p:cNvPr id="27682" name="AutoShape 34"/>
          <p:cNvSpPr>
            <a:spLocks noChangeArrowheads="1"/>
          </p:cNvSpPr>
          <p:nvPr/>
        </p:nvSpPr>
        <p:spPr bwMode="auto">
          <a:xfrm>
            <a:off x="8303684" y="1260476"/>
            <a:ext cx="2207683" cy="504825"/>
          </a:xfrm>
          <a:prstGeom prst="wedgeRectCallout">
            <a:avLst>
              <a:gd name="adj1" fmla="val -69847"/>
              <a:gd name="adj2" fmla="val 194023"/>
            </a:avLst>
          </a:prstGeom>
          <a:solidFill>
            <a:schemeClr val="accent1"/>
          </a:solidFill>
          <a:ln w="9525">
            <a:solidFill>
              <a:schemeClr val="tx1"/>
            </a:solidFill>
            <a:miter lim="800000"/>
            <a:headEnd/>
            <a:tailEnd/>
          </a:ln>
        </p:spPr>
        <p:txBody>
          <a:bodyPr/>
          <a:lstStyle/>
          <a:p>
            <a:pPr algn="ctr"/>
            <a:r>
              <a:rPr lang="zh-CN" altLang="en-US" sz="2400" b="1" i="0">
                <a:solidFill>
                  <a:schemeClr val="bg1"/>
                </a:solidFill>
              </a:rPr>
              <a:t>像素网格</a:t>
            </a:r>
          </a:p>
        </p:txBody>
      </p:sp>
      <p:grpSp>
        <p:nvGrpSpPr>
          <p:cNvPr id="7" name="Group 37"/>
          <p:cNvGrpSpPr>
            <a:grpSpLocks/>
          </p:cNvGrpSpPr>
          <p:nvPr/>
        </p:nvGrpSpPr>
        <p:grpSpPr bwMode="auto">
          <a:xfrm>
            <a:off x="4790018" y="4041775"/>
            <a:ext cx="1536700" cy="609600"/>
            <a:chOff x="2399" y="2279"/>
            <a:chExt cx="726" cy="384"/>
          </a:xfrm>
        </p:grpSpPr>
        <p:sp>
          <p:nvSpPr>
            <p:cNvPr id="37910" name="Text Box 35"/>
            <p:cNvSpPr txBox="1">
              <a:spLocks noChangeArrowheads="1"/>
            </p:cNvSpPr>
            <p:nvPr/>
          </p:nvSpPr>
          <p:spPr bwMode="auto">
            <a:xfrm>
              <a:off x="2562" y="227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olidFill>
                    <a:schemeClr val="bg1"/>
                  </a:solidFill>
                  <a:sym typeface="Wingdings 2" pitchFamily="18" charset="2"/>
                </a:rPr>
                <a:t></a:t>
              </a:r>
            </a:p>
          </p:txBody>
        </p:sp>
        <p:sp>
          <p:nvSpPr>
            <p:cNvPr id="37911" name="Text Box 36"/>
            <p:cNvSpPr txBox="1">
              <a:spLocks noChangeArrowheads="1"/>
            </p:cNvSpPr>
            <p:nvPr/>
          </p:nvSpPr>
          <p:spPr bwMode="auto">
            <a:xfrm>
              <a:off x="2399" y="2432"/>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1</a:t>
              </a:r>
              <a:r>
                <a:rPr lang="en-US" altLang="zh-CN" b="1" i="0" dirty="0">
                  <a:solidFill>
                    <a:srgbClr val="0343F9"/>
                  </a:solidFill>
                  <a:latin typeface="Times New Roman" pitchFamily="18" charset="0"/>
                </a:rPr>
                <a:t>(1.7,0.8)</a:t>
              </a:r>
            </a:p>
          </p:txBody>
        </p:sp>
      </p:grpSp>
      <p:grpSp>
        <p:nvGrpSpPr>
          <p:cNvPr id="8" name="Group 40"/>
          <p:cNvGrpSpPr>
            <a:grpSpLocks/>
          </p:cNvGrpSpPr>
          <p:nvPr/>
        </p:nvGrpSpPr>
        <p:grpSpPr bwMode="auto">
          <a:xfrm>
            <a:off x="5789085" y="3579813"/>
            <a:ext cx="1898649" cy="366712"/>
            <a:chOff x="2889" y="2015"/>
            <a:chExt cx="897" cy="231"/>
          </a:xfrm>
        </p:grpSpPr>
        <p:sp>
          <p:nvSpPr>
            <p:cNvPr id="37908" name="Text Box 38"/>
            <p:cNvSpPr txBox="1">
              <a:spLocks noChangeArrowheads="1"/>
            </p:cNvSpPr>
            <p:nvPr/>
          </p:nvSpPr>
          <p:spPr bwMode="auto">
            <a:xfrm>
              <a:off x="2889" y="2060"/>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olidFill>
                    <a:schemeClr val="bg1"/>
                  </a:solidFill>
                  <a:sym typeface="Wingdings 2" pitchFamily="18" charset="2"/>
                </a:rPr>
                <a:t></a:t>
              </a:r>
            </a:p>
          </p:txBody>
        </p:sp>
        <p:sp>
          <p:nvSpPr>
            <p:cNvPr id="37909" name="Text Box 39"/>
            <p:cNvSpPr txBox="1">
              <a:spLocks noChangeArrowheads="1"/>
            </p:cNvSpPr>
            <p:nvPr/>
          </p:nvSpPr>
          <p:spPr bwMode="auto">
            <a:xfrm>
              <a:off x="3060" y="2015"/>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2</a:t>
              </a:r>
              <a:r>
                <a:rPr lang="en-US" altLang="zh-CN" b="1" i="0" dirty="0">
                  <a:solidFill>
                    <a:srgbClr val="0343F9"/>
                  </a:solidFill>
                  <a:latin typeface="Times New Roman" pitchFamily="18" charset="0"/>
                </a:rPr>
                <a:t>(2.2,1.3)</a:t>
              </a:r>
            </a:p>
          </p:txBody>
        </p:sp>
      </p:grpSp>
      <p:grpSp>
        <p:nvGrpSpPr>
          <p:cNvPr id="9" name="Group 45"/>
          <p:cNvGrpSpPr>
            <a:grpSpLocks/>
          </p:cNvGrpSpPr>
          <p:nvPr/>
        </p:nvGrpSpPr>
        <p:grpSpPr bwMode="auto">
          <a:xfrm>
            <a:off x="6250517" y="3248026"/>
            <a:ext cx="1979083" cy="366713"/>
            <a:chOff x="3089" y="1779"/>
            <a:chExt cx="935" cy="231"/>
          </a:xfrm>
        </p:grpSpPr>
        <p:sp>
          <p:nvSpPr>
            <p:cNvPr id="37906" name="Text Box 41"/>
            <p:cNvSpPr txBox="1">
              <a:spLocks noChangeArrowheads="1"/>
            </p:cNvSpPr>
            <p:nvPr/>
          </p:nvSpPr>
          <p:spPr bwMode="auto">
            <a:xfrm>
              <a:off x="3089" y="178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a:solidFill>
                    <a:schemeClr val="bg1"/>
                  </a:solidFill>
                  <a:sym typeface="Wingdings 2" pitchFamily="18" charset="2"/>
                </a:rPr>
                <a:t></a:t>
              </a:r>
            </a:p>
          </p:txBody>
        </p:sp>
        <p:sp>
          <p:nvSpPr>
            <p:cNvPr id="37907" name="Text Box 42"/>
            <p:cNvSpPr txBox="1">
              <a:spLocks noChangeArrowheads="1"/>
            </p:cNvSpPr>
            <p:nvPr/>
          </p:nvSpPr>
          <p:spPr bwMode="auto">
            <a:xfrm>
              <a:off x="3298" y="177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3</a:t>
              </a:r>
              <a:r>
                <a:rPr lang="en-US" altLang="zh-CN" b="1" i="0" dirty="0">
                  <a:solidFill>
                    <a:srgbClr val="0343F9"/>
                  </a:solidFill>
                  <a:latin typeface="Times New Roman" pitchFamily="18" charset="0"/>
                </a:rPr>
                <a:t>(2.8,1.9)</a:t>
              </a:r>
            </a:p>
          </p:txBody>
        </p:sp>
      </p:grpSp>
      <p:sp>
        <p:nvSpPr>
          <p:cNvPr id="27752" name="Text Box 104"/>
          <p:cNvSpPr txBox="1">
            <a:spLocks noChangeArrowheads="1"/>
          </p:cNvSpPr>
          <p:nvPr/>
        </p:nvSpPr>
        <p:spPr bwMode="auto">
          <a:xfrm>
            <a:off x="1" y="692150"/>
            <a:ext cx="8447617"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717550" lvl="1" indent="-342900" defTabSz="914216" eaLnBrk="1">
              <a:lnSpc>
                <a:spcPct val="120000"/>
              </a:lnSpc>
              <a:spcBef>
                <a:spcPts val="600"/>
              </a:spcBef>
              <a:buFont typeface="Wingdings" panose="05000000000000000000" pitchFamily="2" charset="2"/>
              <a:buChar char="Ø"/>
              <a:defRPr/>
            </a:pPr>
            <a:r>
              <a:rPr lang="zh-CN" altLang="en-US" sz="2400" b="1" i="0" dirty="0">
                <a:solidFill>
                  <a:srgbClr val="0343F9"/>
                </a:solidFill>
              </a:rPr>
              <a:t> </a:t>
            </a: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像素的光栅化（方法一：直接取整）</a:t>
            </a:r>
          </a:p>
        </p:txBody>
      </p:sp>
      <p:sp>
        <p:nvSpPr>
          <p:cNvPr id="27754" name="AutoShape 106"/>
          <p:cNvSpPr>
            <a:spLocks noChangeArrowheads="1"/>
          </p:cNvSpPr>
          <p:nvPr/>
        </p:nvSpPr>
        <p:spPr bwMode="auto">
          <a:xfrm>
            <a:off x="8113184" y="5373689"/>
            <a:ext cx="2785533" cy="504825"/>
          </a:xfrm>
          <a:prstGeom prst="wedgeRectCallout">
            <a:avLst>
              <a:gd name="adj1" fmla="val -58356"/>
              <a:gd name="adj2" fmla="val -124213"/>
            </a:avLst>
          </a:prstGeom>
          <a:solidFill>
            <a:schemeClr val="accent1"/>
          </a:solidFill>
          <a:ln w="9525">
            <a:solidFill>
              <a:schemeClr val="tx1"/>
            </a:solidFill>
            <a:miter lim="800000"/>
            <a:headEnd/>
            <a:tailEnd/>
          </a:ln>
        </p:spPr>
        <p:txBody>
          <a:bodyPr/>
          <a:lstStyle/>
          <a:p>
            <a:pPr algn="ctr"/>
            <a:r>
              <a:rPr lang="zh-CN" altLang="en-US" sz="2400" b="1" i="0" dirty="0">
                <a:solidFill>
                  <a:schemeClr val="bg1"/>
                </a:solidFill>
              </a:rPr>
              <a:t>数学坐标系</a:t>
            </a:r>
          </a:p>
        </p:txBody>
      </p:sp>
      <p:sp>
        <p:nvSpPr>
          <p:cNvPr id="27755" name="AutoShape 107"/>
          <p:cNvSpPr>
            <a:spLocks noChangeArrowheads="1"/>
          </p:cNvSpPr>
          <p:nvPr/>
        </p:nvSpPr>
        <p:spPr bwMode="auto">
          <a:xfrm>
            <a:off x="1488018" y="5805489"/>
            <a:ext cx="2785533" cy="504825"/>
          </a:xfrm>
          <a:prstGeom prst="wedgeRectCallout">
            <a:avLst>
              <a:gd name="adj1" fmla="val 44375"/>
              <a:gd name="adj2" fmla="val -135532"/>
            </a:avLst>
          </a:prstGeom>
          <a:solidFill>
            <a:schemeClr val="accent1"/>
          </a:solidFill>
          <a:ln w="9525">
            <a:solidFill>
              <a:schemeClr val="tx1"/>
            </a:solidFill>
            <a:miter lim="800000"/>
            <a:headEnd/>
            <a:tailEnd/>
          </a:ln>
        </p:spPr>
        <p:txBody>
          <a:bodyPr/>
          <a:lstStyle/>
          <a:p>
            <a:pPr algn="ctr"/>
            <a:r>
              <a:rPr lang="zh-CN" altLang="en-US" sz="2400" b="1" i="0" dirty="0">
                <a:solidFill>
                  <a:schemeClr val="bg1"/>
                </a:solidFill>
              </a:rPr>
              <a:t>像素坐标系</a:t>
            </a:r>
          </a:p>
        </p:txBody>
      </p:sp>
      <p:sp>
        <p:nvSpPr>
          <p:cNvPr id="27757" name="Text Box 109"/>
          <p:cNvSpPr txBox="1">
            <a:spLocks noChangeArrowheads="1"/>
          </p:cNvSpPr>
          <p:nvPr/>
        </p:nvSpPr>
        <p:spPr bwMode="auto">
          <a:xfrm>
            <a:off x="3807884" y="4248945"/>
            <a:ext cx="1248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400" b="1" i="0" dirty="0">
                <a:solidFill>
                  <a:schemeClr val="bg1"/>
                </a:solidFill>
              </a:rPr>
              <a:t>（</a:t>
            </a:r>
            <a:r>
              <a:rPr lang="en-US" altLang="zh-CN" sz="1400" b="1" i="0" dirty="0">
                <a:solidFill>
                  <a:schemeClr val="bg1"/>
                </a:solidFill>
              </a:rPr>
              <a:t>0</a:t>
            </a:r>
            <a:r>
              <a:rPr lang="zh-CN" altLang="en-US" sz="1400" b="1" i="0" dirty="0">
                <a:solidFill>
                  <a:schemeClr val="bg1"/>
                </a:solidFill>
              </a:rPr>
              <a:t>，</a:t>
            </a:r>
            <a:r>
              <a:rPr lang="en-US" altLang="zh-CN" sz="1400" b="1" i="0" dirty="0">
                <a:solidFill>
                  <a:schemeClr val="bg1"/>
                </a:solidFill>
              </a:rPr>
              <a:t>0</a:t>
            </a:r>
            <a:r>
              <a:rPr lang="zh-CN" altLang="en-US" sz="1400" b="1" i="0" dirty="0">
                <a:solidFill>
                  <a:schemeClr val="bg1"/>
                </a:solidFill>
              </a:rPr>
              <a:t>）</a:t>
            </a:r>
          </a:p>
        </p:txBody>
      </p:sp>
    </p:spTree>
    <p:extLst>
      <p:ext uri="{BB962C8B-B14F-4D97-AF65-F5344CB8AC3E}">
        <p14:creationId xmlns:p14="http://schemas.microsoft.com/office/powerpoint/2010/main" val="2175783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2"/>
                                        </p:tgtEl>
                                        <p:attrNameLst>
                                          <p:attrName>style.visibility</p:attrName>
                                        </p:attrNameLst>
                                      </p:cBhvr>
                                      <p:to>
                                        <p:strVal val="visible"/>
                                      </p:to>
                                    </p:set>
                                    <p:animEffect transition="in" filter="wipe(left)">
                                      <p:cBhvr>
                                        <p:cTn id="7" dur="500"/>
                                        <p:tgtEl>
                                          <p:spTgt spid="27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768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75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75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75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75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7757"/>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7756"/>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69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769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6" grpId="0" animBg="1"/>
      <p:bldP spid="27756" grpId="1" animBg="1"/>
      <p:bldP spid="27692" grpId="0" animBg="1"/>
      <p:bldP spid="27691" grpId="0" animBg="1"/>
      <p:bldP spid="27682" grpId="0" animBg="1"/>
      <p:bldP spid="27752" grpId="0"/>
      <p:bldP spid="27754" grpId="0" animBg="1"/>
      <p:bldP spid="27755" grpId="0" animBg="1"/>
      <p:bldP spid="27757" grpId="0"/>
      <p:bldP spid="2775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576485" y="2781300"/>
            <a:ext cx="960967" cy="7191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75" name="Rectangle 3"/>
          <p:cNvSpPr>
            <a:spLocks noChangeArrowheads="1"/>
          </p:cNvSpPr>
          <p:nvPr/>
        </p:nvSpPr>
        <p:spPr bwMode="auto">
          <a:xfrm>
            <a:off x="5617634" y="3500439"/>
            <a:ext cx="960967" cy="7191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77" name="Line 5"/>
          <p:cNvSpPr>
            <a:spLocks noChangeShapeType="1"/>
          </p:cNvSpPr>
          <p:nvPr/>
        </p:nvSpPr>
        <p:spPr bwMode="auto">
          <a:xfrm flipH="1" flipV="1">
            <a:off x="4174067" y="2052639"/>
            <a:ext cx="2117" cy="2528887"/>
          </a:xfrm>
          <a:prstGeom prst="line">
            <a:avLst/>
          </a:prstGeom>
          <a:noFill/>
          <a:ln w="28575">
            <a:solidFill>
              <a:srgbClr val="0343F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4176184" y="4581525"/>
            <a:ext cx="4417483" cy="6350"/>
          </a:xfrm>
          <a:prstGeom prst="line">
            <a:avLst/>
          </a:prstGeom>
          <a:noFill/>
          <a:ln w="28575">
            <a:solidFill>
              <a:srgbClr val="0343F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4"/>
          <p:cNvGrpSpPr>
            <a:grpSpLocks/>
          </p:cNvGrpSpPr>
          <p:nvPr/>
        </p:nvGrpSpPr>
        <p:grpSpPr bwMode="auto">
          <a:xfrm>
            <a:off x="3983567" y="5013326"/>
            <a:ext cx="3456517" cy="366713"/>
            <a:chOff x="2072" y="2977"/>
            <a:chExt cx="1633" cy="231"/>
          </a:xfrm>
        </p:grpSpPr>
        <p:sp>
          <p:nvSpPr>
            <p:cNvPr id="38963" name="Text Box 25"/>
            <p:cNvSpPr txBox="1">
              <a:spLocks noChangeArrowheads="1"/>
            </p:cNvSpPr>
            <p:nvPr/>
          </p:nvSpPr>
          <p:spPr bwMode="auto">
            <a:xfrm>
              <a:off x="2072"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sp>
          <p:nvSpPr>
            <p:cNvPr id="38964" name="Text Box 26"/>
            <p:cNvSpPr txBox="1">
              <a:spLocks noChangeArrowheads="1"/>
            </p:cNvSpPr>
            <p:nvPr/>
          </p:nvSpPr>
          <p:spPr bwMode="auto">
            <a:xfrm>
              <a:off x="2525"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38965" name="Text Box 27"/>
            <p:cNvSpPr txBox="1">
              <a:spLocks noChangeArrowheads="1"/>
            </p:cNvSpPr>
            <p:nvPr/>
          </p:nvSpPr>
          <p:spPr bwMode="auto">
            <a:xfrm>
              <a:off x="2979"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sp>
          <p:nvSpPr>
            <p:cNvPr id="38966" name="Text Box 28"/>
            <p:cNvSpPr txBox="1">
              <a:spLocks noChangeArrowheads="1"/>
            </p:cNvSpPr>
            <p:nvPr/>
          </p:nvSpPr>
          <p:spPr bwMode="auto">
            <a:xfrm>
              <a:off x="3433" y="297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3</a:t>
              </a:r>
            </a:p>
          </p:txBody>
        </p:sp>
      </p:grpSp>
      <p:grpSp>
        <p:nvGrpSpPr>
          <p:cNvPr id="3" name="Group 29"/>
          <p:cNvGrpSpPr>
            <a:grpSpLocks/>
          </p:cNvGrpSpPr>
          <p:nvPr/>
        </p:nvGrpSpPr>
        <p:grpSpPr bwMode="auto">
          <a:xfrm>
            <a:off x="3119967" y="2895601"/>
            <a:ext cx="575733" cy="1882775"/>
            <a:chOff x="1406" y="1435"/>
            <a:chExt cx="272" cy="1186"/>
          </a:xfrm>
        </p:grpSpPr>
        <p:sp>
          <p:nvSpPr>
            <p:cNvPr id="38960" name="Text Box 30"/>
            <p:cNvSpPr txBox="1">
              <a:spLocks noChangeArrowheads="1"/>
            </p:cNvSpPr>
            <p:nvPr/>
          </p:nvSpPr>
          <p:spPr bwMode="auto">
            <a:xfrm>
              <a:off x="1406" y="239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sp>
          <p:nvSpPr>
            <p:cNvPr id="38961" name="Text Box 31"/>
            <p:cNvSpPr txBox="1">
              <a:spLocks noChangeArrowheads="1"/>
            </p:cNvSpPr>
            <p:nvPr/>
          </p:nvSpPr>
          <p:spPr bwMode="auto">
            <a:xfrm>
              <a:off x="1406" y="1912"/>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38962" name="Text Box 32"/>
            <p:cNvSpPr txBox="1">
              <a:spLocks noChangeArrowheads="1"/>
            </p:cNvSpPr>
            <p:nvPr/>
          </p:nvSpPr>
          <p:spPr bwMode="auto">
            <a:xfrm>
              <a:off x="1406" y="143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grpSp>
      <p:grpSp>
        <p:nvGrpSpPr>
          <p:cNvPr id="4" name="Group 34"/>
          <p:cNvGrpSpPr>
            <a:grpSpLocks/>
          </p:cNvGrpSpPr>
          <p:nvPr/>
        </p:nvGrpSpPr>
        <p:grpSpPr bwMode="auto">
          <a:xfrm>
            <a:off x="5232401" y="3903663"/>
            <a:ext cx="1536700" cy="609600"/>
            <a:chOff x="2399" y="2279"/>
            <a:chExt cx="726" cy="384"/>
          </a:xfrm>
        </p:grpSpPr>
        <p:sp>
          <p:nvSpPr>
            <p:cNvPr id="38958" name="Text Box 35"/>
            <p:cNvSpPr txBox="1">
              <a:spLocks noChangeArrowheads="1"/>
            </p:cNvSpPr>
            <p:nvPr/>
          </p:nvSpPr>
          <p:spPr bwMode="auto">
            <a:xfrm>
              <a:off x="2562" y="227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olidFill>
                    <a:schemeClr val="bg1"/>
                  </a:solidFill>
                  <a:sym typeface="Wingdings 2" pitchFamily="18" charset="2"/>
                </a:rPr>
                <a:t></a:t>
              </a:r>
            </a:p>
          </p:txBody>
        </p:sp>
        <p:sp>
          <p:nvSpPr>
            <p:cNvPr id="38959" name="Text Box 36"/>
            <p:cNvSpPr txBox="1">
              <a:spLocks noChangeArrowheads="1"/>
            </p:cNvSpPr>
            <p:nvPr/>
          </p:nvSpPr>
          <p:spPr bwMode="auto">
            <a:xfrm>
              <a:off x="2399" y="2432"/>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1</a:t>
              </a:r>
              <a:r>
                <a:rPr lang="en-US" altLang="zh-CN" b="1" i="0" dirty="0">
                  <a:solidFill>
                    <a:srgbClr val="0343F9"/>
                  </a:solidFill>
                  <a:latin typeface="Times New Roman" pitchFamily="18" charset="0"/>
                </a:rPr>
                <a:t>(1.7,0.8)</a:t>
              </a:r>
            </a:p>
          </p:txBody>
        </p:sp>
      </p:grpSp>
      <p:grpSp>
        <p:nvGrpSpPr>
          <p:cNvPr id="5" name="Group 37"/>
          <p:cNvGrpSpPr>
            <a:grpSpLocks/>
          </p:cNvGrpSpPr>
          <p:nvPr/>
        </p:nvGrpSpPr>
        <p:grpSpPr bwMode="auto">
          <a:xfrm>
            <a:off x="6057900" y="3471863"/>
            <a:ext cx="1898651" cy="366712"/>
            <a:chOff x="2889" y="2015"/>
            <a:chExt cx="897" cy="231"/>
          </a:xfrm>
        </p:grpSpPr>
        <p:sp>
          <p:nvSpPr>
            <p:cNvPr id="38956" name="Text Box 38"/>
            <p:cNvSpPr txBox="1">
              <a:spLocks noChangeArrowheads="1"/>
            </p:cNvSpPr>
            <p:nvPr/>
          </p:nvSpPr>
          <p:spPr bwMode="auto">
            <a:xfrm>
              <a:off x="2889" y="2060"/>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olidFill>
                    <a:schemeClr val="bg1"/>
                  </a:solidFill>
                  <a:sym typeface="Wingdings 2" pitchFamily="18" charset="2"/>
                </a:rPr>
                <a:t></a:t>
              </a:r>
            </a:p>
          </p:txBody>
        </p:sp>
        <p:sp>
          <p:nvSpPr>
            <p:cNvPr id="38957" name="Text Box 39"/>
            <p:cNvSpPr txBox="1">
              <a:spLocks noChangeArrowheads="1"/>
            </p:cNvSpPr>
            <p:nvPr/>
          </p:nvSpPr>
          <p:spPr bwMode="auto">
            <a:xfrm>
              <a:off x="3060" y="2015"/>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2</a:t>
              </a:r>
              <a:r>
                <a:rPr lang="en-US" altLang="zh-CN" b="1" i="0" dirty="0">
                  <a:solidFill>
                    <a:srgbClr val="0343F9"/>
                  </a:solidFill>
                  <a:latin typeface="Times New Roman" pitchFamily="18" charset="0"/>
                </a:rPr>
                <a:t>(2.2,1.3)</a:t>
              </a:r>
            </a:p>
          </p:txBody>
        </p:sp>
      </p:grpSp>
      <p:grpSp>
        <p:nvGrpSpPr>
          <p:cNvPr id="6" name="Group 40"/>
          <p:cNvGrpSpPr>
            <a:grpSpLocks/>
          </p:cNvGrpSpPr>
          <p:nvPr/>
        </p:nvGrpSpPr>
        <p:grpSpPr bwMode="auto">
          <a:xfrm>
            <a:off x="6654801" y="3081338"/>
            <a:ext cx="1979084" cy="366712"/>
            <a:chOff x="3089" y="1779"/>
            <a:chExt cx="935" cy="231"/>
          </a:xfrm>
        </p:grpSpPr>
        <p:sp>
          <p:nvSpPr>
            <p:cNvPr id="38954" name="Text Box 41"/>
            <p:cNvSpPr txBox="1">
              <a:spLocks noChangeArrowheads="1"/>
            </p:cNvSpPr>
            <p:nvPr/>
          </p:nvSpPr>
          <p:spPr bwMode="auto">
            <a:xfrm>
              <a:off x="3089" y="178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olidFill>
                    <a:schemeClr val="bg1"/>
                  </a:solidFill>
                  <a:sym typeface="Wingdings 2" pitchFamily="18" charset="2"/>
                </a:rPr>
                <a:t></a:t>
              </a:r>
            </a:p>
          </p:txBody>
        </p:sp>
        <p:sp>
          <p:nvSpPr>
            <p:cNvPr id="38955" name="Text Box 42"/>
            <p:cNvSpPr txBox="1">
              <a:spLocks noChangeArrowheads="1"/>
            </p:cNvSpPr>
            <p:nvPr/>
          </p:nvSpPr>
          <p:spPr bwMode="auto">
            <a:xfrm>
              <a:off x="3298" y="177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rgbClr val="0343F9"/>
                  </a:solidFill>
                  <a:latin typeface="Times New Roman" pitchFamily="18" charset="0"/>
                </a:rPr>
                <a:t>P</a:t>
              </a:r>
              <a:r>
                <a:rPr lang="en-US" altLang="zh-CN" b="1" i="0" baseline="-25000" dirty="0">
                  <a:solidFill>
                    <a:srgbClr val="0343F9"/>
                  </a:solidFill>
                  <a:latin typeface="Times New Roman" pitchFamily="18" charset="0"/>
                </a:rPr>
                <a:t>3</a:t>
              </a:r>
              <a:r>
                <a:rPr lang="en-US" altLang="zh-CN" b="1" i="0" dirty="0">
                  <a:solidFill>
                    <a:srgbClr val="0343F9"/>
                  </a:solidFill>
                  <a:latin typeface="Times New Roman" pitchFamily="18" charset="0"/>
                </a:rPr>
                <a:t>(2.8,1.9)</a:t>
              </a:r>
            </a:p>
          </p:txBody>
        </p:sp>
      </p:grpSp>
      <p:sp>
        <p:nvSpPr>
          <p:cNvPr id="28715" name="Text Box 43"/>
          <p:cNvSpPr txBox="1">
            <a:spLocks noChangeArrowheads="1"/>
          </p:cNvSpPr>
          <p:nvPr/>
        </p:nvSpPr>
        <p:spPr bwMode="auto">
          <a:xfrm>
            <a:off x="-2117" y="639736"/>
            <a:ext cx="801581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717550" lvl="1" indent="-342900" defTabSz="914216" eaLnBrk="1">
              <a:lnSpc>
                <a:spcPct val="120000"/>
              </a:lnSpc>
              <a:spcBef>
                <a:spcPts val="600"/>
              </a:spcBef>
              <a:buFont typeface="Wingdings" panose="05000000000000000000" pitchFamily="2" charset="2"/>
              <a:buChar char="Ø"/>
              <a:defRPr/>
            </a:pPr>
            <a:r>
              <a:rPr lang="zh-CN" altLang="en-US" sz="2400" b="1" i="0" dirty="0">
                <a:solidFill>
                  <a:srgbClr val="0343F9"/>
                </a:solidFill>
              </a:rPr>
              <a:t> </a:t>
            </a:r>
            <a:r>
              <a:rPr lang="zh-CN" altLang="en-US" sz="2400" b="1" i="0" dirty="0">
                <a:solidFill>
                  <a:schemeClr val="bg2">
                    <a:lumMod val="50000"/>
                  </a:schemeClr>
                </a:solidFill>
              </a:rPr>
              <a:t>像素的光栅化（方法二：四舍五入）</a:t>
            </a:r>
          </a:p>
        </p:txBody>
      </p:sp>
      <p:grpSp>
        <p:nvGrpSpPr>
          <p:cNvPr id="7" name="Group 58"/>
          <p:cNvGrpSpPr>
            <a:grpSpLocks/>
          </p:cNvGrpSpPr>
          <p:nvPr/>
        </p:nvGrpSpPr>
        <p:grpSpPr bwMode="auto">
          <a:xfrm>
            <a:off x="3695700" y="1989138"/>
            <a:ext cx="4749800" cy="2957512"/>
            <a:chOff x="1791" y="1117"/>
            <a:chExt cx="2244" cy="1863"/>
          </a:xfrm>
        </p:grpSpPr>
        <p:sp>
          <p:nvSpPr>
            <p:cNvPr id="38945" name="Line 7"/>
            <p:cNvSpPr>
              <a:spLocks noChangeShapeType="1"/>
            </p:cNvSpPr>
            <p:nvPr/>
          </p:nvSpPr>
          <p:spPr bwMode="auto">
            <a:xfrm>
              <a:off x="1791" y="2526"/>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8"/>
            <p:cNvSpPr>
              <a:spLocks noChangeShapeType="1"/>
            </p:cNvSpPr>
            <p:nvPr/>
          </p:nvSpPr>
          <p:spPr bwMode="auto">
            <a:xfrm>
              <a:off x="1791" y="2073"/>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9"/>
            <p:cNvSpPr>
              <a:spLocks noChangeShapeType="1"/>
            </p:cNvSpPr>
            <p:nvPr/>
          </p:nvSpPr>
          <p:spPr bwMode="auto">
            <a:xfrm>
              <a:off x="1791" y="1619"/>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10"/>
            <p:cNvSpPr>
              <a:spLocks noChangeShapeType="1"/>
            </p:cNvSpPr>
            <p:nvPr/>
          </p:nvSpPr>
          <p:spPr bwMode="auto">
            <a:xfrm>
              <a:off x="2244" y="1393"/>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11"/>
            <p:cNvSpPr>
              <a:spLocks noChangeShapeType="1"/>
            </p:cNvSpPr>
            <p:nvPr/>
          </p:nvSpPr>
          <p:spPr bwMode="auto">
            <a:xfrm>
              <a:off x="2698" y="1393"/>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12"/>
            <p:cNvSpPr>
              <a:spLocks noChangeShapeType="1"/>
            </p:cNvSpPr>
            <p:nvPr/>
          </p:nvSpPr>
          <p:spPr bwMode="auto">
            <a:xfrm>
              <a:off x="3151" y="1393"/>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13"/>
            <p:cNvSpPr>
              <a:spLocks noChangeShapeType="1"/>
            </p:cNvSpPr>
            <p:nvPr/>
          </p:nvSpPr>
          <p:spPr bwMode="auto">
            <a:xfrm>
              <a:off x="3605" y="1392"/>
              <a:ext cx="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45"/>
            <p:cNvSpPr>
              <a:spLocks noChangeShapeType="1"/>
            </p:cNvSpPr>
            <p:nvPr/>
          </p:nvSpPr>
          <p:spPr bwMode="auto">
            <a:xfrm flipV="1">
              <a:off x="1791" y="1117"/>
              <a:ext cx="0" cy="18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46"/>
            <p:cNvSpPr>
              <a:spLocks noChangeShapeType="1"/>
            </p:cNvSpPr>
            <p:nvPr/>
          </p:nvSpPr>
          <p:spPr bwMode="auto">
            <a:xfrm>
              <a:off x="1791" y="2976"/>
              <a:ext cx="2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52"/>
          <p:cNvGrpSpPr>
            <a:grpSpLocks/>
          </p:cNvGrpSpPr>
          <p:nvPr/>
        </p:nvGrpSpPr>
        <p:grpSpPr bwMode="auto">
          <a:xfrm>
            <a:off x="3774018" y="4494213"/>
            <a:ext cx="5124449" cy="393700"/>
            <a:chOff x="1828" y="2695"/>
            <a:chExt cx="2421" cy="248"/>
          </a:xfrm>
        </p:grpSpPr>
        <p:grpSp>
          <p:nvGrpSpPr>
            <p:cNvPr id="38934" name="Group 14"/>
            <p:cNvGrpSpPr>
              <a:grpSpLocks/>
            </p:cNvGrpSpPr>
            <p:nvPr/>
          </p:nvGrpSpPr>
          <p:grpSpPr bwMode="auto">
            <a:xfrm>
              <a:off x="1828" y="2731"/>
              <a:ext cx="2421" cy="212"/>
              <a:chOff x="1701" y="2750"/>
              <a:chExt cx="2421" cy="212"/>
            </a:xfrm>
          </p:grpSpPr>
          <p:sp>
            <p:nvSpPr>
              <p:cNvPr id="38940" name="Text Box 15"/>
              <p:cNvSpPr txBox="1">
                <a:spLocks noChangeArrowheads="1"/>
              </p:cNvSpPr>
              <p:nvPr/>
            </p:nvSpPr>
            <p:spPr bwMode="auto">
              <a:xfrm>
                <a:off x="1701" y="2750"/>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0.0</a:t>
                </a:r>
              </a:p>
            </p:txBody>
          </p:sp>
          <p:sp>
            <p:nvSpPr>
              <p:cNvPr id="38941" name="Text Box 16"/>
              <p:cNvSpPr txBox="1">
                <a:spLocks noChangeArrowheads="1"/>
              </p:cNvSpPr>
              <p:nvPr/>
            </p:nvSpPr>
            <p:spPr bwMode="auto">
              <a:xfrm>
                <a:off x="2200" y="2750"/>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1.0</a:t>
                </a:r>
              </a:p>
            </p:txBody>
          </p:sp>
          <p:sp>
            <p:nvSpPr>
              <p:cNvPr id="38942" name="Text Box 17"/>
              <p:cNvSpPr txBox="1">
                <a:spLocks noChangeArrowheads="1"/>
              </p:cNvSpPr>
              <p:nvPr/>
            </p:nvSpPr>
            <p:spPr bwMode="auto">
              <a:xfrm>
                <a:off x="2671" y="2750"/>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2.0</a:t>
                </a:r>
              </a:p>
            </p:txBody>
          </p:sp>
          <p:sp>
            <p:nvSpPr>
              <p:cNvPr id="38943" name="Text Box 18"/>
              <p:cNvSpPr txBox="1">
                <a:spLocks noChangeArrowheads="1"/>
              </p:cNvSpPr>
              <p:nvPr/>
            </p:nvSpPr>
            <p:spPr bwMode="auto">
              <a:xfrm>
                <a:off x="3134" y="2750"/>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3.0</a:t>
                </a:r>
              </a:p>
            </p:txBody>
          </p:sp>
          <p:sp>
            <p:nvSpPr>
              <p:cNvPr id="38944" name="Text Box 19"/>
              <p:cNvSpPr txBox="1">
                <a:spLocks noChangeArrowheads="1"/>
              </p:cNvSpPr>
              <p:nvPr/>
            </p:nvSpPr>
            <p:spPr bwMode="auto">
              <a:xfrm>
                <a:off x="3578" y="2750"/>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4.0</a:t>
                </a:r>
              </a:p>
            </p:txBody>
          </p:sp>
        </p:grpSp>
        <p:grpSp>
          <p:nvGrpSpPr>
            <p:cNvPr id="38935" name="Group 51"/>
            <p:cNvGrpSpPr>
              <a:grpSpLocks/>
            </p:cNvGrpSpPr>
            <p:nvPr/>
          </p:nvGrpSpPr>
          <p:grpSpPr bwMode="auto">
            <a:xfrm>
              <a:off x="2472" y="2695"/>
              <a:ext cx="1359" cy="91"/>
              <a:chOff x="2472" y="2695"/>
              <a:chExt cx="1359" cy="91"/>
            </a:xfrm>
          </p:grpSpPr>
          <p:sp>
            <p:nvSpPr>
              <p:cNvPr id="38936" name="Line 47"/>
              <p:cNvSpPr>
                <a:spLocks noChangeShapeType="1"/>
              </p:cNvSpPr>
              <p:nvPr/>
            </p:nvSpPr>
            <p:spPr bwMode="auto">
              <a:xfrm>
                <a:off x="2472" y="2695"/>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48"/>
              <p:cNvSpPr>
                <a:spLocks noChangeShapeType="1"/>
              </p:cNvSpPr>
              <p:nvPr/>
            </p:nvSpPr>
            <p:spPr bwMode="auto">
              <a:xfrm>
                <a:off x="2924" y="2695"/>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49"/>
              <p:cNvSpPr>
                <a:spLocks noChangeShapeType="1"/>
              </p:cNvSpPr>
              <p:nvPr/>
            </p:nvSpPr>
            <p:spPr bwMode="auto">
              <a:xfrm>
                <a:off x="3377" y="2695"/>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50"/>
              <p:cNvSpPr>
                <a:spLocks noChangeShapeType="1"/>
              </p:cNvSpPr>
              <p:nvPr/>
            </p:nvSpPr>
            <p:spPr bwMode="auto">
              <a:xfrm>
                <a:off x="3831" y="2695"/>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Group 56"/>
          <p:cNvGrpSpPr>
            <a:grpSpLocks/>
          </p:cNvGrpSpPr>
          <p:nvPr/>
        </p:nvGrpSpPr>
        <p:grpSpPr bwMode="auto">
          <a:xfrm>
            <a:off x="3600451" y="2263776"/>
            <a:ext cx="1151467" cy="1776413"/>
            <a:chOff x="1746" y="1290"/>
            <a:chExt cx="544" cy="1119"/>
          </a:xfrm>
        </p:grpSpPr>
        <p:grpSp>
          <p:nvGrpSpPr>
            <p:cNvPr id="38927" name="Group 20"/>
            <p:cNvGrpSpPr>
              <a:grpSpLocks/>
            </p:cNvGrpSpPr>
            <p:nvPr/>
          </p:nvGrpSpPr>
          <p:grpSpPr bwMode="auto">
            <a:xfrm>
              <a:off x="1746" y="1290"/>
              <a:ext cx="544" cy="1119"/>
              <a:chOff x="1564" y="1235"/>
              <a:chExt cx="544" cy="1119"/>
            </a:xfrm>
          </p:grpSpPr>
          <p:sp>
            <p:nvSpPr>
              <p:cNvPr id="38931" name="Text Box 21"/>
              <p:cNvSpPr txBox="1">
                <a:spLocks noChangeArrowheads="1"/>
              </p:cNvSpPr>
              <p:nvPr/>
            </p:nvSpPr>
            <p:spPr bwMode="auto">
              <a:xfrm>
                <a:off x="1564" y="2142"/>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1.0</a:t>
                </a:r>
              </a:p>
            </p:txBody>
          </p:sp>
          <p:sp>
            <p:nvSpPr>
              <p:cNvPr id="38932" name="Text Box 22"/>
              <p:cNvSpPr txBox="1">
                <a:spLocks noChangeArrowheads="1"/>
              </p:cNvSpPr>
              <p:nvPr/>
            </p:nvSpPr>
            <p:spPr bwMode="auto">
              <a:xfrm>
                <a:off x="1564" y="1698"/>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2.0</a:t>
                </a:r>
              </a:p>
            </p:txBody>
          </p:sp>
          <p:sp>
            <p:nvSpPr>
              <p:cNvPr id="38933" name="Text Box 23"/>
              <p:cNvSpPr txBox="1">
                <a:spLocks noChangeArrowheads="1"/>
              </p:cNvSpPr>
              <p:nvPr/>
            </p:nvSpPr>
            <p:spPr bwMode="auto">
              <a:xfrm>
                <a:off x="1564" y="1235"/>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1600" i="0"/>
                  <a:t>3.0</a:t>
                </a:r>
              </a:p>
            </p:txBody>
          </p:sp>
        </p:grpSp>
        <p:sp>
          <p:nvSpPr>
            <p:cNvPr id="38928" name="Line 53"/>
            <p:cNvSpPr>
              <a:spLocks noChangeShapeType="1"/>
            </p:cNvSpPr>
            <p:nvPr/>
          </p:nvSpPr>
          <p:spPr bwMode="auto">
            <a:xfrm>
              <a:off x="1982" y="2296"/>
              <a:ext cx="91" cy="0"/>
            </a:xfrm>
            <a:prstGeom prst="line">
              <a:avLst/>
            </a:prstGeom>
            <a:noFill/>
            <a:ln w="19050">
              <a:solidFill>
                <a:srgbClr val="0343F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54"/>
            <p:cNvSpPr>
              <a:spLocks noChangeShapeType="1"/>
            </p:cNvSpPr>
            <p:nvPr/>
          </p:nvSpPr>
          <p:spPr bwMode="auto">
            <a:xfrm>
              <a:off x="1973" y="1843"/>
              <a:ext cx="91" cy="0"/>
            </a:xfrm>
            <a:prstGeom prst="line">
              <a:avLst/>
            </a:prstGeom>
            <a:noFill/>
            <a:ln w="19050">
              <a:solidFill>
                <a:srgbClr val="0343F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55"/>
            <p:cNvSpPr>
              <a:spLocks noChangeShapeType="1"/>
            </p:cNvSpPr>
            <p:nvPr/>
          </p:nvSpPr>
          <p:spPr bwMode="auto">
            <a:xfrm>
              <a:off x="1973" y="1389"/>
              <a:ext cx="91" cy="0"/>
            </a:xfrm>
            <a:prstGeom prst="line">
              <a:avLst/>
            </a:prstGeom>
            <a:noFill/>
            <a:ln w="19050">
              <a:solidFill>
                <a:srgbClr val="0343F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311658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left)">
                                      <p:cBhvr>
                                        <p:cTn id="7" dur="500"/>
                                        <p:tgtEl>
                                          <p:spTgt spid="28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8"/>
                                        </p:tgtEl>
                                        <p:attrNameLst>
                                          <p:attrName>style.visibility</p:attrName>
                                        </p:attrNameLst>
                                      </p:cBhvr>
                                      <p:to>
                                        <p:strVal val="visible"/>
                                      </p:to>
                                    </p:set>
                                    <p:animEffect transition="in" filter="wipe(left)">
                                      <p:cBhvr>
                                        <p:cTn id="26" dur="500"/>
                                        <p:tgtEl>
                                          <p:spTgt spid="286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8677"/>
                                        </p:tgtEl>
                                        <p:attrNameLst>
                                          <p:attrName>style.visibility</p:attrName>
                                        </p:attrNameLst>
                                      </p:cBhvr>
                                      <p:to>
                                        <p:strVal val="visible"/>
                                      </p:to>
                                    </p:set>
                                    <p:animEffect transition="in" filter="wipe(down)">
                                      <p:cBhvr>
                                        <p:cTn id="31" dur="500"/>
                                        <p:tgtEl>
                                          <p:spTgt spid="286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67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7" grpId="0" animBg="1"/>
      <p:bldP spid="28678" grpId="0" animBg="1"/>
      <p:bldP spid="287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7249585" y="2060575"/>
            <a:ext cx="4607983" cy="2846388"/>
            <a:chOff x="3334" y="1320"/>
            <a:chExt cx="2177" cy="1793"/>
          </a:xfrm>
        </p:grpSpPr>
        <p:sp>
          <p:nvSpPr>
            <p:cNvPr id="39953" name="Line 16"/>
            <p:cNvSpPr>
              <a:spLocks noChangeShapeType="1"/>
            </p:cNvSpPr>
            <p:nvPr/>
          </p:nvSpPr>
          <p:spPr bwMode="auto">
            <a:xfrm flipV="1">
              <a:off x="3334" y="1320"/>
              <a:ext cx="0" cy="17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17"/>
            <p:cNvSpPr>
              <a:spLocks noChangeShapeType="1"/>
            </p:cNvSpPr>
            <p:nvPr/>
          </p:nvSpPr>
          <p:spPr bwMode="auto">
            <a:xfrm>
              <a:off x="3334" y="3113"/>
              <a:ext cx="21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738" name="Line 18"/>
          <p:cNvSpPr>
            <a:spLocks noChangeShapeType="1"/>
          </p:cNvSpPr>
          <p:nvPr/>
        </p:nvSpPr>
        <p:spPr bwMode="auto">
          <a:xfrm flipV="1">
            <a:off x="7825317" y="2601914"/>
            <a:ext cx="3361267"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0"/>
          <p:cNvGrpSpPr>
            <a:grpSpLocks/>
          </p:cNvGrpSpPr>
          <p:nvPr/>
        </p:nvGrpSpPr>
        <p:grpSpPr bwMode="auto">
          <a:xfrm>
            <a:off x="7268634" y="3538538"/>
            <a:ext cx="1536700" cy="609600"/>
            <a:chOff x="2399" y="2279"/>
            <a:chExt cx="726" cy="384"/>
          </a:xfrm>
        </p:grpSpPr>
        <p:sp>
          <p:nvSpPr>
            <p:cNvPr id="39951" name="Text Box 21"/>
            <p:cNvSpPr txBox="1">
              <a:spLocks noChangeArrowheads="1"/>
            </p:cNvSpPr>
            <p:nvPr/>
          </p:nvSpPr>
          <p:spPr bwMode="auto">
            <a:xfrm>
              <a:off x="2562" y="227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ym typeface="Wingdings 2" pitchFamily="18" charset="2"/>
                </a:rPr>
                <a:t></a:t>
              </a:r>
            </a:p>
          </p:txBody>
        </p:sp>
        <p:sp>
          <p:nvSpPr>
            <p:cNvPr id="39952" name="Text Box 22"/>
            <p:cNvSpPr txBox="1">
              <a:spLocks noChangeArrowheads="1"/>
            </p:cNvSpPr>
            <p:nvPr/>
          </p:nvSpPr>
          <p:spPr bwMode="auto">
            <a:xfrm>
              <a:off x="2399" y="2432"/>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solidFill>
                    <a:srgbClr val="0343F9"/>
                  </a:solidFill>
                  <a:latin typeface="Times New Roman" pitchFamily="18" charset="0"/>
                </a:rPr>
                <a:t>P</a:t>
              </a:r>
              <a:r>
                <a:rPr lang="en-US" altLang="zh-CN" i="0" baseline="-25000">
                  <a:solidFill>
                    <a:srgbClr val="0343F9"/>
                  </a:solidFill>
                  <a:latin typeface="Times New Roman" pitchFamily="18" charset="0"/>
                </a:rPr>
                <a:t>1</a:t>
              </a:r>
              <a:r>
                <a:rPr lang="en-US" altLang="zh-CN" i="0">
                  <a:solidFill>
                    <a:srgbClr val="0343F9"/>
                  </a:solidFill>
                  <a:latin typeface="Times New Roman" pitchFamily="18" charset="0"/>
                </a:rPr>
                <a:t>(x</a:t>
              </a:r>
              <a:r>
                <a:rPr lang="en-US" altLang="zh-CN" i="0" baseline="-25000">
                  <a:solidFill>
                    <a:srgbClr val="0343F9"/>
                  </a:solidFill>
                  <a:latin typeface="Times New Roman" pitchFamily="18" charset="0"/>
                </a:rPr>
                <a:t>1</a:t>
              </a:r>
              <a:r>
                <a:rPr lang="en-US" altLang="zh-CN" i="0">
                  <a:solidFill>
                    <a:srgbClr val="0343F9"/>
                  </a:solidFill>
                  <a:latin typeface="Times New Roman" pitchFamily="18" charset="0"/>
                </a:rPr>
                <a:t>,y</a:t>
              </a:r>
              <a:r>
                <a:rPr lang="en-US" altLang="zh-CN" i="0" baseline="-25000">
                  <a:solidFill>
                    <a:srgbClr val="0343F9"/>
                  </a:solidFill>
                  <a:latin typeface="Times New Roman" pitchFamily="18" charset="0"/>
                </a:rPr>
                <a:t>1</a:t>
              </a:r>
              <a:r>
                <a:rPr lang="en-US" altLang="zh-CN" i="0">
                  <a:solidFill>
                    <a:srgbClr val="0343F9"/>
                  </a:solidFill>
                  <a:latin typeface="Times New Roman" pitchFamily="18" charset="0"/>
                </a:rPr>
                <a:t>)</a:t>
              </a:r>
            </a:p>
          </p:txBody>
        </p:sp>
      </p:grpSp>
      <p:grpSp>
        <p:nvGrpSpPr>
          <p:cNvPr id="4" name="Group 23"/>
          <p:cNvGrpSpPr>
            <a:grpSpLocks/>
          </p:cNvGrpSpPr>
          <p:nvPr/>
        </p:nvGrpSpPr>
        <p:grpSpPr bwMode="auto">
          <a:xfrm>
            <a:off x="10435167" y="2544763"/>
            <a:ext cx="1536700" cy="571500"/>
            <a:chOff x="2399" y="2303"/>
            <a:chExt cx="726" cy="360"/>
          </a:xfrm>
        </p:grpSpPr>
        <p:sp>
          <p:nvSpPr>
            <p:cNvPr id="39949" name="Text Box 24"/>
            <p:cNvSpPr txBox="1">
              <a:spLocks noChangeArrowheads="1"/>
            </p:cNvSpPr>
            <p:nvPr/>
          </p:nvSpPr>
          <p:spPr bwMode="auto">
            <a:xfrm>
              <a:off x="2562" y="2303"/>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200" i="0" dirty="0">
                  <a:sym typeface="Wingdings 2" pitchFamily="18" charset="2"/>
                </a:rPr>
                <a:t></a:t>
              </a:r>
            </a:p>
          </p:txBody>
        </p:sp>
        <p:sp>
          <p:nvSpPr>
            <p:cNvPr id="39950" name="Text Box 25"/>
            <p:cNvSpPr txBox="1">
              <a:spLocks noChangeArrowheads="1"/>
            </p:cNvSpPr>
            <p:nvPr/>
          </p:nvSpPr>
          <p:spPr bwMode="auto">
            <a:xfrm>
              <a:off x="2399" y="2432"/>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solidFill>
                    <a:srgbClr val="0343F9"/>
                  </a:solidFill>
                  <a:latin typeface="Times New Roman" pitchFamily="18" charset="0"/>
                </a:rPr>
                <a:t>P</a:t>
              </a:r>
              <a:r>
                <a:rPr lang="en-US" altLang="zh-CN" i="0" baseline="-25000">
                  <a:solidFill>
                    <a:srgbClr val="0343F9"/>
                  </a:solidFill>
                  <a:latin typeface="Times New Roman" pitchFamily="18" charset="0"/>
                </a:rPr>
                <a:t>2</a:t>
              </a:r>
              <a:r>
                <a:rPr lang="en-US" altLang="zh-CN" i="0">
                  <a:solidFill>
                    <a:srgbClr val="0343F9"/>
                  </a:solidFill>
                  <a:latin typeface="Times New Roman" pitchFamily="18" charset="0"/>
                </a:rPr>
                <a:t>(x</a:t>
              </a:r>
              <a:r>
                <a:rPr lang="en-US" altLang="zh-CN" i="0" baseline="-25000">
                  <a:solidFill>
                    <a:srgbClr val="0343F9"/>
                  </a:solidFill>
                  <a:latin typeface="Times New Roman" pitchFamily="18" charset="0"/>
                </a:rPr>
                <a:t>2</a:t>
              </a:r>
              <a:r>
                <a:rPr lang="en-US" altLang="zh-CN" i="0">
                  <a:solidFill>
                    <a:srgbClr val="0343F9"/>
                  </a:solidFill>
                  <a:latin typeface="Times New Roman" pitchFamily="18" charset="0"/>
                </a:rPr>
                <a:t>,y</a:t>
              </a:r>
              <a:r>
                <a:rPr lang="en-US" altLang="zh-CN" i="0" baseline="-25000">
                  <a:solidFill>
                    <a:srgbClr val="0343F9"/>
                  </a:solidFill>
                  <a:latin typeface="Times New Roman" pitchFamily="18" charset="0"/>
                </a:rPr>
                <a:t>2</a:t>
              </a:r>
              <a:r>
                <a:rPr lang="en-US" altLang="zh-CN" i="0">
                  <a:solidFill>
                    <a:srgbClr val="0343F9"/>
                  </a:solidFill>
                  <a:latin typeface="Times New Roman" pitchFamily="18" charset="0"/>
                </a:rPr>
                <a:t>)</a:t>
              </a:r>
            </a:p>
          </p:txBody>
        </p:sp>
      </p:grpSp>
      <p:grpSp>
        <p:nvGrpSpPr>
          <p:cNvPr id="5" name="Group 29"/>
          <p:cNvGrpSpPr>
            <a:grpSpLocks/>
          </p:cNvGrpSpPr>
          <p:nvPr/>
        </p:nvGrpSpPr>
        <p:grpSpPr bwMode="auto">
          <a:xfrm>
            <a:off x="6769101" y="3675064"/>
            <a:ext cx="1056217" cy="733425"/>
            <a:chOff x="3107" y="2337"/>
            <a:chExt cx="499" cy="462"/>
          </a:xfrm>
        </p:grpSpPr>
        <p:sp>
          <p:nvSpPr>
            <p:cNvPr id="39947" name="Line 19"/>
            <p:cNvSpPr>
              <a:spLocks noChangeAspect="1" noChangeShapeType="1"/>
            </p:cNvSpPr>
            <p:nvPr/>
          </p:nvSpPr>
          <p:spPr bwMode="auto">
            <a:xfrm flipV="1">
              <a:off x="3130" y="2337"/>
              <a:ext cx="476" cy="2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26"/>
            <p:cNvSpPr txBox="1">
              <a:spLocks noChangeArrowheads="1"/>
            </p:cNvSpPr>
            <p:nvPr/>
          </p:nvSpPr>
          <p:spPr bwMode="auto">
            <a:xfrm>
              <a:off x="3107" y="2568"/>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t>b</a:t>
              </a:r>
            </a:p>
          </p:txBody>
        </p:sp>
      </p:grpSp>
      <p:sp>
        <p:nvSpPr>
          <p:cNvPr id="30747" name="Text Box 27"/>
          <p:cNvSpPr txBox="1">
            <a:spLocks noChangeArrowheads="1"/>
          </p:cNvSpPr>
          <p:nvPr/>
        </p:nvSpPr>
        <p:spPr bwMode="auto">
          <a:xfrm>
            <a:off x="8208434" y="2646363"/>
            <a:ext cx="35517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t>y</a:t>
            </a:r>
            <a:r>
              <a:rPr lang="en-US" altLang="zh-CN" i="0"/>
              <a:t>=</a:t>
            </a:r>
            <a:r>
              <a:rPr lang="en-US" altLang="zh-CN"/>
              <a:t>mx</a:t>
            </a:r>
            <a:r>
              <a:rPr lang="en-US" altLang="zh-CN" i="0"/>
              <a:t>+</a:t>
            </a:r>
            <a:r>
              <a:rPr lang="en-US" altLang="zh-CN"/>
              <a:t>b</a:t>
            </a:r>
          </a:p>
        </p:txBody>
      </p:sp>
      <p:sp>
        <p:nvSpPr>
          <p:cNvPr id="30751" name="Rectangle 31"/>
          <p:cNvSpPr>
            <a:spLocks noChangeArrowheads="1"/>
          </p:cNvSpPr>
          <p:nvPr/>
        </p:nvSpPr>
        <p:spPr bwMode="auto">
          <a:xfrm>
            <a:off x="438151" y="1065214"/>
            <a:ext cx="61595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457200" lvl="1" indent="-457200" defTabSz="914216">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直线方程描述了所有介于两端点</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P1</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和</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P2</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间的点的坐标</a:t>
            </a:r>
          </a:p>
        </p:txBody>
      </p:sp>
      <p:sp>
        <p:nvSpPr>
          <p:cNvPr id="30752" name="Rectangle 32"/>
          <p:cNvSpPr>
            <a:spLocks noChangeArrowheads="1"/>
          </p:cNvSpPr>
          <p:nvPr/>
        </p:nvSpPr>
        <p:spPr bwMode="auto">
          <a:xfrm>
            <a:off x="474134" y="3081339"/>
            <a:ext cx="61595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457200" lvl="1" indent="-457200" defTabSz="914216">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直线的光栅化就是确定直线两端点</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P1</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和</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P2</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之间该由哪些像素连接</a:t>
            </a:r>
          </a:p>
        </p:txBody>
      </p:sp>
      <p:sp>
        <p:nvSpPr>
          <p:cNvPr id="30753" name="Rectangle 33"/>
          <p:cNvSpPr>
            <a:spLocks noGrp="1" noChangeArrowheads="1"/>
          </p:cNvSpPr>
          <p:nvPr>
            <p:ph type="title"/>
          </p:nvPr>
        </p:nvSpPr>
        <p:spPr>
          <a:xfrm>
            <a:off x="431800" y="404813"/>
            <a:ext cx="10972800" cy="1371600"/>
          </a:xfrm>
          <a:noFill/>
        </p:spPr>
        <p:txBody>
          <a:bodyPr>
            <a:normAutofit/>
          </a:bodyPr>
          <a:lstStyle/>
          <a:p>
            <a:pPr lvl="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3.3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直线的光栅化</a:t>
            </a:r>
          </a:p>
        </p:txBody>
      </p:sp>
    </p:spTree>
    <p:extLst>
      <p:ext uri="{BB962C8B-B14F-4D97-AF65-F5344CB8AC3E}">
        <p14:creationId xmlns:p14="http://schemas.microsoft.com/office/powerpoint/2010/main" val="3814876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3"/>
                                        </p:tgtEl>
                                        <p:attrNameLst>
                                          <p:attrName>style.visibility</p:attrName>
                                        </p:attrNameLst>
                                      </p:cBhvr>
                                      <p:to>
                                        <p:strVal val="visible"/>
                                      </p:to>
                                    </p:set>
                                    <p:animEffect transition="in" filter="wipe(left)">
                                      <p:cBhvr>
                                        <p:cTn id="7" dur="500"/>
                                        <p:tgtEl>
                                          <p:spTgt spid="30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0738"/>
                                        </p:tgtEl>
                                        <p:attrNameLst>
                                          <p:attrName>style.visibility</p:attrName>
                                        </p:attrNameLst>
                                      </p:cBhvr>
                                      <p:to>
                                        <p:strVal val="visible"/>
                                      </p:to>
                                    </p:set>
                                    <p:animEffect transition="in" filter="wipe(down)">
                                      <p:cBhvr>
                                        <p:cTn id="24" dur="500"/>
                                        <p:tgtEl>
                                          <p:spTgt spid="307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right)">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751"/>
                                        </p:tgtEl>
                                        <p:attrNameLst>
                                          <p:attrName>style.visibility</p:attrName>
                                        </p:attrNameLst>
                                      </p:cBhvr>
                                      <p:to>
                                        <p:strVal val="visible"/>
                                      </p:to>
                                    </p:set>
                                    <p:animEffect transition="in" filter="wipe(left)">
                                      <p:cBhvr>
                                        <p:cTn id="38" dur="500"/>
                                        <p:tgtEl>
                                          <p:spTgt spid="307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752"/>
                                        </p:tgtEl>
                                        <p:attrNameLst>
                                          <p:attrName>style.visibility</p:attrName>
                                        </p:attrNameLst>
                                      </p:cBhvr>
                                      <p:to>
                                        <p:strVal val="visible"/>
                                      </p:to>
                                    </p:set>
                                    <p:animEffect transition="in" filter="wipe(left)">
                                      <p:cBhvr>
                                        <p:cTn id="43" dur="500"/>
                                        <p:tgtEl>
                                          <p:spTgt spid="30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8" grpId="0" animBg="1"/>
      <p:bldP spid="30747" grpId="0"/>
      <p:bldP spid="30751" grpId="0"/>
      <p:bldP spid="30752" grpId="0"/>
      <p:bldP spid="307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直线的扫描转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967" y="4005263"/>
            <a:ext cx="4607984"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Line 5"/>
          <p:cNvSpPr>
            <a:spLocks noChangeShapeType="1"/>
          </p:cNvSpPr>
          <p:nvPr/>
        </p:nvSpPr>
        <p:spPr bwMode="auto">
          <a:xfrm>
            <a:off x="11184467" y="836614"/>
            <a:ext cx="0" cy="259238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8" name="Line 6"/>
          <p:cNvSpPr>
            <a:spLocks noChangeShapeType="1"/>
          </p:cNvSpPr>
          <p:nvPr/>
        </p:nvSpPr>
        <p:spPr bwMode="auto">
          <a:xfrm>
            <a:off x="7535334" y="836613"/>
            <a:ext cx="3359151"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3799" name="Picture 7" descr="45度直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3201" y="1123951"/>
            <a:ext cx="278341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Rectangle 8"/>
          <p:cNvSpPr>
            <a:spLocks noChangeArrowheads="1"/>
          </p:cNvSpPr>
          <p:nvPr/>
        </p:nvSpPr>
        <p:spPr bwMode="auto">
          <a:xfrm>
            <a:off x="527051" y="333376"/>
            <a:ext cx="5856816"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457200" lvl="1" indent="-457200" defTabSz="914216">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水平线、垂直线和对角线（斜率</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|m|=1</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）将作为特殊直线考虑</a:t>
            </a:r>
          </a:p>
        </p:txBody>
      </p:sp>
      <p:sp>
        <p:nvSpPr>
          <p:cNvPr id="33801" name="Rectangle 9"/>
          <p:cNvSpPr>
            <a:spLocks noChangeArrowheads="1"/>
          </p:cNvSpPr>
          <p:nvPr/>
        </p:nvSpPr>
        <p:spPr bwMode="auto">
          <a:xfrm>
            <a:off x="527051" y="3716339"/>
            <a:ext cx="5856816"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457200" lvl="1" indent="-457200" defTabSz="914216">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其他直线都需要有特殊的光栅化算法来绘制</a:t>
            </a:r>
          </a:p>
        </p:txBody>
      </p:sp>
    </p:spTree>
    <p:extLst>
      <p:ext uri="{BB962C8B-B14F-4D97-AF65-F5344CB8AC3E}">
        <p14:creationId xmlns:p14="http://schemas.microsoft.com/office/powerpoint/2010/main" val="403524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wipe(left)">
                                      <p:cBhvr>
                                        <p:cTn id="12" dur="500"/>
                                        <p:tgtEl>
                                          <p:spTgt spid="33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wipe(up)">
                                      <p:cBhvr>
                                        <p:cTn id="17" dur="5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799"/>
                                        </p:tgtEl>
                                        <p:attrNameLst>
                                          <p:attrName>style.visibility</p:attrName>
                                        </p:attrNameLst>
                                      </p:cBhvr>
                                      <p:to>
                                        <p:strVal val="visible"/>
                                      </p:to>
                                    </p:set>
                                    <p:animEffect transition="in" filter="wipe(down)">
                                      <p:cBhvr>
                                        <p:cTn id="22" dur="500"/>
                                        <p:tgtEl>
                                          <p:spTgt spid="33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01"/>
                                        </p:tgtEl>
                                        <p:attrNameLst>
                                          <p:attrName>style.visibility</p:attrName>
                                        </p:attrNameLst>
                                      </p:cBhvr>
                                      <p:to>
                                        <p:strVal val="visible"/>
                                      </p:to>
                                    </p:set>
                                    <p:animEffect transition="in" filter="wipe(left)">
                                      <p:cBhvr>
                                        <p:cTn id="27" dur="500"/>
                                        <p:tgtEl>
                                          <p:spTgt spid="33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796"/>
                                        </p:tgtEl>
                                        <p:attrNameLst>
                                          <p:attrName>style.visibility</p:attrName>
                                        </p:attrNameLst>
                                      </p:cBhvr>
                                      <p:to>
                                        <p:strVal val="visible"/>
                                      </p:to>
                                    </p:set>
                                    <p:animEffect transition="in" filter="wipe(left)">
                                      <p:cBhvr>
                                        <p:cTn id="32"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P spid="33800" grpId="0"/>
      <p:bldP spid="338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09600" y="692151"/>
            <a:ext cx="10972800" cy="936625"/>
          </a:xfrm>
        </p:spPr>
        <p:txBody>
          <a:bodyPr/>
          <a:lstStyle/>
          <a:p>
            <a:pPr lvl="1" indent="0" eaLnBrk="1" hangingPunct="0">
              <a:lnSpc>
                <a:spcPct val="100000"/>
              </a:lnSpc>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3.3.1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直接</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使用直线方程的光栅化</a:t>
            </a:r>
          </a:p>
          <a:p>
            <a:pPr lvl="1" eaLnBrk="1" hangingPunct="1"/>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4820" name="Rectangle 4"/>
          <p:cNvSpPr>
            <a:spLocks noChangeArrowheads="1"/>
          </p:cNvSpPr>
          <p:nvPr/>
        </p:nvSpPr>
        <p:spPr bwMode="auto">
          <a:xfrm>
            <a:off x="527051" y="1412875"/>
            <a:ext cx="10972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P2</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分别转换到像素坐标</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(x1’,y1’)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和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(x2’,y2’)</a:t>
            </a:r>
          </a:p>
          <a:p>
            <a:pPr marL="742950" lvl="1" indent="-285750" algn="l">
              <a:spcBef>
                <a:spcPct val="20000"/>
              </a:spcBef>
              <a:buClr>
                <a:schemeClr val="accent2"/>
              </a:buClr>
              <a:buSzPct val="80000"/>
              <a:buFont typeface="Wingdings" pitchFamily="2" charset="2"/>
              <a:buChar char="¨"/>
            </a:pPr>
            <a:endParaRPr lang="en-US" altLang="zh-CN" sz="2800" b="1" i="0" dirty="0">
              <a:latin typeface="Times New Roman" pitchFamily="18" charset="0"/>
            </a:endParaRPr>
          </a:p>
        </p:txBody>
      </p:sp>
      <p:grpSp>
        <p:nvGrpSpPr>
          <p:cNvPr id="2" name="Group 10"/>
          <p:cNvGrpSpPr>
            <a:grpSpLocks/>
          </p:cNvGrpSpPr>
          <p:nvPr/>
        </p:nvGrpSpPr>
        <p:grpSpPr bwMode="auto">
          <a:xfrm>
            <a:off x="3312582" y="2276475"/>
            <a:ext cx="5808133" cy="1555750"/>
            <a:chOff x="1565" y="1752"/>
            <a:chExt cx="2744" cy="980"/>
          </a:xfrm>
        </p:grpSpPr>
        <p:sp>
          <p:nvSpPr>
            <p:cNvPr id="41991" name="Rectangle 9"/>
            <p:cNvSpPr>
              <a:spLocks noChangeArrowheads="1"/>
            </p:cNvSpPr>
            <p:nvPr/>
          </p:nvSpPr>
          <p:spPr bwMode="auto">
            <a:xfrm>
              <a:off x="1565" y="1825"/>
              <a:ext cx="2721" cy="90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pitchFamily="2" charset="2"/>
                <a:buNone/>
              </a:pPr>
              <a:r>
                <a:rPr lang="en-US" altLang="zh-CN" sz="3600" i="0">
                  <a:latin typeface="Times New Roman" pitchFamily="18" charset="0"/>
                </a:rPr>
                <a:t> </a:t>
              </a:r>
            </a:p>
          </p:txBody>
        </p:sp>
        <p:sp>
          <p:nvSpPr>
            <p:cNvPr id="41992" name="Rectangle 5"/>
            <p:cNvSpPr>
              <a:spLocks noChangeArrowheads="1"/>
            </p:cNvSpPr>
            <p:nvPr/>
          </p:nvSpPr>
          <p:spPr bwMode="auto">
            <a:xfrm>
              <a:off x="1588" y="1752"/>
              <a:ext cx="2721" cy="90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pitchFamily="2" charset="2"/>
                <a:buNone/>
              </a:pPr>
              <a:r>
                <a:rPr lang="en-US" altLang="zh-CN" sz="3600" i="0" dirty="0">
                  <a:solidFill>
                    <a:schemeClr val="bg1"/>
                  </a:solidFill>
                  <a:latin typeface="Times New Roman" pitchFamily="18" charset="0"/>
                </a:rPr>
                <a:t> </a:t>
              </a:r>
              <a:r>
                <a:rPr lang="en-US" altLang="zh-CN" sz="3600" i="0" dirty="0" smtClean="0">
                  <a:solidFill>
                    <a:schemeClr val="bg1"/>
                  </a:solidFill>
                  <a:latin typeface="Times New Roman" pitchFamily="18" charset="0"/>
                </a:rPr>
                <a:t>  </a:t>
              </a:r>
              <a:r>
                <a:rPr lang="en-US" altLang="zh-CN" sz="3200" dirty="0" smtClean="0">
                  <a:solidFill>
                    <a:schemeClr val="bg1"/>
                  </a:solidFill>
                  <a:latin typeface="Times New Roman" pitchFamily="18" charset="0"/>
                </a:rPr>
                <a:t>m</a:t>
              </a:r>
              <a:r>
                <a:rPr lang="en-US" altLang="zh-CN" sz="3200" i="0" dirty="0">
                  <a:solidFill>
                    <a:schemeClr val="bg1"/>
                  </a:solidFill>
                  <a:latin typeface="Times New Roman" pitchFamily="18" charset="0"/>
                </a:rPr>
                <a:t>=(</a:t>
              </a:r>
              <a:r>
                <a:rPr lang="en-US" altLang="zh-CN" sz="3200" dirty="0">
                  <a:solidFill>
                    <a:schemeClr val="bg1"/>
                  </a:solidFill>
                  <a:latin typeface="Times New Roman" pitchFamily="18" charset="0"/>
                </a:rPr>
                <a:t>y</a:t>
              </a:r>
              <a:r>
                <a:rPr lang="en-US" altLang="zh-CN" sz="3200" i="0" baseline="-25000" dirty="0">
                  <a:solidFill>
                    <a:schemeClr val="bg1"/>
                  </a:solidFill>
                  <a:latin typeface="Times New Roman" pitchFamily="18" charset="0"/>
                </a:rPr>
                <a:t>2</a:t>
              </a:r>
              <a:r>
                <a:rPr lang="en-US" altLang="zh-CN" sz="3200" i="0" baseline="30000" dirty="0">
                  <a:solidFill>
                    <a:schemeClr val="bg1"/>
                  </a:solidFill>
                  <a:latin typeface="Times New Roman" pitchFamily="18" charset="0"/>
                </a:rPr>
                <a:t>’</a:t>
              </a:r>
              <a:r>
                <a:rPr lang="en-US" altLang="zh-CN" sz="3200" i="0" dirty="0">
                  <a:solidFill>
                    <a:schemeClr val="bg1"/>
                  </a:solidFill>
                  <a:latin typeface="Times New Roman" pitchFamily="18" charset="0"/>
                </a:rPr>
                <a:t>- </a:t>
              </a:r>
              <a:r>
                <a:rPr lang="en-US" altLang="zh-CN" sz="3200" dirty="0">
                  <a:solidFill>
                    <a:schemeClr val="bg1"/>
                  </a:solidFill>
                  <a:latin typeface="Times New Roman" pitchFamily="18" charset="0"/>
                </a:rPr>
                <a:t>y</a:t>
              </a:r>
              <a:r>
                <a:rPr lang="en-US" altLang="zh-CN" sz="3200" i="0" baseline="-25000" dirty="0">
                  <a:solidFill>
                    <a:schemeClr val="bg1"/>
                  </a:solidFill>
                  <a:latin typeface="Times New Roman" pitchFamily="18" charset="0"/>
                </a:rPr>
                <a:t>1</a:t>
              </a:r>
              <a:r>
                <a:rPr lang="en-US" altLang="zh-CN" sz="3200" i="0" baseline="30000" dirty="0">
                  <a:solidFill>
                    <a:schemeClr val="bg1"/>
                  </a:solidFill>
                  <a:latin typeface="Times New Roman" pitchFamily="18" charset="0"/>
                </a:rPr>
                <a:t>’</a:t>
              </a:r>
              <a:r>
                <a:rPr lang="en-US" altLang="zh-CN" sz="3200" i="0" dirty="0">
                  <a:solidFill>
                    <a:schemeClr val="bg1"/>
                  </a:solidFill>
                  <a:latin typeface="Times New Roman" pitchFamily="18" charset="0"/>
                </a:rPr>
                <a:t>)/ (</a:t>
              </a:r>
              <a:r>
                <a:rPr lang="en-US" altLang="zh-CN" sz="3200" dirty="0">
                  <a:solidFill>
                    <a:schemeClr val="bg1"/>
                  </a:solidFill>
                  <a:latin typeface="Times New Roman" pitchFamily="18" charset="0"/>
                </a:rPr>
                <a:t>x</a:t>
              </a:r>
              <a:r>
                <a:rPr lang="en-US" altLang="zh-CN" sz="3200" i="0" baseline="-25000" dirty="0">
                  <a:solidFill>
                    <a:schemeClr val="bg1"/>
                  </a:solidFill>
                  <a:latin typeface="Times New Roman" pitchFamily="18" charset="0"/>
                </a:rPr>
                <a:t>2</a:t>
              </a:r>
              <a:r>
                <a:rPr lang="en-US" altLang="zh-CN" sz="3200" i="0" baseline="30000" dirty="0">
                  <a:solidFill>
                    <a:schemeClr val="bg1"/>
                  </a:solidFill>
                  <a:latin typeface="Times New Roman" pitchFamily="18" charset="0"/>
                </a:rPr>
                <a:t>’</a:t>
              </a:r>
              <a:r>
                <a:rPr lang="en-US" altLang="zh-CN" sz="3200" i="0" dirty="0">
                  <a:solidFill>
                    <a:schemeClr val="bg1"/>
                  </a:solidFill>
                  <a:latin typeface="Times New Roman" pitchFamily="18" charset="0"/>
                </a:rPr>
                <a:t>- </a:t>
              </a:r>
              <a:r>
                <a:rPr lang="en-US" altLang="zh-CN" sz="3200" dirty="0">
                  <a:solidFill>
                    <a:schemeClr val="bg1"/>
                  </a:solidFill>
                  <a:latin typeface="Times New Roman" pitchFamily="18" charset="0"/>
                </a:rPr>
                <a:t>x</a:t>
              </a:r>
              <a:r>
                <a:rPr lang="en-US" altLang="zh-CN" sz="3200" i="0" baseline="-25000" dirty="0">
                  <a:solidFill>
                    <a:schemeClr val="bg1"/>
                  </a:solidFill>
                  <a:latin typeface="Times New Roman" pitchFamily="18" charset="0"/>
                </a:rPr>
                <a:t>1</a:t>
              </a:r>
              <a:r>
                <a:rPr lang="en-US" altLang="zh-CN" sz="3200" i="0" baseline="30000" dirty="0">
                  <a:solidFill>
                    <a:schemeClr val="bg1"/>
                  </a:solidFill>
                  <a:latin typeface="Times New Roman" pitchFamily="18" charset="0"/>
                </a:rPr>
                <a:t>’</a:t>
              </a:r>
              <a:r>
                <a:rPr lang="en-US" altLang="zh-CN" sz="3200" i="0" dirty="0">
                  <a:solidFill>
                    <a:schemeClr val="bg1"/>
                  </a:solidFill>
                  <a:latin typeface="Times New Roman" pitchFamily="18" charset="0"/>
                </a:rPr>
                <a:t>)</a:t>
              </a:r>
            </a:p>
            <a:p>
              <a:pPr marL="342900" indent="-342900">
                <a:spcBef>
                  <a:spcPct val="20000"/>
                </a:spcBef>
                <a:buClr>
                  <a:schemeClr val="bg2"/>
                </a:buClr>
                <a:buSzPct val="75000"/>
                <a:buFont typeface="Wingdings" pitchFamily="2" charset="2"/>
                <a:buNone/>
              </a:pPr>
              <a:r>
                <a:rPr lang="en-US" altLang="zh-CN" sz="3600" dirty="0" smtClean="0">
                  <a:solidFill>
                    <a:schemeClr val="bg1"/>
                  </a:solidFill>
                  <a:latin typeface="Times New Roman" pitchFamily="18" charset="0"/>
                </a:rPr>
                <a:t>   b</a:t>
              </a:r>
              <a:r>
                <a:rPr lang="en-US" altLang="zh-CN" sz="3600" i="0" dirty="0">
                  <a:solidFill>
                    <a:schemeClr val="bg1"/>
                  </a:solidFill>
                  <a:latin typeface="Times New Roman" pitchFamily="18" charset="0"/>
                </a:rPr>
                <a:t>= </a:t>
              </a:r>
              <a:r>
                <a:rPr lang="en-US" altLang="zh-CN" sz="3600" dirty="0">
                  <a:solidFill>
                    <a:schemeClr val="bg1"/>
                  </a:solidFill>
                  <a:latin typeface="Times New Roman" pitchFamily="18" charset="0"/>
                </a:rPr>
                <a:t>y</a:t>
              </a:r>
              <a:r>
                <a:rPr lang="en-US" altLang="zh-CN" sz="3600" i="0" baseline="-25000" dirty="0">
                  <a:solidFill>
                    <a:schemeClr val="bg1"/>
                  </a:solidFill>
                  <a:latin typeface="Times New Roman" pitchFamily="18" charset="0"/>
                </a:rPr>
                <a:t>1</a:t>
              </a:r>
              <a:r>
                <a:rPr lang="en-US" altLang="zh-CN" sz="3600" i="0" baseline="30000" dirty="0">
                  <a:solidFill>
                    <a:schemeClr val="bg1"/>
                  </a:solidFill>
                  <a:latin typeface="Times New Roman" pitchFamily="18" charset="0"/>
                </a:rPr>
                <a:t>’</a:t>
              </a:r>
              <a:r>
                <a:rPr lang="en-US" altLang="zh-CN" sz="3600" i="0" dirty="0">
                  <a:solidFill>
                    <a:schemeClr val="bg1"/>
                  </a:solidFill>
                  <a:latin typeface="Times New Roman" pitchFamily="18" charset="0"/>
                </a:rPr>
                <a:t>-</a:t>
              </a:r>
              <a:r>
                <a:rPr lang="en-US" altLang="zh-CN" sz="3600" dirty="0">
                  <a:solidFill>
                    <a:schemeClr val="bg1"/>
                  </a:solidFill>
                  <a:latin typeface="Times New Roman" pitchFamily="18" charset="0"/>
                </a:rPr>
                <a:t>m</a:t>
              </a:r>
              <a:r>
                <a:rPr lang="en-US" altLang="zh-CN" sz="3600" i="0" dirty="0">
                  <a:solidFill>
                    <a:schemeClr val="bg1"/>
                  </a:solidFill>
                  <a:latin typeface="Times New Roman" pitchFamily="18" charset="0"/>
                </a:rPr>
                <a:t> </a:t>
              </a:r>
              <a:r>
                <a:rPr lang="en-US" altLang="zh-CN" sz="3600" dirty="0">
                  <a:solidFill>
                    <a:schemeClr val="bg1"/>
                  </a:solidFill>
                  <a:latin typeface="Times New Roman" pitchFamily="18" charset="0"/>
                </a:rPr>
                <a:t>x</a:t>
              </a:r>
              <a:r>
                <a:rPr lang="en-US" altLang="zh-CN" sz="3600" i="0" baseline="-25000" dirty="0">
                  <a:solidFill>
                    <a:schemeClr val="bg1"/>
                  </a:solidFill>
                  <a:latin typeface="Times New Roman" pitchFamily="18" charset="0"/>
                </a:rPr>
                <a:t>1</a:t>
              </a:r>
              <a:r>
                <a:rPr lang="en-US" altLang="zh-CN" sz="3600" i="0" baseline="30000" dirty="0">
                  <a:solidFill>
                    <a:schemeClr val="bg1"/>
                  </a:solidFill>
                  <a:latin typeface="Times New Roman" pitchFamily="18" charset="0"/>
                </a:rPr>
                <a:t>’</a:t>
              </a:r>
              <a:endParaRPr lang="en-US" altLang="zh-CN" sz="3600" i="0" dirty="0">
                <a:solidFill>
                  <a:schemeClr val="bg1"/>
                </a:solidFill>
                <a:latin typeface="Times New Roman" pitchFamily="18" charset="0"/>
              </a:endParaRPr>
            </a:p>
          </p:txBody>
        </p:sp>
      </p:grpSp>
      <p:sp>
        <p:nvSpPr>
          <p:cNvPr id="34824" name="Rectangle 8"/>
          <p:cNvSpPr>
            <a:spLocks noChangeArrowheads="1"/>
          </p:cNvSpPr>
          <p:nvPr/>
        </p:nvSpPr>
        <p:spPr bwMode="auto">
          <a:xfrm>
            <a:off x="527051" y="3459164"/>
            <a:ext cx="109728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en-US" altLang="zh-CN" sz="3600" b="1" i="0" dirty="0">
              <a:latin typeface="Times New Roman" pitchFamily="18" charset="0"/>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若</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|m|&lt;1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x1’, x2’)</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之间的所有整数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代入直线方程得到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，生成光栅化后的坐标</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p>
          <a:p>
            <a:pPr marL="717550" lvl="1" indent="-342900" defTabSz="914216">
              <a:lnSpc>
                <a:spcPct val="120000"/>
              </a:lnSpc>
              <a:spcBef>
                <a:spcPts val="600"/>
              </a:spcBef>
              <a:buFont typeface="Wingdings" panose="05000000000000000000" pitchFamily="2" charset="2"/>
              <a:buChar char="Ø"/>
              <a:defRPr/>
            </a:pP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endParaRPr>
          </a:p>
        </p:txBody>
      </p:sp>
      <p:sp>
        <p:nvSpPr>
          <p:cNvPr id="34827" name="Rectangle 11"/>
          <p:cNvSpPr>
            <a:spLocks noChangeArrowheads="1"/>
          </p:cNvSpPr>
          <p:nvPr/>
        </p:nvSpPr>
        <p:spPr bwMode="auto">
          <a:xfrm>
            <a:off x="499533" y="4668839"/>
            <a:ext cx="109728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en-US" altLang="zh-CN" sz="3600" b="1" i="0" dirty="0">
              <a:latin typeface="Times New Roman" pitchFamily="18" charset="0"/>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若</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|m|&gt;1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y1’, y2’)</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之间的所有整数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代入直线方程得到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，生成光栅化后的坐标</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x,y</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p>
          <a:p>
            <a:pPr marL="742950" lvl="1" indent="-285750" algn="l">
              <a:spcBef>
                <a:spcPct val="20000"/>
              </a:spcBef>
              <a:buClr>
                <a:schemeClr val="accent2"/>
              </a:buClr>
              <a:buSzPct val="80000"/>
              <a:buFont typeface="Wingdings" pitchFamily="2" charset="2"/>
              <a:buChar char="¨"/>
            </a:pPr>
            <a:endParaRPr lang="en-US" altLang="zh-CN" sz="2800" b="1" i="0" dirty="0">
              <a:latin typeface="Times New Roman" pitchFamily="18" charset="0"/>
            </a:endParaRPr>
          </a:p>
        </p:txBody>
      </p:sp>
    </p:spTree>
    <p:extLst>
      <p:ext uri="{BB962C8B-B14F-4D97-AF65-F5344CB8AC3E}">
        <p14:creationId xmlns:p14="http://schemas.microsoft.com/office/powerpoint/2010/main" val="39304778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up)">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up)">
                                      <p:cBhvr>
                                        <p:cTn id="12" dur="500"/>
                                        <p:tgtEl>
                                          <p:spTgt spid="3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824"/>
                                        </p:tgtEl>
                                        <p:attrNameLst>
                                          <p:attrName>style.visibility</p:attrName>
                                        </p:attrNameLst>
                                      </p:cBhvr>
                                      <p:to>
                                        <p:strVal val="visible"/>
                                      </p:to>
                                    </p:set>
                                    <p:animEffect transition="in" filter="wipe(up)">
                                      <p:cBhvr>
                                        <p:cTn id="21" dur="500"/>
                                        <p:tgtEl>
                                          <p:spTgt spid="348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4827"/>
                                        </p:tgtEl>
                                        <p:attrNameLst>
                                          <p:attrName>style.visibility</p:attrName>
                                        </p:attrNameLst>
                                      </p:cBhvr>
                                      <p:to>
                                        <p:strVal val="visible"/>
                                      </p:to>
                                    </p:set>
                                    <p:animEffect transition="in" filter="wipe(up)">
                                      <p:cBhvr>
                                        <p:cTn id="26" dur="500"/>
                                        <p:tgtEl>
                                          <p:spTgt spid="3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20" grpId="0"/>
      <p:bldP spid="34824" grpId="0"/>
      <p:bldP spid="348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97334" y="4545014"/>
            <a:ext cx="3790951"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594" name="Rectangle 2"/>
          <p:cNvSpPr>
            <a:spLocks noGrp="1" noChangeArrowheads="1"/>
          </p:cNvSpPr>
          <p:nvPr>
            <p:ph type="title"/>
          </p:nvPr>
        </p:nvSpPr>
        <p:spPr/>
        <p:txBody>
          <a:bodyPr>
            <a:normAutofit/>
          </a:bodyPr>
          <a:lstStyle/>
          <a:p>
            <a:pPr lvl="1" eaLnBrk="1" hangingPunct="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1.1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图形的表示</a:t>
            </a:r>
            <a:br>
              <a:rPr lang="zh-CN" altLang="en-US" b="1" dirty="0">
                <a:solidFill>
                  <a:schemeClr val="accent6">
                    <a:lumMod val="50000"/>
                  </a:schemeClr>
                </a:solidFill>
                <a:latin typeface="微软雅黑" panose="020B0503020204020204" pitchFamily="34" charset="-122"/>
                <a:ea typeface="微软雅黑" panose="020B0503020204020204" pitchFamily="34" charset="-122"/>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66595" name="Rectangle 3"/>
          <p:cNvSpPr>
            <a:spLocks noGrp="1" noChangeArrowheads="1"/>
          </p:cNvSpPr>
          <p:nvPr>
            <p:ph type="body" idx="1"/>
          </p:nvPr>
        </p:nvSpPr>
        <p:spPr>
          <a:xfrm>
            <a:off x="1027856" y="1340768"/>
            <a:ext cx="10972800" cy="5121275"/>
          </a:xfrm>
        </p:spPr>
        <p:txBody>
          <a:bodyPr>
            <a:normAutofit/>
          </a:bodyPr>
          <a:lstStyle/>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线框模型</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wireframe</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用顶点和邻边表示模型</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三维模型的表示有二义性</a:t>
            </a:r>
          </a:p>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表面模型</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surface</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用面的集合来表示形体</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在线框模型的基础上增加了面边信息、表面特征和棱边连接方向等内容</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没有定义形体处于表面的哪一侧</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实体模型</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solid</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定义了形体处于表面的哪一侧</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8168" y="404664"/>
            <a:ext cx="3312368" cy="329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20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wipe(left)">
                                      <p:cBhvr>
                                        <p:cTn id="7" dur="500"/>
                                        <p:tgtEl>
                                          <p:spTgt spid="366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6595">
                                            <p:txEl>
                                              <p:pRg st="0" end="0"/>
                                            </p:txEl>
                                          </p:spTgt>
                                        </p:tgtEl>
                                        <p:attrNameLst>
                                          <p:attrName>style.visibility</p:attrName>
                                        </p:attrNameLst>
                                      </p:cBhvr>
                                      <p:to>
                                        <p:strVal val="visible"/>
                                      </p:to>
                                    </p:set>
                                    <p:animEffect transition="in" filter="fade">
                                      <p:cBhvr>
                                        <p:cTn id="12" dur="500"/>
                                        <p:tgtEl>
                                          <p:spTgt spid="36659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6595">
                                            <p:txEl>
                                              <p:pRg st="1" end="1"/>
                                            </p:txEl>
                                          </p:spTgt>
                                        </p:tgtEl>
                                        <p:attrNameLst>
                                          <p:attrName>style.visibility</p:attrName>
                                        </p:attrNameLst>
                                      </p:cBhvr>
                                      <p:to>
                                        <p:strVal val="visible"/>
                                      </p:to>
                                    </p:set>
                                    <p:animEffect transition="in" filter="fade">
                                      <p:cBhvr>
                                        <p:cTn id="15" dur="500"/>
                                        <p:tgtEl>
                                          <p:spTgt spid="366595">
                                            <p:txEl>
                                              <p:pRg st="1" end="1"/>
                                            </p:txEl>
                                          </p:spTgt>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6595">
                                            <p:txEl>
                                              <p:pRg st="2" end="2"/>
                                            </p:txEl>
                                          </p:spTgt>
                                        </p:tgtEl>
                                        <p:attrNameLst>
                                          <p:attrName>style.visibility</p:attrName>
                                        </p:attrNameLst>
                                      </p:cBhvr>
                                      <p:to>
                                        <p:strVal val="visible"/>
                                      </p:to>
                                    </p:set>
                                    <p:animEffect transition="in" filter="fade">
                                      <p:cBhvr>
                                        <p:cTn id="22" dur="500"/>
                                        <p:tgtEl>
                                          <p:spTgt spid="36659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6595">
                                            <p:txEl>
                                              <p:pRg st="3" end="3"/>
                                            </p:txEl>
                                          </p:spTgt>
                                        </p:tgtEl>
                                        <p:attrNameLst>
                                          <p:attrName>style.visibility</p:attrName>
                                        </p:attrNameLst>
                                      </p:cBhvr>
                                      <p:to>
                                        <p:strVal val="visible"/>
                                      </p:to>
                                    </p:set>
                                    <p:animEffect transition="in" filter="fade">
                                      <p:cBhvr>
                                        <p:cTn id="25" dur="500"/>
                                        <p:tgtEl>
                                          <p:spTgt spid="36659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6595">
                                            <p:txEl>
                                              <p:pRg st="4" end="4"/>
                                            </p:txEl>
                                          </p:spTgt>
                                        </p:tgtEl>
                                        <p:attrNameLst>
                                          <p:attrName>style.visibility</p:attrName>
                                        </p:attrNameLst>
                                      </p:cBhvr>
                                      <p:to>
                                        <p:strVal val="visible"/>
                                      </p:to>
                                    </p:set>
                                    <p:animEffect transition="in" filter="fade">
                                      <p:cBhvr>
                                        <p:cTn id="33" dur="500"/>
                                        <p:tgtEl>
                                          <p:spTgt spid="366595">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6595">
                                            <p:txEl>
                                              <p:pRg st="5" end="5"/>
                                            </p:txEl>
                                          </p:spTgt>
                                        </p:tgtEl>
                                        <p:attrNameLst>
                                          <p:attrName>style.visibility</p:attrName>
                                        </p:attrNameLst>
                                      </p:cBhvr>
                                      <p:to>
                                        <p:strVal val="visible"/>
                                      </p:to>
                                    </p:set>
                                    <p:animEffect transition="in" filter="fade">
                                      <p:cBhvr>
                                        <p:cTn id="36" dur="500"/>
                                        <p:tgtEl>
                                          <p:spTgt spid="366595">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6595">
                                            <p:txEl>
                                              <p:pRg st="6" end="6"/>
                                            </p:txEl>
                                          </p:spTgt>
                                        </p:tgtEl>
                                        <p:attrNameLst>
                                          <p:attrName>style.visibility</p:attrName>
                                        </p:attrNameLst>
                                      </p:cBhvr>
                                      <p:to>
                                        <p:strVal val="visible"/>
                                      </p:to>
                                    </p:set>
                                    <p:animEffect transition="in" filter="fade">
                                      <p:cBhvr>
                                        <p:cTn id="39" dur="500"/>
                                        <p:tgtEl>
                                          <p:spTgt spid="366595">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6595">
                                            <p:txEl>
                                              <p:pRg st="7" end="7"/>
                                            </p:txEl>
                                          </p:spTgt>
                                        </p:tgtEl>
                                        <p:attrNameLst>
                                          <p:attrName>style.visibility</p:attrName>
                                        </p:attrNameLst>
                                      </p:cBhvr>
                                      <p:to>
                                        <p:strVal val="visible"/>
                                      </p:to>
                                    </p:set>
                                    <p:animEffect transition="in" filter="fade">
                                      <p:cBhvr>
                                        <p:cTn id="42" dur="500"/>
                                        <p:tgtEl>
                                          <p:spTgt spid="366595">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6595">
                                            <p:txEl>
                                              <p:pRg st="8" end="8"/>
                                            </p:txEl>
                                          </p:spTgt>
                                        </p:tgtEl>
                                        <p:attrNameLst>
                                          <p:attrName>style.visibility</p:attrName>
                                        </p:attrNameLst>
                                      </p:cBhvr>
                                      <p:to>
                                        <p:strVal val="visible"/>
                                      </p:to>
                                    </p:set>
                                    <p:animEffect transition="in" filter="fade">
                                      <p:cBhvr>
                                        <p:cTn id="45" dur="500"/>
                                        <p:tgtEl>
                                          <p:spTgt spid="366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body" sz="half" idx="1"/>
          </p:nvPr>
        </p:nvSpPr>
        <p:spPr>
          <a:xfrm>
            <a:off x="624417" y="692150"/>
            <a:ext cx="7871883" cy="3886200"/>
          </a:xfrm>
          <a:noFill/>
        </p:spPr>
        <p:txBody>
          <a:bodyPr/>
          <a:lstStyle/>
          <a:p>
            <a:pPr lvl="1" indent="0" hangingPunct="0">
              <a:lnSpc>
                <a:spcPct val="100000"/>
              </a:lnSpc>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3.3.1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直接</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使用直线方程的光栅化</a:t>
            </a:r>
          </a:p>
          <a:p>
            <a:pPr lvl="1" eaLnBrk="1" hangingPunct="1"/>
            <a:endParaRPr lang="en-US" altLang="zh-CN" b="1" dirty="0" smtClean="0">
              <a:solidFill>
                <a:schemeClr val="bg2"/>
              </a:solidFill>
              <a:latin typeface="Times New Roman" pitchFamily="18" charset="0"/>
            </a:endParaRPr>
          </a:p>
        </p:txBody>
      </p:sp>
      <p:sp>
        <p:nvSpPr>
          <p:cNvPr id="35845" name="Rectangle 5"/>
          <p:cNvSpPr>
            <a:spLocks noChangeArrowheads="1"/>
          </p:cNvSpPr>
          <p:nvPr/>
        </p:nvSpPr>
        <p:spPr bwMode="auto">
          <a:xfrm>
            <a:off x="719667" y="1412875"/>
            <a:ext cx="109728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800" b="1" i="0" dirty="0">
              <a:solidFill>
                <a:schemeClr val="bg2"/>
              </a:solidFill>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涉及浮点运算（乘法和加法），有大量的乘法和加法，算法速度较低</a:t>
            </a:r>
          </a:p>
          <a:p>
            <a:pPr marL="742950" lvl="1" indent="-285750" algn="l">
              <a:spcBef>
                <a:spcPct val="20000"/>
              </a:spcBef>
              <a:buClr>
                <a:schemeClr val="accent2"/>
              </a:buClr>
              <a:buSzPct val="80000"/>
              <a:buFont typeface="Wingdings" pitchFamily="2" charset="2"/>
              <a:buChar char="¨"/>
            </a:pPr>
            <a:endParaRPr lang="zh-CN" altLang="en-US" sz="2800" b="1" i="0" dirty="0">
              <a:solidFill>
                <a:schemeClr val="bg2"/>
              </a:solidFill>
            </a:endParaRPr>
          </a:p>
          <a:p>
            <a:pPr marL="742950" lvl="1" indent="-285750" algn="l">
              <a:spcBef>
                <a:spcPct val="20000"/>
              </a:spcBef>
              <a:buClr>
                <a:schemeClr val="accent2"/>
              </a:buClr>
              <a:buSzPct val="80000"/>
              <a:buFont typeface="Wingdings" pitchFamily="2" charset="2"/>
              <a:buChar char="¨"/>
            </a:pPr>
            <a:endParaRPr lang="en-US" altLang="zh-CN" sz="3200" b="1" i="0" dirty="0">
              <a:solidFill>
                <a:schemeClr val="bg2"/>
              </a:solidFill>
              <a:latin typeface="Times New Roman" pitchFamily="18" charset="0"/>
            </a:endParaRPr>
          </a:p>
        </p:txBody>
      </p:sp>
      <p:sp>
        <p:nvSpPr>
          <p:cNvPr id="35846" name="Rectangle 6"/>
          <p:cNvSpPr>
            <a:spLocks noChangeArrowheads="1"/>
          </p:cNvSpPr>
          <p:nvPr/>
        </p:nvSpPr>
        <p:spPr bwMode="auto">
          <a:xfrm>
            <a:off x="3024718" y="3644901"/>
            <a:ext cx="719878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l">
              <a:spcBef>
                <a:spcPct val="20000"/>
              </a:spcBef>
              <a:buClr>
                <a:schemeClr val="accent2"/>
              </a:buClr>
              <a:buSzPct val="80000"/>
              <a:buFont typeface="Wingdings" pitchFamily="2" charset="2"/>
              <a:buNone/>
            </a:pPr>
            <a:r>
              <a:rPr lang="zh-CN" altLang="en-US" sz="2800" b="1" i="0" dirty="0">
                <a:solidFill>
                  <a:schemeClr val="bg2">
                    <a:lumMod val="50000"/>
                  </a:schemeClr>
                </a:solidFill>
              </a:rPr>
              <a:t>怎样提高算法速度？</a:t>
            </a:r>
          </a:p>
        </p:txBody>
      </p:sp>
    </p:spTree>
    <p:extLst>
      <p:ext uri="{BB962C8B-B14F-4D97-AF65-F5344CB8AC3E}">
        <p14:creationId xmlns:p14="http://schemas.microsoft.com/office/powerpoint/2010/main" val="3741483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left)">
                                      <p:cBhvr>
                                        <p:cTn id="7" dur="500"/>
                                        <p:tgtEl>
                                          <p:spTgt spid="3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5846"/>
                                        </p:tgtEl>
                                        <p:attrNameLst>
                                          <p:attrName>style.visibility</p:attrName>
                                        </p:attrNameLst>
                                      </p:cBhvr>
                                      <p:to>
                                        <p:strVal val="visible"/>
                                      </p:to>
                                    </p:set>
                                    <p:anim calcmode="lin" valueType="num">
                                      <p:cBhvr>
                                        <p:cTn id="12" dur="500" fill="hold"/>
                                        <p:tgtEl>
                                          <p:spTgt spid="35846"/>
                                        </p:tgtEl>
                                        <p:attrNameLst>
                                          <p:attrName>ppt_w</p:attrName>
                                        </p:attrNameLst>
                                      </p:cBhvr>
                                      <p:tavLst>
                                        <p:tav tm="0">
                                          <p:val>
                                            <p:strVal val="#ppt_w*0.70"/>
                                          </p:val>
                                        </p:tav>
                                        <p:tav tm="100000">
                                          <p:val>
                                            <p:strVal val="#ppt_w"/>
                                          </p:val>
                                        </p:tav>
                                      </p:tavLst>
                                    </p:anim>
                                    <p:anim calcmode="lin" valueType="num">
                                      <p:cBhvr>
                                        <p:cTn id="13" dur="500" fill="hold"/>
                                        <p:tgtEl>
                                          <p:spTgt spid="35846"/>
                                        </p:tgtEl>
                                        <p:attrNameLst>
                                          <p:attrName>ppt_h</p:attrName>
                                        </p:attrNameLst>
                                      </p:cBhvr>
                                      <p:tavLst>
                                        <p:tav tm="0">
                                          <p:val>
                                            <p:strVal val="#ppt_h"/>
                                          </p:val>
                                        </p:tav>
                                        <p:tav tm="100000">
                                          <p:val>
                                            <p:strVal val="#ppt_h"/>
                                          </p:val>
                                        </p:tav>
                                      </p:tavLst>
                                    </p:anim>
                                    <p:animEffect transition="in" filter="fade">
                                      <p:cBhvr>
                                        <p:cTn id="14"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sz="half" idx="1"/>
          </p:nvPr>
        </p:nvSpPr>
        <p:spPr>
          <a:xfrm>
            <a:off x="624418" y="765176"/>
            <a:ext cx="11040533" cy="5472113"/>
          </a:xfrm>
        </p:spPr>
        <p:txBody>
          <a:bodyPr>
            <a:normAutofit/>
          </a:bodyPr>
          <a:lstStyle/>
          <a:p>
            <a:pPr lvl="1" indent="0" eaLnBrk="1" hangingPunct="0">
              <a:lnSpc>
                <a:spcPct val="100000"/>
              </a:lnSpc>
              <a:spcBef>
                <a:spcPts val="60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3.3.2 DDA</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a:t>
            </a:r>
          </a:p>
        </p:txBody>
      </p:sp>
      <p:sp>
        <p:nvSpPr>
          <p:cNvPr id="37899" name="Rectangle 11"/>
          <p:cNvSpPr>
            <a:spLocks noChangeArrowheads="1"/>
          </p:cNvSpPr>
          <p:nvPr/>
        </p:nvSpPr>
        <p:spPr bwMode="auto">
          <a:xfrm>
            <a:off x="624418" y="1457326"/>
            <a:ext cx="11040533"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400" b="1" i="0" dirty="0">
              <a:solidFill>
                <a:schemeClr val="bg2"/>
              </a:solidFill>
              <a:latin typeface="Times New Roman" pitchFamily="18" charset="0"/>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增量计算（每一步计算都要用到上一步的计算结果）</a:t>
            </a:r>
          </a:p>
          <a:p>
            <a:pPr marL="717550" lvl="1" indent="-342900" defTabSz="914216">
              <a:lnSpc>
                <a:spcPct val="120000"/>
              </a:lnSpc>
              <a:spcBef>
                <a:spcPts val="600"/>
              </a:spcBef>
              <a:buFont typeface="Wingdings" panose="05000000000000000000" pitchFamily="2" charset="2"/>
              <a:buChar char="Ø"/>
              <a:defRPr/>
            </a:pP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endParaRPr>
          </a:p>
        </p:txBody>
      </p:sp>
      <p:sp>
        <p:nvSpPr>
          <p:cNvPr id="37898" name="Rectangle 10"/>
          <p:cNvSpPr>
            <a:spLocks noChangeArrowheads="1"/>
          </p:cNvSpPr>
          <p:nvPr/>
        </p:nvSpPr>
        <p:spPr bwMode="auto">
          <a:xfrm>
            <a:off x="626534" y="1338263"/>
            <a:ext cx="11040533" cy="58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Digital Differential Analyzer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数字微分分析器</a:t>
            </a:r>
          </a:p>
        </p:txBody>
      </p:sp>
      <p:graphicFrame>
        <p:nvGraphicFramePr>
          <p:cNvPr id="17" name="表格 16"/>
          <p:cNvGraphicFramePr>
            <a:graphicFrameLocks noGrp="1"/>
          </p:cNvGraphicFramePr>
          <p:nvPr/>
        </p:nvGraphicFramePr>
        <p:xfrm>
          <a:off x="2834217" y="2409825"/>
          <a:ext cx="7251710" cy="4332288"/>
        </p:xfrm>
        <a:graphic>
          <a:graphicData uri="http://schemas.openxmlformats.org/drawingml/2006/table">
            <a:tbl>
              <a:tblPr firstRow="1" bandRow="1">
                <a:tableStyleId>{5C22544A-7EE6-4342-B048-85BDC9FD1C3A}</a:tableStyleId>
              </a:tblPr>
              <a:tblGrid>
                <a:gridCol w="725171"/>
                <a:gridCol w="725171"/>
                <a:gridCol w="725171"/>
                <a:gridCol w="725171"/>
                <a:gridCol w="725171"/>
                <a:gridCol w="725171"/>
                <a:gridCol w="725171"/>
                <a:gridCol w="725171"/>
                <a:gridCol w="725171"/>
                <a:gridCol w="725171"/>
              </a:tblGrid>
              <a:tr h="541536">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536">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矩形 17"/>
          <p:cNvSpPr>
            <a:spLocks noChangeArrowheads="1"/>
          </p:cNvSpPr>
          <p:nvPr/>
        </p:nvSpPr>
        <p:spPr bwMode="auto">
          <a:xfrm>
            <a:off x="2834217" y="6203950"/>
            <a:ext cx="719667" cy="539750"/>
          </a:xfrm>
          <a:prstGeom prst="rect">
            <a:avLst/>
          </a:prstGeom>
          <a:solidFill>
            <a:srgbClr val="C00000"/>
          </a:solidFill>
          <a:ln w="9525" algn="ctr">
            <a:solidFill>
              <a:schemeClr val="tx1"/>
            </a:solidFill>
            <a:round/>
            <a:headEnd/>
            <a:tailEnd/>
          </a:ln>
        </p:spPr>
        <p:txBody>
          <a:bodyPr/>
          <a:lstStyle/>
          <a:p>
            <a:endParaRPr lang="zh-CN" altLang="en-US"/>
          </a:p>
        </p:txBody>
      </p:sp>
      <p:sp>
        <p:nvSpPr>
          <p:cNvPr id="19" name="矩形 18"/>
          <p:cNvSpPr>
            <a:spLocks noChangeArrowheads="1"/>
          </p:cNvSpPr>
          <p:nvPr/>
        </p:nvSpPr>
        <p:spPr bwMode="auto">
          <a:xfrm>
            <a:off x="9357785" y="2954338"/>
            <a:ext cx="730249" cy="539750"/>
          </a:xfrm>
          <a:prstGeom prst="rect">
            <a:avLst/>
          </a:prstGeom>
          <a:solidFill>
            <a:srgbClr val="C00000"/>
          </a:solidFill>
          <a:ln w="9525" algn="ctr">
            <a:solidFill>
              <a:schemeClr val="tx1"/>
            </a:solidFill>
            <a:round/>
            <a:headEnd/>
            <a:tailEnd/>
          </a:ln>
        </p:spPr>
        <p:txBody>
          <a:bodyPr/>
          <a:lstStyle/>
          <a:p>
            <a:endParaRPr lang="zh-CN" altLang="en-US"/>
          </a:p>
        </p:txBody>
      </p:sp>
      <p:sp>
        <p:nvSpPr>
          <p:cNvPr id="20" name="矩形 19"/>
          <p:cNvSpPr>
            <a:spLocks noChangeArrowheads="1"/>
          </p:cNvSpPr>
          <p:nvPr/>
        </p:nvSpPr>
        <p:spPr bwMode="auto">
          <a:xfrm>
            <a:off x="3564467" y="5656263"/>
            <a:ext cx="730251" cy="539750"/>
          </a:xfrm>
          <a:prstGeom prst="rect">
            <a:avLst/>
          </a:prstGeom>
          <a:solidFill>
            <a:srgbClr val="C00000"/>
          </a:solidFill>
          <a:ln w="9525" algn="ctr">
            <a:solidFill>
              <a:schemeClr val="tx1"/>
            </a:solidFill>
            <a:round/>
            <a:headEnd/>
            <a:tailEnd/>
          </a:ln>
        </p:spPr>
        <p:txBody>
          <a:bodyPr/>
          <a:lstStyle/>
          <a:p>
            <a:endParaRPr lang="zh-CN" altLang="en-US"/>
          </a:p>
        </p:txBody>
      </p:sp>
      <p:grpSp>
        <p:nvGrpSpPr>
          <p:cNvPr id="2" name="组合 24"/>
          <p:cNvGrpSpPr>
            <a:grpSpLocks/>
          </p:cNvGrpSpPr>
          <p:nvPr/>
        </p:nvGrpSpPr>
        <p:grpSpPr bwMode="auto">
          <a:xfrm>
            <a:off x="4275667" y="5130800"/>
            <a:ext cx="730251" cy="539750"/>
            <a:chOff x="3221019" y="5145111"/>
            <a:chExt cx="547695" cy="540000"/>
          </a:xfrm>
        </p:grpSpPr>
        <p:sp>
          <p:nvSpPr>
            <p:cNvPr id="44145" name="矩形 20"/>
            <p:cNvSpPr>
              <a:spLocks noChangeArrowheads="1"/>
            </p:cNvSpPr>
            <p:nvPr/>
          </p:nvSpPr>
          <p:spPr bwMode="auto">
            <a:xfrm>
              <a:off x="3221019" y="5145111"/>
              <a:ext cx="547695" cy="540000"/>
            </a:xfrm>
            <a:prstGeom prst="rect">
              <a:avLst/>
            </a:prstGeom>
            <a:solidFill>
              <a:schemeClr val="accent1"/>
            </a:solidFill>
            <a:ln w="9525" algn="ctr">
              <a:solidFill>
                <a:schemeClr val="tx1"/>
              </a:solidFill>
              <a:round/>
              <a:headEnd/>
              <a:tailEnd/>
            </a:ln>
          </p:spPr>
          <p:txBody>
            <a:bodyPr/>
            <a:lstStyle/>
            <a:p>
              <a:endParaRPr lang="zh-CN" altLang="en-US">
                <a:solidFill>
                  <a:schemeClr val="bg1"/>
                </a:solidFill>
              </a:endParaRPr>
            </a:p>
          </p:txBody>
        </p:sp>
        <p:sp>
          <p:nvSpPr>
            <p:cNvPr id="44146" name="TextBox 22"/>
            <p:cNvSpPr txBox="1">
              <a:spLocks noChangeArrowheads="1"/>
            </p:cNvSpPr>
            <p:nvPr/>
          </p:nvSpPr>
          <p:spPr bwMode="auto">
            <a:xfrm>
              <a:off x="3247552" y="5181624"/>
              <a:ext cx="4746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r>
                <a:rPr lang="en-US" altLang="zh-CN" sz="2400" b="1" i="0" dirty="0">
                  <a:solidFill>
                    <a:schemeClr val="bg1"/>
                  </a:solidFill>
                  <a:latin typeface="宋体" charset="-122"/>
                </a:rPr>
                <a:t>?</a:t>
              </a:r>
              <a:endParaRPr lang="zh-CN" altLang="en-US" sz="2400" b="1" i="0" dirty="0">
                <a:solidFill>
                  <a:schemeClr val="bg1"/>
                </a:solidFill>
                <a:latin typeface="宋体" charset="-122"/>
              </a:endParaRPr>
            </a:p>
          </p:txBody>
        </p:sp>
      </p:grpSp>
      <p:grpSp>
        <p:nvGrpSpPr>
          <p:cNvPr id="3" name="组合 25"/>
          <p:cNvGrpSpPr>
            <a:grpSpLocks/>
          </p:cNvGrpSpPr>
          <p:nvPr/>
        </p:nvGrpSpPr>
        <p:grpSpPr bwMode="auto">
          <a:xfrm>
            <a:off x="4275661" y="5656263"/>
            <a:ext cx="790052" cy="539750"/>
            <a:chOff x="3221019" y="5656293"/>
            <a:chExt cx="592547" cy="540000"/>
          </a:xfrm>
        </p:grpSpPr>
        <p:sp>
          <p:nvSpPr>
            <p:cNvPr id="44143" name="矩形 21"/>
            <p:cNvSpPr>
              <a:spLocks noChangeArrowheads="1"/>
            </p:cNvSpPr>
            <p:nvPr/>
          </p:nvSpPr>
          <p:spPr bwMode="auto">
            <a:xfrm>
              <a:off x="3221019" y="5656293"/>
              <a:ext cx="547695" cy="540000"/>
            </a:xfrm>
            <a:prstGeom prst="rect">
              <a:avLst/>
            </a:prstGeom>
            <a:solidFill>
              <a:schemeClr val="accent1"/>
            </a:solidFill>
            <a:ln w="9525" algn="ctr">
              <a:solidFill>
                <a:schemeClr val="tx1"/>
              </a:solidFill>
              <a:round/>
              <a:headEnd/>
              <a:tailEnd/>
            </a:ln>
          </p:spPr>
          <p:txBody>
            <a:bodyPr/>
            <a:lstStyle/>
            <a:p>
              <a:endParaRPr lang="zh-CN" altLang="en-US">
                <a:solidFill>
                  <a:schemeClr val="bg1"/>
                </a:solidFill>
              </a:endParaRPr>
            </a:p>
          </p:txBody>
        </p:sp>
        <p:sp>
          <p:nvSpPr>
            <p:cNvPr id="44144" name="TextBox 23"/>
            <p:cNvSpPr txBox="1">
              <a:spLocks noChangeArrowheads="1"/>
            </p:cNvSpPr>
            <p:nvPr/>
          </p:nvSpPr>
          <p:spPr bwMode="auto">
            <a:xfrm>
              <a:off x="3338897" y="5692806"/>
              <a:ext cx="4746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r>
                <a:rPr lang="en-US" altLang="zh-CN" sz="2400" b="1" i="0" dirty="0">
                  <a:solidFill>
                    <a:schemeClr val="bg1"/>
                  </a:solidFill>
                  <a:latin typeface="宋体" charset="-122"/>
                </a:rPr>
                <a:t>?</a:t>
              </a:r>
              <a:endParaRPr lang="zh-CN" altLang="en-US" sz="2400" b="1" i="0" dirty="0">
                <a:solidFill>
                  <a:schemeClr val="bg1"/>
                </a:solidFill>
                <a:latin typeface="宋体" charset="-122"/>
              </a:endParaRPr>
            </a:p>
          </p:txBody>
        </p:sp>
      </p:grpSp>
    </p:spTree>
    <p:extLst>
      <p:ext uri="{BB962C8B-B14F-4D97-AF65-F5344CB8AC3E}">
        <p14:creationId xmlns:p14="http://schemas.microsoft.com/office/powerpoint/2010/main" val="96877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wipe(left)">
                                      <p:cBhvr>
                                        <p:cTn id="7" dur="500"/>
                                        <p:tgtEl>
                                          <p:spTgt spid="37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wipe(left)">
                                      <p:cBhvr>
                                        <p:cTn id="12" dur="500"/>
                                        <p:tgtEl>
                                          <p:spTgt spid="37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9" grpId="0"/>
      <p:bldP spid="37898" grpId="0"/>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Rectangle 12"/>
          <p:cNvSpPr>
            <a:spLocks noChangeArrowheads="1"/>
          </p:cNvSpPr>
          <p:nvPr/>
        </p:nvSpPr>
        <p:spPr bwMode="auto">
          <a:xfrm>
            <a:off x="624418" y="1628477"/>
            <a:ext cx="10801349"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400" b="1" i="0" dirty="0">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latin typeface="Times New Roman" pitchFamily="18" charset="0"/>
              </a:rPr>
              <a:t>确定直线的两个端点</a:t>
            </a:r>
            <a:r>
              <a:rPr lang="en-US" altLang="zh-CN" sz="2400" b="1" dirty="0">
                <a:solidFill>
                  <a:schemeClr val="bg2">
                    <a:lumMod val="50000"/>
                  </a:schemeClr>
                </a:solidFill>
                <a:latin typeface="Times New Roman" pitchFamily="18" charset="0"/>
              </a:rPr>
              <a:t>P</a:t>
            </a:r>
            <a:r>
              <a:rPr lang="en-US" altLang="zh-CN" sz="2400" b="1" i="0" baseline="-25000" dirty="0">
                <a:solidFill>
                  <a:schemeClr val="bg2">
                    <a:lumMod val="50000"/>
                  </a:schemeClr>
                </a:solidFill>
                <a:latin typeface="Times New Roman" pitchFamily="18" charset="0"/>
              </a:rPr>
              <a:t>1 </a:t>
            </a:r>
            <a:r>
              <a:rPr lang="en-US" altLang="zh-CN" sz="2400" b="1" i="0" dirty="0">
                <a:solidFill>
                  <a:schemeClr val="bg2">
                    <a:lumMod val="50000"/>
                  </a:schemeClr>
                </a:solidFill>
                <a:latin typeface="Times New Roman" pitchFamily="18" charset="0"/>
              </a:rPr>
              <a:t>(</a:t>
            </a:r>
            <a:r>
              <a:rPr lang="en-US" altLang="zh-CN" sz="2400" b="1" dirty="0">
                <a:solidFill>
                  <a:schemeClr val="bg2">
                    <a:lumMod val="50000"/>
                  </a:schemeClr>
                </a:solidFill>
                <a:latin typeface="Times New Roman" pitchFamily="18" charset="0"/>
              </a:rPr>
              <a:t>x</a:t>
            </a:r>
            <a:r>
              <a:rPr lang="en-US" altLang="zh-CN" sz="2400" b="1" i="0" baseline="-25000" dirty="0">
                <a:solidFill>
                  <a:schemeClr val="bg2">
                    <a:lumMod val="50000"/>
                  </a:schemeClr>
                </a:solidFill>
                <a:latin typeface="Times New Roman" pitchFamily="18" charset="0"/>
              </a:rPr>
              <a:t>1</a:t>
            </a:r>
            <a:r>
              <a:rPr lang="en-US" altLang="zh-CN" sz="2400" b="1" i="0" dirty="0">
                <a:solidFill>
                  <a:schemeClr val="bg2">
                    <a:lumMod val="50000"/>
                  </a:schemeClr>
                </a:solidFill>
                <a:latin typeface="Times New Roman" pitchFamily="18" charset="0"/>
              </a:rPr>
              <a:t>, </a:t>
            </a:r>
            <a:r>
              <a:rPr lang="en-US" altLang="zh-CN" sz="2400" b="1" dirty="0">
                <a:solidFill>
                  <a:schemeClr val="bg2">
                    <a:lumMod val="50000"/>
                  </a:schemeClr>
                </a:solidFill>
                <a:latin typeface="Times New Roman" pitchFamily="18" charset="0"/>
              </a:rPr>
              <a:t>y</a:t>
            </a:r>
            <a:r>
              <a:rPr lang="en-US" altLang="zh-CN" sz="2400" b="1" i="0" baseline="-25000" dirty="0">
                <a:solidFill>
                  <a:schemeClr val="bg2">
                    <a:lumMod val="50000"/>
                  </a:schemeClr>
                </a:solidFill>
                <a:latin typeface="Times New Roman" pitchFamily="18" charset="0"/>
              </a:rPr>
              <a:t>1</a:t>
            </a:r>
            <a:r>
              <a:rPr lang="en-US" altLang="zh-CN" sz="2400" b="1" i="0" dirty="0">
                <a:solidFill>
                  <a:schemeClr val="bg2">
                    <a:lumMod val="50000"/>
                  </a:schemeClr>
                </a:solidFill>
                <a:latin typeface="Times New Roman" pitchFamily="18" charset="0"/>
              </a:rPr>
              <a:t>)</a:t>
            </a:r>
            <a:r>
              <a:rPr lang="zh-CN" altLang="en-US" sz="2400" b="1" i="0" dirty="0">
                <a:solidFill>
                  <a:schemeClr val="bg2">
                    <a:lumMod val="50000"/>
                  </a:schemeClr>
                </a:solidFill>
                <a:latin typeface="Times New Roman" pitchFamily="18" charset="0"/>
              </a:rPr>
              <a:t>和</a:t>
            </a:r>
            <a:r>
              <a:rPr lang="en-US" altLang="zh-CN" sz="2400" b="1" dirty="0">
                <a:solidFill>
                  <a:schemeClr val="bg2">
                    <a:lumMod val="50000"/>
                  </a:schemeClr>
                </a:solidFill>
                <a:latin typeface="Times New Roman" pitchFamily="18" charset="0"/>
              </a:rPr>
              <a:t>P</a:t>
            </a:r>
            <a:r>
              <a:rPr lang="en-US" altLang="zh-CN" sz="2400" b="1" i="0" baseline="-25000" dirty="0">
                <a:solidFill>
                  <a:schemeClr val="bg2">
                    <a:lumMod val="50000"/>
                  </a:schemeClr>
                </a:solidFill>
                <a:latin typeface="Times New Roman" pitchFamily="18" charset="0"/>
              </a:rPr>
              <a:t>2</a:t>
            </a:r>
            <a:r>
              <a:rPr lang="en-US" altLang="zh-CN" sz="2400" b="1" i="0" dirty="0">
                <a:solidFill>
                  <a:schemeClr val="bg2">
                    <a:lumMod val="50000"/>
                  </a:schemeClr>
                </a:solidFill>
                <a:latin typeface="Times New Roman" pitchFamily="18" charset="0"/>
              </a:rPr>
              <a:t>(</a:t>
            </a:r>
            <a:r>
              <a:rPr lang="en-US" altLang="zh-CN" sz="2400" b="1" dirty="0">
                <a:solidFill>
                  <a:schemeClr val="bg2">
                    <a:lumMod val="50000"/>
                  </a:schemeClr>
                </a:solidFill>
                <a:latin typeface="Times New Roman" pitchFamily="18" charset="0"/>
              </a:rPr>
              <a:t>x</a:t>
            </a:r>
            <a:r>
              <a:rPr lang="en-US" altLang="zh-CN" sz="2400" b="1" i="0" baseline="-25000" dirty="0">
                <a:solidFill>
                  <a:schemeClr val="bg2">
                    <a:lumMod val="50000"/>
                  </a:schemeClr>
                </a:solidFill>
                <a:latin typeface="Times New Roman" pitchFamily="18" charset="0"/>
              </a:rPr>
              <a:t>2</a:t>
            </a:r>
            <a:r>
              <a:rPr lang="en-US" altLang="zh-CN" sz="2400" b="1" i="0" dirty="0">
                <a:solidFill>
                  <a:schemeClr val="bg2">
                    <a:lumMod val="50000"/>
                  </a:schemeClr>
                </a:solidFill>
                <a:latin typeface="Times New Roman" pitchFamily="18" charset="0"/>
              </a:rPr>
              <a:t>, </a:t>
            </a:r>
            <a:r>
              <a:rPr lang="en-US" altLang="zh-CN" sz="2400" b="1" dirty="0">
                <a:solidFill>
                  <a:schemeClr val="bg2">
                    <a:lumMod val="50000"/>
                  </a:schemeClr>
                </a:solidFill>
                <a:latin typeface="Times New Roman" pitchFamily="18" charset="0"/>
              </a:rPr>
              <a:t>y</a:t>
            </a:r>
            <a:r>
              <a:rPr lang="en-US" altLang="zh-CN" sz="2400" b="1" i="0" baseline="-25000" dirty="0">
                <a:solidFill>
                  <a:schemeClr val="bg2">
                    <a:lumMod val="50000"/>
                  </a:schemeClr>
                </a:solidFill>
                <a:latin typeface="Times New Roman" pitchFamily="18" charset="0"/>
              </a:rPr>
              <a:t>2</a:t>
            </a:r>
            <a:r>
              <a:rPr lang="en-US" altLang="zh-CN" sz="2400" b="1" i="0" dirty="0">
                <a:solidFill>
                  <a:schemeClr val="bg2">
                    <a:lumMod val="50000"/>
                  </a:schemeClr>
                </a:solidFill>
                <a:latin typeface="Times New Roman" pitchFamily="18" charset="0"/>
              </a:rPr>
              <a:t>)</a:t>
            </a:r>
            <a:endParaRPr lang="zh-CN" altLang="en-US" sz="2400" b="1" i="0" dirty="0">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Char char="n"/>
            </a:pPr>
            <a:endParaRPr lang="zh-CN" altLang="en-US" sz="2400" b="1" i="0" dirty="0">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Char char="n"/>
            </a:pPr>
            <a:endParaRPr lang="zh-CN" altLang="en-US" sz="2400" b="1" i="0" dirty="0">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None/>
            </a:pPr>
            <a:endParaRPr lang="zh-CN" altLang="en-US" sz="2400" b="1" i="0" dirty="0">
              <a:solidFill>
                <a:schemeClr val="bg2">
                  <a:lumMod val="50000"/>
                </a:schemeClr>
              </a:solidFill>
              <a:latin typeface="Times New Roman" pitchFamily="18" charset="0"/>
            </a:endParaRPr>
          </a:p>
        </p:txBody>
      </p:sp>
      <p:sp>
        <p:nvSpPr>
          <p:cNvPr id="45059" name="Rectangle 3"/>
          <p:cNvSpPr>
            <a:spLocks noGrp="1" noChangeArrowheads="1"/>
          </p:cNvSpPr>
          <p:nvPr>
            <p:ph type="body" sz="half" idx="1"/>
          </p:nvPr>
        </p:nvSpPr>
        <p:spPr>
          <a:xfrm>
            <a:off x="624418" y="692696"/>
            <a:ext cx="11040533" cy="5472113"/>
          </a:xfrm>
        </p:spPr>
        <p:txBody>
          <a:bodyPr>
            <a:normAutofit/>
          </a:bodyPr>
          <a:lstStyle/>
          <a:p>
            <a:pPr lvl="1" indent="0" hangingPunct="0">
              <a:lnSpc>
                <a:spcPct val="100000"/>
              </a:lnSpc>
              <a:spcBef>
                <a:spcPts val="60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3.3.2 DDA</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a:t>
            </a:r>
          </a:p>
        </p:txBody>
      </p:sp>
      <p:graphicFrame>
        <p:nvGraphicFramePr>
          <p:cNvPr id="37895" name="Object 2"/>
          <p:cNvGraphicFramePr>
            <a:graphicFrameLocks noGrp="1" noChangeAspect="1"/>
          </p:cNvGraphicFramePr>
          <p:nvPr>
            <p:ph sz="quarter" idx="3"/>
            <p:extLst>
              <p:ext uri="{D42A27DB-BD31-4B8C-83A1-F6EECF244321}">
                <p14:modId xmlns:p14="http://schemas.microsoft.com/office/powerpoint/2010/main" val="515753717"/>
              </p:ext>
            </p:extLst>
          </p:nvPr>
        </p:nvGraphicFramePr>
        <p:xfrm>
          <a:off x="3888318" y="4093864"/>
          <a:ext cx="3168649" cy="1028700"/>
        </p:xfrm>
        <a:graphic>
          <a:graphicData uri="http://schemas.openxmlformats.org/presentationml/2006/ole">
            <mc:AlternateContent xmlns:mc="http://schemas.openxmlformats.org/markup-compatibility/2006">
              <mc:Choice xmlns:v="urn:schemas-microsoft-com:vml" Requires="v">
                <p:oleObj spid="_x0000_s7246" name="Equation" r:id="rId4" imgW="939392" imgH="406224" progId="Equation.DSMT4">
                  <p:embed/>
                </p:oleObj>
              </mc:Choice>
              <mc:Fallback>
                <p:oleObj name="Equation" r:id="rId4" imgW="939392"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318" y="4093864"/>
                        <a:ext cx="3168649"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Rectangle 11"/>
          <p:cNvSpPr>
            <a:spLocks noChangeArrowheads="1"/>
          </p:cNvSpPr>
          <p:nvPr/>
        </p:nvSpPr>
        <p:spPr bwMode="auto">
          <a:xfrm>
            <a:off x="626534" y="1341853"/>
            <a:ext cx="11040533"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增</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量计算（每一步计算都要用到上一步的计算结果）</a:t>
            </a:r>
          </a:p>
          <a:p>
            <a:pPr marL="1143000" lvl="2" indent="-228600" algn="l">
              <a:spcBef>
                <a:spcPct val="20000"/>
              </a:spcBef>
              <a:buClr>
                <a:schemeClr val="bg2"/>
              </a:buClr>
              <a:buSzPct val="65000"/>
              <a:buFont typeface="Wingdings" pitchFamily="2" charset="2"/>
              <a:buNone/>
            </a:pPr>
            <a:endParaRPr lang="zh-CN" altLang="en-US" sz="2000" b="1" i="0" dirty="0">
              <a:solidFill>
                <a:schemeClr val="bg2"/>
              </a:solidFill>
              <a:latin typeface="Times New Roman" pitchFamily="18" charset="0"/>
            </a:endParaRPr>
          </a:p>
        </p:txBody>
      </p:sp>
      <p:sp>
        <p:nvSpPr>
          <p:cNvPr id="37901" name="Rectangle 13"/>
          <p:cNvSpPr>
            <a:spLocks noChangeArrowheads="1"/>
          </p:cNvSpPr>
          <p:nvPr/>
        </p:nvSpPr>
        <p:spPr bwMode="auto">
          <a:xfrm>
            <a:off x="624418" y="3357264"/>
            <a:ext cx="11040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r>
              <a:rPr lang="zh-CN" altLang="en-US" sz="2400" b="1" i="0">
                <a:solidFill>
                  <a:schemeClr val="bg2">
                    <a:lumMod val="50000"/>
                  </a:schemeClr>
                </a:solidFill>
                <a:latin typeface="Times New Roman" pitchFamily="18" charset="0"/>
              </a:rPr>
              <a:t>设上一步已经计算出直线上第</a:t>
            </a:r>
            <a:r>
              <a:rPr lang="en-US" altLang="zh-CN" sz="2400" b="1">
                <a:solidFill>
                  <a:schemeClr val="bg2">
                    <a:lumMod val="50000"/>
                  </a:schemeClr>
                </a:solidFill>
                <a:latin typeface="Times New Roman" pitchFamily="18" charset="0"/>
              </a:rPr>
              <a:t>i</a:t>
            </a:r>
            <a:r>
              <a:rPr lang="zh-CN" altLang="en-US" sz="2400" b="1" i="0">
                <a:solidFill>
                  <a:schemeClr val="bg2">
                    <a:lumMod val="50000"/>
                  </a:schemeClr>
                </a:solidFill>
                <a:latin typeface="Times New Roman" pitchFamily="18" charset="0"/>
              </a:rPr>
              <a:t>个像素点</a:t>
            </a:r>
            <a:r>
              <a:rPr lang="en-US" altLang="zh-CN" sz="2400" b="1" i="0">
                <a:solidFill>
                  <a:schemeClr val="bg2">
                    <a:lumMod val="50000"/>
                  </a:schemeClr>
                </a:solidFill>
                <a:latin typeface="Times New Roman" pitchFamily="18" charset="0"/>
              </a:rPr>
              <a:t>(</a:t>
            </a:r>
            <a:r>
              <a:rPr lang="en-US" altLang="zh-CN" sz="2400" b="1">
                <a:solidFill>
                  <a:schemeClr val="bg2">
                    <a:lumMod val="50000"/>
                  </a:schemeClr>
                </a:solidFill>
                <a:latin typeface="Times New Roman" pitchFamily="18" charset="0"/>
              </a:rPr>
              <a:t>x</a:t>
            </a:r>
            <a:r>
              <a:rPr lang="en-US" altLang="zh-CN" sz="2400" b="1" baseline="-25000">
                <a:solidFill>
                  <a:schemeClr val="bg2">
                    <a:lumMod val="50000"/>
                  </a:schemeClr>
                </a:solidFill>
                <a:latin typeface="Times New Roman" pitchFamily="18" charset="0"/>
              </a:rPr>
              <a:t>i</a:t>
            </a:r>
            <a:r>
              <a:rPr lang="en-US" altLang="zh-CN" sz="2400" b="1" i="0">
                <a:solidFill>
                  <a:schemeClr val="bg2">
                    <a:lumMod val="50000"/>
                  </a:schemeClr>
                </a:solidFill>
                <a:latin typeface="Times New Roman" pitchFamily="18" charset="0"/>
              </a:rPr>
              <a:t>, </a:t>
            </a:r>
            <a:r>
              <a:rPr lang="en-US" altLang="zh-CN" sz="2400" b="1">
                <a:solidFill>
                  <a:schemeClr val="bg2">
                    <a:lumMod val="50000"/>
                  </a:schemeClr>
                </a:solidFill>
                <a:latin typeface="Times New Roman" pitchFamily="18" charset="0"/>
              </a:rPr>
              <a:t>y</a:t>
            </a:r>
            <a:r>
              <a:rPr lang="en-US" altLang="zh-CN" sz="2400" b="1" baseline="-25000">
                <a:solidFill>
                  <a:schemeClr val="bg2">
                    <a:lumMod val="50000"/>
                  </a:schemeClr>
                </a:solidFill>
                <a:latin typeface="Times New Roman" pitchFamily="18" charset="0"/>
              </a:rPr>
              <a:t>i</a:t>
            </a:r>
            <a:r>
              <a:rPr lang="en-US" altLang="zh-CN" sz="2400" b="1" i="0">
                <a:solidFill>
                  <a:schemeClr val="bg2">
                    <a:lumMod val="50000"/>
                  </a:schemeClr>
                </a:solidFill>
                <a:latin typeface="Times New Roman" pitchFamily="18" charset="0"/>
              </a:rPr>
              <a:t>)</a:t>
            </a:r>
            <a:r>
              <a:rPr lang="zh-CN" altLang="en-US" sz="2400" b="1" i="0">
                <a:solidFill>
                  <a:schemeClr val="bg2">
                    <a:lumMod val="50000"/>
                  </a:schemeClr>
                </a:solidFill>
                <a:latin typeface="Times New Roman" pitchFamily="18" charset="0"/>
              </a:rPr>
              <a:t>，对于第</a:t>
            </a:r>
            <a:r>
              <a:rPr lang="en-US" altLang="zh-CN" sz="2400" b="1" i="0">
                <a:solidFill>
                  <a:schemeClr val="bg2">
                    <a:lumMod val="50000"/>
                  </a:schemeClr>
                </a:solidFill>
                <a:latin typeface="Times New Roman" pitchFamily="18" charset="0"/>
              </a:rPr>
              <a:t>i+1</a:t>
            </a:r>
            <a:r>
              <a:rPr lang="zh-CN" altLang="en-US" sz="2400" b="1" i="0">
                <a:solidFill>
                  <a:schemeClr val="bg2">
                    <a:lumMod val="50000"/>
                  </a:schemeClr>
                </a:solidFill>
                <a:latin typeface="Times New Roman" pitchFamily="18" charset="0"/>
              </a:rPr>
              <a:t>点</a:t>
            </a:r>
            <a:r>
              <a:rPr lang="en-US" altLang="zh-CN" sz="2400" b="1" i="0">
                <a:solidFill>
                  <a:schemeClr val="bg2">
                    <a:lumMod val="50000"/>
                  </a:schemeClr>
                </a:solidFill>
                <a:latin typeface="Times New Roman" pitchFamily="18" charset="0"/>
              </a:rPr>
              <a:t>(</a:t>
            </a:r>
            <a:r>
              <a:rPr lang="en-US" altLang="zh-CN" sz="2400" b="1">
                <a:solidFill>
                  <a:schemeClr val="bg2">
                    <a:lumMod val="50000"/>
                  </a:schemeClr>
                </a:solidFill>
                <a:latin typeface="Times New Roman" pitchFamily="18" charset="0"/>
              </a:rPr>
              <a:t>x</a:t>
            </a:r>
            <a:r>
              <a:rPr lang="en-US" altLang="zh-CN" sz="2400" b="1" baseline="-25000">
                <a:solidFill>
                  <a:schemeClr val="bg2">
                    <a:lumMod val="50000"/>
                  </a:schemeClr>
                </a:solidFill>
                <a:latin typeface="Times New Roman" pitchFamily="18" charset="0"/>
              </a:rPr>
              <a:t>i</a:t>
            </a:r>
            <a:r>
              <a:rPr lang="en-US" altLang="zh-CN" sz="2400" b="1" i="0" baseline="-25000">
                <a:solidFill>
                  <a:schemeClr val="bg2">
                    <a:lumMod val="50000"/>
                  </a:schemeClr>
                </a:solidFill>
                <a:latin typeface="Times New Roman" pitchFamily="18" charset="0"/>
              </a:rPr>
              <a:t>+1</a:t>
            </a:r>
            <a:r>
              <a:rPr lang="en-US" altLang="zh-CN" sz="2400" b="1" i="0">
                <a:solidFill>
                  <a:schemeClr val="bg2">
                    <a:lumMod val="50000"/>
                  </a:schemeClr>
                </a:solidFill>
                <a:latin typeface="Times New Roman" pitchFamily="18" charset="0"/>
              </a:rPr>
              <a:t>, </a:t>
            </a:r>
            <a:r>
              <a:rPr lang="en-US" altLang="zh-CN" sz="2400" b="1">
                <a:solidFill>
                  <a:schemeClr val="bg2">
                    <a:lumMod val="50000"/>
                  </a:schemeClr>
                </a:solidFill>
                <a:latin typeface="Times New Roman" pitchFamily="18" charset="0"/>
              </a:rPr>
              <a:t>y</a:t>
            </a:r>
            <a:r>
              <a:rPr lang="en-US" altLang="zh-CN" sz="2400" b="1" baseline="-25000">
                <a:solidFill>
                  <a:schemeClr val="bg2">
                    <a:lumMod val="50000"/>
                  </a:schemeClr>
                </a:solidFill>
                <a:latin typeface="Times New Roman" pitchFamily="18" charset="0"/>
              </a:rPr>
              <a:t>i</a:t>
            </a:r>
            <a:r>
              <a:rPr lang="en-US" altLang="zh-CN" sz="2400" b="1" i="0" baseline="-25000">
                <a:solidFill>
                  <a:schemeClr val="bg2">
                    <a:lumMod val="50000"/>
                  </a:schemeClr>
                </a:solidFill>
                <a:latin typeface="Times New Roman" pitchFamily="18" charset="0"/>
              </a:rPr>
              <a:t>+1</a:t>
            </a:r>
            <a:r>
              <a:rPr lang="en-US" altLang="zh-CN" sz="2400" b="1" i="0">
                <a:solidFill>
                  <a:schemeClr val="bg2">
                    <a:lumMod val="50000"/>
                  </a:schemeClr>
                </a:solidFill>
                <a:latin typeface="Times New Roman" pitchFamily="18" charset="0"/>
              </a:rPr>
              <a:t>)</a:t>
            </a:r>
            <a:r>
              <a:rPr lang="zh-CN" altLang="en-US" sz="2400" b="1" i="0">
                <a:solidFill>
                  <a:schemeClr val="bg2">
                    <a:lumMod val="50000"/>
                  </a:schemeClr>
                </a:solidFill>
                <a:latin typeface="Times New Roman" pitchFamily="18" charset="0"/>
              </a:rPr>
              <a:t>有</a:t>
            </a:r>
          </a:p>
          <a:p>
            <a:pPr marL="1143000" lvl="2" indent="-228600" algn="l">
              <a:spcBef>
                <a:spcPct val="20000"/>
              </a:spcBef>
              <a:buClr>
                <a:schemeClr val="bg2"/>
              </a:buClr>
              <a:buSzPct val="65000"/>
              <a:buFont typeface="Wingdings" pitchFamily="2" charset="2"/>
              <a:buNone/>
            </a:pPr>
            <a:endParaRPr lang="zh-CN" altLang="en-US" sz="2400" b="1" i="0">
              <a:solidFill>
                <a:schemeClr val="bg2">
                  <a:lumMod val="50000"/>
                </a:schemeClr>
              </a:solidFill>
              <a:latin typeface="Times New Roman" pitchFamily="18" charset="0"/>
            </a:endParaRPr>
          </a:p>
        </p:txBody>
      </p:sp>
      <p:graphicFrame>
        <p:nvGraphicFramePr>
          <p:cNvPr id="37892" name="Object 3"/>
          <p:cNvGraphicFramePr>
            <a:graphicFrameLocks noGrp="1" noChangeAspect="1"/>
          </p:cNvGraphicFramePr>
          <p:nvPr>
            <p:ph sz="quarter" idx="2"/>
            <p:extLst>
              <p:ext uri="{D42A27DB-BD31-4B8C-83A1-F6EECF244321}">
                <p14:modId xmlns:p14="http://schemas.microsoft.com/office/powerpoint/2010/main" val="2216909946"/>
              </p:ext>
            </p:extLst>
          </p:nvPr>
        </p:nvGraphicFramePr>
        <p:xfrm>
          <a:off x="3926417" y="2349202"/>
          <a:ext cx="3361267" cy="920750"/>
        </p:xfrm>
        <a:graphic>
          <a:graphicData uri="http://schemas.openxmlformats.org/presentationml/2006/ole">
            <mc:AlternateContent xmlns:mc="http://schemas.openxmlformats.org/markup-compatibility/2006">
              <mc:Choice xmlns:v="urn:schemas-microsoft-com:vml" Requires="v">
                <p:oleObj spid="_x0000_s7247" name="Equation" r:id="rId6" imgW="1079032" imgH="393529" progId="Equation.DSMT4">
                  <p:embed/>
                </p:oleObj>
              </mc:Choice>
              <mc:Fallback>
                <p:oleObj name="Equation" r:id="rId6" imgW="1079032"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6417" y="2349202"/>
                        <a:ext cx="3361267"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8" name="Rectangle 10"/>
          <p:cNvSpPr>
            <a:spLocks noChangeArrowheads="1"/>
          </p:cNvSpPr>
          <p:nvPr/>
        </p:nvSpPr>
        <p:spPr bwMode="auto">
          <a:xfrm>
            <a:off x="626534" y="800101"/>
            <a:ext cx="11040533"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400" b="1" i="0">
              <a:solidFill>
                <a:schemeClr val="bg2"/>
              </a:solidFill>
              <a:latin typeface="Times New Roman" pitchFamily="18" charset="0"/>
            </a:endParaRPr>
          </a:p>
        </p:txBody>
      </p:sp>
      <p:sp>
        <p:nvSpPr>
          <p:cNvPr id="37903" name="Rectangle 15"/>
          <p:cNvSpPr>
            <a:spLocks noChangeArrowheads="1"/>
          </p:cNvSpPr>
          <p:nvPr/>
        </p:nvSpPr>
        <p:spPr bwMode="auto">
          <a:xfrm>
            <a:off x="624418" y="5244802"/>
            <a:ext cx="11040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r>
              <a:rPr lang="zh-CN" altLang="en-US" sz="2400" b="1" i="0">
                <a:solidFill>
                  <a:schemeClr val="bg2">
                    <a:lumMod val="50000"/>
                  </a:schemeClr>
                </a:solidFill>
                <a:latin typeface="Times New Roman" pitchFamily="18" charset="0"/>
              </a:rPr>
              <a:t>当</a:t>
            </a:r>
            <a:r>
              <a:rPr lang="en-US" altLang="zh-CN" sz="2400" b="1" i="0">
                <a:solidFill>
                  <a:schemeClr val="bg2">
                    <a:lumMod val="50000"/>
                  </a:schemeClr>
                </a:solidFill>
                <a:latin typeface="Times New Roman" pitchFamily="18" charset="0"/>
              </a:rPr>
              <a:t>|m|&lt;1</a:t>
            </a:r>
            <a:r>
              <a:rPr lang="zh-CN" altLang="en-US" sz="2400" b="1" i="0">
                <a:solidFill>
                  <a:schemeClr val="bg2">
                    <a:lumMod val="50000"/>
                  </a:schemeClr>
                </a:solidFill>
                <a:latin typeface="Times New Roman" pitchFamily="18" charset="0"/>
              </a:rPr>
              <a:t>时，从（</a:t>
            </a:r>
            <a:r>
              <a:rPr lang="en-US" altLang="zh-CN" sz="2400" b="1">
                <a:solidFill>
                  <a:schemeClr val="bg2">
                    <a:lumMod val="50000"/>
                  </a:schemeClr>
                </a:solidFill>
                <a:latin typeface="Times New Roman" pitchFamily="18" charset="0"/>
              </a:rPr>
              <a:t>x</a:t>
            </a:r>
            <a:r>
              <a:rPr lang="en-US" altLang="zh-CN" sz="2400" b="1" i="0" baseline="-25000">
                <a:solidFill>
                  <a:schemeClr val="bg2">
                    <a:lumMod val="50000"/>
                  </a:schemeClr>
                </a:solidFill>
                <a:latin typeface="Times New Roman" pitchFamily="18" charset="0"/>
              </a:rPr>
              <a:t>1</a:t>
            </a:r>
            <a:r>
              <a:rPr lang="en-US" altLang="zh-CN" sz="2400" b="1" i="0">
                <a:solidFill>
                  <a:schemeClr val="bg2">
                    <a:lumMod val="50000"/>
                  </a:schemeClr>
                </a:solidFill>
                <a:latin typeface="Times New Roman" pitchFamily="18" charset="0"/>
              </a:rPr>
              <a:t>,</a:t>
            </a:r>
            <a:r>
              <a:rPr lang="en-US" altLang="zh-CN" sz="2400" b="1">
                <a:solidFill>
                  <a:schemeClr val="bg2">
                    <a:lumMod val="50000"/>
                  </a:schemeClr>
                </a:solidFill>
                <a:latin typeface="Times New Roman" pitchFamily="18" charset="0"/>
              </a:rPr>
              <a:t>y</a:t>
            </a:r>
            <a:r>
              <a:rPr lang="en-US" altLang="zh-CN" sz="2400" b="1" i="0" baseline="-25000">
                <a:solidFill>
                  <a:schemeClr val="bg2">
                    <a:lumMod val="50000"/>
                  </a:schemeClr>
                </a:solidFill>
                <a:latin typeface="Times New Roman" pitchFamily="18" charset="0"/>
              </a:rPr>
              <a:t>1</a:t>
            </a:r>
            <a:r>
              <a:rPr lang="zh-CN" altLang="en-US" sz="2400" b="1" i="0">
                <a:solidFill>
                  <a:schemeClr val="bg2">
                    <a:lumMod val="50000"/>
                  </a:schemeClr>
                </a:solidFill>
                <a:latin typeface="Times New Roman" pitchFamily="18" charset="0"/>
              </a:rPr>
              <a:t>）开始，设</a:t>
            </a:r>
            <a:r>
              <a:rPr lang="zh-CN" altLang="en-US"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x</a:t>
            </a:r>
            <a:r>
              <a:rPr lang="en-US" altLang="zh-CN" sz="2400" b="1" i="0">
                <a:solidFill>
                  <a:schemeClr val="bg2">
                    <a:lumMod val="50000"/>
                  </a:schemeClr>
                </a:solidFill>
                <a:latin typeface="Times New Roman" pitchFamily="18" charset="0"/>
                <a:sym typeface="Symbol" pitchFamily="18" charset="2"/>
              </a:rPr>
              <a:t>=1</a:t>
            </a:r>
            <a:r>
              <a:rPr lang="zh-CN" altLang="en-US" sz="2400" b="1" i="0">
                <a:solidFill>
                  <a:schemeClr val="bg2">
                    <a:lumMod val="50000"/>
                  </a:schemeClr>
                </a:solidFill>
                <a:latin typeface="Times New Roman" pitchFamily="18" charset="0"/>
                <a:sym typeface="Symbol" pitchFamily="18" charset="2"/>
              </a:rPr>
              <a:t>，则</a:t>
            </a:r>
            <a:r>
              <a:rPr lang="en-US" altLang="zh-CN" sz="2400" b="1">
                <a:solidFill>
                  <a:schemeClr val="bg2">
                    <a:lumMod val="50000"/>
                  </a:schemeClr>
                </a:solidFill>
                <a:latin typeface="Times New Roman" pitchFamily="18" charset="0"/>
                <a:sym typeface="Symbol" pitchFamily="18" charset="2"/>
              </a:rPr>
              <a:t>x</a:t>
            </a:r>
            <a:r>
              <a:rPr lang="en-US" altLang="zh-CN" sz="2400" b="1" i="0" baseline="-25000">
                <a:solidFill>
                  <a:schemeClr val="bg2">
                    <a:lumMod val="50000"/>
                  </a:schemeClr>
                </a:solidFill>
                <a:latin typeface="Times New Roman" pitchFamily="18" charset="0"/>
                <a:sym typeface="Symbol" pitchFamily="18" charset="2"/>
              </a:rPr>
              <a:t>i+1</a:t>
            </a:r>
            <a:r>
              <a:rPr lang="en-US" altLang="zh-CN"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x</a:t>
            </a:r>
            <a:r>
              <a:rPr lang="en-US" altLang="zh-CN" sz="2400" b="1" i="0" baseline="-25000">
                <a:solidFill>
                  <a:schemeClr val="bg2">
                    <a:lumMod val="50000"/>
                  </a:schemeClr>
                </a:solidFill>
                <a:latin typeface="Times New Roman" pitchFamily="18" charset="0"/>
                <a:sym typeface="Symbol" pitchFamily="18" charset="2"/>
              </a:rPr>
              <a:t>i</a:t>
            </a:r>
            <a:r>
              <a:rPr lang="en-US" altLang="zh-CN" sz="2400" b="1" i="0">
                <a:solidFill>
                  <a:schemeClr val="bg2">
                    <a:lumMod val="50000"/>
                  </a:schemeClr>
                </a:solidFill>
                <a:latin typeface="Times New Roman" pitchFamily="18" charset="0"/>
                <a:sym typeface="Symbol" pitchFamily="18" charset="2"/>
              </a:rPr>
              <a:t>+1,  </a:t>
            </a:r>
            <a:r>
              <a:rPr lang="en-US" altLang="zh-CN" sz="2400" b="1">
                <a:solidFill>
                  <a:schemeClr val="bg2">
                    <a:lumMod val="50000"/>
                  </a:schemeClr>
                </a:solidFill>
                <a:latin typeface="Times New Roman" pitchFamily="18" charset="0"/>
                <a:sym typeface="Symbol" pitchFamily="18" charset="2"/>
              </a:rPr>
              <a:t>y</a:t>
            </a:r>
            <a:r>
              <a:rPr lang="en-US" altLang="zh-CN" sz="2400" b="1" i="0" baseline="-25000">
                <a:solidFill>
                  <a:schemeClr val="bg2">
                    <a:lumMod val="50000"/>
                  </a:schemeClr>
                </a:solidFill>
                <a:latin typeface="Times New Roman" pitchFamily="18" charset="0"/>
                <a:sym typeface="Symbol" pitchFamily="18" charset="2"/>
              </a:rPr>
              <a:t>i+1</a:t>
            </a:r>
            <a:r>
              <a:rPr lang="en-US" altLang="zh-CN"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y</a:t>
            </a:r>
            <a:r>
              <a:rPr lang="en-US" altLang="zh-CN" sz="2400" b="1" i="0" baseline="-25000">
                <a:solidFill>
                  <a:schemeClr val="bg2">
                    <a:lumMod val="50000"/>
                  </a:schemeClr>
                </a:solidFill>
                <a:latin typeface="Times New Roman" pitchFamily="18" charset="0"/>
                <a:sym typeface="Symbol" pitchFamily="18" charset="2"/>
              </a:rPr>
              <a:t>i</a:t>
            </a:r>
            <a:r>
              <a:rPr lang="en-US" altLang="zh-CN"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m</a:t>
            </a:r>
            <a:endParaRPr lang="en-US" altLang="zh-CN" sz="2400" b="1">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None/>
            </a:pPr>
            <a:endParaRPr lang="zh-CN" altLang="en-US" sz="2400" i="0">
              <a:solidFill>
                <a:schemeClr val="bg2">
                  <a:lumMod val="50000"/>
                </a:schemeClr>
              </a:solidFill>
              <a:latin typeface="Times New Roman" pitchFamily="18" charset="0"/>
            </a:endParaRPr>
          </a:p>
        </p:txBody>
      </p:sp>
      <p:sp>
        <p:nvSpPr>
          <p:cNvPr id="37904" name="Rectangle 16"/>
          <p:cNvSpPr>
            <a:spLocks noChangeArrowheads="1"/>
          </p:cNvSpPr>
          <p:nvPr/>
        </p:nvSpPr>
        <p:spPr bwMode="auto">
          <a:xfrm>
            <a:off x="624418" y="5746452"/>
            <a:ext cx="11040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r>
              <a:rPr lang="zh-CN" altLang="en-US" sz="2400" b="1" i="0">
                <a:solidFill>
                  <a:schemeClr val="bg2">
                    <a:lumMod val="50000"/>
                  </a:schemeClr>
                </a:solidFill>
                <a:latin typeface="Times New Roman" pitchFamily="18" charset="0"/>
              </a:rPr>
              <a:t>当</a:t>
            </a:r>
            <a:r>
              <a:rPr lang="en-US" altLang="zh-CN" sz="2400" b="1" i="0">
                <a:solidFill>
                  <a:schemeClr val="bg2">
                    <a:lumMod val="50000"/>
                  </a:schemeClr>
                </a:solidFill>
                <a:latin typeface="Times New Roman" pitchFamily="18" charset="0"/>
              </a:rPr>
              <a:t>|m|&gt;1</a:t>
            </a:r>
            <a:r>
              <a:rPr lang="zh-CN" altLang="en-US" sz="2400" b="1" i="0">
                <a:solidFill>
                  <a:schemeClr val="bg2">
                    <a:lumMod val="50000"/>
                  </a:schemeClr>
                </a:solidFill>
                <a:latin typeface="Times New Roman" pitchFamily="18" charset="0"/>
              </a:rPr>
              <a:t>时，从（</a:t>
            </a:r>
            <a:r>
              <a:rPr lang="en-US" altLang="zh-CN" sz="2400" b="1">
                <a:solidFill>
                  <a:schemeClr val="bg2">
                    <a:lumMod val="50000"/>
                  </a:schemeClr>
                </a:solidFill>
                <a:latin typeface="Times New Roman" pitchFamily="18" charset="0"/>
              </a:rPr>
              <a:t>x</a:t>
            </a:r>
            <a:r>
              <a:rPr lang="en-US" altLang="zh-CN" sz="2400" b="1" i="0" baseline="-25000">
                <a:solidFill>
                  <a:schemeClr val="bg2">
                    <a:lumMod val="50000"/>
                  </a:schemeClr>
                </a:solidFill>
                <a:latin typeface="Times New Roman" pitchFamily="18" charset="0"/>
              </a:rPr>
              <a:t>1</a:t>
            </a:r>
            <a:r>
              <a:rPr lang="en-US" altLang="zh-CN" sz="2400" b="1" i="0">
                <a:solidFill>
                  <a:schemeClr val="bg2">
                    <a:lumMod val="50000"/>
                  </a:schemeClr>
                </a:solidFill>
                <a:latin typeface="Times New Roman" pitchFamily="18" charset="0"/>
              </a:rPr>
              <a:t>,</a:t>
            </a:r>
            <a:r>
              <a:rPr lang="en-US" altLang="zh-CN" sz="2400" b="1">
                <a:solidFill>
                  <a:schemeClr val="bg2">
                    <a:lumMod val="50000"/>
                  </a:schemeClr>
                </a:solidFill>
                <a:latin typeface="Times New Roman" pitchFamily="18" charset="0"/>
              </a:rPr>
              <a:t>y</a:t>
            </a:r>
            <a:r>
              <a:rPr lang="en-US" altLang="zh-CN" sz="2400" b="1" i="0" baseline="-25000">
                <a:solidFill>
                  <a:schemeClr val="bg2">
                    <a:lumMod val="50000"/>
                  </a:schemeClr>
                </a:solidFill>
                <a:latin typeface="Times New Roman" pitchFamily="18" charset="0"/>
              </a:rPr>
              <a:t>1</a:t>
            </a:r>
            <a:r>
              <a:rPr lang="zh-CN" altLang="en-US" sz="2400" b="1" i="0">
                <a:solidFill>
                  <a:schemeClr val="bg2">
                    <a:lumMod val="50000"/>
                  </a:schemeClr>
                </a:solidFill>
                <a:latin typeface="Times New Roman" pitchFamily="18" charset="0"/>
              </a:rPr>
              <a:t>）开始，设</a:t>
            </a:r>
            <a:r>
              <a:rPr lang="zh-CN" altLang="en-US"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y</a:t>
            </a:r>
            <a:r>
              <a:rPr lang="en-US" altLang="zh-CN" sz="2400" b="1" i="0">
                <a:solidFill>
                  <a:schemeClr val="bg2">
                    <a:lumMod val="50000"/>
                  </a:schemeClr>
                </a:solidFill>
                <a:latin typeface="Times New Roman" pitchFamily="18" charset="0"/>
                <a:sym typeface="Symbol" pitchFamily="18" charset="2"/>
              </a:rPr>
              <a:t>=1</a:t>
            </a:r>
            <a:r>
              <a:rPr lang="zh-CN" altLang="en-US" sz="2400" b="1" i="0">
                <a:solidFill>
                  <a:schemeClr val="bg2">
                    <a:lumMod val="50000"/>
                  </a:schemeClr>
                </a:solidFill>
                <a:latin typeface="Times New Roman" pitchFamily="18" charset="0"/>
                <a:sym typeface="Symbol" pitchFamily="18" charset="2"/>
              </a:rPr>
              <a:t>，则</a:t>
            </a:r>
            <a:r>
              <a:rPr lang="en-US" altLang="zh-CN" sz="2400" b="1">
                <a:solidFill>
                  <a:schemeClr val="bg2">
                    <a:lumMod val="50000"/>
                  </a:schemeClr>
                </a:solidFill>
                <a:latin typeface="Times New Roman" pitchFamily="18" charset="0"/>
                <a:sym typeface="Symbol" pitchFamily="18" charset="2"/>
              </a:rPr>
              <a:t>y</a:t>
            </a:r>
            <a:r>
              <a:rPr lang="en-US" altLang="zh-CN" sz="2400" b="1" i="0" baseline="-25000">
                <a:solidFill>
                  <a:schemeClr val="bg2">
                    <a:lumMod val="50000"/>
                  </a:schemeClr>
                </a:solidFill>
                <a:latin typeface="Times New Roman" pitchFamily="18" charset="0"/>
                <a:sym typeface="Symbol" pitchFamily="18" charset="2"/>
              </a:rPr>
              <a:t>i+1</a:t>
            </a:r>
            <a:r>
              <a:rPr lang="en-US" altLang="zh-CN"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y</a:t>
            </a:r>
            <a:r>
              <a:rPr lang="en-US" altLang="zh-CN" sz="2400" b="1" i="0" baseline="-25000">
                <a:solidFill>
                  <a:schemeClr val="bg2">
                    <a:lumMod val="50000"/>
                  </a:schemeClr>
                </a:solidFill>
                <a:latin typeface="Times New Roman" pitchFamily="18" charset="0"/>
                <a:sym typeface="Symbol" pitchFamily="18" charset="2"/>
              </a:rPr>
              <a:t>i</a:t>
            </a:r>
            <a:r>
              <a:rPr lang="en-US" altLang="zh-CN" sz="2400" b="1" i="0">
                <a:solidFill>
                  <a:schemeClr val="bg2">
                    <a:lumMod val="50000"/>
                  </a:schemeClr>
                </a:solidFill>
                <a:latin typeface="Times New Roman" pitchFamily="18" charset="0"/>
                <a:sym typeface="Symbol" pitchFamily="18" charset="2"/>
              </a:rPr>
              <a:t>+1,  </a:t>
            </a:r>
            <a:r>
              <a:rPr lang="en-US" altLang="zh-CN" sz="2400" b="1">
                <a:solidFill>
                  <a:schemeClr val="bg2">
                    <a:lumMod val="50000"/>
                  </a:schemeClr>
                </a:solidFill>
                <a:latin typeface="Times New Roman" pitchFamily="18" charset="0"/>
                <a:sym typeface="Symbol" pitchFamily="18" charset="2"/>
              </a:rPr>
              <a:t>x</a:t>
            </a:r>
            <a:r>
              <a:rPr lang="en-US" altLang="zh-CN" sz="2400" b="1" i="0" baseline="-25000">
                <a:solidFill>
                  <a:schemeClr val="bg2">
                    <a:lumMod val="50000"/>
                  </a:schemeClr>
                </a:solidFill>
                <a:latin typeface="Times New Roman" pitchFamily="18" charset="0"/>
                <a:sym typeface="Symbol" pitchFamily="18" charset="2"/>
              </a:rPr>
              <a:t>i+1</a:t>
            </a:r>
            <a:r>
              <a:rPr lang="en-US" altLang="zh-CN" sz="2400" b="1" i="0">
                <a:solidFill>
                  <a:schemeClr val="bg2">
                    <a:lumMod val="50000"/>
                  </a:schemeClr>
                </a:solidFill>
                <a:latin typeface="Times New Roman" pitchFamily="18" charset="0"/>
                <a:sym typeface="Symbol" pitchFamily="18" charset="2"/>
              </a:rPr>
              <a:t>=</a:t>
            </a:r>
            <a:r>
              <a:rPr lang="en-US" altLang="zh-CN" sz="2400" b="1">
                <a:solidFill>
                  <a:schemeClr val="bg2">
                    <a:lumMod val="50000"/>
                  </a:schemeClr>
                </a:solidFill>
                <a:latin typeface="Times New Roman" pitchFamily="18" charset="0"/>
                <a:sym typeface="Symbol" pitchFamily="18" charset="2"/>
              </a:rPr>
              <a:t>x</a:t>
            </a:r>
            <a:r>
              <a:rPr lang="en-US" altLang="zh-CN" sz="2400" b="1" i="0" baseline="-25000">
                <a:solidFill>
                  <a:schemeClr val="bg2">
                    <a:lumMod val="50000"/>
                  </a:schemeClr>
                </a:solidFill>
                <a:latin typeface="Times New Roman" pitchFamily="18" charset="0"/>
                <a:sym typeface="Symbol" pitchFamily="18" charset="2"/>
              </a:rPr>
              <a:t>i</a:t>
            </a:r>
            <a:r>
              <a:rPr lang="en-US" altLang="zh-CN" sz="2400" b="1" i="0">
                <a:solidFill>
                  <a:schemeClr val="bg2">
                    <a:lumMod val="50000"/>
                  </a:schemeClr>
                </a:solidFill>
                <a:latin typeface="Times New Roman" pitchFamily="18" charset="0"/>
                <a:sym typeface="Symbol" pitchFamily="18" charset="2"/>
              </a:rPr>
              <a:t>+1/</a:t>
            </a:r>
            <a:r>
              <a:rPr lang="en-US" altLang="zh-CN" sz="2400" b="1">
                <a:solidFill>
                  <a:schemeClr val="bg2">
                    <a:lumMod val="50000"/>
                  </a:schemeClr>
                </a:solidFill>
                <a:latin typeface="Times New Roman" pitchFamily="18" charset="0"/>
                <a:sym typeface="Symbol" pitchFamily="18" charset="2"/>
              </a:rPr>
              <a:t>m</a:t>
            </a:r>
            <a:endParaRPr lang="en-US" altLang="zh-CN" sz="2400" b="1">
              <a:solidFill>
                <a:schemeClr val="bg2">
                  <a:lumMod val="50000"/>
                </a:schemeClr>
              </a:solidFill>
              <a:latin typeface="Times New Roman" pitchFamily="18" charset="0"/>
            </a:endParaRPr>
          </a:p>
          <a:p>
            <a:pPr marL="1143000" lvl="2" indent="-228600" algn="l">
              <a:spcBef>
                <a:spcPct val="20000"/>
              </a:spcBef>
              <a:buClr>
                <a:schemeClr val="bg2"/>
              </a:buClr>
              <a:buSzPct val="65000"/>
              <a:buFont typeface="Wingdings" pitchFamily="2" charset="2"/>
              <a:buNone/>
            </a:pPr>
            <a:endParaRPr lang="zh-CN" altLang="en-US" sz="2400" b="1" i="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13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7898"/>
                                        </p:tgtEl>
                                        <p:attrNameLst>
                                          <p:attrName>style.visibility</p:attrName>
                                        </p:attrNameLst>
                                      </p:cBhvr>
                                      <p:to>
                                        <p:strVal val="visible"/>
                                      </p:to>
                                    </p:set>
                                    <p:animEffect transition="in" filter="wipe(left)">
                                      <p:cBhvr>
                                        <p:cTn id="7" dur="500"/>
                                        <p:tgtEl>
                                          <p:spTgt spid="37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wipe(left)">
                                      <p:cBhvr>
                                        <p:cTn id="12" dur="500"/>
                                        <p:tgtEl>
                                          <p:spTgt spid="37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900"/>
                                        </p:tgtEl>
                                        <p:attrNameLst>
                                          <p:attrName>style.visibility</p:attrName>
                                        </p:attrNameLst>
                                      </p:cBhvr>
                                      <p:to>
                                        <p:strVal val="visible"/>
                                      </p:to>
                                    </p:set>
                                    <p:animEffect transition="in" filter="wipe(left)">
                                      <p:cBhvr>
                                        <p:cTn id="17" dur="500"/>
                                        <p:tgtEl>
                                          <p:spTgt spid="37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901"/>
                                        </p:tgtEl>
                                        <p:attrNameLst>
                                          <p:attrName>style.visibility</p:attrName>
                                        </p:attrNameLst>
                                      </p:cBhvr>
                                      <p:to>
                                        <p:strVal val="visible"/>
                                      </p:to>
                                    </p:set>
                                    <p:animEffect transition="in" filter="wipe(left)">
                                      <p:cBhvr>
                                        <p:cTn id="26" dur="500"/>
                                        <p:tgtEl>
                                          <p:spTgt spid="379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903"/>
                                        </p:tgtEl>
                                        <p:attrNameLst>
                                          <p:attrName>style.visibility</p:attrName>
                                        </p:attrNameLst>
                                      </p:cBhvr>
                                      <p:to>
                                        <p:strVal val="visible"/>
                                      </p:to>
                                    </p:set>
                                    <p:animEffect transition="in" filter="wipe(left)">
                                      <p:cBhvr>
                                        <p:cTn id="35" dur="500"/>
                                        <p:tgtEl>
                                          <p:spTgt spid="379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904"/>
                                        </p:tgtEl>
                                        <p:attrNameLst>
                                          <p:attrName>style.visibility</p:attrName>
                                        </p:attrNameLst>
                                      </p:cBhvr>
                                      <p:to>
                                        <p:strVal val="visible"/>
                                      </p:to>
                                    </p:set>
                                    <p:animEffect transition="in" filter="wipe(left)">
                                      <p:cBhvr>
                                        <p:cTn id="40" dur="500"/>
                                        <p:tgtEl>
                                          <p:spTgt spid="37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p:bldP spid="37899" grpId="0"/>
      <p:bldP spid="37901" grpId="0"/>
      <p:bldP spid="37898" grpId="0"/>
      <p:bldP spid="37903" grpId="0"/>
      <p:bldP spid="379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2495600" y="854835"/>
            <a:ext cx="6984907" cy="5652219"/>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46083" name="Rectangle 3"/>
          <p:cNvSpPr>
            <a:spLocks noGrp="1" noChangeArrowheads="1"/>
          </p:cNvSpPr>
          <p:nvPr>
            <p:ph type="body" idx="1"/>
          </p:nvPr>
        </p:nvSpPr>
        <p:spPr>
          <a:xfrm>
            <a:off x="624415" y="377827"/>
            <a:ext cx="11135784" cy="6767513"/>
          </a:xfrm>
        </p:spPr>
        <p:txBody>
          <a:bodyPr/>
          <a:lstStyle/>
          <a:p>
            <a:pPr lvl="2" eaLnBrk="1" hangingPunct="1"/>
            <a:r>
              <a:rPr lang="en-US" altLang="zh-CN" b="1" dirty="0" smtClean="0">
                <a:solidFill>
                  <a:schemeClr val="bg2">
                    <a:lumMod val="50000"/>
                  </a:schemeClr>
                </a:solidFill>
              </a:rPr>
              <a:t>DDA</a:t>
            </a:r>
            <a:r>
              <a:rPr lang="zh-CN" altLang="en-US" b="1" dirty="0" smtClean="0">
                <a:solidFill>
                  <a:schemeClr val="bg2">
                    <a:lumMod val="50000"/>
                  </a:schemeClr>
                </a:solidFill>
              </a:rPr>
              <a:t>算法描述</a:t>
            </a:r>
            <a:endParaRPr lang="zh-CN" altLang="en-US" b="1" dirty="0" smtClean="0">
              <a:solidFill>
                <a:schemeClr val="bg2">
                  <a:lumMod val="50000"/>
                </a:schemeClr>
              </a:solidFill>
              <a:latin typeface="Times New Roman" pitchFamily="18" charset="0"/>
            </a:endParaRPr>
          </a:p>
          <a:p>
            <a:pPr lvl="3" eaLnBrk="1" hangingPunct="1">
              <a:buFont typeface="Wingdings" pitchFamily="2" charset="2"/>
              <a:buNone/>
            </a:pPr>
            <a:r>
              <a:rPr lang="en-US" altLang="zh-CN" sz="2400" b="1" dirty="0" smtClean="0">
                <a:latin typeface="Times New Roman" pitchFamily="18" charset="0"/>
                <a:sym typeface="Symbol" pitchFamily="18" charset="2"/>
              </a:rPr>
              <a:t>       </a:t>
            </a:r>
          </a:p>
          <a:p>
            <a:pPr lvl="3" indent="1704975" eaLnBrk="1" hangingPunct="1">
              <a:buFont typeface="Wingdings" pitchFamily="2" charset="2"/>
              <a:buNone/>
            </a:pPr>
            <a:r>
              <a:rPr lang="en-US" altLang="zh-CN" sz="2400" b="1" dirty="0" smtClean="0">
                <a:latin typeface="Times New Roman" pitchFamily="18" charset="0"/>
                <a:sym typeface="Symbol" pitchFamily="18" charset="2"/>
              </a:rPr>
              <a:t>       </a:t>
            </a:r>
            <a:r>
              <a:rPr lang="en-US" altLang="zh-CN" sz="2400" b="1" dirty="0" smtClean="0">
                <a:solidFill>
                  <a:schemeClr val="bg1"/>
                </a:solidFill>
                <a:latin typeface="Times New Roman" pitchFamily="18" charset="0"/>
                <a:sym typeface="Symbol" pitchFamily="18" charset="2"/>
              </a:rPr>
              <a:t>void </a:t>
            </a:r>
            <a:r>
              <a:rPr lang="en-US" altLang="zh-CN" sz="2400" b="1" dirty="0" err="1" smtClean="0">
                <a:solidFill>
                  <a:schemeClr val="bg1"/>
                </a:solidFill>
                <a:latin typeface="Times New Roman" pitchFamily="18" charset="0"/>
                <a:sym typeface="Symbol" pitchFamily="18" charset="2"/>
              </a:rPr>
              <a:t>lineDDA</a:t>
            </a:r>
            <a:r>
              <a:rPr lang="en-US" altLang="zh-CN" sz="2400" b="1" dirty="0" smtClean="0">
                <a:solidFill>
                  <a:schemeClr val="bg1"/>
                </a:solidFill>
                <a:latin typeface="Times New Roman" pitchFamily="18" charset="0"/>
                <a:sym typeface="Symbol" pitchFamily="18" charset="2"/>
              </a:rPr>
              <a:t>(</a:t>
            </a:r>
            <a:r>
              <a:rPr lang="en-US" altLang="zh-CN" sz="2400" b="1" dirty="0" err="1" smtClean="0">
                <a:solidFill>
                  <a:schemeClr val="bg1"/>
                </a:solidFill>
                <a:latin typeface="Times New Roman" pitchFamily="18" charset="0"/>
                <a:sym typeface="Symbol" pitchFamily="18" charset="2"/>
              </a:rPr>
              <a:t>int</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xa,int</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ya,int</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xb</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int</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yb</a:t>
            </a:r>
            <a:r>
              <a:rPr lang="en-US" altLang="zh-CN" sz="2400" b="1" dirty="0" smtClean="0">
                <a:solidFill>
                  <a:schemeClr val="bg1"/>
                </a:solidFill>
                <a:latin typeface="Times New Roman" pitchFamily="18" charset="0"/>
                <a:sym typeface="Symbol" pitchFamily="18" charset="2"/>
              </a:rPr>
              <a:t>)</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int</a:t>
            </a:r>
            <a:r>
              <a:rPr lang="en-US" altLang="zh-CN" sz="2400" b="1" dirty="0" smtClean="0">
                <a:solidFill>
                  <a:schemeClr val="bg1"/>
                </a:solidFill>
                <a:latin typeface="Times New Roman" pitchFamily="18" charset="0"/>
                <a:sym typeface="Symbol" pitchFamily="18" charset="2"/>
              </a:rPr>
              <a:t> dx=</a:t>
            </a:r>
            <a:r>
              <a:rPr lang="en-US" altLang="zh-CN" sz="2400" b="1" dirty="0" err="1" smtClean="0">
                <a:solidFill>
                  <a:schemeClr val="bg1"/>
                </a:solidFill>
                <a:latin typeface="Times New Roman" pitchFamily="18" charset="0"/>
                <a:sym typeface="Symbol" pitchFamily="18" charset="2"/>
              </a:rPr>
              <a:t>xb-xa</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dy</a:t>
            </a:r>
            <a:r>
              <a:rPr lang="en-US" altLang="zh-CN" sz="2400" b="1" dirty="0" smtClean="0">
                <a:solidFill>
                  <a:schemeClr val="bg1"/>
                </a:solidFill>
                <a:latin typeface="Times New Roman" pitchFamily="18" charset="0"/>
                <a:sym typeface="Symbol" pitchFamily="18" charset="2"/>
              </a:rPr>
              <a:t>=</a:t>
            </a:r>
            <a:r>
              <a:rPr lang="en-US" altLang="zh-CN" sz="2400" b="1" dirty="0" err="1" smtClean="0">
                <a:solidFill>
                  <a:schemeClr val="bg1"/>
                </a:solidFill>
                <a:latin typeface="Times New Roman" pitchFamily="18" charset="0"/>
                <a:sym typeface="Symbol" pitchFamily="18" charset="2"/>
              </a:rPr>
              <a:t>yb-ya</a:t>
            </a:r>
            <a:r>
              <a:rPr lang="en-US" altLang="zh-CN" sz="2400" b="1" dirty="0" smtClean="0">
                <a:solidFill>
                  <a:schemeClr val="bg1"/>
                </a:solidFill>
                <a:latin typeface="Times New Roman" pitchFamily="18" charset="0"/>
                <a:sym typeface="Symbol" pitchFamily="18" charset="2"/>
              </a:rPr>
              <a:t>, steps, k;</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float </a:t>
            </a:r>
            <a:r>
              <a:rPr lang="en-US" altLang="zh-CN" sz="2400" b="1" dirty="0" err="1" smtClean="0">
                <a:solidFill>
                  <a:schemeClr val="bg1"/>
                </a:solidFill>
                <a:latin typeface="Times New Roman" pitchFamily="18" charset="0"/>
                <a:sym typeface="Symbol" pitchFamily="18" charset="2"/>
              </a:rPr>
              <a:t>xIncrement</a:t>
            </a: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yIncrement</a:t>
            </a:r>
            <a:r>
              <a:rPr lang="en-US" altLang="zh-CN" sz="2400" b="1" dirty="0" smtClean="0">
                <a:solidFill>
                  <a:schemeClr val="bg1"/>
                </a:solidFill>
                <a:latin typeface="Times New Roman" pitchFamily="18" charset="0"/>
                <a:sym typeface="Symbol" pitchFamily="18" charset="2"/>
              </a:rPr>
              <a:t>, x=</a:t>
            </a:r>
            <a:r>
              <a:rPr lang="en-US" altLang="zh-CN" sz="2400" b="1" dirty="0" err="1" smtClean="0">
                <a:solidFill>
                  <a:schemeClr val="bg1"/>
                </a:solidFill>
                <a:latin typeface="Times New Roman" pitchFamily="18" charset="0"/>
                <a:sym typeface="Symbol" pitchFamily="18" charset="2"/>
              </a:rPr>
              <a:t>xa</a:t>
            </a:r>
            <a:r>
              <a:rPr lang="en-US" altLang="zh-CN" sz="2400" b="1" dirty="0" smtClean="0">
                <a:solidFill>
                  <a:schemeClr val="bg1"/>
                </a:solidFill>
                <a:latin typeface="Times New Roman" pitchFamily="18" charset="0"/>
                <a:sym typeface="Symbol" pitchFamily="18" charset="2"/>
              </a:rPr>
              <a:t>, y=</a:t>
            </a:r>
            <a:r>
              <a:rPr lang="en-US" altLang="zh-CN" sz="2400" b="1" dirty="0" err="1" smtClean="0">
                <a:solidFill>
                  <a:schemeClr val="bg1"/>
                </a:solidFill>
                <a:latin typeface="Times New Roman" pitchFamily="18" charset="0"/>
                <a:sym typeface="Symbol" pitchFamily="18" charset="2"/>
              </a:rPr>
              <a:t>ya</a:t>
            </a:r>
            <a:r>
              <a:rPr lang="en-US" altLang="zh-CN" sz="2400" b="1" dirty="0" smtClean="0">
                <a:solidFill>
                  <a:schemeClr val="bg1"/>
                </a:solidFill>
                <a:latin typeface="Times New Roman" pitchFamily="18" charset="0"/>
                <a:sym typeface="Symbol" pitchFamily="18" charset="2"/>
              </a:rPr>
              <a:t>;</a:t>
            </a:r>
          </a:p>
          <a:p>
            <a:pPr lvl="3" indent="1704975" eaLnBrk="1" hangingPunct="1">
              <a:buFont typeface="Wingdings" pitchFamily="2" charset="2"/>
              <a:buNone/>
            </a:pPr>
            <a:r>
              <a:rPr lang="zh-CN" altLang="en-US" b="1" dirty="0" smtClean="0">
                <a:solidFill>
                  <a:schemeClr val="bg1"/>
                </a:solidFill>
                <a:latin typeface="Times New Roman" pitchFamily="18" charset="0"/>
                <a:sym typeface="Symbol" pitchFamily="18" charset="2"/>
              </a:rPr>
              <a:t>            </a:t>
            </a:r>
          </a:p>
          <a:p>
            <a:pPr lvl="3" indent="1704975" eaLnBrk="1" hangingPunct="1">
              <a:buFont typeface="Wingdings" pitchFamily="2" charset="2"/>
              <a:buNone/>
            </a:pPr>
            <a:r>
              <a:rPr lang="zh-CN" altLang="en-US" b="1" dirty="0" smtClean="0">
                <a:solidFill>
                  <a:schemeClr val="bg1"/>
                </a:solidFill>
                <a:latin typeface="Times New Roman" pitchFamily="18" charset="0"/>
                <a:sym typeface="Symbol" pitchFamily="18" charset="2"/>
              </a:rPr>
              <a:t>              </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计算</a:t>
            </a:r>
            <a:r>
              <a:rPr lang="en-US" altLang="zh-CN" b="1" i="1" dirty="0" smtClean="0">
                <a:solidFill>
                  <a:schemeClr val="bg1"/>
                </a:solidFill>
                <a:latin typeface="Times New Roman" pitchFamily="18" charset="0"/>
                <a:sym typeface="Symbol" pitchFamily="18" charset="2"/>
              </a:rPr>
              <a:t>x</a:t>
            </a:r>
            <a:r>
              <a:rPr lang="zh-CN" altLang="en-US" b="1" dirty="0" smtClean="0">
                <a:solidFill>
                  <a:schemeClr val="bg1"/>
                </a:solidFill>
                <a:latin typeface="Times New Roman" pitchFamily="18" charset="0"/>
                <a:sym typeface="Symbol" pitchFamily="18" charset="2"/>
              </a:rPr>
              <a:t>方向和</a:t>
            </a:r>
            <a:r>
              <a:rPr lang="en-US" altLang="zh-CN" b="1" i="1" dirty="0" smtClean="0">
                <a:solidFill>
                  <a:schemeClr val="bg1"/>
                </a:solidFill>
                <a:latin typeface="Times New Roman" pitchFamily="18" charset="0"/>
                <a:sym typeface="Symbol" pitchFamily="18" charset="2"/>
              </a:rPr>
              <a:t>y</a:t>
            </a:r>
            <a:r>
              <a:rPr lang="zh-CN" altLang="en-US" b="1" dirty="0" smtClean="0">
                <a:solidFill>
                  <a:schemeClr val="bg1"/>
                </a:solidFill>
                <a:latin typeface="Times New Roman" pitchFamily="18" charset="0"/>
                <a:sym typeface="Symbol" pitchFamily="18" charset="2"/>
              </a:rPr>
              <a:t>方向上的增量</a:t>
            </a:r>
            <a:r>
              <a:rPr lang="en-US" altLang="zh-CN" b="1" i="1" dirty="0" smtClean="0">
                <a:solidFill>
                  <a:schemeClr val="bg1"/>
                </a:solidFill>
                <a:latin typeface="Times New Roman" pitchFamily="18" charset="0"/>
                <a:sym typeface="Symbol" pitchFamily="18" charset="2"/>
              </a:rPr>
              <a:t>x</a:t>
            </a:r>
            <a:r>
              <a:rPr lang="zh-CN" altLang="en-US" b="1" dirty="0" smtClean="0">
                <a:solidFill>
                  <a:schemeClr val="bg1"/>
                </a:solidFill>
                <a:latin typeface="Times New Roman" pitchFamily="18" charset="0"/>
                <a:sym typeface="Symbol" pitchFamily="18" charset="2"/>
              </a:rPr>
              <a:t>和</a:t>
            </a:r>
            <a:r>
              <a:rPr lang="en-US" altLang="zh-CN" b="1" i="1" dirty="0" smtClean="0">
                <a:solidFill>
                  <a:schemeClr val="bg1"/>
                </a:solidFill>
                <a:latin typeface="Times New Roman" pitchFamily="18" charset="0"/>
                <a:sym typeface="Symbol" pitchFamily="18" charset="2"/>
              </a:rPr>
              <a:t>y*/</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if </a:t>
            </a:r>
            <a:r>
              <a:rPr lang="en-US" altLang="zh-CN" sz="2400" b="1" dirty="0" smtClean="0">
                <a:solidFill>
                  <a:schemeClr val="bg1"/>
                </a:solidFill>
                <a:latin typeface="Times New Roman" pitchFamily="18" charset="0"/>
                <a:sym typeface="Symbol" pitchFamily="18" charset="2"/>
              </a:rPr>
              <a:t>(abs(dx</a:t>
            </a:r>
            <a:r>
              <a:rPr lang="en-US" altLang="zh-CN" sz="2400" b="1" dirty="0" smtClean="0">
                <a:solidFill>
                  <a:schemeClr val="bg1"/>
                </a:solidFill>
                <a:latin typeface="Times New Roman" pitchFamily="18" charset="0"/>
                <a:sym typeface="Symbol" pitchFamily="18" charset="2"/>
              </a:rPr>
              <a:t>) </a:t>
            </a:r>
            <a:r>
              <a:rPr lang="en-US" altLang="zh-CN" sz="2400" b="1" dirty="0" smtClean="0">
                <a:solidFill>
                  <a:schemeClr val="bg1"/>
                </a:solidFill>
                <a:ea typeface="仿宋_GB2312" pitchFamily="49" charset="-122"/>
                <a:cs typeface="Arial" charset="0"/>
                <a:sym typeface="Symbol" pitchFamily="18" charset="2"/>
              </a:rPr>
              <a:t>&gt;=</a:t>
            </a:r>
            <a:r>
              <a:rPr lang="en-US" altLang="zh-CN" sz="2400" b="1" dirty="0" smtClean="0">
                <a:solidFill>
                  <a:schemeClr val="bg1"/>
                </a:solidFill>
                <a:latin typeface="Times New Roman" pitchFamily="18" charset="0"/>
                <a:sym typeface="Symbol" pitchFamily="18" charset="2"/>
              </a:rPr>
              <a:t> abs(</a:t>
            </a:r>
            <a:r>
              <a:rPr lang="en-US" altLang="zh-CN" sz="2400" b="1" dirty="0" err="1" smtClean="0">
                <a:solidFill>
                  <a:schemeClr val="bg1"/>
                </a:solidFill>
                <a:latin typeface="Times New Roman" pitchFamily="18" charset="0"/>
                <a:sym typeface="Symbol" pitchFamily="18" charset="2"/>
              </a:rPr>
              <a:t>dy</a:t>
            </a:r>
            <a:r>
              <a:rPr lang="en-US" altLang="zh-CN" sz="2400" b="1" dirty="0" smtClean="0">
                <a:solidFill>
                  <a:schemeClr val="bg1"/>
                </a:solidFill>
                <a:latin typeface="Times New Roman" pitchFamily="18" charset="0"/>
                <a:sym typeface="Symbol" pitchFamily="18" charset="2"/>
              </a:rPr>
              <a:t>) ) steps=abs(dx);</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else  steps=abs(</a:t>
            </a:r>
            <a:r>
              <a:rPr lang="en-US" altLang="zh-CN" sz="2400" b="1" dirty="0" err="1" smtClean="0">
                <a:solidFill>
                  <a:schemeClr val="bg1"/>
                </a:solidFill>
                <a:latin typeface="Times New Roman" pitchFamily="18" charset="0"/>
                <a:sym typeface="Symbol" pitchFamily="18" charset="2"/>
              </a:rPr>
              <a:t>dy</a:t>
            </a:r>
            <a:r>
              <a:rPr lang="en-US" altLang="zh-CN" sz="2400" b="1" dirty="0" smtClean="0">
                <a:solidFill>
                  <a:schemeClr val="bg1"/>
                </a:solidFill>
                <a:latin typeface="Times New Roman" pitchFamily="18" charset="0"/>
                <a:sym typeface="Symbol" pitchFamily="18" charset="2"/>
              </a:rPr>
              <a:t>);</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xIncrement</a:t>
            </a:r>
            <a:r>
              <a:rPr lang="en-US" altLang="zh-CN" sz="2400" b="1" i="1" dirty="0" smtClean="0">
                <a:solidFill>
                  <a:schemeClr val="bg1"/>
                </a:solidFill>
                <a:latin typeface="Times New Roman" pitchFamily="18" charset="0"/>
                <a:sym typeface="Symbol" pitchFamily="18" charset="2"/>
              </a:rPr>
              <a:t> </a:t>
            </a:r>
            <a:r>
              <a:rPr lang="en-US" altLang="zh-CN" sz="2400" b="1" dirty="0" smtClean="0">
                <a:solidFill>
                  <a:schemeClr val="bg1"/>
                </a:solidFill>
                <a:latin typeface="Times New Roman" pitchFamily="18" charset="0"/>
                <a:sym typeface="Symbol" pitchFamily="18" charset="2"/>
              </a:rPr>
              <a:t>=dx/steps;</a:t>
            </a:r>
          </a:p>
          <a:p>
            <a:pPr lvl="3" indent="1704975"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yIncrement</a:t>
            </a:r>
            <a:r>
              <a:rPr lang="en-US" altLang="zh-CN" sz="2400" b="1" i="1" dirty="0" smtClean="0">
                <a:solidFill>
                  <a:schemeClr val="bg1"/>
                </a:solidFill>
                <a:latin typeface="Times New Roman" pitchFamily="18" charset="0"/>
                <a:sym typeface="Symbol" pitchFamily="18" charset="2"/>
              </a:rPr>
              <a:t> </a:t>
            </a:r>
            <a:r>
              <a:rPr lang="en-US" altLang="zh-CN" sz="2400" b="1" dirty="0" smtClean="0">
                <a:solidFill>
                  <a:schemeClr val="bg1"/>
                </a:solidFill>
                <a:latin typeface="Times New Roman" pitchFamily="18" charset="0"/>
                <a:sym typeface="Symbol" pitchFamily="18" charset="2"/>
              </a:rPr>
              <a:t>=</a:t>
            </a:r>
            <a:r>
              <a:rPr lang="en-US" altLang="zh-CN" sz="2400" b="1" dirty="0" err="1" smtClean="0">
                <a:solidFill>
                  <a:schemeClr val="bg1"/>
                </a:solidFill>
                <a:latin typeface="Times New Roman" pitchFamily="18" charset="0"/>
                <a:sym typeface="Symbol" pitchFamily="18" charset="2"/>
              </a:rPr>
              <a:t>dy</a:t>
            </a:r>
            <a:r>
              <a:rPr lang="en-US" altLang="zh-CN" sz="2400" b="1" dirty="0" smtClean="0">
                <a:solidFill>
                  <a:schemeClr val="bg1"/>
                </a:solidFill>
                <a:latin typeface="Times New Roman" pitchFamily="18" charset="0"/>
                <a:sym typeface="Symbol" pitchFamily="18" charset="2"/>
              </a:rPr>
              <a:t>/steps;</a:t>
            </a:r>
            <a:endParaRPr lang="en-US" altLang="zh-CN" b="1" dirty="0" smtClean="0">
              <a:solidFill>
                <a:schemeClr val="bg1"/>
              </a:solidFill>
              <a:latin typeface="Times New Roman" pitchFamily="18" charset="0"/>
              <a:sym typeface="Symbol" pitchFamily="18" charset="2"/>
            </a:endParaRPr>
          </a:p>
          <a:p>
            <a:pPr lvl="3" eaLnBrk="1" hangingPunct="1">
              <a:buFont typeface="Wingdings" pitchFamily="2" charset="2"/>
              <a:buNone/>
            </a:pPr>
            <a:r>
              <a:rPr lang="zh-CN" altLang="en-US" b="1" dirty="0" smtClean="0">
                <a:latin typeface="Times New Roman" pitchFamily="18" charset="0"/>
                <a:sym typeface="Symbol" pitchFamily="18" charset="2"/>
              </a:rPr>
              <a:t>		</a:t>
            </a:r>
            <a:endParaRPr lang="en-US" altLang="zh-CN" b="1" dirty="0" smtClean="0">
              <a:latin typeface="Times New Roman" pitchFamily="18" charset="0"/>
              <a:sym typeface="Symbol" pitchFamily="18" charset="2"/>
            </a:endParaRPr>
          </a:p>
          <a:p>
            <a:pPr lvl="3" eaLnBrk="1" hangingPunct="1">
              <a:buFont typeface="Wingdings" pitchFamily="2" charset="2"/>
              <a:buNone/>
            </a:pPr>
            <a:r>
              <a:rPr lang="en-US" altLang="zh-CN" sz="2400" b="1" dirty="0" smtClean="0">
                <a:latin typeface="Times New Roman" pitchFamily="18" charset="0"/>
                <a:sym typeface="Symbol" pitchFamily="18" charset="2"/>
              </a:rPr>
              <a:t>       </a:t>
            </a:r>
          </a:p>
        </p:txBody>
      </p:sp>
      <p:sp>
        <p:nvSpPr>
          <p:cNvPr id="46084" name="Line 4"/>
          <p:cNvSpPr>
            <a:spLocks noChangeShapeType="1"/>
          </p:cNvSpPr>
          <p:nvPr/>
        </p:nvSpPr>
        <p:spPr bwMode="auto">
          <a:xfrm flipV="1">
            <a:off x="719666" y="1736726"/>
            <a:ext cx="912283" cy="863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Text Box 5"/>
          <p:cNvSpPr txBox="1">
            <a:spLocks noChangeArrowheads="1"/>
          </p:cNvSpPr>
          <p:nvPr/>
        </p:nvSpPr>
        <p:spPr bwMode="auto">
          <a:xfrm>
            <a:off x="192615" y="2600327"/>
            <a:ext cx="14393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dirty="0">
                <a:solidFill>
                  <a:schemeClr val="bg2">
                    <a:lumMod val="50000"/>
                  </a:schemeClr>
                </a:solidFill>
              </a:rPr>
              <a:t>A(</a:t>
            </a:r>
            <a:r>
              <a:rPr lang="en-US" altLang="zh-CN" b="1" i="0" dirty="0" err="1">
                <a:solidFill>
                  <a:schemeClr val="bg2">
                    <a:lumMod val="50000"/>
                  </a:schemeClr>
                </a:solidFill>
              </a:rPr>
              <a:t>xa,ya</a:t>
            </a:r>
            <a:r>
              <a:rPr lang="en-US" altLang="zh-CN" b="1" i="0" dirty="0">
                <a:solidFill>
                  <a:schemeClr val="bg2">
                    <a:lumMod val="50000"/>
                  </a:schemeClr>
                </a:solidFill>
              </a:rPr>
              <a:t>)</a:t>
            </a:r>
          </a:p>
        </p:txBody>
      </p:sp>
      <p:sp>
        <p:nvSpPr>
          <p:cNvPr id="46086" name="Text Box 6"/>
          <p:cNvSpPr txBox="1">
            <a:spLocks noChangeArrowheads="1"/>
          </p:cNvSpPr>
          <p:nvPr/>
        </p:nvSpPr>
        <p:spPr bwMode="auto">
          <a:xfrm>
            <a:off x="1439333" y="1303338"/>
            <a:ext cx="1056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solidFill>
                  <a:schemeClr val="bg2">
                    <a:lumMod val="50000"/>
                  </a:schemeClr>
                </a:solidFill>
              </a:rPr>
              <a:t>B(xb,yb)</a:t>
            </a:r>
          </a:p>
        </p:txBody>
      </p:sp>
    </p:spTree>
    <p:extLst>
      <p:ext uri="{BB962C8B-B14F-4D97-AF65-F5344CB8AC3E}">
        <p14:creationId xmlns:p14="http://schemas.microsoft.com/office/powerpoint/2010/main" val="952462910"/>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2639484" y="0"/>
            <a:ext cx="6984000" cy="6264000"/>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47107" name="Rectangle 5"/>
          <p:cNvSpPr>
            <a:spLocks noGrp="1" noChangeArrowheads="1"/>
          </p:cNvSpPr>
          <p:nvPr>
            <p:ph type="body" idx="1"/>
          </p:nvPr>
        </p:nvSpPr>
        <p:spPr>
          <a:xfrm>
            <a:off x="1007533" y="549277"/>
            <a:ext cx="10204451" cy="4823940"/>
          </a:xfrm>
          <a:noFill/>
        </p:spPr>
        <p:txBody>
          <a:bodyPr/>
          <a:lstStyle/>
          <a:p>
            <a:pPr lvl="3" eaLnBrk="1" hangingPunct="1">
              <a:buFont typeface="Wingdings" pitchFamily="2" charset="2"/>
              <a:buNone/>
            </a:pPr>
            <a:r>
              <a:rPr lang="zh-CN" altLang="en-US" b="1" dirty="0" smtClean="0">
                <a:solidFill>
                  <a:schemeClr val="bg1"/>
                </a:solidFill>
                <a:latin typeface="Times New Roman" pitchFamily="18" charset="0"/>
                <a:sym typeface="Symbol" pitchFamily="18" charset="2"/>
              </a:rPr>
              <a:t>    </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绘制第一个像素点*</a:t>
            </a:r>
            <a:r>
              <a:rPr lang="en-US" altLang="zh-CN" b="1" dirty="0" smtClean="0">
                <a:solidFill>
                  <a:schemeClr val="bg1"/>
                </a:solidFill>
                <a:latin typeface="Times New Roman" pitchFamily="18" charset="0"/>
                <a:sym typeface="Symbol" pitchFamily="18" charset="2"/>
              </a:rPr>
              <a:t>/</a:t>
            </a:r>
          </a:p>
          <a:p>
            <a:pPr lvl="3" indent="1797050" eaLnBrk="1" hangingPunct="1">
              <a:buFont typeface="Wingdings" pitchFamily="2" charset="2"/>
              <a:buNone/>
            </a:pPr>
            <a:r>
              <a:rPr lang="en-US" altLang="zh-CN" sz="2400" b="1" dirty="0" smtClean="0">
                <a:solidFill>
                  <a:schemeClr val="bg1"/>
                </a:solidFill>
                <a:latin typeface="Times New Roman" pitchFamily="18" charset="0"/>
                <a:sym typeface="Symbol" pitchFamily="18" charset="2"/>
              </a:rPr>
              <a:t>     </a:t>
            </a:r>
            <a:r>
              <a:rPr lang="en-US" altLang="zh-CN" sz="2400" b="1" dirty="0" err="1" smtClean="0">
                <a:solidFill>
                  <a:schemeClr val="bg1"/>
                </a:solidFill>
                <a:latin typeface="Times New Roman" pitchFamily="18" charset="0"/>
                <a:sym typeface="Symbol" pitchFamily="18" charset="2"/>
              </a:rPr>
              <a:t>setpixel</a:t>
            </a:r>
            <a:r>
              <a:rPr lang="en-US" altLang="zh-CN" sz="2400" b="1" dirty="0" smtClean="0">
                <a:solidFill>
                  <a:schemeClr val="bg1"/>
                </a:solidFill>
                <a:latin typeface="Times New Roman" pitchFamily="18" charset="0"/>
                <a:sym typeface="Symbol" pitchFamily="18" charset="2"/>
              </a:rPr>
              <a:t> (ROUND(</a:t>
            </a:r>
            <a:r>
              <a:rPr lang="en-US" altLang="zh-CN" sz="2400" b="1" i="1" dirty="0" smtClean="0">
                <a:solidFill>
                  <a:schemeClr val="bg1"/>
                </a:solidFill>
                <a:latin typeface="Times New Roman" pitchFamily="18" charset="0"/>
                <a:sym typeface="Symbol" pitchFamily="18" charset="2"/>
              </a:rPr>
              <a:t>x)</a:t>
            </a:r>
            <a:r>
              <a:rPr lang="en-US" altLang="zh-CN" sz="2400" b="1" dirty="0" smtClean="0">
                <a:solidFill>
                  <a:schemeClr val="bg1"/>
                </a:solidFill>
                <a:latin typeface="Times New Roman" pitchFamily="18" charset="0"/>
                <a:sym typeface="Symbol" pitchFamily="18" charset="2"/>
              </a:rPr>
              <a:t>, ROUND(</a:t>
            </a:r>
            <a:r>
              <a:rPr lang="en-US" altLang="zh-CN" sz="2400" b="1" i="1" dirty="0" smtClean="0">
                <a:solidFill>
                  <a:schemeClr val="bg1"/>
                </a:solidFill>
                <a:latin typeface="Times New Roman" pitchFamily="18" charset="0"/>
                <a:sym typeface="Symbol" pitchFamily="18" charset="2"/>
              </a:rPr>
              <a:t>y</a:t>
            </a:r>
            <a:r>
              <a:rPr lang="en-US" altLang="zh-CN" sz="2400" b="1" dirty="0" smtClean="0">
                <a:solidFill>
                  <a:schemeClr val="bg1"/>
                </a:solidFill>
                <a:latin typeface="Times New Roman" pitchFamily="18" charset="0"/>
                <a:sym typeface="Symbol" pitchFamily="18" charset="2"/>
              </a:rPr>
              <a:t>));</a:t>
            </a:r>
            <a:r>
              <a:rPr lang="en-US" altLang="zh-CN" b="1" dirty="0" smtClean="0">
                <a:solidFill>
                  <a:schemeClr val="bg1"/>
                </a:solidFill>
                <a:sym typeface="Symbol" pitchFamily="18" charset="2"/>
              </a:rPr>
              <a:t>      </a:t>
            </a:r>
          </a:p>
          <a:p>
            <a:pPr lvl="3" indent="1797050" eaLnBrk="1" hangingPunct="1">
              <a:buFont typeface="Wingdings" pitchFamily="2" charset="2"/>
              <a:buNone/>
            </a:pPr>
            <a:r>
              <a:rPr lang="en-US" altLang="zh-CN" b="1" dirty="0" smtClean="0">
                <a:solidFill>
                  <a:schemeClr val="bg1"/>
                </a:solidFill>
                <a:sym typeface="Symbol" pitchFamily="18" charset="2"/>
              </a:rPr>
              <a:t>	</a:t>
            </a:r>
            <a:r>
              <a:rPr lang="en-US" altLang="zh-CN" sz="2400" b="1" dirty="0" smtClean="0">
                <a:solidFill>
                  <a:schemeClr val="bg1"/>
                </a:solidFill>
                <a:latin typeface="Times New Roman" pitchFamily="18" charset="0"/>
                <a:ea typeface="GulimChe" pitchFamily="49" charset="-127"/>
                <a:sym typeface="Symbol" pitchFamily="18" charset="2"/>
              </a:rPr>
              <a:t>	</a:t>
            </a:r>
          </a:p>
          <a:p>
            <a:pPr lvl="3" indent="1797050" eaLnBrk="1" hangingPunct="1">
              <a:buFont typeface="Wingdings" pitchFamily="2" charset="2"/>
              <a:buNone/>
            </a:pPr>
            <a:r>
              <a:rPr lang="en-US" altLang="zh-CN" sz="2400" b="1" dirty="0" smtClean="0">
                <a:solidFill>
                  <a:schemeClr val="bg1"/>
                </a:solidFill>
                <a:latin typeface="Times New Roman" pitchFamily="18" charset="0"/>
                <a:ea typeface="GulimChe" pitchFamily="49" charset="-127"/>
                <a:sym typeface="Symbol" pitchFamily="18" charset="2"/>
              </a:rPr>
              <a:t>     for (k=0;k&lt;</a:t>
            </a:r>
            <a:r>
              <a:rPr lang="en-US" altLang="zh-CN" sz="2400" b="1" dirty="0" err="1" smtClean="0">
                <a:solidFill>
                  <a:schemeClr val="bg1"/>
                </a:solidFill>
                <a:latin typeface="Times New Roman" pitchFamily="18" charset="0"/>
                <a:ea typeface="GulimChe" pitchFamily="49" charset="-127"/>
                <a:sym typeface="Symbol" pitchFamily="18" charset="2"/>
              </a:rPr>
              <a:t>steps;k</a:t>
            </a:r>
            <a:r>
              <a:rPr lang="en-US" altLang="zh-CN" sz="2400" b="1" dirty="0" smtClean="0">
                <a:solidFill>
                  <a:schemeClr val="bg1"/>
                </a:solidFill>
                <a:latin typeface="Times New Roman" pitchFamily="18" charset="0"/>
                <a:ea typeface="GulimChe" pitchFamily="49" charset="-127"/>
                <a:sym typeface="Symbol" pitchFamily="18" charset="2"/>
              </a:rPr>
              <a:t>++</a:t>
            </a:r>
            <a:r>
              <a:rPr lang="en-US" altLang="zh-CN" sz="2400" b="1" dirty="0" smtClean="0">
                <a:solidFill>
                  <a:schemeClr val="bg1"/>
                </a:solidFill>
                <a:latin typeface="Times New Roman" pitchFamily="18" charset="0"/>
                <a:ea typeface="GulimChe" pitchFamily="49" charset="-127"/>
                <a:cs typeface="Arial" charset="0"/>
                <a:sym typeface="Symbol" pitchFamily="18" charset="2"/>
              </a:rPr>
              <a:t> </a:t>
            </a:r>
            <a:r>
              <a:rPr lang="en-US" altLang="zh-CN" sz="2400" b="1" dirty="0" smtClean="0">
                <a:solidFill>
                  <a:schemeClr val="bg1"/>
                </a:solidFill>
                <a:latin typeface="Times New Roman" pitchFamily="18" charset="0"/>
                <a:ea typeface="GulimChe" pitchFamily="49" charset="-127"/>
                <a:sym typeface="Symbol" pitchFamily="18" charset="2"/>
              </a:rPr>
              <a:t>){</a:t>
            </a:r>
          </a:p>
          <a:p>
            <a:pPr lvl="3" indent="1797050" eaLnBrk="1" hangingPunct="1">
              <a:buFont typeface="Wingdings" pitchFamily="2" charset="2"/>
              <a:buNone/>
            </a:pPr>
            <a:r>
              <a:rPr lang="en-US" altLang="zh-CN" sz="2400" b="1" i="1" dirty="0" smtClean="0">
                <a:solidFill>
                  <a:schemeClr val="bg1"/>
                </a:solidFill>
                <a:latin typeface="Times New Roman" pitchFamily="18" charset="0"/>
                <a:ea typeface="GulimChe" pitchFamily="49" charset="-127"/>
                <a:sym typeface="Symbol" pitchFamily="18" charset="2"/>
              </a:rPr>
              <a:t>             x+</a:t>
            </a:r>
            <a:r>
              <a:rPr lang="en-US" altLang="zh-CN" sz="2400" b="1" dirty="0" smtClean="0">
                <a:solidFill>
                  <a:schemeClr val="bg1"/>
                </a:solidFill>
                <a:latin typeface="Times New Roman" pitchFamily="18" charset="0"/>
                <a:ea typeface="GulimChe" pitchFamily="49" charset="-127"/>
                <a:sym typeface="Symbol" pitchFamily="18" charset="2"/>
              </a:rPr>
              <a:t>=</a:t>
            </a:r>
            <a:r>
              <a:rPr lang="en-US" altLang="zh-CN" sz="2400" b="1" dirty="0" err="1" smtClean="0">
                <a:solidFill>
                  <a:schemeClr val="bg1"/>
                </a:solidFill>
                <a:latin typeface="Times New Roman" pitchFamily="18" charset="0"/>
                <a:sym typeface="Symbol" pitchFamily="18" charset="2"/>
              </a:rPr>
              <a:t>xIncrement</a:t>
            </a:r>
            <a:r>
              <a:rPr lang="en-US" altLang="zh-CN" sz="2400" b="1" dirty="0" smtClean="0">
                <a:solidFill>
                  <a:schemeClr val="bg1"/>
                </a:solidFill>
                <a:latin typeface="Times New Roman" pitchFamily="18" charset="0"/>
                <a:sym typeface="Symbol" pitchFamily="18" charset="2"/>
              </a:rPr>
              <a:t>;</a:t>
            </a:r>
            <a:endParaRPr lang="en-US" altLang="zh-CN" sz="2400" b="1" i="1" dirty="0" smtClean="0">
              <a:solidFill>
                <a:schemeClr val="bg1"/>
              </a:solidFill>
              <a:latin typeface="Times New Roman" pitchFamily="18" charset="0"/>
              <a:ea typeface="GulimChe" pitchFamily="49" charset="-127"/>
              <a:sym typeface="Symbol" pitchFamily="18" charset="2"/>
            </a:endParaRPr>
          </a:p>
          <a:p>
            <a:pPr lvl="3" indent="1797050" eaLnBrk="1" hangingPunct="1">
              <a:buFont typeface="Wingdings" pitchFamily="2" charset="2"/>
              <a:buNone/>
            </a:pPr>
            <a:r>
              <a:rPr lang="en-US" altLang="zh-CN" sz="2400" b="1" dirty="0" smtClean="0">
                <a:solidFill>
                  <a:schemeClr val="bg1"/>
                </a:solidFill>
                <a:latin typeface="Times New Roman" pitchFamily="18" charset="0"/>
                <a:ea typeface="GulimChe" pitchFamily="49" charset="-127"/>
                <a:sym typeface="Symbol" pitchFamily="18" charset="2"/>
              </a:rPr>
              <a:t>            </a:t>
            </a:r>
            <a:r>
              <a:rPr lang="en-US" altLang="zh-CN" sz="2400" b="1" i="1" dirty="0" smtClean="0">
                <a:solidFill>
                  <a:schemeClr val="bg1"/>
                </a:solidFill>
                <a:latin typeface="Times New Roman" pitchFamily="18" charset="0"/>
                <a:ea typeface="GulimChe" pitchFamily="49" charset="-127"/>
                <a:sym typeface="Symbol" pitchFamily="18" charset="2"/>
              </a:rPr>
              <a:t> y+</a:t>
            </a:r>
            <a:r>
              <a:rPr lang="en-US" altLang="zh-CN" sz="2400" b="1" dirty="0" smtClean="0">
                <a:solidFill>
                  <a:schemeClr val="bg1"/>
                </a:solidFill>
                <a:latin typeface="Times New Roman" pitchFamily="18" charset="0"/>
                <a:ea typeface="GulimChe" pitchFamily="49" charset="-127"/>
                <a:sym typeface="Symbol" pitchFamily="18" charset="2"/>
              </a:rPr>
              <a:t>=</a:t>
            </a:r>
            <a:r>
              <a:rPr lang="en-US" altLang="zh-CN" sz="2400" b="1" dirty="0" err="1" smtClean="0">
                <a:solidFill>
                  <a:schemeClr val="bg1"/>
                </a:solidFill>
                <a:latin typeface="Times New Roman" pitchFamily="18" charset="0"/>
                <a:sym typeface="Symbol" pitchFamily="18" charset="2"/>
              </a:rPr>
              <a:t>yIncrement</a:t>
            </a:r>
            <a:r>
              <a:rPr lang="en-US" altLang="zh-CN" sz="2400" b="1" dirty="0" smtClean="0">
                <a:solidFill>
                  <a:schemeClr val="bg1"/>
                </a:solidFill>
                <a:latin typeface="Times New Roman" pitchFamily="18" charset="0"/>
                <a:sym typeface="Symbol" pitchFamily="18" charset="2"/>
              </a:rPr>
              <a:t>;</a:t>
            </a:r>
            <a:endParaRPr lang="en-US" altLang="zh-CN" sz="2400" b="1" i="1" dirty="0" smtClean="0">
              <a:solidFill>
                <a:schemeClr val="bg1"/>
              </a:solidFill>
              <a:latin typeface="Times New Roman" pitchFamily="18" charset="0"/>
              <a:ea typeface="GulimChe" pitchFamily="49" charset="-127"/>
              <a:sym typeface="Symbol" pitchFamily="18" charset="2"/>
            </a:endParaRPr>
          </a:p>
          <a:p>
            <a:pPr lvl="3" indent="1797050" eaLnBrk="1" hangingPunct="1">
              <a:buFont typeface="Wingdings" pitchFamily="2" charset="2"/>
              <a:buNone/>
            </a:pPr>
            <a:r>
              <a:rPr lang="en-US" altLang="zh-CN" sz="2400" b="1" dirty="0" smtClean="0">
                <a:solidFill>
                  <a:schemeClr val="bg1"/>
                </a:solidFill>
                <a:latin typeface="Times New Roman" pitchFamily="18" charset="0"/>
                <a:ea typeface="GulimChe" pitchFamily="49" charset="-127"/>
                <a:sym typeface="Symbol" pitchFamily="18" charset="2"/>
              </a:rPr>
              <a:t>             </a:t>
            </a:r>
            <a:r>
              <a:rPr lang="en-US" altLang="zh-CN" sz="2400" b="1" dirty="0" err="1" smtClean="0">
                <a:solidFill>
                  <a:schemeClr val="bg1"/>
                </a:solidFill>
                <a:latin typeface="Times New Roman" pitchFamily="18" charset="0"/>
                <a:ea typeface="GulimChe" pitchFamily="49" charset="-127"/>
                <a:sym typeface="Symbol" pitchFamily="18" charset="2"/>
              </a:rPr>
              <a:t>setpixel</a:t>
            </a:r>
            <a:r>
              <a:rPr lang="en-US" altLang="zh-CN" sz="2400" b="1" dirty="0" smtClean="0">
                <a:solidFill>
                  <a:schemeClr val="bg1"/>
                </a:solidFill>
                <a:latin typeface="Times New Roman" pitchFamily="18" charset="0"/>
                <a:ea typeface="GulimChe" pitchFamily="49" charset="-127"/>
                <a:sym typeface="Symbol" pitchFamily="18" charset="2"/>
              </a:rPr>
              <a:t> </a:t>
            </a:r>
            <a:r>
              <a:rPr lang="en-US" altLang="zh-CN" sz="2400" b="1" dirty="0" smtClean="0">
                <a:solidFill>
                  <a:schemeClr val="bg1"/>
                </a:solidFill>
                <a:latin typeface="Times New Roman" pitchFamily="18" charset="0"/>
                <a:sym typeface="Symbol" pitchFamily="18" charset="2"/>
              </a:rPr>
              <a:t>(ROUND(</a:t>
            </a:r>
            <a:r>
              <a:rPr lang="en-US" altLang="zh-CN" sz="2400" b="1" i="1" dirty="0" smtClean="0">
                <a:solidFill>
                  <a:schemeClr val="bg1"/>
                </a:solidFill>
                <a:latin typeface="Times New Roman" pitchFamily="18" charset="0"/>
                <a:sym typeface="Symbol" pitchFamily="18" charset="2"/>
              </a:rPr>
              <a:t>x)</a:t>
            </a:r>
            <a:r>
              <a:rPr lang="en-US" altLang="zh-CN" sz="2400" b="1" dirty="0" smtClean="0">
                <a:solidFill>
                  <a:schemeClr val="bg1"/>
                </a:solidFill>
                <a:latin typeface="Times New Roman" pitchFamily="18" charset="0"/>
                <a:sym typeface="Symbol" pitchFamily="18" charset="2"/>
              </a:rPr>
              <a:t>, ROUND(</a:t>
            </a:r>
            <a:r>
              <a:rPr lang="en-US" altLang="zh-CN" sz="2400" b="1" i="1" dirty="0" smtClean="0">
                <a:solidFill>
                  <a:schemeClr val="bg1"/>
                </a:solidFill>
                <a:latin typeface="Times New Roman" pitchFamily="18" charset="0"/>
                <a:sym typeface="Symbol" pitchFamily="18" charset="2"/>
              </a:rPr>
              <a:t>y</a:t>
            </a:r>
            <a:r>
              <a:rPr lang="en-US" altLang="zh-CN" sz="2400" b="1" dirty="0" smtClean="0">
                <a:solidFill>
                  <a:schemeClr val="bg1"/>
                </a:solidFill>
                <a:latin typeface="Times New Roman" pitchFamily="18" charset="0"/>
                <a:sym typeface="Symbol" pitchFamily="18" charset="2"/>
              </a:rPr>
              <a:t>));</a:t>
            </a:r>
            <a:endParaRPr lang="en-US" altLang="zh-CN" sz="2400" b="1" i="1" dirty="0" smtClean="0">
              <a:solidFill>
                <a:schemeClr val="bg1"/>
              </a:solidFill>
              <a:latin typeface="Times New Roman" pitchFamily="18" charset="0"/>
              <a:ea typeface="GulimChe" pitchFamily="49" charset="-127"/>
              <a:sym typeface="Symbol" pitchFamily="18" charset="2"/>
            </a:endParaRPr>
          </a:p>
          <a:p>
            <a:pPr lvl="3" indent="1797050" eaLnBrk="1" hangingPunct="1">
              <a:buFont typeface="Wingdings" pitchFamily="2" charset="2"/>
              <a:buNone/>
            </a:pPr>
            <a:r>
              <a:rPr lang="en-US" altLang="zh-CN" sz="2400" b="1" dirty="0" smtClean="0">
                <a:solidFill>
                  <a:schemeClr val="bg1"/>
                </a:solidFill>
                <a:latin typeface="Times New Roman" pitchFamily="18" charset="0"/>
                <a:ea typeface="GulimChe" pitchFamily="49" charset="-127"/>
                <a:sym typeface="Symbol" pitchFamily="18" charset="2"/>
              </a:rPr>
              <a:t>      }</a:t>
            </a:r>
          </a:p>
          <a:p>
            <a:pPr lvl="3" indent="1797050" eaLnBrk="1" hangingPunct="1">
              <a:buFont typeface="Wingdings" pitchFamily="2" charset="2"/>
              <a:buNone/>
            </a:pPr>
            <a:r>
              <a:rPr lang="en-US" altLang="zh-CN" sz="2400" b="1" dirty="0" smtClean="0">
                <a:solidFill>
                  <a:schemeClr val="bg1"/>
                </a:solidFill>
                <a:latin typeface="Times New Roman" pitchFamily="18" charset="0"/>
                <a:ea typeface="GulimChe" pitchFamily="49" charset="-127"/>
                <a:sym typeface="Symbol" pitchFamily="18" charset="2"/>
              </a:rPr>
              <a:t>}</a:t>
            </a:r>
          </a:p>
          <a:p>
            <a:pPr lvl="3" eaLnBrk="1" hangingPunct="1">
              <a:buFont typeface="Wingdings" pitchFamily="2" charset="2"/>
              <a:buNone/>
            </a:pPr>
            <a:endParaRPr lang="en-US" altLang="zh-CN" sz="2400" b="1" dirty="0" smtClean="0">
              <a:latin typeface="Times New Roman" pitchFamily="18" charset="0"/>
              <a:ea typeface="GulimChe" pitchFamily="49" charset="-127"/>
              <a:sym typeface="Symbol" pitchFamily="18" charset="2"/>
            </a:endParaRPr>
          </a:p>
        </p:txBody>
      </p:sp>
    </p:spTree>
    <p:extLst>
      <p:ext uri="{BB962C8B-B14F-4D97-AF65-F5344CB8AC3E}">
        <p14:creationId xmlns:p14="http://schemas.microsoft.com/office/powerpoint/2010/main" val="138774184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09600" y="765175"/>
            <a:ext cx="10972800" cy="719138"/>
          </a:xfrm>
        </p:spPr>
        <p:txBody>
          <a:bodyPr/>
          <a:lstStyle/>
          <a:p>
            <a:pPr eaLnBrk="1" hangingPunct="1">
              <a:buSzPct val="65000"/>
            </a:pPr>
            <a:r>
              <a:rPr lang="en-US" altLang="zh-CN" sz="2400" b="1" smtClean="0">
                <a:solidFill>
                  <a:schemeClr val="bg2"/>
                </a:solidFill>
              </a:rPr>
              <a:t>DDA</a:t>
            </a:r>
            <a:r>
              <a:rPr lang="zh-CN" altLang="en-US" sz="2400" b="1" smtClean="0">
                <a:solidFill>
                  <a:schemeClr val="bg2"/>
                </a:solidFill>
              </a:rPr>
              <a:t>算法计算结果实例</a:t>
            </a:r>
            <a:endParaRPr lang="en-US" altLang="zh-CN" sz="2400" b="1" smtClean="0">
              <a:solidFill>
                <a:schemeClr val="bg2"/>
              </a:solidFill>
            </a:endParaRPr>
          </a:p>
        </p:txBody>
      </p:sp>
      <p:sp>
        <p:nvSpPr>
          <p:cNvPr id="44036" name="Rectangle 4"/>
          <p:cNvSpPr>
            <a:spLocks noChangeArrowheads="1"/>
          </p:cNvSpPr>
          <p:nvPr/>
        </p:nvSpPr>
        <p:spPr bwMode="auto">
          <a:xfrm>
            <a:off x="1219201" y="1341439"/>
            <a:ext cx="72771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a:t>绘制</a:t>
            </a:r>
            <a:r>
              <a:rPr lang="en-US" altLang="zh-CN" sz="2400" b="1" i="0">
                <a:latin typeface="Times New Roman" pitchFamily="18" charset="0"/>
              </a:rPr>
              <a:t>(0,0)</a:t>
            </a:r>
            <a:r>
              <a:rPr lang="zh-CN" altLang="en-US" sz="2400" b="1" i="0">
                <a:latin typeface="Times New Roman" pitchFamily="18" charset="0"/>
              </a:rPr>
              <a:t>到（</a:t>
            </a:r>
            <a:r>
              <a:rPr lang="en-US" altLang="zh-CN" sz="2400" b="1" i="0">
                <a:latin typeface="Times New Roman" pitchFamily="18" charset="0"/>
              </a:rPr>
              <a:t>5</a:t>
            </a:r>
            <a:r>
              <a:rPr lang="zh-CN" altLang="en-US" sz="2400" b="1" i="0">
                <a:latin typeface="Times New Roman" pitchFamily="18" charset="0"/>
              </a:rPr>
              <a:t>，</a:t>
            </a:r>
            <a:r>
              <a:rPr lang="en-US" altLang="zh-CN" sz="2400" b="1" i="0">
                <a:latin typeface="Times New Roman" pitchFamily="18" charset="0"/>
              </a:rPr>
              <a:t>5</a:t>
            </a:r>
            <a:r>
              <a:rPr lang="zh-CN" altLang="en-US" sz="2400" b="1" i="0">
                <a:latin typeface="Times New Roman" pitchFamily="18" charset="0"/>
              </a:rPr>
              <a:t>）</a:t>
            </a:r>
            <a:r>
              <a:rPr lang="zh-CN" altLang="en-US" sz="2400" b="1" i="0"/>
              <a:t>之间的一条直线</a:t>
            </a:r>
          </a:p>
        </p:txBody>
      </p:sp>
      <p:sp>
        <p:nvSpPr>
          <p:cNvPr id="44037" name="Rectangle 5"/>
          <p:cNvSpPr>
            <a:spLocks noChangeArrowheads="1"/>
          </p:cNvSpPr>
          <p:nvPr/>
        </p:nvSpPr>
        <p:spPr bwMode="auto">
          <a:xfrm>
            <a:off x="4368801" y="1916114"/>
            <a:ext cx="24003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a:solidFill>
                  <a:srgbClr val="0343F9"/>
                </a:solidFill>
              </a:rPr>
              <a:t>计算初值</a:t>
            </a:r>
          </a:p>
        </p:txBody>
      </p:sp>
      <p:sp>
        <p:nvSpPr>
          <p:cNvPr id="44038" name="Rectangle 6"/>
          <p:cNvSpPr>
            <a:spLocks noChangeArrowheads="1"/>
          </p:cNvSpPr>
          <p:nvPr/>
        </p:nvSpPr>
        <p:spPr bwMode="auto">
          <a:xfrm>
            <a:off x="4607985" y="2420938"/>
            <a:ext cx="3600449"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en-US" altLang="zh-CN" sz="2400" b="1" i="0">
                <a:latin typeface="Times New Roman" pitchFamily="18" charset="0"/>
              </a:rPr>
              <a:t>dx=5</a:t>
            </a:r>
          </a:p>
          <a:p>
            <a:pPr marL="342900" indent="-342900" algn="l">
              <a:spcBef>
                <a:spcPct val="20000"/>
              </a:spcBef>
              <a:buClr>
                <a:schemeClr val="bg2"/>
              </a:buClr>
              <a:buSzPct val="65000"/>
              <a:buFont typeface="Wingdings" pitchFamily="2" charset="2"/>
              <a:buNone/>
            </a:pPr>
            <a:r>
              <a:rPr lang="en-US" altLang="zh-CN" sz="2400" b="1">
                <a:latin typeface="Times New Roman" pitchFamily="18" charset="0"/>
              </a:rPr>
              <a:t>dy</a:t>
            </a:r>
            <a:r>
              <a:rPr lang="en-US" altLang="zh-CN" sz="2400" b="1" i="0">
                <a:latin typeface="Times New Roman" pitchFamily="18" charset="0"/>
              </a:rPr>
              <a:t>=5</a:t>
            </a:r>
          </a:p>
          <a:p>
            <a:pPr marL="342900" indent="-342900" algn="l">
              <a:spcBef>
                <a:spcPct val="20000"/>
              </a:spcBef>
              <a:buClr>
                <a:schemeClr val="bg2"/>
              </a:buClr>
              <a:buSzPct val="65000"/>
              <a:buFont typeface="Wingdings" pitchFamily="2" charset="2"/>
              <a:buNone/>
            </a:pPr>
            <a:r>
              <a:rPr lang="en-US" altLang="zh-CN" sz="2400" b="1" i="0">
                <a:latin typeface="Times New Roman" pitchFamily="18" charset="0"/>
              </a:rPr>
              <a:t>steps=5</a:t>
            </a:r>
          </a:p>
          <a:p>
            <a:pPr marL="342900" indent="-342900" algn="l">
              <a:spcBef>
                <a:spcPct val="20000"/>
              </a:spcBef>
              <a:buClr>
                <a:schemeClr val="bg2"/>
              </a:buClr>
              <a:buSzPct val="65000"/>
              <a:buFont typeface="Wingdings" pitchFamily="2" charset="2"/>
              <a:buNone/>
            </a:pPr>
            <a:r>
              <a:rPr lang="en-US" altLang="zh-CN" sz="2400" b="1">
                <a:latin typeface="Times New Roman" pitchFamily="18" charset="0"/>
                <a:sym typeface="Symbol" pitchFamily="18" charset="2"/>
              </a:rPr>
              <a:t>x</a:t>
            </a:r>
            <a:r>
              <a:rPr lang="en-US" altLang="zh-CN" sz="2400" b="1" i="0">
                <a:latin typeface="Times New Roman" pitchFamily="18" charset="0"/>
                <a:sym typeface="Symbol" pitchFamily="18" charset="2"/>
              </a:rPr>
              <a:t>Increment=1</a:t>
            </a:r>
          </a:p>
          <a:p>
            <a:pPr marL="342900" indent="-342900" algn="l">
              <a:spcBef>
                <a:spcPct val="20000"/>
              </a:spcBef>
              <a:buClr>
                <a:schemeClr val="bg2"/>
              </a:buClr>
              <a:buSzPct val="65000"/>
              <a:buFont typeface="Wingdings" pitchFamily="2" charset="2"/>
              <a:buNone/>
            </a:pPr>
            <a:r>
              <a:rPr lang="en-US" altLang="zh-CN" sz="2400" b="1">
                <a:latin typeface="Times New Roman" pitchFamily="18" charset="0"/>
                <a:sym typeface="Symbol" pitchFamily="18" charset="2"/>
              </a:rPr>
              <a:t>y</a:t>
            </a:r>
            <a:r>
              <a:rPr lang="en-US" altLang="zh-CN" sz="2400" b="1" i="0">
                <a:latin typeface="Times New Roman" pitchFamily="18" charset="0"/>
                <a:sym typeface="Symbol" pitchFamily="18" charset="2"/>
              </a:rPr>
              <a:t>Increment=1</a:t>
            </a:r>
          </a:p>
          <a:p>
            <a:pPr marL="342900" indent="-342900" algn="l">
              <a:spcBef>
                <a:spcPct val="20000"/>
              </a:spcBef>
              <a:buClr>
                <a:schemeClr val="bg2"/>
              </a:buClr>
              <a:buSzPct val="65000"/>
              <a:buFont typeface="Wingdings" pitchFamily="2" charset="2"/>
              <a:buNone/>
            </a:pPr>
            <a:r>
              <a:rPr lang="en-US" altLang="zh-CN" sz="2400" b="1">
                <a:latin typeface="Times New Roman" pitchFamily="18" charset="0"/>
                <a:sym typeface="Symbol" pitchFamily="18" charset="2"/>
              </a:rPr>
              <a:t>x</a:t>
            </a:r>
            <a:r>
              <a:rPr lang="en-US" altLang="zh-CN" sz="2400" b="1" i="0">
                <a:latin typeface="Times New Roman" pitchFamily="18" charset="0"/>
                <a:sym typeface="Symbol" pitchFamily="18" charset="2"/>
              </a:rPr>
              <a:t>=0</a:t>
            </a:r>
          </a:p>
          <a:p>
            <a:pPr marL="342900" indent="-342900" algn="l">
              <a:spcBef>
                <a:spcPct val="20000"/>
              </a:spcBef>
              <a:buClr>
                <a:schemeClr val="bg2"/>
              </a:buClr>
              <a:buSzPct val="65000"/>
              <a:buFont typeface="Wingdings" pitchFamily="2" charset="2"/>
              <a:buNone/>
            </a:pPr>
            <a:r>
              <a:rPr lang="en-US" altLang="zh-CN" sz="2400" b="1">
                <a:latin typeface="Times New Roman" pitchFamily="18" charset="0"/>
                <a:sym typeface="Symbol" pitchFamily="18" charset="2"/>
              </a:rPr>
              <a:t>y</a:t>
            </a:r>
            <a:r>
              <a:rPr lang="en-US" altLang="zh-CN" sz="2400" b="1" i="0">
                <a:latin typeface="Times New Roman" pitchFamily="18" charset="0"/>
                <a:sym typeface="Symbol" pitchFamily="18" charset="2"/>
              </a:rPr>
              <a:t>=0</a:t>
            </a:r>
          </a:p>
          <a:p>
            <a:pPr marL="342900" indent="-342900" algn="l">
              <a:spcBef>
                <a:spcPct val="20000"/>
              </a:spcBef>
              <a:buClr>
                <a:schemeClr val="bg2"/>
              </a:buClr>
              <a:buSzPct val="65000"/>
              <a:buFont typeface="Wingdings" pitchFamily="2" charset="2"/>
              <a:buNone/>
            </a:pPr>
            <a:endParaRPr lang="en-US" altLang="zh-CN" sz="2400" b="1" i="0">
              <a:latin typeface="Times New Roman" pitchFamily="18" charset="0"/>
              <a:sym typeface="Symbol" pitchFamily="18" charset="2"/>
            </a:endParaRPr>
          </a:p>
          <a:p>
            <a:pPr marL="342900" indent="-342900" algn="l">
              <a:spcBef>
                <a:spcPct val="20000"/>
              </a:spcBef>
              <a:buClr>
                <a:schemeClr val="bg2"/>
              </a:buClr>
              <a:buSzPct val="65000"/>
              <a:buFont typeface="Wingdings" pitchFamily="2" charset="2"/>
              <a:buNone/>
            </a:pPr>
            <a:endParaRPr lang="en-US" altLang="zh-CN" sz="2400" b="1" i="0">
              <a:latin typeface="Times New Roman" pitchFamily="18" charset="0"/>
            </a:endParaRPr>
          </a:p>
        </p:txBody>
      </p:sp>
    </p:spTree>
    <p:extLst>
      <p:ext uri="{BB962C8B-B14F-4D97-AF65-F5344CB8AC3E}">
        <p14:creationId xmlns:p14="http://schemas.microsoft.com/office/powerpoint/2010/main" val="340033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left)">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3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4038"/>
                                        </p:tgtEl>
                                        <p:attrNameLst>
                                          <p:attrName>style.visibility</p:attrName>
                                        </p:attrNameLst>
                                      </p:cBhvr>
                                      <p:to>
                                        <p:strVal val="visible"/>
                                      </p:to>
                                    </p:set>
                                    <p:animEffect transition="in" filter="wipe(up)">
                                      <p:cBhvr>
                                        <p:cTn id="16"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38"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527051" y="693739"/>
            <a:ext cx="614468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a:solidFill>
                  <a:srgbClr val="0343F9"/>
                </a:solidFill>
              </a:rPr>
              <a:t>增量计算循环过程及绘制结果</a:t>
            </a:r>
            <a:endParaRPr lang="en-US" altLang="zh-CN" sz="2400" b="1" i="0">
              <a:solidFill>
                <a:srgbClr val="0343F9"/>
              </a:solidFill>
            </a:endParaRPr>
          </a:p>
        </p:txBody>
      </p:sp>
      <p:grpSp>
        <p:nvGrpSpPr>
          <p:cNvPr id="2" name="Group 5"/>
          <p:cNvGrpSpPr>
            <a:grpSpLocks/>
          </p:cNvGrpSpPr>
          <p:nvPr/>
        </p:nvGrpSpPr>
        <p:grpSpPr bwMode="auto">
          <a:xfrm>
            <a:off x="334433" y="1412876"/>
            <a:ext cx="5088467" cy="366713"/>
            <a:chOff x="2154" y="1525"/>
            <a:chExt cx="2404" cy="231"/>
          </a:xfrm>
        </p:grpSpPr>
        <p:sp>
          <p:nvSpPr>
            <p:cNvPr id="49197" name="Text Box 6"/>
            <p:cNvSpPr txBox="1">
              <a:spLocks noChangeArrowheads="1"/>
            </p:cNvSpPr>
            <p:nvPr/>
          </p:nvSpPr>
          <p:spPr bwMode="auto">
            <a:xfrm>
              <a:off x="2290" y="1525"/>
              <a:ext cx="2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t>i </a:t>
              </a:r>
              <a:r>
                <a:rPr lang="en-US" altLang="zh-CN" b="1" i="0"/>
                <a:t>        setpixel         </a:t>
              </a:r>
              <a:r>
                <a:rPr lang="en-US" altLang="zh-CN" b="1"/>
                <a:t>x           y</a:t>
              </a:r>
            </a:p>
          </p:txBody>
        </p:sp>
        <p:sp>
          <p:nvSpPr>
            <p:cNvPr id="49198" name="Line 7"/>
            <p:cNvSpPr>
              <a:spLocks noChangeShapeType="1"/>
            </p:cNvSpPr>
            <p:nvPr/>
          </p:nvSpPr>
          <p:spPr bwMode="auto">
            <a:xfrm>
              <a:off x="2154" y="1752"/>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8" name="Text Box 8"/>
          <p:cNvSpPr txBox="1">
            <a:spLocks noChangeArrowheads="1"/>
          </p:cNvSpPr>
          <p:nvPr/>
        </p:nvSpPr>
        <p:spPr bwMode="auto">
          <a:xfrm>
            <a:off x="527052" y="2133601"/>
            <a:ext cx="2112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1           (0,0)      </a:t>
            </a:r>
          </a:p>
        </p:txBody>
      </p:sp>
      <p:sp>
        <p:nvSpPr>
          <p:cNvPr id="46089" name="Text Box 9"/>
          <p:cNvSpPr txBox="1">
            <a:spLocks noChangeArrowheads="1"/>
          </p:cNvSpPr>
          <p:nvPr/>
        </p:nvSpPr>
        <p:spPr bwMode="auto">
          <a:xfrm>
            <a:off x="527051" y="2760663"/>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2           (1,1) </a:t>
            </a:r>
          </a:p>
        </p:txBody>
      </p:sp>
      <p:sp>
        <p:nvSpPr>
          <p:cNvPr id="46090" name="Text Box 10"/>
          <p:cNvSpPr txBox="1">
            <a:spLocks noChangeArrowheads="1"/>
          </p:cNvSpPr>
          <p:nvPr/>
        </p:nvSpPr>
        <p:spPr bwMode="auto">
          <a:xfrm>
            <a:off x="527051" y="3389313"/>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3           (2,2) </a:t>
            </a:r>
          </a:p>
        </p:txBody>
      </p:sp>
      <p:sp>
        <p:nvSpPr>
          <p:cNvPr id="46091" name="Text Box 11"/>
          <p:cNvSpPr txBox="1">
            <a:spLocks noChangeArrowheads="1"/>
          </p:cNvSpPr>
          <p:nvPr/>
        </p:nvSpPr>
        <p:spPr bwMode="auto">
          <a:xfrm>
            <a:off x="527052" y="4017963"/>
            <a:ext cx="23050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4           (3,3) </a:t>
            </a:r>
          </a:p>
        </p:txBody>
      </p:sp>
      <p:sp>
        <p:nvSpPr>
          <p:cNvPr id="46092" name="Text Box 12"/>
          <p:cNvSpPr txBox="1">
            <a:spLocks noChangeArrowheads="1"/>
          </p:cNvSpPr>
          <p:nvPr/>
        </p:nvSpPr>
        <p:spPr bwMode="auto">
          <a:xfrm>
            <a:off x="527052" y="4646613"/>
            <a:ext cx="23050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5           (4,4) </a:t>
            </a:r>
          </a:p>
        </p:txBody>
      </p:sp>
      <p:sp>
        <p:nvSpPr>
          <p:cNvPr id="46093" name="Text Box 13"/>
          <p:cNvSpPr txBox="1">
            <a:spLocks noChangeArrowheads="1"/>
          </p:cNvSpPr>
          <p:nvPr/>
        </p:nvSpPr>
        <p:spPr bwMode="auto">
          <a:xfrm>
            <a:off x="3196167" y="184467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0           0      </a:t>
            </a:r>
          </a:p>
        </p:txBody>
      </p:sp>
      <p:sp>
        <p:nvSpPr>
          <p:cNvPr id="46094" name="Text Box 14"/>
          <p:cNvSpPr txBox="1">
            <a:spLocks noChangeArrowheads="1"/>
          </p:cNvSpPr>
          <p:nvPr/>
        </p:nvSpPr>
        <p:spPr bwMode="auto">
          <a:xfrm>
            <a:off x="3196167" y="2455863"/>
            <a:ext cx="18245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1           1      </a:t>
            </a:r>
          </a:p>
        </p:txBody>
      </p:sp>
      <p:sp>
        <p:nvSpPr>
          <p:cNvPr id="46095" name="Text Box 15"/>
          <p:cNvSpPr txBox="1">
            <a:spLocks noChangeArrowheads="1"/>
          </p:cNvSpPr>
          <p:nvPr/>
        </p:nvSpPr>
        <p:spPr bwMode="auto">
          <a:xfrm>
            <a:off x="3196167" y="3068638"/>
            <a:ext cx="18245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2           2      </a:t>
            </a:r>
          </a:p>
        </p:txBody>
      </p:sp>
      <p:sp>
        <p:nvSpPr>
          <p:cNvPr id="46096" name="Text Box 16"/>
          <p:cNvSpPr txBox="1">
            <a:spLocks noChangeArrowheads="1"/>
          </p:cNvSpPr>
          <p:nvPr/>
        </p:nvSpPr>
        <p:spPr bwMode="auto">
          <a:xfrm>
            <a:off x="3196167" y="367982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3           3      </a:t>
            </a:r>
          </a:p>
        </p:txBody>
      </p:sp>
      <p:sp>
        <p:nvSpPr>
          <p:cNvPr id="46097" name="Text Box 17"/>
          <p:cNvSpPr txBox="1">
            <a:spLocks noChangeArrowheads="1"/>
          </p:cNvSpPr>
          <p:nvPr/>
        </p:nvSpPr>
        <p:spPr bwMode="auto">
          <a:xfrm>
            <a:off x="3196167" y="4292601"/>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4           4      </a:t>
            </a:r>
          </a:p>
        </p:txBody>
      </p:sp>
      <p:sp>
        <p:nvSpPr>
          <p:cNvPr id="46098" name="Rectangle 18"/>
          <p:cNvSpPr>
            <a:spLocks noChangeArrowheads="1"/>
          </p:cNvSpPr>
          <p:nvPr/>
        </p:nvSpPr>
        <p:spPr bwMode="auto">
          <a:xfrm>
            <a:off x="6000752" y="5078414"/>
            <a:ext cx="958849" cy="7191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099" name="Rectangle 19"/>
          <p:cNvSpPr>
            <a:spLocks noChangeArrowheads="1"/>
          </p:cNvSpPr>
          <p:nvPr/>
        </p:nvSpPr>
        <p:spPr bwMode="auto">
          <a:xfrm>
            <a:off x="6961718" y="4357689"/>
            <a:ext cx="958849" cy="7191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100" name="Rectangle 20"/>
          <p:cNvSpPr>
            <a:spLocks noChangeArrowheads="1"/>
          </p:cNvSpPr>
          <p:nvPr/>
        </p:nvSpPr>
        <p:spPr bwMode="auto">
          <a:xfrm>
            <a:off x="7922685" y="3638550"/>
            <a:ext cx="958849" cy="7191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101" name="Rectangle 21"/>
          <p:cNvSpPr>
            <a:spLocks noChangeArrowheads="1"/>
          </p:cNvSpPr>
          <p:nvPr/>
        </p:nvSpPr>
        <p:spPr bwMode="auto">
          <a:xfrm>
            <a:off x="8881533" y="2917825"/>
            <a:ext cx="958851" cy="7191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103" name="Rectangle 23"/>
          <p:cNvSpPr>
            <a:spLocks noChangeArrowheads="1"/>
          </p:cNvSpPr>
          <p:nvPr/>
        </p:nvSpPr>
        <p:spPr bwMode="auto">
          <a:xfrm>
            <a:off x="9842500" y="2198689"/>
            <a:ext cx="958851" cy="7191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48"/>
          <p:cNvGrpSpPr>
            <a:grpSpLocks/>
          </p:cNvGrpSpPr>
          <p:nvPr/>
        </p:nvGrpSpPr>
        <p:grpSpPr bwMode="auto">
          <a:xfrm>
            <a:off x="5425017" y="1477963"/>
            <a:ext cx="6339416" cy="4830762"/>
            <a:chOff x="2563" y="931"/>
            <a:chExt cx="2995" cy="3043"/>
          </a:xfrm>
        </p:grpSpPr>
        <p:sp>
          <p:nvSpPr>
            <p:cNvPr id="49173" name="Text Box 22"/>
            <p:cNvSpPr txBox="1">
              <a:spLocks noChangeArrowheads="1"/>
            </p:cNvSpPr>
            <p:nvPr/>
          </p:nvSpPr>
          <p:spPr bwMode="auto">
            <a:xfrm>
              <a:off x="2835" y="3743"/>
              <a:ext cx="27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b="1" i="0"/>
                <a:t>   </a:t>
              </a:r>
              <a:r>
                <a:rPr lang="en-US" altLang="zh-CN" b="1" i="0">
                  <a:solidFill>
                    <a:srgbClr val="F02F08"/>
                  </a:solidFill>
                </a:rPr>
                <a:t>0          1         2          3         4         5</a:t>
              </a:r>
            </a:p>
          </p:txBody>
        </p:sp>
        <p:grpSp>
          <p:nvGrpSpPr>
            <p:cNvPr id="49174" name="Group 24"/>
            <p:cNvGrpSpPr>
              <a:grpSpLocks/>
            </p:cNvGrpSpPr>
            <p:nvPr/>
          </p:nvGrpSpPr>
          <p:grpSpPr bwMode="auto">
            <a:xfrm>
              <a:off x="2835" y="931"/>
              <a:ext cx="2723" cy="2723"/>
              <a:chOff x="1791" y="527"/>
              <a:chExt cx="2723" cy="2723"/>
            </a:xfrm>
          </p:grpSpPr>
          <p:grpSp>
            <p:nvGrpSpPr>
              <p:cNvPr id="49182" name="Group 25"/>
              <p:cNvGrpSpPr>
                <a:grpSpLocks/>
              </p:cNvGrpSpPr>
              <p:nvPr/>
            </p:nvGrpSpPr>
            <p:grpSpPr bwMode="auto">
              <a:xfrm>
                <a:off x="1791" y="527"/>
                <a:ext cx="2720" cy="2723"/>
                <a:chOff x="1791" y="527"/>
                <a:chExt cx="2720" cy="2723"/>
              </a:xfrm>
            </p:grpSpPr>
            <p:sp>
              <p:nvSpPr>
                <p:cNvPr id="49185" name="Line 26"/>
                <p:cNvSpPr>
                  <a:spLocks noChangeAspect="1" noChangeShapeType="1"/>
                </p:cNvSpPr>
                <p:nvPr/>
              </p:nvSpPr>
              <p:spPr bwMode="auto">
                <a:xfrm>
                  <a:off x="1791"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27"/>
                <p:cNvSpPr>
                  <a:spLocks noChangeAspect="1" noChangeShapeType="1"/>
                </p:cNvSpPr>
                <p:nvPr/>
              </p:nvSpPr>
              <p:spPr bwMode="auto">
                <a:xfrm>
                  <a:off x="1791" y="3249"/>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28"/>
                <p:cNvSpPr>
                  <a:spLocks noChangeAspect="1" noChangeShapeType="1"/>
                </p:cNvSpPr>
                <p:nvPr/>
              </p:nvSpPr>
              <p:spPr bwMode="auto">
                <a:xfrm>
                  <a:off x="1791" y="1888"/>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29"/>
                <p:cNvSpPr>
                  <a:spLocks noChangeAspect="1" noChangeShapeType="1"/>
                </p:cNvSpPr>
                <p:nvPr/>
              </p:nvSpPr>
              <p:spPr bwMode="auto">
                <a:xfrm>
                  <a:off x="1791" y="2343"/>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30"/>
                <p:cNvSpPr>
                  <a:spLocks noChangeAspect="1" noChangeShapeType="1"/>
                </p:cNvSpPr>
                <p:nvPr/>
              </p:nvSpPr>
              <p:spPr bwMode="auto">
                <a:xfrm>
                  <a:off x="1791" y="2796"/>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31"/>
                <p:cNvSpPr>
                  <a:spLocks noChangeAspect="1" noChangeShapeType="1"/>
                </p:cNvSpPr>
                <p:nvPr/>
              </p:nvSpPr>
              <p:spPr bwMode="auto">
                <a:xfrm>
                  <a:off x="1791" y="1435"/>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32"/>
                <p:cNvSpPr>
                  <a:spLocks noChangeAspect="1" noChangeShapeType="1"/>
                </p:cNvSpPr>
                <p:nvPr/>
              </p:nvSpPr>
              <p:spPr bwMode="auto">
                <a:xfrm>
                  <a:off x="1791" y="981"/>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33"/>
                <p:cNvSpPr>
                  <a:spLocks noChangeAspect="1" noChangeShapeType="1"/>
                </p:cNvSpPr>
                <p:nvPr/>
              </p:nvSpPr>
              <p:spPr bwMode="auto">
                <a:xfrm>
                  <a:off x="2245"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34"/>
                <p:cNvSpPr>
                  <a:spLocks noChangeAspect="1" noChangeShapeType="1"/>
                </p:cNvSpPr>
                <p:nvPr/>
              </p:nvSpPr>
              <p:spPr bwMode="auto">
                <a:xfrm>
                  <a:off x="2698"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35"/>
                <p:cNvSpPr>
                  <a:spLocks noChangeAspect="1" noChangeShapeType="1"/>
                </p:cNvSpPr>
                <p:nvPr/>
              </p:nvSpPr>
              <p:spPr bwMode="auto">
                <a:xfrm>
                  <a:off x="3152"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36"/>
                <p:cNvSpPr>
                  <a:spLocks noChangeAspect="1" noChangeShapeType="1"/>
                </p:cNvSpPr>
                <p:nvPr/>
              </p:nvSpPr>
              <p:spPr bwMode="auto">
                <a:xfrm>
                  <a:off x="3605"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Line 37"/>
                <p:cNvSpPr>
                  <a:spLocks noChangeAspect="1" noChangeShapeType="1"/>
                </p:cNvSpPr>
                <p:nvPr/>
              </p:nvSpPr>
              <p:spPr bwMode="auto">
                <a:xfrm>
                  <a:off x="4058"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3" name="Line 38"/>
              <p:cNvSpPr>
                <a:spLocks noChangeAspect="1" noChangeShapeType="1"/>
              </p:cNvSpPr>
              <p:nvPr/>
            </p:nvSpPr>
            <p:spPr bwMode="auto">
              <a:xfrm>
                <a:off x="1791" y="527"/>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39"/>
              <p:cNvSpPr>
                <a:spLocks noChangeAspect="1" noChangeShapeType="1"/>
              </p:cNvSpPr>
              <p:nvPr/>
            </p:nvSpPr>
            <p:spPr bwMode="auto">
              <a:xfrm>
                <a:off x="4513" y="527"/>
                <a:ext cx="1" cy="2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75" name="Group 40"/>
            <p:cNvGrpSpPr>
              <a:grpSpLocks/>
            </p:cNvGrpSpPr>
            <p:nvPr/>
          </p:nvGrpSpPr>
          <p:grpSpPr bwMode="auto">
            <a:xfrm>
              <a:off x="2563" y="1067"/>
              <a:ext cx="454" cy="2499"/>
              <a:chOff x="1519" y="663"/>
              <a:chExt cx="454" cy="2499"/>
            </a:xfrm>
          </p:grpSpPr>
          <p:sp>
            <p:nvSpPr>
              <p:cNvPr id="49176" name="Text Box 41"/>
              <p:cNvSpPr txBox="1">
                <a:spLocks noChangeArrowheads="1"/>
              </p:cNvSpPr>
              <p:nvPr/>
            </p:nvSpPr>
            <p:spPr bwMode="auto">
              <a:xfrm>
                <a:off x="1519" y="293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sp>
            <p:nvSpPr>
              <p:cNvPr id="49177" name="Text Box 42"/>
              <p:cNvSpPr txBox="1">
                <a:spLocks noChangeArrowheads="1"/>
              </p:cNvSpPr>
              <p:nvPr/>
            </p:nvSpPr>
            <p:spPr bwMode="auto">
              <a:xfrm>
                <a:off x="1519" y="2477"/>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49178" name="Text Box 43"/>
              <p:cNvSpPr txBox="1">
                <a:spLocks noChangeArrowheads="1"/>
              </p:cNvSpPr>
              <p:nvPr/>
            </p:nvSpPr>
            <p:spPr bwMode="auto">
              <a:xfrm>
                <a:off x="1519" y="2023"/>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sp>
            <p:nvSpPr>
              <p:cNvPr id="49179" name="Text Box 44"/>
              <p:cNvSpPr txBox="1">
                <a:spLocks noChangeArrowheads="1"/>
              </p:cNvSpPr>
              <p:nvPr/>
            </p:nvSpPr>
            <p:spPr bwMode="auto">
              <a:xfrm>
                <a:off x="1519" y="1570"/>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3</a:t>
                </a:r>
              </a:p>
            </p:txBody>
          </p:sp>
          <p:sp>
            <p:nvSpPr>
              <p:cNvPr id="49180" name="Text Box 45"/>
              <p:cNvSpPr txBox="1">
                <a:spLocks noChangeArrowheads="1"/>
              </p:cNvSpPr>
              <p:nvPr/>
            </p:nvSpPr>
            <p:spPr bwMode="auto">
              <a:xfrm>
                <a:off x="1519" y="1116"/>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4</a:t>
                </a:r>
              </a:p>
            </p:txBody>
          </p:sp>
          <p:sp>
            <p:nvSpPr>
              <p:cNvPr id="49181" name="Text Box 46"/>
              <p:cNvSpPr txBox="1">
                <a:spLocks noChangeArrowheads="1"/>
              </p:cNvSpPr>
              <p:nvPr/>
            </p:nvSpPr>
            <p:spPr bwMode="auto">
              <a:xfrm>
                <a:off x="1519" y="663"/>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5</a:t>
                </a:r>
              </a:p>
            </p:txBody>
          </p:sp>
        </p:grpSp>
      </p:grpSp>
      <p:sp>
        <p:nvSpPr>
          <p:cNvPr id="46129" name="Rectangle 49"/>
          <p:cNvSpPr>
            <a:spLocks noChangeArrowheads="1"/>
          </p:cNvSpPr>
          <p:nvPr/>
        </p:nvSpPr>
        <p:spPr bwMode="auto">
          <a:xfrm>
            <a:off x="10801352" y="1484314"/>
            <a:ext cx="958849" cy="719137"/>
          </a:xfrm>
          <a:prstGeom prst="rect">
            <a:avLst/>
          </a:prstGeom>
          <a:solidFill>
            <a:srgbClr val="FFFF66"/>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578492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left)">
                                      <p:cBhvr>
                                        <p:cTn id="7" dur="500"/>
                                        <p:tgtEl>
                                          <p:spTgt spid="4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strVal val="#ppt_w*0.7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Effect transition="in" filter="fade">
                                      <p:cBhvr>
                                        <p:cTn id="19" dur="10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0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08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09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09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608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09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09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609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10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609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6091"/>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610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6097"/>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609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10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6129"/>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1" nodeType="clickEffect">
                                  <p:stCondLst>
                                    <p:cond delay="0"/>
                                  </p:stCondLst>
                                  <p:childTnLst>
                                    <p:set>
                                      <p:cBhvr>
                                        <p:cTn id="87" dur="1" fill="hold">
                                          <p:stCondLst>
                                            <p:cond delay="0"/>
                                          </p:stCondLst>
                                        </p:cTn>
                                        <p:tgtEl>
                                          <p:spTgt spid="46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8" grpId="0"/>
      <p:bldP spid="46089" grpId="0"/>
      <p:bldP spid="46090" grpId="0"/>
      <p:bldP spid="46091" grpId="0"/>
      <p:bldP spid="46092" grpId="0"/>
      <p:bldP spid="46093" grpId="0"/>
      <p:bldP spid="46094" grpId="0"/>
      <p:bldP spid="46095" grpId="0"/>
      <p:bldP spid="46096" grpId="0"/>
      <p:bldP spid="46097" grpId="0"/>
      <p:bldP spid="46098" grpId="0" animBg="1"/>
      <p:bldP spid="46099" grpId="0" animBg="1"/>
      <p:bldP spid="46100" grpId="0" animBg="1"/>
      <p:bldP spid="46101" grpId="0" animBg="1"/>
      <p:bldP spid="46103" grpId="0" animBg="1"/>
      <p:bldP spid="46129" grpId="0" animBg="1"/>
      <p:bldP spid="4612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6" name="Rectangle 50"/>
          <p:cNvSpPr>
            <a:spLocks noChangeArrowheads="1"/>
          </p:cNvSpPr>
          <p:nvPr/>
        </p:nvSpPr>
        <p:spPr bwMode="auto">
          <a:xfrm>
            <a:off x="1102785" y="693738"/>
            <a:ext cx="5309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b="1" i="0" dirty="0">
                <a:solidFill>
                  <a:schemeClr val="bg2">
                    <a:lumMod val="50000"/>
                  </a:schemeClr>
                </a:solidFill>
              </a:rPr>
              <a:t>绘制</a:t>
            </a:r>
            <a:r>
              <a:rPr lang="en-US" altLang="zh-CN" sz="2400" b="1" i="0" dirty="0">
                <a:solidFill>
                  <a:schemeClr val="bg2">
                    <a:lumMod val="50000"/>
                  </a:schemeClr>
                </a:solidFill>
                <a:latin typeface="Times New Roman" pitchFamily="18" charset="0"/>
              </a:rPr>
              <a:t>(0,0)</a:t>
            </a:r>
            <a:r>
              <a:rPr lang="zh-CN" altLang="en-US" sz="2400" b="1" i="0" dirty="0">
                <a:solidFill>
                  <a:schemeClr val="bg2">
                    <a:lumMod val="50000"/>
                  </a:schemeClr>
                </a:solidFill>
                <a:latin typeface="Times New Roman" pitchFamily="18" charset="0"/>
              </a:rPr>
              <a:t>到（</a:t>
            </a:r>
            <a:r>
              <a:rPr lang="en-US" altLang="zh-CN" sz="2400" b="1" i="0" dirty="0">
                <a:solidFill>
                  <a:schemeClr val="bg2">
                    <a:lumMod val="50000"/>
                  </a:schemeClr>
                </a:solidFill>
                <a:latin typeface="Times New Roman" pitchFamily="18" charset="0"/>
              </a:rPr>
              <a:t>-8</a:t>
            </a:r>
            <a:r>
              <a:rPr lang="zh-CN" altLang="en-US" sz="2400" b="1" i="0" dirty="0">
                <a:solidFill>
                  <a:schemeClr val="bg2">
                    <a:lumMod val="50000"/>
                  </a:schemeClr>
                </a:solidFill>
                <a:latin typeface="Times New Roman" pitchFamily="18" charset="0"/>
              </a:rPr>
              <a:t>，</a:t>
            </a:r>
            <a:r>
              <a:rPr lang="en-US" altLang="zh-CN" sz="2400" b="1" i="0" dirty="0">
                <a:solidFill>
                  <a:schemeClr val="bg2">
                    <a:lumMod val="50000"/>
                  </a:schemeClr>
                </a:solidFill>
                <a:latin typeface="Times New Roman" pitchFamily="18" charset="0"/>
              </a:rPr>
              <a:t>-4</a:t>
            </a:r>
            <a:r>
              <a:rPr lang="zh-CN" altLang="en-US" sz="2400" b="1" i="0" dirty="0">
                <a:solidFill>
                  <a:schemeClr val="bg2">
                    <a:lumMod val="50000"/>
                  </a:schemeClr>
                </a:solidFill>
                <a:latin typeface="Times New Roman" pitchFamily="18" charset="0"/>
              </a:rPr>
              <a:t>）</a:t>
            </a:r>
            <a:r>
              <a:rPr lang="zh-CN" altLang="en-US" sz="2400" b="1" i="0" dirty="0">
                <a:solidFill>
                  <a:schemeClr val="bg2">
                    <a:lumMod val="50000"/>
                  </a:schemeClr>
                </a:solidFill>
              </a:rPr>
              <a:t>之间的一条直线</a:t>
            </a:r>
          </a:p>
        </p:txBody>
      </p:sp>
      <p:sp>
        <p:nvSpPr>
          <p:cNvPr id="45107" name="Rectangle 51"/>
          <p:cNvSpPr>
            <a:spLocks noChangeArrowheads="1"/>
          </p:cNvSpPr>
          <p:nvPr/>
        </p:nvSpPr>
        <p:spPr bwMode="auto">
          <a:xfrm>
            <a:off x="4464051" y="1268414"/>
            <a:ext cx="24003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dirty="0">
                <a:solidFill>
                  <a:srgbClr val="0070C0"/>
                </a:solidFill>
              </a:rPr>
              <a:t>初值计算</a:t>
            </a:r>
          </a:p>
        </p:txBody>
      </p:sp>
      <p:sp>
        <p:nvSpPr>
          <p:cNvPr id="45108" name="Rectangle 52"/>
          <p:cNvSpPr>
            <a:spLocks noChangeArrowheads="1"/>
          </p:cNvSpPr>
          <p:nvPr/>
        </p:nvSpPr>
        <p:spPr bwMode="auto">
          <a:xfrm>
            <a:off x="4559301" y="2133601"/>
            <a:ext cx="3841751"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en-US" altLang="zh-CN" sz="2400" b="1" i="0" dirty="0">
                <a:solidFill>
                  <a:schemeClr val="bg2">
                    <a:lumMod val="50000"/>
                  </a:schemeClr>
                </a:solidFill>
                <a:latin typeface="Times New Roman" pitchFamily="18" charset="0"/>
              </a:rPr>
              <a:t>dx=-8</a:t>
            </a:r>
          </a:p>
          <a:p>
            <a:pPr marL="342900" indent="-342900" algn="l">
              <a:spcBef>
                <a:spcPct val="20000"/>
              </a:spcBef>
              <a:buClr>
                <a:schemeClr val="bg2"/>
              </a:buClr>
              <a:buSzPct val="65000"/>
              <a:buFont typeface="Wingdings" pitchFamily="2" charset="2"/>
              <a:buNone/>
            </a:pPr>
            <a:r>
              <a:rPr lang="en-US" altLang="zh-CN" sz="2400" b="1" i="0" dirty="0" err="1">
                <a:solidFill>
                  <a:schemeClr val="bg2">
                    <a:lumMod val="50000"/>
                  </a:schemeClr>
                </a:solidFill>
                <a:latin typeface="Times New Roman" pitchFamily="18" charset="0"/>
              </a:rPr>
              <a:t>dy</a:t>
            </a:r>
            <a:r>
              <a:rPr lang="en-US" altLang="zh-CN" sz="2400" b="1" i="0" dirty="0">
                <a:solidFill>
                  <a:schemeClr val="bg2">
                    <a:lumMod val="50000"/>
                  </a:schemeClr>
                </a:solidFill>
                <a:latin typeface="Times New Roman" pitchFamily="18" charset="0"/>
              </a:rPr>
              <a:t>=-4</a:t>
            </a:r>
          </a:p>
          <a:p>
            <a:pPr marL="342900" indent="-342900" algn="l">
              <a:spcBef>
                <a:spcPct val="20000"/>
              </a:spcBef>
              <a:buClr>
                <a:schemeClr val="bg2"/>
              </a:buClr>
              <a:buSzPct val="65000"/>
              <a:buFont typeface="Wingdings" pitchFamily="2" charset="2"/>
              <a:buNone/>
            </a:pPr>
            <a:r>
              <a:rPr lang="en-US" altLang="zh-CN" sz="2400" b="1" i="0" dirty="0">
                <a:solidFill>
                  <a:schemeClr val="bg2">
                    <a:lumMod val="50000"/>
                  </a:schemeClr>
                </a:solidFill>
                <a:latin typeface="Times New Roman" pitchFamily="18" charset="0"/>
              </a:rPr>
              <a:t>steps=8</a:t>
            </a:r>
            <a:r>
              <a:rPr lang="en-US" altLang="zh-CN" sz="2400" b="1" dirty="0">
                <a:solidFill>
                  <a:schemeClr val="bg2">
                    <a:lumMod val="50000"/>
                  </a:schemeClr>
                </a:solidFill>
                <a:latin typeface="Times New Roman" pitchFamily="18" charset="0"/>
              </a:rPr>
              <a:t> </a:t>
            </a:r>
          </a:p>
          <a:p>
            <a:pPr marL="342900" indent="-342900" algn="l">
              <a:spcBef>
                <a:spcPct val="20000"/>
              </a:spcBef>
              <a:buClr>
                <a:schemeClr val="bg2"/>
              </a:buClr>
              <a:buSzPct val="65000"/>
              <a:buFont typeface="Wingdings" pitchFamily="2" charset="2"/>
              <a:buNone/>
            </a:pPr>
            <a:r>
              <a:rPr lang="en-US" altLang="zh-CN" sz="2400" b="1" dirty="0" err="1">
                <a:solidFill>
                  <a:schemeClr val="bg2">
                    <a:lumMod val="50000"/>
                  </a:schemeClr>
                </a:solidFill>
                <a:latin typeface="Times New Roman" pitchFamily="18" charset="0"/>
                <a:sym typeface="Symbol" pitchFamily="18" charset="2"/>
              </a:rPr>
              <a:t>x</a:t>
            </a:r>
            <a:r>
              <a:rPr lang="en-US" altLang="zh-CN" sz="2400" b="1" i="0" dirty="0" err="1">
                <a:solidFill>
                  <a:schemeClr val="bg2">
                    <a:lumMod val="50000"/>
                  </a:schemeClr>
                </a:solidFill>
                <a:latin typeface="Times New Roman" pitchFamily="18" charset="0"/>
                <a:sym typeface="Symbol" pitchFamily="18" charset="2"/>
              </a:rPr>
              <a:t>Increment</a:t>
            </a:r>
            <a:r>
              <a:rPr lang="en-US" altLang="zh-CN" sz="2400" b="1" i="0" dirty="0">
                <a:solidFill>
                  <a:schemeClr val="bg2">
                    <a:lumMod val="50000"/>
                  </a:schemeClr>
                </a:solidFill>
                <a:latin typeface="Times New Roman" pitchFamily="18" charset="0"/>
                <a:sym typeface="Symbol" pitchFamily="18" charset="2"/>
              </a:rPr>
              <a:t>=-1</a:t>
            </a:r>
          </a:p>
          <a:p>
            <a:pPr marL="342900" indent="-342900" algn="l">
              <a:spcBef>
                <a:spcPct val="20000"/>
              </a:spcBef>
              <a:buClr>
                <a:schemeClr val="bg2"/>
              </a:buClr>
              <a:buSzPct val="65000"/>
              <a:buFont typeface="Wingdings" pitchFamily="2" charset="2"/>
              <a:buNone/>
            </a:pPr>
            <a:r>
              <a:rPr lang="en-US" altLang="zh-CN" sz="2400" b="1" dirty="0" err="1">
                <a:solidFill>
                  <a:schemeClr val="bg2">
                    <a:lumMod val="50000"/>
                  </a:schemeClr>
                </a:solidFill>
                <a:latin typeface="Times New Roman" pitchFamily="18" charset="0"/>
                <a:sym typeface="Symbol" pitchFamily="18" charset="2"/>
              </a:rPr>
              <a:t>y</a:t>
            </a:r>
            <a:r>
              <a:rPr lang="en-US" altLang="zh-CN" sz="2400" b="1" i="0" dirty="0" err="1">
                <a:solidFill>
                  <a:schemeClr val="bg2">
                    <a:lumMod val="50000"/>
                  </a:schemeClr>
                </a:solidFill>
                <a:latin typeface="Times New Roman" pitchFamily="18" charset="0"/>
                <a:sym typeface="Symbol" pitchFamily="18" charset="2"/>
              </a:rPr>
              <a:t>Increment</a:t>
            </a:r>
            <a:r>
              <a:rPr lang="en-US" altLang="zh-CN" sz="2400" b="1" i="0" dirty="0">
                <a:solidFill>
                  <a:schemeClr val="bg2">
                    <a:lumMod val="50000"/>
                  </a:schemeClr>
                </a:solidFill>
                <a:latin typeface="Times New Roman" pitchFamily="18" charset="0"/>
                <a:sym typeface="Symbol" pitchFamily="18" charset="2"/>
              </a:rPr>
              <a:t>=-1/2</a:t>
            </a:r>
          </a:p>
          <a:p>
            <a:pPr marL="342900" indent="-342900" algn="l">
              <a:spcBef>
                <a:spcPct val="20000"/>
              </a:spcBef>
              <a:buClr>
                <a:schemeClr val="bg2"/>
              </a:buClr>
              <a:buSzPct val="65000"/>
              <a:buFont typeface="Wingdings" pitchFamily="2" charset="2"/>
              <a:buNone/>
            </a:pPr>
            <a:r>
              <a:rPr lang="en-US" altLang="zh-CN" sz="2400" b="1" dirty="0">
                <a:solidFill>
                  <a:schemeClr val="bg2">
                    <a:lumMod val="50000"/>
                  </a:schemeClr>
                </a:solidFill>
                <a:latin typeface="Times New Roman" pitchFamily="18" charset="0"/>
                <a:sym typeface="Symbol" pitchFamily="18" charset="2"/>
              </a:rPr>
              <a:t>x</a:t>
            </a:r>
            <a:r>
              <a:rPr lang="en-US" altLang="zh-CN" sz="2400" b="1" i="0" dirty="0">
                <a:solidFill>
                  <a:schemeClr val="bg2">
                    <a:lumMod val="50000"/>
                  </a:schemeClr>
                </a:solidFill>
                <a:latin typeface="Times New Roman" pitchFamily="18" charset="0"/>
                <a:sym typeface="Symbol" pitchFamily="18" charset="2"/>
              </a:rPr>
              <a:t>=0</a:t>
            </a:r>
          </a:p>
          <a:p>
            <a:pPr marL="342900" indent="-342900" algn="l">
              <a:spcBef>
                <a:spcPct val="20000"/>
              </a:spcBef>
              <a:buClr>
                <a:schemeClr val="bg2"/>
              </a:buClr>
              <a:buSzPct val="65000"/>
              <a:buFont typeface="Wingdings" pitchFamily="2" charset="2"/>
              <a:buNone/>
            </a:pPr>
            <a:r>
              <a:rPr lang="en-US" altLang="zh-CN" sz="2400" b="1" dirty="0">
                <a:solidFill>
                  <a:schemeClr val="bg2">
                    <a:lumMod val="50000"/>
                  </a:schemeClr>
                </a:solidFill>
                <a:latin typeface="Times New Roman" pitchFamily="18" charset="0"/>
                <a:sym typeface="Symbol" pitchFamily="18" charset="2"/>
              </a:rPr>
              <a:t>y</a:t>
            </a:r>
            <a:r>
              <a:rPr lang="en-US" altLang="zh-CN" sz="2400" b="1" i="0" dirty="0">
                <a:solidFill>
                  <a:schemeClr val="bg2">
                    <a:lumMod val="50000"/>
                  </a:schemeClr>
                </a:solidFill>
                <a:latin typeface="Times New Roman" pitchFamily="18" charset="0"/>
                <a:sym typeface="Symbol" pitchFamily="18" charset="2"/>
              </a:rPr>
              <a:t>=0</a:t>
            </a:r>
          </a:p>
          <a:p>
            <a:pPr marL="342900" indent="-342900" algn="l">
              <a:spcBef>
                <a:spcPct val="20000"/>
              </a:spcBef>
              <a:buClr>
                <a:schemeClr val="bg2"/>
              </a:buClr>
              <a:buSzPct val="65000"/>
              <a:buFont typeface="Wingdings" pitchFamily="2" charset="2"/>
              <a:buNone/>
            </a:pPr>
            <a:endParaRPr lang="en-US" altLang="zh-CN" sz="2400" b="1" i="0" dirty="0">
              <a:solidFill>
                <a:schemeClr val="bg2">
                  <a:lumMod val="50000"/>
                </a:schemeClr>
              </a:solidFill>
              <a:latin typeface="Times New Roman" pitchFamily="18" charset="0"/>
              <a:sym typeface="Symbol" pitchFamily="18" charset="2"/>
            </a:endParaRPr>
          </a:p>
          <a:p>
            <a:pPr marL="342900" indent="-342900" algn="l">
              <a:spcBef>
                <a:spcPct val="20000"/>
              </a:spcBef>
              <a:buClr>
                <a:schemeClr val="bg2"/>
              </a:buClr>
              <a:buSzPct val="65000"/>
              <a:buFont typeface="Wingdings" pitchFamily="2" charset="2"/>
              <a:buNone/>
            </a:pPr>
            <a:endParaRPr lang="en-US" altLang="zh-CN" sz="2400" b="1" i="0" dirty="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5077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06"/>
                                        </p:tgtEl>
                                        <p:attrNameLst>
                                          <p:attrName>style.visibility</p:attrName>
                                        </p:attrNameLst>
                                      </p:cBhvr>
                                      <p:to>
                                        <p:strVal val="visible"/>
                                      </p:to>
                                    </p:set>
                                    <p:animEffect transition="in" filter="wipe(left)">
                                      <p:cBhvr>
                                        <p:cTn id="7" dur="500"/>
                                        <p:tgtEl>
                                          <p:spTgt spid="45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10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5108"/>
                                        </p:tgtEl>
                                        <p:attrNameLst>
                                          <p:attrName>style.visibility</p:attrName>
                                        </p:attrNameLst>
                                      </p:cBhvr>
                                      <p:to>
                                        <p:strVal val="visible"/>
                                      </p:to>
                                    </p:set>
                                    <p:animEffect transition="in" filter="wipe(up)">
                                      <p:cBhvr>
                                        <p:cTn id="16" dur="500"/>
                                        <p:tgtEl>
                                          <p:spTgt spid="451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510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5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6" grpId="0"/>
      <p:bldP spid="45107" grpId="0"/>
      <p:bldP spid="45107" grpId="1"/>
      <p:bldP spid="45108" grpId="0"/>
      <p:bldP spid="45108"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2" name="Rectangle 18"/>
          <p:cNvSpPr>
            <a:spLocks noChangeAspect="1" noChangeArrowheads="1"/>
          </p:cNvSpPr>
          <p:nvPr/>
        </p:nvSpPr>
        <p:spPr bwMode="auto">
          <a:xfrm>
            <a:off x="5693834" y="4711701"/>
            <a:ext cx="624417" cy="468313"/>
          </a:xfrm>
          <a:prstGeom prst="rect">
            <a:avLst/>
          </a:prstGeom>
          <a:solidFill>
            <a:srgbClr val="FFFF66"/>
          </a:solidFill>
          <a:ln w="9525">
            <a:solidFill>
              <a:srgbClr val="FFFF66"/>
            </a:solidFill>
            <a:miter lim="800000"/>
            <a:headEnd/>
            <a:tailEnd/>
          </a:ln>
        </p:spPr>
        <p:txBody>
          <a:bodyPr wrap="none" anchor="ctr"/>
          <a:lstStyle/>
          <a:p>
            <a:endParaRPr lang="zh-CN" altLang="en-US"/>
          </a:p>
        </p:txBody>
      </p:sp>
      <p:sp>
        <p:nvSpPr>
          <p:cNvPr id="47123" name="Rectangle 19"/>
          <p:cNvSpPr>
            <a:spLocks noChangeAspect="1" noChangeArrowheads="1"/>
          </p:cNvSpPr>
          <p:nvPr/>
        </p:nvSpPr>
        <p:spPr bwMode="auto">
          <a:xfrm>
            <a:off x="8881534" y="3271838"/>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24" name="Rectangle 20"/>
          <p:cNvSpPr>
            <a:spLocks noChangeAspect="1" noChangeArrowheads="1"/>
          </p:cNvSpPr>
          <p:nvPr/>
        </p:nvSpPr>
        <p:spPr bwMode="auto">
          <a:xfrm>
            <a:off x="9533468" y="3271838"/>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25" name="Rectangle 21"/>
          <p:cNvSpPr>
            <a:spLocks noChangeAspect="1" noChangeArrowheads="1"/>
          </p:cNvSpPr>
          <p:nvPr/>
        </p:nvSpPr>
        <p:spPr bwMode="auto">
          <a:xfrm>
            <a:off x="10168468" y="2795588"/>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26" name="Rectangle 22"/>
          <p:cNvSpPr>
            <a:spLocks noChangeAspect="1" noChangeArrowheads="1"/>
          </p:cNvSpPr>
          <p:nvPr/>
        </p:nvSpPr>
        <p:spPr bwMode="auto">
          <a:xfrm>
            <a:off x="10801351" y="2795588"/>
            <a:ext cx="624416"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63" name="Rectangle 59"/>
          <p:cNvSpPr>
            <a:spLocks noChangeAspect="1" noChangeArrowheads="1"/>
          </p:cNvSpPr>
          <p:nvPr/>
        </p:nvSpPr>
        <p:spPr bwMode="auto">
          <a:xfrm>
            <a:off x="6345768" y="4221163"/>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64" name="Rectangle 60"/>
          <p:cNvSpPr>
            <a:spLocks noChangeAspect="1" noChangeArrowheads="1"/>
          </p:cNvSpPr>
          <p:nvPr/>
        </p:nvSpPr>
        <p:spPr bwMode="auto">
          <a:xfrm>
            <a:off x="6978651" y="4221163"/>
            <a:ext cx="624416"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65" name="Rectangle 61"/>
          <p:cNvSpPr>
            <a:spLocks noChangeAspect="1" noChangeArrowheads="1"/>
          </p:cNvSpPr>
          <p:nvPr/>
        </p:nvSpPr>
        <p:spPr bwMode="auto">
          <a:xfrm>
            <a:off x="7613651" y="3746501"/>
            <a:ext cx="624416" cy="468313"/>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66" name="Rectangle 62"/>
          <p:cNvSpPr>
            <a:spLocks noChangeAspect="1" noChangeArrowheads="1"/>
          </p:cNvSpPr>
          <p:nvPr/>
        </p:nvSpPr>
        <p:spPr bwMode="auto">
          <a:xfrm>
            <a:off x="8246534" y="3746501"/>
            <a:ext cx="624417" cy="468313"/>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47108" name="Rectangle 4"/>
          <p:cNvSpPr>
            <a:spLocks noChangeArrowheads="1"/>
          </p:cNvSpPr>
          <p:nvPr/>
        </p:nvSpPr>
        <p:spPr bwMode="auto">
          <a:xfrm>
            <a:off x="527051" y="693739"/>
            <a:ext cx="614468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dirty="0">
                <a:solidFill>
                  <a:srgbClr val="0343F9"/>
                </a:solidFill>
              </a:rPr>
              <a:t>增量计算循环过程及绘制结果</a:t>
            </a:r>
            <a:endParaRPr lang="en-US" altLang="zh-CN" sz="2400" b="1" i="0" dirty="0">
              <a:solidFill>
                <a:srgbClr val="0343F9"/>
              </a:solidFill>
            </a:endParaRPr>
          </a:p>
        </p:txBody>
      </p:sp>
      <p:grpSp>
        <p:nvGrpSpPr>
          <p:cNvPr id="2" name="Group 5"/>
          <p:cNvGrpSpPr>
            <a:grpSpLocks/>
          </p:cNvGrpSpPr>
          <p:nvPr/>
        </p:nvGrpSpPr>
        <p:grpSpPr bwMode="auto">
          <a:xfrm>
            <a:off x="287867" y="1412876"/>
            <a:ext cx="5088467" cy="366713"/>
            <a:chOff x="2154" y="1525"/>
            <a:chExt cx="2404" cy="231"/>
          </a:xfrm>
        </p:grpSpPr>
        <p:sp>
          <p:nvSpPr>
            <p:cNvPr id="51254" name="Text Box 6"/>
            <p:cNvSpPr txBox="1">
              <a:spLocks noChangeArrowheads="1"/>
            </p:cNvSpPr>
            <p:nvPr/>
          </p:nvSpPr>
          <p:spPr bwMode="auto">
            <a:xfrm>
              <a:off x="2290" y="1525"/>
              <a:ext cx="2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err="1">
                  <a:solidFill>
                    <a:schemeClr val="bg2">
                      <a:lumMod val="50000"/>
                    </a:schemeClr>
                  </a:solidFill>
                </a:rPr>
                <a:t>i</a:t>
              </a:r>
              <a:r>
                <a:rPr lang="en-US" altLang="zh-CN" b="1" dirty="0">
                  <a:solidFill>
                    <a:schemeClr val="bg2">
                      <a:lumMod val="50000"/>
                    </a:schemeClr>
                  </a:solidFill>
                </a:rPr>
                <a:t> </a:t>
              </a:r>
              <a:r>
                <a:rPr lang="en-US" altLang="zh-CN" b="1" i="0" dirty="0">
                  <a:solidFill>
                    <a:schemeClr val="bg2">
                      <a:lumMod val="50000"/>
                    </a:schemeClr>
                  </a:solidFill>
                </a:rPr>
                <a:t>        </a:t>
              </a:r>
              <a:r>
                <a:rPr lang="en-US" altLang="zh-CN" b="1" i="0" dirty="0" err="1">
                  <a:solidFill>
                    <a:schemeClr val="bg2">
                      <a:lumMod val="50000"/>
                    </a:schemeClr>
                  </a:solidFill>
                </a:rPr>
                <a:t>setpixel</a:t>
              </a:r>
              <a:r>
                <a:rPr lang="en-US" altLang="zh-CN" b="1" i="0" dirty="0">
                  <a:solidFill>
                    <a:schemeClr val="bg2">
                      <a:lumMod val="50000"/>
                    </a:schemeClr>
                  </a:solidFill>
                </a:rPr>
                <a:t>         </a:t>
              </a:r>
              <a:r>
                <a:rPr lang="en-US" altLang="zh-CN" b="1" dirty="0">
                  <a:solidFill>
                    <a:schemeClr val="bg2">
                      <a:lumMod val="50000"/>
                    </a:schemeClr>
                  </a:solidFill>
                </a:rPr>
                <a:t>x           y</a:t>
              </a:r>
            </a:p>
          </p:txBody>
        </p:sp>
        <p:sp>
          <p:nvSpPr>
            <p:cNvPr id="51255" name="Line 7"/>
            <p:cNvSpPr>
              <a:spLocks noChangeShapeType="1"/>
            </p:cNvSpPr>
            <p:nvPr/>
          </p:nvSpPr>
          <p:spPr bwMode="auto">
            <a:xfrm>
              <a:off x="2154" y="1752"/>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47112" name="Text Box 8"/>
          <p:cNvSpPr txBox="1">
            <a:spLocks noChangeArrowheads="1"/>
          </p:cNvSpPr>
          <p:nvPr/>
        </p:nvSpPr>
        <p:spPr bwMode="auto">
          <a:xfrm>
            <a:off x="527052" y="2054226"/>
            <a:ext cx="2112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1           (0,0)      </a:t>
            </a:r>
          </a:p>
        </p:txBody>
      </p:sp>
      <p:sp>
        <p:nvSpPr>
          <p:cNvPr id="47113" name="Text Box 9"/>
          <p:cNvSpPr txBox="1">
            <a:spLocks noChangeArrowheads="1"/>
          </p:cNvSpPr>
          <p:nvPr/>
        </p:nvSpPr>
        <p:spPr bwMode="auto">
          <a:xfrm>
            <a:off x="527051" y="2628901"/>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2           (-1,0) </a:t>
            </a:r>
          </a:p>
        </p:txBody>
      </p:sp>
      <p:sp>
        <p:nvSpPr>
          <p:cNvPr id="47114" name="Text Box 10"/>
          <p:cNvSpPr txBox="1">
            <a:spLocks noChangeArrowheads="1"/>
          </p:cNvSpPr>
          <p:nvPr/>
        </p:nvSpPr>
        <p:spPr bwMode="auto">
          <a:xfrm>
            <a:off x="527051" y="3205163"/>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3           (-2,-1) </a:t>
            </a:r>
          </a:p>
        </p:txBody>
      </p:sp>
      <p:sp>
        <p:nvSpPr>
          <p:cNvPr id="47115" name="Text Box 11"/>
          <p:cNvSpPr txBox="1">
            <a:spLocks noChangeArrowheads="1"/>
          </p:cNvSpPr>
          <p:nvPr/>
        </p:nvSpPr>
        <p:spPr bwMode="auto">
          <a:xfrm>
            <a:off x="527052" y="3781426"/>
            <a:ext cx="23050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4           (-3,-1) </a:t>
            </a:r>
          </a:p>
        </p:txBody>
      </p:sp>
      <p:sp>
        <p:nvSpPr>
          <p:cNvPr id="47116" name="Text Box 12"/>
          <p:cNvSpPr txBox="1">
            <a:spLocks noChangeArrowheads="1"/>
          </p:cNvSpPr>
          <p:nvPr/>
        </p:nvSpPr>
        <p:spPr bwMode="auto">
          <a:xfrm>
            <a:off x="527052" y="4357688"/>
            <a:ext cx="23050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5           (-4,-2) </a:t>
            </a:r>
          </a:p>
        </p:txBody>
      </p:sp>
      <p:sp>
        <p:nvSpPr>
          <p:cNvPr id="47117" name="Text Box 13"/>
          <p:cNvSpPr txBox="1">
            <a:spLocks noChangeArrowheads="1"/>
          </p:cNvSpPr>
          <p:nvPr/>
        </p:nvSpPr>
        <p:spPr bwMode="auto">
          <a:xfrm>
            <a:off x="3310467" y="184467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0           0        </a:t>
            </a:r>
          </a:p>
        </p:txBody>
      </p:sp>
      <p:sp>
        <p:nvSpPr>
          <p:cNvPr id="47118" name="Text Box 14"/>
          <p:cNvSpPr txBox="1">
            <a:spLocks noChangeArrowheads="1"/>
          </p:cNvSpPr>
          <p:nvPr/>
        </p:nvSpPr>
        <p:spPr bwMode="auto">
          <a:xfrm>
            <a:off x="3196167" y="2400301"/>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-1       -0.5     </a:t>
            </a:r>
          </a:p>
        </p:txBody>
      </p:sp>
      <p:sp>
        <p:nvSpPr>
          <p:cNvPr id="47119" name="Text Box 15"/>
          <p:cNvSpPr txBox="1">
            <a:spLocks noChangeArrowheads="1"/>
          </p:cNvSpPr>
          <p:nvPr/>
        </p:nvSpPr>
        <p:spPr bwMode="auto">
          <a:xfrm>
            <a:off x="3196167" y="295592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-2         -1       </a:t>
            </a:r>
          </a:p>
        </p:txBody>
      </p:sp>
      <p:sp>
        <p:nvSpPr>
          <p:cNvPr id="47120" name="Text Box 16"/>
          <p:cNvSpPr txBox="1">
            <a:spLocks noChangeArrowheads="1"/>
          </p:cNvSpPr>
          <p:nvPr/>
        </p:nvSpPr>
        <p:spPr bwMode="auto">
          <a:xfrm>
            <a:off x="3196167" y="3511551"/>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-3       -1.5      </a:t>
            </a:r>
          </a:p>
        </p:txBody>
      </p:sp>
      <p:sp>
        <p:nvSpPr>
          <p:cNvPr id="47121" name="Text Box 17"/>
          <p:cNvSpPr txBox="1">
            <a:spLocks noChangeArrowheads="1"/>
          </p:cNvSpPr>
          <p:nvPr/>
        </p:nvSpPr>
        <p:spPr bwMode="auto">
          <a:xfrm>
            <a:off x="3196167" y="406717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-4          -2      </a:t>
            </a:r>
          </a:p>
        </p:txBody>
      </p:sp>
      <p:grpSp>
        <p:nvGrpSpPr>
          <p:cNvPr id="3" name="Group 65"/>
          <p:cNvGrpSpPr>
            <a:grpSpLocks/>
          </p:cNvGrpSpPr>
          <p:nvPr/>
        </p:nvGrpSpPr>
        <p:grpSpPr bwMode="auto">
          <a:xfrm>
            <a:off x="5634568" y="2422526"/>
            <a:ext cx="6760633" cy="2760663"/>
            <a:chOff x="2725" y="1170"/>
            <a:chExt cx="3194" cy="1739"/>
          </a:xfrm>
        </p:grpSpPr>
        <p:sp>
          <p:nvSpPr>
            <p:cNvPr id="51230" name="Text Box 24"/>
            <p:cNvSpPr txBox="1">
              <a:spLocks noChangeArrowheads="1"/>
            </p:cNvSpPr>
            <p:nvPr/>
          </p:nvSpPr>
          <p:spPr bwMode="auto">
            <a:xfrm>
              <a:off x="2725" y="1170"/>
              <a:ext cx="27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b="1" i="0">
                  <a:solidFill>
                    <a:srgbClr val="F02F08"/>
                  </a:solidFill>
                </a:rPr>
                <a:t>  </a:t>
              </a:r>
              <a:r>
                <a:rPr lang="en-US" altLang="zh-CN" b="1" i="0">
                  <a:solidFill>
                    <a:srgbClr val="F02F08"/>
                  </a:solidFill>
                </a:rPr>
                <a:t>-8    -7    -6    -5     -4    -3    -2     -1     0</a:t>
              </a:r>
            </a:p>
          </p:txBody>
        </p:sp>
        <p:grpSp>
          <p:nvGrpSpPr>
            <p:cNvPr id="51231" name="Group 64"/>
            <p:cNvGrpSpPr>
              <a:grpSpLocks/>
            </p:cNvGrpSpPr>
            <p:nvPr/>
          </p:nvGrpSpPr>
          <p:grpSpPr bwMode="auto">
            <a:xfrm>
              <a:off x="2753" y="1389"/>
              <a:ext cx="2720" cy="1520"/>
              <a:chOff x="2835" y="928"/>
              <a:chExt cx="2720" cy="1520"/>
            </a:xfrm>
          </p:grpSpPr>
          <p:sp>
            <p:nvSpPr>
              <p:cNvPr id="51238" name="Line 27"/>
              <p:cNvSpPr>
                <a:spLocks noChangeShapeType="1"/>
              </p:cNvSpPr>
              <p:nvPr/>
            </p:nvSpPr>
            <p:spPr bwMode="auto">
              <a:xfrm>
                <a:off x="2835"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Line 29"/>
              <p:cNvSpPr>
                <a:spLocks noChangeAspect="1" noChangeShapeType="1"/>
              </p:cNvSpPr>
              <p:nvPr/>
            </p:nvSpPr>
            <p:spPr bwMode="auto">
              <a:xfrm>
                <a:off x="2835" y="1842"/>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30"/>
              <p:cNvSpPr>
                <a:spLocks noChangeAspect="1" noChangeShapeType="1"/>
              </p:cNvSpPr>
              <p:nvPr/>
            </p:nvSpPr>
            <p:spPr bwMode="auto">
              <a:xfrm>
                <a:off x="2835" y="2447"/>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32"/>
              <p:cNvSpPr>
                <a:spLocks noChangeAspect="1" noChangeShapeType="1"/>
              </p:cNvSpPr>
              <p:nvPr/>
            </p:nvSpPr>
            <p:spPr bwMode="auto">
              <a:xfrm>
                <a:off x="2835" y="1539"/>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33"/>
              <p:cNvSpPr>
                <a:spLocks noChangeAspect="1" noChangeShapeType="1"/>
              </p:cNvSpPr>
              <p:nvPr/>
            </p:nvSpPr>
            <p:spPr bwMode="auto">
              <a:xfrm>
                <a:off x="2835" y="1237"/>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34"/>
              <p:cNvSpPr>
                <a:spLocks noChangeShapeType="1"/>
              </p:cNvSpPr>
              <p:nvPr/>
            </p:nvSpPr>
            <p:spPr bwMode="auto">
              <a:xfrm>
                <a:off x="3136"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35"/>
              <p:cNvSpPr>
                <a:spLocks noChangeShapeType="1"/>
              </p:cNvSpPr>
              <p:nvPr/>
            </p:nvSpPr>
            <p:spPr bwMode="auto">
              <a:xfrm>
                <a:off x="3437"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36"/>
              <p:cNvSpPr>
                <a:spLocks noChangeShapeType="1"/>
              </p:cNvSpPr>
              <p:nvPr/>
            </p:nvSpPr>
            <p:spPr bwMode="auto">
              <a:xfrm>
                <a:off x="3739"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Line 37"/>
              <p:cNvSpPr>
                <a:spLocks noChangeShapeType="1"/>
              </p:cNvSpPr>
              <p:nvPr/>
            </p:nvSpPr>
            <p:spPr bwMode="auto">
              <a:xfrm>
                <a:off x="4643"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Line 38"/>
              <p:cNvSpPr>
                <a:spLocks noChangeShapeType="1"/>
              </p:cNvSpPr>
              <p:nvPr/>
            </p:nvSpPr>
            <p:spPr bwMode="auto">
              <a:xfrm>
                <a:off x="4945"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Line 39"/>
              <p:cNvSpPr>
                <a:spLocks noChangeAspect="1" noChangeShapeType="1"/>
              </p:cNvSpPr>
              <p:nvPr/>
            </p:nvSpPr>
            <p:spPr bwMode="auto">
              <a:xfrm>
                <a:off x="2835" y="935"/>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40"/>
              <p:cNvSpPr>
                <a:spLocks noChangeShapeType="1"/>
              </p:cNvSpPr>
              <p:nvPr/>
            </p:nvSpPr>
            <p:spPr bwMode="auto">
              <a:xfrm>
                <a:off x="5548"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Line 48"/>
              <p:cNvSpPr>
                <a:spLocks noChangeShapeType="1"/>
              </p:cNvSpPr>
              <p:nvPr/>
            </p:nvSpPr>
            <p:spPr bwMode="auto">
              <a:xfrm>
                <a:off x="5246"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1" name="Line 49"/>
              <p:cNvSpPr>
                <a:spLocks noChangeShapeType="1"/>
              </p:cNvSpPr>
              <p:nvPr/>
            </p:nvSpPr>
            <p:spPr bwMode="auto">
              <a:xfrm>
                <a:off x="4040"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2" name="Line 52"/>
              <p:cNvSpPr>
                <a:spLocks noChangeShapeType="1"/>
              </p:cNvSpPr>
              <p:nvPr/>
            </p:nvSpPr>
            <p:spPr bwMode="auto">
              <a:xfrm>
                <a:off x="4342" y="928"/>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3" name="Line 53"/>
              <p:cNvSpPr>
                <a:spLocks noChangeAspect="1" noChangeShapeType="1"/>
              </p:cNvSpPr>
              <p:nvPr/>
            </p:nvSpPr>
            <p:spPr bwMode="auto">
              <a:xfrm>
                <a:off x="2835" y="2144"/>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32" name="Group 63"/>
            <p:cNvGrpSpPr>
              <a:grpSpLocks/>
            </p:cNvGrpSpPr>
            <p:nvPr/>
          </p:nvGrpSpPr>
          <p:grpSpPr bwMode="auto">
            <a:xfrm>
              <a:off x="5465" y="1442"/>
              <a:ext cx="454" cy="1453"/>
              <a:chOff x="5547" y="981"/>
              <a:chExt cx="454" cy="1453"/>
            </a:xfrm>
          </p:grpSpPr>
          <p:sp>
            <p:nvSpPr>
              <p:cNvPr id="51233" name="Text Box 42"/>
              <p:cNvSpPr txBox="1">
                <a:spLocks noChangeArrowheads="1"/>
              </p:cNvSpPr>
              <p:nvPr/>
            </p:nvSpPr>
            <p:spPr bwMode="auto">
              <a:xfrm>
                <a:off x="5547" y="98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 0</a:t>
                </a:r>
              </a:p>
            </p:txBody>
          </p:sp>
          <p:sp>
            <p:nvSpPr>
              <p:cNvPr id="51234" name="Text Box 43"/>
              <p:cNvSpPr txBox="1">
                <a:spLocks noChangeArrowheads="1"/>
              </p:cNvSpPr>
              <p:nvPr/>
            </p:nvSpPr>
            <p:spPr bwMode="auto">
              <a:xfrm>
                <a:off x="5547" y="1286"/>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51235" name="Text Box 44"/>
              <p:cNvSpPr txBox="1">
                <a:spLocks noChangeArrowheads="1"/>
              </p:cNvSpPr>
              <p:nvPr/>
            </p:nvSpPr>
            <p:spPr bwMode="auto">
              <a:xfrm>
                <a:off x="5547" y="1592"/>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sp>
            <p:nvSpPr>
              <p:cNvPr id="51236" name="Text Box 45"/>
              <p:cNvSpPr txBox="1">
                <a:spLocks noChangeArrowheads="1"/>
              </p:cNvSpPr>
              <p:nvPr/>
            </p:nvSpPr>
            <p:spPr bwMode="auto">
              <a:xfrm>
                <a:off x="5547" y="1897"/>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-3</a:t>
                </a:r>
              </a:p>
            </p:txBody>
          </p:sp>
          <p:sp>
            <p:nvSpPr>
              <p:cNvPr id="51237" name="Text Box 46"/>
              <p:cNvSpPr txBox="1">
                <a:spLocks noChangeArrowheads="1"/>
              </p:cNvSpPr>
              <p:nvPr/>
            </p:nvSpPr>
            <p:spPr bwMode="auto">
              <a:xfrm>
                <a:off x="5547" y="2203"/>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-4</a:t>
                </a:r>
              </a:p>
            </p:txBody>
          </p:sp>
        </p:grpSp>
      </p:grpSp>
      <p:sp>
        <p:nvSpPr>
          <p:cNvPr id="47170" name="Text Box 66"/>
          <p:cNvSpPr txBox="1">
            <a:spLocks noChangeArrowheads="1"/>
          </p:cNvSpPr>
          <p:nvPr/>
        </p:nvSpPr>
        <p:spPr bwMode="auto">
          <a:xfrm>
            <a:off x="527052" y="4933951"/>
            <a:ext cx="23050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6           (-5,-2) </a:t>
            </a:r>
          </a:p>
        </p:txBody>
      </p:sp>
      <p:sp>
        <p:nvSpPr>
          <p:cNvPr id="47171" name="Text Box 67"/>
          <p:cNvSpPr txBox="1">
            <a:spLocks noChangeArrowheads="1"/>
          </p:cNvSpPr>
          <p:nvPr/>
        </p:nvSpPr>
        <p:spPr bwMode="auto">
          <a:xfrm>
            <a:off x="3196167" y="4622801"/>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-5       -2.5      </a:t>
            </a:r>
          </a:p>
        </p:txBody>
      </p:sp>
      <p:sp>
        <p:nvSpPr>
          <p:cNvPr id="47172" name="Text Box 68"/>
          <p:cNvSpPr txBox="1">
            <a:spLocks noChangeArrowheads="1"/>
          </p:cNvSpPr>
          <p:nvPr/>
        </p:nvSpPr>
        <p:spPr bwMode="auto">
          <a:xfrm>
            <a:off x="527052" y="5510213"/>
            <a:ext cx="23050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7           (-6,-3) </a:t>
            </a:r>
          </a:p>
        </p:txBody>
      </p:sp>
      <p:sp>
        <p:nvSpPr>
          <p:cNvPr id="47173" name="Text Box 69"/>
          <p:cNvSpPr txBox="1">
            <a:spLocks noChangeArrowheads="1"/>
          </p:cNvSpPr>
          <p:nvPr/>
        </p:nvSpPr>
        <p:spPr bwMode="auto">
          <a:xfrm>
            <a:off x="3196167" y="5178426"/>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 -6         -3      </a:t>
            </a:r>
          </a:p>
        </p:txBody>
      </p:sp>
      <p:sp>
        <p:nvSpPr>
          <p:cNvPr id="47174" name="Text Box 70"/>
          <p:cNvSpPr txBox="1">
            <a:spLocks noChangeArrowheads="1"/>
          </p:cNvSpPr>
          <p:nvPr/>
        </p:nvSpPr>
        <p:spPr bwMode="auto">
          <a:xfrm>
            <a:off x="527052" y="6086476"/>
            <a:ext cx="23050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8           (-7,-3) </a:t>
            </a:r>
          </a:p>
        </p:txBody>
      </p:sp>
      <p:sp>
        <p:nvSpPr>
          <p:cNvPr id="47175" name="Text Box 71"/>
          <p:cNvSpPr txBox="1">
            <a:spLocks noChangeArrowheads="1"/>
          </p:cNvSpPr>
          <p:nvPr/>
        </p:nvSpPr>
        <p:spPr bwMode="auto">
          <a:xfrm>
            <a:off x="3196167" y="5734051"/>
            <a:ext cx="18245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rPr>
              <a:t>-7        -3.5      </a:t>
            </a:r>
          </a:p>
        </p:txBody>
      </p:sp>
    </p:spTree>
    <p:extLst>
      <p:ext uri="{BB962C8B-B14F-4D97-AF65-F5344CB8AC3E}">
        <p14:creationId xmlns:p14="http://schemas.microsoft.com/office/powerpoint/2010/main" val="1078143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11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711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712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71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11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12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711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711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71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712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11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12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7121"/>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7116"/>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716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717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7170"/>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7165"/>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7173"/>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7172"/>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716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717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7174"/>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47163"/>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7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2" grpId="0" animBg="1"/>
      <p:bldP spid="47123" grpId="0" animBg="1"/>
      <p:bldP spid="47124" grpId="0" animBg="1"/>
      <p:bldP spid="47125" grpId="0" animBg="1"/>
      <p:bldP spid="47126" grpId="0" animBg="1"/>
      <p:bldP spid="47163" grpId="0" animBg="1"/>
      <p:bldP spid="47164" grpId="0" animBg="1"/>
      <p:bldP spid="47165" grpId="0" animBg="1"/>
      <p:bldP spid="47166" grpId="0" animBg="1"/>
      <p:bldP spid="47108" grpId="0"/>
      <p:bldP spid="47112" grpId="0"/>
      <p:bldP spid="47113" grpId="0"/>
      <p:bldP spid="47114" grpId="0"/>
      <p:bldP spid="47115" grpId="0"/>
      <p:bldP spid="47116" grpId="0"/>
      <p:bldP spid="47117" grpId="0"/>
      <p:bldP spid="47118" grpId="0"/>
      <p:bldP spid="47119" grpId="0"/>
      <p:bldP spid="47120" grpId="0"/>
      <p:bldP spid="47121" grpId="0"/>
      <p:bldP spid="47170" grpId="0"/>
      <p:bldP spid="47171" grpId="0"/>
      <p:bldP spid="47172" grpId="0"/>
      <p:bldP spid="47173" grpId="0"/>
      <p:bldP spid="47174" grpId="0"/>
      <p:bldP spid="471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用OpenGL实现的DDA直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818" y="728663"/>
            <a:ext cx="76835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5"/>
          <p:cNvSpPr txBox="1">
            <a:spLocks noChangeArrowheads="1"/>
          </p:cNvSpPr>
          <p:nvPr/>
        </p:nvSpPr>
        <p:spPr bwMode="auto">
          <a:xfrm>
            <a:off x="575734" y="873125"/>
            <a:ext cx="3215217"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400" b="1" i="0" dirty="0">
                <a:solidFill>
                  <a:schemeClr val="bg2">
                    <a:lumMod val="50000"/>
                  </a:schemeClr>
                </a:solidFill>
              </a:rPr>
              <a:t>DDA</a:t>
            </a:r>
            <a:r>
              <a:rPr lang="zh-CN" altLang="en-US" sz="2400" b="1" i="0" dirty="0">
                <a:solidFill>
                  <a:schemeClr val="bg2">
                    <a:lumMod val="50000"/>
                  </a:schemeClr>
                </a:solidFill>
              </a:rPr>
              <a:t>算法在</a:t>
            </a:r>
            <a:r>
              <a:rPr lang="en-US" altLang="zh-CN" sz="2400" b="1" i="0" dirty="0">
                <a:solidFill>
                  <a:schemeClr val="bg2">
                    <a:lumMod val="50000"/>
                  </a:schemeClr>
                </a:solidFill>
              </a:rPr>
              <a:t>OpenGL</a:t>
            </a:r>
            <a:r>
              <a:rPr lang="zh-CN" altLang="en-US" sz="2400" b="1" i="0" dirty="0">
                <a:solidFill>
                  <a:schemeClr val="bg2">
                    <a:lumMod val="50000"/>
                  </a:schemeClr>
                </a:solidFill>
              </a:rPr>
              <a:t>中的实现</a:t>
            </a:r>
          </a:p>
          <a:p>
            <a:pPr algn="l" eaLnBrk="1" hangingPunct="1">
              <a:spcBef>
                <a:spcPct val="50000"/>
              </a:spcBef>
            </a:pPr>
            <a:endParaRPr lang="en-US" altLang="zh-CN" b="1" i="0" dirty="0">
              <a:solidFill>
                <a:schemeClr val="bg2"/>
              </a:solidFill>
            </a:endParaRPr>
          </a:p>
        </p:txBody>
      </p:sp>
      <p:sp>
        <p:nvSpPr>
          <p:cNvPr id="52228" name="Text Box 6"/>
          <p:cNvSpPr txBox="1">
            <a:spLocks noChangeArrowheads="1"/>
          </p:cNvSpPr>
          <p:nvPr/>
        </p:nvSpPr>
        <p:spPr bwMode="auto">
          <a:xfrm>
            <a:off x="478367" y="4113213"/>
            <a:ext cx="32173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r>
              <a:rPr lang="zh-CN" altLang="en-US" sz="2400" b="1" i="0">
                <a:solidFill>
                  <a:srgbClr val="009900"/>
                </a:solidFill>
              </a:rPr>
              <a:t>线宽</a:t>
            </a:r>
            <a:r>
              <a:rPr lang="en-US" altLang="zh-CN" sz="2400" b="1" i="0">
                <a:solidFill>
                  <a:srgbClr val="009900"/>
                </a:solidFill>
              </a:rPr>
              <a:t>5</a:t>
            </a:r>
            <a:r>
              <a:rPr lang="zh-CN" altLang="en-US" sz="2400" b="1" i="0">
                <a:solidFill>
                  <a:srgbClr val="009900"/>
                </a:solidFill>
              </a:rPr>
              <a:t>个像素</a:t>
            </a:r>
          </a:p>
          <a:p>
            <a:pPr eaLnBrk="1" hangingPunct="1"/>
            <a:r>
              <a:rPr lang="zh-CN" altLang="en-US" sz="2400" b="1" i="0">
                <a:solidFill>
                  <a:srgbClr val="009900"/>
                </a:solidFill>
              </a:rPr>
              <a:t>起点</a:t>
            </a:r>
            <a:r>
              <a:rPr lang="en-US" altLang="zh-CN" sz="2400" b="1" i="0">
                <a:solidFill>
                  <a:srgbClr val="009900"/>
                </a:solidFill>
              </a:rPr>
              <a:t>(0,0)</a:t>
            </a:r>
          </a:p>
          <a:p>
            <a:pPr eaLnBrk="1" hangingPunct="1"/>
            <a:r>
              <a:rPr lang="zh-CN" altLang="en-US" sz="2400" b="1" i="0">
                <a:solidFill>
                  <a:srgbClr val="009900"/>
                </a:solidFill>
              </a:rPr>
              <a:t>终点</a:t>
            </a:r>
            <a:r>
              <a:rPr lang="en-US" altLang="zh-CN" sz="2400" b="1" i="0">
                <a:solidFill>
                  <a:srgbClr val="009900"/>
                </a:solidFill>
              </a:rPr>
              <a:t>(100,50)</a:t>
            </a:r>
            <a:endParaRPr lang="zh-CN" altLang="en-US" sz="2400" b="1" i="0">
              <a:solidFill>
                <a:srgbClr val="009900"/>
              </a:solidFill>
            </a:endParaRPr>
          </a:p>
        </p:txBody>
      </p:sp>
    </p:spTree>
    <p:extLst>
      <p:ext uri="{BB962C8B-B14F-4D97-AF65-F5344CB8AC3E}">
        <p14:creationId xmlns:p14="http://schemas.microsoft.com/office/powerpoint/2010/main" val="204455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609600" y="801688"/>
            <a:ext cx="10972800" cy="5759450"/>
          </a:xfrm>
        </p:spPr>
        <p:txBody>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具体图形表示方法</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表面多边形法（</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B-rep</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表示）</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曲线曲面表示方法（解析法、微分法）</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柔性物体的表示（采用分布函数建模）</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扫描表示法</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结构实体几何法</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CSG</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Constructive solid geometry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四叉树和八叉树表示 </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二叉空间分割树</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Binary space-partitioning</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分形几何法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Fractal Geometry</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粒子系统</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Particle system</a:t>
            </a:r>
          </a:p>
          <a:p>
            <a:pPr eaLnBrk="1" hangingPunct="1"/>
            <a:endParaRPr lang="en-US" altLang="zh-CN" dirty="0" smtClean="0"/>
          </a:p>
        </p:txBody>
      </p:sp>
    </p:spTree>
    <p:extLst>
      <p:ext uri="{BB962C8B-B14F-4D97-AF65-F5344CB8AC3E}">
        <p14:creationId xmlns:p14="http://schemas.microsoft.com/office/powerpoint/2010/main" val="601403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wipe(up)">
                                      <p:cBhvr>
                                        <p:cTn id="7" dur="500"/>
                                        <p:tgtEl>
                                          <p:spTgt spid="3706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0691">
                                            <p:txEl>
                                              <p:pRg st="1" end="1"/>
                                            </p:txEl>
                                          </p:spTgt>
                                        </p:tgtEl>
                                        <p:attrNameLst>
                                          <p:attrName>style.visibility</p:attrName>
                                        </p:attrNameLst>
                                      </p:cBhvr>
                                      <p:to>
                                        <p:strVal val="visible"/>
                                      </p:to>
                                    </p:set>
                                    <p:animEffect transition="in" filter="wipe(up)">
                                      <p:cBhvr>
                                        <p:cTn id="10" dur="500"/>
                                        <p:tgtEl>
                                          <p:spTgt spid="37069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0691">
                                            <p:txEl>
                                              <p:pRg st="2" end="2"/>
                                            </p:txEl>
                                          </p:spTgt>
                                        </p:tgtEl>
                                        <p:attrNameLst>
                                          <p:attrName>style.visibility</p:attrName>
                                        </p:attrNameLst>
                                      </p:cBhvr>
                                      <p:to>
                                        <p:strVal val="visible"/>
                                      </p:to>
                                    </p:set>
                                    <p:animEffect transition="in" filter="wipe(up)">
                                      <p:cBhvr>
                                        <p:cTn id="13" dur="500"/>
                                        <p:tgtEl>
                                          <p:spTgt spid="37069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70691">
                                            <p:txEl>
                                              <p:pRg st="3" end="3"/>
                                            </p:txEl>
                                          </p:spTgt>
                                        </p:tgtEl>
                                        <p:attrNameLst>
                                          <p:attrName>style.visibility</p:attrName>
                                        </p:attrNameLst>
                                      </p:cBhvr>
                                      <p:to>
                                        <p:strVal val="visible"/>
                                      </p:to>
                                    </p:set>
                                    <p:animEffect transition="in" filter="wipe(up)">
                                      <p:cBhvr>
                                        <p:cTn id="16" dur="500"/>
                                        <p:tgtEl>
                                          <p:spTgt spid="37069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70691">
                                            <p:txEl>
                                              <p:pRg st="4" end="4"/>
                                            </p:txEl>
                                          </p:spTgt>
                                        </p:tgtEl>
                                        <p:attrNameLst>
                                          <p:attrName>style.visibility</p:attrName>
                                        </p:attrNameLst>
                                      </p:cBhvr>
                                      <p:to>
                                        <p:strVal val="visible"/>
                                      </p:to>
                                    </p:set>
                                    <p:animEffect transition="in" filter="wipe(up)">
                                      <p:cBhvr>
                                        <p:cTn id="19" dur="500"/>
                                        <p:tgtEl>
                                          <p:spTgt spid="37069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0691">
                                            <p:txEl>
                                              <p:pRg st="5" end="5"/>
                                            </p:txEl>
                                          </p:spTgt>
                                        </p:tgtEl>
                                        <p:attrNameLst>
                                          <p:attrName>style.visibility</p:attrName>
                                        </p:attrNameLst>
                                      </p:cBhvr>
                                      <p:to>
                                        <p:strVal val="visible"/>
                                      </p:to>
                                    </p:set>
                                    <p:animEffect transition="in" filter="wipe(up)">
                                      <p:cBhvr>
                                        <p:cTn id="22" dur="500"/>
                                        <p:tgtEl>
                                          <p:spTgt spid="370691">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70691">
                                            <p:txEl>
                                              <p:pRg st="6" end="6"/>
                                            </p:txEl>
                                          </p:spTgt>
                                        </p:tgtEl>
                                        <p:attrNameLst>
                                          <p:attrName>style.visibility</p:attrName>
                                        </p:attrNameLst>
                                      </p:cBhvr>
                                      <p:to>
                                        <p:strVal val="visible"/>
                                      </p:to>
                                    </p:set>
                                    <p:animEffect transition="in" filter="wipe(up)">
                                      <p:cBhvr>
                                        <p:cTn id="25" dur="500"/>
                                        <p:tgtEl>
                                          <p:spTgt spid="370691">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0691">
                                            <p:txEl>
                                              <p:pRg st="7" end="7"/>
                                            </p:txEl>
                                          </p:spTgt>
                                        </p:tgtEl>
                                        <p:attrNameLst>
                                          <p:attrName>style.visibility</p:attrName>
                                        </p:attrNameLst>
                                      </p:cBhvr>
                                      <p:to>
                                        <p:strVal val="visible"/>
                                      </p:to>
                                    </p:set>
                                    <p:animEffect transition="in" filter="wipe(up)">
                                      <p:cBhvr>
                                        <p:cTn id="28" dur="500"/>
                                        <p:tgtEl>
                                          <p:spTgt spid="370691">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70691">
                                            <p:txEl>
                                              <p:pRg st="8" end="8"/>
                                            </p:txEl>
                                          </p:spTgt>
                                        </p:tgtEl>
                                        <p:attrNameLst>
                                          <p:attrName>style.visibility</p:attrName>
                                        </p:attrNameLst>
                                      </p:cBhvr>
                                      <p:to>
                                        <p:strVal val="visible"/>
                                      </p:to>
                                    </p:set>
                                    <p:animEffect transition="in" filter="wipe(up)">
                                      <p:cBhvr>
                                        <p:cTn id="31" dur="500"/>
                                        <p:tgtEl>
                                          <p:spTgt spid="370691">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70691">
                                            <p:txEl>
                                              <p:pRg st="9" end="9"/>
                                            </p:txEl>
                                          </p:spTgt>
                                        </p:tgtEl>
                                        <p:attrNameLst>
                                          <p:attrName>style.visibility</p:attrName>
                                        </p:attrNameLst>
                                      </p:cBhvr>
                                      <p:to>
                                        <p:strVal val="visible"/>
                                      </p:to>
                                    </p:set>
                                    <p:animEffect transition="in" filter="wipe(up)">
                                      <p:cBhvr>
                                        <p:cTn id="34" dur="500"/>
                                        <p:tgtEl>
                                          <p:spTgt spid="370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09" name="Line 29"/>
          <p:cNvSpPr>
            <a:spLocks noChangeShapeType="1"/>
          </p:cNvSpPr>
          <p:nvPr/>
        </p:nvSpPr>
        <p:spPr bwMode="auto">
          <a:xfrm>
            <a:off x="2592918" y="6049963"/>
            <a:ext cx="3263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0" name="Rectangle 2"/>
          <p:cNvSpPr>
            <a:spLocks noChangeArrowheads="1"/>
          </p:cNvSpPr>
          <p:nvPr/>
        </p:nvSpPr>
        <p:spPr bwMode="auto">
          <a:xfrm>
            <a:off x="2592918" y="3602039"/>
            <a:ext cx="3263900" cy="2447925"/>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99683" name="AutoShape 3"/>
          <p:cNvSpPr>
            <a:spLocks noChangeArrowheads="1"/>
          </p:cNvSpPr>
          <p:nvPr/>
        </p:nvSpPr>
        <p:spPr bwMode="auto">
          <a:xfrm>
            <a:off x="5752043" y="3521074"/>
            <a:ext cx="180000" cy="180000"/>
          </a:xfrm>
          <a:prstGeom prst="octagon">
            <a:avLst>
              <a:gd name="adj" fmla="val 29287"/>
            </a:avLst>
          </a:prstGeom>
          <a:solidFill>
            <a:srgbClr val="0343F9"/>
          </a:solidFill>
          <a:ln w="9525">
            <a:solidFill>
              <a:srgbClr val="0343F9"/>
            </a:solidFill>
            <a:miter lim="800000"/>
            <a:headEnd/>
            <a:tailEnd/>
          </a:ln>
        </p:spPr>
        <p:txBody>
          <a:bodyPr wrap="none" anchor="ctr"/>
          <a:lstStyle/>
          <a:p>
            <a:endParaRPr lang="zh-CN" altLang="en-US"/>
          </a:p>
        </p:txBody>
      </p:sp>
      <p:sp>
        <p:nvSpPr>
          <p:cNvPr id="199684" name="AutoShape 4"/>
          <p:cNvSpPr>
            <a:spLocks noChangeArrowheads="1"/>
          </p:cNvSpPr>
          <p:nvPr/>
        </p:nvSpPr>
        <p:spPr bwMode="auto">
          <a:xfrm>
            <a:off x="5742518" y="5964238"/>
            <a:ext cx="180000" cy="180000"/>
          </a:xfrm>
          <a:prstGeom prst="octagon">
            <a:avLst>
              <a:gd name="adj" fmla="val 29287"/>
            </a:avLst>
          </a:prstGeom>
          <a:solidFill>
            <a:schemeClr val="tx1"/>
          </a:solidFill>
          <a:ln w="9525">
            <a:solidFill>
              <a:schemeClr val="tx1"/>
            </a:solidFill>
            <a:miter lim="800000"/>
            <a:headEnd/>
            <a:tailEnd/>
          </a:ln>
        </p:spPr>
        <p:txBody>
          <a:bodyPr wrap="none" anchor="ctr"/>
          <a:lstStyle/>
          <a:p>
            <a:endParaRPr lang="zh-CN" altLang="en-US"/>
          </a:p>
        </p:txBody>
      </p:sp>
      <p:sp>
        <p:nvSpPr>
          <p:cNvPr id="53253" name="Rectangle 5"/>
          <p:cNvSpPr>
            <a:spLocks noGrp="1" noChangeArrowheads="1"/>
          </p:cNvSpPr>
          <p:nvPr>
            <p:ph type="body" idx="1"/>
          </p:nvPr>
        </p:nvSpPr>
        <p:spPr>
          <a:xfrm>
            <a:off x="609600" y="549276"/>
            <a:ext cx="10972800" cy="5318125"/>
          </a:xfrm>
        </p:spPr>
        <p:txBody>
          <a:bodyPr/>
          <a:lstStyle/>
          <a:p>
            <a:pPr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3.3.3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             </a:t>
            </a:r>
            <a:endParaRPr lang="zh-CN" altLang="en-US" sz="2000" b="1" dirty="0" smtClean="0">
              <a:solidFill>
                <a:schemeClr val="bg2"/>
              </a:solidFill>
              <a:latin typeface="Times New Roman" pitchFamily="18" charset="0"/>
            </a:endParaRPr>
          </a:p>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快速增量算法：只涉及加减法和乘</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rPr>
              <a:t>2</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的运算（算术移位）</a:t>
            </a:r>
          </a:p>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算法思想：根据决策项</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rPr>
              <a:t>p</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的正负，选择表示直线的最佳像素</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位置                                     </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endParaRPr>
          </a:p>
        </p:txBody>
      </p:sp>
      <p:sp>
        <p:nvSpPr>
          <p:cNvPr id="53254" name="Line 6"/>
          <p:cNvSpPr>
            <a:spLocks noChangeShapeType="1"/>
          </p:cNvSpPr>
          <p:nvPr/>
        </p:nvSpPr>
        <p:spPr bwMode="auto">
          <a:xfrm flipV="1">
            <a:off x="2592917" y="2809875"/>
            <a:ext cx="0" cy="3240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9688" name="Line 8"/>
          <p:cNvSpPr>
            <a:spLocks noChangeShapeType="1"/>
          </p:cNvSpPr>
          <p:nvPr/>
        </p:nvSpPr>
        <p:spPr bwMode="auto">
          <a:xfrm flipV="1">
            <a:off x="2592918" y="3602039"/>
            <a:ext cx="3263900" cy="2447925"/>
          </a:xfrm>
          <a:prstGeom prst="line">
            <a:avLst/>
          </a:prstGeom>
          <a:noFill/>
          <a:ln w="38100">
            <a:solidFill>
              <a:srgbClr val="0343F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9"/>
          <p:cNvGrpSpPr>
            <a:grpSpLocks/>
          </p:cNvGrpSpPr>
          <p:nvPr/>
        </p:nvGrpSpPr>
        <p:grpSpPr bwMode="auto">
          <a:xfrm>
            <a:off x="5715042" y="3424238"/>
            <a:ext cx="431800" cy="336550"/>
            <a:chOff x="656" y="2505"/>
            <a:chExt cx="204" cy="212"/>
          </a:xfrm>
        </p:grpSpPr>
        <p:sp>
          <p:nvSpPr>
            <p:cNvPr id="53293" name="AutoShape 10"/>
            <p:cNvSpPr>
              <a:spLocks noChangeArrowheads="1"/>
            </p:cNvSpPr>
            <p:nvPr/>
          </p:nvSpPr>
          <p:spPr bwMode="auto">
            <a:xfrm>
              <a:off x="657" y="2518"/>
              <a:ext cx="136" cy="181"/>
            </a:xfrm>
            <a:prstGeom prst="octagon">
              <a:avLst>
                <a:gd name="adj" fmla="val 29287"/>
              </a:avLst>
            </a:prstGeom>
            <a:solidFill>
              <a:schemeClr val="bg1"/>
            </a:solidFill>
            <a:ln w="9525">
              <a:solidFill>
                <a:schemeClr val="tx1"/>
              </a:solidFill>
              <a:miter lim="800000"/>
              <a:headEnd/>
              <a:tailEnd/>
            </a:ln>
          </p:spPr>
          <p:txBody>
            <a:bodyPr wrap="none" anchor="ctr"/>
            <a:lstStyle/>
            <a:p>
              <a:endParaRPr lang="zh-CN" altLang="en-US"/>
            </a:p>
          </p:txBody>
        </p:sp>
        <p:sp>
          <p:nvSpPr>
            <p:cNvPr id="53294" name="Text Box 11"/>
            <p:cNvSpPr txBox="1">
              <a:spLocks noChangeArrowheads="1"/>
            </p:cNvSpPr>
            <p:nvPr/>
          </p:nvSpPr>
          <p:spPr bwMode="auto">
            <a:xfrm>
              <a:off x="656" y="2505"/>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600" i="0" dirty="0">
                  <a:solidFill>
                    <a:schemeClr val="bg2">
                      <a:lumMod val="50000"/>
                    </a:schemeClr>
                  </a:solidFill>
                  <a:sym typeface="Wingdings 2" pitchFamily="18" charset="2"/>
                </a:rPr>
                <a:t>？</a:t>
              </a:r>
            </a:p>
          </p:txBody>
        </p:sp>
      </p:grpSp>
      <p:grpSp>
        <p:nvGrpSpPr>
          <p:cNvPr id="4" name="Group 15"/>
          <p:cNvGrpSpPr>
            <a:grpSpLocks/>
          </p:cNvGrpSpPr>
          <p:nvPr/>
        </p:nvGrpSpPr>
        <p:grpSpPr bwMode="auto">
          <a:xfrm>
            <a:off x="2592918" y="5041901"/>
            <a:ext cx="3744383" cy="1008063"/>
            <a:chOff x="1701" y="2931"/>
            <a:chExt cx="1769" cy="635"/>
          </a:xfrm>
        </p:grpSpPr>
        <p:sp>
          <p:nvSpPr>
            <p:cNvPr id="53289" name="Line 16"/>
            <p:cNvSpPr>
              <a:spLocks noChangeShapeType="1"/>
            </p:cNvSpPr>
            <p:nvPr/>
          </p:nvSpPr>
          <p:spPr bwMode="auto">
            <a:xfrm flipV="1">
              <a:off x="1701" y="2931"/>
              <a:ext cx="1769" cy="635"/>
            </a:xfrm>
            <a:prstGeom prst="line">
              <a:avLst/>
            </a:prstGeom>
            <a:noFill/>
            <a:ln w="952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53290" name="AutoShape 17"/>
            <p:cNvSpPr>
              <a:spLocks noChangeArrowheads="1"/>
            </p:cNvSpPr>
            <p:nvPr/>
          </p:nvSpPr>
          <p:spPr bwMode="auto">
            <a:xfrm>
              <a:off x="3198" y="2964"/>
              <a:ext cx="85" cy="113"/>
            </a:xfrm>
            <a:prstGeom prst="octagon">
              <a:avLst>
                <a:gd name="adj" fmla="val 29287"/>
              </a:avLst>
            </a:prstGeom>
            <a:solidFill>
              <a:schemeClr val="tx1"/>
            </a:solidFill>
            <a:ln w="9525">
              <a:solidFill>
                <a:schemeClr val="tx1"/>
              </a:solidFill>
              <a:miter lim="800000"/>
              <a:headEnd/>
              <a:tailEnd/>
            </a:ln>
          </p:spPr>
          <p:txBody>
            <a:bodyPr wrap="none" anchor="ctr"/>
            <a:lstStyle/>
            <a:p>
              <a:endParaRPr lang="zh-CN" altLang="en-US"/>
            </a:p>
          </p:txBody>
        </p:sp>
      </p:grpSp>
      <p:sp>
        <p:nvSpPr>
          <p:cNvPr id="53260" name="Text Box 18"/>
          <p:cNvSpPr txBox="1">
            <a:spLocks noChangeArrowheads="1"/>
          </p:cNvSpPr>
          <p:nvPr/>
        </p:nvSpPr>
        <p:spPr bwMode="auto">
          <a:xfrm>
            <a:off x="2112434" y="2681288"/>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latin typeface="Times New Roman" pitchFamily="18" charset="0"/>
              </a:rPr>
              <a:t>y</a:t>
            </a:r>
          </a:p>
        </p:txBody>
      </p:sp>
      <p:sp>
        <p:nvSpPr>
          <p:cNvPr id="53261" name="Text Box 19"/>
          <p:cNvSpPr txBox="1">
            <a:spLocks noChangeArrowheads="1"/>
          </p:cNvSpPr>
          <p:nvPr/>
        </p:nvSpPr>
        <p:spPr bwMode="auto">
          <a:xfrm>
            <a:off x="7681384" y="604996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a:latin typeface="Times New Roman" pitchFamily="18" charset="0"/>
              </a:rPr>
              <a:t>x</a:t>
            </a:r>
          </a:p>
        </p:txBody>
      </p:sp>
      <p:sp>
        <p:nvSpPr>
          <p:cNvPr id="53262" name="Text Box 20"/>
          <p:cNvSpPr txBox="1">
            <a:spLocks noChangeArrowheads="1"/>
          </p:cNvSpPr>
          <p:nvPr/>
        </p:nvSpPr>
        <p:spPr bwMode="auto">
          <a:xfrm>
            <a:off x="1727200" y="5905501"/>
            <a:ext cx="9588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(0,0)</a:t>
            </a:r>
          </a:p>
        </p:txBody>
      </p:sp>
      <p:sp>
        <p:nvSpPr>
          <p:cNvPr id="53263" name="Text Box 21"/>
          <p:cNvSpPr txBox="1">
            <a:spLocks noChangeArrowheads="1"/>
          </p:cNvSpPr>
          <p:nvPr/>
        </p:nvSpPr>
        <p:spPr bwMode="auto">
          <a:xfrm>
            <a:off x="1786467" y="3400426"/>
            <a:ext cx="9588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(0,1)</a:t>
            </a:r>
          </a:p>
        </p:txBody>
      </p:sp>
      <p:sp>
        <p:nvSpPr>
          <p:cNvPr id="53264" name="Text Box 22"/>
          <p:cNvSpPr txBox="1">
            <a:spLocks noChangeArrowheads="1"/>
          </p:cNvSpPr>
          <p:nvPr/>
        </p:nvSpPr>
        <p:spPr bwMode="auto">
          <a:xfrm>
            <a:off x="6391223" y="6280261"/>
            <a:ext cx="9588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(1,0)</a:t>
            </a:r>
          </a:p>
        </p:txBody>
      </p:sp>
      <p:sp>
        <p:nvSpPr>
          <p:cNvPr id="53265" name="Text Box 23"/>
          <p:cNvSpPr txBox="1">
            <a:spLocks noChangeArrowheads="1"/>
          </p:cNvSpPr>
          <p:nvPr/>
        </p:nvSpPr>
        <p:spPr bwMode="auto">
          <a:xfrm>
            <a:off x="6011333" y="3414713"/>
            <a:ext cx="9588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(1,1)</a:t>
            </a:r>
          </a:p>
        </p:txBody>
      </p:sp>
      <p:grpSp>
        <p:nvGrpSpPr>
          <p:cNvPr id="5" name="Group 24"/>
          <p:cNvGrpSpPr>
            <a:grpSpLocks/>
          </p:cNvGrpSpPr>
          <p:nvPr/>
        </p:nvGrpSpPr>
        <p:grpSpPr bwMode="auto">
          <a:xfrm>
            <a:off x="2590800" y="4178301"/>
            <a:ext cx="3649133" cy="1871663"/>
            <a:chOff x="1700" y="2387"/>
            <a:chExt cx="1724" cy="1179"/>
          </a:xfrm>
        </p:grpSpPr>
        <p:sp>
          <p:nvSpPr>
            <p:cNvPr id="53287" name="Line 25"/>
            <p:cNvSpPr>
              <a:spLocks noChangeShapeType="1"/>
            </p:cNvSpPr>
            <p:nvPr/>
          </p:nvSpPr>
          <p:spPr bwMode="auto">
            <a:xfrm flipV="1">
              <a:off x="1700" y="2387"/>
              <a:ext cx="1724" cy="1179"/>
            </a:xfrm>
            <a:prstGeom prst="line">
              <a:avLst/>
            </a:prstGeom>
            <a:noFill/>
            <a:ln w="9525">
              <a:solidFill>
                <a:srgbClr val="0343F9"/>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53288" name="AutoShape 26"/>
            <p:cNvSpPr>
              <a:spLocks noChangeArrowheads="1"/>
            </p:cNvSpPr>
            <p:nvPr/>
          </p:nvSpPr>
          <p:spPr bwMode="auto">
            <a:xfrm>
              <a:off x="3198" y="2466"/>
              <a:ext cx="85" cy="113"/>
            </a:xfrm>
            <a:prstGeom prst="octagon">
              <a:avLst>
                <a:gd name="adj" fmla="val 29287"/>
              </a:avLst>
            </a:prstGeom>
            <a:solidFill>
              <a:srgbClr val="0343F9"/>
            </a:solidFill>
            <a:ln w="9525">
              <a:solidFill>
                <a:srgbClr val="0343F9"/>
              </a:solidFill>
              <a:miter lim="800000"/>
              <a:headEnd/>
              <a:tailEnd/>
            </a:ln>
          </p:spPr>
          <p:txBody>
            <a:bodyPr wrap="none" anchor="ctr"/>
            <a:lstStyle/>
            <a:p>
              <a:endParaRPr lang="zh-CN" altLang="en-US"/>
            </a:p>
          </p:txBody>
        </p:sp>
      </p:grpSp>
      <p:sp>
        <p:nvSpPr>
          <p:cNvPr id="199707" name="Text Box 27"/>
          <p:cNvSpPr txBox="1">
            <a:spLocks noChangeArrowheads="1"/>
          </p:cNvSpPr>
          <p:nvPr/>
        </p:nvSpPr>
        <p:spPr bwMode="auto">
          <a:xfrm>
            <a:off x="8016263" y="5229226"/>
            <a:ext cx="3503084"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a:solidFill>
                  <a:schemeClr val="bg2">
                    <a:lumMod val="50000"/>
                  </a:schemeClr>
                </a:solidFill>
                <a:latin typeface="Times New Roman" pitchFamily="18" charset="0"/>
              </a:rPr>
              <a:t>d</a:t>
            </a:r>
            <a:r>
              <a:rPr lang="en-US" altLang="zh-CN" sz="2000" b="1" i="0" baseline="-25000">
                <a:solidFill>
                  <a:schemeClr val="bg2">
                    <a:lumMod val="50000"/>
                  </a:schemeClr>
                </a:solidFill>
                <a:latin typeface="Times New Roman" pitchFamily="18" charset="0"/>
              </a:rPr>
              <a:t>1</a:t>
            </a:r>
            <a:r>
              <a:rPr lang="en-US" altLang="zh-CN" sz="2000" b="1" i="0">
                <a:solidFill>
                  <a:schemeClr val="bg2">
                    <a:lumMod val="50000"/>
                  </a:schemeClr>
                </a:solidFill>
                <a:latin typeface="Times New Roman" pitchFamily="18" charset="0"/>
              </a:rPr>
              <a:t>&lt;</a:t>
            </a:r>
            <a:r>
              <a:rPr lang="en-US" altLang="zh-CN" sz="2000" b="1">
                <a:solidFill>
                  <a:schemeClr val="bg2">
                    <a:lumMod val="50000"/>
                  </a:schemeClr>
                </a:solidFill>
                <a:latin typeface="Times New Roman" pitchFamily="18" charset="0"/>
              </a:rPr>
              <a:t>d</a:t>
            </a:r>
            <a:r>
              <a:rPr lang="en-US" altLang="zh-CN" sz="2000" b="1" i="0" baseline="-25000">
                <a:solidFill>
                  <a:schemeClr val="bg2">
                    <a:lumMod val="50000"/>
                  </a:schemeClr>
                </a:solidFill>
                <a:latin typeface="Times New Roman" pitchFamily="18" charset="0"/>
              </a:rPr>
              <a:t>2</a:t>
            </a:r>
            <a:r>
              <a:rPr lang="zh-CN" altLang="en-US" sz="2000" b="1" i="0">
                <a:solidFill>
                  <a:schemeClr val="bg2">
                    <a:lumMod val="50000"/>
                  </a:schemeClr>
                </a:solidFill>
                <a:latin typeface="Times New Roman" pitchFamily="18" charset="0"/>
              </a:rPr>
              <a:t>，</a:t>
            </a:r>
            <a:r>
              <a:rPr lang="zh-CN" altLang="en-US" sz="2000" b="1" i="0">
                <a:solidFill>
                  <a:schemeClr val="bg2">
                    <a:lumMod val="50000"/>
                  </a:schemeClr>
                </a:solidFill>
              </a:rPr>
              <a:t>则</a:t>
            </a:r>
          </a:p>
          <a:p>
            <a:pPr algn="l" eaLnBrk="1" hangingPunct="1">
              <a:spcBef>
                <a:spcPct val="50000"/>
              </a:spcBef>
            </a:pPr>
            <a:r>
              <a:rPr lang="zh-CN" altLang="en-US" sz="2000" b="1" i="0">
                <a:solidFill>
                  <a:schemeClr val="bg2">
                    <a:lumMod val="50000"/>
                  </a:schemeClr>
                </a:solidFill>
              </a:rPr>
              <a:t>决策项</a:t>
            </a:r>
            <a:r>
              <a:rPr lang="en-US" altLang="zh-CN" sz="2000" b="1">
                <a:solidFill>
                  <a:schemeClr val="bg2">
                    <a:lumMod val="50000"/>
                  </a:schemeClr>
                </a:solidFill>
                <a:latin typeface="Times New Roman" pitchFamily="18" charset="0"/>
              </a:rPr>
              <a:t>p</a:t>
            </a:r>
            <a:r>
              <a:rPr lang="en-US" altLang="zh-CN" sz="2000" b="1" i="0">
                <a:solidFill>
                  <a:schemeClr val="bg2">
                    <a:lumMod val="50000"/>
                  </a:schemeClr>
                </a:solidFill>
                <a:latin typeface="Times New Roman" pitchFamily="18" charset="0"/>
              </a:rPr>
              <a:t>&lt;0</a:t>
            </a:r>
            <a:r>
              <a:rPr lang="zh-CN" altLang="en-US" sz="2000" b="1" i="0">
                <a:solidFill>
                  <a:schemeClr val="bg2">
                    <a:lumMod val="50000"/>
                  </a:schemeClr>
                </a:solidFill>
                <a:latin typeface="Times New Roman" pitchFamily="18" charset="0"/>
              </a:rPr>
              <a:t>，</a:t>
            </a:r>
            <a:r>
              <a:rPr lang="zh-CN" altLang="en-US" sz="2000" b="1" i="0">
                <a:solidFill>
                  <a:schemeClr val="bg2">
                    <a:lumMod val="50000"/>
                  </a:schemeClr>
                </a:solidFill>
              </a:rPr>
              <a:t>选下方点</a:t>
            </a:r>
          </a:p>
        </p:txBody>
      </p:sp>
      <p:sp>
        <p:nvSpPr>
          <p:cNvPr id="199708" name="Text Box 28"/>
          <p:cNvSpPr txBox="1">
            <a:spLocks noChangeArrowheads="1"/>
          </p:cNvSpPr>
          <p:nvPr/>
        </p:nvSpPr>
        <p:spPr bwMode="auto">
          <a:xfrm>
            <a:off x="8423696" y="4064001"/>
            <a:ext cx="3937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dirty="0">
                <a:solidFill>
                  <a:srgbClr val="3333CC"/>
                </a:solidFill>
                <a:latin typeface="Times New Roman" pitchFamily="18" charset="0"/>
              </a:rPr>
              <a:t>d</a:t>
            </a:r>
            <a:r>
              <a:rPr lang="en-US" altLang="zh-CN" sz="2000" b="1" i="0" baseline="-25000" dirty="0">
                <a:solidFill>
                  <a:srgbClr val="3333CC"/>
                </a:solidFill>
                <a:latin typeface="Times New Roman" pitchFamily="18" charset="0"/>
              </a:rPr>
              <a:t>1</a:t>
            </a:r>
            <a:r>
              <a:rPr lang="en-US" altLang="zh-CN" sz="2000" b="1" i="0" dirty="0">
                <a:solidFill>
                  <a:srgbClr val="3333CC"/>
                </a:solidFill>
                <a:latin typeface="Times New Roman" pitchFamily="18" charset="0"/>
              </a:rPr>
              <a:t>&gt;</a:t>
            </a:r>
            <a:r>
              <a:rPr lang="en-US" altLang="zh-CN" sz="2000" b="1" dirty="0">
                <a:solidFill>
                  <a:srgbClr val="3333CC"/>
                </a:solidFill>
                <a:latin typeface="Times New Roman" pitchFamily="18" charset="0"/>
              </a:rPr>
              <a:t>d</a:t>
            </a:r>
            <a:r>
              <a:rPr lang="en-US" altLang="zh-CN" sz="2000" b="1" i="0" baseline="-25000" dirty="0">
                <a:solidFill>
                  <a:srgbClr val="3333CC"/>
                </a:solidFill>
                <a:latin typeface="Times New Roman" pitchFamily="18" charset="0"/>
              </a:rPr>
              <a:t>2</a:t>
            </a:r>
            <a:r>
              <a:rPr lang="zh-CN" altLang="en-US" sz="2000" b="1" dirty="0">
                <a:solidFill>
                  <a:srgbClr val="3333CC"/>
                </a:solidFill>
                <a:latin typeface="Times New Roman" pitchFamily="18" charset="0"/>
              </a:rPr>
              <a:t> </a:t>
            </a:r>
            <a:r>
              <a:rPr lang="zh-CN" altLang="en-US" sz="2000" b="1" i="0" dirty="0">
                <a:solidFill>
                  <a:srgbClr val="0343F9"/>
                </a:solidFill>
                <a:latin typeface="Times New Roman" pitchFamily="18" charset="0"/>
              </a:rPr>
              <a:t>，</a:t>
            </a:r>
            <a:r>
              <a:rPr lang="zh-CN" altLang="en-US" sz="2000" b="1" i="0" dirty="0">
                <a:solidFill>
                  <a:srgbClr val="0343F9"/>
                </a:solidFill>
              </a:rPr>
              <a:t>则</a:t>
            </a:r>
          </a:p>
          <a:p>
            <a:pPr algn="l" eaLnBrk="1" hangingPunct="1">
              <a:spcBef>
                <a:spcPct val="50000"/>
              </a:spcBef>
            </a:pPr>
            <a:r>
              <a:rPr lang="zh-CN" altLang="en-US" sz="2000" b="1" i="0" dirty="0">
                <a:solidFill>
                  <a:srgbClr val="0343F9"/>
                </a:solidFill>
              </a:rPr>
              <a:t>决策项</a:t>
            </a:r>
            <a:r>
              <a:rPr lang="en-US" altLang="zh-CN" sz="2000" b="1" dirty="0">
                <a:solidFill>
                  <a:srgbClr val="0343F9"/>
                </a:solidFill>
                <a:latin typeface="Times New Roman" pitchFamily="18" charset="0"/>
              </a:rPr>
              <a:t>p</a:t>
            </a:r>
            <a:r>
              <a:rPr lang="en-US" altLang="zh-CN" sz="2000" b="1" i="0" dirty="0">
                <a:solidFill>
                  <a:srgbClr val="0343F9"/>
                </a:solidFill>
                <a:latin typeface="Times New Roman" pitchFamily="18" charset="0"/>
              </a:rPr>
              <a:t>≥0</a:t>
            </a:r>
            <a:r>
              <a:rPr lang="zh-CN" altLang="en-US" sz="2000" b="1" i="0" dirty="0">
                <a:solidFill>
                  <a:srgbClr val="0343F9"/>
                </a:solidFill>
              </a:rPr>
              <a:t>，选上方点</a:t>
            </a:r>
          </a:p>
        </p:txBody>
      </p:sp>
      <p:grpSp>
        <p:nvGrpSpPr>
          <p:cNvPr id="6" name="Group 30"/>
          <p:cNvGrpSpPr>
            <a:grpSpLocks/>
          </p:cNvGrpSpPr>
          <p:nvPr/>
        </p:nvGrpSpPr>
        <p:grpSpPr bwMode="auto">
          <a:xfrm>
            <a:off x="6239934" y="5208589"/>
            <a:ext cx="1007533" cy="827087"/>
            <a:chOff x="2948" y="3281"/>
            <a:chExt cx="476" cy="521"/>
          </a:xfrm>
        </p:grpSpPr>
        <p:sp>
          <p:nvSpPr>
            <p:cNvPr id="53285" name="AutoShape 31"/>
            <p:cNvSpPr>
              <a:spLocks/>
            </p:cNvSpPr>
            <p:nvPr/>
          </p:nvSpPr>
          <p:spPr bwMode="auto">
            <a:xfrm>
              <a:off x="2948" y="3281"/>
              <a:ext cx="90" cy="521"/>
            </a:xfrm>
            <a:prstGeom prst="rightBrace">
              <a:avLst>
                <a:gd name="adj1" fmla="val 48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6" name="Text Box 32"/>
            <p:cNvSpPr txBox="1">
              <a:spLocks noChangeArrowheads="1"/>
            </p:cNvSpPr>
            <p:nvPr/>
          </p:nvSpPr>
          <p:spPr bwMode="auto">
            <a:xfrm>
              <a:off x="2948" y="3425"/>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d</a:t>
              </a:r>
              <a:r>
                <a:rPr lang="en-US" altLang="zh-CN" sz="2000" i="0" baseline="-25000">
                  <a:latin typeface="Times New Roman" pitchFamily="18" charset="0"/>
                </a:rPr>
                <a:t>1</a:t>
              </a:r>
            </a:p>
          </p:txBody>
        </p:sp>
      </p:grpSp>
      <p:grpSp>
        <p:nvGrpSpPr>
          <p:cNvPr id="7" name="Group 33"/>
          <p:cNvGrpSpPr>
            <a:grpSpLocks/>
          </p:cNvGrpSpPr>
          <p:nvPr/>
        </p:nvGrpSpPr>
        <p:grpSpPr bwMode="auto">
          <a:xfrm>
            <a:off x="6191251" y="3644900"/>
            <a:ext cx="1007533" cy="1549400"/>
            <a:chOff x="2925" y="2296"/>
            <a:chExt cx="476" cy="976"/>
          </a:xfrm>
        </p:grpSpPr>
        <p:sp>
          <p:nvSpPr>
            <p:cNvPr id="53283" name="AutoShape 34"/>
            <p:cNvSpPr>
              <a:spLocks/>
            </p:cNvSpPr>
            <p:nvPr/>
          </p:nvSpPr>
          <p:spPr bwMode="auto">
            <a:xfrm>
              <a:off x="2925" y="2296"/>
              <a:ext cx="136" cy="976"/>
            </a:xfrm>
            <a:prstGeom prst="rightBrace">
              <a:avLst>
                <a:gd name="adj1" fmla="val 598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4" name="Text Box 35"/>
            <p:cNvSpPr txBox="1">
              <a:spLocks noChangeArrowheads="1"/>
            </p:cNvSpPr>
            <p:nvPr/>
          </p:nvSpPr>
          <p:spPr bwMode="auto">
            <a:xfrm>
              <a:off x="2925" y="2632"/>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d</a:t>
              </a:r>
              <a:r>
                <a:rPr lang="en-US" altLang="zh-CN" sz="2000" i="0" baseline="-25000">
                  <a:latin typeface="Times New Roman" pitchFamily="18" charset="0"/>
                </a:rPr>
                <a:t>2</a:t>
              </a:r>
            </a:p>
          </p:txBody>
        </p:sp>
      </p:grpSp>
      <p:grpSp>
        <p:nvGrpSpPr>
          <p:cNvPr id="8" name="Group 36"/>
          <p:cNvGrpSpPr>
            <a:grpSpLocks/>
          </p:cNvGrpSpPr>
          <p:nvPr/>
        </p:nvGrpSpPr>
        <p:grpSpPr bwMode="auto">
          <a:xfrm>
            <a:off x="6239934" y="4437064"/>
            <a:ext cx="1007533" cy="1584325"/>
            <a:chOff x="317" y="2773"/>
            <a:chExt cx="476" cy="998"/>
          </a:xfrm>
        </p:grpSpPr>
        <p:sp>
          <p:nvSpPr>
            <p:cNvPr id="53281" name="AutoShape 37"/>
            <p:cNvSpPr>
              <a:spLocks/>
            </p:cNvSpPr>
            <p:nvPr/>
          </p:nvSpPr>
          <p:spPr bwMode="auto">
            <a:xfrm>
              <a:off x="318" y="2773"/>
              <a:ext cx="90" cy="998"/>
            </a:xfrm>
            <a:prstGeom prst="rightBrace">
              <a:avLst>
                <a:gd name="adj1" fmla="val 924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2" name="Text Box 38"/>
            <p:cNvSpPr txBox="1">
              <a:spLocks noChangeArrowheads="1"/>
            </p:cNvSpPr>
            <p:nvPr/>
          </p:nvSpPr>
          <p:spPr bwMode="auto">
            <a:xfrm>
              <a:off x="317" y="3135"/>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d</a:t>
              </a:r>
              <a:r>
                <a:rPr lang="en-US" altLang="zh-CN" sz="2000" i="0" baseline="-25000">
                  <a:latin typeface="Times New Roman" pitchFamily="18" charset="0"/>
                </a:rPr>
                <a:t>1</a:t>
              </a:r>
            </a:p>
          </p:txBody>
        </p:sp>
      </p:grpSp>
      <p:grpSp>
        <p:nvGrpSpPr>
          <p:cNvPr id="9" name="Group 39"/>
          <p:cNvGrpSpPr>
            <a:grpSpLocks/>
          </p:cNvGrpSpPr>
          <p:nvPr/>
        </p:nvGrpSpPr>
        <p:grpSpPr bwMode="auto">
          <a:xfrm>
            <a:off x="6239934" y="3608388"/>
            <a:ext cx="1054100" cy="793750"/>
            <a:chOff x="295" y="2251"/>
            <a:chExt cx="498" cy="500"/>
          </a:xfrm>
        </p:grpSpPr>
        <p:sp>
          <p:nvSpPr>
            <p:cNvPr id="53279" name="AutoShape 40"/>
            <p:cNvSpPr>
              <a:spLocks/>
            </p:cNvSpPr>
            <p:nvPr/>
          </p:nvSpPr>
          <p:spPr bwMode="auto">
            <a:xfrm>
              <a:off x="295" y="2251"/>
              <a:ext cx="113" cy="500"/>
            </a:xfrm>
            <a:prstGeom prst="rightBrace">
              <a:avLst>
                <a:gd name="adj1" fmla="val 368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0" name="Text Box 41"/>
            <p:cNvSpPr txBox="1">
              <a:spLocks noChangeArrowheads="1"/>
            </p:cNvSpPr>
            <p:nvPr/>
          </p:nvSpPr>
          <p:spPr bwMode="auto">
            <a:xfrm>
              <a:off x="317" y="236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d</a:t>
              </a:r>
              <a:r>
                <a:rPr lang="en-US" altLang="zh-CN" sz="2000" i="0" baseline="-25000">
                  <a:latin typeface="Times New Roman" pitchFamily="18" charset="0"/>
                </a:rPr>
                <a:t>2</a:t>
              </a:r>
            </a:p>
          </p:txBody>
        </p:sp>
      </p:grpSp>
      <p:grpSp>
        <p:nvGrpSpPr>
          <p:cNvPr id="10" name="Group 42"/>
          <p:cNvGrpSpPr>
            <a:grpSpLocks/>
          </p:cNvGrpSpPr>
          <p:nvPr/>
        </p:nvGrpSpPr>
        <p:grpSpPr bwMode="auto">
          <a:xfrm>
            <a:off x="7776634" y="2816226"/>
            <a:ext cx="3119967" cy="600075"/>
            <a:chOff x="3107" y="1616"/>
            <a:chExt cx="1474" cy="378"/>
          </a:xfrm>
        </p:grpSpPr>
        <p:sp>
          <p:nvSpPr>
            <p:cNvPr id="53277" name="Text Box 43"/>
            <p:cNvSpPr txBox="1">
              <a:spLocks noChangeArrowheads="1"/>
            </p:cNvSpPr>
            <p:nvPr/>
          </p:nvSpPr>
          <p:spPr bwMode="auto">
            <a:xfrm>
              <a:off x="3152" y="1661"/>
              <a:ext cx="1429" cy="333"/>
            </a:xfrm>
            <a:prstGeom prst="rect">
              <a:avLst/>
            </a:prstGeom>
            <a:solidFill>
              <a:schemeClr val="tx2"/>
            </a:solidFill>
            <a:ln w="9525">
              <a:solidFill>
                <a:schemeClr val="tx2"/>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r>
                <a:rPr lang="zh-CN" altLang="en-US" sz="2800" b="1"/>
                <a:t> </a:t>
              </a:r>
              <a:r>
                <a:rPr lang="en-US" altLang="zh-CN" sz="2800">
                  <a:latin typeface="Times New Roman" pitchFamily="18" charset="0"/>
                </a:rPr>
                <a:t>p</a:t>
              </a:r>
              <a:r>
                <a:rPr lang="en-US" altLang="zh-CN" sz="2800" i="0">
                  <a:latin typeface="Times New Roman" pitchFamily="18" charset="0"/>
                </a:rPr>
                <a:t>=</a:t>
              </a:r>
              <a:r>
                <a:rPr lang="en-US" altLang="zh-CN" sz="2800">
                  <a:latin typeface="Times New Roman" pitchFamily="18" charset="0"/>
                </a:rPr>
                <a:t>d</a:t>
              </a:r>
              <a:r>
                <a:rPr lang="en-US" altLang="zh-CN" sz="2800" i="0" baseline="-25000">
                  <a:latin typeface="Times New Roman" pitchFamily="18" charset="0"/>
                </a:rPr>
                <a:t>1</a:t>
              </a:r>
              <a:r>
                <a:rPr lang="en-US" altLang="zh-CN" sz="2800" i="0">
                  <a:latin typeface="Times New Roman" pitchFamily="18" charset="0"/>
                </a:rPr>
                <a:t>-</a:t>
              </a:r>
              <a:r>
                <a:rPr lang="en-US" altLang="zh-CN" sz="2800">
                  <a:latin typeface="Times New Roman" pitchFamily="18" charset="0"/>
                </a:rPr>
                <a:t>d</a:t>
              </a:r>
              <a:r>
                <a:rPr lang="en-US" altLang="zh-CN" sz="2800" i="0" baseline="-25000">
                  <a:latin typeface="Times New Roman" pitchFamily="18" charset="0"/>
                </a:rPr>
                <a:t>2</a:t>
              </a:r>
              <a:endParaRPr lang="zh-CN" altLang="en-US" sz="2800" i="0" baseline="-25000">
                <a:latin typeface="Times New Roman" pitchFamily="18" charset="0"/>
              </a:endParaRPr>
            </a:p>
          </p:txBody>
        </p:sp>
        <p:sp>
          <p:nvSpPr>
            <p:cNvPr id="53278" name="Text Box 44"/>
            <p:cNvSpPr txBox="1">
              <a:spLocks noChangeArrowheads="1"/>
            </p:cNvSpPr>
            <p:nvPr/>
          </p:nvSpPr>
          <p:spPr bwMode="auto">
            <a:xfrm>
              <a:off x="3107" y="1616"/>
              <a:ext cx="1429" cy="333"/>
            </a:xfrm>
            <a:prstGeom prst="rect">
              <a:avLst/>
            </a:prstGeom>
            <a:solidFill>
              <a:srgbClr val="009900"/>
            </a:solidFill>
            <a:ln w="9525">
              <a:solidFill>
                <a:srgbClr val="009900"/>
              </a:solidFill>
              <a:miter lim="800000"/>
              <a:headEnd/>
              <a:tailEnd/>
            </a:ln>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r>
                <a:rPr lang="zh-CN" altLang="en-US" sz="2800" b="1" dirty="0"/>
                <a:t> </a:t>
              </a:r>
              <a:r>
                <a:rPr lang="en-US" altLang="zh-CN" sz="2800" b="1" dirty="0">
                  <a:solidFill>
                    <a:srgbClr val="FFFF66"/>
                  </a:solidFill>
                  <a:latin typeface="Times New Roman" pitchFamily="18" charset="0"/>
                </a:rPr>
                <a:t>p</a:t>
              </a:r>
              <a:r>
                <a:rPr lang="en-US" altLang="zh-CN" sz="2800" b="1" i="0" dirty="0">
                  <a:solidFill>
                    <a:srgbClr val="FFFF66"/>
                  </a:solidFill>
                  <a:latin typeface="Times New Roman" pitchFamily="18" charset="0"/>
                </a:rPr>
                <a:t>=</a:t>
              </a:r>
              <a:r>
                <a:rPr lang="en-US" altLang="zh-CN" sz="2800" b="1" i="0" dirty="0">
                  <a:solidFill>
                    <a:srgbClr val="FFFF66"/>
                  </a:solidFill>
                  <a:latin typeface="Times New Roman" pitchFamily="18" charset="0"/>
                  <a:sym typeface="Symbol" pitchFamily="18" charset="2"/>
                </a:rPr>
                <a:t>x(</a:t>
              </a:r>
              <a:r>
                <a:rPr lang="en-US" altLang="zh-CN" sz="2800" b="1" dirty="0">
                  <a:solidFill>
                    <a:srgbClr val="FFFF66"/>
                  </a:solidFill>
                  <a:latin typeface="Times New Roman" pitchFamily="18" charset="0"/>
                </a:rPr>
                <a:t>d</a:t>
              </a:r>
              <a:r>
                <a:rPr lang="en-US" altLang="zh-CN" sz="2800" b="1" i="0" baseline="-25000" dirty="0">
                  <a:solidFill>
                    <a:srgbClr val="FFFF66"/>
                  </a:solidFill>
                  <a:latin typeface="Times New Roman" pitchFamily="18" charset="0"/>
                </a:rPr>
                <a:t>1</a:t>
              </a:r>
              <a:r>
                <a:rPr lang="en-US" altLang="zh-CN" sz="2800" b="1" i="0" dirty="0">
                  <a:solidFill>
                    <a:srgbClr val="FFFF66"/>
                  </a:solidFill>
                  <a:latin typeface="Times New Roman" pitchFamily="18" charset="0"/>
                </a:rPr>
                <a:t>-</a:t>
              </a:r>
              <a:r>
                <a:rPr lang="en-US" altLang="zh-CN" sz="2800" b="1" dirty="0">
                  <a:solidFill>
                    <a:srgbClr val="FFFF66"/>
                  </a:solidFill>
                  <a:latin typeface="Times New Roman" pitchFamily="18" charset="0"/>
                </a:rPr>
                <a:t>d</a:t>
              </a:r>
              <a:r>
                <a:rPr lang="en-US" altLang="zh-CN" sz="2800" b="1" i="0" baseline="-25000" dirty="0">
                  <a:solidFill>
                    <a:srgbClr val="FFFF66"/>
                  </a:solidFill>
                  <a:latin typeface="Times New Roman" pitchFamily="18" charset="0"/>
                </a:rPr>
                <a:t>2</a:t>
              </a:r>
              <a:r>
                <a:rPr lang="en-US" altLang="zh-CN" sz="2800" b="1" i="0" dirty="0">
                  <a:solidFill>
                    <a:srgbClr val="FFFF66"/>
                  </a:solidFill>
                  <a:latin typeface="Times New Roman" pitchFamily="18" charset="0"/>
                </a:rPr>
                <a:t>)</a:t>
              </a:r>
              <a:endParaRPr lang="zh-CN" altLang="en-US" sz="2800" b="1" i="0" dirty="0">
                <a:solidFill>
                  <a:srgbClr val="FFFF66"/>
                </a:solidFill>
                <a:latin typeface="Times New Roman" pitchFamily="18" charset="0"/>
              </a:endParaRPr>
            </a:p>
          </p:txBody>
        </p:sp>
      </p:grpSp>
      <p:sp>
        <p:nvSpPr>
          <p:cNvPr id="199725" name="Text Box 45"/>
          <p:cNvSpPr txBox="1">
            <a:spLocks noChangeArrowheads="1"/>
          </p:cNvSpPr>
          <p:nvPr/>
        </p:nvSpPr>
        <p:spPr bwMode="auto">
          <a:xfrm>
            <a:off x="8016263" y="3560763"/>
            <a:ext cx="25442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bg2">
                    <a:lumMod val="50000"/>
                  </a:schemeClr>
                </a:solidFill>
              </a:rPr>
              <a:t>若</a:t>
            </a:r>
            <a:r>
              <a:rPr lang="en-US" altLang="zh-CN" b="1" i="0" dirty="0">
                <a:solidFill>
                  <a:schemeClr val="bg2">
                    <a:lumMod val="50000"/>
                  </a:schemeClr>
                </a:solidFill>
                <a:sym typeface="Symbol" pitchFamily="18" charset="2"/>
              </a:rPr>
              <a:t>x&gt;0</a:t>
            </a:r>
            <a:endParaRPr lang="zh-CN" altLang="en-US" b="1" i="0" dirty="0">
              <a:solidFill>
                <a:schemeClr val="bg2">
                  <a:lumMod val="50000"/>
                </a:schemeClr>
              </a:solidFill>
            </a:endParaRPr>
          </a:p>
        </p:txBody>
      </p:sp>
      <p:sp>
        <p:nvSpPr>
          <p:cNvPr id="199726" name="Text Box 46"/>
          <p:cNvSpPr txBox="1">
            <a:spLocks noChangeArrowheads="1"/>
          </p:cNvSpPr>
          <p:nvPr/>
        </p:nvSpPr>
        <p:spPr bwMode="auto">
          <a:xfrm>
            <a:off x="4896909" y="1781787"/>
            <a:ext cx="575944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endParaRPr lang="zh-CN" altLang="en-US" sz="2400" b="1" i="0" dirty="0">
              <a:solidFill>
                <a:schemeClr val="bg2">
                  <a:lumMod val="50000"/>
                </a:schemeClr>
              </a:solidFill>
            </a:endParaRPr>
          </a:p>
          <a:p>
            <a:pPr eaLnBrk="1" hangingPunct="1"/>
            <a:r>
              <a:rPr lang="zh-CN" altLang="en-US" sz="2400" b="1" i="0" dirty="0">
                <a:solidFill>
                  <a:schemeClr val="bg2">
                    <a:lumMod val="50000"/>
                  </a:schemeClr>
                </a:solidFill>
                <a:sym typeface="Symbol" pitchFamily="18" charset="2"/>
              </a:rPr>
              <a:t>设</a:t>
            </a:r>
            <a:r>
              <a:rPr lang="en-US" altLang="zh-CN" sz="2400" b="1" i="0" dirty="0">
                <a:solidFill>
                  <a:schemeClr val="bg2">
                    <a:lumMod val="50000"/>
                  </a:schemeClr>
                </a:solidFill>
                <a:sym typeface="Symbol" pitchFamily="18" charset="2"/>
              </a:rPr>
              <a:t>x</a:t>
            </a:r>
            <a:r>
              <a:rPr lang="zh-CN" altLang="en-US" sz="2400" b="1" i="0" dirty="0">
                <a:solidFill>
                  <a:schemeClr val="bg2">
                    <a:lumMod val="50000"/>
                  </a:schemeClr>
                </a:solidFill>
                <a:sym typeface="Symbol" pitchFamily="18" charset="2"/>
              </a:rPr>
              <a:t>为线段在</a:t>
            </a:r>
            <a:r>
              <a:rPr lang="en-US" altLang="zh-CN" sz="2400" b="1" i="0" dirty="0">
                <a:solidFill>
                  <a:schemeClr val="bg2">
                    <a:lumMod val="50000"/>
                  </a:schemeClr>
                </a:solidFill>
                <a:sym typeface="Symbol" pitchFamily="18" charset="2"/>
              </a:rPr>
              <a:t>x</a:t>
            </a:r>
            <a:r>
              <a:rPr lang="zh-CN" altLang="en-US" sz="2400" b="1" i="0" dirty="0">
                <a:solidFill>
                  <a:schemeClr val="bg2">
                    <a:lumMod val="50000"/>
                  </a:schemeClr>
                </a:solidFill>
                <a:sym typeface="Symbol" pitchFamily="18" charset="2"/>
              </a:rPr>
              <a:t>坐标方向上的增量</a:t>
            </a:r>
          </a:p>
          <a:p>
            <a:pPr eaLnBrk="1" hangingPunct="1">
              <a:spcBef>
                <a:spcPct val="50000"/>
              </a:spcBef>
            </a:pPr>
            <a:endParaRPr lang="zh-CN" altLang="en-US" sz="2400" b="1" dirty="0">
              <a:solidFill>
                <a:schemeClr val="bg2">
                  <a:lumMod val="50000"/>
                </a:schemeClr>
              </a:solidFill>
            </a:endParaRPr>
          </a:p>
        </p:txBody>
      </p:sp>
      <p:sp>
        <p:nvSpPr>
          <p:cNvPr id="53255" name="Line 7"/>
          <p:cNvSpPr>
            <a:spLocks noChangeShapeType="1"/>
          </p:cNvSpPr>
          <p:nvPr/>
        </p:nvSpPr>
        <p:spPr bwMode="auto">
          <a:xfrm>
            <a:off x="2592918" y="6049963"/>
            <a:ext cx="53763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2"/>
          <p:cNvGrpSpPr>
            <a:grpSpLocks/>
          </p:cNvGrpSpPr>
          <p:nvPr/>
        </p:nvGrpSpPr>
        <p:grpSpPr bwMode="auto">
          <a:xfrm>
            <a:off x="5691716" y="5880101"/>
            <a:ext cx="431800" cy="336550"/>
            <a:chOff x="653" y="2534"/>
            <a:chExt cx="204" cy="212"/>
          </a:xfrm>
        </p:grpSpPr>
        <p:sp>
          <p:nvSpPr>
            <p:cNvPr id="53291" name="AutoShape 13"/>
            <p:cNvSpPr>
              <a:spLocks noChangeArrowheads="1"/>
            </p:cNvSpPr>
            <p:nvPr/>
          </p:nvSpPr>
          <p:spPr bwMode="auto">
            <a:xfrm>
              <a:off x="654" y="2542"/>
              <a:ext cx="136" cy="181"/>
            </a:xfrm>
            <a:prstGeom prst="octagon">
              <a:avLst>
                <a:gd name="adj" fmla="val 29287"/>
              </a:avLst>
            </a:prstGeom>
            <a:solidFill>
              <a:schemeClr val="bg1"/>
            </a:solidFill>
            <a:ln w="9525">
              <a:solidFill>
                <a:schemeClr val="tx1"/>
              </a:solidFill>
              <a:miter lim="800000"/>
              <a:headEnd/>
              <a:tailEnd/>
            </a:ln>
          </p:spPr>
          <p:txBody>
            <a:bodyPr wrap="none" anchor="ctr"/>
            <a:lstStyle/>
            <a:p>
              <a:endParaRPr lang="zh-CN" altLang="en-US"/>
            </a:p>
          </p:txBody>
        </p:sp>
        <p:sp>
          <p:nvSpPr>
            <p:cNvPr id="53292" name="Text Box 14"/>
            <p:cNvSpPr txBox="1">
              <a:spLocks noChangeArrowheads="1"/>
            </p:cNvSpPr>
            <p:nvPr/>
          </p:nvSpPr>
          <p:spPr bwMode="auto">
            <a:xfrm>
              <a:off x="653" y="2534"/>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sz="1600" i="0" dirty="0">
                  <a:solidFill>
                    <a:schemeClr val="bg2">
                      <a:lumMod val="50000"/>
                    </a:schemeClr>
                  </a:solidFill>
                  <a:sym typeface="Wingdings 2" pitchFamily="18" charset="2"/>
                </a:rPr>
                <a:t>？</a:t>
              </a:r>
            </a:p>
          </p:txBody>
        </p:sp>
      </p:grpSp>
    </p:spTree>
    <p:extLst>
      <p:ext uri="{BB962C8B-B14F-4D97-AF65-F5344CB8AC3E}">
        <p14:creationId xmlns:p14="http://schemas.microsoft.com/office/powerpoint/2010/main" val="12727942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9726"/>
                                        </p:tgtEl>
                                        <p:attrNameLst>
                                          <p:attrName>style.visibility</p:attrName>
                                        </p:attrNameLst>
                                      </p:cBhvr>
                                      <p:to>
                                        <p:strVal val="visible"/>
                                      </p:to>
                                    </p:set>
                                    <p:animEffect transition="in" filter="fade">
                                      <p:cBhvr>
                                        <p:cTn id="30" dur="500"/>
                                        <p:tgtEl>
                                          <p:spTgt spid="1997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972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99707"/>
                                        </p:tgtEl>
                                        <p:attrNameLst>
                                          <p:attrName>style.visibility</p:attrName>
                                        </p:attrNameLst>
                                      </p:cBhvr>
                                      <p:to>
                                        <p:strVal val="visible"/>
                                      </p:to>
                                    </p:set>
                                    <p:animEffect transition="in" filter="wipe(up)">
                                      <p:cBhvr>
                                        <p:cTn id="43" dur="500"/>
                                        <p:tgtEl>
                                          <p:spTgt spid="19970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9968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9709"/>
                                        </p:tgtEl>
                                        <p:attrNameLst>
                                          <p:attrName>style.visibility</p:attrName>
                                        </p:attrNameLst>
                                      </p:cBhvr>
                                      <p:to>
                                        <p:strVal val="visible"/>
                                      </p:to>
                                    </p:set>
                                    <p:animEffect transition="in" filter="wipe(left)">
                                      <p:cBhvr>
                                        <p:cTn id="56" dur="500"/>
                                        <p:tgtEl>
                                          <p:spTgt spid="19970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nodeType="click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99709"/>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down)">
                                      <p:cBhvr>
                                        <p:cTn id="75" dur="500"/>
                                        <p:tgtEl>
                                          <p:spTgt spid="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left)">
                                      <p:cBhvr>
                                        <p:cTn id="80" dur="500"/>
                                        <p:tgtEl>
                                          <p:spTgt spid="9"/>
                                        </p:tgtEl>
                                      </p:cBhvr>
                                    </p:animEffect>
                                  </p:childTnLst>
                                </p:cTn>
                              </p:par>
                              <p:par>
                                <p:cTn id="81" presetID="22" presetClass="entr" presetSubtype="8"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left)">
                                      <p:cBhvr>
                                        <p:cTn id="83" dur="500"/>
                                        <p:tgtEl>
                                          <p:spTgt spid="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99708"/>
                                        </p:tgtEl>
                                        <p:attrNameLst>
                                          <p:attrName>style.visibility</p:attrName>
                                        </p:attrNameLst>
                                      </p:cBhvr>
                                      <p:to>
                                        <p:strVal val="visible"/>
                                      </p:to>
                                    </p:set>
                                    <p:animEffect transition="in" filter="wipe(up)">
                                      <p:cBhvr>
                                        <p:cTn id="88" dur="500"/>
                                        <p:tgtEl>
                                          <p:spTgt spid="1997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nodeType="clickEffect">
                                  <p:stCondLst>
                                    <p:cond delay="0"/>
                                  </p:stCondLst>
                                  <p:childTnLst>
                                    <p:set>
                                      <p:cBhvr>
                                        <p:cTn id="92" dur="1" fill="hold">
                                          <p:stCondLst>
                                            <p:cond delay="0"/>
                                          </p:stCondLst>
                                        </p:cTn>
                                        <p:tgtEl>
                                          <p:spTgt spid="2"/>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968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99688"/>
                                        </p:tgtEl>
                                        <p:attrNameLst>
                                          <p:attrName>style.visibility</p:attrName>
                                        </p:attrNameLst>
                                      </p:cBhvr>
                                      <p:to>
                                        <p:strVal val="visible"/>
                                      </p:to>
                                    </p:set>
                                    <p:animEffect transition="in" filter="wipe(down)">
                                      <p:cBhvr>
                                        <p:cTn id="101" dur="500"/>
                                        <p:tgtEl>
                                          <p:spTgt spid="19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9" grpId="0" animBg="1"/>
      <p:bldP spid="199709" grpId="1" animBg="1"/>
      <p:bldP spid="199683" grpId="0" animBg="1"/>
      <p:bldP spid="199684" grpId="0" animBg="1"/>
      <p:bldP spid="199688" grpId="0" animBg="1"/>
      <p:bldP spid="199707" grpId="0"/>
      <p:bldP spid="199708" grpId="0"/>
      <p:bldP spid="199725" grpId="0"/>
      <p:bldP spid="1997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half" idx="1"/>
          </p:nvPr>
        </p:nvSpPr>
        <p:spPr>
          <a:xfrm>
            <a:off x="670985" y="584200"/>
            <a:ext cx="9986433" cy="3886200"/>
          </a:xfrm>
        </p:spPr>
        <p:txBody>
          <a:bodyPr/>
          <a:lstStyle/>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决策项</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rPr>
              <a:t>p</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的计算</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根据直线方程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y=m(x</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Lato Light"/>
              </a:rPr>
              <a:t>k</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+1)+b</a:t>
            </a:r>
          </a:p>
          <a:p>
            <a:pPr marL="717550" lvl="1" indent="-342900" eaLnBrk="1" hangingPunct="0">
              <a:lnSpc>
                <a:spcPct val="12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x</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(d</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Lato Light"/>
              </a:rPr>
              <a:t>1</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-d</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Lato Light"/>
              </a:rPr>
              <a:t>2</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sym typeface="Lato Light"/>
              </a:rPr>
              <a:t>k</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处选取上方像素还是下方像素，取决于决策项</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的正负</a:t>
            </a:r>
          </a:p>
          <a:p>
            <a:pPr lvl="1" eaLnBrk="1" hangingPunct="1"/>
            <a:endParaRPr lang="zh-CN" altLang="en-US" sz="2400" b="1" dirty="0" smtClean="0">
              <a:solidFill>
                <a:schemeClr val="bg2"/>
              </a:solidFill>
              <a:latin typeface="Times New Roman" pitchFamily="18" charset="0"/>
            </a:endParaRPr>
          </a:p>
        </p:txBody>
      </p:sp>
      <p:grpSp>
        <p:nvGrpSpPr>
          <p:cNvPr id="2" name="Group 15"/>
          <p:cNvGrpSpPr>
            <a:grpSpLocks/>
          </p:cNvGrpSpPr>
          <p:nvPr/>
        </p:nvGrpSpPr>
        <p:grpSpPr bwMode="auto">
          <a:xfrm>
            <a:off x="1801283" y="3536951"/>
            <a:ext cx="4006850" cy="2432051"/>
            <a:chOff x="80" y="1888"/>
            <a:chExt cx="1893" cy="1532"/>
          </a:xfrm>
        </p:grpSpPr>
        <p:sp>
          <p:nvSpPr>
            <p:cNvPr id="54302" name="Rectangle 4"/>
            <p:cNvSpPr>
              <a:spLocks noChangeArrowheads="1"/>
            </p:cNvSpPr>
            <p:nvPr/>
          </p:nvSpPr>
          <p:spPr bwMode="auto">
            <a:xfrm>
              <a:off x="657" y="1888"/>
              <a:ext cx="1316" cy="13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3" name="Oval 5"/>
            <p:cNvSpPr>
              <a:spLocks noChangeArrowheads="1"/>
            </p:cNvSpPr>
            <p:nvPr/>
          </p:nvSpPr>
          <p:spPr bwMode="auto">
            <a:xfrm>
              <a:off x="596" y="3123"/>
              <a:ext cx="119" cy="159"/>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4304" name="Text Box 10"/>
            <p:cNvSpPr txBox="1">
              <a:spLocks noChangeArrowheads="1"/>
            </p:cNvSpPr>
            <p:nvPr/>
          </p:nvSpPr>
          <p:spPr bwMode="auto">
            <a:xfrm>
              <a:off x="80" y="3132"/>
              <a:ext cx="5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b="1" i="0"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x</a:t>
              </a:r>
              <a:r>
                <a:rPr lang="en-US" altLang="zh-CN" sz="2400" b="1" i="0" baseline="-25000" dirty="0" err="1">
                  <a:solidFill>
                    <a:schemeClr val="bg2">
                      <a:lumMod val="50000"/>
                    </a:schemeClr>
                  </a:solidFill>
                  <a:latin typeface="Times New Roman" pitchFamily="18" charset="0"/>
                </a:rPr>
                <a:t>k</a:t>
              </a:r>
              <a:r>
                <a:rPr lang="en-US" altLang="zh-CN" sz="2400" b="1" i="0" dirty="0">
                  <a:solidFill>
                    <a:schemeClr val="bg2">
                      <a:lumMod val="50000"/>
                    </a:schemeClr>
                  </a:solidFill>
                  <a:latin typeface="Times New Roman" pitchFamily="18" charset="0"/>
                </a:rPr>
                <a:t>, </a:t>
              </a:r>
              <a:r>
                <a:rPr lang="en-US" altLang="zh-CN" sz="2400" b="1" dirty="0" err="1">
                  <a:solidFill>
                    <a:schemeClr val="bg2">
                      <a:lumMod val="50000"/>
                    </a:schemeClr>
                  </a:solidFill>
                  <a:latin typeface="Times New Roman" pitchFamily="18" charset="0"/>
                </a:rPr>
                <a:t>y</a:t>
              </a:r>
              <a:r>
                <a:rPr lang="en-US" altLang="zh-CN" sz="2400" b="1" i="0" baseline="-25000" dirty="0" err="1">
                  <a:solidFill>
                    <a:schemeClr val="bg2">
                      <a:lumMod val="50000"/>
                    </a:schemeClr>
                  </a:solidFill>
                  <a:latin typeface="Times New Roman" pitchFamily="18" charset="0"/>
                </a:rPr>
                <a:t>k</a:t>
              </a:r>
              <a:r>
                <a:rPr lang="en-US" altLang="zh-CN" sz="2400" b="1" i="0" dirty="0">
                  <a:solidFill>
                    <a:schemeClr val="bg2">
                      <a:lumMod val="50000"/>
                    </a:schemeClr>
                  </a:solidFill>
                  <a:latin typeface="Times New Roman" pitchFamily="18" charset="0"/>
                </a:rPr>
                <a:t>)</a:t>
              </a:r>
            </a:p>
          </p:txBody>
        </p:sp>
      </p:grpSp>
      <p:grpSp>
        <p:nvGrpSpPr>
          <p:cNvPr id="3" name="Group 16"/>
          <p:cNvGrpSpPr>
            <a:grpSpLocks/>
          </p:cNvGrpSpPr>
          <p:nvPr/>
        </p:nvGrpSpPr>
        <p:grpSpPr bwMode="auto">
          <a:xfrm>
            <a:off x="5683250" y="5483231"/>
            <a:ext cx="1708150" cy="457200"/>
            <a:chOff x="1914" y="3114"/>
            <a:chExt cx="807" cy="288"/>
          </a:xfrm>
        </p:grpSpPr>
        <p:sp>
          <p:nvSpPr>
            <p:cNvPr id="54300" name="Oval 6"/>
            <p:cNvSpPr>
              <a:spLocks noChangeArrowheads="1"/>
            </p:cNvSpPr>
            <p:nvPr/>
          </p:nvSpPr>
          <p:spPr bwMode="auto">
            <a:xfrm>
              <a:off x="1914" y="3119"/>
              <a:ext cx="119" cy="159"/>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4301" name="Text Box 11"/>
            <p:cNvSpPr txBox="1">
              <a:spLocks noChangeArrowheads="1"/>
            </p:cNvSpPr>
            <p:nvPr/>
          </p:nvSpPr>
          <p:spPr bwMode="auto">
            <a:xfrm>
              <a:off x="2033" y="3114"/>
              <a:ext cx="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i="0" dirty="0">
                  <a:solidFill>
                    <a:schemeClr val="bg2">
                      <a:lumMod val="50000"/>
                    </a:schemeClr>
                  </a:solidFill>
                  <a:latin typeface="Times New Roman" pitchFamily="18" charset="0"/>
                </a:rPr>
                <a:t>(</a:t>
              </a:r>
              <a:r>
                <a:rPr lang="en-US" altLang="zh-CN" sz="2400" dirty="0">
                  <a:solidFill>
                    <a:schemeClr val="bg2">
                      <a:lumMod val="50000"/>
                    </a:schemeClr>
                  </a:solidFill>
                  <a:latin typeface="Times New Roman" pitchFamily="18" charset="0"/>
                </a:rPr>
                <a:t>x</a:t>
              </a:r>
              <a:r>
                <a:rPr lang="en-US" altLang="zh-CN" sz="2400" i="0" baseline="-25000" dirty="0">
                  <a:solidFill>
                    <a:schemeClr val="bg2">
                      <a:lumMod val="50000"/>
                    </a:schemeClr>
                  </a:solidFill>
                  <a:latin typeface="Times New Roman" pitchFamily="18" charset="0"/>
                </a:rPr>
                <a:t>k</a:t>
              </a:r>
              <a:r>
                <a:rPr lang="en-US" altLang="zh-CN" sz="2400" i="0" dirty="0">
                  <a:solidFill>
                    <a:schemeClr val="bg2">
                      <a:lumMod val="50000"/>
                    </a:schemeClr>
                  </a:solidFill>
                  <a:latin typeface="Times New Roman" pitchFamily="18" charset="0"/>
                </a:rPr>
                <a:t>+1, </a:t>
              </a:r>
              <a:r>
                <a:rPr lang="en-US" altLang="zh-CN" sz="2400" dirty="0" err="1">
                  <a:solidFill>
                    <a:schemeClr val="bg2">
                      <a:lumMod val="50000"/>
                    </a:schemeClr>
                  </a:solidFill>
                  <a:latin typeface="Times New Roman" pitchFamily="18" charset="0"/>
                </a:rPr>
                <a:t>y</a:t>
              </a:r>
              <a:r>
                <a:rPr lang="en-US" altLang="zh-CN" sz="2400" i="0" baseline="-25000" dirty="0" err="1">
                  <a:solidFill>
                    <a:schemeClr val="bg2">
                      <a:lumMod val="50000"/>
                    </a:schemeClr>
                  </a:solidFill>
                  <a:latin typeface="Times New Roman" pitchFamily="18" charset="0"/>
                </a:rPr>
                <a:t>k</a:t>
              </a:r>
              <a:r>
                <a:rPr lang="en-US" altLang="zh-CN" sz="2400" i="0" dirty="0">
                  <a:solidFill>
                    <a:schemeClr val="bg2">
                      <a:lumMod val="50000"/>
                    </a:schemeClr>
                  </a:solidFill>
                  <a:latin typeface="Times New Roman" pitchFamily="18" charset="0"/>
                </a:rPr>
                <a:t>)</a:t>
              </a:r>
            </a:p>
          </p:txBody>
        </p:sp>
      </p:grpSp>
      <p:grpSp>
        <p:nvGrpSpPr>
          <p:cNvPr id="4" name="Group 17"/>
          <p:cNvGrpSpPr>
            <a:grpSpLocks/>
          </p:cNvGrpSpPr>
          <p:nvPr/>
        </p:nvGrpSpPr>
        <p:grpSpPr bwMode="auto">
          <a:xfrm>
            <a:off x="5683245" y="3297238"/>
            <a:ext cx="1835148" cy="461962"/>
            <a:chOff x="1914" y="1737"/>
            <a:chExt cx="867" cy="291"/>
          </a:xfrm>
        </p:grpSpPr>
        <p:sp>
          <p:nvSpPr>
            <p:cNvPr id="54298" name="Oval 7"/>
            <p:cNvSpPr>
              <a:spLocks noChangeArrowheads="1"/>
            </p:cNvSpPr>
            <p:nvPr/>
          </p:nvSpPr>
          <p:spPr bwMode="auto">
            <a:xfrm>
              <a:off x="1914" y="1803"/>
              <a:ext cx="119" cy="159"/>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4299" name="Text Box 13"/>
            <p:cNvSpPr txBox="1">
              <a:spLocks noChangeArrowheads="1"/>
            </p:cNvSpPr>
            <p:nvPr/>
          </p:nvSpPr>
          <p:spPr bwMode="auto">
            <a:xfrm>
              <a:off x="2036" y="1737"/>
              <a:ext cx="7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i="0" dirty="0">
                  <a:solidFill>
                    <a:schemeClr val="bg2">
                      <a:lumMod val="50000"/>
                    </a:schemeClr>
                  </a:solidFill>
                  <a:latin typeface="Times New Roman" pitchFamily="18" charset="0"/>
                </a:rPr>
                <a:t>(</a:t>
              </a:r>
              <a:r>
                <a:rPr lang="en-US" altLang="zh-CN" sz="2400" dirty="0">
                  <a:solidFill>
                    <a:schemeClr val="bg2">
                      <a:lumMod val="50000"/>
                    </a:schemeClr>
                  </a:solidFill>
                  <a:latin typeface="Times New Roman" pitchFamily="18" charset="0"/>
                </a:rPr>
                <a:t>x</a:t>
              </a:r>
              <a:r>
                <a:rPr lang="en-US" altLang="zh-CN" sz="2400" i="0" baseline="-25000" dirty="0">
                  <a:solidFill>
                    <a:schemeClr val="bg2">
                      <a:lumMod val="50000"/>
                    </a:schemeClr>
                  </a:solidFill>
                  <a:latin typeface="Times New Roman" pitchFamily="18" charset="0"/>
                </a:rPr>
                <a:t>k</a:t>
              </a:r>
              <a:r>
                <a:rPr lang="en-US" altLang="zh-CN" sz="2400" i="0" dirty="0">
                  <a:solidFill>
                    <a:schemeClr val="bg2">
                      <a:lumMod val="50000"/>
                    </a:schemeClr>
                  </a:solidFill>
                  <a:latin typeface="Times New Roman" pitchFamily="18" charset="0"/>
                </a:rPr>
                <a:t>+1, </a:t>
              </a:r>
              <a:r>
                <a:rPr lang="en-US" altLang="zh-CN" sz="2400" dirty="0">
                  <a:solidFill>
                    <a:schemeClr val="bg2">
                      <a:lumMod val="50000"/>
                    </a:schemeClr>
                  </a:solidFill>
                  <a:latin typeface="Times New Roman" pitchFamily="18" charset="0"/>
                </a:rPr>
                <a:t>y</a:t>
              </a:r>
              <a:r>
                <a:rPr lang="en-US" altLang="zh-CN" sz="2400" i="0" baseline="-25000" dirty="0">
                  <a:solidFill>
                    <a:schemeClr val="bg2">
                      <a:lumMod val="50000"/>
                    </a:schemeClr>
                  </a:solidFill>
                  <a:latin typeface="Times New Roman" pitchFamily="18" charset="0"/>
                </a:rPr>
                <a:t>k</a:t>
              </a:r>
              <a:r>
                <a:rPr lang="en-US" altLang="zh-CN" i="0" dirty="0">
                  <a:solidFill>
                    <a:schemeClr val="bg2">
                      <a:lumMod val="50000"/>
                    </a:schemeClr>
                  </a:solidFill>
                  <a:latin typeface="Times New Roman" pitchFamily="18" charset="0"/>
                </a:rPr>
                <a:t>+1</a:t>
              </a:r>
              <a:r>
                <a:rPr lang="en-US" altLang="zh-CN" sz="2400" i="0" dirty="0">
                  <a:solidFill>
                    <a:schemeClr val="bg2">
                      <a:lumMod val="50000"/>
                    </a:schemeClr>
                  </a:solidFill>
                  <a:latin typeface="Times New Roman" pitchFamily="18" charset="0"/>
                </a:rPr>
                <a:t>)</a:t>
              </a:r>
            </a:p>
          </p:txBody>
        </p:sp>
      </p:grpSp>
      <p:grpSp>
        <p:nvGrpSpPr>
          <p:cNvPr id="5" name="Group 18"/>
          <p:cNvGrpSpPr>
            <a:grpSpLocks/>
          </p:cNvGrpSpPr>
          <p:nvPr/>
        </p:nvGrpSpPr>
        <p:grpSpPr bwMode="auto">
          <a:xfrm>
            <a:off x="3022600" y="4076701"/>
            <a:ext cx="4392084" cy="1547813"/>
            <a:chOff x="657" y="2228"/>
            <a:chExt cx="2075" cy="975"/>
          </a:xfrm>
        </p:grpSpPr>
        <p:sp>
          <p:nvSpPr>
            <p:cNvPr id="54295" name="Line 8"/>
            <p:cNvSpPr>
              <a:spLocks noChangeShapeType="1"/>
            </p:cNvSpPr>
            <p:nvPr/>
          </p:nvSpPr>
          <p:spPr bwMode="auto">
            <a:xfrm flipV="1">
              <a:off x="657" y="2228"/>
              <a:ext cx="1588" cy="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6" name="Oval 9"/>
            <p:cNvSpPr>
              <a:spLocks noChangeArrowheads="1"/>
            </p:cNvSpPr>
            <p:nvPr/>
          </p:nvSpPr>
          <p:spPr bwMode="auto">
            <a:xfrm>
              <a:off x="1923" y="2352"/>
              <a:ext cx="85" cy="113"/>
            </a:xfrm>
            <a:prstGeom prst="ellipse">
              <a:avLst/>
            </a:prstGeom>
            <a:solidFill>
              <a:schemeClr val="accent1"/>
            </a:solidFill>
            <a:ln w="9525">
              <a:solidFill>
                <a:schemeClr val="accent1"/>
              </a:solidFill>
              <a:round/>
              <a:headEnd/>
              <a:tailEnd/>
            </a:ln>
          </p:spPr>
          <p:txBody>
            <a:bodyPr wrap="none" anchor="ctr"/>
            <a:lstStyle/>
            <a:p>
              <a:endParaRPr lang="zh-CN" altLang="en-US"/>
            </a:p>
          </p:txBody>
        </p:sp>
        <p:sp>
          <p:nvSpPr>
            <p:cNvPr id="54297" name="Text Box 14"/>
            <p:cNvSpPr txBox="1">
              <a:spLocks noChangeArrowheads="1"/>
            </p:cNvSpPr>
            <p:nvPr/>
          </p:nvSpPr>
          <p:spPr bwMode="auto">
            <a:xfrm>
              <a:off x="2031" y="2348"/>
              <a:ext cx="7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i="0" dirty="0">
                  <a:solidFill>
                    <a:schemeClr val="bg2">
                      <a:lumMod val="50000"/>
                    </a:schemeClr>
                  </a:solidFill>
                  <a:latin typeface="Times New Roman" pitchFamily="18" charset="0"/>
                </a:rPr>
                <a:t>(</a:t>
              </a:r>
              <a:r>
                <a:rPr lang="en-US" altLang="zh-CN" sz="2400" dirty="0">
                  <a:solidFill>
                    <a:schemeClr val="bg2">
                      <a:lumMod val="50000"/>
                    </a:schemeClr>
                  </a:solidFill>
                  <a:latin typeface="Times New Roman" pitchFamily="18" charset="0"/>
                </a:rPr>
                <a:t>x</a:t>
              </a:r>
              <a:r>
                <a:rPr lang="en-US" altLang="zh-CN" sz="2400" i="0" baseline="-25000" dirty="0">
                  <a:solidFill>
                    <a:schemeClr val="bg2">
                      <a:lumMod val="50000"/>
                    </a:schemeClr>
                  </a:solidFill>
                  <a:latin typeface="Times New Roman" pitchFamily="18" charset="0"/>
                </a:rPr>
                <a:t>k</a:t>
              </a:r>
              <a:r>
                <a:rPr lang="en-US" altLang="zh-CN" sz="2400" i="0" dirty="0">
                  <a:solidFill>
                    <a:schemeClr val="bg2">
                      <a:lumMod val="50000"/>
                    </a:schemeClr>
                  </a:solidFill>
                  <a:latin typeface="Times New Roman" pitchFamily="18" charset="0"/>
                </a:rPr>
                <a:t>+1, </a:t>
              </a:r>
              <a:r>
                <a:rPr lang="en-US" altLang="zh-CN" sz="2400" dirty="0">
                  <a:solidFill>
                    <a:schemeClr val="bg2">
                      <a:lumMod val="50000"/>
                    </a:schemeClr>
                  </a:solidFill>
                  <a:latin typeface="Times New Roman" pitchFamily="18" charset="0"/>
                </a:rPr>
                <a:t>y</a:t>
              </a:r>
              <a:r>
                <a:rPr lang="en-US" altLang="zh-CN" sz="2400" i="0" dirty="0">
                  <a:solidFill>
                    <a:schemeClr val="bg2">
                      <a:lumMod val="50000"/>
                    </a:schemeClr>
                  </a:solidFill>
                  <a:latin typeface="Times New Roman" pitchFamily="18" charset="0"/>
                </a:rPr>
                <a:t>)</a:t>
              </a:r>
            </a:p>
          </p:txBody>
        </p:sp>
      </p:grpSp>
      <p:sp>
        <p:nvSpPr>
          <p:cNvPr id="154643" name="AutoShape 19"/>
          <p:cNvSpPr>
            <a:spLocks/>
          </p:cNvSpPr>
          <p:nvPr/>
        </p:nvSpPr>
        <p:spPr bwMode="auto">
          <a:xfrm>
            <a:off x="8064501" y="3429001"/>
            <a:ext cx="336551" cy="900113"/>
          </a:xfrm>
          <a:prstGeom prst="rightBrace">
            <a:avLst>
              <a:gd name="adj1" fmla="val 297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644" name="AutoShape 20"/>
          <p:cNvSpPr>
            <a:spLocks/>
          </p:cNvSpPr>
          <p:nvPr/>
        </p:nvSpPr>
        <p:spPr bwMode="auto">
          <a:xfrm>
            <a:off x="8111067" y="4365625"/>
            <a:ext cx="241300" cy="1296988"/>
          </a:xfrm>
          <a:prstGeom prst="rightBrace">
            <a:avLst>
              <a:gd name="adj1" fmla="val 597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645" name="Text Box 21"/>
          <p:cNvSpPr txBox="1">
            <a:spLocks noChangeArrowheads="1"/>
          </p:cNvSpPr>
          <p:nvPr/>
        </p:nvSpPr>
        <p:spPr bwMode="auto">
          <a:xfrm>
            <a:off x="8534941" y="4754563"/>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dirty="0">
                <a:solidFill>
                  <a:schemeClr val="bg2">
                    <a:lumMod val="50000"/>
                  </a:schemeClr>
                </a:solidFill>
                <a:latin typeface="Times New Roman" pitchFamily="18" charset="0"/>
              </a:rPr>
              <a:t>d</a:t>
            </a:r>
            <a:r>
              <a:rPr lang="en-US" altLang="zh-CN" sz="2400" i="0" baseline="-25000" dirty="0">
                <a:solidFill>
                  <a:schemeClr val="bg2">
                    <a:lumMod val="50000"/>
                  </a:schemeClr>
                </a:solidFill>
                <a:latin typeface="Times New Roman" pitchFamily="18" charset="0"/>
              </a:rPr>
              <a:t>1</a:t>
            </a:r>
          </a:p>
        </p:txBody>
      </p:sp>
      <p:sp>
        <p:nvSpPr>
          <p:cNvPr id="154646" name="Text Box 22"/>
          <p:cNvSpPr txBox="1">
            <a:spLocks noChangeArrowheads="1"/>
          </p:cNvSpPr>
          <p:nvPr/>
        </p:nvSpPr>
        <p:spPr bwMode="auto">
          <a:xfrm>
            <a:off x="8472264" y="3650457"/>
            <a:ext cx="76729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sz="2400" dirty="0">
                <a:solidFill>
                  <a:schemeClr val="bg2">
                    <a:lumMod val="50000"/>
                  </a:schemeClr>
                </a:solidFill>
                <a:latin typeface="Times New Roman" pitchFamily="18" charset="0"/>
              </a:rPr>
              <a:t>d</a:t>
            </a:r>
            <a:r>
              <a:rPr lang="en-US" altLang="zh-CN" sz="2400" i="0" baseline="-25000" dirty="0">
                <a:solidFill>
                  <a:schemeClr val="bg2">
                    <a:lumMod val="50000"/>
                  </a:schemeClr>
                </a:solidFill>
                <a:latin typeface="Times New Roman" pitchFamily="18" charset="0"/>
              </a:rPr>
              <a:t>2</a:t>
            </a:r>
          </a:p>
        </p:txBody>
      </p:sp>
      <p:graphicFrame>
        <p:nvGraphicFramePr>
          <p:cNvPr id="54294" name="Object 29"/>
          <p:cNvGraphicFramePr>
            <a:graphicFrameLocks noChangeAspect="1"/>
          </p:cNvGraphicFramePr>
          <p:nvPr>
            <p:extLst>
              <p:ext uri="{D42A27DB-BD31-4B8C-83A1-F6EECF244321}">
                <p14:modId xmlns:p14="http://schemas.microsoft.com/office/powerpoint/2010/main" val="943015071"/>
              </p:ext>
            </p:extLst>
          </p:nvPr>
        </p:nvGraphicFramePr>
        <p:xfrm>
          <a:off x="2411941" y="2941639"/>
          <a:ext cx="6654800" cy="2555875"/>
        </p:xfrm>
        <a:graphic>
          <a:graphicData uri="http://schemas.openxmlformats.org/presentationml/2006/ole">
            <mc:AlternateContent xmlns:mc="http://schemas.openxmlformats.org/markup-compatibility/2006">
              <mc:Choice xmlns:v="urn:schemas-microsoft-com:vml" Requires="v">
                <p:oleObj spid="_x0000_s8328" name="Equation" r:id="rId4" imgW="2679480" imgH="1346040" progId="Equation.DSMT4">
                  <p:embed/>
                </p:oleObj>
              </mc:Choice>
              <mc:Fallback>
                <p:oleObj name="Equation" r:id="rId4" imgW="2679480" imgH="1346040" progId="Equation.DSMT4">
                  <p:embed/>
                  <p:pic>
                    <p:nvPicPr>
                      <p:cNvPr id="0" name=""/>
                      <p:cNvPicPr>
                        <a:picLocks noChangeAspect="1" noChangeArrowheads="1"/>
                      </p:cNvPicPr>
                      <p:nvPr/>
                    </p:nvPicPr>
                    <p:blipFill>
                      <a:blip r:embed="rId5"/>
                      <a:srcRect/>
                      <a:stretch>
                        <a:fillRect/>
                      </a:stretch>
                    </p:blipFill>
                    <p:spPr bwMode="auto">
                      <a:xfrm>
                        <a:off x="2411941" y="2941639"/>
                        <a:ext cx="6654800" cy="25558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8"/>
          <p:cNvGrpSpPr>
            <a:grpSpLocks/>
          </p:cNvGrpSpPr>
          <p:nvPr/>
        </p:nvGrpSpPr>
        <p:grpSpPr bwMode="auto">
          <a:xfrm>
            <a:off x="2472268" y="5662613"/>
            <a:ext cx="6673846" cy="560387"/>
            <a:chOff x="1270" y="3861"/>
            <a:chExt cx="3153" cy="353"/>
          </a:xfrm>
        </p:grpSpPr>
        <p:sp>
          <p:nvSpPr>
            <p:cNvPr id="54291" name="Rectangle 36"/>
            <p:cNvSpPr>
              <a:spLocks noChangeArrowheads="1"/>
            </p:cNvSpPr>
            <p:nvPr/>
          </p:nvSpPr>
          <p:spPr bwMode="auto">
            <a:xfrm>
              <a:off x="1293" y="3920"/>
              <a:ext cx="3130" cy="294"/>
            </a:xfrm>
            <a:prstGeom prst="rect">
              <a:avLst/>
            </a:prstGeom>
            <a:solidFill>
              <a:schemeClr val="tx1"/>
            </a:solidFill>
            <a:ln w="9525">
              <a:solidFill>
                <a:schemeClr val="tx1"/>
              </a:solidFill>
              <a:miter lim="800000"/>
              <a:headEnd/>
              <a:tailEnd/>
            </a:ln>
          </p:spPr>
          <p:txBody>
            <a:bodyPr wrap="none" anchor="ctr"/>
            <a:lstStyle/>
            <a:p>
              <a:endParaRPr lang="zh-CN" altLang="en-US"/>
            </a:p>
          </p:txBody>
        </p:sp>
        <p:graphicFrame>
          <p:nvGraphicFramePr>
            <p:cNvPr id="54292" name="Object 35"/>
            <p:cNvGraphicFramePr>
              <a:graphicFrameLocks noChangeAspect="1"/>
            </p:cNvGraphicFramePr>
            <p:nvPr/>
          </p:nvGraphicFramePr>
          <p:xfrm>
            <a:off x="1270" y="3861"/>
            <a:ext cx="3131" cy="315"/>
          </p:xfrm>
          <a:graphic>
            <a:graphicData uri="http://schemas.openxmlformats.org/presentationml/2006/ole">
              <mc:AlternateContent xmlns:mc="http://schemas.openxmlformats.org/markup-compatibility/2006">
                <mc:Choice xmlns:v="urn:schemas-microsoft-com:vml" Requires="v">
                  <p:oleObj spid="_x0000_s8329" name="Equation" r:id="rId6" imgW="2019300" imgH="203200" progId="Equation.DSMT4">
                    <p:embed/>
                  </p:oleObj>
                </mc:Choice>
                <mc:Fallback>
                  <p:oleObj name="Equation" r:id="rId6" imgW="20193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 y="3861"/>
                          <a:ext cx="3131" cy="315"/>
                        </a:xfrm>
                        <a:prstGeom prst="rect">
                          <a:avLst/>
                        </a:prstGeom>
                        <a:solidFill>
                          <a:srgbClr val="00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4664" name="Rectangle 40"/>
          <p:cNvSpPr>
            <a:spLocks noChangeArrowheads="1"/>
          </p:cNvSpPr>
          <p:nvPr/>
        </p:nvSpPr>
        <p:spPr bwMode="auto">
          <a:xfrm>
            <a:off x="814918" y="6272214"/>
            <a:ext cx="998643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(y</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k+1</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-y</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k</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，取决于</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的符号</a:t>
            </a:r>
          </a:p>
        </p:txBody>
      </p:sp>
      <p:grpSp>
        <p:nvGrpSpPr>
          <p:cNvPr id="8" name="Group 44"/>
          <p:cNvGrpSpPr>
            <a:grpSpLocks/>
          </p:cNvGrpSpPr>
          <p:nvPr/>
        </p:nvGrpSpPr>
        <p:grpSpPr bwMode="auto">
          <a:xfrm>
            <a:off x="838940" y="3667127"/>
            <a:ext cx="10653182" cy="600074"/>
            <a:chOff x="355" y="1790"/>
            <a:chExt cx="5033" cy="378"/>
          </a:xfrm>
        </p:grpSpPr>
        <p:sp>
          <p:nvSpPr>
            <p:cNvPr id="54289" name="Rectangle 42"/>
            <p:cNvSpPr>
              <a:spLocks noChangeArrowheads="1"/>
            </p:cNvSpPr>
            <p:nvPr/>
          </p:nvSpPr>
          <p:spPr bwMode="auto">
            <a:xfrm>
              <a:off x="376" y="1801"/>
              <a:ext cx="5012" cy="367"/>
            </a:xfrm>
            <a:prstGeom prst="rect">
              <a:avLst/>
            </a:prstGeom>
            <a:solidFill>
              <a:schemeClr val="tx1"/>
            </a:solidFill>
            <a:ln w="9525">
              <a:solidFill>
                <a:schemeClr val="tx1"/>
              </a:solidFill>
              <a:miter lim="800000"/>
              <a:headEnd/>
              <a:tailEnd/>
            </a:ln>
          </p:spPr>
          <p:txBody>
            <a:bodyPr wrap="none" anchor="ctr"/>
            <a:lstStyle/>
            <a:p>
              <a:endParaRPr lang="zh-CN" altLang="en-US"/>
            </a:p>
          </p:txBody>
        </p:sp>
        <p:graphicFrame>
          <p:nvGraphicFramePr>
            <p:cNvPr id="54290" name="Object 41"/>
            <p:cNvGraphicFramePr>
              <a:graphicFrameLocks noChangeAspect="1"/>
            </p:cNvGraphicFramePr>
            <p:nvPr>
              <p:extLst>
                <p:ext uri="{D42A27DB-BD31-4B8C-83A1-F6EECF244321}">
                  <p14:modId xmlns:p14="http://schemas.microsoft.com/office/powerpoint/2010/main" val="1650519087"/>
                </p:ext>
              </p:extLst>
            </p:nvPr>
          </p:nvGraphicFramePr>
          <p:xfrm>
            <a:off x="355" y="1790"/>
            <a:ext cx="5008" cy="338"/>
          </p:xfrm>
          <a:graphic>
            <a:graphicData uri="http://schemas.openxmlformats.org/presentationml/2006/ole">
              <mc:AlternateContent xmlns:mc="http://schemas.openxmlformats.org/markup-compatibility/2006">
                <mc:Choice xmlns:v="urn:schemas-microsoft-com:vml" Requires="v">
                  <p:oleObj spid="_x0000_s8330" name="Equation" r:id="rId8" imgW="3200400" imgH="215900" progId="Equation.DSMT4">
                    <p:embed/>
                  </p:oleObj>
                </mc:Choice>
                <mc:Fallback>
                  <p:oleObj name="Equation" r:id="rId8" imgW="3200400" imgH="215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 y="1790"/>
                          <a:ext cx="5008" cy="338"/>
                        </a:xfrm>
                        <a:prstGeom prst="rect">
                          <a:avLst/>
                        </a:prstGeom>
                        <a:solidFill>
                          <a:srgbClr val="FF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2110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1546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4643"/>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1546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464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2"/>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54643"/>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54644"/>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154645"/>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15464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54294"/>
                                        </p:tgtEl>
                                        <p:attrNameLst>
                                          <p:attrName>style.visibility</p:attrName>
                                        </p:attrNameLst>
                                      </p:cBhvr>
                                      <p:to>
                                        <p:strVal val="visible"/>
                                      </p:to>
                                    </p:set>
                                    <p:animEffect transition="in" filter="fade">
                                      <p:cBhvr>
                                        <p:cTn id="52" dur="500"/>
                                        <p:tgtEl>
                                          <p:spTgt spid="542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4664"/>
                                        </p:tgtEl>
                                        <p:attrNameLst>
                                          <p:attrName>style.visibility</p:attrName>
                                        </p:attrNameLst>
                                      </p:cBhvr>
                                      <p:to>
                                        <p:strVal val="visible"/>
                                      </p:to>
                                    </p:set>
                                    <p:animEffect transition="in" filter="wipe(left)">
                                      <p:cBhvr>
                                        <p:cTn id="66" dur="500"/>
                                        <p:tgtEl>
                                          <p:spTgt spid="154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3" grpId="0" animBg="1"/>
      <p:bldP spid="154643" grpId="1" animBg="1"/>
      <p:bldP spid="154644" grpId="0" animBg="1"/>
      <p:bldP spid="154644" grpId="1" animBg="1"/>
      <p:bldP spid="154645" grpId="0"/>
      <p:bldP spid="154645" grpId="1"/>
      <p:bldP spid="154646" grpId="0"/>
      <p:bldP spid="154646" grpId="1"/>
      <p:bldP spid="1546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09600" y="765175"/>
            <a:ext cx="10972800" cy="5903913"/>
          </a:xfrm>
        </p:spPr>
        <p:txBody>
          <a:bodyPr/>
          <a:lstStyle/>
          <a:p>
            <a:pPr marL="457200" lvl="1" indent="-457200" eaLnBrk="1" hangingPunct="0">
              <a:lnSpc>
                <a:spcPct val="100000"/>
              </a:lnSpc>
              <a:spcBef>
                <a:spcPts val="600"/>
              </a:spcBef>
              <a:buFont typeface="Arial" panose="020B0604020202020204" pitchFamily="34" charset="0"/>
              <a:buChar char="•"/>
              <a:defRPr/>
            </a:pP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算法思路</a:t>
            </a:r>
          </a:p>
          <a:p>
            <a:pPr lvl="2" eaLnBrk="1" hangingPunct="1">
              <a:spcBef>
                <a:spcPct val="80000"/>
              </a:spcBef>
            </a:pPr>
            <a:r>
              <a:rPr lang="zh-CN" altLang="en-US" b="1" dirty="0" smtClean="0">
                <a:solidFill>
                  <a:schemeClr val="bg2"/>
                </a:solidFill>
              </a:rPr>
              <a:t>输入线段的两个端点，并将左端点存储在</a:t>
            </a:r>
            <a:r>
              <a:rPr lang="en-US" altLang="zh-CN" b="1" dirty="0" smtClean="0">
                <a:solidFill>
                  <a:schemeClr val="bg2"/>
                </a:solidFill>
                <a:latin typeface="Times New Roman" pitchFamily="18" charset="0"/>
              </a:rPr>
              <a:t>(</a:t>
            </a:r>
            <a:r>
              <a:rPr lang="en-US" altLang="zh-CN" b="1" i="1" dirty="0" smtClean="0">
                <a:solidFill>
                  <a:schemeClr val="bg2"/>
                </a:solidFill>
                <a:latin typeface="Times New Roman" pitchFamily="18" charset="0"/>
              </a:rPr>
              <a:t>x</a:t>
            </a:r>
            <a:r>
              <a:rPr lang="en-US" altLang="zh-CN" b="1" baseline="-25000" dirty="0" smtClean="0">
                <a:solidFill>
                  <a:schemeClr val="bg2"/>
                </a:solidFill>
                <a:latin typeface="Times New Roman" pitchFamily="18" charset="0"/>
              </a:rPr>
              <a:t>0</a:t>
            </a:r>
            <a:r>
              <a:rPr lang="en-US" altLang="zh-CN" b="1" dirty="0" smtClean="0">
                <a:solidFill>
                  <a:schemeClr val="bg2"/>
                </a:solidFill>
                <a:latin typeface="Times New Roman" pitchFamily="18" charset="0"/>
              </a:rPr>
              <a:t>,</a:t>
            </a:r>
            <a:r>
              <a:rPr lang="en-US" altLang="zh-CN" b="1" i="1" dirty="0" smtClean="0">
                <a:solidFill>
                  <a:schemeClr val="bg2"/>
                </a:solidFill>
                <a:latin typeface="Times New Roman" pitchFamily="18" charset="0"/>
              </a:rPr>
              <a:t>y</a:t>
            </a:r>
            <a:r>
              <a:rPr lang="en-US" altLang="zh-CN" b="1" baseline="-25000" dirty="0" smtClean="0">
                <a:solidFill>
                  <a:schemeClr val="bg2"/>
                </a:solidFill>
                <a:latin typeface="Times New Roman" pitchFamily="18" charset="0"/>
              </a:rPr>
              <a:t>0</a:t>
            </a:r>
            <a:r>
              <a:rPr lang="en-US" altLang="zh-CN" b="1" dirty="0" smtClean="0">
                <a:solidFill>
                  <a:schemeClr val="bg2"/>
                </a:solidFill>
                <a:latin typeface="Times New Roman" pitchFamily="18" charset="0"/>
              </a:rPr>
              <a:t>)</a:t>
            </a:r>
            <a:r>
              <a:rPr lang="zh-CN" altLang="en-US" b="1" dirty="0" smtClean="0">
                <a:solidFill>
                  <a:schemeClr val="bg2"/>
                </a:solidFill>
                <a:latin typeface="Times New Roman" pitchFamily="18" charset="0"/>
              </a:rPr>
              <a:t>中；</a:t>
            </a:r>
          </a:p>
          <a:p>
            <a:pPr lvl="2" eaLnBrk="1" hangingPunct="1"/>
            <a:r>
              <a:rPr lang="zh-CN" altLang="en-US" b="1" dirty="0" smtClean="0">
                <a:solidFill>
                  <a:schemeClr val="bg2"/>
                </a:solidFill>
                <a:latin typeface="Times New Roman" pitchFamily="18" charset="0"/>
              </a:rPr>
              <a:t>绘制第一个点</a:t>
            </a:r>
            <a:r>
              <a:rPr lang="en-US" altLang="zh-CN" b="1" dirty="0" smtClean="0">
                <a:solidFill>
                  <a:schemeClr val="bg2"/>
                </a:solidFill>
                <a:latin typeface="Times New Roman" pitchFamily="18" charset="0"/>
              </a:rPr>
              <a:t>(</a:t>
            </a:r>
            <a:r>
              <a:rPr lang="en-US" altLang="zh-CN" b="1" i="1" dirty="0" smtClean="0">
                <a:solidFill>
                  <a:schemeClr val="bg2"/>
                </a:solidFill>
                <a:latin typeface="Times New Roman" pitchFamily="18" charset="0"/>
              </a:rPr>
              <a:t>x</a:t>
            </a:r>
            <a:r>
              <a:rPr lang="en-US" altLang="zh-CN" b="1" baseline="-25000" dirty="0" smtClean="0">
                <a:solidFill>
                  <a:schemeClr val="bg2"/>
                </a:solidFill>
                <a:latin typeface="Times New Roman" pitchFamily="18" charset="0"/>
              </a:rPr>
              <a:t>0</a:t>
            </a:r>
            <a:r>
              <a:rPr lang="en-US" altLang="zh-CN" b="1" dirty="0" smtClean="0">
                <a:solidFill>
                  <a:schemeClr val="bg2"/>
                </a:solidFill>
                <a:latin typeface="Times New Roman" pitchFamily="18" charset="0"/>
              </a:rPr>
              <a:t>,</a:t>
            </a:r>
            <a:r>
              <a:rPr lang="en-US" altLang="zh-CN" b="1" i="1" dirty="0" smtClean="0">
                <a:solidFill>
                  <a:schemeClr val="bg2"/>
                </a:solidFill>
                <a:latin typeface="Times New Roman" pitchFamily="18" charset="0"/>
              </a:rPr>
              <a:t>y</a:t>
            </a:r>
            <a:r>
              <a:rPr lang="en-US" altLang="zh-CN" b="1" baseline="-25000" dirty="0" smtClean="0">
                <a:solidFill>
                  <a:schemeClr val="bg2"/>
                </a:solidFill>
                <a:latin typeface="Times New Roman" pitchFamily="18" charset="0"/>
              </a:rPr>
              <a:t>0</a:t>
            </a:r>
            <a:r>
              <a:rPr lang="en-US" altLang="zh-CN" b="1" dirty="0" smtClean="0">
                <a:solidFill>
                  <a:schemeClr val="bg2"/>
                </a:solidFill>
                <a:latin typeface="Times New Roman" pitchFamily="18" charset="0"/>
              </a:rPr>
              <a:t>)</a:t>
            </a:r>
            <a:r>
              <a:rPr lang="zh-CN" altLang="en-US" b="1" dirty="0" smtClean="0">
                <a:solidFill>
                  <a:schemeClr val="bg2"/>
                </a:solidFill>
                <a:latin typeface="Times New Roman" pitchFamily="18" charset="0"/>
              </a:rPr>
              <a:t>；</a:t>
            </a:r>
          </a:p>
          <a:p>
            <a:pPr lvl="2" eaLnBrk="1" hangingPunct="1"/>
            <a:r>
              <a:rPr lang="zh-CN" altLang="en-US" b="1" dirty="0" smtClean="0">
                <a:solidFill>
                  <a:schemeClr val="bg2"/>
                </a:solidFill>
                <a:latin typeface="Times New Roman" pitchFamily="18" charset="0"/>
              </a:rPr>
              <a:t>计算</a:t>
            </a:r>
            <a:r>
              <a:rPr lang="zh-CN" altLang="en-US" b="1" dirty="0" smtClean="0">
                <a:solidFill>
                  <a:schemeClr val="bg2"/>
                </a:solidFill>
                <a:latin typeface="Times New Roman" pitchFamily="18" charset="0"/>
                <a:sym typeface="Symbol" pitchFamily="18" charset="2"/>
              </a:rPr>
              <a:t></a:t>
            </a:r>
            <a:r>
              <a:rPr lang="en-US" altLang="zh-CN" b="1" i="1" dirty="0" smtClean="0">
                <a:solidFill>
                  <a:schemeClr val="bg2"/>
                </a:solidFill>
                <a:latin typeface="Times New Roman" pitchFamily="18" charset="0"/>
                <a:sym typeface="Symbol" pitchFamily="18" charset="2"/>
              </a:rPr>
              <a:t>x</a:t>
            </a:r>
            <a:r>
              <a:rPr lang="zh-CN" altLang="en-US" b="1" dirty="0" smtClean="0">
                <a:solidFill>
                  <a:schemeClr val="bg2"/>
                </a:solidFill>
                <a:latin typeface="Times New Roman" pitchFamily="18" charset="0"/>
                <a:sym typeface="Symbol" pitchFamily="18" charset="2"/>
              </a:rPr>
              <a:t>、 </a:t>
            </a:r>
            <a:r>
              <a:rPr lang="en-US" altLang="zh-CN" b="1" i="1" dirty="0" smtClean="0">
                <a:solidFill>
                  <a:schemeClr val="bg2"/>
                </a:solidFill>
                <a:latin typeface="Times New Roman" pitchFamily="18" charset="0"/>
                <a:sym typeface="Symbol" pitchFamily="18" charset="2"/>
              </a:rPr>
              <a:t>y</a:t>
            </a:r>
            <a:r>
              <a:rPr lang="zh-CN" altLang="en-US" b="1" dirty="0" smtClean="0">
                <a:solidFill>
                  <a:schemeClr val="bg2"/>
                </a:solidFill>
                <a:latin typeface="Times New Roman" pitchFamily="18" charset="0"/>
                <a:sym typeface="Symbol" pitchFamily="18" charset="2"/>
              </a:rPr>
              <a:t>、 </a:t>
            </a:r>
            <a:r>
              <a:rPr lang="en-US" altLang="zh-CN" b="1" dirty="0" smtClean="0">
                <a:solidFill>
                  <a:schemeClr val="bg2"/>
                </a:solidFill>
                <a:latin typeface="Times New Roman" pitchFamily="18" charset="0"/>
                <a:sym typeface="Symbol" pitchFamily="18" charset="2"/>
              </a:rPr>
              <a:t>2</a:t>
            </a:r>
            <a:r>
              <a:rPr lang="en-US" altLang="zh-CN" b="1" i="1" dirty="0" smtClean="0">
                <a:solidFill>
                  <a:schemeClr val="bg2"/>
                </a:solidFill>
                <a:latin typeface="Times New Roman" pitchFamily="18" charset="0"/>
                <a:sym typeface="Symbol" pitchFamily="18" charset="2"/>
              </a:rPr>
              <a:t>y</a:t>
            </a:r>
            <a:r>
              <a:rPr lang="zh-CN" altLang="en-US" b="1" dirty="0" smtClean="0">
                <a:solidFill>
                  <a:schemeClr val="bg2"/>
                </a:solidFill>
                <a:latin typeface="Times New Roman" pitchFamily="18" charset="0"/>
                <a:sym typeface="Symbol" pitchFamily="18" charset="2"/>
              </a:rPr>
              <a:t>、 </a:t>
            </a:r>
            <a:r>
              <a:rPr lang="en-US" altLang="zh-CN" b="1" dirty="0" smtClean="0">
                <a:solidFill>
                  <a:schemeClr val="bg2"/>
                </a:solidFill>
                <a:latin typeface="Times New Roman" pitchFamily="18" charset="0"/>
                <a:sym typeface="Symbol" pitchFamily="18" charset="2"/>
              </a:rPr>
              <a:t>2</a:t>
            </a:r>
            <a:r>
              <a:rPr lang="en-US" altLang="zh-CN" b="1" i="1" dirty="0" smtClean="0">
                <a:solidFill>
                  <a:schemeClr val="bg2"/>
                </a:solidFill>
                <a:latin typeface="Times New Roman" pitchFamily="18" charset="0"/>
                <a:sym typeface="Symbol" pitchFamily="18" charset="2"/>
              </a:rPr>
              <a:t>y </a:t>
            </a:r>
            <a:r>
              <a:rPr lang="en-US" altLang="zh-CN" b="1" dirty="0" smtClean="0">
                <a:solidFill>
                  <a:schemeClr val="bg2"/>
                </a:solidFill>
                <a:latin typeface="Times New Roman" pitchFamily="18" charset="0"/>
                <a:sym typeface="Symbol" pitchFamily="18" charset="2"/>
              </a:rPr>
              <a:t>-2</a:t>
            </a:r>
            <a:r>
              <a:rPr lang="en-US" altLang="zh-CN" b="1" i="1" dirty="0" smtClean="0">
                <a:solidFill>
                  <a:schemeClr val="bg2"/>
                </a:solidFill>
                <a:latin typeface="Times New Roman" pitchFamily="18" charset="0"/>
                <a:sym typeface="Symbol" pitchFamily="18" charset="2"/>
              </a:rPr>
              <a:t>x </a:t>
            </a:r>
            <a:r>
              <a:rPr lang="zh-CN" altLang="en-US" b="1" dirty="0" smtClean="0">
                <a:solidFill>
                  <a:schemeClr val="bg2"/>
                </a:solidFill>
                <a:latin typeface="Times New Roman" pitchFamily="18" charset="0"/>
                <a:sym typeface="Symbol" pitchFamily="18" charset="2"/>
              </a:rPr>
              <a:t>，并计算决策项初始值</a:t>
            </a:r>
            <a:r>
              <a:rPr lang="en-US" altLang="zh-CN" b="1" i="1" dirty="0" smtClean="0">
                <a:solidFill>
                  <a:schemeClr val="bg2"/>
                </a:solidFill>
                <a:latin typeface="Times New Roman" pitchFamily="18" charset="0"/>
                <a:sym typeface="Symbol" pitchFamily="18" charset="2"/>
              </a:rPr>
              <a:t>p</a:t>
            </a:r>
            <a:r>
              <a:rPr lang="en-US" altLang="zh-CN" b="1" baseline="-25000" dirty="0" smtClean="0">
                <a:solidFill>
                  <a:schemeClr val="bg2"/>
                </a:solidFill>
                <a:latin typeface="Times New Roman" pitchFamily="18" charset="0"/>
                <a:sym typeface="Symbol" pitchFamily="18" charset="2"/>
              </a:rPr>
              <a:t>0</a:t>
            </a:r>
            <a:r>
              <a:rPr lang="en-US" altLang="zh-CN" b="1" dirty="0" smtClean="0">
                <a:solidFill>
                  <a:schemeClr val="bg2"/>
                </a:solidFill>
                <a:latin typeface="Times New Roman" pitchFamily="18" charset="0"/>
                <a:sym typeface="Symbol" pitchFamily="18" charset="2"/>
              </a:rPr>
              <a:t>=2 </a:t>
            </a:r>
            <a:r>
              <a:rPr lang="en-US" altLang="zh-CN" b="1" i="1" dirty="0" smtClean="0">
                <a:solidFill>
                  <a:schemeClr val="bg2"/>
                </a:solidFill>
                <a:latin typeface="Times New Roman" pitchFamily="18" charset="0"/>
                <a:sym typeface="Symbol" pitchFamily="18" charset="2"/>
              </a:rPr>
              <a:t>y- </a:t>
            </a:r>
            <a:r>
              <a:rPr lang="en-US" altLang="zh-CN" b="1" dirty="0" smtClean="0">
                <a:solidFill>
                  <a:schemeClr val="bg2"/>
                </a:solidFill>
                <a:latin typeface="Times New Roman" pitchFamily="18" charset="0"/>
                <a:sym typeface="Symbol" pitchFamily="18" charset="2"/>
              </a:rPr>
              <a:t></a:t>
            </a:r>
            <a:r>
              <a:rPr lang="en-US" altLang="zh-CN" b="1" i="1" dirty="0" smtClean="0">
                <a:solidFill>
                  <a:schemeClr val="bg2"/>
                </a:solidFill>
                <a:latin typeface="Times New Roman" pitchFamily="18" charset="0"/>
                <a:sym typeface="Symbol" pitchFamily="18" charset="2"/>
              </a:rPr>
              <a:t>x </a:t>
            </a:r>
            <a:r>
              <a:rPr lang="zh-CN" altLang="en-US" b="1" dirty="0" smtClean="0">
                <a:solidFill>
                  <a:schemeClr val="bg2"/>
                </a:solidFill>
                <a:latin typeface="Times New Roman" pitchFamily="18" charset="0"/>
                <a:sym typeface="Symbol" pitchFamily="18" charset="2"/>
              </a:rPr>
              <a:t>；</a:t>
            </a:r>
          </a:p>
          <a:p>
            <a:pPr lvl="2" eaLnBrk="1" hangingPunct="1"/>
            <a:r>
              <a:rPr lang="zh-CN" altLang="en-US" b="1" dirty="0" smtClean="0">
                <a:solidFill>
                  <a:schemeClr val="bg2"/>
                </a:solidFill>
                <a:latin typeface="Times New Roman" pitchFamily="18" charset="0"/>
                <a:sym typeface="Symbol" pitchFamily="18" charset="2"/>
              </a:rPr>
              <a:t>从</a:t>
            </a:r>
            <a:r>
              <a:rPr lang="en-US" altLang="zh-CN" b="1" i="1" dirty="0" smtClean="0">
                <a:solidFill>
                  <a:schemeClr val="bg2"/>
                </a:solidFill>
                <a:latin typeface="Times New Roman" pitchFamily="18" charset="0"/>
                <a:sym typeface="Symbol" pitchFamily="18" charset="2"/>
              </a:rPr>
              <a:t>k</a:t>
            </a:r>
            <a:r>
              <a:rPr lang="zh-CN" altLang="en-US" b="1" dirty="0" smtClean="0">
                <a:solidFill>
                  <a:schemeClr val="bg2"/>
                </a:solidFill>
                <a:latin typeface="Times New Roman" pitchFamily="18" charset="0"/>
                <a:sym typeface="Symbol" pitchFamily="18" charset="2"/>
              </a:rPr>
              <a:t>＝</a:t>
            </a:r>
            <a:r>
              <a:rPr lang="en-US" altLang="zh-CN" b="1" dirty="0" smtClean="0">
                <a:solidFill>
                  <a:schemeClr val="bg2"/>
                </a:solidFill>
                <a:latin typeface="Times New Roman" pitchFamily="18" charset="0"/>
                <a:sym typeface="Symbol" pitchFamily="18" charset="2"/>
              </a:rPr>
              <a:t>0</a:t>
            </a:r>
            <a:r>
              <a:rPr lang="zh-CN" altLang="en-US" b="1" dirty="0" smtClean="0">
                <a:solidFill>
                  <a:schemeClr val="bg2"/>
                </a:solidFill>
                <a:latin typeface="Times New Roman" pitchFamily="18" charset="0"/>
                <a:sym typeface="Symbol" pitchFamily="18" charset="2"/>
              </a:rPr>
              <a:t>开始，在沿直线路径的每个</a:t>
            </a:r>
            <a:r>
              <a:rPr lang="en-US" altLang="zh-CN" b="1" i="1" dirty="0" err="1" smtClean="0">
                <a:solidFill>
                  <a:schemeClr val="bg2"/>
                </a:solidFill>
                <a:latin typeface="Times New Roman" pitchFamily="18" charset="0"/>
                <a:sym typeface="Symbol" pitchFamily="18" charset="2"/>
              </a:rPr>
              <a:t>x</a:t>
            </a:r>
            <a:r>
              <a:rPr lang="en-US" altLang="zh-CN" b="1" baseline="-25000" dirty="0" err="1" smtClean="0">
                <a:solidFill>
                  <a:schemeClr val="bg2"/>
                </a:solidFill>
                <a:latin typeface="Times New Roman" pitchFamily="18" charset="0"/>
                <a:sym typeface="Symbol" pitchFamily="18" charset="2"/>
              </a:rPr>
              <a:t>k</a:t>
            </a:r>
            <a:r>
              <a:rPr lang="zh-CN" altLang="en-US" b="1" dirty="0" smtClean="0">
                <a:solidFill>
                  <a:schemeClr val="bg2"/>
                </a:solidFill>
                <a:latin typeface="Times New Roman" pitchFamily="18" charset="0"/>
                <a:sym typeface="Symbol" pitchFamily="18" charset="2"/>
              </a:rPr>
              <a:t>处，进行下列检测：</a:t>
            </a:r>
          </a:p>
          <a:p>
            <a:pPr lvl="3" eaLnBrk="1" hangingPunct="1"/>
            <a:r>
              <a:rPr lang="zh-CN" altLang="en-US" sz="2400" b="1" dirty="0" smtClean="0">
                <a:solidFill>
                  <a:srgbClr val="009900"/>
                </a:solidFill>
                <a:latin typeface="Times New Roman" pitchFamily="18" charset="0"/>
              </a:rPr>
              <a:t>若</a:t>
            </a:r>
            <a:r>
              <a:rPr lang="en-US" altLang="zh-CN" b="1" i="1" dirty="0" err="1" smtClean="0">
                <a:solidFill>
                  <a:srgbClr val="009900"/>
                </a:solidFill>
                <a:latin typeface="Times New Roman" pitchFamily="18" charset="0"/>
                <a:sym typeface="Symbol" pitchFamily="18" charset="2"/>
              </a:rPr>
              <a:t>p</a:t>
            </a:r>
            <a:r>
              <a:rPr lang="en-US" altLang="zh-CN" b="1" baseline="-25000" dirty="0" err="1" smtClean="0">
                <a:solidFill>
                  <a:srgbClr val="009900"/>
                </a:solidFill>
                <a:latin typeface="Times New Roman" pitchFamily="18" charset="0"/>
                <a:sym typeface="Symbol" pitchFamily="18" charset="2"/>
              </a:rPr>
              <a:t>k</a:t>
            </a:r>
            <a:r>
              <a:rPr lang="en-US" altLang="zh-CN" sz="2400" b="1" dirty="0" smtClean="0">
                <a:solidFill>
                  <a:srgbClr val="009900"/>
                </a:solidFill>
                <a:latin typeface="Times New Roman" pitchFamily="18" charset="0"/>
              </a:rPr>
              <a:t>&lt;0</a:t>
            </a:r>
            <a:r>
              <a:rPr lang="zh-CN" altLang="en-US" sz="2400" b="1" dirty="0" smtClean="0">
                <a:solidFill>
                  <a:srgbClr val="009900"/>
                </a:solidFill>
                <a:latin typeface="Times New Roman" pitchFamily="18" charset="0"/>
              </a:rPr>
              <a:t>，选择下方的像素</a:t>
            </a:r>
            <a:r>
              <a:rPr lang="en-US" altLang="zh-CN" sz="2400" b="1" dirty="0" smtClean="0">
                <a:solidFill>
                  <a:srgbClr val="009900"/>
                </a:solidFill>
                <a:latin typeface="Times New Roman" pitchFamily="18" charset="0"/>
              </a:rPr>
              <a:t>(</a:t>
            </a:r>
            <a:r>
              <a:rPr lang="en-US" altLang="zh-CN" sz="2400" b="1" i="1" dirty="0" smtClean="0">
                <a:solidFill>
                  <a:srgbClr val="009900"/>
                </a:solidFill>
                <a:latin typeface="Times New Roman" pitchFamily="18" charset="0"/>
              </a:rPr>
              <a:t>x</a:t>
            </a:r>
            <a:r>
              <a:rPr lang="en-US" altLang="zh-CN" sz="2400" b="1" baseline="-25000" dirty="0" smtClean="0">
                <a:solidFill>
                  <a:srgbClr val="009900"/>
                </a:solidFill>
                <a:latin typeface="Times New Roman" pitchFamily="18" charset="0"/>
              </a:rPr>
              <a:t>k</a:t>
            </a:r>
            <a:r>
              <a:rPr lang="en-US" altLang="zh-CN" sz="2400" b="1" dirty="0" smtClean="0">
                <a:solidFill>
                  <a:srgbClr val="009900"/>
                </a:solidFill>
                <a:latin typeface="Times New Roman" pitchFamily="18" charset="0"/>
              </a:rPr>
              <a:t>+1,</a:t>
            </a:r>
            <a:r>
              <a:rPr lang="en-US" altLang="zh-CN" sz="2400" b="1" i="1" dirty="0" smtClean="0">
                <a:solidFill>
                  <a:srgbClr val="009900"/>
                </a:solidFill>
                <a:latin typeface="Times New Roman" pitchFamily="18" charset="0"/>
              </a:rPr>
              <a:t>y</a:t>
            </a:r>
            <a:r>
              <a:rPr lang="en-US" altLang="zh-CN" sz="2400" b="1" baseline="-25000" dirty="0" smtClean="0">
                <a:solidFill>
                  <a:srgbClr val="009900"/>
                </a:solidFill>
                <a:latin typeface="Times New Roman" pitchFamily="18" charset="0"/>
              </a:rPr>
              <a:t>k</a:t>
            </a:r>
            <a:r>
              <a:rPr lang="en-US" altLang="zh-CN" sz="2400" b="1" dirty="0" smtClean="0">
                <a:solidFill>
                  <a:srgbClr val="009900"/>
                </a:solidFill>
                <a:latin typeface="Times New Roman" pitchFamily="18" charset="0"/>
              </a:rPr>
              <a:t>)</a:t>
            </a:r>
            <a:r>
              <a:rPr lang="zh-CN" altLang="en-US" sz="2400" b="1" dirty="0" smtClean="0">
                <a:solidFill>
                  <a:srgbClr val="009900"/>
                </a:solidFill>
                <a:latin typeface="Times New Roman" pitchFamily="18" charset="0"/>
              </a:rPr>
              <a:t>显示直线，并且     </a:t>
            </a:r>
            <a:r>
              <a:rPr lang="en-US" altLang="zh-CN" b="1" i="1" dirty="0" smtClean="0">
                <a:solidFill>
                  <a:srgbClr val="CC3300"/>
                </a:solidFill>
                <a:latin typeface="Times New Roman" pitchFamily="18" charset="0"/>
                <a:sym typeface="Symbol" pitchFamily="18" charset="2"/>
              </a:rPr>
              <a:t>p</a:t>
            </a:r>
            <a:r>
              <a:rPr lang="en-US" altLang="zh-CN" b="1" baseline="-25000" dirty="0" smtClean="0">
                <a:solidFill>
                  <a:srgbClr val="CC3300"/>
                </a:solidFill>
                <a:latin typeface="Times New Roman" pitchFamily="18" charset="0"/>
                <a:sym typeface="Symbol" pitchFamily="18" charset="2"/>
              </a:rPr>
              <a:t>k+1</a:t>
            </a:r>
            <a:r>
              <a:rPr lang="en-US" altLang="zh-CN" b="1" dirty="0" smtClean="0">
                <a:solidFill>
                  <a:srgbClr val="CC3300"/>
                </a:solidFill>
                <a:latin typeface="Times New Roman" pitchFamily="18" charset="0"/>
                <a:sym typeface="Symbol" pitchFamily="18" charset="2"/>
              </a:rPr>
              <a:t>= </a:t>
            </a:r>
            <a:r>
              <a:rPr lang="en-US" altLang="zh-CN" b="1" i="1" dirty="0" err="1" smtClean="0">
                <a:solidFill>
                  <a:srgbClr val="CC3300"/>
                </a:solidFill>
                <a:latin typeface="Times New Roman" pitchFamily="18" charset="0"/>
                <a:sym typeface="Symbol" pitchFamily="18" charset="2"/>
              </a:rPr>
              <a:t>p</a:t>
            </a:r>
            <a:r>
              <a:rPr lang="en-US" altLang="zh-CN" b="1" baseline="-25000" dirty="0" err="1" smtClean="0">
                <a:solidFill>
                  <a:srgbClr val="CC3300"/>
                </a:solidFill>
                <a:latin typeface="Times New Roman" pitchFamily="18" charset="0"/>
                <a:sym typeface="Symbol" pitchFamily="18" charset="2"/>
              </a:rPr>
              <a:t>k</a:t>
            </a:r>
            <a:r>
              <a:rPr lang="en-US" altLang="zh-CN" sz="2400" b="1" dirty="0" smtClean="0">
                <a:solidFill>
                  <a:srgbClr val="CC3300"/>
                </a:solidFill>
                <a:latin typeface="Times New Roman" pitchFamily="18" charset="0"/>
              </a:rPr>
              <a:t>+</a:t>
            </a:r>
            <a:r>
              <a:rPr lang="en-US" altLang="zh-CN" b="1" dirty="0" smtClean="0">
                <a:solidFill>
                  <a:srgbClr val="CC3300"/>
                </a:solidFill>
                <a:latin typeface="Times New Roman" pitchFamily="18" charset="0"/>
                <a:sym typeface="Symbol" pitchFamily="18" charset="2"/>
              </a:rPr>
              <a:t> 2 </a:t>
            </a:r>
            <a:r>
              <a:rPr lang="en-US" altLang="zh-CN" b="1" i="1" dirty="0" smtClean="0">
                <a:solidFill>
                  <a:srgbClr val="CC3300"/>
                </a:solidFill>
                <a:latin typeface="Times New Roman" pitchFamily="18" charset="0"/>
                <a:sym typeface="Symbol" pitchFamily="18" charset="2"/>
              </a:rPr>
              <a:t>y</a:t>
            </a:r>
            <a:r>
              <a:rPr lang="en-US" altLang="zh-CN" b="1" i="1" dirty="0" smtClean="0">
                <a:solidFill>
                  <a:srgbClr val="009900"/>
                </a:solidFill>
                <a:latin typeface="Times New Roman" pitchFamily="18" charset="0"/>
                <a:sym typeface="Symbol" pitchFamily="18" charset="2"/>
              </a:rPr>
              <a:t> </a:t>
            </a:r>
            <a:r>
              <a:rPr lang="en-US" altLang="zh-CN" b="1" dirty="0" smtClean="0">
                <a:solidFill>
                  <a:srgbClr val="009900"/>
                </a:solidFill>
                <a:latin typeface="Times New Roman" pitchFamily="18" charset="0"/>
                <a:sym typeface="Symbol" pitchFamily="18" charset="2"/>
              </a:rPr>
              <a:t>;</a:t>
            </a:r>
            <a:endParaRPr lang="en-US" altLang="zh-CN" sz="2400" b="1" dirty="0" smtClean="0">
              <a:solidFill>
                <a:srgbClr val="009900"/>
              </a:solidFill>
              <a:latin typeface="Times New Roman" pitchFamily="18" charset="0"/>
            </a:endParaRPr>
          </a:p>
          <a:p>
            <a:pPr lvl="3" eaLnBrk="1" hangingPunct="1"/>
            <a:r>
              <a:rPr lang="zh-CN" altLang="en-US" sz="2400" b="1" dirty="0" smtClean="0">
                <a:solidFill>
                  <a:srgbClr val="009900"/>
                </a:solidFill>
                <a:latin typeface="Times New Roman" pitchFamily="18" charset="0"/>
              </a:rPr>
              <a:t>若</a:t>
            </a:r>
            <a:r>
              <a:rPr lang="en-US" altLang="zh-CN" b="1" i="1" dirty="0" smtClean="0">
                <a:solidFill>
                  <a:srgbClr val="009900"/>
                </a:solidFill>
                <a:latin typeface="Times New Roman" pitchFamily="18" charset="0"/>
                <a:sym typeface="Symbol" pitchFamily="18" charset="2"/>
              </a:rPr>
              <a:t>p</a:t>
            </a:r>
            <a:r>
              <a:rPr lang="en-US" altLang="zh-CN" b="1" baseline="-25000" dirty="0" smtClean="0">
                <a:solidFill>
                  <a:srgbClr val="009900"/>
                </a:solidFill>
                <a:latin typeface="Times New Roman" pitchFamily="18" charset="0"/>
                <a:sym typeface="Symbol" pitchFamily="18" charset="2"/>
              </a:rPr>
              <a:t>k</a:t>
            </a:r>
            <a:r>
              <a:rPr lang="en-US" altLang="zh-CN" sz="2400" b="1" dirty="0" smtClean="0">
                <a:solidFill>
                  <a:srgbClr val="009900"/>
                </a:solidFill>
                <a:latin typeface="Book Antiqua" pitchFamily="18" charset="0"/>
              </a:rPr>
              <a:t>≥</a:t>
            </a:r>
            <a:r>
              <a:rPr lang="en-US" altLang="zh-CN" sz="2400" b="1" dirty="0" smtClean="0">
                <a:solidFill>
                  <a:srgbClr val="009900"/>
                </a:solidFill>
                <a:latin typeface="Times New Roman" pitchFamily="18" charset="0"/>
              </a:rPr>
              <a:t>0 </a:t>
            </a:r>
            <a:r>
              <a:rPr lang="zh-CN" altLang="en-US" sz="2400" b="1" dirty="0" smtClean="0">
                <a:solidFill>
                  <a:srgbClr val="009900"/>
                </a:solidFill>
                <a:latin typeface="Times New Roman" pitchFamily="18" charset="0"/>
              </a:rPr>
              <a:t>，选择上方的像素</a:t>
            </a:r>
            <a:r>
              <a:rPr lang="en-US" altLang="zh-CN" sz="2400" b="1" dirty="0" smtClean="0">
                <a:solidFill>
                  <a:srgbClr val="009900"/>
                </a:solidFill>
                <a:latin typeface="Times New Roman" pitchFamily="18" charset="0"/>
              </a:rPr>
              <a:t>(</a:t>
            </a:r>
            <a:r>
              <a:rPr lang="en-US" altLang="zh-CN" sz="2400" b="1" i="1" dirty="0" smtClean="0">
                <a:solidFill>
                  <a:srgbClr val="009900"/>
                </a:solidFill>
                <a:latin typeface="Times New Roman" pitchFamily="18" charset="0"/>
              </a:rPr>
              <a:t>x</a:t>
            </a:r>
            <a:r>
              <a:rPr lang="en-US" altLang="zh-CN" sz="2400" b="1" baseline="-25000" dirty="0" smtClean="0">
                <a:solidFill>
                  <a:srgbClr val="009900"/>
                </a:solidFill>
                <a:latin typeface="Times New Roman" pitchFamily="18" charset="0"/>
              </a:rPr>
              <a:t>k</a:t>
            </a:r>
            <a:r>
              <a:rPr lang="en-US" altLang="zh-CN" sz="2400" b="1" dirty="0" smtClean="0">
                <a:solidFill>
                  <a:srgbClr val="009900"/>
                </a:solidFill>
                <a:latin typeface="Times New Roman" pitchFamily="18" charset="0"/>
              </a:rPr>
              <a:t>+1,</a:t>
            </a:r>
            <a:r>
              <a:rPr lang="en-US" altLang="zh-CN" sz="2400" b="1" i="1" dirty="0" smtClean="0">
                <a:solidFill>
                  <a:srgbClr val="009900"/>
                </a:solidFill>
                <a:latin typeface="Times New Roman" pitchFamily="18" charset="0"/>
              </a:rPr>
              <a:t>y</a:t>
            </a:r>
            <a:r>
              <a:rPr lang="en-US" altLang="zh-CN" sz="2400" b="1" baseline="-25000" dirty="0" smtClean="0">
                <a:solidFill>
                  <a:srgbClr val="009900"/>
                </a:solidFill>
                <a:latin typeface="Times New Roman" pitchFamily="18" charset="0"/>
              </a:rPr>
              <a:t>k</a:t>
            </a:r>
            <a:r>
              <a:rPr lang="zh-CN" altLang="en-US" sz="2400" b="1" dirty="0" smtClean="0">
                <a:solidFill>
                  <a:srgbClr val="009900"/>
                </a:solidFill>
                <a:latin typeface="Times New Roman" pitchFamily="18" charset="0"/>
              </a:rPr>
              <a:t>＋</a:t>
            </a:r>
            <a:r>
              <a:rPr lang="en-US" altLang="zh-CN" sz="2400" b="1" dirty="0" smtClean="0">
                <a:solidFill>
                  <a:srgbClr val="009900"/>
                </a:solidFill>
                <a:latin typeface="Times New Roman" pitchFamily="18" charset="0"/>
              </a:rPr>
              <a:t>1)</a:t>
            </a:r>
            <a:r>
              <a:rPr lang="zh-CN" altLang="en-US" sz="2400" b="1" dirty="0" smtClean="0">
                <a:solidFill>
                  <a:srgbClr val="009900"/>
                </a:solidFill>
                <a:latin typeface="Times New Roman" pitchFamily="18" charset="0"/>
              </a:rPr>
              <a:t>显示直线， 并且      </a:t>
            </a:r>
            <a:r>
              <a:rPr lang="en-US" altLang="zh-CN" b="1" i="1" dirty="0" smtClean="0">
                <a:solidFill>
                  <a:srgbClr val="CC3300"/>
                </a:solidFill>
                <a:latin typeface="Times New Roman" pitchFamily="18" charset="0"/>
                <a:sym typeface="Symbol" pitchFamily="18" charset="2"/>
              </a:rPr>
              <a:t>p</a:t>
            </a:r>
            <a:r>
              <a:rPr lang="en-US" altLang="zh-CN" b="1" baseline="-25000" dirty="0" smtClean="0">
                <a:solidFill>
                  <a:srgbClr val="CC3300"/>
                </a:solidFill>
                <a:latin typeface="Times New Roman" pitchFamily="18" charset="0"/>
                <a:sym typeface="Symbol" pitchFamily="18" charset="2"/>
              </a:rPr>
              <a:t>k+1</a:t>
            </a:r>
            <a:r>
              <a:rPr lang="en-US" altLang="zh-CN" b="1" dirty="0" smtClean="0">
                <a:solidFill>
                  <a:srgbClr val="CC3300"/>
                </a:solidFill>
                <a:latin typeface="Times New Roman" pitchFamily="18" charset="0"/>
                <a:sym typeface="Symbol" pitchFamily="18" charset="2"/>
              </a:rPr>
              <a:t>= </a:t>
            </a:r>
            <a:r>
              <a:rPr lang="en-US" altLang="zh-CN" b="1" i="1" dirty="0" err="1" smtClean="0">
                <a:solidFill>
                  <a:srgbClr val="CC3300"/>
                </a:solidFill>
                <a:latin typeface="Times New Roman" pitchFamily="18" charset="0"/>
                <a:sym typeface="Symbol" pitchFamily="18" charset="2"/>
              </a:rPr>
              <a:t>p</a:t>
            </a:r>
            <a:r>
              <a:rPr lang="en-US" altLang="zh-CN" b="1" baseline="-25000" dirty="0" err="1" smtClean="0">
                <a:solidFill>
                  <a:srgbClr val="CC3300"/>
                </a:solidFill>
                <a:latin typeface="Times New Roman" pitchFamily="18" charset="0"/>
                <a:sym typeface="Symbol" pitchFamily="18" charset="2"/>
              </a:rPr>
              <a:t>k</a:t>
            </a:r>
            <a:r>
              <a:rPr lang="en-US" altLang="zh-CN" sz="2400" b="1" dirty="0" smtClean="0">
                <a:solidFill>
                  <a:srgbClr val="CC3300"/>
                </a:solidFill>
                <a:latin typeface="Times New Roman" pitchFamily="18" charset="0"/>
              </a:rPr>
              <a:t>+</a:t>
            </a:r>
            <a:r>
              <a:rPr lang="en-US" altLang="zh-CN" b="1" dirty="0" smtClean="0">
                <a:solidFill>
                  <a:srgbClr val="CC3300"/>
                </a:solidFill>
                <a:latin typeface="Times New Roman" pitchFamily="18" charset="0"/>
                <a:sym typeface="Symbol" pitchFamily="18" charset="2"/>
              </a:rPr>
              <a:t> 2 </a:t>
            </a:r>
            <a:r>
              <a:rPr lang="en-US" altLang="zh-CN" b="1" i="1" dirty="0" smtClean="0">
                <a:solidFill>
                  <a:srgbClr val="CC3300"/>
                </a:solidFill>
                <a:latin typeface="Times New Roman" pitchFamily="18" charset="0"/>
                <a:sym typeface="Symbol" pitchFamily="18" charset="2"/>
              </a:rPr>
              <a:t>y </a:t>
            </a:r>
            <a:r>
              <a:rPr lang="zh-CN" altLang="en-US" b="1" i="1" dirty="0" smtClean="0">
                <a:solidFill>
                  <a:srgbClr val="CC3300"/>
                </a:solidFill>
                <a:latin typeface="Times New Roman" pitchFamily="18" charset="0"/>
                <a:sym typeface="Symbol" pitchFamily="18" charset="2"/>
              </a:rPr>
              <a:t>－</a:t>
            </a:r>
            <a:r>
              <a:rPr lang="en-US" altLang="zh-CN" b="1" i="1" dirty="0" smtClean="0">
                <a:solidFill>
                  <a:srgbClr val="CC3300"/>
                </a:solidFill>
                <a:latin typeface="Times New Roman" pitchFamily="18" charset="0"/>
                <a:sym typeface="Symbol" pitchFamily="18" charset="2"/>
              </a:rPr>
              <a:t>2 </a:t>
            </a:r>
            <a:r>
              <a:rPr lang="en-US" altLang="zh-CN" b="1" dirty="0" smtClean="0">
                <a:solidFill>
                  <a:srgbClr val="CC3300"/>
                </a:solidFill>
                <a:latin typeface="Times New Roman" pitchFamily="18" charset="0"/>
                <a:sym typeface="Symbol" pitchFamily="18" charset="2"/>
              </a:rPr>
              <a:t></a:t>
            </a:r>
            <a:r>
              <a:rPr lang="en-US" altLang="zh-CN" b="1" i="1" dirty="0" smtClean="0">
                <a:solidFill>
                  <a:srgbClr val="CC3300"/>
                </a:solidFill>
                <a:latin typeface="Times New Roman" pitchFamily="18" charset="0"/>
                <a:sym typeface="Symbol" pitchFamily="18" charset="2"/>
              </a:rPr>
              <a:t>x</a:t>
            </a:r>
            <a:r>
              <a:rPr lang="en-US" altLang="zh-CN" b="1" dirty="0" smtClean="0">
                <a:solidFill>
                  <a:srgbClr val="009900"/>
                </a:solidFill>
                <a:latin typeface="Times New Roman" pitchFamily="18" charset="0"/>
                <a:sym typeface="Symbol" pitchFamily="18" charset="2"/>
              </a:rPr>
              <a:t>;</a:t>
            </a:r>
            <a:endParaRPr lang="zh-CN" altLang="en-US" b="1" dirty="0" smtClean="0">
              <a:solidFill>
                <a:schemeClr val="bg2"/>
              </a:solidFill>
              <a:latin typeface="Times New Roman" pitchFamily="18" charset="0"/>
              <a:sym typeface="Symbol" pitchFamily="18" charset="2"/>
            </a:endParaRPr>
          </a:p>
          <a:p>
            <a:pPr lvl="2" eaLnBrk="1" hangingPunct="1"/>
            <a:r>
              <a:rPr lang="zh-CN" altLang="en-US" b="1" dirty="0" smtClean="0">
                <a:solidFill>
                  <a:schemeClr val="bg2"/>
                </a:solidFill>
                <a:latin typeface="Times New Roman" pitchFamily="18" charset="0"/>
                <a:sym typeface="Symbol" pitchFamily="18" charset="2"/>
              </a:rPr>
              <a:t>重复检测操作，共</a:t>
            </a:r>
            <a:r>
              <a:rPr lang="en-US" altLang="zh-CN" b="1" dirty="0" smtClean="0">
                <a:solidFill>
                  <a:schemeClr val="bg2"/>
                </a:solidFill>
                <a:latin typeface="Times New Roman" pitchFamily="18" charset="0"/>
                <a:sym typeface="Symbol" pitchFamily="18" charset="2"/>
              </a:rPr>
              <a:t></a:t>
            </a:r>
            <a:r>
              <a:rPr lang="en-US" altLang="zh-CN" b="1" i="1" dirty="0" smtClean="0">
                <a:solidFill>
                  <a:schemeClr val="bg2"/>
                </a:solidFill>
                <a:latin typeface="Times New Roman" pitchFamily="18" charset="0"/>
                <a:sym typeface="Symbol" pitchFamily="18" charset="2"/>
              </a:rPr>
              <a:t>x </a:t>
            </a:r>
            <a:r>
              <a:rPr lang="zh-CN" altLang="en-US" b="1" dirty="0" smtClean="0">
                <a:solidFill>
                  <a:schemeClr val="bg2"/>
                </a:solidFill>
                <a:latin typeface="Times New Roman" pitchFamily="18" charset="0"/>
                <a:sym typeface="Symbol" pitchFamily="18" charset="2"/>
              </a:rPr>
              <a:t>次。</a:t>
            </a:r>
            <a:endParaRPr lang="en-US" altLang="zh-CN" sz="2800" b="1" dirty="0" smtClean="0">
              <a:solidFill>
                <a:srgbClr val="009900"/>
              </a:solidFill>
              <a:latin typeface="Times New Roman" pitchFamily="18" charset="0"/>
            </a:endParaRPr>
          </a:p>
          <a:p>
            <a:pPr lvl="2" eaLnBrk="1" hangingPunct="1"/>
            <a:endParaRPr lang="zh-CN" altLang="en-US" b="1" dirty="0" smtClean="0">
              <a:solidFill>
                <a:schemeClr val="bg2"/>
              </a:solidFill>
            </a:endParaRPr>
          </a:p>
        </p:txBody>
      </p:sp>
      <p:sp>
        <p:nvSpPr>
          <p:cNvPr id="55299" name="Rectangle 7"/>
          <p:cNvSpPr>
            <a:spLocks noChangeArrowheads="1"/>
          </p:cNvSpPr>
          <p:nvPr/>
        </p:nvSpPr>
        <p:spPr bwMode="auto">
          <a:xfrm>
            <a:off x="1219200" y="3321050"/>
            <a:ext cx="1097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00200" lvl="3" indent="-228600" algn="l">
              <a:spcBef>
                <a:spcPct val="20000"/>
              </a:spcBef>
              <a:buClr>
                <a:schemeClr val="accent2"/>
              </a:buClr>
              <a:buSzPct val="70000"/>
              <a:buFont typeface="Wingdings" pitchFamily="2" charset="2"/>
              <a:buChar char="¨"/>
            </a:pPr>
            <a:endParaRPr lang="en-US" altLang="zh-CN" sz="2400" i="0">
              <a:solidFill>
                <a:srgbClr val="9933FF"/>
              </a:solidFill>
              <a:latin typeface="Times New Roman" pitchFamily="18" charset="0"/>
            </a:endParaRPr>
          </a:p>
        </p:txBody>
      </p:sp>
    </p:spTree>
    <p:extLst>
      <p:ext uri="{BB962C8B-B14F-4D97-AF65-F5344CB8AC3E}">
        <p14:creationId xmlns:p14="http://schemas.microsoft.com/office/powerpoint/2010/main" val="4785567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wipe(up)">
                                      <p:cBhvr>
                                        <p:cTn id="10" dur="500"/>
                                        <p:tgtEl>
                                          <p:spTgt spid="49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wipe(up)">
                                      <p:cBhvr>
                                        <p:cTn id="15" dur="500"/>
                                        <p:tgtEl>
                                          <p:spTgt spid="491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Effect transition="in" filter="wipe(up)">
                                      <p:cBhvr>
                                        <p:cTn id="20" dur="500"/>
                                        <p:tgtEl>
                                          <p:spTgt spid="491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Effect transition="in" filter="wipe(up)">
                                      <p:cBhvr>
                                        <p:cTn id="25" dur="500"/>
                                        <p:tgtEl>
                                          <p:spTgt spid="491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9155">
                                            <p:txEl>
                                              <p:pRg st="5" end="5"/>
                                            </p:txEl>
                                          </p:spTgt>
                                        </p:tgtEl>
                                        <p:attrNameLst>
                                          <p:attrName>style.visibility</p:attrName>
                                        </p:attrNameLst>
                                      </p:cBhvr>
                                      <p:to>
                                        <p:strVal val="visible"/>
                                      </p:to>
                                    </p:set>
                                    <p:animEffect transition="in" filter="wipe(up)">
                                      <p:cBhvr>
                                        <p:cTn id="30" dur="500"/>
                                        <p:tgtEl>
                                          <p:spTgt spid="4915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9155">
                                            <p:txEl>
                                              <p:pRg st="6" end="6"/>
                                            </p:txEl>
                                          </p:spTgt>
                                        </p:tgtEl>
                                        <p:attrNameLst>
                                          <p:attrName>style.visibility</p:attrName>
                                        </p:attrNameLst>
                                      </p:cBhvr>
                                      <p:to>
                                        <p:strVal val="visible"/>
                                      </p:to>
                                    </p:set>
                                    <p:animEffect transition="in" filter="wipe(up)">
                                      <p:cBhvr>
                                        <p:cTn id="35" dur="500"/>
                                        <p:tgtEl>
                                          <p:spTgt spid="4915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9155">
                                            <p:txEl>
                                              <p:pRg st="7" end="7"/>
                                            </p:txEl>
                                          </p:spTgt>
                                        </p:tgtEl>
                                        <p:attrNameLst>
                                          <p:attrName>style.visibility</p:attrName>
                                        </p:attrNameLst>
                                      </p:cBhvr>
                                      <p:to>
                                        <p:strVal val="visible"/>
                                      </p:to>
                                    </p:set>
                                    <p:animEffect transition="in" filter="wipe(up)">
                                      <p:cBhvr>
                                        <p:cTn id="40"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ChangeArrowheads="1"/>
          </p:cNvSpPr>
          <p:nvPr/>
        </p:nvSpPr>
        <p:spPr bwMode="auto">
          <a:xfrm>
            <a:off x="1847529" y="836712"/>
            <a:ext cx="5976664" cy="6021288"/>
          </a:xfrm>
          <a:prstGeom prst="foldedCorner">
            <a:avLst>
              <a:gd name="adj" fmla="val 8417"/>
            </a:avLst>
          </a:prstGeom>
          <a:solidFill>
            <a:schemeClr val="accent1"/>
          </a:solidFill>
          <a:ln w="9525">
            <a:solidFill>
              <a:schemeClr val="tx1"/>
            </a:solidFill>
            <a:round/>
            <a:headEnd/>
            <a:tailEnd/>
          </a:ln>
        </p:spPr>
        <p:txBody>
          <a:bodyPr wrap="none" anchor="ctr"/>
          <a:lstStyle/>
          <a:p>
            <a:endParaRPr lang="zh-CN" altLang="en-US">
              <a:solidFill>
                <a:schemeClr val="bg1"/>
              </a:solidFill>
            </a:endParaRPr>
          </a:p>
        </p:txBody>
      </p:sp>
      <p:sp>
        <p:nvSpPr>
          <p:cNvPr id="56323" name="Rectangle 3"/>
          <p:cNvSpPr>
            <a:spLocks noGrp="1" noChangeArrowheads="1"/>
          </p:cNvSpPr>
          <p:nvPr>
            <p:ph type="body" idx="1"/>
          </p:nvPr>
        </p:nvSpPr>
        <p:spPr>
          <a:xfrm>
            <a:off x="407368" y="476672"/>
            <a:ext cx="10204451" cy="6231880"/>
          </a:xfrm>
        </p:spPr>
        <p:txBody>
          <a:bodyPr>
            <a:normAutofit fontScale="77500" lnSpcReduction="20000"/>
          </a:bodyPr>
          <a:lstStyle/>
          <a:p>
            <a:pPr lvl="2" eaLnBrk="1" hangingPunct="1">
              <a:lnSpc>
                <a:spcPct val="80000"/>
              </a:lnSpc>
            </a:pPr>
            <a:r>
              <a:rPr lang="en-US" altLang="zh-CN" sz="33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3300" b="1" dirty="0">
                <a:solidFill>
                  <a:schemeClr val="accent6">
                    <a:lumMod val="50000"/>
                  </a:schemeClr>
                </a:solidFill>
                <a:latin typeface="微软雅黑" panose="020B0503020204020204" pitchFamily="34" charset="-122"/>
                <a:ea typeface="微软雅黑" panose="020B0503020204020204" pitchFamily="34" charset="-122"/>
              </a:rPr>
              <a:t>算法</a:t>
            </a:r>
            <a:r>
              <a:rPr lang="zh-CN" altLang="en-US" sz="3300" b="1" dirty="0" smtClean="0">
                <a:solidFill>
                  <a:schemeClr val="accent6">
                    <a:lumMod val="50000"/>
                  </a:schemeClr>
                </a:solidFill>
                <a:latin typeface="微软雅黑" panose="020B0503020204020204" pitchFamily="34" charset="-122"/>
                <a:ea typeface="微软雅黑" panose="020B0503020204020204" pitchFamily="34" charset="-122"/>
              </a:rPr>
              <a:t>描述</a:t>
            </a:r>
            <a:endParaRPr lang="en-US" altLang="zh-CN" sz="2800" b="1" dirty="0" smtClean="0">
              <a:latin typeface="Times New Roman" pitchFamily="18" charset="0"/>
              <a:sym typeface="Symbol" pitchFamily="18" charset="2"/>
            </a:endParaRPr>
          </a:p>
          <a:p>
            <a:pPr lvl="2" eaLnBrk="1" hangingPunct="1">
              <a:lnSpc>
                <a:spcPct val="80000"/>
              </a:lnSpc>
              <a:spcBef>
                <a:spcPts val="3000"/>
              </a:spcBef>
              <a:buFont typeface="Wingdings" pitchFamily="2" charset="2"/>
              <a:buNone/>
            </a:pPr>
            <a:r>
              <a:rPr lang="en-US" altLang="zh-CN" sz="1600" b="1" dirty="0" smtClean="0">
                <a:solidFill>
                  <a:schemeClr val="bg1"/>
                </a:solidFill>
                <a:latin typeface="Times New Roman" pitchFamily="18" charset="0"/>
                <a:sym typeface="Symbol" pitchFamily="18" charset="2"/>
              </a:rPr>
              <a:t>               </a:t>
            </a:r>
            <a:r>
              <a:rPr lang="en-US" altLang="zh-CN" sz="2000" b="1" dirty="0" smtClean="0">
                <a:solidFill>
                  <a:schemeClr val="bg1"/>
                </a:solidFill>
                <a:latin typeface="Times New Roman" pitchFamily="18" charset="0"/>
                <a:sym typeface="Symbol" pitchFamily="18" charset="2"/>
              </a:rPr>
              <a:t>void </a:t>
            </a:r>
            <a:r>
              <a:rPr lang="en-US" altLang="zh-CN" sz="2000" b="1" dirty="0" err="1" smtClean="0">
                <a:solidFill>
                  <a:schemeClr val="bg1"/>
                </a:solidFill>
                <a:latin typeface="Times New Roman" pitchFamily="18" charset="0"/>
                <a:sym typeface="Symbol" pitchFamily="18" charset="2"/>
              </a:rPr>
              <a:t>lineBres</a:t>
            </a:r>
            <a:r>
              <a:rPr lang="en-US" altLang="zh-CN" sz="2000" b="1" dirty="0" smtClean="0">
                <a:solidFill>
                  <a:schemeClr val="bg1"/>
                </a:solidFill>
                <a:latin typeface="Times New Roman" pitchFamily="18" charset="0"/>
                <a:sym typeface="Symbol" pitchFamily="18" charset="2"/>
              </a:rPr>
              <a:t>(</a:t>
            </a:r>
            <a:r>
              <a:rPr lang="en-US" altLang="zh-CN" sz="2000" b="1" dirty="0" err="1" smtClean="0">
                <a:solidFill>
                  <a:schemeClr val="bg1"/>
                </a:solidFill>
                <a:latin typeface="Times New Roman" pitchFamily="18" charset="0"/>
                <a:sym typeface="Symbol" pitchFamily="18" charset="2"/>
              </a:rPr>
              <a:t>int</a:t>
            </a:r>
            <a:r>
              <a:rPr lang="en-US" altLang="zh-CN" sz="2000" b="1" dirty="0" smtClean="0">
                <a:solidFill>
                  <a:schemeClr val="bg1"/>
                </a:solidFill>
                <a:latin typeface="Times New Roman" pitchFamily="18" charset="0"/>
                <a:sym typeface="Symbol" pitchFamily="18" charset="2"/>
              </a:rPr>
              <a:t> </a:t>
            </a:r>
            <a:r>
              <a:rPr lang="en-US" altLang="zh-CN" sz="2000" b="1" dirty="0" err="1" smtClean="0">
                <a:solidFill>
                  <a:schemeClr val="bg1"/>
                </a:solidFill>
                <a:latin typeface="Times New Roman" pitchFamily="18" charset="0"/>
                <a:sym typeface="Symbol" pitchFamily="18" charset="2"/>
              </a:rPr>
              <a:t>xa,int</a:t>
            </a:r>
            <a:r>
              <a:rPr lang="en-US" altLang="zh-CN" sz="2000" b="1" dirty="0" smtClean="0">
                <a:solidFill>
                  <a:schemeClr val="bg1"/>
                </a:solidFill>
                <a:latin typeface="Times New Roman" pitchFamily="18" charset="0"/>
                <a:sym typeface="Symbol" pitchFamily="18" charset="2"/>
              </a:rPr>
              <a:t> </a:t>
            </a:r>
            <a:r>
              <a:rPr lang="en-US" altLang="zh-CN" sz="2000" b="1" dirty="0" err="1" smtClean="0">
                <a:solidFill>
                  <a:schemeClr val="bg1"/>
                </a:solidFill>
                <a:latin typeface="Times New Roman" pitchFamily="18" charset="0"/>
                <a:sym typeface="Symbol" pitchFamily="18" charset="2"/>
              </a:rPr>
              <a:t>ya,int</a:t>
            </a:r>
            <a:r>
              <a:rPr lang="en-US" altLang="zh-CN" sz="2000" b="1" dirty="0" smtClean="0">
                <a:solidFill>
                  <a:schemeClr val="bg1"/>
                </a:solidFill>
                <a:latin typeface="Times New Roman" pitchFamily="18" charset="0"/>
                <a:sym typeface="Symbol" pitchFamily="18" charset="2"/>
              </a:rPr>
              <a:t> </a:t>
            </a:r>
            <a:r>
              <a:rPr lang="en-US" altLang="zh-CN" sz="2000" b="1" dirty="0" err="1" smtClean="0">
                <a:solidFill>
                  <a:schemeClr val="bg1"/>
                </a:solidFill>
                <a:latin typeface="Times New Roman" pitchFamily="18" charset="0"/>
                <a:sym typeface="Symbol" pitchFamily="18" charset="2"/>
              </a:rPr>
              <a:t>xb</a:t>
            </a:r>
            <a:r>
              <a:rPr lang="en-US" altLang="zh-CN" sz="2000" b="1" dirty="0" smtClean="0">
                <a:solidFill>
                  <a:schemeClr val="bg1"/>
                </a:solidFill>
                <a:latin typeface="Times New Roman" pitchFamily="18" charset="0"/>
                <a:sym typeface="Symbol" pitchFamily="18" charset="2"/>
              </a:rPr>
              <a:t>, </a:t>
            </a:r>
            <a:r>
              <a:rPr lang="en-US" altLang="zh-CN" sz="2000" b="1" dirty="0" err="1" smtClean="0">
                <a:solidFill>
                  <a:schemeClr val="bg1"/>
                </a:solidFill>
                <a:latin typeface="Times New Roman" pitchFamily="18" charset="0"/>
                <a:sym typeface="Symbol" pitchFamily="18" charset="2"/>
              </a:rPr>
              <a:t>int</a:t>
            </a:r>
            <a:r>
              <a:rPr lang="en-US" altLang="zh-CN" sz="2000" b="1" dirty="0" smtClean="0">
                <a:solidFill>
                  <a:schemeClr val="bg1"/>
                </a:solidFill>
                <a:latin typeface="Times New Roman" pitchFamily="18" charset="0"/>
                <a:sym typeface="Symbol" pitchFamily="18" charset="2"/>
              </a:rPr>
              <a:t> </a:t>
            </a:r>
            <a:r>
              <a:rPr lang="en-US" altLang="zh-CN" sz="2000" b="1" dirty="0" err="1" smtClean="0">
                <a:solidFill>
                  <a:schemeClr val="bg1"/>
                </a:solidFill>
                <a:latin typeface="Times New Roman" pitchFamily="18" charset="0"/>
                <a:sym typeface="Symbol" pitchFamily="18" charset="2"/>
              </a:rPr>
              <a:t>yb</a:t>
            </a:r>
            <a:r>
              <a:rPr lang="en-US" altLang="zh-CN" sz="2000"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int</a:t>
            </a:r>
            <a:r>
              <a:rPr lang="en-US" altLang="zh-CN" b="1" dirty="0" smtClean="0">
                <a:solidFill>
                  <a:schemeClr val="bg1"/>
                </a:solidFill>
                <a:latin typeface="Times New Roman" pitchFamily="18" charset="0"/>
                <a:sym typeface="Symbol" pitchFamily="18" charset="2"/>
              </a:rPr>
              <a:t> dx=abs(</a:t>
            </a:r>
            <a:r>
              <a:rPr lang="en-US" altLang="zh-CN" b="1" dirty="0" err="1" smtClean="0">
                <a:solidFill>
                  <a:schemeClr val="bg1"/>
                </a:solidFill>
                <a:latin typeface="Times New Roman" pitchFamily="18" charset="0"/>
                <a:sym typeface="Symbol" pitchFamily="18" charset="2"/>
              </a:rPr>
              <a:t>xb-xa</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int</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dy</a:t>
            </a:r>
            <a:r>
              <a:rPr lang="en-US" altLang="zh-CN" b="1" dirty="0" smtClean="0">
                <a:solidFill>
                  <a:schemeClr val="bg1"/>
                </a:solidFill>
                <a:latin typeface="Times New Roman" pitchFamily="18" charset="0"/>
                <a:sym typeface="Symbol" pitchFamily="18" charset="2"/>
              </a:rPr>
              <a:t>=abs(</a:t>
            </a:r>
            <a:r>
              <a:rPr lang="en-US" altLang="zh-CN" b="1" dirty="0" err="1" smtClean="0">
                <a:solidFill>
                  <a:schemeClr val="bg1"/>
                </a:solidFill>
                <a:latin typeface="Times New Roman" pitchFamily="18" charset="0"/>
                <a:sym typeface="Symbol" pitchFamily="18" charset="2"/>
              </a:rPr>
              <a:t>yb-ya</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int</a:t>
            </a:r>
            <a:r>
              <a:rPr lang="en-US" altLang="zh-CN" b="1" dirty="0" smtClean="0">
                <a:solidFill>
                  <a:schemeClr val="bg1"/>
                </a:solidFill>
                <a:latin typeface="Times New Roman" pitchFamily="18" charset="0"/>
                <a:sym typeface="Symbol" pitchFamily="18" charset="2"/>
              </a:rPr>
              <a:t> p=2*</a:t>
            </a:r>
            <a:r>
              <a:rPr lang="en-US" altLang="zh-CN" b="1" dirty="0" err="1" smtClean="0">
                <a:solidFill>
                  <a:schemeClr val="bg1"/>
                </a:solidFill>
                <a:latin typeface="Times New Roman" pitchFamily="18" charset="0"/>
                <a:sym typeface="Symbol" pitchFamily="18" charset="2"/>
              </a:rPr>
              <a:t>dy</a:t>
            </a:r>
            <a:r>
              <a:rPr lang="en-US" altLang="zh-CN" b="1" dirty="0" smtClean="0">
                <a:solidFill>
                  <a:schemeClr val="bg1"/>
                </a:solidFill>
                <a:latin typeface="Times New Roman" pitchFamily="18" charset="0"/>
                <a:sym typeface="Symbol" pitchFamily="18" charset="2"/>
              </a:rPr>
              <a:t>-dx;</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int</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twoDy</a:t>
            </a:r>
            <a:r>
              <a:rPr lang="en-US" altLang="zh-CN" b="1" dirty="0" smtClean="0">
                <a:solidFill>
                  <a:schemeClr val="bg1"/>
                </a:solidFill>
                <a:latin typeface="Times New Roman" pitchFamily="18" charset="0"/>
                <a:sym typeface="Symbol" pitchFamily="18" charset="2"/>
              </a:rPr>
              <a:t>=2*</a:t>
            </a:r>
            <a:r>
              <a:rPr lang="en-US" altLang="zh-CN" b="1" dirty="0" err="1" smtClean="0">
                <a:solidFill>
                  <a:schemeClr val="bg1"/>
                </a:solidFill>
                <a:latin typeface="Times New Roman" pitchFamily="18" charset="0"/>
                <a:sym typeface="Symbol" pitchFamily="18" charset="2"/>
              </a:rPr>
              <a:t>dy</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twoDyDx</a:t>
            </a:r>
            <a:r>
              <a:rPr lang="en-US" altLang="zh-CN" b="1" dirty="0" smtClean="0">
                <a:solidFill>
                  <a:schemeClr val="bg1"/>
                </a:solidFill>
                <a:latin typeface="Times New Roman" pitchFamily="18" charset="0"/>
                <a:sym typeface="Symbol" pitchFamily="18" charset="2"/>
              </a:rPr>
              <a:t>=2*(</a:t>
            </a:r>
            <a:r>
              <a:rPr lang="en-US" altLang="zh-CN" b="1" dirty="0" err="1" smtClean="0">
                <a:solidFill>
                  <a:schemeClr val="bg1"/>
                </a:solidFill>
                <a:latin typeface="Times New Roman" pitchFamily="18" charset="0"/>
                <a:sym typeface="Symbol" pitchFamily="18" charset="2"/>
              </a:rPr>
              <a:t>dy</a:t>
            </a:r>
            <a:r>
              <a:rPr lang="en-US" altLang="zh-CN" b="1" dirty="0" smtClean="0">
                <a:solidFill>
                  <a:schemeClr val="bg1"/>
                </a:solidFill>
                <a:latin typeface="Times New Roman" pitchFamily="18" charset="0"/>
                <a:sym typeface="Symbol" pitchFamily="18" charset="2"/>
              </a:rPr>
              <a:t>-dx);</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int</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x,y,xEnd</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          </a:t>
            </a:r>
          </a:p>
          <a:p>
            <a:pPr lvl="3" eaLnBrk="1" hangingPunct="1">
              <a:lnSpc>
                <a:spcPct val="80000"/>
              </a:lnSpc>
              <a:buFont typeface="Wingdings" pitchFamily="2" charset="2"/>
              <a:buNone/>
            </a:pPr>
            <a:r>
              <a:rPr lang="zh-CN" altLang="en-US" b="1" dirty="0" smtClean="0">
                <a:solidFill>
                  <a:schemeClr val="bg1"/>
                </a:solidFill>
                <a:latin typeface="Times New Roman" pitchFamily="18" charset="0"/>
                <a:sym typeface="Symbol" pitchFamily="18" charset="2"/>
              </a:rPr>
              <a:t>            </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确定线段的起点和终点*</a:t>
            </a:r>
            <a:r>
              <a:rPr lang="en-US" altLang="zh-CN" b="1" dirty="0" smtClean="0">
                <a:solidFill>
                  <a:schemeClr val="bg1"/>
                </a:solidFill>
                <a:latin typeface="Times New Roman" pitchFamily="18" charset="0"/>
                <a:sym typeface="Symbol" pitchFamily="18" charset="2"/>
              </a:rPr>
              <a:t>/</a:t>
            </a:r>
            <a:endParaRPr lang="en-US" altLang="zh-CN" b="1" i="1" dirty="0" smtClean="0">
              <a:solidFill>
                <a:schemeClr val="bg1"/>
              </a:solidFill>
              <a:latin typeface="Times New Roman" pitchFamily="18" charset="0"/>
              <a:sym typeface="Symbol" pitchFamily="18" charset="2"/>
            </a:endParaRPr>
          </a:p>
          <a:p>
            <a:pPr lvl="3" eaLnBrk="1" hangingPunct="1">
              <a:lnSpc>
                <a:spcPct val="80000"/>
              </a:lnSpc>
              <a:buFont typeface="Wingdings" pitchFamily="2" charset="2"/>
              <a:buNone/>
            </a:pPr>
            <a:r>
              <a:rPr lang="en-US" altLang="zh-CN" b="1" dirty="0">
                <a:solidFill>
                  <a:schemeClr val="bg1"/>
                </a:solidFill>
                <a:latin typeface="Times New Roman" pitchFamily="18" charset="0"/>
                <a:sym typeface="Symbol" pitchFamily="18" charset="2"/>
              </a:rPr>
              <a:t>	</a:t>
            </a:r>
            <a:r>
              <a:rPr lang="en-US" altLang="zh-CN" b="1" dirty="0" smtClean="0">
                <a:solidFill>
                  <a:schemeClr val="bg1"/>
                </a:solidFill>
                <a:latin typeface="Times New Roman" pitchFamily="18" charset="0"/>
                <a:sym typeface="Symbol" pitchFamily="18" charset="2"/>
              </a:rPr>
              <a:t>   if (</a:t>
            </a:r>
            <a:r>
              <a:rPr lang="en-US" altLang="zh-CN" b="1" dirty="0" err="1" smtClean="0">
                <a:solidFill>
                  <a:schemeClr val="bg1"/>
                </a:solidFill>
                <a:latin typeface="Times New Roman" pitchFamily="18" charset="0"/>
                <a:sym typeface="Symbol" pitchFamily="18" charset="2"/>
              </a:rPr>
              <a:t>xa</a:t>
            </a:r>
            <a:r>
              <a:rPr lang="en-US" altLang="zh-CN" b="1" dirty="0" smtClean="0">
                <a:solidFill>
                  <a:schemeClr val="bg1"/>
                </a:solidFill>
                <a:latin typeface="Times New Roman" pitchFamily="18" charset="0"/>
                <a:sym typeface="Symbol" pitchFamily="18" charset="2"/>
              </a:rPr>
              <a:t> </a:t>
            </a:r>
            <a:r>
              <a:rPr lang="en-US" altLang="zh-CN" b="1" dirty="0" smtClean="0">
                <a:solidFill>
                  <a:schemeClr val="bg1"/>
                </a:solidFill>
                <a:ea typeface="仿宋_GB2312" pitchFamily="49" charset="-122"/>
                <a:cs typeface="Arial" charset="0"/>
                <a:sym typeface="Symbol" pitchFamily="18" charset="2"/>
              </a:rPr>
              <a:t>&gt;</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xb</a:t>
            </a:r>
            <a:r>
              <a:rPr lang="en-US" altLang="zh-CN" b="1" dirty="0" smtClean="0">
                <a:solidFill>
                  <a:schemeClr val="bg1"/>
                </a:solidFill>
                <a:latin typeface="Times New Roman" pitchFamily="18" charset="0"/>
                <a:sym typeface="Symbol" pitchFamily="18" charset="2"/>
              </a:rPr>
              <a:t> )  {</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x=</a:t>
            </a:r>
            <a:r>
              <a:rPr lang="en-US" altLang="zh-CN" b="1" dirty="0" err="1" smtClean="0">
                <a:solidFill>
                  <a:schemeClr val="bg1"/>
                </a:solidFill>
                <a:latin typeface="Times New Roman" pitchFamily="18" charset="0"/>
                <a:sym typeface="Symbol" pitchFamily="18" charset="2"/>
              </a:rPr>
              <a:t>xb</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y=</a:t>
            </a:r>
            <a:r>
              <a:rPr lang="en-US" altLang="zh-CN" b="1" dirty="0" err="1" smtClean="0">
                <a:solidFill>
                  <a:schemeClr val="bg1"/>
                </a:solidFill>
                <a:latin typeface="Times New Roman" pitchFamily="18" charset="0"/>
                <a:sym typeface="Symbol" pitchFamily="18" charset="2"/>
              </a:rPr>
              <a:t>yb</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xb,yb</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为起点*</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xEnd</a:t>
            </a:r>
            <a:r>
              <a:rPr lang="en-US" altLang="zh-CN" b="1" dirty="0" smtClean="0">
                <a:solidFill>
                  <a:schemeClr val="bg1"/>
                </a:solidFill>
                <a:latin typeface="Times New Roman" pitchFamily="18" charset="0"/>
                <a:sym typeface="Symbol" pitchFamily="18" charset="2"/>
              </a:rPr>
              <a:t>=</a:t>
            </a:r>
            <a:r>
              <a:rPr lang="en-US" altLang="zh-CN" b="1" dirty="0" err="1" smtClean="0">
                <a:solidFill>
                  <a:schemeClr val="bg1"/>
                </a:solidFill>
                <a:latin typeface="Times New Roman" pitchFamily="18" charset="0"/>
                <a:sym typeface="Symbol" pitchFamily="18" charset="2"/>
              </a:rPr>
              <a:t>xa</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xa,ya</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 为终点</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else  {</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x=</a:t>
            </a:r>
            <a:r>
              <a:rPr lang="en-US" altLang="zh-CN" b="1" dirty="0" err="1" smtClean="0">
                <a:solidFill>
                  <a:schemeClr val="bg1"/>
                </a:solidFill>
                <a:latin typeface="Times New Roman" pitchFamily="18" charset="0"/>
                <a:sym typeface="Symbol" pitchFamily="18" charset="2"/>
              </a:rPr>
              <a:t>xa</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y=</a:t>
            </a:r>
            <a:r>
              <a:rPr lang="en-US" altLang="zh-CN" b="1" dirty="0" err="1" smtClean="0">
                <a:solidFill>
                  <a:schemeClr val="bg1"/>
                </a:solidFill>
                <a:latin typeface="Times New Roman" pitchFamily="18" charset="0"/>
                <a:sym typeface="Symbol" pitchFamily="18" charset="2"/>
              </a:rPr>
              <a:t>ya</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xa,ya</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为起点*</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xEnd</a:t>
            </a:r>
            <a:r>
              <a:rPr lang="en-US" altLang="zh-CN" b="1" dirty="0" smtClean="0">
                <a:solidFill>
                  <a:schemeClr val="bg1"/>
                </a:solidFill>
                <a:latin typeface="Times New Roman" pitchFamily="18" charset="0"/>
                <a:sym typeface="Symbol" pitchFamily="18" charset="2"/>
              </a:rPr>
              <a:t>=</a:t>
            </a:r>
            <a:r>
              <a:rPr lang="en-US" altLang="zh-CN" b="1" dirty="0" err="1" smtClean="0">
                <a:solidFill>
                  <a:schemeClr val="bg1"/>
                </a:solidFill>
                <a:latin typeface="Times New Roman" pitchFamily="18" charset="0"/>
                <a:sym typeface="Symbol" pitchFamily="18" charset="2"/>
              </a:rPr>
              <a:t>xb</a:t>
            </a: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xb,yb</a:t>
            </a:r>
            <a:r>
              <a:rPr lang="en-US" altLang="zh-CN" b="1" dirty="0" smtClean="0">
                <a:solidFill>
                  <a:schemeClr val="bg1"/>
                </a:solidFill>
                <a:latin typeface="Times New Roman" pitchFamily="18" charset="0"/>
                <a:sym typeface="Symbol" pitchFamily="18" charset="2"/>
              </a:rPr>
              <a:t>)</a:t>
            </a:r>
            <a:r>
              <a:rPr lang="zh-CN" altLang="en-US" b="1" dirty="0" smtClean="0">
                <a:solidFill>
                  <a:schemeClr val="bg1"/>
                </a:solidFill>
                <a:latin typeface="Times New Roman" pitchFamily="18" charset="0"/>
                <a:sym typeface="Symbol" pitchFamily="18" charset="2"/>
              </a:rPr>
              <a:t> 为终点</a:t>
            </a:r>
            <a:r>
              <a:rPr lang="en-US" altLang="zh-CN" b="1" dirty="0" smtClean="0">
                <a:solidFill>
                  <a:schemeClr val="bg1"/>
                </a:solidFill>
                <a:latin typeface="Times New Roman" pitchFamily="18" charset="0"/>
                <a:sym typeface="Symbol" pitchFamily="18" charset="2"/>
              </a:rPr>
              <a:t>*/</a:t>
            </a:r>
          </a:p>
          <a:p>
            <a:pPr lvl="3" eaLnBrk="1" hangingPunct="1">
              <a:lnSpc>
                <a:spcPct val="80000"/>
              </a:lnSpc>
              <a:buFont typeface="Wingdings" pitchFamily="2" charset="2"/>
              <a:buNone/>
            </a:pPr>
            <a:r>
              <a:rPr lang="en-US" altLang="zh-CN" b="1" dirty="0" smtClean="0">
                <a:solidFill>
                  <a:schemeClr val="bg1"/>
                </a:solidFill>
                <a:latin typeface="Times New Roman" pitchFamily="18" charset="0"/>
                <a:sym typeface="Symbol" pitchFamily="18" charset="2"/>
              </a:rPr>
              <a:t>           }         </a:t>
            </a:r>
            <a:r>
              <a:rPr lang="zh-CN" altLang="en-US" sz="1400" b="1" dirty="0" smtClean="0">
                <a:solidFill>
                  <a:schemeClr val="bg1"/>
                </a:solidFill>
                <a:latin typeface="Times New Roman" pitchFamily="18" charset="0"/>
                <a:sym typeface="Symbol" pitchFamily="18" charset="2"/>
              </a:rPr>
              <a:t>             </a:t>
            </a:r>
            <a:endParaRPr lang="en-US" altLang="zh-CN" sz="1400" b="1" dirty="0" smtClean="0">
              <a:latin typeface="Times New Roman" pitchFamily="18" charset="0"/>
              <a:sym typeface="Symbol" pitchFamily="18" charset="2"/>
            </a:endParaRPr>
          </a:p>
        </p:txBody>
      </p:sp>
    </p:spTree>
    <p:extLst>
      <p:ext uri="{BB962C8B-B14F-4D97-AF65-F5344CB8AC3E}">
        <p14:creationId xmlns:p14="http://schemas.microsoft.com/office/powerpoint/2010/main" val="35292619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ChangeArrowheads="1"/>
          </p:cNvSpPr>
          <p:nvPr/>
        </p:nvSpPr>
        <p:spPr bwMode="auto">
          <a:xfrm>
            <a:off x="1919536" y="584201"/>
            <a:ext cx="6048673" cy="5654675"/>
          </a:xfrm>
          <a:prstGeom prst="foldedCorner">
            <a:avLst>
              <a:gd name="adj" fmla="val 8626"/>
            </a:avLst>
          </a:prstGeom>
          <a:solidFill>
            <a:schemeClr val="accent1"/>
          </a:solidFill>
          <a:ln w="9525">
            <a:solidFill>
              <a:schemeClr val="tx1"/>
            </a:solidFill>
            <a:round/>
            <a:headEnd/>
            <a:tailEnd/>
          </a:ln>
        </p:spPr>
        <p:txBody>
          <a:bodyPr wrap="none" anchor="ctr"/>
          <a:lstStyle/>
          <a:p>
            <a:endParaRPr lang="zh-CN" altLang="en-US"/>
          </a:p>
        </p:txBody>
      </p:sp>
      <p:sp>
        <p:nvSpPr>
          <p:cNvPr id="57347" name="Rectangle 3"/>
          <p:cNvSpPr>
            <a:spLocks noGrp="1" noChangeArrowheads="1"/>
          </p:cNvSpPr>
          <p:nvPr>
            <p:ph type="body" idx="1"/>
          </p:nvPr>
        </p:nvSpPr>
        <p:spPr>
          <a:xfrm>
            <a:off x="47328" y="979488"/>
            <a:ext cx="10204451" cy="7129462"/>
          </a:xfrm>
          <a:noFill/>
        </p:spPr>
        <p:txBody>
          <a:bodyPr/>
          <a:lstStyle/>
          <a:p>
            <a:pPr lvl="3" eaLnBrk="1" hangingPunct="1">
              <a:buFont typeface="Wingdings" pitchFamily="2" charset="2"/>
              <a:buNone/>
            </a:pPr>
            <a:r>
              <a:rPr lang="en-US" altLang="zh-CN" b="1" dirty="0" smtClean="0">
                <a:sym typeface="Symbol" pitchFamily="18" charset="2"/>
              </a:rPr>
              <a:t>        </a:t>
            </a:r>
            <a:r>
              <a:rPr lang="en-US" altLang="zh-CN" b="1" dirty="0" smtClean="0">
                <a:solidFill>
                  <a:schemeClr val="bg1"/>
                </a:solidFill>
                <a:latin typeface="Times New Roman" pitchFamily="18" charset="0"/>
                <a:sym typeface="Symbol" pitchFamily="18" charset="2"/>
              </a:rPr>
              <a:t>while(x&lt;</a:t>
            </a:r>
            <a:r>
              <a:rPr lang="en-US" altLang="zh-CN" b="1" dirty="0" err="1" smtClean="0">
                <a:solidFill>
                  <a:schemeClr val="bg1"/>
                </a:solidFill>
                <a:latin typeface="Times New Roman" pitchFamily="18" charset="0"/>
                <a:sym typeface="Symbol" pitchFamily="18" charset="2"/>
              </a:rPr>
              <a:t>xEnd</a:t>
            </a:r>
            <a:r>
              <a:rPr lang="en-US" altLang="zh-CN" b="1" dirty="0" smtClean="0">
                <a:solidFill>
                  <a:schemeClr val="bg1"/>
                </a:solidFill>
                <a:latin typeface="Times New Roman" pitchFamily="18" charset="0"/>
                <a:sym typeface="Symbol" pitchFamily="18" charset="2"/>
              </a:rPr>
              <a:t>){</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x++;</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if(p&lt;0)</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p+=</a:t>
            </a:r>
            <a:r>
              <a:rPr lang="en-US" altLang="zh-CN" b="1" dirty="0" err="1" smtClean="0">
                <a:solidFill>
                  <a:schemeClr val="bg1"/>
                </a:solidFill>
                <a:latin typeface="Times New Roman" pitchFamily="18" charset="0"/>
                <a:sym typeface="Symbol" pitchFamily="18" charset="2"/>
              </a:rPr>
              <a:t>twoDy</a:t>
            </a:r>
            <a:r>
              <a:rPr lang="en-US" altLang="zh-CN" b="1" dirty="0" smtClean="0">
                <a:solidFill>
                  <a:schemeClr val="bg1"/>
                </a:solidFill>
                <a:latin typeface="Times New Roman" pitchFamily="18" charset="0"/>
                <a:sym typeface="Symbol" pitchFamily="18" charset="2"/>
              </a:rPr>
              <a:t>; /*</a:t>
            </a:r>
            <a:r>
              <a:rPr lang="zh-CN" altLang="en-US" b="1" dirty="0" smtClean="0">
                <a:solidFill>
                  <a:schemeClr val="bg1"/>
                </a:solidFill>
                <a:latin typeface="Times New Roman" pitchFamily="18" charset="0"/>
                <a:sym typeface="Symbol" pitchFamily="18" charset="2"/>
              </a:rPr>
              <a:t>取下方像素*</a:t>
            </a:r>
            <a:r>
              <a:rPr lang="en-US" altLang="zh-CN" b="1" dirty="0" smtClean="0">
                <a:solidFill>
                  <a:schemeClr val="bg1"/>
                </a:solidFill>
                <a:latin typeface="Times New Roman" pitchFamily="18" charset="0"/>
                <a:sym typeface="Symbol" pitchFamily="18" charset="2"/>
              </a:rPr>
              <a:t>/</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else{</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y++;             /*</a:t>
            </a:r>
            <a:r>
              <a:rPr lang="zh-CN" altLang="en-US" b="1" dirty="0" smtClean="0">
                <a:solidFill>
                  <a:schemeClr val="bg1"/>
                </a:solidFill>
                <a:latin typeface="Times New Roman" pitchFamily="18" charset="0"/>
                <a:sym typeface="Symbol" pitchFamily="18" charset="2"/>
              </a:rPr>
              <a:t>取上方像素*</a:t>
            </a:r>
            <a:r>
              <a:rPr lang="en-US" altLang="zh-CN" b="1" dirty="0" smtClean="0">
                <a:solidFill>
                  <a:schemeClr val="bg1"/>
                </a:solidFill>
                <a:latin typeface="Times New Roman" pitchFamily="18" charset="0"/>
                <a:sym typeface="Symbol" pitchFamily="18" charset="2"/>
              </a:rPr>
              <a:t>/</a:t>
            </a:r>
          </a:p>
          <a:p>
            <a:pPr lvl="3" indent="1885950" eaLnBrk="1" hangingPunct="1">
              <a:buFont typeface="Wingdings" pitchFamily="2" charset="2"/>
              <a:buNone/>
            </a:pPr>
            <a:r>
              <a:rPr lang="en-US" altLang="zh-CN" b="1" dirty="0" smtClean="0">
                <a:solidFill>
                  <a:schemeClr val="bg1"/>
                </a:solidFill>
                <a:latin typeface="Times New Roman" pitchFamily="18" charset="0"/>
                <a:sym typeface="Symbol" pitchFamily="18" charset="2"/>
              </a:rPr>
              <a:t>                       p+=</a:t>
            </a:r>
            <a:r>
              <a:rPr lang="en-US" altLang="zh-CN" b="1" dirty="0" err="1" smtClean="0">
                <a:solidFill>
                  <a:schemeClr val="bg1"/>
                </a:solidFill>
                <a:latin typeface="Times New Roman" pitchFamily="18" charset="0"/>
                <a:sym typeface="Symbol" pitchFamily="18" charset="2"/>
              </a:rPr>
              <a:t>twoDyDx</a:t>
            </a:r>
            <a:r>
              <a:rPr lang="en-US" altLang="zh-CN" b="1" dirty="0" smtClean="0">
                <a:solidFill>
                  <a:schemeClr val="bg1"/>
                </a:solidFill>
                <a:latin typeface="Times New Roman" pitchFamily="18" charset="0"/>
                <a:sym typeface="Symbol" pitchFamily="18" charset="2"/>
              </a:rPr>
              <a:t>;</a:t>
            </a:r>
          </a:p>
          <a:p>
            <a:pPr lvl="3" eaLnBrk="1" hangingPunct="1">
              <a:buFont typeface="Wingdings" pitchFamily="2" charset="2"/>
              <a:buNone/>
            </a:pPr>
            <a:r>
              <a:rPr lang="en-US" altLang="zh-CN" b="1" dirty="0" smtClean="0">
                <a:solidFill>
                  <a:schemeClr val="bg1"/>
                </a:solidFill>
                <a:latin typeface="Times New Roman" pitchFamily="18" charset="0"/>
                <a:sym typeface="Symbol" pitchFamily="18" charset="2"/>
              </a:rPr>
              <a:t>                 }</a:t>
            </a:r>
          </a:p>
          <a:p>
            <a:pPr lvl="3" eaLnBrk="1" hangingPunct="1">
              <a:buFont typeface="Wingdings" pitchFamily="2" charset="2"/>
              <a:buNone/>
            </a:pPr>
            <a:r>
              <a:rPr lang="en-US" altLang="zh-CN" b="1" dirty="0" smtClean="0">
                <a:solidFill>
                  <a:schemeClr val="bg1"/>
                </a:solidFill>
                <a:latin typeface="Times New Roman" pitchFamily="18" charset="0"/>
                <a:sym typeface="Symbol" pitchFamily="18" charset="2"/>
              </a:rPr>
              <a:t>                 </a:t>
            </a:r>
            <a:r>
              <a:rPr lang="en-US" altLang="zh-CN" b="1" dirty="0" err="1" smtClean="0">
                <a:solidFill>
                  <a:schemeClr val="bg1"/>
                </a:solidFill>
                <a:latin typeface="Times New Roman" pitchFamily="18" charset="0"/>
                <a:sym typeface="Symbol" pitchFamily="18" charset="2"/>
              </a:rPr>
              <a:t>setPixel</a:t>
            </a:r>
            <a:r>
              <a:rPr lang="en-US" altLang="zh-CN" b="1" dirty="0" smtClean="0">
                <a:solidFill>
                  <a:schemeClr val="bg1"/>
                </a:solidFill>
                <a:latin typeface="Times New Roman" pitchFamily="18" charset="0"/>
                <a:sym typeface="Symbol" pitchFamily="18" charset="2"/>
              </a:rPr>
              <a:t>(</a:t>
            </a:r>
            <a:r>
              <a:rPr lang="en-US" altLang="zh-CN" b="1" dirty="0" err="1" smtClean="0">
                <a:solidFill>
                  <a:schemeClr val="bg1"/>
                </a:solidFill>
                <a:latin typeface="Times New Roman" pitchFamily="18" charset="0"/>
                <a:sym typeface="Symbol" pitchFamily="18" charset="2"/>
              </a:rPr>
              <a:t>x,y</a:t>
            </a:r>
            <a:r>
              <a:rPr lang="en-US" altLang="zh-CN" b="1" dirty="0" smtClean="0">
                <a:solidFill>
                  <a:schemeClr val="bg1"/>
                </a:solidFill>
                <a:latin typeface="Times New Roman" pitchFamily="18" charset="0"/>
                <a:sym typeface="Symbol" pitchFamily="18" charset="2"/>
              </a:rPr>
              <a:t>);     /*</a:t>
            </a:r>
            <a:r>
              <a:rPr lang="zh-CN" altLang="en-US" b="1" dirty="0" smtClean="0">
                <a:solidFill>
                  <a:schemeClr val="bg1"/>
                </a:solidFill>
                <a:latin typeface="Times New Roman" pitchFamily="18" charset="0"/>
                <a:sym typeface="Symbol" pitchFamily="18" charset="2"/>
              </a:rPr>
              <a:t>绘制该像素*</a:t>
            </a:r>
            <a:r>
              <a:rPr lang="en-US" altLang="zh-CN" b="1" dirty="0" smtClean="0">
                <a:solidFill>
                  <a:schemeClr val="bg1"/>
                </a:solidFill>
                <a:latin typeface="Times New Roman" pitchFamily="18" charset="0"/>
                <a:sym typeface="Symbol" pitchFamily="18" charset="2"/>
              </a:rPr>
              <a:t>/</a:t>
            </a:r>
          </a:p>
          <a:p>
            <a:pPr lvl="3" eaLnBrk="1" hangingPunct="1">
              <a:buFont typeface="Wingdings" pitchFamily="2" charset="2"/>
              <a:buNone/>
            </a:pPr>
            <a:r>
              <a:rPr lang="en-US" altLang="zh-CN" b="1" dirty="0" smtClean="0">
                <a:solidFill>
                  <a:schemeClr val="bg1"/>
                </a:solidFill>
                <a:latin typeface="Times New Roman" pitchFamily="18" charset="0"/>
                <a:sym typeface="Symbol" pitchFamily="18" charset="2"/>
              </a:rPr>
              <a:t>           }      </a:t>
            </a:r>
            <a:r>
              <a:rPr lang="zh-CN" altLang="en-US" b="1" dirty="0" smtClean="0">
                <a:solidFill>
                  <a:schemeClr val="bg1"/>
                </a:solidFill>
                <a:latin typeface="Times New Roman" pitchFamily="18" charset="0"/>
              </a:rPr>
              <a:t>  </a:t>
            </a:r>
            <a:endParaRPr lang="en-US" altLang="zh-CN" b="1" dirty="0" smtClean="0">
              <a:solidFill>
                <a:schemeClr val="bg1"/>
              </a:solidFill>
              <a:latin typeface="Times New Roman" pitchFamily="18" charset="0"/>
            </a:endParaRPr>
          </a:p>
        </p:txBody>
      </p:sp>
    </p:spTree>
    <p:extLst>
      <p:ext uri="{BB962C8B-B14F-4D97-AF65-F5344CB8AC3E}">
        <p14:creationId xmlns:p14="http://schemas.microsoft.com/office/powerpoint/2010/main" val="188196161"/>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body" idx="1"/>
          </p:nvPr>
        </p:nvSpPr>
        <p:spPr>
          <a:xfrm>
            <a:off x="609600" y="765175"/>
            <a:ext cx="10972800" cy="719138"/>
          </a:xfrm>
          <a:noFill/>
        </p:spPr>
        <p:txBody>
          <a:bodyPr>
            <a:normAutofit/>
          </a:bodyPr>
          <a:lstStyle/>
          <a:p>
            <a:pPr marL="457200" lvl="1" indent="-457200" hangingPunct="0">
              <a:lnSpc>
                <a:spcPct val="100000"/>
              </a:lnSpc>
              <a:spcBef>
                <a:spcPts val="600"/>
              </a:spcBef>
              <a:buFont typeface="Arial" panose="020B0604020202020204" pitchFamily="34" charset="0"/>
              <a:buChar char="•"/>
              <a:defRPr/>
            </a:pP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算法计算结果实例</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0181" name="Rectangle 5"/>
          <p:cNvSpPr>
            <a:spLocks noChangeArrowheads="1"/>
          </p:cNvSpPr>
          <p:nvPr/>
        </p:nvSpPr>
        <p:spPr bwMode="auto">
          <a:xfrm>
            <a:off x="1219201" y="1628775"/>
            <a:ext cx="72771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dirty="0">
                <a:solidFill>
                  <a:schemeClr val="bg2">
                    <a:lumMod val="50000"/>
                  </a:schemeClr>
                </a:solidFill>
              </a:rPr>
              <a:t>绘制</a:t>
            </a:r>
            <a:r>
              <a:rPr lang="en-US" altLang="zh-CN" sz="2400" b="1" i="0" dirty="0">
                <a:solidFill>
                  <a:schemeClr val="bg2">
                    <a:lumMod val="50000"/>
                  </a:schemeClr>
                </a:solidFill>
                <a:latin typeface="Times New Roman" pitchFamily="18" charset="0"/>
              </a:rPr>
              <a:t>(0,0)</a:t>
            </a:r>
            <a:r>
              <a:rPr lang="zh-CN" altLang="en-US" sz="2400" b="1" i="0" dirty="0">
                <a:solidFill>
                  <a:schemeClr val="bg2">
                    <a:lumMod val="50000"/>
                  </a:schemeClr>
                </a:solidFill>
                <a:latin typeface="Times New Roman" pitchFamily="18" charset="0"/>
              </a:rPr>
              <a:t>到（</a:t>
            </a:r>
            <a:r>
              <a:rPr lang="en-US" altLang="zh-CN" sz="2400" b="1" i="0" dirty="0">
                <a:solidFill>
                  <a:schemeClr val="bg2">
                    <a:lumMod val="50000"/>
                  </a:schemeClr>
                </a:solidFill>
                <a:latin typeface="Times New Roman" pitchFamily="18" charset="0"/>
              </a:rPr>
              <a:t>6</a:t>
            </a:r>
            <a:r>
              <a:rPr lang="zh-CN" altLang="en-US" sz="2400" b="1" i="0" dirty="0">
                <a:solidFill>
                  <a:schemeClr val="bg2">
                    <a:lumMod val="50000"/>
                  </a:schemeClr>
                </a:solidFill>
                <a:latin typeface="Times New Roman" pitchFamily="18" charset="0"/>
              </a:rPr>
              <a:t>，</a:t>
            </a:r>
            <a:r>
              <a:rPr lang="en-US" altLang="zh-CN" sz="2400" b="1" i="0" dirty="0">
                <a:solidFill>
                  <a:schemeClr val="bg2">
                    <a:lumMod val="50000"/>
                  </a:schemeClr>
                </a:solidFill>
                <a:latin typeface="Times New Roman" pitchFamily="18" charset="0"/>
              </a:rPr>
              <a:t>3</a:t>
            </a:r>
            <a:r>
              <a:rPr lang="zh-CN" altLang="en-US" sz="2400" b="1" i="0" dirty="0">
                <a:solidFill>
                  <a:schemeClr val="bg2">
                    <a:lumMod val="50000"/>
                  </a:schemeClr>
                </a:solidFill>
                <a:latin typeface="Times New Roman" pitchFamily="18" charset="0"/>
              </a:rPr>
              <a:t>）</a:t>
            </a:r>
            <a:r>
              <a:rPr lang="zh-CN" altLang="en-US" sz="2400" b="1" i="0" dirty="0">
                <a:solidFill>
                  <a:schemeClr val="bg2">
                    <a:lumMod val="50000"/>
                  </a:schemeClr>
                </a:solidFill>
              </a:rPr>
              <a:t>之间的一条直线</a:t>
            </a:r>
          </a:p>
        </p:txBody>
      </p:sp>
      <p:sp>
        <p:nvSpPr>
          <p:cNvPr id="50182" name="Rectangle 6"/>
          <p:cNvSpPr>
            <a:spLocks noChangeArrowheads="1"/>
          </p:cNvSpPr>
          <p:nvPr/>
        </p:nvSpPr>
        <p:spPr bwMode="auto">
          <a:xfrm>
            <a:off x="1200151" y="2203450"/>
            <a:ext cx="24003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zh-CN" altLang="en-US" sz="2400" b="1" i="0">
                <a:solidFill>
                  <a:srgbClr val="0343F9"/>
                </a:solidFill>
              </a:rPr>
              <a:t>初值计算</a:t>
            </a:r>
          </a:p>
        </p:txBody>
      </p:sp>
      <p:sp>
        <p:nvSpPr>
          <p:cNvPr id="50183" name="Rectangle 7"/>
          <p:cNvSpPr>
            <a:spLocks noChangeArrowheads="1"/>
          </p:cNvSpPr>
          <p:nvPr/>
        </p:nvSpPr>
        <p:spPr bwMode="auto">
          <a:xfrm>
            <a:off x="1246717" y="2708275"/>
            <a:ext cx="1094528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en-US" altLang="zh-CN" sz="2400" b="1" i="0" dirty="0">
                <a:solidFill>
                  <a:schemeClr val="bg2">
                    <a:lumMod val="50000"/>
                  </a:schemeClr>
                </a:solidFill>
                <a:latin typeface="Times New Roman" pitchFamily="18" charset="0"/>
              </a:rPr>
              <a:t>dx = </a:t>
            </a:r>
            <a:r>
              <a:rPr lang="en-US" altLang="zh-CN" sz="2400" b="1" i="0" dirty="0" smtClean="0">
                <a:solidFill>
                  <a:schemeClr val="bg2">
                    <a:lumMod val="50000"/>
                  </a:schemeClr>
                </a:solidFill>
                <a:latin typeface="Times New Roman" pitchFamily="18" charset="0"/>
                <a:sym typeface="Symbol" pitchFamily="18" charset="2"/>
              </a:rPr>
              <a:t>round(</a:t>
            </a:r>
            <a:r>
              <a:rPr lang="en-US" altLang="zh-CN" sz="2400" b="1" i="0" dirty="0" err="1" smtClean="0">
                <a:solidFill>
                  <a:schemeClr val="bg2">
                    <a:lumMod val="50000"/>
                  </a:schemeClr>
                </a:solidFill>
                <a:latin typeface="Times New Roman" pitchFamily="18" charset="0"/>
                <a:sym typeface="Symbol" pitchFamily="18" charset="2"/>
              </a:rPr>
              <a:t>xb-xa</a:t>
            </a:r>
            <a:r>
              <a:rPr lang="en-US" altLang="zh-CN" sz="2400" b="1" i="0" dirty="0">
                <a:solidFill>
                  <a:schemeClr val="bg2">
                    <a:lumMod val="50000"/>
                  </a:schemeClr>
                </a:solidFill>
                <a:latin typeface="Times New Roman" pitchFamily="18" charset="0"/>
                <a:sym typeface="Symbol" pitchFamily="18" charset="2"/>
              </a:rPr>
              <a:t>)=</a:t>
            </a:r>
            <a:r>
              <a:rPr lang="en-US" altLang="zh-CN" sz="2400" b="1" i="0" dirty="0">
                <a:solidFill>
                  <a:schemeClr val="bg2">
                    <a:lumMod val="50000"/>
                  </a:schemeClr>
                </a:solidFill>
                <a:latin typeface="Times New Roman" pitchFamily="18" charset="0"/>
              </a:rPr>
              <a:t> 6   </a:t>
            </a:r>
            <a:r>
              <a:rPr lang="en-US" altLang="zh-CN" b="1" i="0" dirty="0">
                <a:solidFill>
                  <a:srgbClr val="009900"/>
                </a:solidFill>
                <a:latin typeface="Times New Roman" pitchFamily="18" charset="0"/>
                <a:sym typeface="Symbol" pitchFamily="18" charset="2"/>
              </a:rPr>
              <a:t>//</a:t>
            </a:r>
            <a:r>
              <a:rPr lang="zh-CN" altLang="en-US" b="1" i="0" dirty="0">
                <a:solidFill>
                  <a:srgbClr val="009900"/>
                </a:solidFill>
                <a:latin typeface="Times New Roman" pitchFamily="18" charset="0"/>
                <a:sym typeface="Symbol" pitchFamily="18" charset="2"/>
              </a:rPr>
              <a:t>线段在</a:t>
            </a:r>
            <a:r>
              <a:rPr lang="en-US" altLang="zh-CN" b="1" i="0" dirty="0">
                <a:solidFill>
                  <a:srgbClr val="009900"/>
                </a:solidFill>
                <a:latin typeface="Times New Roman" pitchFamily="18" charset="0"/>
                <a:sym typeface="Symbol" pitchFamily="18" charset="2"/>
              </a:rPr>
              <a:t>x</a:t>
            </a:r>
            <a:r>
              <a:rPr lang="zh-CN" altLang="en-US" b="1" i="0" dirty="0">
                <a:solidFill>
                  <a:srgbClr val="009900"/>
                </a:solidFill>
                <a:latin typeface="Times New Roman" pitchFamily="18" charset="0"/>
                <a:sym typeface="Symbol" pitchFamily="18" charset="2"/>
              </a:rPr>
              <a:t>方向上的跨度</a:t>
            </a:r>
            <a:endParaRPr lang="zh-CN" altLang="en-US" sz="2400" b="1" i="0" dirty="0">
              <a:latin typeface="Times New Roman" pitchFamily="18" charset="0"/>
            </a:endParaRPr>
          </a:p>
          <a:p>
            <a:pPr marL="342900" indent="-342900">
              <a:spcBef>
                <a:spcPct val="20000"/>
              </a:spcBef>
              <a:buClr>
                <a:schemeClr val="bg2"/>
              </a:buClr>
              <a:buSzPct val="65000"/>
            </a:pPr>
            <a:r>
              <a:rPr lang="en-US" altLang="zh-CN" sz="2400" b="1" dirty="0" err="1">
                <a:solidFill>
                  <a:schemeClr val="bg2">
                    <a:lumMod val="50000"/>
                  </a:schemeClr>
                </a:solidFill>
                <a:latin typeface="Times New Roman" pitchFamily="18" charset="0"/>
              </a:rPr>
              <a:t>dy</a:t>
            </a:r>
            <a:r>
              <a:rPr lang="en-US" altLang="zh-CN" sz="2400" b="1" dirty="0">
                <a:solidFill>
                  <a:schemeClr val="bg2">
                    <a:lumMod val="50000"/>
                  </a:schemeClr>
                </a:solidFill>
                <a:latin typeface="Times New Roman" pitchFamily="18" charset="0"/>
              </a:rPr>
              <a:t>= </a:t>
            </a:r>
            <a:r>
              <a:rPr lang="en-US" altLang="zh-CN" sz="2400" b="1" dirty="0">
                <a:solidFill>
                  <a:schemeClr val="bg2">
                    <a:lumMod val="50000"/>
                  </a:schemeClr>
                </a:solidFill>
                <a:latin typeface="Times New Roman" pitchFamily="18" charset="0"/>
                <a:sym typeface="Symbol" pitchFamily="18" charset="2"/>
              </a:rPr>
              <a:t>round </a:t>
            </a:r>
            <a:r>
              <a:rPr lang="en-US" altLang="zh-CN" sz="2400" b="1" dirty="0" smtClean="0">
                <a:solidFill>
                  <a:schemeClr val="bg2">
                    <a:lumMod val="50000"/>
                  </a:schemeClr>
                </a:solidFill>
                <a:latin typeface="Times New Roman" pitchFamily="18" charset="0"/>
                <a:sym typeface="Symbol" pitchFamily="18" charset="2"/>
              </a:rPr>
              <a:t>(</a:t>
            </a:r>
            <a:r>
              <a:rPr lang="en-US" altLang="zh-CN" sz="2400" b="1" dirty="0" err="1">
                <a:solidFill>
                  <a:schemeClr val="bg2">
                    <a:lumMod val="50000"/>
                  </a:schemeClr>
                </a:solidFill>
                <a:latin typeface="Times New Roman" pitchFamily="18" charset="0"/>
                <a:sym typeface="Symbol" pitchFamily="18" charset="2"/>
              </a:rPr>
              <a:t>yb-ya</a:t>
            </a:r>
            <a:r>
              <a:rPr lang="en-US" altLang="zh-CN" sz="2400" b="1" dirty="0">
                <a:solidFill>
                  <a:schemeClr val="bg2">
                    <a:lumMod val="50000"/>
                  </a:schemeClr>
                </a:solidFill>
                <a:latin typeface="Times New Roman" pitchFamily="18" charset="0"/>
                <a:sym typeface="Symbol" pitchFamily="18" charset="2"/>
              </a:rPr>
              <a:t>)=</a:t>
            </a:r>
            <a:r>
              <a:rPr lang="en-US" altLang="zh-CN" sz="2400" b="1" dirty="0">
                <a:solidFill>
                  <a:schemeClr val="bg2">
                    <a:lumMod val="50000"/>
                  </a:schemeClr>
                </a:solidFill>
                <a:latin typeface="Times New Roman" pitchFamily="18" charset="0"/>
              </a:rPr>
              <a:t>3    </a:t>
            </a:r>
            <a:r>
              <a:rPr lang="en-US" altLang="zh-CN" b="1" i="0" dirty="0">
                <a:solidFill>
                  <a:srgbClr val="009900"/>
                </a:solidFill>
                <a:latin typeface="Times New Roman" pitchFamily="18" charset="0"/>
                <a:sym typeface="Symbol" pitchFamily="18" charset="2"/>
              </a:rPr>
              <a:t>//y</a:t>
            </a:r>
            <a:r>
              <a:rPr lang="zh-CN" altLang="en-US" b="1" i="0" dirty="0">
                <a:solidFill>
                  <a:srgbClr val="009900"/>
                </a:solidFill>
                <a:latin typeface="Times New Roman" pitchFamily="18" charset="0"/>
                <a:sym typeface="Symbol" pitchFamily="18" charset="2"/>
              </a:rPr>
              <a:t>方向上的跨度</a:t>
            </a:r>
            <a:endParaRPr lang="en-US" altLang="zh-CN" sz="2400" b="1" i="0" dirty="0">
              <a:latin typeface="Times New Roman" pitchFamily="18" charset="0"/>
            </a:endParaRPr>
          </a:p>
          <a:p>
            <a:pPr marL="342900" indent="-342900" algn="l">
              <a:spcBef>
                <a:spcPct val="20000"/>
              </a:spcBef>
              <a:buClr>
                <a:schemeClr val="bg2"/>
              </a:buClr>
              <a:buSzPct val="65000"/>
              <a:buFont typeface="Wingdings" pitchFamily="2" charset="2"/>
              <a:buNone/>
            </a:pPr>
            <a:r>
              <a:rPr lang="en-US" altLang="zh-CN" sz="2400" b="1" dirty="0">
                <a:solidFill>
                  <a:schemeClr val="bg2">
                    <a:lumMod val="50000"/>
                  </a:schemeClr>
                </a:solidFill>
                <a:latin typeface="Times New Roman" pitchFamily="18" charset="0"/>
              </a:rPr>
              <a:t>p=0 </a:t>
            </a:r>
            <a:r>
              <a:rPr lang="en-US" altLang="zh-CN" sz="2400" b="1" i="0" dirty="0">
                <a:latin typeface="Times New Roman" pitchFamily="18" charset="0"/>
              </a:rPr>
              <a:t>      </a:t>
            </a:r>
            <a:r>
              <a:rPr lang="en-US" altLang="zh-CN" b="1" i="0" dirty="0">
                <a:solidFill>
                  <a:srgbClr val="009900"/>
                </a:solidFill>
                <a:latin typeface="Times New Roman" pitchFamily="18" charset="0"/>
              </a:rPr>
              <a:t>//</a:t>
            </a:r>
            <a:r>
              <a:rPr lang="zh-CN" altLang="en-US" b="1" i="0" dirty="0">
                <a:solidFill>
                  <a:srgbClr val="009900"/>
                </a:solidFill>
                <a:latin typeface="Times New Roman" pitchFamily="18" charset="0"/>
              </a:rPr>
              <a:t>决策项初始值</a:t>
            </a:r>
          </a:p>
          <a:p>
            <a:pPr marL="342900" indent="-342900" algn="l">
              <a:spcBef>
                <a:spcPct val="20000"/>
              </a:spcBef>
              <a:buClr>
                <a:schemeClr val="bg2"/>
              </a:buClr>
              <a:buSzPct val="65000"/>
              <a:buFont typeface="Wingdings" pitchFamily="2" charset="2"/>
              <a:buNone/>
            </a:pPr>
            <a:r>
              <a:rPr lang="en-US" altLang="zh-CN" sz="2400" b="1" dirty="0" err="1">
                <a:solidFill>
                  <a:schemeClr val="bg2">
                    <a:lumMod val="50000"/>
                  </a:schemeClr>
                </a:solidFill>
                <a:latin typeface="Times New Roman" pitchFamily="18" charset="0"/>
              </a:rPr>
              <a:t>twoDy</a:t>
            </a:r>
            <a:r>
              <a:rPr lang="en-US" altLang="zh-CN" sz="2400" b="1" dirty="0">
                <a:solidFill>
                  <a:schemeClr val="bg2">
                    <a:lumMod val="50000"/>
                  </a:schemeClr>
                </a:solidFill>
                <a:latin typeface="Times New Roman" pitchFamily="18" charset="0"/>
              </a:rPr>
              <a:t> = </a:t>
            </a:r>
            <a:r>
              <a:rPr lang="en-US" altLang="zh-CN" sz="2400" b="1" dirty="0">
                <a:solidFill>
                  <a:schemeClr val="bg2">
                    <a:lumMod val="50000"/>
                  </a:schemeClr>
                </a:solidFill>
                <a:latin typeface="Times New Roman" pitchFamily="18" charset="0"/>
                <a:sym typeface="Symbol" pitchFamily="18" charset="2"/>
              </a:rPr>
              <a:t>2*</a:t>
            </a:r>
            <a:r>
              <a:rPr lang="en-US" altLang="zh-CN" sz="2400" b="1" dirty="0" err="1">
                <a:solidFill>
                  <a:schemeClr val="bg2">
                    <a:lumMod val="50000"/>
                  </a:schemeClr>
                </a:solidFill>
                <a:latin typeface="Times New Roman" pitchFamily="18" charset="0"/>
                <a:sym typeface="Symbol" pitchFamily="18" charset="2"/>
              </a:rPr>
              <a:t>dy</a:t>
            </a:r>
            <a:r>
              <a:rPr lang="en-US" altLang="zh-CN" sz="2400" b="1" dirty="0">
                <a:solidFill>
                  <a:schemeClr val="bg2">
                    <a:lumMod val="50000"/>
                  </a:schemeClr>
                </a:solidFill>
                <a:latin typeface="Times New Roman" pitchFamily="18" charset="0"/>
                <a:sym typeface="Symbol" pitchFamily="18" charset="2"/>
              </a:rPr>
              <a:t> =</a:t>
            </a:r>
            <a:r>
              <a:rPr lang="en-US" altLang="zh-CN" sz="2400" b="1" dirty="0">
                <a:solidFill>
                  <a:schemeClr val="bg2">
                    <a:lumMod val="50000"/>
                  </a:schemeClr>
                </a:solidFill>
                <a:latin typeface="Times New Roman" pitchFamily="18" charset="0"/>
              </a:rPr>
              <a:t> 6  </a:t>
            </a:r>
            <a:r>
              <a:rPr lang="en-US" altLang="zh-CN" b="1" i="0" dirty="0">
                <a:solidFill>
                  <a:srgbClr val="009900"/>
                </a:solidFill>
                <a:latin typeface="Times New Roman" pitchFamily="18" charset="0"/>
              </a:rPr>
              <a:t>//</a:t>
            </a:r>
            <a:r>
              <a:rPr lang="zh-CN" altLang="en-US" b="1" i="0" dirty="0">
                <a:solidFill>
                  <a:srgbClr val="009900"/>
                </a:solidFill>
                <a:latin typeface="Times New Roman" pitchFamily="18" charset="0"/>
              </a:rPr>
              <a:t>决策项增量，前一项</a:t>
            </a:r>
            <a:r>
              <a:rPr lang="en-US" altLang="zh-CN" sz="2000" b="1" dirty="0">
                <a:solidFill>
                  <a:srgbClr val="009900"/>
                </a:solidFill>
                <a:latin typeface="Times New Roman" pitchFamily="18" charset="0"/>
              </a:rPr>
              <a:t>p </a:t>
            </a:r>
            <a:r>
              <a:rPr lang="en-US" altLang="zh-CN" sz="2000" b="1" i="0" dirty="0">
                <a:solidFill>
                  <a:srgbClr val="009900"/>
                </a:solidFill>
                <a:latin typeface="Times New Roman" pitchFamily="18" charset="0"/>
              </a:rPr>
              <a:t>&lt;0</a:t>
            </a:r>
            <a:r>
              <a:rPr lang="zh-CN" altLang="en-US" b="1" i="0" dirty="0">
                <a:solidFill>
                  <a:srgbClr val="009900"/>
                </a:solidFill>
                <a:latin typeface="Times New Roman" pitchFamily="18" charset="0"/>
              </a:rPr>
              <a:t>时</a:t>
            </a:r>
          </a:p>
          <a:p>
            <a:pPr marL="342900" indent="-342900" algn="l">
              <a:spcBef>
                <a:spcPct val="20000"/>
              </a:spcBef>
              <a:buClr>
                <a:schemeClr val="bg2"/>
              </a:buClr>
              <a:buSzPct val="65000"/>
              <a:buFont typeface="Wingdings" pitchFamily="2" charset="2"/>
              <a:buNone/>
            </a:pPr>
            <a:r>
              <a:rPr lang="en-US" altLang="zh-CN" sz="2400" b="1" dirty="0" err="1">
                <a:solidFill>
                  <a:schemeClr val="bg2">
                    <a:lumMod val="50000"/>
                  </a:schemeClr>
                </a:solidFill>
                <a:latin typeface="Times New Roman" pitchFamily="18" charset="0"/>
              </a:rPr>
              <a:t>twoDyDx</a:t>
            </a:r>
            <a:r>
              <a:rPr lang="en-US" altLang="zh-CN" sz="2400" b="1" dirty="0">
                <a:solidFill>
                  <a:schemeClr val="bg2">
                    <a:lumMod val="50000"/>
                  </a:schemeClr>
                </a:solidFill>
                <a:latin typeface="Times New Roman" pitchFamily="18" charset="0"/>
              </a:rPr>
              <a:t> = </a:t>
            </a:r>
            <a:r>
              <a:rPr lang="en-US" altLang="zh-CN" sz="2400" b="1" dirty="0">
                <a:solidFill>
                  <a:schemeClr val="bg2">
                    <a:lumMod val="50000"/>
                  </a:schemeClr>
                </a:solidFill>
                <a:latin typeface="Times New Roman" pitchFamily="18" charset="0"/>
                <a:sym typeface="Symbol" pitchFamily="18" charset="2"/>
              </a:rPr>
              <a:t>2*(</a:t>
            </a:r>
            <a:r>
              <a:rPr lang="en-US" altLang="zh-CN" sz="2400" b="1" dirty="0" err="1">
                <a:solidFill>
                  <a:schemeClr val="bg2">
                    <a:lumMod val="50000"/>
                  </a:schemeClr>
                </a:solidFill>
                <a:latin typeface="Times New Roman" pitchFamily="18" charset="0"/>
                <a:sym typeface="Symbol" pitchFamily="18" charset="2"/>
              </a:rPr>
              <a:t>dy</a:t>
            </a:r>
            <a:r>
              <a:rPr lang="en-US" altLang="zh-CN" sz="2400" b="1" dirty="0">
                <a:solidFill>
                  <a:schemeClr val="bg2">
                    <a:lumMod val="50000"/>
                  </a:schemeClr>
                </a:solidFill>
                <a:latin typeface="Times New Roman" pitchFamily="18" charset="0"/>
                <a:sym typeface="Symbol" pitchFamily="18" charset="2"/>
              </a:rPr>
              <a:t>-dx)= </a:t>
            </a:r>
            <a:r>
              <a:rPr lang="en-US" altLang="zh-CN" sz="2400" b="1" dirty="0">
                <a:solidFill>
                  <a:schemeClr val="bg2">
                    <a:lumMod val="50000"/>
                  </a:schemeClr>
                </a:solidFill>
                <a:latin typeface="Times New Roman" pitchFamily="18" charset="0"/>
              </a:rPr>
              <a:t>-6    </a:t>
            </a:r>
            <a:r>
              <a:rPr lang="en-US" altLang="zh-CN" b="1" i="0" dirty="0">
                <a:solidFill>
                  <a:srgbClr val="009900"/>
                </a:solidFill>
                <a:latin typeface="Times New Roman" pitchFamily="18" charset="0"/>
              </a:rPr>
              <a:t>//</a:t>
            </a:r>
            <a:r>
              <a:rPr lang="zh-CN" altLang="en-US" b="1" i="0" dirty="0">
                <a:solidFill>
                  <a:srgbClr val="009900"/>
                </a:solidFill>
                <a:latin typeface="Times New Roman" pitchFamily="18" charset="0"/>
              </a:rPr>
              <a:t>决策项增量，前一项</a:t>
            </a:r>
            <a:r>
              <a:rPr lang="en-US" altLang="zh-CN" b="1" dirty="0">
                <a:solidFill>
                  <a:srgbClr val="009900"/>
                </a:solidFill>
                <a:latin typeface="Times New Roman" pitchFamily="18" charset="0"/>
              </a:rPr>
              <a:t>p </a:t>
            </a:r>
            <a:r>
              <a:rPr lang="en-US" altLang="zh-CN" b="1" i="0" dirty="0">
                <a:solidFill>
                  <a:srgbClr val="009900"/>
                </a:solidFill>
                <a:latin typeface="Book Antiqua" pitchFamily="18" charset="0"/>
              </a:rPr>
              <a:t>≥</a:t>
            </a:r>
            <a:r>
              <a:rPr lang="en-US" altLang="zh-CN" b="1" i="0" dirty="0">
                <a:solidFill>
                  <a:srgbClr val="009900"/>
                </a:solidFill>
                <a:latin typeface="Times New Roman" pitchFamily="18" charset="0"/>
              </a:rPr>
              <a:t>0</a:t>
            </a:r>
            <a:r>
              <a:rPr lang="zh-CN" altLang="en-US" b="1" i="0" dirty="0">
                <a:solidFill>
                  <a:srgbClr val="009900"/>
                </a:solidFill>
                <a:latin typeface="Times New Roman" pitchFamily="18" charset="0"/>
              </a:rPr>
              <a:t>时</a:t>
            </a:r>
            <a:endParaRPr lang="en-US" altLang="zh-CN" b="1" i="0" dirty="0">
              <a:latin typeface="Times New Roman" pitchFamily="18" charset="0"/>
            </a:endParaRPr>
          </a:p>
          <a:p>
            <a:pPr marL="342900" indent="-342900" algn="l">
              <a:spcBef>
                <a:spcPct val="20000"/>
              </a:spcBef>
              <a:buClr>
                <a:schemeClr val="bg2"/>
              </a:buClr>
              <a:buSzPct val="65000"/>
              <a:buFont typeface="Wingdings" pitchFamily="2" charset="2"/>
              <a:buNone/>
            </a:pPr>
            <a:r>
              <a:rPr lang="en-US" altLang="zh-CN" sz="2400" b="1" dirty="0">
                <a:solidFill>
                  <a:schemeClr val="bg2">
                    <a:lumMod val="50000"/>
                  </a:schemeClr>
                </a:solidFill>
                <a:latin typeface="Times New Roman" pitchFamily="18" charset="0"/>
                <a:sym typeface="Symbol" pitchFamily="18" charset="2"/>
              </a:rPr>
              <a:t>x=0  </a:t>
            </a:r>
            <a:r>
              <a:rPr lang="en-US" altLang="zh-CN" sz="2400" b="1" i="0" dirty="0">
                <a:latin typeface="Times New Roman" pitchFamily="18" charset="0"/>
                <a:sym typeface="Symbol" pitchFamily="18" charset="2"/>
              </a:rPr>
              <a:t> </a:t>
            </a:r>
            <a:r>
              <a:rPr lang="en-US" altLang="zh-CN" b="1" i="0" dirty="0">
                <a:solidFill>
                  <a:srgbClr val="009900"/>
                </a:solidFill>
                <a:latin typeface="Times New Roman" pitchFamily="18" charset="0"/>
                <a:sym typeface="Symbol" pitchFamily="18" charset="2"/>
              </a:rPr>
              <a:t>//</a:t>
            </a:r>
            <a:r>
              <a:rPr lang="zh-CN" altLang="en-US" b="1" i="0" dirty="0">
                <a:solidFill>
                  <a:srgbClr val="009900"/>
                </a:solidFill>
                <a:latin typeface="Times New Roman" pitchFamily="18" charset="0"/>
                <a:sym typeface="Symbol" pitchFamily="18" charset="2"/>
              </a:rPr>
              <a:t>起点</a:t>
            </a:r>
            <a:r>
              <a:rPr lang="en-US" altLang="zh-CN" b="1" i="0" dirty="0">
                <a:solidFill>
                  <a:srgbClr val="009900"/>
                </a:solidFill>
                <a:latin typeface="Times New Roman" pitchFamily="18" charset="0"/>
                <a:sym typeface="Symbol" pitchFamily="18" charset="2"/>
              </a:rPr>
              <a:t>x</a:t>
            </a:r>
            <a:r>
              <a:rPr lang="zh-CN" altLang="en-US" b="1" i="0" dirty="0">
                <a:solidFill>
                  <a:srgbClr val="009900"/>
                </a:solidFill>
                <a:latin typeface="Times New Roman" pitchFamily="18" charset="0"/>
                <a:sym typeface="Symbol" pitchFamily="18" charset="2"/>
              </a:rPr>
              <a:t>坐标</a:t>
            </a:r>
          </a:p>
          <a:p>
            <a:pPr marL="342900" indent="-342900" algn="l">
              <a:spcBef>
                <a:spcPct val="20000"/>
              </a:spcBef>
              <a:buClr>
                <a:schemeClr val="bg2"/>
              </a:buClr>
              <a:buSzPct val="65000"/>
              <a:buFont typeface="Wingdings" pitchFamily="2" charset="2"/>
              <a:buNone/>
            </a:pPr>
            <a:r>
              <a:rPr lang="en-US" altLang="zh-CN" sz="2400" b="1" dirty="0">
                <a:solidFill>
                  <a:schemeClr val="bg2">
                    <a:lumMod val="50000"/>
                  </a:schemeClr>
                </a:solidFill>
                <a:latin typeface="Times New Roman" pitchFamily="18" charset="0"/>
                <a:sym typeface="Symbol" pitchFamily="18" charset="2"/>
              </a:rPr>
              <a:t>y=0 </a:t>
            </a:r>
            <a:r>
              <a:rPr lang="en-US" altLang="zh-CN" sz="2400" b="1" i="0" dirty="0">
                <a:latin typeface="Times New Roman" pitchFamily="18" charset="0"/>
                <a:sym typeface="Symbol" pitchFamily="18" charset="2"/>
              </a:rPr>
              <a:t>  </a:t>
            </a:r>
            <a:r>
              <a:rPr lang="en-US" altLang="zh-CN" b="1" i="0" dirty="0">
                <a:solidFill>
                  <a:srgbClr val="009900"/>
                </a:solidFill>
                <a:latin typeface="Times New Roman" pitchFamily="18" charset="0"/>
                <a:sym typeface="Symbol" pitchFamily="18" charset="2"/>
              </a:rPr>
              <a:t>//</a:t>
            </a:r>
            <a:r>
              <a:rPr lang="zh-CN" altLang="en-US" b="1" i="0" dirty="0">
                <a:solidFill>
                  <a:srgbClr val="009900"/>
                </a:solidFill>
                <a:latin typeface="Times New Roman" pitchFamily="18" charset="0"/>
                <a:sym typeface="Symbol" pitchFamily="18" charset="2"/>
              </a:rPr>
              <a:t>起点</a:t>
            </a:r>
            <a:r>
              <a:rPr lang="en-US" altLang="zh-CN" b="1" i="0" dirty="0">
                <a:solidFill>
                  <a:srgbClr val="009900"/>
                </a:solidFill>
                <a:latin typeface="Times New Roman" pitchFamily="18" charset="0"/>
                <a:sym typeface="Symbol" pitchFamily="18" charset="2"/>
              </a:rPr>
              <a:t>y</a:t>
            </a:r>
            <a:r>
              <a:rPr lang="zh-CN" altLang="en-US" b="1" i="0" dirty="0">
                <a:solidFill>
                  <a:srgbClr val="009900"/>
                </a:solidFill>
                <a:latin typeface="Times New Roman" pitchFamily="18" charset="0"/>
                <a:sym typeface="Symbol" pitchFamily="18" charset="2"/>
              </a:rPr>
              <a:t>坐标</a:t>
            </a:r>
            <a:endParaRPr lang="en-US" altLang="zh-CN" sz="2400" b="1" i="0" dirty="0">
              <a:latin typeface="Times New Roman" pitchFamily="18" charset="0"/>
              <a:sym typeface="Symbol" pitchFamily="18" charset="2"/>
            </a:endParaRPr>
          </a:p>
          <a:p>
            <a:pPr marL="342900" indent="-342900" algn="l">
              <a:spcBef>
                <a:spcPct val="20000"/>
              </a:spcBef>
              <a:buClr>
                <a:schemeClr val="bg2"/>
              </a:buClr>
              <a:buSzPct val="65000"/>
              <a:buFont typeface="Wingdings" pitchFamily="2" charset="2"/>
              <a:buNone/>
            </a:pPr>
            <a:r>
              <a:rPr lang="en-US" altLang="zh-CN" sz="2400" b="1" dirty="0" err="1">
                <a:solidFill>
                  <a:schemeClr val="bg2">
                    <a:lumMod val="50000"/>
                  </a:schemeClr>
                </a:solidFill>
                <a:latin typeface="Times New Roman" pitchFamily="18" charset="0"/>
                <a:sym typeface="Symbol" pitchFamily="18" charset="2"/>
              </a:rPr>
              <a:t>xEnd</a:t>
            </a:r>
            <a:r>
              <a:rPr lang="en-US" altLang="zh-CN" sz="2400" b="1" dirty="0">
                <a:solidFill>
                  <a:schemeClr val="bg2">
                    <a:lumMod val="50000"/>
                  </a:schemeClr>
                </a:solidFill>
                <a:latin typeface="Times New Roman" pitchFamily="18" charset="0"/>
                <a:sym typeface="Symbol" pitchFamily="18" charset="2"/>
              </a:rPr>
              <a:t>=6 </a:t>
            </a:r>
            <a:r>
              <a:rPr lang="en-US" altLang="zh-CN" sz="2400" b="1" i="0" dirty="0">
                <a:latin typeface="Times New Roman" pitchFamily="18" charset="0"/>
                <a:sym typeface="Symbol" pitchFamily="18" charset="2"/>
              </a:rPr>
              <a:t> </a:t>
            </a:r>
            <a:r>
              <a:rPr lang="en-US" altLang="zh-CN" b="1" i="0" dirty="0">
                <a:solidFill>
                  <a:srgbClr val="009900"/>
                </a:solidFill>
                <a:latin typeface="Times New Roman" pitchFamily="18" charset="0"/>
                <a:sym typeface="Symbol" pitchFamily="18" charset="2"/>
              </a:rPr>
              <a:t>//</a:t>
            </a:r>
            <a:r>
              <a:rPr lang="zh-CN" altLang="en-US" b="1" i="0" dirty="0">
                <a:solidFill>
                  <a:srgbClr val="009900"/>
                </a:solidFill>
                <a:latin typeface="Times New Roman" pitchFamily="18" charset="0"/>
                <a:sym typeface="Symbol" pitchFamily="18" charset="2"/>
              </a:rPr>
              <a:t>循环结束条件</a:t>
            </a:r>
          </a:p>
          <a:p>
            <a:pPr marL="342900" indent="-342900" algn="l">
              <a:spcBef>
                <a:spcPct val="20000"/>
              </a:spcBef>
              <a:buClr>
                <a:schemeClr val="bg2"/>
              </a:buClr>
              <a:buSzPct val="65000"/>
              <a:buFont typeface="Wingdings" pitchFamily="2" charset="2"/>
              <a:buNone/>
            </a:pPr>
            <a:endParaRPr lang="en-US" altLang="zh-CN" b="1" i="0" dirty="0">
              <a:solidFill>
                <a:srgbClr val="009900"/>
              </a:solidFill>
              <a:latin typeface="Times New Roman" pitchFamily="18" charset="0"/>
              <a:sym typeface="Symbol" pitchFamily="18" charset="2"/>
            </a:endParaRPr>
          </a:p>
          <a:p>
            <a:pPr marL="342900" indent="-342900" algn="l">
              <a:spcBef>
                <a:spcPct val="20000"/>
              </a:spcBef>
              <a:buClr>
                <a:schemeClr val="bg2"/>
              </a:buClr>
              <a:buSzPct val="65000"/>
              <a:buFont typeface="Wingdings" pitchFamily="2" charset="2"/>
              <a:buNone/>
            </a:pPr>
            <a:endParaRPr lang="en-US" altLang="zh-CN" sz="2400" b="1" i="0" dirty="0">
              <a:latin typeface="Times New Roman" pitchFamily="18" charset="0"/>
            </a:endParaRPr>
          </a:p>
        </p:txBody>
      </p:sp>
    </p:spTree>
    <p:extLst>
      <p:ext uri="{BB962C8B-B14F-4D97-AF65-F5344CB8AC3E}">
        <p14:creationId xmlns:p14="http://schemas.microsoft.com/office/powerpoint/2010/main" val="13237481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left)">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18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0183"/>
                                        </p:tgtEl>
                                        <p:attrNameLst>
                                          <p:attrName>style.visibility</p:attrName>
                                        </p:attrNameLst>
                                      </p:cBhvr>
                                      <p:to>
                                        <p:strVal val="visible"/>
                                      </p:to>
                                    </p:set>
                                    <p:animEffect transition="in" filter="wipe(up)">
                                      <p:cBhvr>
                                        <p:cTn id="16"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0" name="Rectangle 18"/>
          <p:cNvSpPr>
            <a:spLocks noChangeAspect="1" noChangeArrowheads="1"/>
          </p:cNvSpPr>
          <p:nvPr/>
        </p:nvSpPr>
        <p:spPr bwMode="auto">
          <a:xfrm>
            <a:off x="10033001" y="2924176"/>
            <a:ext cx="624417" cy="468313"/>
          </a:xfrm>
          <a:prstGeom prst="rect">
            <a:avLst/>
          </a:prstGeom>
          <a:solidFill>
            <a:srgbClr val="FFFF66"/>
          </a:solidFill>
          <a:ln w="9525">
            <a:solidFill>
              <a:srgbClr val="FFFF66"/>
            </a:solidFill>
            <a:miter lim="800000"/>
            <a:headEnd/>
            <a:tailEnd/>
          </a:ln>
        </p:spPr>
        <p:txBody>
          <a:bodyPr wrap="none" anchor="ctr"/>
          <a:lstStyle/>
          <a:p>
            <a:endParaRPr lang="zh-CN" altLang="en-US"/>
          </a:p>
        </p:txBody>
      </p:sp>
      <p:sp>
        <p:nvSpPr>
          <p:cNvPr id="54320" name="Rectangle 48"/>
          <p:cNvSpPr>
            <a:spLocks noChangeAspect="1" noChangeArrowheads="1"/>
          </p:cNvSpPr>
          <p:nvPr/>
        </p:nvSpPr>
        <p:spPr bwMode="auto">
          <a:xfrm>
            <a:off x="6210301" y="4360863"/>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321" name="Rectangle 49"/>
          <p:cNvSpPr>
            <a:spLocks noChangeAspect="1" noChangeArrowheads="1"/>
          </p:cNvSpPr>
          <p:nvPr/>
        </p:nvSpPr>
        <p:spPr bwMode="auto">
          <a:xfrm>
            <a:off x="6834717" y="3875088"/>
            <a:ext cx="624416"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322" name="Rectangle 50"/>
          <p:cNvSpPr>
            <a:spLocks noChangeAspect="1" noChangeArrowheads="1"/>
          </p:cNvSpPr>
          <p:nvPr/>
        </p:nvSpPr>
        <p:spPr bwMode="auto">
          <a:xfrm>
            <a:off x="7476067" y="3871913"/>
            <a:ext cx="624417"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323" name="Rectangle 51"/>
          <p:cNvSpPr>
            <a:spLocks noChangeAspect="1" noChangeArrowheads="1"/>
          </p:cNvSpPr>
          <p:nvPr/>
        </p:nvSpPr>
        <p:spPr bwMode="auto">
          <a:xfrm>
            <a:off x="8113184" y="3392488"/>
            <a:ext cx="641349" cy="468312"/>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338" name="Rectangle 66"/>
          <p:cNvSpPr>
            <a:spLocks noChangeAspect="1" noChangeArrowheads="1"/>
          </p:cNvSpPr>
          <p:nvPr/>
        </p:nvSpPr>
        <p:spPr bwMode="auto">
          <a:xfrm>
            <a:off x="8765117" y="3400426"/>
            <a:ext cx="624416" cy="468313"/>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341" name="Rectangle 69"/>
          <p:cNvSpPr>
            <a:spLocks noChangeAspect="1" noChangeArrowheads="1"/>
          </p:cNvSpPr>
          <p:nvPr/>
        </p:nvSpPr>
        <p:spPr bwMode="auto">
          <a:xfrm>
            <a:off x="9378951" y="2917826"/>
            <a:ext cx="624416" cy="468313"/>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4276" name="Rectangle 4"/>
          <p:cNvSpPr>
            <a:spLocks noChangeArrowheads="1"/>
          </p:cNvSpPr>
          <p:nvPr/>
        </p:nvSpPr>
        <p:spPr bwMode="auto">
          <a:xfrm>
            <a:off x="527051" y="693739"/>
            <a:ext cx="72009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65000"/>
              <a:buFont typeface="Wingdings" pitchFamily="2" charset="2"/>
              <a:buNone/>
            </a:pPr>
            <a:r>
              <a:rPr lang="en-US" altLang="zh-CN" sz="2400" b="1" i="0" dirty="0" err="1">
                <a:solidFill>
                  <a:srgbClr val="0343F9"/>
                </a:solidFill>
              </a:rPr>
              <a:t>Bresenham</a:t>
            </a:r>
            <a:r>
              <a:rPr lang="zh-CN" altLang="en-US" sz="2400" b="1" i="0" dirty="0">
                <a:solidFill>
                  <a:srgbClr val="0343F9"/>
                </a:solidFill>
              </a:rPr>
              <a:t>计算循环过程及绘制结果</a:t>
            </a:r>
            <a:endParaRPr lang="en-US" altLang="zh-CN" sz="2400" b="1" i="0" dirty="0">
              <a:solidFill>
                <a:srgbClr val="0343F9"/>
              </a:solidFill>
            </a:endParaRPr>
          </a:p>
        </p:txBody>
      </p:sp>
      <p:grpSp>
        <p:nvGrpSpPr>
          <p:cNvPr id="2" name="Group 60"/>
          <p:cNvGrpSpPr>
            <a:grpSpLocks/>
          </p:cNvGrpSpPr>
          <p:nvPr/>
        </p:nvGrpSpPr>
        <p:grpSpPr bwMode="auto">
          <a:xfrm>
            <a:off x="239185" y="1268414"/>
            <a:ext cx="5778500" cy="369887"/>
            <a:chOff x="158" y="890"/>
            <a:chExt cx="2586" cy="233"/>
          </a:xfrm>
        </p:grpSpPr>
        <p:sp>
          <p:nvSpPr>
            <p:cNvPr id="59447" name="Text Box 6"/>
            <p:cNvSpPr txBox="1">
              <a:spLocks noChangeArrowheads="1"/>
            </p:cNvSpPr>
            <p:nvPr/>
          </p:nvSpPr>
          <p:spPr bwMode="auto">
            <a:xfrm>
              <a:off x="294" y="890"/>
              <a:ext cx="2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t>i </a:t>
              </a:r>
              <a:r>
                <a:rPr lang="en-US" altLang="zh-CN" b="1" i="0"/>
                <a:t>        setpixel      </a:t>
              </a:r>
              <a:r>
                <a:rPr lang="en-US" altLang="zh-CN" b="1"/>
                <a:t>p</a:t>
              </a:r>
              <a:r>
                <a:rPr lang="en-US" altLang="zh-CN" b="1" i="0"/>
                <a:t>        </a:t>
              </a:r>
              <a:r>
                <a:rPr lang="en-US" altLang="zh-CN" b="1"/>
                <a:t>x          y</a:t>
              </a:r>
            </a:p>
          </p:txBody>
        </p:sp>
        <p:sp>
          <p:nvSpPr>
            <p:cNvPr id="59448" name="Line 7"/>
            <p:cNvSpPr>
              <a:spLocks noChangeShapeType="1"/>
            </p:cNvSpPr>
            <p:nvPr/>
          </p:nvSpPr>
          <p:spPr bwMode="auto">
            <a:xfrm>
              <a:off x="158" y="1117"/>
              <a:ext cx="25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80" name="Text Box 8"/>
          <p:cNvSpPr txBox="1">
            <a:spLocks noChangeArrowheads="1"/>
          </p:cNvSpPr>
          <p:nvPr/>
        </p:nvSpPr>
        <p:spPr bwMode="auto">
          <a:xfrm>
            <a:off x="527052" y="1916113"/>
            <a:ext cx="2112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1           (0,0)      </a:t>
            </a:r>
          </a:p>
        </p:txBody>
      </p:sp>
      <p:sp>
        <p:nvSpPr>
          <p:cNvPr id="54281" name="Text Box 9"/>
          <p:cNvSpPr txBox="1">
            <a:spLocks noChangeArrowheads="1"/>
          </p:cNvSpPr>
          <p:nvPr/>
        </p:nvSpPr>
        <p:spPr bwMode="auto">
          <a:xfrm>
            <a:off x="527051" y="2490788"/>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2           (1,1) </a:t>
            </a:r>
          </a:p>
        </p:txBody>
      </p:sp>
      <p:sp>
        <p:nvSpPr>
          <p:cNvPr id="54282" name="Text Box 10"/>
          <p:cNvSpPr txBox="1">
            <a:spLocks noChangeArrowheads="1"/>
          </p:cNvSpPr>
          <p:nvPr/>
        </p:nvSpPr>
        <p:spPr bwMode="auto">
          <a:xfrm>
            <a:off x="546101" y="3176588"/>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3           (2,1) </a:t>
            </a:r>
          </a:p>
        </p:txBody>
      </p:sp>
      <p:sp>
        <p:nvSpPr>
          <p:cNvPr id="54283" name="Text Box 11"/>
          <p:cNvSpPr txBox="1">
            <a:spLocks noChangeArrowheads="1"/>
          </p:cNvSpPr>
          <p:nvPr/>
        </p:nvSpPr>
        <p:spPr bwMode="auto">
          <a:xfrm>
            <a:off x="592666" y="3860801"/>
            <a:ext cx="23050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4           (3,2) </a:t>
            </a:r>
          </a:p>
        </p:txBody>
      </p:sp>
      <p:sp>
        <p:nvSpPr>
          <p:cNvPr id="54284" name="Text Box 12"/>
          <p:cNvSpPr txBox="1">
            <a:spLocks noChangeArrowheads="1"/>
          </p:cNvSpPr>
          <p:nvPr/>
        </p:nvSpPr>
        <p:spPr bwMode="auto">
          <a:xfrm>
            <a:off x="584200" y="4545013"/>
            <a:ext cx="23050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5           (4,2) </a:t>
            </a:r>
          </a:p>
        </p:txBody>
      </p:sp>
      <p:sp>
        <p:nvSpPr>
          <p:cNvPr id="54285" name="Text Box 13"/>
          <p:cNvSpPr txBox="1">
            <a:spLocks noChangeArrowheads="1"/>
          </p:cNvSpPr>
          <p:nvPr/>
        </p:nvSpPr>
        <p:spPr bwMode="auto">
          <a:xfrm>
            <a:off x="2734734" y="1700213"/>
            <a:ext cx="27855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   0        0          0      </a:t>
            </a:r>
          </a:p>
        </p:txBody>
      </p:sp>
      <p:sp>
        <p:nvSpPr>
          <p:cNvPr id="54286" name="Text Box 14"/>
          <p:cNvSpPr txBox="1">
            <a:spLocks noChangeArrowheads="1"/>
          </p:cNvSpPr>
          <p:nvPr/>
        </p:nvSpPr>
        <p:spPr bwMode="auto">
          <a:xfrm>
            <a:off x="3839634" y="2255838"/>
            <a:ext cx="16806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1          1</a:t>
            </a:r>
          </a:p>
        </p:txBody>
      </p:sp>
      <p:grpSp>
        <p:nvGrpSpPr>
          <p:cNvPr id="3" name="Group 70"/>
          <p:cNvGrpSpPr>
            <a:grpSpLocks/>
          </p:cNvGrpSpPr>
          <p:nvPr/>
        </p:nvGrpSpPr>
        <p:grpSpPr bwMode="auto">
          <a:xfrm>
            <a:off x="5727701" y="2420938"/>
            <a:ext cx="6220884" cy="2825750"/>
            <a:chOff x="2706" y="1525"/>
            <a:chExt cx="2939" cy="1780"/>
          </a:xfrm>
        </p:grpSpPr>
        <p:sp>
          <p:nvSpPr>
            <p:cNvPr id="59423" name="Text Box 24"/>
            <p:cNvSpPr txBox="1">
              <a:spLocks noChangeArrowheads="1"/>
            </p:cNvSpPr>
            <p:nvPr/>
          </p:nvSpPr>
          <p:spPr bwMode="auto">
            <a:xfrm>
              <a:off x="2888" y="3074"/>
              <a:ext cx="27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zh-CN" altLang="en-US" b="1" i="0">
                  <a:solidFill>
                    <a:srgbClr val="F02F08"/>
                  </a:solidFill>
                </a:rPr>
                <a:t>  </a:t>
              </a:r>
              <a:r>
                <a:rPr lang="en-US" altLang="zh-CN" b="1" i="0">
                  <a:solidFill>
                    <a:srgbClr val="F02F08"/>
                  </a:solidFill>
                </a:rPr>
                <a:t>0     1      2      3      4      5     6      7     8</a:t>
              </a:r>
            </a:p>
          </p:txBody>
        </p:sp>
        <p:grpSp>
          <p:nvGrpSpPr>
            <p:cNvPr id="59424" name="Group 25"/>
            <p:cNvGrpSpPr>
              <a:grpSpLocks/>
            </p:cNvGrpSpPr>
            <p:nvPr/>
          </p:nvGrpSpPr>
          <p:grpSpPr bwMode="auto">
            <a:xfrm>
              <a:off x="2925" y="1525"/>
              <a:ext cx="2720" cy="1520"/>
              <a:chOff x="2835" y="928"/>
              <a:chExt cx="2720" cy="1520"/>
            </a:xfrm>
          </p:grpSpPr>
          <p:sp>
            <p:nvSpPr>
              <p:cNvPr id="59431" name="Line 26"/>
              <p:cNvSpPr>
                <a:spLocks noChangeShapeType="1"/>
              </p:cNvSpPr>
              <p:nvPr/>
            </p:nvSpPr>
            <p:spPr bwMode="auto">
              <a:xfrm>
                <a:off x="2835"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2" name="Line 27"/>
              <p:cNvSpPr>
                <a:spLocks noChangeAspect="1" noChangeShapeType="1"/>
              </p:cNvSpPr>
              <p:nvPr/>
            </p:nvSpPr>
            <p:spPr bwMode="auto">
              <a:xfrm>
                <a:off x="2835" y="1842"/>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3" name="Line 28"/>
              <p:cNvSpPr>
                <a:spLocks noChangeAspect="1" noChangeShapeType="1"/>
              </p:cNvSpPr>
              <p:nvPr/>
            </p:nvSpPr>
            <p:spPr bwMode="auto">
              <a:xfrm>
                <a:off x="2835" y="2447"/>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4" name="Line 29"/>
              <p:cNvSpPr>
                <a:spLocks noChangeAspect="1" noChangeShapeType="1"/>
              </p:cNvSpPr>
              <p:nvPr/>
            </p:nvSpPr>
            <p:spPr bwMode="auto">
              <a:xfrm>
                <a:off x="2835" y="1539"/>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5" name="Line 30"/>
              <p:cNvSpPr>
                <a:spLocks noChangeAspect="1" noChangeShapeType="1"/>
              </p:cNvSpPr>
              <p:nvPr/>
            </p:nvSpPr>
            <p:spPr bwMode="auto">
              <a:xfrm>
                <a:off x="2835" y="1237"/>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6" name="Line 31"/>
              <p:cNvSpPr>
                <a:spLocks noChangeShapeType="1"/>
              </p:cNvSpPr>
              <p:nvPr/>
            </p:nvSpPr>
            <p:spPr bwMode="auto">
              <a:xfrm>
                <a:off x="3136"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7" name="Line 32"/>
              <p:cNvSpPr>
                <a:spLocks noChangeShapeType="1"/>
              </p:cNvSpPr>
              <p:nvPr/>
            </p:nvSpPr>
            <p:spPr bwMode="auto">
              <a:xfrm>
                <a:off x="3437"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8" name="Line 33"/>
              <p:cNvSpPr>
                <a:spLocks noChangeShapeType="1"/>
              </p:cNvSpPr>
              <p:nvPr/>
            </p:nvSpPr>
            <p:spPr bwMode="auto">
              <a:xfrm>
                <a:off x="3739"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9" name="Line 34"/>
              <p:cNvSpPr>
                <a:spLocks noChangeShapeType="1"/>
              </p:cNvSpPr>
              <p:nvPr/>
            </p:nvSpPr>
            <p:spPr bwMode="auto">
              <a:xfrm>
                <a:off x="4643"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0" name="Line 35"/>
              <p:cNvSpPr>
                <a:spLocks noChangeShapeType="1"/>
              </p:cNvSpPr>
              <p:nvPr/>
            </p:nvSpPr>
            <p:spPr bwMode="auto">
              <a:xfrm>
                <a:off x="4945"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36"/>
              <p:cNvSpPr>
                <a:spLocks noChangeAspect="1" noChangeShapeType="1"/>
              </p:cNvSpPr>
              <p:nvPr/>
            </p:nvSpPr>
            <p:spPr bwMode="auto">
              <a:xfrm>
                <a:off x="2835" y="935"/>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37"/>
              <p:cNvSpPr>
                <a:spLocks noChangeShapeType="1"/>
              </p:cNvSpPr>
              <p:nvPr/>
            </p:nvSpPr>
            <p:spPr bwMode="auto">
              <a:xfrm>
                <a:off x="5548"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38"/>
              <p:cNvSpPr>
                <a:spLocks noChangeShapeType="1"/>
              </p:cNvSpPr>
              <p:nvPr/>
            </p:nvSpPr>
            <p:spPr bwMode="auto">
              <a:xfrm>
                <a:off x="5246"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39"/>
              <p:cNvSpPr>
                <a:spLocks noChangeShapeType="1"/>
              </p:cNvSpPr>
              <p:nvPr/>
            </p:nvSpPr>
            <p:spPr bwMode="auto">
              <a:xfrm>
                <a:off x="4040" y="935"/>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40"/>
              <p:cNvSpPr>
                <a:spLocks noChangeShapeType="1"/>
              </p:cNvSpPr>
              <p:nvPr/>
            </p:nvSpPr>
            <p:spPr bwMode="auto">
              <a:xfrm>
                <a:off x="4342" y="928"/>
                <a:ext cx="0" cy="1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Line 41"/>
              <p:cNvSpPr>
                <a:spLocks noChangeAspect="1" noChangeShapeType="1"/>
              </p:cNvSpPr>
              <p:nvPr/>
            </p:nvSpPr>
            <p:spPr bwMode="auto">
              <a:xfrm>
                <a:off x="2835" y="2144"/>
                <a:ext cx="2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425" name="Group 58"/>
            <p:cNvGrpSpPr>
              <a:grpSpLocks/>
            </p:cNvGrpSpPr>
            <p:nvPr/>
          </p:nvGrpSpPr>
          <p:grpSpPr bwMode="auto">
            <a:xfrm>
              <a:off x="2706" y="1532"/>
              <a:ext cx="454" cy="1453"/>
              <a:chOff x="2517" y="572"/>
              <a:chExt cx="454" cy="1453"/>
            </a:xfrm>
          </p:grpSpPr>
          <p:sp>
            <p:nvSpPr>
              <p:cNvPr id="59426" name="Text Box 43"/>
              <p:cNvSpPr txBox="1">
                <a:spLocks noChangeArrowheads="1"/>
              </p:cNvSpPr>
              <p:nvPr/>
            </p:nvSpPr>
            <p:spPr bwMode="auto">
              <a:xfrm>
                <a:off x="2517" y="572"/>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4</a:t>
                </a:r>
              </a:p>
            </p:txBody>
          </p:sp>
          <p:sp>
            <p:nvSpPr>
              <p:cNvPr id="59427" name="Text Box 44"/>
              <p:cNvSpPr txBox="1">
                <a:spLocks noChangeArrowheads="1"/>
              </p:cNvSpPr>
              <p:nvPr/>
            </p:nvSpPr>
            <p:spPr bwMode="auto">
              <a:xfrm>
                <a:off x="2517" y="877"/>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3</a:t>
                </a:r>
              </a:p>
            </p:txBody>
          </p:sp>
          <p:sp>
            <p:nvSpPr>
              <p:cNvPr id="59428" name="Text Box 45"/>
              <p:cNvSpPr txBox="1">
                <a:spLocks noChangeArrowheads="1"/>
              </p:cNvSpPr>
              <p:nvPr/>
            </p:nvSpPr>
            <p:spPr bwMode="auto">
              <a:xfrm>
                <a:off x="2517" y="1183"/>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2</a:t>
                </a:r>
              </a:p>
            </p:txBody>
          </p:sp>
          <p:sp>
            <p:nvSpPr>
              <p:cNvPr id="59429" name="Text Box 46"/>
              <p:cNvSpPr txBox="1">
                <a:spLocks noChangeArrowheads="1"/>
              </p:cNvSpPr>
              <p:nvPr/>
            </p:nvSpPr>
            <p:spPr bwMode="auto">
              <a:xfrm>
                <a:off x="2517" y="1488"/>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1</a:t>
                </a:r>
              </a:p>
            </p:txBody>
          </p:sp>
          <p:sp>
            <p:nvSpPr>
              <p:cNvPr id="59430" name="Text Box 47"/>
              <p:cNvSpPr txBox="1">
                <a:spLocks noChangeArrowheads="1"/>
              </p:cNvSpPr>
              <p:nvPr/>
            </p:nvSpPr>
            <p:spPr bwMode="auto">
              <a:xfrm>
                <a:off x="2517" y="1794"/>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rgbClr val="F02F08"/>
                    </a:solidFill>
                  </a:rPr>
                  <a:t>0</a:t>
                </a:r>
              </a:p>
            </p:txBody>
          </p:sp>
        </p:grpSp>
      </p:grpSp>
      <p:sp>
        <p:nvSpPr>
          <p:cNvPr id="54335" name="Text Box 63"/>
          <p:cNvSpPr txBox="1">
            <a:spLocks noChangeArrowheads="1"/>
          </p:cNvSpPr>
          <p:nvPr/>
        </p:nvSpPr>
        <p:spPr bwMode="auto">
          <a:xfrm>
            <a:off x="3839633" y="2816226"/>
            <a:ext cx="16700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2          1</a:t>
            </a:r>
          </a:p>
        </p:txBody>
      </p:sp>
      <p:sp>
        <p:nvSpPr>
          <p:cNvPr id="54336" name="Text Box 64"/>
          <p:cNvSpPr txBox="1">
            <a:spLocks noChangeArrowheads="1"/>
          </p:cNvSpPr>
          <p:nvPr/>
        </p:nvSpPr>
        <p:spPr bwMode="auto">
          <a:xfrm>
            <a:off x="3839634" y="3522663"/>
            <a:ext cx="14880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3          2</a:t>
            </a:r>
          </a:p>
        </p:txBody>
      </p:sp>
      <p:sp>
        <p:nvSpPr>
          <p:cNvPr id="54339" name="Text Box 67"/>
          <p:cNvSpPr txBox="1">
            <a:spLocks noChangeArrowheads="1"/>
          </p:cNvSpPr>
          <p:nvPr/>
        </p:nvSpPr>
        <p:spPr bwMode="auto">
          <a:xfrm>
            <a:off x="3839634" y="4149726"/>
            <a:ext cx="1595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4          2     </a:t>
            </a:r>
          </a:p>
        </p:txBody>
      </p:sp>
      <p:sp>
        <p:nvSpPr>
          <p:cNvPr id="54340" name="Text Box 68"/>
          <p:cNvSpPr txBox="1">
            <a:spLocks noChangeArrowheads="1"/>
          </p:cNvSpPr>
          <p:nvPr/>
        </p:nvSpPr>
        <p:spPr bwMode="auto">
          <a:xfrm>
            <a:off x="660400" y="5186363"/>
            <a:ext cx="23050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6          (5,3) </a:t>
            </a:r>
          </a:p>
        </p:txBody>
      </p:sp>
      <p:sp>
        <p:nvSpPr>
          <p:cNvPr id="54343" name="Text Box 71"/>
          <p:cNvSpPr txBox="1">
            <a:spLocks noChangeArrowheads="1"/>
          </p:cNvSpPr>
          <p:nvPr/>
        </p:nvSpPr>
        <p:spPr bwMode="auto">
          <a:xfrm>
            <a:off x="3839634" y="4833938"/>
            <a:ext cx="15261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5          3</a:t>
            </a:r>
          </a:p>
        </p:txBody>
      </p:sp>
      <p:sp>
        <p:nvSpPr>
          <p:cNvPr id="54344" name="Text Box 72"/>
          <p:cNvSpPr txBox="1">
            <a:spLocks noChangeArrowheads="1"/>
          </p:cNvSpPr>
          <p:nvPr/>
        </p:nvSpPr>
        <p:spPr bwMode="auto">
          <a:xfrm>
            <a:off x="3839634" y="5445126"/>
            <a:ext cx="1909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t>6          3</a:t>
            </a:r>
          </a:p>
        </p:txBody>
      </p:sp>
      <p:sp>
        <p:nvSpPr>
          <p:cNvPr id="54345" name="Text Box 73"/>
          <p:cNvSpPr txBox="1">
            <a:spLocks noChangeArrowheads="1"/>
          </p:cNvSpPr>
          <p:nvPr/>
        </p:nvSpPr>
        <p:spPr bwMode="auto">
          <a:xfrm>
            <a:off x="2658534" y="2241551"/>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a:t> </a:t>
            </a:r>
            <a:r>
              <a:rPr lang="en-US" altLang="zh-CN" b="1" i="0"/>
              <a:t>-6</a:t>
            </a:r>
            <a:r>
              <a:rPr lang="en-US" altLang="zh-CN" b="1"/>
              <a:t> </a:t>
            </a:r>
            <a:endParaRPr lang="zh-CN" altLang="en-US" b="1"/>
          </a:p>
        </p:txBody>
      </p:sp>
      <p:sp>
        <p:nvSpPr>
          <p:cNvPr id="54346" name="Text Box 74"/>
          <p:cNvSpPr txBox="1">
            <a:spLocks noChangeArrowheads="1"/>
          </p:cNvSpPr>
          <p:nvPr/>
        </p:nvSpPr>
        <p:spPr bwMode="auto">
          <a:xfrm>
            <a:off x="2709334" y="280352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latin typeface="Times New Roman" pitchFamily="18" charset="0"/>
              </a:rPr>
              <a:t>0</a:t>
            </a:r>
            <a:r>
              <a:rPr lang="en-US" altLang="zh-CN" b="1"/>
              <a:t> </a:t>
            </a:r>
            <a:endParaRPr lang="zh-CN" altLang="en-US" b="1"/>
          </a:p>
        </p:txBody>
      </p:sp>
      <p:sp>
        <p:nvSpPr>
          <p:cNvPr id="54347" name="Text Box 75"/>
          <p:cNvSpPr txBox="1">
            <a:spLocks noChangeArrowheads="1"/>
          </p:cNvSpPr>
          <p:nvPr/>
        </p:nvSpPr>
        <p:spPr bwMode="auto">
          <a:xfrm>
            <a:off x="2658534" y="355758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a:t> </a:t>
            </a:r>
            <a:r>
              <a:rPr lang="en-US" altLang="zh-CN" b="1" i="0"/>
              <a:t>-6</a:t>
            </a:r>
            <a:r>
              <a:rPr lang="en-US" altLang="zh-CN" b="1"/>
              <a:t> </a:t>
            </a:r>
            <a:endParaRPr lang="zh-CN" altLang="en-US" b="1"/>
          </a:p>
        </p:txBody>
      </p:sp>
      <p:sp>
        <p:nvSpPr>
          <p:cNvPr id="54348" name="Text Box 76"/>
          <p:cNvSpPr txBox="1">
            <a:spLocks noChangeArrowheads="1"/>
          </p:cNvSpPr>
          <p:nvPr/>
        </p:nvSpPr>
        <p:spPr bwMode="auto">
          <a:xfrm>
            <a:off x="2709334" y="411956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latin typeface="Times New Roman" pitchFamily="18" charset="0"/>
              </a:rPr>
              <a:t>0</a:t>
            </a:r>
            <a:r>
              <a:rPr lang="en-US" altLang="zh-CN" b="1"/>
              <a:t> </a:t>
            </a:r>
            <a:endParaRPr lang="zh-CN" altLang="en-US" b="1"/>
          </a:p>
        </p:txBody>
      </p:sp>
      <p:sp>
        <p:nvSpPr>
          <p:cNvPr id="54349" name="Text Box 77"/>
          <p:cNvSpPr txBox="1">
            <a:spLocks noChangeArrowheads="1"/>
          </p:cNvSpPr>
          <p:nvPr/>
        </p:nvSpPr>
        <p:spPr bwMode="auto">
          <a:xfrm>
            <a:off x="2658534" y="4846638"/>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a:t> </a:t>
            </a:r>
            <a:r>
              <a:rPr lang="en-US" altLang="zh-CN" b="1" i="0"/>
              <a:t>-6</a:t>
            </a:r>
            <a:r>
              <a:rPr lang="en-US" altLang="zh-CN" b="1"/>
              <a:t> </a:t>
            </a:r>
            <a:endParaRPr lang="zh-CN" altLang="en-US" b="1"/>
          </a:p>
        </p:txBody>
      </p:sp>
      <p:sp>
        <p:nvSpPr>
          <p:cNvPr id="54350" name="Text Box 78"/>
          <p:cNvSpPr txBox="1">
            <a:spLocks noChangeArrowheads="1"/>
          </p:cNvSpPr>
          <p:nvPr/>
        </p:nvSpPr>
        <p:spPr bwMode="auto">
          <a:xfrm>
            <a:off x="2709334" y="5408613"/>
            <a:ext cx="9609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b="1" i="0">
                <a:latin typeface="Times New Roman" pitchFamily="18" charset="0"/>
              </a:rPr>
              <a:t>0</a:t>
            </a:r>
            <a:r>
              <a:rPr lang="en-US" altLang="zh-CN" b="1"/>
              <a:t> </a:t>
            </a:r>
            <a:endParaRPr lang="zh-CN" altLang="en-US" b="1"/>
          </a:p>
        </p:txBody>
      </p:sp>
    </p:spTree>
    <p:extLst>
      <p:ext uri="{BB962C8B-B14F-4D97-AF65-F5344CB8AC3E}">
        <p14:creationId xmlns:p14="http://schemas.microsoft.com/office/powerpoint/2010/main" val="160528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left)">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4285"/>
                                        </p:tgtEl>
                                        <p:attrNameLst>
                                          <p:attrName>style.visibility</p:attrName>
                                        </p:attrNameLst>
                                      </p:cBhvr>
                                      <p:to>
                                        <p:strVal val="visible"/>
                                      </p:to>
                                    </p:set>
                                    <p:animEffect transition="in" filter="wipe(left)">
                                      <p:cBhvr>
                                        <p:cTn id="20" dur="500"/>
                                        <p:tgtEl>
                                          <p:spTgt spid="542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280"/>
                                        </p:tgtEl>
                                        <p:attrNameLst>
                                          <p:attrName>style.visibility</p:attrName>
                                        </p:attrNameLst>
                                      </p:cBhvr>
                                      <p:to>
                                        <p:strVal val="visible"/>
                                      </p:to>
                                    </p:set>
                                    <p:animEffect transition="in" filter="wipe(left)">
                                      <p:cBhvr>
                                        <p:cTn id="25" dur="500"/>
                                        <p:tgtEl>
                                          <p:spTgt spid="542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432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4286"/>
                                        </p:tgtEl>
                                        <p:attrNameLst>
                                          <p:attrName>style.visibility</p:attrName>
                                        </p:attrNameLst>
                                      </p:cBhvr>
                                      <p:to>
                                        <p:strVal val="visible"/>
                                      </p:to>
                                    </p:set>
                                    <p:animEffect transition="in" filter="wipe(left)">
                                      <p:cBhvr>
                                        <p:cTn id="34" dur="500"/>
                                        <p:tgtEl>
                                          <p:spTgt spid="542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3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281"/>
                                        </p:tgtEl>
                                        <p:attrNameLst>
                                          <p:attrName>style.visibility</p:attrName>
                                        </p:attrNameLst>
                                      </p:cBhvr>
                                      <p:to>
                                        <p:strVal val="visible"/>
                                      </p:to>
                                    </p:set>
                                    <p:animEffect transition="in" filter="wipe(left)">
                                      <p:cBhvr>
                                        <p:cTn id="43" dur="500"/>
                                        <p:tgtEl>
                                          <p:spTgt spid="542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432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33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434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4282"/>
                                        </p:tgtEl>
                                        <p:attrNameLst>
                                          <p:attrName>style.visibility</p:attrName>
                                        </p:attrNameLst>
                                      </p:cBhvr>
                                      <p:to>
                                        <p:strVal val="visible"/>
                                      </p:to>
                                    </p:set>
                                    <p:animEffect transition="in" filter="wipe(left)">
                                      <p:cBhvr>
                                        <p:cTn id="60" dur="500"/>
                                        <p:tgtEl>
                                          <p:spTgt spid="5428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32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33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34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4283"/>
                                        </p:tgtEl>
                                        <p:attrNameLst>
                                          <p:attrName>style.visibility</p:attrName>
                                        </p:attrNameLst>
                                      </p:cBhvr>
                                      <p:to>
                                        <p:strVal val="visible"/>
                                      </p:to>
                                    </p:set>
                                    <p:animEffect transition="in" filter="wipe(left)">
                                      <p:cBhvr>
                                        <p:cTn id="77" dur="500"/>
                                        <p:tgtEl>
                                          <p:spTgt spid="5428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432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4339"/>
                                        </p:tgtEl>
                                        <p:attrNameLst>
                                          <p:attrName>style.visibility</p:attrName>
                                        </p:attrNameLst>
                                      </p:cBhvr>
                                      <p:to>
                                        <p:strVal val="visible"/>
                                      </p:to>
                                    </p:set>
                                    <p:animEffect transition="in" filter="wipe(left)">
                                      <p:cBhvr>
                                        <p:cTn id="86" dur="500"/>
                                        <p:tgtEl>
                                          <p:spTgt spid="5433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434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4284"/>
                                        </p:tgtEl>
                                        <p:attrNameLst>
                                          <p:attrName>style.visibility</p:attrName>
                                        </p:attrNameLst>
                                      </p:cBhvr>
                                      <p:to>
                                        <p:strVal val="visible"/>
                                      </p:to>
                                    </p:set>
                                    <p:animEffect transition="in" filter="wipe(left)">
                                      <p:cBhvr>
                                        <p:cTn id="95" dur="500"/>
                                        <p:tgtEl>
                                          <p:spTgt spid="5428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4338"/>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43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434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4340"/>
                                        </p:tgtEl>
                                        <p:attrNameLst>
                                          <p:attrName>style.visibility</p:attrName>
                                        </p:attrNameLst>
                                      </p:cBhvr>
                                      <p:to>
                                        <p:strVal val="visible"/>
                                      </p:to>
                                    </p:set>
                                    <p:animEffect transition="in" filter="wipe(left)">
                                      <p:cBhvr>
                                        <p:cTn id="112" dur="500"/>
                                        <p:tgtEl>
                                          <p:spTgt spid="543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4341"/>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434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4350"/>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1" nodeType="clickEffect">
                                  <p:stCondLst>
                                    <p:cond delay="0"/>
                                  </p:stCondLst>
                                  <p:childTnLst>
                                    <p:set>
                                      <p:cBhvr>
                                        <p:cTn id="128" dur="1" fill="hold">
                                          <p:stCondLst>
                                            <p:cond delay="0"/>
                                          </p:stCondLst>
                                        </p:cTn>
                                        <p:tgtEl>
                                          <p:spTgt spid="5434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1" nodeType="clickEffect">
                                  <p:stCondLst>
                                    <p:cond delay="0"/>
                                  </p:stCondLst>
                                  <p:childTnLst>
                                    <p:set>
                                      <p:cBhvr>
                                        <p:cTn id="132" dur="1" fill="hold">
                                          <p:stCondLst>
                                            <p:cond delay="0"/>
                                          </p:stCondLst>
                                        </p:cTn>
                                        <p:tgtEl>
                                          <p:spTgt spid="54344"/>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0" grpId="0" animBg="1"/>
      <p:bldP spid="54320" grpId="0" animBg="1"/>
      <p:bldP spid="54321" grpId="0" animBg="1"/>
      <p:bldP spid="54322" grpId="0" animBg="1"/>
      <p:bldP spid="54323" grpId="0" animBg="1"/>
      <p:bldP spid="54338" grpId="0" animBg="1"/>
      <p:bldP spid="54341" grpId="0" animBg="1"/>
      <p:bldP spid="54276" grpId="0"/>
      <p:bldP spid="54280" grpId="0"/>
      <p:bldP spid="54281" grpId="0"/>
      <p:bldP spid="54282" grpId="0"/>
      <p:bldP spid="54283" grpId="0"/>
      <p:bldP spid="54284" grpId="0"/>
      <p:bldP spid="54285" grpId="0"/>
      <p:bldP spid="54286" grpId="0"/>
      <p:bldP spid="54335" grpId="0"/>
      <p:bldP spid="54336" grpId="0"/>
      <p:bldP spid="54339" grpId="0"/>
      <p:bldP spid="54340" grpId="0"/>
      <p:bldP spid="54343" grpId="0"/>
      <p:bldP spid="54343" grpId="1"/>
      <p:bldP spid="54344" grpId="0"/>
      <p:bldP spid="54344" grpId="1"/>
      <p:bldP spid="54345" grpId="0"/>
      <p:bldP spid="54346" grpId="0"/>
      <p:bldP spid="54347" grpId="0"/>
      <p:bldP spid="54348" grpId="0"/>
      <p:bldP spid="54349" grpId="0"/>
      <p:bldP spid="5435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9"/>
          <p:cNvSpPr>
            <a:spLocks noChangeArrowheads="1"/>
          </p:cNvSpPr>
          <p:nvPr/>
        </p:nvSpPr>
        <p:spPr bwMode="auto">
          <a:xfrm>
            <a:off x="560917" y="2781300"/>
            <a:ext cx="109728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endParaRPr lang="zh-CN" altLang="en-US" sz="2400" b="1" i="0">
              <a:solidFill>
                <a:schemeClr val="bg2"/>
              </a:solidFill>
            </a:endParaRPr>
          </a:p>
          <a:p>
            <a:pPr marL="1600200" lvl="3" indent="-228600" algn="l">
              <a:spcBef>
                <a:spcPct val="20000"/>
              </a:spcBef>
              <a:buClr>
                <a:schemeClr val="accent2"/>
              </a:buClr>
              <a:buSzPct val="70000"/>
              <a:buFont typeface="Wingdings" pitchFamily="2" charset="2"/>
              <a:buNone/>
            </a:pPr>
            <a:r>
              <a:rPr lang="zh-CN" altLang="en-US" sz="2400" b="1" i="0">
                <a:solidFill>
                  <a:srgbClr val="9933FF"/>
                </a:solidFill>
              </a:rPr>
              <a:t>  从直线两端同时进行光栅化</a:t>
            </a:r>
          </a:p>
          <a:p>
            <a:pPr marL="1600200" lvl="3" indent="-228600" algn="l">
              <a:spcBef>
                <a:spcPct val="20000"/>
              </a:spcBef>
              <a:buClr>
                <a:schemeClr val="accent2"/>
              </a:buClr>
              <a:buSzPct val="70000"/>
              <a:buFont typeface="Wingdings" pitchFamily="2" charset="2"/>
              <a:buNone/>
            </a:pPr>
            <a:endParaRPr lang="zh-CN" altLang="en-US" sz="2400" b="1" i="0">
              <a:solidFill>
                <a:srgbClr val="9933FF"/>
              </a:solidFill>
            </a:endParaRPr>
          </a:p>
          <a:p>
            <a:pPr marL="742950" lvl="1" indent="-285750" algn="l">
              <a:spcBef>
                <a:spcPct val="20000"/>
              </a:spcBef>
              <a:buClr>
                <a:schemeClr val="accent2"/>
              </a:buClr>
              <a:buSzPct val="80000"/>
              <a:buFont typeface="Wingdings" pitchFamily="2" charset="2"/>
              <a:buChar char="¨"/>
            </a:pPr>
            <a:endParaRPr lang="zh-CN" altLang="en-US" sz="2400" b="1" i="0">
              <a:solidFill>
                <a:srgbClr val="9933FF"/>
              </a:solidFill>
            </a:endParaRPr>
          </a:p>
        </p:txBody>
      </p:sp>
      <p:sp>
        <p:nvSpPr>
          <p:cNvPr id="55304" name="Rectangle 8"/>
          <p:cNvSpPr>
            <a:spLocks noChangeArrowheads="1"/>
          </p:cNvSpPr>
          <p:nvPr/>
        </p:nvSpPr>
        <p:spPr bwMode="auto">
          <a:xfrm>
            <a:off x="300567" y="1412875"/>
            <a:ext cx="109728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endParaRPr lang="zh-CN" altLang="en-US" sz="2400" i="0" dirty="0">
              <a:solidFill>
                <a:schemeClr val="bg2"/>
              </a:solidFill>
            </a:endParaRPr>
          </a:p>
          <a:p>
            <a:pPr marL="1600200" lvl="3" indent="-228600" algn="l">
              <a:spcBef>
                <a:spcPct val="20000"/>
              </a:spcBef>
              <a:buClr>
                <a:schemeClr val="accent2"/>
              </a:buClr>
              <a:buSzPct val="70000"/>
              <a:buFont typeface="Wingdings" pitchFamily="2" charset="2"/>
              <a:buNone/>
            </a:pPr>
            <a:r>
              <a:rPr lang="zh-CN" altLang="en-US" sz="2400" i="0" dirty="0">
                <a:solidFill>
                  <a:srgbClr val="9933FF"/>
                </a:solidFill>
              </a:rPr>
              <a:t>   </a:t>
            </a:r>
            <a:r>
              <a:rPr lang="zh-CN" altLang="en-US" sz="2400" b="1" i="0" dirty="0">
                <a:solidFill>
                  <a:srgbClr val="9933FF"/>
                </a:solidFill>
              </a:rPr>
              <a:t>将第一象限中的算法扩展到所有其他象限中</a:t>
            </a:r>
          </a:p>
          <a:p>
            <a:pPr marL="1600200" lvl="3" indent="-228600" algn="l">
              <a:spcBef>
                <a:spcPct val="20000"/>
              </a:spcBef>
              <a:buClr>
                <a:schemeClr val="accent2"/>
              </a:buClr>
              <a:buSzPct val="70000"/>
              <a:buFont typeface="Wingdings" pitchFamily="2" charset="2"/>
              <a:buNone/>
            </a:pPr>
            <a:r>
              <a:rPr lang="zh-CN" altLang="en-US" sz="2400" i="0" dirty="0">
                <a:solidFill>
                  <a:srgbClr val="9933FF"/>
                </a:solidFill>
              </a:rPr>
              <a:t>                                                            </a:t>
            </a:r>
            <a:endParaRPr lang="zh-CN" altLang="en-US" sz="2400" i="0" dirty="0">
              <a:solidFill>
                <a:srgbClr val="9933FF"/>
              </a:solidFill>
              <a:latin typeface="Times New Roman" pitchFamily="18" charset="0"/>
            </a:endParaRPr>
          </a:p>
          <a:p>
            <a:pPr marL="1600200" lvl="3" indent="-228600" algn="l">
              <a:spcBef>
                <a:spcPct val="20000"/>
              </a:spcBef>
              <a:buClr>
                <a:schemeClr val="accent2"/>
              </a:buClr>
              <a:buSzPct val="70000"/>
              <a:buFont typeface="Wingdings" pitchFamily="2" charset="2"/>
              <a:buNone/>
            </a:pPr>
            <a:endParaRPr lang="zh-CN" altLang="en-US" sz="2400" i="0" dirty="0">
              <a:solidFill>
                <a:srgbClr val="9933FF"/>
              </a:solidFill>
            </a:endParaRPr>
          </a:p>
          <a:p>
            <a:pPr marL="742950" lvl="1" indent="-285750" algn="l">
              <a:spcBef>
                <a:spcPct val="20000"/>
              </a:spcBef>
              <a:buClr>
                <a:schemeClr val="accent2"/>
              </a:buClr>
              <a:buSzPct val="80000"/>
              <a:buFont typeface="Wingdings" pitchFamily="2" charset="2"/>
              <a:buChar char="¨"/>
            </a:pPr>
            <a:endParaRPr lang="zh-CN" altLang="en-US" sz="2400" i="0" dirty="0">
              <a:solidFill>
                <a:srgbClr val="9933FF"/>
              </a:solidFill>
            </a:endParaRPr>
          </a:p>
        </p:txBody>
      </p:sp>
      <p:sp>
        <p:nvSpPr>
          <p:cNvPr id="55299" name="Rectangle 3"/>
          <p:cNvSpPr>
            <a:spLocks noGrp="1" noChangeArrowheads="1"/>
          </p:cNvSpPr>
          <p:nvPr>
            <p:ph type="body" idx="1"/>
          </p:nvPr>
        </p:nvSpPr>
        <p:spPr>
          <a:xfrm>
            <a:off x="609600" y="692151"/>
            <a:ext cx="10972800" cy="720725"/>
          </a:xfrm>
        </p:spPr>
        <p:txBody>
          <a:bodyPr/>
          <a:lstStyle/>
          <a:p>
            <a:pPr marL="457200" lvl="1" indent="-457200" eaLnBrk="1" hangingPunct="0">
              <a:lnSpc>
                <a:spcPct val="100000"/>
              </a:lnSpc>
              <a:spcBef>
                <a:spcPts val="600"/>
              </a:spcBef>
              <a:buFont typeface="Arial" panose="020B0604020202020204" pitchFamily="34" charset="0"/>
              <a:buChar char="•"/>
              <a:defRPr/>
            </a:pP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的改进算法</a:t>
            </a:r>
          </a:p>
          <a:p>
            <a:pPr lvl="3" eaLnBrk="1" hangingPunct="1">
              <a:buFont typeface="Wingdings" pitchFamily="2" charset="2"/>
              <a:buNone/>
            </a:pPr>
            <a:endParaRPr lang="zh-CN" altLang="en-US" b="1" dirty="0" smtClean="0">
              <a:solidFill>
                <a:srgbClr val="9933FF"/>
              </a:solidFill>
            </a:endParaRPr>
          </a:p>
          <a:p>
            <a:pPr lvl="1" eaLnBrk="1" hangingPunct="1"/>
            <a:endParaRPr lang="zh-CN" altLang="en-US" sz="2000" b="1" dirty="0" smtClean="0">
              <a:solidFill>
                <a:srgbClr val="9933FF"/>
              </a:solidFill>
            </a:endParaRPr>
          </a:p>
        </p:txBody>
      </p:sp>
      <p:sp>
        <p:nvSpPr>
          <p:cNvPr id="55301" name="Rectangle 5"/>
          <p:cNvSpPr>
            <a:spLocks noChangeArrowheads="1"/>
          </p:cNvSpPr>
          <p:nvPr/>
        </p:nvSpPr>
        <p:spPr bwMode="auto">
          <a:xfrm>
            <a:off x="478367" y="1341439"/>
            <a:ext cx="109728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通用</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Bresenham</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算法</a:t>
            </a:r>
          </a:p>
          <a:p>
            <a:pPr marL="1600200" lvl="3" indent="-228600" algn="l">
              <a:spcBef>
                <a:spcPct val="20000"/>
              </a:spcBef>
              <a:buClr>
                <a:schemeClr val="accent2"/>
              </a:buClr>
              <a:buSzPct val="70000"/>
              <a:buFont typeface="Wingdings" pitchFamily="2" charset="2"/>
              <a:buNone/>
            </a:pPr>
            <a:r>
              <a:rPr lang="zh-CN" altLang="en-US" sz="2000" b="1" i="0" dirty="0">
                <a:solidFill>
                  <a:srgbClr val="9933FF"/>
                </a:solidFill>
              </a:rPr>
              <a:t>   </a:t>
            </a:r>
            <a:endParaRPr lang="zh-CN" altLang="en-US" sz="2000" i="0" dirty="0">
              <a:solidFill>
                <a:srgbClr val="9933FF"/>
              </a:solidFill>
              <a:latin typeface="Times New Roman" pitchFamily="18" charset="0"/>
            </a:endParaRPr>
          </a:p>
          <a:p>
            <a:pPr marL="1600200" lvl="3" indent="-228600" algn="l">
              <a:spcBef>
                <a:spcPct val="20000"/>
              </a:spcBef>
              <a:buClr>
                <a:schemeClr val="accent2"/>
              </a:buClr>
              <a:buSzPct val="70000"/>
              <a:buFont typeface="Wingdings" pitchFamily="2" charset="2"/>
              <a:buNone/>
            </a:pPr>
            <a:endParaRPr lang="zh-CN" altLang="en-US" sz="2000" b="1" i="0" dirty="0">
              <a:solidFill>
                <a:srgbClr val="9933FF"/>
              </a:solidFill>
            </a:endParaRPr>
          </a:p>
          <a:p>
            <a:pPr marL="742950" lvl="1" indent="-285750" algn="l">
              <a:spcBef>
                <a:spcPct val="20000"/>
              </a:spcBef>
              <a:buClr>
                <a:schemeClr val="accent2"/>
              </a:buClr>
              <a:buSzPct val="80000"/>
              <a:buFont typeface="Wingdings" pitchFamily="2" charset="2"/>
              <a:buChar char="¨"/>
            </a:pPr>
            <a:endParaRPr lang="zh-CN" altLang="en-US" sz="2000" b="1" i="0" dirty="0">
              <a:solidFill>
                <a:srgbClr val="9933FF"/>
              </a:solidFill>
            </a:endParaRPr>
          </a:p>
        </p:txBody>
      </p:sp>
      <p:sp>
        <p:nvSpPr>
          <p:cNvPr id="55302" name="Rectangle 6"/>
          <p:cNvSpPr>
            <a:spLocks noChangeArrowheads="1"/>
          </p:cNvSpPr>
          <p:nvPr/>
        </p:nvSpPr>
        <p:spPr bwMode="auto">
          <a:xfrm>
            <a:off x="560917" y="2711450"/>
            <a:ext cx="109728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双步快速</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Bresenham</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算法</a:t>
            </a:r>
          </a:p>
          <a:p>
            <a:pPr marL="1600200" lvl="3" indent="-228600" algn="l">
              <a:spcBef>
                <a:spcPct val="20000"/>
              </a:spcBef>
              <a:buClr>
                <a:schemeClr val="accent2"/>
              </a:buClr>
              <a:buSzPct val="70000"/>
              <a:buFont typeface="Wingdings" pitchFamily="2" charset="2"/>
              <a:buNone/>
            </a:pPr>
            <a:r>
              <a:rPr lang="zh-CN" altLang="en-US" sz="2000" b="1" i="0" dirty="0">
                <a:solidFill>
                  <a:srgbClr val="9933FF"/>
                </a:solidFill>
              </a:rPr>
              <a:t>  </a:t>
            </a:r>
          </a:p>
          <a:p>
            <a:pPr marL="742950" lvl="1" indent="-285750" algn="l">
              <a:spcBef>
                <a:spcPct val="20000"/>
              </a:spcBef>
              <a:buClr>
                <a:schemeClr val="accent2"/>
              </a:buClr>
              <a:buSzPct val="80000"/>
              <a:buFont typeface="Wingdings" pitchFamily="2" charset="2"/>
              <a:buChar char="¨"/>
            </a:pPr>
            <a:endParaRPr lang="zh-CN" altLang="en-US" sz="2000" b="1" i="0" dirty="0">
              <a:solidFill>
                <a:srgbClr val="9933FF"/>
              </a:solidFill>
            </a:endParaRPr>
          </a:p>
        </p:txBody>
      </p:sp>
      <p:sp>
        <p:nvSpPr>
          <p:cNvPr id="55306" name="Rectangle 10"/>
          <p:cNvSpPr>
            <a:spLocks noChangeArrowheads="1"/>
          </p:cNvSpPr>
          <p:nvPr/>
        </p:nvSpPr>
        <p:spPr bwMode="auto">
          <a:xfrm>
            <a:off x="575733" y="4075114"/>
            <a:ext cx="109728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Char char="n"/>
            </a:pPr>
            <a:endParaRPr lang="zh-CN" altLang="en-US" sz="2400" b="1" i="0" dirty="0">
              <a:solidFill>
                <a:schemeClr val="bg2"/>
              </a:solidFill>
            </a:endParaRPr>
          </a:p>
          <a:p>
            <a:pPr marL="1600200" lvl="3" indent="-228600" algn="l">
              <a:spcBef>
                <a:spcPct val="20000"/>
              </a:spcBef>
              <a:buClr>
                <a:schemeClr val="accent2"/>
              </a:buClr>
              <a:buSzPct val="70000"/>
              <a:buFont typeface="Wingdings" pitchFamily="2" charset="2"/>
              <a:buNone/>
            </a:pPr>
            <a:r>
              <a:rPr lang="zh-CN" altLang="en-US" sz="2400" b="1" i="0" dirty="0">
                <a:solidFill>
                  <a:srgbClr val="9933FF"/>
                </a:solidFill>
              </a:rPr>
              <a:t>  将直线分为多个子段，用多个处理器同时计算</a:t>
            </a:r>
          </a:p>
          <a:p>
            <a:pPr marL="1600200" lvl="3" indent="-228600" algn="l">
              <a:spcBef>
                <a:spcPct val="20000"/>
              </a:spcBef>
              <a:buClr>
                <a:schemeClr val="accent2"/>
              </a:buClr>
              <a:buSzPct val="70000"/>
              <a:buFont typeface="Wingdings" pitchFamily="2" charset="2"/>
              <a:buNone/>
            </a:pPr>
            <a:endParaRPr lang="zh-CN" altLang="en-US" sz="2400" b="1" i="0" dirty="0">
              <a:solidFill>
                <a:srgbClr val="9933FF"/>
              </a:solidFill>
            </a:endParaRPr>
          </a:p>
          <a:p>
            <a:pPr marL="742950" lvl="1" indent="-285750" algn="l">
              <a:spcBef>
                <a:spcPct val="20000"/>
              </a:spcBef>
              <a:buClr>
                <a:schemeClr val="accent2"/>
              </a:buClr>
              <a:buSzPct val="80000"/>
              <a:buFont typeface="Wingdings" pitchFamily="2" charset="2"/>
              <a:buChar char="¨"/>
            </a:pPr>
            <a:endParaRPr lang="zh-CN" altLang="en-US" sz="2400" b="1" i="0" dirty="0">
              <a:solidFill>
                <a:srgbClr val="9933FF"/>
              </a:solidFill>
            </a:endParaRPr>
          </a:p>
        </p:txBody>
      </p:sp>
      <p:sp>
        <p:nvSpPr>
          <p:cNvPr id="55307" name="Rectangle 11"/>
          <p:cNvSpPr>
            <a:spLocks noChangeArrowheads="1"/>
          </p:cNvSpPr>
          <p:nvPr/>
        </p:nvSpPr>
        <p:spPr bwMode="auto">
          <a:xfrm>
            <a:off x="575733" y="4005264"/>
            <a:ext cx="10972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并行</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Bresenham</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算法</a:t>
            </a:r>
          </a:p>
          <a:p>
            <a:pPr marL="1600200" lvl="3" indent="-228600" algn="l">
              <a:spcBef>
                <a:spcPct val="20000"/>
              </a:spcBef>
              <a:buClr>
                <a:schemeClr val="accent2"/>
              </a:buClr>
              <a:buSzPct val="70000"/>
              <a:buFont typeface="Wingdings" pitchFamily="2" charset="2"/>
              <a:buNone/>
            </a:pPr>
            <a:r>
              <a:rPr lang="zh-CN" altLang="en-US" sz="2000" b="1" i="0" dirty="0">
                <a:solidFill>
                  <a:srgbClr val="9933FF"/>
                </a:solidFill>
              </a:rPr>
              <a:t>  </a:t>
            </a:r>
          </a:p>
          <a:p>
            <a:pPr marL="742950" lvl="1" indent="-285750" algn="l">
              <a:spcBef>
                <a:spcPct val="20000"/>
              </a:spcBef>
              <a:buClr>
                <a:schemeClr val="accent2"/>
              </a:buClr>
              <a:buSzPct val="80000"/>
              <a:buFont typeface="Wingdings" pitchFamily="2" charset="2"/>
              <a:buChar char="¨"/>
            </a:pPr>
            <a:endParaRPr lang="zh-CN" altLang="en-US" sz="2000" b="1" i="0" dirty="0">
              <a:solidFill>
                <a:srgbClr val="9933FF"/>
              </a:solidFill>
            </a:endParaRPr>
          </a:p>
        </p:txBody>
      </p:sp>
    </p:spTree>
    <p:extLst>
      <p:ext uri="{BB962C8B-B14F-4D97-AF65-F5344CB8AC3E}">
        <p14:creationId xmlns:p14="http://schemas.microsoft.com/office/powerpoint/2010/main" val="4183837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wipe(left)">
                                      <p:cBhvr>
                                        <p:cTn id="12" dur="500"/>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wipe(up)">
                                      <p:cBhvr>
                                        <p:cTn id="17" dur="500"/>
                                        <p:tgtEl>
                                          <p:spTgt spid="55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2"/>
                                        </p:tgtEl>
                                        <p:attrNameLst>
                                          <p:attrName>style.visibility</p:attrName>
                                        </p:attrNameLst>
                                      </p:cBhvr>
                                      <p:to>
                                        <p:strVal val="visible"/>
                                      </p:to>
                                    </p:set>
                                    <p:animEffect transition="in" filter="wipe(left)">
                                      <p:cBhvr>
                                        <p:cTn id="22" dur="500"/>
                                        <p:tgtEl>
                                          <p:spTgt spid="55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up)">
                                      <p:cBhvr>
                                        <p:cTn id="27" dur="500"/>
                                        <p:tgtEl>
                                          <p:spTgt spid="55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7"/>
                                        </p:tgtEl>
                                        <p:attrNameLst>
                                          <p:attrName>style.visibility</p:attrName>
                                        </p:attrNameLst>
                                      </p:cBhvr>
                                      <p:to>
                                        <p:strVal val="visible"/>
                                      </p:to>
                                    </p:set>
                                    <p:animEffect transition="in" filter="wipe(left)">
                                      <p:cBhvr>
                                        <p:cTn id="32" dur="500"/>
                                        <p:tgtEl>
                                          <p:spTgt spid="553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5306"/>
                                        </p:tgtEl>
                                        <p:attrNameLst>
                                          <p:attrName>style.visibility</p:attrName>
                                        </p:attrNameLst>
                                      </p:cBhvr>
                                      <p:to>
                                        <p:strVal val="visible"/>
                                      </p:to>
                                    </p:set>
                                    <p:animEffect transition="in" filter="wipe(up)">
                                      <p:cBhvr>
                                        <p:cTn id="37" dur="500"/>
                                        <p:tgtEl>
                                          <p:spTgt spid="5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 grpId="0"/>
      <p:bldP spid="55304" grpId="0"/>
      <p:bldP spid="55299" grpId="0" build="p"/>
      <p:bldP spid="55301" grpId="0"/>
      <p:bldP spid="55302" grpId="0"/>
      <p:bldP spid="55306" grpId="0"/>
      <p:bldP spid="5530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88" name="Rectangle 68"/>
          <p:cNvSpPr>
            <a:spLocks noChangeArrowheads="1"/>
          </p:cNvSpPr>
          <p:nvPr/>
        </p:nvSpPr>
        <p:spPr bwMode="auto">
          <a:xfrm>
            <a:off x="431800" y="893764"/>
            <a:ext cx="7865533"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742950" lvl="1" indent="-285750" algn="l">
              <a:spcBef>
                <a:spcPct val="20000"/>
              </a:spcBef>
              <a:buClr>
                <a:schemeClr val="accent2"/>
              </a:buClr>
              <a:buSzPct val="80000"/>
              <a:buFont typeface="Wingdings" pitchFamily="2" charset="2"/>
              <a:buChar char="¨"/>
            </a:pPr>
            <a:endParaRPr lang="zh-CN" altLang="en-US" sz="2800" b="1" i="0" dirty="0"/>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二次多项式定义</a:t>
            </a:r>
          </a:p>
          <a:p>
            <a:pPr marL="1143000" lvl="2" indent="-228600" algn="l">
              <a:spcBef>
                <a:spcPct val="20000"/>
              </a:spcBef>
              <a:buClr>
                <a:schemeClr val="bg2"/>
              </a:buClr>
              <a:buSzPct val="65000"/>
              <a:buFont typeface="Wingdings" pitchFamily="2" charset="2"/>
              <a:buChar char="n"/>
            </a:pPr>
            <a:endParaRPr lang="zh-CN" altLang="en-US" sz="2400" b="1" i="0" dirty="0"/>
          </a:p>
          <a:p>
            <a:pPr marL="1143000" lvl="2" indent="-228600" algn="l">
              <a:spcBef>
                <a:spcPct val="20000"/>
              </a:spcBef>
              <a:buClr>
                <a:schemeClr val="bg2"/>
              </a:buClr>
              <a:buSzPct val="65000"/>
              <a:buFont typeface="Wingdings" pitchFamily="2" charset="2"/>
              <a:buChar char="n"/>
            </a:pPr>
            <a:endParaRPr lang="zh-CN" altLang="en-US" sz="2400" b="1" i="0" dirty="0"/>
          </a:p>
          <a:p>
            <a:pPr marL="1143000" lvl="2" indent="-228600" algn="l">
              <a:spcBef>
                <a:spcPct val="20000"/>
              </a:spcBef>
              <a:buClr>
                <a:schemeClr val="bg2"/>
              </a:buClr>
              <a:buSzPct val="65000"/>
              <a:buFont typeface="Wingdings" pitchFamily="2" charset="2"/>
              <a:buChar char="n"/>
            </a:pPr>
            <a:endParaRPr lang="zh-CN" altLang="en-US" sz="2400" b="1" i="0" dirty="0"/>
          </a:p>
        </p:txBody>
      </p:sp>
      <p:graphicFrame>
        <p:nvGraphicFramePr>
          <p:cNvPr id="56349" name="Object 29"/>
          <p:cNvGraphicFramePr>
            <a:graphicFrameLocks noGrp="1" noChangeAspect="1"/>
          </p:cNvGraphicFramePr>
          <p:nvPr>
            <p:ph sz="quarter" idx="2"/>
            <p:extLst>
              <p:ext uri="{D42A27DB-BD31-4B8C-83A1-F6EECF244321}">
                <p14:modId xmlns:p14="http://schemas.microsoft.com/office/powerpoint/2010/main" val="1050085640"/>
              </p:ext>
            </p:extLst>
          </p:nvPr>
        </p:nvGraphicFramePr>
        <p:xfrm>
          <a:off x="8947267" y="2858294"/>
          <a:ext cx="1572683" cy="387350"/>
        </p:xfrm>
        <a:graphic>
          <a:graphicData uri="http://schemas.openxmlformats.org/presentationml/2006/ole">
            <mc:AlternateContent xmlns:mc="http://schemas.openxmlformats.org/markup-compatibility/2006">
              <mc:Choice xmlns:v="urn:schemas-microsoft-com:vml" Requires="v">
                <p:oleObj spid="_x0000_s9256" name="Equation" r:id="rId4" imgW="812447" imgH="266584" progId="Equation.DSMT4">
                  <p:embed/>
                </p:oleObj>
              </mc:Choice>
              <mc:Fallback>
                <p:oleObj name="Equation" r:id="rId4" imgW="812447" imgH="26658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7267" y="2858294"/>
                        <a:ext cx="157268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Rectangle 5"/>
          <p:cNvSpPr>
            <a:spLocks noChangeArrowheads="1"/>
          </p:cNvSpPr>
          <p:nvPr/>
        </p:nvSpPr>
        <p:spPr bwMode="auto">
          <a:xfrm>
            <a:off x="431800" y="836614"/>
            <a:ext cx="7865533"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dirty="0"/>
          </a:p>
          <a:p>
            <a:pPr marL="457200" lvl="1" indent="-457200" defTabSz="914216">
              <a:spcBef>
                <a:spcPts val="6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3.4.1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圆的数学定义</a:t>
            </a:r>
          </a:p>
        </p:txBody>
      </p:sp>
      <p:grpSp>
        <p:nvGrpSpPr>
          <p:cNvPr id="2" name="Group 11"/>
          <p:cNvGrpSpPr>
            <a:grpSpLocks/>
          </p:cNvGrpSpPr>
          <p:nvPr/>
        </p:nvGrpSpPr>
        <p:grpSpPr bwMode="auto">
          <a:xfrm>
            <a:off x="285751" y="3310733"/>
            <a:ext cx="4322233" cy="1068388"/>
            <a:chOff x="549" y="1661"/>
            <a:chExt cx="2042" cy="673"/>
          </a:xfrm>
        </p:grpSpPr>
        <p:sp>
          <p:nvSpPr>
            <p:cNvPr id="61468" name="Rectangle 8"/>
            <p:cNvSpPr>
              <a:spLocks noChangeArrowheads="1"/>
            </p:cNvSpPr>
            <p:nvPr/>
          </p:nvSpPr>
          <p:spPr bwMode="auto">
            <a:xfrm>
              <a:off x="1248" y="1707"/>
              <a:ext cx="1088" cy="272"/>
            </a:xfrm>
            <a:prstGeom prst="rect">
              <a:avLst/>
            </a:prstGeom>
            <a:solidFill>
              <a:schemeClr val="bg2"/>
            </a:solidFill>
            <a:ln w="57150">
              <a:solidFill>
                <a:schemeClr val="tx1"/>
              </a:solidFill>
              <a:miter lim="800000"/>
              <a:headEnd/>
              <a:tailEnd/>
            </a:ln>
          </p:spPr>
          <p:txBody>
            <a:bodyPr wrap="none" anchor="ctr"/>
            <a:lstStyle/>
            <a:p>
              <a:endParaRPr lang="zh-CN" altLang="en-US"/>
            </a:p>
          </p:txBody>
        </p:sp>
        <p:sp>
          <p:nvSpPr>
            <p:cNvPr id="61469" name="Rectangle 7"/>
            <p:cNvSpPr>
              <a:spLocks noChangeArrowheads="1"/>
            </p:cNvSpPr>
            <p:nvPr/>
          </p:nvSpPr>
          <p:spPr bwMode="auto">
            <a:xfrm>
              <a:off x="1184" y="1661"/>
              <a:ext cx="1088" cy="272"/>
            </a:xfrm>
            <a:prstGeom prst="rect">
              <a:avLst/>
            </a:prstGeom>
            <a:solidFill>
              <a:srgbClr val="9933FF"/>
            </a:solidFill>
            <a:ln w="57150">
              <a:solidFill>
                <a:srgbClr val="9933FF"/>
              </a:solidFill>
              <a:miter lim="800000"/>
              <a:headEnd/>
              <a:tailEnd/>
            </a:ln>
          </p:spPr>
          <p:txBody>
            <a:bodyPr wrap="none" anchor="ctr"/>
            <a:lstStyle/>
            <a:p>
              <a:endParaRPr lang="zh-CN" altLang="en-US"/>
            </a:p>
          </p:txBody>
        </p:sp>
        <p:sp>
          <p:nvSpPr>
            <p:cNvPr id="61470" name="Text Box 9"/>
            <p:cNvSpPr txBox="1">
              <a:spLocks noChangeArrowheads="1"/>
            </p:cNvSpPr>
            <p:nvPr/>
          </p:nvSpPr>
          <p:spPr bwMode="auto">
            <a:xfrm>
              <a:off x="549" y="1661"/>
              <a:ext cx="2042"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lvl="3" algn="l" eaLnBrk="1" hangingPunct="1">
                <a:spcBef>
                  <a:spcPct val="20000"/>
                </a:spcBef>
                <a:buClr>
                  <a:schemeClr val="accent2"/>
                </a:buClr>
                <a:buSzPct val="70000"/>
                <a:buFont typeface="Wingdings" pitchFamily="2" charset="2"/>
                <a:buNone/>
              </a:pPr>
              <a:r>
                <a:rPr lang="en-US" altLang="zh-CN" sz="2800" b="1" dirty="0" smtClean="0">
                  <a:solidFill>
                    <a:schemeClr val="bg1"/>
                  </a:solidFill>
                  <a:latin typeface="Times New Roman" pitchFamily="18" charset="0"/>
                </a:rPr>
                <a:t>      y</a:t>
              </a:r>
              <a:r>
                <a:rPr lang="en-US" altLang="zh-CN" sz="2800" b="1" i="0" baseline="30000" dirty="0" smtClean="0">
                  <a:solidFill>
                    <a:schemeClr val="bg1"/>
                  </a:solidFill>
                  <a:latin typeface="Times New Roman" pitchFamily="18" charset="0"/>
                </a:rPr>
                <a:t>2</a:t>
              </a:r>
              <a:r>
                <a:rPr lang="en-US" altLang="zh-CN" sz="2800" b="1" i="0" dirty="0" smtClean="0">
                  <a:solidFill>
                    <a:schemeClr val="bg1"/>
                  </a:solidFill>
                  <a:latin typeface="Times New Roman" pitchFamily="18" charset="0"/>
                </a:rPr>
                <a:t>=</a:t>
              </a:r>
              <a:r>
                <a:rPr lang="en-US" altLang="zh-CN" sz="2800" b="1" dirty="0" smtClean="0">
                  <a:solidFill>
                    <a:schemeClr val="bg1"/>
                  </a:solidFill>
                  <a:latin typeface="Times New Roman" pitchFamily="18" charset="0"/>
                </a:rPr>
                <a:t>r</a:t>
              </a:r>
              <a:r>
                <a:rPr lang="en-US" altLang="zh-CN" sz="2800" b="1" i="0" baseline="30000" dirty="0" smtClean="0">
                  <a:solidFill>
                    <a:schemeClr val="bg1"/>
                  </a:solidFill>
                  <a:latin typeface="Times New Roman" pitchFamily="18" charset="0"/>
                </a:rPr>
                <a:t>2</a:t>
              </a:r>
              <a:r>
                <a:rPr lang="en-US" altLang="zh-CN" sz="2800" b="1" i="0" dirty="0" smtClean="0">
                  <a:solidFill>
                    <a:schemeClr val="bg1"/>
                  </a:solidFill>
                  <a:latin typeface="Times New Roman" pitchFamily="18" charset="0"/>
                </a:rPr>
                <a:t>-</a:t>
              </a:r>
              <a:r>
                <a:rPr lang="en-US" altLang="zh-CN" sz="2800" b="1" dirty="0" smtClean="0">
                  <a:solidFill>
                    <a:schemeClr val="bg1"/>
                  </a:solidFill>
                  <a:latin typeface="Times New Roman" pitchFamily="18" charset="0"/>
                </a:rPr>
                <a:t>x</a:t>
              </a:r>
              <a:r>
                <a:rPr lang="en-US" altLang="zh-CN" sz="2800" b="1" i="0" baseline="30000" dirty="0" smtClean="0">
                  <a:solidFill>
                    <a:schemeClr val="bg1"/>
                  </a:solidFill>
                  <a:latin typeface="Times New Roman" pitchFamily="18" charset="0"/>
                </a:rPr>
                <a:t>2</a:t>
              </a:r>
              <a:endParaRPr lang="en-US" altLang="zh-CN" sz="2800" b="1" i="0" baseline="30000" dirty="0">
                <a:solidFill>
                  <a:schemeClr val="bg1"/>
                </a:solidFill>
                <a:latin typeface="Times New Roman" pitchFamily="18" charset="0"/>
              </a:endParaRPr>
            </a:p>
            <a:p>
              <a:pPr algn="l" eaLnBrk="1" hangingPunct="1">
                <a:spcBef>
                  <a:spcPct val="50000"/>
                </a:spcBef>
              </a:pPr>
              <a:endParaRPr lang="zh-CN" altLang="en-US" sz="2800" b="1" i="0" dirty="0">
                <a:solidFill>
                  <a:schemeClr val="bg1"/>
                </a:solidFill>
                <a:latin typeface="Times New Roman" pitchFamily="18" charset="0"/>
              </a:endParaRPr>
            </a:p>
          </p:txBody>
        </p:sp>
      </p:grpSp>
      <p:sp>
        <p:nvSpPr>
          <p:cNvPr id="56335" name="Oval 15"/>
          <p:cNvSpPr>
            <a:spLocks noChangeArrowheads="1"/>
          </p:cNvSpPr>
          <p:nvPr/>
        </p:nvSpPr>
        <p:spPr bwMode="auto">
          <a:xfrm>
            <a:off x="6245712" y="2746728"/>
            <a:ext cx="2520000" cy="252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66"/>
          <p:cNvGrpSpPr>
            <a:grpSpLocks/>
          </p:cNvGrpSpPr>
          <p:nvPr/>
        </p:nvGrpSpPr>
        <p:grpSpPr bwMode="auto">
          <a:xfrm>
            <a:off x="5825270" y="2374105"/>
            <a:ext cx="4127500" cy="3109915"/>
            <a:chOff x="3425" y="518"/>
            <a:chExt cx="1950" cy="1959"/>
          </a:xfrm>
        </p:grpSpPr>
        <p:sp>
          <p:nvSpPr>
            <p:cNvPr id="61464" name="Line 12"/>
            <p:cNvSpPr>
              <a:spLocks noChangeShapeType="1"/>
            </p:cNvSpPr>
            <p:nvPr/>
          </p:nvSpPr>
          <p:spPr bwMode="auto">
            <a:xfrm>
              <a:off x="3425" y="1549"/>
              <a:ext cx="1768"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65" name="Line 13"/>
            <p:cNvSpPr>
              <a:spLocks noChangeShapeType="1"/>
            </p:cNvSpPr>
            <p:nvPr/>
          </p:nvSpPr>
          <p:spPr bwMode="auto">
            <a:xfrm>
              <a:off x="4219" y="572"/>
              <a:ext cx="0" cy="1905"/>
            </a:xfrm>
            <a:prstGeom prst="line">
              <a:avLst/>
            </a:prstGeom>
            <a:noFill/>
            <a:ln w="9525">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61466" name="Text Box 16"/>
            <p:cNvSpPr txBox="1">
              <a:spLocks noChangeArrowheads="1"/>
            </p:cNvSpPr>
            <p:nvPr/>
          </p:nvSpPr>
          <p:spPr bwMode="auto">
            <a:xfrm>
              <a:off x="5012" y="157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solidFill>
                    <a:schemeClr val="bg2">
                      <a:lumMod val="50000"/>
                    </a:schemeClr>
                  </a:solidFill>
                  <a:latin typeface="Times New Roman" pitchFamily="18" charset="0"/>
                </a:rPr>
                <a:t>X</a:t>
              </a:r>
            </a:p>
          </p:txBody>
        </p:sp>
        <p:sp>
          <p:nvSpPr>
            <p:cNvPr id="61467" name="Text Box 17"/>
            <p:cNvSpPr txBox="1">
              <a:spLocks noChangeArrowheads="1"/>
            </p:cNvSpPr>
            <p:nvPr/>
          </p:nvSpPr>
          <p:spPr bwMode="auto">
            <a:xfrm>
              <a:off x="3986" y="51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bg2">
                      <a:lumMod val="50000"/>
                    </a:schemeClr>
                  </a:solidFill>
                  <a:latin typeface="Times New Roman" pitchFamily="18" charset="0"/>
                </a:rPr>
                <a:t>Y</a:t>
              </a:r>
            </a:p>
          </p:txBody>
        </p:sp>
      </p:grpSp>
      <p:sp>
        <p:nvSpPr>
          <p:cNvPr id="56338" name="Oval 18"/>
          <p:cNvSpPr>
            <a:spLocks noChangeArrowheads="1"/>
          </p:cNvSpPr>
          <p:nvPr/>
        </p:nvSpPr>
        <p:spPr bwMode="auto">
          <a:xfrm>
            <a:off x="8527089" y="3324206"/>
            <a:ext cx="108000" cy="108000"/>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 name="Group 70"/>
          <p:cNvGrpSpPr>
            <a:grpSpLocks/>
          </p:cNvGrpSpPr>
          <p:nvPr/>
        </p:nvGrpSpPr>
        <p:grpSpPr bwMode="auto">
          <a:xfrm>
            <a:off x="7533420" y="3180555"/>
            <a:ext cx="1361016" cy="806450"/>
            <a:chOff x="4232" y="1026"/>
            <a:chExt cx="643" cy="508"/>
          </a:xfrm>
        </p:grpSpPr>
        <p:sp>
          <p:nvSpPr>
            <p:cNvPr id="61462" name="Line 19"/>
            <p:cNvSpPr>
              <a:spLocks noChangeShapeType="1"/>
            </p:cNvSpPr>
            <p:nvPr/>
          </p:nvSpPr>
          <p:spPr bwMode="auto">
            <a:xfrm flipV="1">
              <a:off x="4232" y="1148"/>
              <a:ext cx="495" cy="38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63" name="Line 20"/>
            <p:cNvSpPr>
              <a:spLocks noChangeAspect="1" noChangeShapeType="1"/>
            </p:cNvSpPr>
            <p:nvPr/>
          </p:nvSpPr>
          <p:spPr bwMode="auto">
            <a:xfrm flipH="1">
              <a:off x="4712" y="1026"/>
              <a:ext cx="163" cy="12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1"/>
          <p:cNvGrpSpPr>
            <a:grpSpLocks/>
          </p:cNvGrpSpPr>
          <p:nvPr/>
        </p:nvGrpSpPr>
        <p:grpSpPr bwMode="auto">
          <a:xfrm>
            <a:off x="7004728" y="3354175"/>
            <a:ext cx="1534584" cy="647700"/>
            <a:chOff x="3969" y="1153"/>
            <a:chExt cx="725" cy="408"/>
          </a:xfrm>
        </p:grpSpPr>
        <p:sp>
          <p:nvSpPr>
            <p:cNvPr id="61459" name="Line 21"/>
            <p:cNvSpPr>
              <a:spLocks noChangeShapeType="1"/>
            </p:cNvSpPr>
            <p:nvPr/>
          </p:nvSpPr>
          <p:spPr bwMode="auto">
            <a:xfrm>
              <a:off x="3969" y="1162"/>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0" name="Line 24"/>
            <p:cNvSpPr>
              <a:spLocks noChangeShapeType="1"/>
            </p:cNvSpPr>
            <p:nvPr/>
          </p:nvSpPr>
          <p:spPr bwMode="auto">
            <a:xfrm>
              <a:off x="4105" y="1153"/>
              <a:ext cx="0" cy="408"/>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61" name="Text Box 26"/>
            <p:cNvSpPr txBox="1">
              <a:spLocks noChangeArrowheads="1"/>
            </p:cNvSpPr>
            <p:nvPr/>
          </p:nvSpPr>
          <p:spPr bwMode="auto">
            <a:xfrm>
              <a:off x="4001" y="1211"/>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bg2">
                      <a:lumMod val="50000"/>
                    </a:schemeClr>
                  </a:solidFill>
                  <a:latin typeface="Times New Roman" pitchFamily="18" charset="0"/>
                </a:rPr>
                <a:t>y</a:t>
              </a:r>
            </a:p>
          </p:txBody>
        </p:sp>
      </p:grpSp>
      <p:grpSp>
        <p:nvGrpSpPr>
          <p:cNvPr id="6" name="Group 72"/>
          <p:cNvGrpSpPr>
            <a:grpSpLocks/>
          </p:cNvGrpSpPr>
          <p:nvPr/>
        </p:nvGrpSpPr>
        <p:grpSpPr bwMode="auto">
          <a:xfrm>
            <a:off x="7514390" y="3358355"/>
            <a:ext cx="1081618" cy="1020763"/>
            <a:chOff x="4223" y="1138"/>
            <a:chExt cx="511" cy="643"/>
          </a:xfrm>
        </p:grpSpPr>
        <p:sp>
          <p:nvSpPr>
            <p:cNvPr id="61456" name="Line 22"/>
            <p:cNvSpPr>
              <a:spLocks noChangeShapeType="1"/>
            </p:cNvSpPr>
            <p:nvPr/>
          </p:nvSpPr>
          <p:spPr bwMode="auto">
            <a:xfrm>
              <a:off x="4734" y="1138"/>
              <a:ext cx="0"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25"/>
            <p:cNvSpPr>
              <a:spLocks noChangeShapeType="1"/>
            </p:cNvSpPr>
            <p:nvPr/>
          </p:nvSpPr>
          <p:spPr bwMode="auto">
            <a:xfrm rot="5400000">
              <a:off x="4478" y="1360"/>
              <a:ext cx="0" cy="51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58" name="Text Box 27"/>
            <p:cNvSpPr txBox="1">
              <a:spLocks noChangeArrowheads="1"/>
            </p:cNvSpPr>
            <p:nvPr/>
          </p:nvSpPr>
          <p:spPr bwMode="auto">
            <a:xfrm>
              <a:off x="4316" y="15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en-US" altLang="zh-CN" b="1" dirty="0">
                  <a:solidFill>
                    <a:schemeClr val="bg2">
                      <a:lumMod val="50000"/>
                    </a:schemeClr>
                  </a:solidFill>
                  <a:latin typeface="Times New Roman" pitchFamily="18" charset="0"/>
                </a:rPr>
                <a:t>x</a:t>
              </a:r>
            </a:p>
          </p:txBody>
        </p:sp>
      </p:grpSp>
      <p:sp>
        <p:nvSpPr>
          <p:cNvPr id="61452" name="Text Box 28"/>
          <p:cNvSpPr txBox="1">
            <a:spLocks noChangeArrowheads="1"/>
          </p:cNvSpPr>
          <p:nvPr/>
        </p:nvSpPr>
        <p:spPr bwMode="auto">
          <a:xfrm>
            <a:off x="8446676" y="2813843"/>
            <a:ext cx="19198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endParaRPr lang="en-US" altLang="zh-CN" b="1" i="0"/>
          </a:p>
        </p:txBody>
      </p:sp>
      <p:sp>
        <p:nvSpPr>
          <p:cNvPr id="56352" name="Text Box 32"/>
          <p:cNvSpPr txBox="1">
            <a:spLocks noChangeArrowheads="1"/>
          </p:cNvSpPr>
          <p:nvPr/>
        </p:nvSpPr>
        <p:spPr bwMode="auto">
          <a:xfrm>
            <a:off x="8563093" y="2878931"/>
            <a:ext cx="7683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solidFill>
                  <a:schemeClr val="bg2">
                    <a:lumMod val="50000"/>
                  </a:schemeClr>
                </a:solidFill>
                <a:latin typeface="Times New Roman" pitchFamily="18" charset="0"/>
              </a:rPr>
              <a:t>P</a:t>
            </a:r>
          </a:p>
        </p:txBody>
      </p:sp>
      <p:sp>
        <p:nvSpPr>
          <p:cNvPr id="56389" name="Rectangle 69"/>
          <p:cNvSpPr>
            <a:spLocks noChangeArrowheads="1"/>
          </p:cNvSpPr>
          <p:nvPr/>
        </p:nvSpPr>
        <p:spPr bwMode="auto">
          <a:xfrm>
            <a:off x="431800" y="3055938"/>
            <a:ext cx="7865533"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endParaRPr lang="zh-CN" altLang="en-US" sz="3200" b="1" i="0"/>
          </a:p>
        </p:txBody>
      </p:sp>
      <p:sp>
        <p:nvSpPr>
          <p:cNvPr id="56398" name="Rectangle 78"/>
          <p:cNvSpPr>
            <a:spLocks noGrp="1" noChangeArrowheads="1"/>
          </p:cNvSpPr>
          <p:nvPr>
            <p:ph type="title"/>
          </p:nvPr>
        </p:nvSpPr>
        <p:spPr>
          <a:xfrm>
            <a:off x="609600" y="260350"/>
            <a:ext cx="10972800" cy="1371600"/>
          </a:xfrm>
          <a:noFill/>
        </p:spPr>
        <p:txBody>
          <a:bodyPr>
            <a:normAutofit/>
          </a:bodyPr>
          <a:lstStyle/>
          <a:p>
            <a:pPr lvl="1" eaLnBrk="1" hangingPunct="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3.4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圆的光栅化</a:t>
            </a:r>
          </a:p>
        </p:txBody>
      </p:sp>
    </p:spTree>
    <p:extLst>
      <p:ext uri="{BB962C8B-B14F-4D97-AF65-F5344CB8AC3E}">
        <p14:creationId xmlns:p14="http://schemas.microsoft.com/office/powerpoint/2010/main" val="527700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98"/>
                                        </p:tgtEl>
                                        <p:attrNameLst>
                                          <p:attrName>style.visibility</p:attrName>
                                        </p:attrNameLst>
                                      </p:cBhvr>
                                      <p:to>
                                        <p:strVal val="visible"/>
                                      </p:to>
                                    </p:set>
                                    <p:animEffect transition="in" filter="wipe(left)">
                                      <p:cBhvr>
                                        <p:cTn id="7" dur="500"/>
                                        <p:tgtEl>
                                          <p:spTgt spid="5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wipe(left)">
                                      <p:cBhvr>
                                        <p:cTn id="12" dur="500"/>
                                        <p:tgtEl>
                                          <p:spTgt spid="56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88"/>
                                        </p:tgtEl>
                                        <p:attrNameLst>
                                          <p:attrName>style.visibility</p:attrName>
                                        </p:attrNameLst>
                                      </p:cBhvr>
                                      <p:to>
                                        <p:strVal val="visible"/>
                                      </p:to>
                                    </p:set>
                                    <p:animEffect transition="in" filter="wipe(left)">
                                      <p:cBhvr>
                                        <p:cTn id="17" dur="500"/>
                                        <p:tgtEl>
                                          <p:spTgt spid="56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3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outVertical)">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4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arn(outHorizontal)">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5634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nodePh="1">
                                  <p:stCondLst>
                                    <p:cond delay="0"/>
                                  </p:stCondLst>
                                  <p:endCondLst>
                                    <p:cond evt="begin" delay="0">
                                      <p:tn val="58"/>
                                    </p:cond>
                                  </p:endCondLst>
                                  <p:childTnLst>
                                    <p:set>
                                      <p:cBhvr>
                                        <p:cTn id="59" dur="1" fill="hold">
                                          <p:stCondLst>
                                            <p:cond delay="0"/>
                                          </p:stCondLst>
                                        </p:cTn>
                                        <p:tgtEl>
                                          <p:spTgt spid="56389"/>
                                        </p:tgtEl>
                                        <p:attrNameLst>
                                          <p:attrName>style.visibility</p:attrName>
                                        </p:attrNameLst>
                                      </p:cBhvr>
                                      <p:to>
                                        <p:strVal val="visible"/>
                                      </p:to>
                                    </p:set>
                                    <p:animEffect transition="in" filter="wipe(left)">
                                      <p:cBhvr>
                                        <p:cTn id="60" dur="500"/>
                                        <p:tgtEl>
                                          <p:spTgt spid="5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p:bldP spid="56325" grpId="0"/>
      <p:bldP spid="56335" grpId="0" animBg="1"/>
      <p:bldP spid="56338" grpId="0" animBg="1"/>
      <p:bldP spid="56352" grpId="0"/>
      <p:bldP spid="56389" grpId="0"/>
      <p:bldP spid="5639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body" idx="1"/>
          </p:nvPr>
        </p:nvSpPr>
        <p:spPr>
          <a:xfrm>
            <a:off x="609600" y="765176"/>
            <a:ext cx="10972800" cy="5102225"/>
          </a:xfrm>
        </p:spPr>
        <p:txBody>
          <a:bodyPr/>
          <a:lstStyle/>
          <a:p>
            <a:pPr marL="457200" lvl="1" indent="-457200" eaLnBrk="1" hangingPunct="0">
              <a:lnSpc>
                <a:spcPct val="100000"/>
              </a:lnSpc>
              <a:spcBef>
                <a:spcPts val="6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rPr>
              <a:t>3.4.2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sym typeface="Lato Light"/>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画圆算法</a:t>
            </a:r>
          </a:p>
          <a:p>
            <a:pPr lvl="1" eaLnBrk="1" hangingPunct="1"/>
            <a:endParaRPr lang="zh-CN" altLang="en-US" b="1" dirty="0" smtClean="0"/>
          </a:p>
        </p:txBody>
      </p:sp>
      <p:grpSp>
        <p:nvGrpSpPr>
          <p:cNvPr id="2" name="Group 17"/>
          <p:cNvGrpSpPr>
            <a:grpSpLocks/>
          </p:cNvGrpSpPr>
          <p:nvPr/>
        </p:nvGrpSpPr>
        <p:grpSpPr bwMode="auto">
          <a:xfrm>
            <a:off x="681567" y="4957508"/>
            <a:ext cx="3361267" cy="366713"/>
            <a:chOff x="839" y="3285"/>
            <a:chExt cx="1588" cy="231"/>
          </a:xfrm>
        </p:grpSpPr>
        <p:sp>
          <p:nvSpPr>
            <p:cNvPr id="62524" name="Line 8"/>
            <p:cNvSpPr>
              <a:spLocks noChangeShapeType="1"/>
            </p:cNvSpPr>
            <p:nvPr/>
          </p:nvSpPr>
          <p:spPr bwMode="auto">
            <a:xfrm>
              <a:off x="839" y="3293"/>
              <a:ext cx="1433" cy="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2525" name="Text Box 10"/>
            <p:cNvSpPr txBox="1">
              <a:spLocks noChangeArrowheads="1"/>
            </p:cNvSpPr>
            <p:nvPr/>
          </p:nvSpPr>
          <p:spPr bwMode="auto">
            <a:xfrm>
              <a:off x="2064" y="32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bg2">
                      <a:lumMod val="50000"/>
                    </a:schemeClr>
                  </a:solidFill>
                  <a:latin typeface="Times New Roman" pitchFamily="18" charset="0"/>
                </a:rPr>
                <a:t>X</a:t>
              </a:r>
            </a:p>
          </p:txBody>
        </p:sp>
      </p:grpSp>
      <p:grpSp>
        <p:nvGrpSpPr>
          <p:cNvPr id="3" name="Group 18"/>
          <p:cNvGrpSpPr>
            <a:grpSpLocks/>
          </p:cNvGrpSpPr>
          <p:nvPr/>
        </p:nvGrpSpPr>
        <p:grpSpPr bwMode="auto">
          <a:xfrm>
            <a:off x="266701" y="2011108"/>
            <a:ext cx="768351" cy="2963863"/>
            <a:chOff x="643" y="1429"/>
            <a:chExt cx="363" cy="1867"/>
          </a:xfrm>
        </p:grpSpPr>
        <p:sp>
          <p:nvSpPr>
            <p:cNvPr id="62522" name="Line 9"/>
            <p:cNvSpPr>
              <a:spLocks noChangeShapeType="1"/>
            </p:cNvSpPr>
            <p:nvPr/>
          </p:nvSpPr>
          <p:spPr bwMode="auto">
            <a:xfrm>
              <a:off x="839" y="1473"/>
              <a:ext cx="0" cy="1823"/>
            </a:xfrm>
            <a:prstGeom prst="line">
              <a:avLst/>
            </a:prstGeom>
            <a:noFill/>
            <a:ln w="9525">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62523" name="Text Box 11"/>
            <p:cNvSpPr txBox="1">
              <a:spLocks noChangeArrowheads="1"/>
            </p:cNvSpPr>
            <p:nvPr/>
          </p:nvSpPr>
          <p:spPr bwMode="auto">
            <a:xfrm>
              <a:off x="643" y="142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bg2">
                      <a:lumMod val="50000"/>
                    </a:schemeClr>
                  </a:solidFill>
                  <a:latin typeface="Times New Roman" pitchFamily="18" charset="0"/>
                </a:rPr>
                <a:t>Y</a:t>
              </a:r>
            </a:p>
          </p:txBody>
        </p:sp>
      </p:grpSp>
      <p:sp>
        <p:nvSpPr>
          <p:cNvPr id="59404" name="Arc 12"/>
          <p:cNvSpPr>
            <a:spLocks/>
          </p:cNvSpPr>
          <p:nvPr/>
        </p:nvSpPr>
        <p:spPr bwMode="auto">
          <a:xfrm>
            <a:off x="681568" y="2378612"/>
            <a:ext cx="2592000" cy="259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Text Box 14"/>
          <p:cNvSpPr txBox="1">
            <a:spLocks noChangeArrowheads="1"/>
          </p:cNvSpPr>
          <p:nvPr/>
        </p:nvSpPr>
        <p:spPr bwMode="auto">
          <a:xfrm>
            <a:off x="709449" y="2073019"/>
            <a:ext cx="74046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(0,R)</a:t>
            </a:r>
          </a:p>
        </p:txBody>
      </p:sp>
      <p:grpSp>
        <p:nvGrpSpPr>
          <p:cNvPr id="4" name="Group 16"/>
          <p:cNvGrpSpPr>
            <a:grpSpLocks/>
          </p:cNvGrpSpPr>
          <p:nvPr/>
        </p:nvGrpSpPr>
        <p:grpSpPr bwMode="auto">
          <a:xfrm>
            <a:off x="681568" y="3412871"/>
            <a:ext cx="2112433" cy="1558926"/>
            <a:chOff x="839" y="2312"/>
            <a:chExt cx="998" cy="982"/>
          </a:xfrm>
        </p:grpSpPr>
        <p:sp>
          <p:nvSpPr>
            <p:cNvPr id="62520" name="Line 13"/>
            <p:cNvSpPr>
              <a:spLocks noChangeShapeType="1"/>
            </p:cNvSpPr>
            <p:nvPr/>
          </p:nvSpPr>
          <p:spPr bwMode="auto">
            <a:xfrm flipV="1">
              <a:off x="839" y="2312"/>
              <a:ext cx="952" cy="98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2521" name="Text Box 15"/>
            <p:cNvSpPr txBox="1">
              <a:spLocks noChangeArrowheads="1"/>
            </p:cNvSpPr>
            <p:nvPr/>
          </p:nvSpPr>
          <p:spPr bwMode="auto">
            <a:xfrm>
              <a:off x="1202" y="2568"/>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a:latin typeface="Times New Roman" pitchFamily="18" charset="0"/>
                </a:rPr>
                <a:t>R</a:t>
              </a:r>
            </a:p>
          </p:txBody>
        </p:sp>
      </p:grpSp>
      <p:grpSp>
        <p:nvGrpSpPr>
          <p:cNvPr id="5" name="Group 33"/>
          <p:cNvGrpSpPr>
            <a:grpSpLocks/>
          </p:cNvGrpSpPr>
          <p:nvPr/>
        </p:nvGrpSpPr>
        <p:grpSpPr bwMode="auto">
          <a:xfrm>
            <a:off x="4857782" y="1211010"/>
            <a:ext cx="4536000" cy="4536000"/>
            <a:chOff x="3016" y="1244"/>
            <a:chExt cx="2277" cy="2277"/>
          </a:xfrm>
        </p:grpSpPr>
        <p:sp>
          <p:nvSpPr>
            <p:cNvPr id="62512" name="Line 24"/>
            <p:cNvSpPr>
              <a:spLocks noChangeShapeType="1"/>
            </p:cNvSpPr>
            <p:nvPr/>
          </p:nvSpPr>
          <p:spPr bwMode="auto">
            <a:xfrm>
              <a:off x="3016" y="238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Line 25"/>
            <p:cNvSpPr>
              <a:spLocks noChangeShapeType="1"/>
            </p:cNvSpPr>
            <p:nvPr/>
          </p:nvSpPr>
          <p:spPr bwMode="auto">
            <a:xfrm rot="5400000">
              <a:off x="3016" y="2386"/>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Line 26"/>
            <p:cNvSpPr>
              <a:spLocks noChangeShapeType="1"/>
            </p:cNvSpPr>
            <p:nvPr/>
          </p:nvSpPr>
          <p:spPr bwMode="auto">
            <a:xfrm>
              <a:off x="3016"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5" name="Line 28"/>
            <p:cNvSpPr>
              <a:spLocks noChangeShapeType="1"/>
            </p:cNvSpPr>
            <p:nvPr/>
          </p:nvSpPr>
          <p:spPr bwMode="auto">
            <a:xfrm rot="5400000">
              <a:off x="3583"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Line 29"/>
            <p:cNvSpPr>
              <a:spLocks noChangeShapeType="1"/>
            </p:cNvSpPr>
            <p:nvPr/>
          </p:nvSpPr>
          <p:spPr bwMode="auto">
            <a:xfrm rot="5400000">
              <a:off x="4717" y="686"/>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7" name="Line 30"/>
            <p:cNvSpPr>
              <a:spLocks noChangeShapeType="1"/>
            </p:cNvSpPr>
            <p:nvPr/>
          </p:nvSpPr>
          <p:spPr bwMode="auto">
            <a:xfrm>
              <a:off x="5293" y="124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8" name="Line 31"/>
            <p:cNvSpPr>
              <a:spLocks noChangeShapeType="1"/>
            </p:cNvSpPr>
            <p:nvPr/>
          </p:nvSpPr>
          <p:spPr bwMode="auto">
            <a:xfrm>
              <a:off x="5293"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9" name="Line 32"/>
            <p:cNvSpPr>
              <a:spLocks noChangeShapeType="1"/>
            </p:cNvSpPr>
            <p:nvPr/>
          </p:nvSpPr>
          <p:spPr bwMode="auto">
            <a:xfrm rot="5400000">
              <a:off x="4726"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28" name="Text Box 36"/>
          <p:cNvSpPr txBox="1">
            <a:spLocks noChangeArrowheads="1"/>
          </p:cNvSpPr>
          <p:nvPr/>
        </p:nvSpPr>
        <p:spPr bwMode="auto">
          <a:xfrm>
            <a:off x="9597136" y="3313129"/>
            <a:ext cx="20171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H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p>
        </p:txBody>
      </p:sp>
      <p:sp>
        <p:nvSpPr>
          <p:cNvPr id="59429" name="Text Box 37"/>
          <p:cNvSpPr txBox="1">
            <a:spLocks noChangeArrowheads="1"/>
          </p:cNvSpPr>
          <p:nvPr/>
        </p:nvSpPr>
        <p:spPr bwMode="auto">
          <a:xfrm>
            <a:off x="9441560" y="5140865"/>
            <a:ext cx="18245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D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p>
        </p:txBody>
      </p:sp>
      <p:sp>
        <p:nvSpPr>
          <p:cNvPr id="59430" name="Text Box 38"/>
          <p:cNvSpPr txBox="1">
            <a:spLocks noChangeArrowheads="1"/>
          </p:cNvSpPr>
          <p:nvPr/>
        </p:nvSpPr>
        <p:spPr bwMode="auto">
          <a:xfrm>
            <a:off x="6772477" y="5129243"/>
            <a:ext cx="20171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V   (</a:t>
            </a:r>
            <a:r>
              <a:rPr lang="en-US" altLang="zh-CN" b="1">
                <a:solidFill>
                  <a:schemeClr val="bg2">
                    <a:lumMod val="50000"/>
                  </a:schemeClr>
                </a:solidFill>
                <a:latin typeface="Times New Roman" pitchFamily="18" charset="0"/>
              </a:rPr>
              <a:t>x</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a:t>
            </a:r>
            <a:r>
              <a:rPr lang="en-US" altLang="zh-CN" b="1">
                <a:solidFill>
                  <a:schemeClr val="bg2">
                    <a:lumMod val="50000"/>
                  </a:schemeClr>
                </a:solidFill>
                <a:latin typeface="Times New Roman" pitchFamily="18" charset="0"/>
              </a:rPr>
              <a:t>y</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-1)</a:t>
            </a:r>
          </a:p>
        </p:txBody>
      </p:sp>
      <p:grpSp>
        <p:nvGrpSpPr>
          <p:cNvPr id="6" name="Group 62"/>
          <p:cNvGrpSpPr>
            <a:grpSpLocks/>
          </p:cNvGrpSpPr>
          <p:nvPr/>
        </p:nvGrpSpPr>
        <p:grpSpPr bwMode="auto">
          <a:xfrm>
            <a:off x="9015424" y="1834639"/>
            <a:ext cx="1367367" cy="647700"/>
            <a:chOff x="3878" y="1434"/>
            <a:chExt cx="646" cy="408"/>
          </a:xfrm>
        </p:grpSpPr>
        <p:sp>
          <p:nvSpPr>
            <p:cNvPr id="62508" name="Freeform 42"/>
            <p:cNvSpPr>
              <a:spLocks/>
            </p:cNvSpPr>
            <p:nvPr/>
          </p:nvSpPr>
          <p:spPr bwMode="auto">
            <a:xfrm>
              <a:off x="3878" y="1434"/>
              <a:ext cx="454" cy="182"/>
            </a:xfrm>
            <a:custGeom>
              <a:avLst/>
              <a:gdLst>
                <a:gd name="T0" fmla="*/ 0 w 318"/>
                <a:gd name="T1" fmla="*/ 0 h 181"/>
                <a:gd name="T2" fmla="*/ 11416 w 318"/>
                <a:gd name="T3" fmla="*/ 90 h 181"/>
                <a:gd name="T4" fmla="*/ 15971 w 318"/>
                <a:gd name="T5" fmla="*/ 192 h 181"/>
                <a:gd name="T6" fmla="*/ 0 60000 65536"/>
                <a:gd name="T7" fmla="*/ 0 60000 65536"/>
                <a:gd name="T8" fmla="*/ 0 60000 65536"/>
                <a:gd name="T9" fmla="*/ 0 w 318"/>
                <a:gd name="T10" fmla="*/ 0 h 181"/>
                <a:gd name="T11" fmla="*/ 318 w 318"/>
                <a:gd name="T12" fmla="*/ 181 h 181"/>
              </a:gdLst>
              <a:ahLst/>
              <a:cxnLst>
                <a:cxn ang="T6">
                  <a:pos x="T0" y="T1"/>
                </a:cxn>
                <a:cxn ang="T7">
                  <a:pos x="T2" y="T3"/>
                </a:cxn>
                <a:cxn ang="T8">
                  <a:pos x="T4" y="T5"/>
                </a:cxn>
              </a:cxnLst>
              <a:rect l="T9" t="T10" r="T11" b="T12"/>
              <a:pathLst>
                <a:path w="318" h="181">
                  <a:moveTo>
                    <a:pt x="0" y="0"/>
                  </a:moveTo>
                  <a:cubicBezTo>
                    <a:pt x="87" y="30"/>
                    <a:pt x="174" y="60"/>
                    <a:pt x="227" y="90"/>
                  </a:cubicBezTo>
                  <a:cubicBezTo>
                    <a:pt x="280" y="120"/>
                    <a:pt x="299" y="150"/>
                    <a:pt x="318" y="18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2509" name="Group 54"/>
            <p:cNvGrpSpPr>
              <a:grpSpLocks/>
            </p:cNvGrpSpPr>
            <p:nvPr/>
          </p:nvGrpSpPr>
          <p:grpSpPr bwMode="auto">
            <a:xfrm>
              <a:off x="4286" y="1570"/>
              <a:ext cx="238" cy="272"/>
              <a:chOff x="4196" y="1616"/>
              <a:chExt cx="238" cy="272"/>
            </a:xfrm>
          </p:grpSpPr>
          <p:sp>
            <p:nvSpPr>
              <p:cNvPr id="62510" name="Text Box 45"/>
              <p:cNvSpPr txBox="1">
                <a:spLocks noChangeArrowheads="1"/>
              </p:cNvSpPr>
              <p:nvPr/>
            </p:nvSpPr>
            <p:spPr bwMode="auto">
              <a:xfrm>
                <a:off x="4241" y="1616"/>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1</a:t>
                </a:r>
              </a:p>
            </p:txBody>
          </p:sp>
          <p:sp>
            <p:nvSpPr>
              <p:cNvPr id="62511" name="Oval 44"/>
              <p:cNvSpPr>
                <a:spLocks noChangeArrowheads="1"/>
              </p:cNvSpPr>
              <p:nvPr/>
            </p:nvSpPr>
            <p:spPr bwMode="auto">
              <a:xfrm>
                <a:off x="4196" y="1616"/>
                <a:ext cx="23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63"/>
          <p:cNvGrpSpPr>
            <a:grpSpLocks/>
          </p:cNvGrpSpPr>
          <p:nvPr/>
        </p:nvGrpSpPr>
        <p:grpSpPr bwMode="auto">
          <a:xfrm>
            <a:off x="9041544" y="4291020"/>
            <a:ext cx="1272117" cy="503238"/>
            <a:chOff x="3969" y="2614"/>
            <a:chExt cx="601" cy="317"/>
          </a:xfrm>
        </p:grpSpPr>
        <p:grpSp>
          <p:nvGrpSpPr>
            <p:cNvPr id="62504" name="Group 48"/>
            <p:cNvGrpSpPr>
              <a:grpSpLocks/>
            </p:cNvGrpSpPr>
            <p:nvPr/>
          </p:nvGrpSpPr>
          <p:grpSpPr bwMode="auto">
            <a:xfrm>
              <a:off x="4332" y="2659"/>
              <a:ext cx="238" cy="272"/>
              <a:chOff x="4287" y="2750"/>
              <a:chExt cx="238" cy="272"/>
            </a:xfrm>
          </p:grpSpPr>
          <p:sp>
            <p:nvSpPr>
              <p:cNvPr id="62506" name="Text Box 46"/>
              <p:cNvSpPr txBox="1">
                <a:spLocks noChangeArrowheads="1"/>
              </p:cNvSpPr>
              <p:nvPr/>
            </p:nvSpPr>
            <p:spPr bwMode="auto">
              <a:xfrm>
                <a:off x="4322" y="2750"/>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dirty="0">
                    <a:latin typeface="Times New Roman" pitchFamily="18" charset="0"/>
                  </a:rPr>
                  <a:t>2</a:t>
                </a:r>
              </a:p>
            </p:txBody>
          </p:sp>
          <p:sp>
            <p:nvSpPr>
              <p:cNvPr id="62507" name="Oval 47"/>
              <p:cNvSpPr>
                <a:spLocks noChangeArrowheads="1"/>
              </p:cNvSpPr>
              <p:nvPr/>
            </p:nvSpPr>
            <p:spPr bwMode="auto">
              <a:xfrm>
                <a:off x="4287" y="2750"/>
                <a:ext cx="23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505" name="Freeform 49"/>
            <p:cNvSpPr>
              <a:spLocks/>
            </p:cNvSpPr>
            <p:nvPr/>
          </p:nvSpPr>
          <p:spPr bwMode="auto">
            <a:xfrm>
              <a:off x="3969" y="2614"/>
              <a:ext cx="363" cy="136"/>
            </a:xfrm>
            <a:custGeom>
              <a:avLst/>
              <a:gdLst>
                <a:gd name="T0" fmla="*/ 0 w 272"/>
                <a:gd name="T1" fmla="*/ 0 h 136"/>
                <a:gd name="T2" fmla="*/ 3262 w 272"/>
                <a:gd name="T3" fmla="*/ 45 h 136"/>
                <a:gd name="T4" fmla="*/ 6501 w 272"/>
                <a:gd name="T5" fmla="*/ 136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0" y="0"/>
                  </a:moveTo>
                  <a:cubicBezTo>
                    <a:pt x="45" y="11"/>
                    <a:pt x="91" y="22"/>
                    <a:pt x="136" y="45"/>
                  </a:cubicBezTo>
                  <a:cubicBezTo>
                    <a:pt x="181" y="68"/>
                    <a:pt x="226" y="102"/>
                    <a:pt x="272" y="1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65"/>
          <p:cNvGrpSpPr>
            <a:grpSpLocks/>
          </p:cNvGrpSpPr>
          <p:nvPr/>
        </p:nvGrpSpPr>
        <p:grpSpPr bwMode="auto">
          <a:xfrm>
            <a:off x="7989158" y="5410232"/>
            <a:ext cx="503767" cy="1079500"/>
            <a:chOff x="3380" y="3294"/>
            <a:chExt cx="238" cy="680"/>
          </a:xfrm>
        </p:grpSpPr>
        <p:sp>
          <p:nvSpPr>
            <p:cNvPr id="62501" name="Freeform 55"/>
            <p:cNvSpPr>
              <a:spLocks/>
            </p:cNvSpPr>
            <p:nvPr/>
          </p:nvSpPr>
          <p:spPr bwMode="auto">
            <a:xfrm>
              <a:off x="3470" y="3294"/>
              <a:ext cx="53" cy="408"/>
            </a:xfrm>
            <a:custGeom>
              <a:avLst/>
              <a:gdLst>
                <a:gd name="T0" fmla="*/ 0 w 53"/>
                <a:gd name="T1" fmla="*/ 0 h 408"/>
                <a:gd name="T2" fmla="*/ 45 w 53"/>
                <a:gd name="T3" fmla="*/ 226 h 408"/>
                <a:gd name="T4" fmla="*/ 45 w 53"/>
                <a:gd name="T5" fmla="*/ 408 h 408"/>
                <a:gd name="T6" fmla="*/ 0 60000 65536"/>
                <a:gd name="T7" fmla="*/ 0 60000 65536"/>
                <a:gd name="T8" fmla="*/ 0 60000 65536"/>
                <a:gd name="T9" fmla="*/ 0 w 53"/>
                <a:gd name="T10" fmla="*/ 0 h 408"/>
                <a:gd name="T11" fmla="*/ 53 w 53"/>
                <a:gd name="T12" fmla="*/ 408 h 408"/>
              </a:gdLst>
              <a:ahLst/>
              <a:cxnLst>
                <a:cxn ang="T6">
                  <a:pos x="T0" y="T1"/>
                </a:cxn>
                <a:cxn ang="T7">
                  <a:pos x="T2" y="T3"/>
                </a:cxn>
                <a:cxn ang="T8">
                  <a:pos x="T4" y="T5"/>
                </a:cxn>
              </a:cxnLst>
              <a:rect l="T9" t="T10" r="T11" b="T12"/>
              <a:pathLst>
                <a:path w="53" h="408">
                  <a:moveTo>
                    <a:pt x="0" y="0"/>
                  </a:moveTo>
                  <a:cubicBezTo>
                    <a:pt x="18" y="79"/>
                    <a:pt x="37" y="158"/>
                    <a:pt x="45" y="226"/>
                  </a:cubicBezTo>
                  <a:cubicBezTo>
                    <a:pt x="53" y="294"/>
                    <a:pt x="49" y="351"/>
                    <a:pt x="45" y="40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2" name="Text Box 56"/>
            <p:cNvSpPr txBox="1">
              <a:spLocks noChangeArrowheads="1"/>
            </p:cNvSpPr>
            <p:nvPr/>
          </p:nvSpPr>
          <p:spPr bwMode="auto">
            <a:xfrm>
              <a:off x="3425" y="3702"/>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4</a:t>
              </a:r>
            </a:p>
          </p:txBody>
        </p:sp>
        <p:sp>
          <p:nvSpPr>
            <p:cNvPr id="62503" name="Oval 57"/>
            <p:cNvSpPr>
              <a:spLocks noChangeArrowheads="1"/>
            </p:cNvSpPr>
            <p:nvPr/>
          </p:nvSpPr>
          <p:spPr bwMode="auto">
            <a:xfrm>
              <a:off x="3380" y="3702"/>
              <a:ext cx="23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 name="Group 66"/>
          <p:cNvGrpSpPr>
            <a:grpSpLocks/>
          </p:cNvGrpSpPr>
          <p:nvPr/>
        </p:nvGrpSpPr>
        <p:grpSpPr bwMode="auto">
          <a:xfrm>
            <a:off x="5591653" y="5495957"/>
            <a:ext cx="503767" cy="993775"/>
            <a:chOff x="2200" y="3303"/>
            <a:chExt cx="238" cy="626"/>
          </a:xfrm>
        </p:grpSpPr>
        <p:sp>
          <p:nvSpPr>
            <p:cNvPr id="62497" name="Freeform 58"/>
            <p:cNvSpPr>
              <a:spLocks/>
            </p:cNvSpPr>
            <p:nvPr/>
          </p:nvSpPr>
          <p:spPr bwMode="auto">
            <a:xfrm>
              <a:off x="2281" y="3303"/>
              <a:ext cx="61" cy="363"/>
            </a:xfrm>
            <a:custGeom>
              <a:avLst/>
              <a:gdLst>
                <a:gd name="T0" fmla="*/ 0 w 106"/>
                <a:gd name="T1" fmla="*/ 0 h 499"/>
                <a:gd name="T2" fmla="*/ 1 w 106"/>
                <a:gd name="T3" fmla="*/ 8 h 499"/>
                <a:gd name="T4" fmla="*/ 1 w 106"/>
                <a:gd name="T5" fmla="*/ 15 h 499"/>
                <a:gd name="T6" fmla="*/ 0 60000 65536"/>
                <a:gd name="T7" fmla="*/ 0 60000 65536"/>
                <a:gd name="T8" fmla="*/ 0 60000 65536"/>
                <a:gd name="T9" fmla="*/ 0 w 106"/>
                <a:gd name="T10" fmla="*/ 0 h 499"/>
                <a:gd name="T11" fmla="*/ 106 w 106"/>
                <a:gd name="T12" fmla="*/ 499 h 499"/>
              </a:gdLst>
              <a:ahLst/>
              <a:cxnLst>
                <a:cxn ang="T6">
                  <a:pos x="T0" y="T1"/>
                </a:cxn>
                <a:cxn ang="T7">
                  <a:pos x="T2" y="T3"/>
                </a:cxn>
                <a:cxn ang="T8">
                  <a:pos x="T4" y="T5"/>
                </a:cxn>
              </a:cxnLst>
              <a:rect l="T9" t="T10" r="T11" b="T12"/>
              <a:pathLst>
                <a:path w="106" h="499">
                  <a:moveTo>
                    <a:pt x="0" y="0"/>
                  </a:moveTo>
                  <a:cubicBezTo>
                    <a:pt x="38" y="94"/>
                    <a:pt x="76" y="189"/>
                    <a:pt x="91" y="272"/>
                  </a:cubicBezTo>
                  <a:cubicBezTo>
                    <a:pt x="106" y="355"/>
                    <a:pt x="98" y="427"/>
                    <a:pt x="91"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2498" name="Group 61"/>
            <p:cNvGrpSpPr>
              <a:grpSpLocks/>
            </p:cNvGrpSpPr>
            <p:nvPr/>
          </p:nvGrpSpPr>
          <p:grpSpPr bwMode="auto">
            <a:xfrm>
              <a:off x="2200" y="3657"/>
              <a:ext cx="238" cy="272"/>
              <a:chOff x="2155" y="3702"/>
              <a:chExt cx="238" cy="272"/>
            </a:xfrm>
          </p:grpSpPr>
          <p:sp>
            <p:nvSpPr>
              <p:cNvPr id="62499" name="Text Box 59"/>
              <p:cNvSpPr txBox="1">
                <a:spLocks noChangeArrowheads="1"/>
              </p:cNvSpPr>
              <p:nvPr/>
            </p:nvSpPr>
            <p:spPr bwMode="auto">
              <a:xfrm>
                <a:off x="2190" y="3711"/>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5</a:t>
                </a:r>
              </a:p>
            </p:txBody>
          </p:sp>
          <p:sp>
            <p:nvSpPr>
              <p:cNvPr id="62500" name="Oval 60"/>
              <p:cNvSpPr>
                <a:spLocks noChangeArrowheads="1"/>
              </p:cNvSpPr>
              <p:nvPr/>
            </p:nvSpPr>
            <p:spPr bwMode="auto">
              <a:xfrm>
                <a:off x="2155" y="3702"/>
                <a:ext cx="23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3" name="Group 73"/>
          <p:cNvGrpSpPr>
            <a:grpSpLocks/>
          </p:cNvGrpSpPr>
          <p:nvPr/>
        </p:nvGrpSpPr>
        <p:grpSpPr bwMode="auto">
          <a:xfrm>
            <a:off x="3842975" y="5165468"/>
            <a:ext cx="1441449" cy="790574"/>
            <a:chOff x="1375" y="3539"/>
            <a:chExt cx="681" cy="498"/>
          </a:xfrm>
        </p:grpSpPr>
        <p:sp>
          <p:nvSpPr>
            <p:cNvPr id="62495" name="Oval 35"/>
            <p:cNvSpPr>
              <a:spLocks noChangeArrowheads="1"/>
            </p:cNvSpPr>
            <p:nvPr/>
          </p:nvSpPr>
          <p:spPr bwMode="auto">
            <a:xfrm>
              <a:off x="1765" y="3765"/>
              <a:ext cx="204" cy="272"/>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2496" name="Text Box 68"/>
            <p:cNvSpPr txBox="1">
              <a:spLocks noChangeArrowheads="1"/>
            </p:cNvSpPr>
            <p:nvPr/>
          </p:nvSpPr>
          <p:spPr bwMode="auto">
            <a:xfrm>
              <a:off x="1375" y="3539"/>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grpSp>
        <p:nvGrpSpPr>
          <p:cNvPr id="14" name="Group 71"/>
          <p:cNvGrpSpPr>
            <a:grpSpLocks/>
          </p:cNvGrpSpPr>
          <p:nvPr/>
        </p:nvGrpSpPr>
        <p:grpSpPr bwMode="auto">
          <a:xfrm>
            <a:off x="6393558" y="2914396"/>
            <a:ext cx="1441449" cy="781050"/>
            <a:chOff x="2580" y="2121"/>
            <a:chExt cx="681" cy="492"/>
          </a:xfrm>
        </p:grpSpPr>
        <p:sp>
          <p:nvSpPr>
            <p:cNvPr id="62493" name="Oval 22"/>
            <p:cNvSpPr>
              <a:spLocks noChangeArrowheads="1"/>
            </p:cNvSpPr>
            <p:nvPr/>
          </p:nvSpPr>
          <p:spPr bwMode="auto">
            <a:xfrm>
              <a:off x="2819" y="2341"/>
              <a:ext cx="204" cy="272"/>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2494" name="Text Box 69"/>
            <p:cNvSpPr txBox="1">
              <a:spLocks noChangeArrowheads="1"/>
            </p:cNvSpPr>
            <p:nvPr/>
          </p:nvSpPr>
          <p:spPr bwMode="auto">
            <a:xfrm>
              <a:off x="2580" y="2121"/>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i</a:t>
              </a:r>
              <a:r>
                <a:rPr lang="en-US" altLang="zh-CN" b="1" i="0" dirty="0" err="1">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y</a:t>
              </a:r>
              <a:r>
                <a:rPr lang="en-US" altLang="zh-CN" b="1" i="0" baseline="-25000" dirty="0" err="1">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endParaRPr lang="zh-CN" altLang="en-US" b="1" i="0" dirty="0">
                <a:solidFill>
                  <a:schemeClr val="bg2">
                    <a:lumMod val="50000"/>
                  </a:schemeClr>
                </a:solidFill>
                <a:latin typeface="Times New Roman" pitchFamily="18" charset="0"/>
              </a:endParaRPr>
            </a:p>
          </p:txBody>
        </p:sp>
      </p:grpSp>
      <p:grpSp>
        <p:nvGrpSpPr>
          <p:cNvPr id="15" name="Group 72"/>
          <p:cNvGrpSpPr>
            <a:grpSpLocks/>
          </p:cNvGrpSpPr>
          <p:nvPr/>
        </p:nvGrpSpPr>
        <p:grpSpPr bwMode="auto">
          <a:xfrm>
            <a:off x="9196027" y="1014159"/>
            <a:ext cx="2353735" cy="431800"/>
            <a:chOff x="3904" y="924"/>
            <a:chExt cx="1112" cy="272"/>
          </a:xfrm>
        </p:grpSpPr>
        <p:sp>
          <p:nvSpPr>
            <p:cNvPr id="62491" name="Oval 34"/>
            <p:cNvSpPr>
              <a:spLocks noChangeArrowheads="1"/>
            </p:cNvSpPr>
            <p:nvPr/>
          </p:nvSpPr>
          <p:spPr bwMode="auto">
            <a:xfrm>
              <a:off x="3904" y="924"/>
              <a:ext cx="204" cy="272"/>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2492" name="Text Box 70"/>
            <p:cNvSpPr txBox="1">
              <a:spLocks noChangeArrowheads="1"/>
            </p:cNvSpPr>
            <p:nvPr/>
          </p:nvSpPr>
          <p:spPr bwMode="auto">
            <a:xfrm>
              <a:off x="4109" y="933"/>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sp>
        <p:nvSpPr>
          <p:cNvPr id="59411" name="Oval 19"/>
          <p:cNvSpPr>
            <a:spLocks noChangeArrowheads="1"/>
          </p:cNvSpPr>
          <p:nvPr/>
        </p:nvSpPr>
        <p:spPr bwMode="auto">
          <a:xfrm>
            <a:off x="6910343" y="5544090"/>
            <a:ext cx="432000" cy="432000"/>
          </a:xfrm>
          <a:prstGeom prst="ellipse">
            <a:avLst/>
          </a:prstGeom>
          <a:solidFill>
            <a:srgbClr val="FFFF66"/>
          </a:solidFill>
          <a:ln w="9525">
            <a:solidFill>
              <a:schemeClr val="tx1"/>
            </a:solidFill>
            <a:round/>
            <a:headEnd/>
            <a:tailEnd/>
          </a:ln>
        </p:spPr>
        <p:txBody>
          <a:bodyPr wrap="none" anchor="ctr"/>
          <a:lstStyle/>
          <a:p>
            <a:endParaRPr lang="zh-CN" altLang="en-US"/>
          </a:p>
        </p:txBody>
      </p:sp>
      <p:sp>
        <p:nvSpPr>
          <p:cNvPr id="59413" name="Oval 21"/>
          <p:cNvSpPr>
            <a:spLocks noChangeArrowheads="1"/>
          </p:cNvSpPr>
          <p:nvPr/>
        </p:nvSpPr>
        <p:spPr bwMode="auto">
          <a:xfrm>
            <a:off x="9190732" y="3280485"/>
            <a:ext cx="432000" cy="432000"/>
          </a:xfrm>
          <a:prstGeom prst="ellipse">
            <a:avLst/>
          </a:prstGeom>
          <a:solidFill>
            <a:srgbClr val="FFFF66"/>
          </a:solidFill>
          <a:ln w="9525">
            <a:solidFill>
              <a:schemeClr val="tx1"/>
            </a:solidFill>
            <a:round/>
            <a:headEnd/>
            <a:tailEnd/>
          </a:ln>
        </p:spPr>
        <p:txBody>
          <a:bodyPr wrap="none" anchor="ctr"/>
          <a:lstStyle/>
          <a:p>
            <a:endParaRPr lang="zh-CN" altLang="en-US"/>
          </a:p>
        </p:txBody>
      </p:sp>
      <p:sp>
        <p:nvSpPr>
          <p:cNvPr id="59412" name="Oval 20"/>
          <p:cNvSpPr>
            <a:spLocks noChangeArrowheads="1"/>
          </p:cNvSpPr>
          <p:nvPr/>
        </p:nvSpPr>
        <p:spPr bwMode="auto">
          <a:xfrm>
            <a:off x="9186076" y="5527591"/>
            <a:ext cx="432000" cy="432000"/>
          </a:xfrm>
          <a:prstGeom prst="ellipse">
            <a:avLst/>
          </a:prstGeom>
          <a:solidFill>
            <a:srgbClr val="FFFF66"/>
          </a:solidFill>
          <a:ln w="9525">
            <a:solidFill>
              <a:schemeClr val="tx1"/>
            </a:solidFill>
            <a:round/>
            <a:headEnd/>
            <a:tailEnd/>
          </a:ln>
        </p:spPr>
        <p:txBody>
          <a:bodyPr wrap="none" anchor="ctr"/>
          <a:lstStyle/>
          <a:p>
            <a:endParaRPr lang="zh-CN" altLang="en-US"/>
          </a:p>
        </p:txBody>
      </p:sp>
      <p:grpSp>
        <p:nvGrpSpPr>
          <p:cNvPr id="16" name="Group 64"/>
          <p:cNvGrpSpPr>
            <a:grpSpLocks/>
          </p:cNvGrpSpPr>
          <p:nvPr/>
        </p:nvGrpSpPr>
        <p:grpSpPr bwMode="auto">
          <a:xfrm>
            <a:off x="8789660" y="5402294"/>
            <a:ext cx="1348317" cy="1052513"/>
            <a:chOff x="3833" y="3248"/>
            <a:chExt cx="637" cy="663"/>
          </a:xfrm>
        </p:grpSpPr>
        <p:sp>
          <p:nvSpPr>
            <p:cNvPr id="62487" name="Freeform 50"/>
            <p:cNvSpPr>
              <a:spLocks/>
            </p:cNvSpPr>
            <p:nvPr/>
          </p:nvSpPr>
          <p:spPr bwMode="auto">
            <a:xfrm>
              <a:off x="3833" y="3248"/>
              <a:ext cx="453" cy="409"/>
            </a:xfrm>
            <a:custGeom>
              <a:avLst/>
              <a:gdLst>
                <a:gd name="T0" fmla="*/ 0 w 499"/>
                <a:gd name="T1" fmla="*/ 0 h 499"/>
                <a:gd name="T2" fmla="*/ 110 w 499"/>
                <a:gd name="T3" fmla="*/ 31 h 499"/>
                <a:gd name="T4" fmla="*/ 173 w 499"/>
                <a:gd name="T5" fmla="*/ 57 h 499"/>
                <a:gd name="T6" fmla="*/ 0 60000 65536"/>
                <a:gd name="T7" fmla="*/ 0 60000 65536"/>
                <a:gd name="T8" fmla="*/ 0 60000 65536"/>
                <a:gd name="T9" fmla="*/ 0 w 499"/>
                <a:gd name="T10" fmla="*/ 0 h 499"/>
                <a:gd name="T11" fmla="*/ 499 w 499"/>
                <a:gd name="T12" fmla="*/ 499 h 499"/>
              </a:gdLst>
              <a:ahLst/>
              <a:cxnLst>
                <a:cxn ang="T6">
                  <a:pos x="T0" y="T1"/>
                </a:cxn>
                <a:cxn ang="T7">
                  <a:pos x="T2" y="T3"/>
                </a:cxn>
                <a:cxn ang="T8">
                  <a:pos x="T4" y="T5"/>
                </a:cxn>
              </a:cxnLst>
              <a:rect l="T9" t="T10" r="T11" b="T12"/>
              <a:pathLst>
                <a:path w="499" h="499">
                  <a:moveTo>
                    <a:pt x="0" y="0"/>
                  </a:moveTo>
                  <a:cubicBezTo>
                    <a:pt x="117" y="94"/>
                    <a:pt x="234" y="189"/>
                    <a:pt x="317" y="272"/>
                  </a:cubicBezTo>
                  <a:cubicBezTo>
                    <a:pt x="400" y="355"/>
                    <a:pt x="449" y="427"/>
                    <a:pt x="499"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2488" name="Group 53"/>
            <p:cNvGrpSpPr>
              <a:grpSpLocks/>
            </p:cNvGrpSpPr>
            <p:nvPr/>
          </p:nvGrpSpPr>
          <p:grpSpPr bwMode="auto">
            <a:xfrm>
              <a:off x="4232" y="3639"/>
              <a:ext cx="238" cy="272"/>
              <a:chOff x="4287" y="3612"/>
              <a:chExt cx="238" cy="272"/>
            </a:xfrm>
          </p:grpSpPr>
          <p:sp>
            <p:nvSpPr>
              <p:cNvPr id="62489" name="Text Box 51"/>
              <p:cNvSpPr txBox="1">
                <a:spLocks noChangeArrowheads="1"/>
              </p:cNvSpPr>
              <p:nvPr/>
            </p:nvSpPr>
            <p:spPr bwMode="auto">
              <a:xfrm>
                <a:off x="4332" y="3612"/>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3</a:t>
                </a:r>
              </a:p>
            </p:txBody>
          </p:sp>
          <p:sp>
            <p:nvSpPr>
              <p:cNvPr id="62490" name="Oval 52"/>
              <p:cNvSpPr>
                <a:spLocks noChangeArrowheads="1"/>
              </p:cNvSpPr>
              <p:nvPr/>
            </p:nvSpPr>
            <p:spPr bwMode="auto">
              <a:xfrm>
                <a:off x="4287" y="3612"/>
                <a:ext cx="23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extLst>
      <p:ext uri="{BB962C8B-B14F-4D97-AF65-F5344CB8AC3E}">
        <p14:creationId xmlns:p14="http://schemas.microsoft.com/office/powerpoint/2010/main" val="21443397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9404"/>
                                        </p:tgtEl>
                                        <p:attrNameLst>
                                          <p:attrName>style.visibility</p:attrName>
                                        </p:attrNameLst>
                                      </p:cBhvr>
                                      <p:to>
                                        <p:strVal val="visible"/>
                                      </p:to>
                                    </p:set>
                                    <p:animEffect transition="in" filter="wipe(up)">
                                      <p:cBhvr>
                                        <p:cTn id="11" dur="500"/>
                                        <p:tgtEl>
                                          <p:spTgt spid="594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940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940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4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4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41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9428"/>
                                        </p:tgtEl>
                                        <p:attrNameLst>
                                          <p:attrName>style.visibility</p:attrName>
                                        </p:attrNameLst>
                                      </p:cBhvr>
                                      <p:to>
                                        <p:strVal val="visible"/>
                                      </p:to>
                                    </p:set>
                                    <p:animEffect transition="in" filter="wipe(left)">
                                      <p:cBhvr>
                                        <p:cTn id="53" dur="500"/>
                                        <p:tgtEl>
                                          <p:spTgt spid="5942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942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9430"/>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up)">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up)">
                                      <p:cBhvr>
                                        <p:cTn id="89" dur="500"/>
                                        <p:tgtEl>
                                          <p:spTgt spid="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up)">
                                      <p:cBhvr>
                                        <p:cTn id="9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4" grpId="0" animBg="1"/>
      <p:bldP spid="59404" grpId="1" animBg="1"/>
      <p:bldP spid="59406" grpId="0"/>
      <p:bldP spid="59406" grpId="1"/>
      <p:bldP spid="59428" grpId="0"/>
      <p:bldP spid="59429" grpId="0"/>
      <p:bldP spid="59430" grpId="0"/>
      <p:bldP spid="59411" grpId="0" animBg="1"/>
      <p:bldP spid="59413" grpId="0" animBg="1"/>
      <p:bldP spid="594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a:xfrm>
            <a:off x="1055440" y="2204864"/>
            <a:ext cx="10225136" cy="4114800"/>
          </a:xfrm>
        </p:spPr>
        <p:txBody>
          <a:bodyPr>
            <a:normAutofit/>
          </a:bodyPr>
          <a:lstStyle/>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图形的显示≠图形的表示</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显示文件仅仅是整个图形表示中的一部分</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选取图形表示数据中要显示的部分，称为剪裁</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Clipping</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，通常以硬件实现</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窗口和视区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Window &amp; Viewport</a:t>
            </a:r>
          </a:p>
          <a:p>
            <a:pPr marL="457200" lvl="1" indent="-457200" hangingPunct="0">
              <a:lnSpc>
                <a:spcPct val="100000"/>
              </a:lnSpc>
              <a:spcBef>
                <a:spcPts val="600"/>
              </a:spcBef>
              <a:buFont typeface="Arial" panose="020B0604020202020204" pitchFamily="34" charset="0"/>
              <a:buChar char="•"/>
              <a:defRPr/>
            </a:pP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p:nvPr>
        </p:nvSpPr>
        <p:spPr/>
        <p:txBody>
          <a:bodyPr>
            <a:normAutofit/>
          </a:bodyPr>
          <a:lstStyle/>
          <a:p>
            <a:pPr lvl="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图形的显示</a:t>
            </a:r>
          </a:p>
        </p:txBody>
      </p:sp>
    </p:spTree>
    <p:extLst>
      <p:ext uri="{BB962C8B-B14F-4D97-AF65-F5344CB8AC3E}">
        <p14:creationId xmlns:p14="http://schemas.microsoft.com/office/powerpoint/2010/main" val="741127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Effect transition="in" filter="wipe(up)">
                                      <p:cBhvr>
                                        <p:cTn id="12" dur="500"/>
                                        <p:tgtEl>
                                          <p:spTgt spid="20480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4803">
                                            <p:txEl>
                                              <p:pRg st="1" end="1"/>
                                            </p:txEl>
                                          </p:spTgt>
                                        </p:tgtEl>
                                        <p:attrNameLst>
                                          <p:attrName>style.visibility</p:attrName>
                                        </p:attrNameLst>
                                      </p:cBhvr>
                                      <p:to>
                                        <p:strVal val="visible"/>
                                      </p:to>
                                    </p:set>
                                    <p:animEffect transition="in" filter="wipe(up)">
                                      <p:cBhvr>
                                        <p:cTn id="15" dur="500"/>
                                        <p:tgtEl>
                                          <p:spTgt spid="204803">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4803">
                                            <p:txEl>
                                              <p:pRg st="2" end="2"/>
                                            </p:txEl>
                                          </p:spTgt>
                                        </p:tgtEl>
                                        <p:attrNameLst>
                                          <p:attrName>style.visibility</p:attrName>
                                        </p:attrNameLst>
                                      </p:cBhvr>
                                      <p:to>
                                        <p:strVal val="visible"/>
                                      </p:to>
                                    </p:set>
                                    <p:animEffect transition="in" filter="wipe(up)">
                                      <p:cBhvr>
                                        <p:cTn id="18" dur="500"/>
                                        <p:tgtEl>
                                          <p:spTgt spid="204803">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04803">
                                            <p:txEl>
                                              <p:pRg st="3" end="3"/>
                                            </p:txEl>
                                          </p:spTgt>
                                        </p:tgtEl>
                                        <p:attrNameLst>
                                          <p:attrName>style.visibility</p:attrName>
                                        </p:attrNameLst>
                                      </p:cBhvr>
                                      <p:to>
                                        <p:strVal val="visible"/>
                                      </p:to>
                                    </p:set>
                                    <p:animEffect transition="in" filter="wipe(up)">
                                      <p:cBhvr>
                                        <p:cTn id="21" dur="500"/>
                                        <p:tgtEl>
                                          <p:spTgt spid="204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sz="half" idx="1"/>
          </p:nvPr>
        </p:nvSpPr>
        <p:spPr>
          <a:xfrm>
            <a:off x="719667" y="692151"/>
            <a:ext cx="11055351" cy="720725"/>
          </a:xfrm>
        </p:spPr>
        <p:txBody>
          <a:bodyPr>
            <a:normAutofit/>
          </a:bodyPr>
          <a:lstStyle/>
          <a:p>
            <a:pPr marL="457200" lvl="1" indent="-457200" hangingPunct="0">
              <a:lnSpc>
                <a:spcPct val="100000"/>
              </a:lnSpc>
              <a:spcBef>
                <a:spcPts val="600"/>
              </a:spcBef>
              <a:buFont typeface="Arial" panose="020B0604020202020204" pitchFamily="34" charset="0"/>
              <a:buChar char="•"/>
              <a:defRPr/>
            </a:pP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画圆算法思路</a:t>
            </a:r>
          </a:p>
        </p:txBody>
      </p:sp>
      <p:graphicFrame>
        <p:nvGraphicFramePr>
          <p:cNvPr id="63491" name="Object 4"/>
          <p:cNvGraphicFramePr>
            <a:graphicFrameLocks noGrp="1" noChangeAspect="1"/>
          </p:cNvGraphicFramePr>
          <p:nvPr>
            <p:ph sz="half" idx="2"/>
            <p:extLst>
              <p:ext uri="{D42A27DB-BD31-4B8C-83A1-F6EECF244321}">
                <p14:modId xmlns:p14="http://schemas.microsoft.com/office/powerpoint/2010/main" val="2607638400"/>
              </p:ext>
            </p:extLst>
          </p:nvPr>
        </p:nvGraphicFramePr>
        <p:xfrm>
          <a:off x="2279576" y="3284984"/>
          <a:ext cx="5384800" cy="555625"/>
        </p:xfrm>
        <a:graphic>
          <a:graphicData uri="http://schemas.openxmlformats.org/presentationml/2006/ole">
            <mc:AlternateContent xmlns:mc="http://schemas.openxmlformats.org/markup-compatibility/2006">
              <mc:Choice xmlns:v="urn:schemas-microsoft-com:vml" Requires="v">
                <p:oleObj spid="_x0000_s10280" name="Equation" r:id="rId4" imgW="1663700" imgH="228600" progId="Equation.DSMT4">
                  <p:embed/>
                </p:oleObj>
              </mc:Choice>
              <mc:Fallback>
                <p:oleObj name="Equation" r:id="rId4" imgW="1663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576" y="3284984"/>
                        <a:ext cx="53848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Rectangle 7"/>
          <p:cNvSpPr>
            <a:spLocks noChangeArrowheads="1"/>
          </p:cNvSpPr>
          <p:nvPr/>
        </p:nvSpPr>
        <p:spPr bwMode="auto">
          <a:xfrm>
            <a:off x="719667" y="1412876"/>
            <a:ext cx="1075266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选取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H</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D</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三个候选点中与理想圆弧的距离平方最小的点</a:t>
            </a:r>
          </a:p>
        </p:txBody>
      </p:sp>
      <p:sp>
        <p:nvSpPr>
          <p:cNvPr id="63493" name="Rectangle 8"/>
          <p:cNvSpPr>
            <a:spLocks noChangeArrowheads="1"/>
          </p:cNvSpPr>
          <p:nvPr/>
        </p:nvSpPr>
        <p:spPr bwMode="auto">
          <a:xfrm>
            <a:off x="704851" y="2017713"/>
            <a:ext cx="10767483"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800" b="1" i="0" dirty="0">
              <a:solidFill>
                <a:schemeClr val="bg2"/>
              </a:solidFill>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设</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i</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为决策项（是右下角像素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D</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与理想圆弧的距离平方差）</a:t>
            </a:r>
          </a:p>
        </p:txBody>
      </p:sp>
      <p:sp>
        <p:nvSpPr>
          <p:cNvPr id="63494" name="Rectangle 10"/>
          <p:cNvSpPr>
            <a:spLocks noChangeArrowheads="1"/>
          </p:cNvSpPr>
          <p:nvPr/>
        </p:nvSpPr>
        <p:spPr bwMode="auto">
          <a:xfrm>
            <a:off x="817034" y="4064000"/>
            <a:ext cx="10750551"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accent2"/>
              </a:buClr>
              <a:buSzPct val="80000"/>
              <a:buFont typeface="Wingdings" pitchFamily="2" charset="2"/>
              <a:buChar char="¨"/>
            </a:pPr>
            <a:endParaRPr lang="zh-CN" altLang="en-US" sz="2800" b="1" i="0" dirty="0">
              <a:solidFill>
                <a:schemeClr val="bg2"/>
              </a:solidFill>
            </a:endParaRPr>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判断决策</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项</a:t>
            </a:r>
            <a:r>
              <a:rPr lang="en-US" altLang="zh-CN" sz="2200" b="1" baseline="-2500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i</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的符号决定应选取哪一个像素点显示圆形</a:t>
            </a:r>
          </a:p>
        </p:txBody>
      </p:sp>
    </p:spTree>
    <p:extLst>
      <p:ext uri="{BB962C8B-B14F-4D97-AF65-F5344CB8AC3E}">
        <p14:creationId xmlns:p14="http://schemas.microsoft.com/office/powerpoint/2010/main" val="6316977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9798053" y="2994819"/>
            <a:ext cx="1536700" cy="2376488"/>
            <a:chOff x="3878" y="1434"/>
            <a:chExt cx="726" cy="1497"/>
          </a:xfrm>
        </p:grpSpPr>
        <p:grpSp>
          <p:nvGrpSpPr>
            <p:cNvPr id="64550" name="Group 16"/>
            <p:cNvGrpSpPr>
              <a:grpSpLocks/>
            </p:cNvGrpSpPr>
            <p:nvPr/>
          </p:nvGrpSpPr>
          <p:grpSpPr bwMode="auto">
            <a:xfrm>
              <a:off x="3878" y="1434"/>
              <a:ext cx="680" cy="408"/>
              <a:chOff x="3878" y="1434"/>
              <a:chExt cx="680" cy="408"/>
            </a:xfrm>
          </p:grpSpPr>
          <p:sp>
            <p:nvSpPr>
              <p:cNvPr id="64556" name="Freeform 17"/>
              <p:cNvSpPr>
                <a:spLocks/>
              </p:cNvSpPr>
              <p:nvPr/>
            </p:nvSpPr>
            <p:spPr bwMode="auto">
              <a:xfrm>
                <a:off x="3878" y="1434"/>
                <a:ext cx="454" cy="182"/>
              </a:xfrm>
              <a:custGeom>
                <a:avLst/>
                <a:gdLst>
                  <a:gd name="T0" fmla="*/ 0 w 318"/>
                  <a:gd name="T1" fmla="*/ 0 h 181"/>
                  <a:gd name="T2" fmla="*/ 11416 w 318"/>
                  <a:gd name="T3" fmla="*/ 90 h 181"/>
                  <a:gd name="T4" fmla="*/ 15971 w 318"/>
                  <a:gd name="T5" fmla="*/ 192 h 181"/>
                  <a:gd name="T6" fmla="*/ 0 60000 65536"/>
                  <a:gd name="T7" fmla="*/ 0 60000 65536"/>
                  <a:gd name="T8" fmla="*/ 0 60000 65536"/>
                  <a:gd name="T9" fmla="*/ 0 w 318"/>
                  <a:gd name="T10" fmla="*/ 0 h 181"/>
                  <a:gd name="T11" fmla="*/ 318 w 318"/>
                  <a:gd name="T12" fmla="*/ 181 h 181"/>
                </a:gdLst>
                <a:ahLst/>
                <a:cxnLst>
                  <a:cxn ang="T6">
                    <a:pos x="T0" y="T1"/>
                  </a:cxn>
                  <a:cxn ang="T7">
                    <a:pos x="T2" y="T3"/>
                  </a:cxn>
                  <a:cxn ang="T8">
                    <a:pos x="T4" y="T5"/>
                  </a:cxn>
                </a:cxnLst>
                <a:rect l="T9" t="T10" r="T11" b="T12"/>
                <a:pathLst>
                  <a:path w="318" h="181">
                    <a:moveTo>
                      <a:pt x="0" y="0"/>
                    </a:moveTo>
                    <a:cubicBezTo>
                      <a:pt x="87" y="30"/>
                      <a:pt x="174" y="60"/>
                      <a:pt x="227" y="90"/>
                    </a:cubicBezTo>
                    <a:cubicBezTo>
                      <a:pt x="280" y="120"/>
                      <a:pt x="299" y="150"/>
                      <a:pt x="318" y="18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4557" name="Group 18"/>
              <p:cNvGrpSpPr>
                <a:grpSpLocks/>
              </p:cNvGrpSpPr>
              <p:nvPr/>
            </p:nvGrpSpPr>
            <p:grpSpPr bwMode="auto">
              <a:xfrm>
                <a:off x="4286" y="1570"/>
                <a:ext cx="272" cy="272"/>
                <a:chOff x="4196" y="1616"/>
                <a:chExt cx="272" cy="272"/>
              </a:xfrm>
            </p:grpSpPr>
            <p:sp>
              <p:nvSpPr>
                <p:cNvPr id="64558" name="Text Box 19"/>
                <p:cNvSpPr txBox="1">
                  <a:spLocks noChangeArrowheads="1"/>
                </p:cNvSpPr>
                <p:nvPr/>
              </p:nvSpPr>
              <p:spPr bwMode="auto">
                <a:xfrm>
                  <a:off x="4241" y="1616"/>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1</a:t>
                  </a:r>
                </a:p>
              </p:txBody>
            </p:sp>
            <p:sp>
              <p:nvSpPr>
                <p:cNvPr id="64559" name="Oval 20"/>
                <p:cNvSpPr>
                  <a:spLocks noChangeArrowheads="1"/>
                </p:cNvSpPr>
                <p:nvPr/>
              </p:nvSpPr>
              <p:spPr bwMode="auto">
                <a:xfrm>
                  <a:off x="4196" y="1616"/>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64551" name="Group 21"/>
            <p:cNvGrpSpPr>
              <a:grpSpLocks/>
            </p:cNvGrpSpPr>
            <p:nvPr/>
          </p:nvGrpSpPr>
          <p:grpSpPr bwMode="auto">
            <a:xfrm>
              <a:off x="3969" y="2614"/>
              <a:ext cx="635" cy="317"/>
              <a:chOff x="3969" y="2614"/>
              <a:chExt cx="635" cy="317"/>
            </a:xfrm>
          </p:grpSpPr>
          <p:grpSp>
            <p:nvGrpSpPr>
              <p:cNvPr id="64552" name="Group 22"/>
              <p:cNvGrpSpPr>
                <a:grpSpLocks/>
              </p:cNvGrpSpPr>
              <p:nvPr/>
            </p:nvGrpSpPr>
            <p:grpSpPr bwMode="auto">
              <a:xfrm>
                <a:off x="4332" y="2659"/>
                <a:ext cx="272" cy="272"/>
                <a:chOff x="4287" y="2750"/>
                <a:chExt cx="272" cy="272"/>
              </a:xfrm>
            </p:grpSpPr>
            <p:sp>
              <p:nvSpPr>
                <p:cNvPr id="64554" name="Text Box 23"/>
                <p:cNvSpPr txBox="1">
                  <a:spLocks noChangeArrowheads="1"/>
                </p:cNvSpPr>
                <p:nvPr/>
              </p:nvSpPr>
              <p:spPr bwMode="auto">
                <a:xfrm>
                  <a:off x="4322" y="2750"/>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2</a:t>
                  </a:r>
                </a:p>
              </p:txBody>
            </p:sp>
            <p:sp>
              <p:nvSpPr>
                <p:cNvPr id="64555" name="Oval 24"/>
                <p:cNvSpPr>
                  <a:spLocks noChangeArrowheads="1"/>
                </p:cNvSpPr>
                <p:nvPr/>
              </p:nvSpPr>
              <p:spPr bwMode="auto">
                <a:xfrm>
                  <a:off x="4287" y="2750"/>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4553" name="Freeform 25"/>
              <p:cNvSpPr>
                <a:spLocks/>
              </p:cNvSpPr>
              <p:nvPr/>
            </p:nvSpPr>
            <p:spPr bwMode="auto">
              <a:xfrm>
                <a:off x="3969" y="2614"/>
                <a:ext cx="363" cy="136"/>
              </a:xfrm>
              <a:custGeom>
                <a:avLst/>
                <a:gdLst>
                  <a:gd name="T0" fmla="*/ 0 w 272"/>
                  <a:gd name="T1" fmla="*/ 0 h 136"/>
                  <a:gd name="T2" fmla="*/ 3262 w 272"/>
                  <a:gd name="T3" fmla="*/ 45 h 136"/>
                  <a:gd name="T4" fmla="*/ 6501 w 272"/>
                  <a:gd name="T5" fmla="*/ 136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0" y="0"/>
                    </a:moveTo>
                    <a:cubicBezTo>
                      <a:pt x="45" y="11"/>
                      <a:pt x="91" y="22"/>
                      <a:pt x="136" y="45"/>
                    </a:cubicBezTo>
                    <a:cubicBezTo>
                      <a:pt x="181" y="68"/>
                      <a:pt x="226" y="102"/>
                      <a:pt x="272" y="1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4515" name="Group 52"/>
          <p:cNvGrpSpPr>
            <a:grpSpLocks/>
          </p:cNvGrpSpPr>
          <p:nvPr/>
        </p:nvGrpSpPr>
        <p:grpSpPr bwMode="auto">
          <a:xfrm>
            <a:off x="5062740" y="2045110"/>
            <a:ext cx="7372066" cy="4446574"/>
            <a:chOff x="1264" y="1071"/>
            <a:chExt cx="3884" cy="2495"/>
          </a:xfrm>
        </p:grpSpPr>
        <p:grpSp>
          <p:nvGrpSpPr>
            <p:cNvPr id="64532" name="Group 4"/>
            <p:cNvGrpSpPr>
              <a:grpSpLocks/>
            </p:cNvGrpSpPr>
            <p:nvPr/>
          </p:nvGrpSpPr>
          <p:grpSpPr bwMode="auto">
            <a:xfrm>
              <a:off x="1837" y="1207"/>
              <a:ext cx="2277" cy="2277"/>
              <a:chOff x="3016" y="1244"/>
              <a:chExt cx="2277" cy="2277"/>
            </a:xfrm>
          </p:grpSpPr>
          <p:sp>
            <p:nvSpPr>
              <p:cNvPr id="64542" name="Line 5"/>
              <p:cNvSpPr>
                <a:spLocks noChangeShapeType="1"/>
              </p:cNvSpPr>
              <p:nvPr/>
            </p:nvSpPr>
            <p:spPr bwMode="auto">
              <a:xfrm>
                <a:off x="3016" y="238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Line 6"/>
              <p:cNvSpPr>
                <a:spLocks noChangeShapeType="1"/>
              </p:cNvSpPr>
              <p:nvPr/>
            </p:nvSpPr>
            <p:spPr bwMode="auto">
              <a:xfrm rot="5400000">
                <a:off x="3016" y="2386"/>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Line 7"/>
              <p:cNvSpPr>
                <a:spLocks noChangeShapeType="1"/>
              </p:cNvSpPr>
              <p:nvPr/>
            </p:nvSpPr>
            <p:spPr bwMode="auto">
              <a:xfrm>
                <a:off x="3016"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Line 8"/>
              <p:cNvSpPr>
                <a:spLocks noChangeShapeType="1"/>
              </p:cNvSpPr>
              <p:nvPr/>
            </p:nvSpPr>
            <p:spPr bwMode="auto">
              <a:xfrm rot="5400000">
                <a:off x="3583"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6" name="Line 9"/>
              <p:cNvSpPr>
                <a:spLocks noChangeShapeType="1"/>
              </p:cNvSpPr>
              <p:nvPr/>
            </p:nvSpPr>
            <p:spPr bwMode="auto">
              <a:xfrm rot="5400000">
                <a:off x="4717" y="686"/>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7" name="Line 10"/>
              <p:cNvSpPr>
                <a:spLocks noChangeShapeType="1"/>
              </p:cNvSpPr>
              <p:nvPr/>
            </p:nvSpPr>
            <p:spPr bwMode="auto">
              <a:xfrm>
                <a:off x="5293" y="124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8" name="Line 11"/>
              <p:cNvSpPr>
                <a:spLocks noChangeShapeType="1"/>
              </p:cNvSpPr>
              <p:nvPr/>
            </p:nvSpPr>
            <p:spPr bwMode="auto">
              <a:xfrm>
                <a:off x="5293"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Line 12"/>
              <p:cNvSpPr>
                <a:spLocks noChangeShapeType="1"/>
              </p:cNvSpPr>
              <p:nvPr/>
            </p:nvSpPr>
            <p:spPr bwMode="auto">
              <a:xfrm rot="5400000">
                <a:off x="4726"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3" name="Group 35"/>
            <p:cNvGrpSpPr>
              <a:grpSpLocks/>
            </p:cNvGrpSpPr>
            <p:nvPr/>
          </p:nvGrpSpPr>
          <p:grpSpPr bwMode="auto">
            <a:xfrm>
              <a:off x="2539" y="2058"/>
              <a:ext cx="681" cy="392"/>
              <a:chOff x="2539" y="2058"/>
              <a:chExt cx="681" cy="392"/>
            </a:xfrm>
          </p:grpSpPr>
          <p:sp>
            <p:nvSpPr>
              <p:cNvPr id="64540" name="Oval 36"/>
              <p:cNvSpPr>
                <a:spLocks noChangeArrowheads="1"/>
              </p:cNvSpPr>
              <p:nvPr/>
            </p:nvSpPr>
            <p:spPr bwMode="auto">
              <a:xfrm>
                <a:off x="2853" y="2223"/>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4541" name="Text Box 37"/>
              <p:cNvSpPr txBox="1">
                <a:spLocks noChangeArrowheads="1"/>
              </p:cNvSpPr>
              <p:nvPr/>
            </p:nvSpPr>
            <p:spPr bwMode="auto">
              <a:xfrm>
                <a:off x="2539" y="2058"/>
                <a:ext cx="68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i</a:t>
                </a:r>
                <a:r>
                  <a:rPr lang="en-US" altLang="zh-CN" b="1" i="0" dirty="0" err="1">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y</a:t>
                </a:r>
                <a:r>
                  <a:rPr lang="en-US" altLang="zh-CN" b="1" i="0" baseline="-25000" dirty="0" err="1">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endParaRPr lang="zh-CN" altLang="en-US" b="1" i="0" dirty="0">
                  <a:solidFill>
                    <a:schemeClr val="bg2">
                      <a:lumMod val="50000"/>
                    </a:schemeClr>
                  </a:solidFill>
                  <a:latin typeface="Times New Roman" pitchFamily="18" charset="0"/>
                </a:endParaRPr>
              </a:p>
            </p:txBody>
          </p:sp>
        </p:grpSp>
        <p:grpSp>
          <p:nvGrpSpPr>
            <p:cNvPr id="64534" name="Group 38"/>
            <p:cNvGrpSpPr>
              <a:grpSpLocks/>
            </p:cNvGrpSpPr>
            <p:nvPr/>
          </p:nvGrpSpPr>
          <p:grpSpPr bwMode="auto">
            <a:xfrm>
              <a:off x="3996" y="1071"/>
              <a:ext cx="1152" cy="254"/>
              <a:chOff x="3996" y="1071"/>
              <a:chExt cx="1152" cy="254"/>
            </a:xfrm>
          </p:grpSpPr>
          <p:sp>
            <p:nvSpPr>
              <p:cNvPr id="64538" name="Oval 39"/>
              <p:cNvSpPr>
                <a:spLocks noChangeArrowheads="1"/>
              </p:cNvSpPr>
              <p:nvPr/>
            </p:nvSpPr>
            <p:spPr bwMode="auto">
              <a:xfrm>
                <a:off x="3996" y="1098"/>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4539" name="Text Box 40"/>
              <p:cNvSpPr txBox="1">
                <a:spLocks noChangeArrowheads="1"/>
              </p:cNvSpPr>
              <p:nvPr/>
            </p:nvSpPr>
            <p:spPr bwMode="auto">
              <a:xfrm>
                <a:off x="4241" y="1071"/>
                <a:ext cx="90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grpSp>
          <p:nvGrpSpPr>
            <p:cNvPr id="64535" name="Group 49"/>
            <p:cNvGrpSpPr>
              <a:grpSpLocks/>
            </p:cNvGrpSpPr>
            <p:nvPr/>
          </p:nvGrpSpPr>
          <p:grpSpPr bwMode="auto">
            <a:xfrm>
              <a:off x="1264" y="3165"/>
              <a:ext cx="692" cy="401"/>
              <a:chOff x="1254" y="3183"/>
              <a:chExt cx="692" cy="401"/>
            </a:xfrm>
          </p:grpSpPr>
          <p:sp>
            <p:nvSpPr>
              <p:cNvPr id="64536" name="Oval 50"/>
              <p:cNvSpPr>
                <a:spLocks noChangeArrowheads="1"/>
              </p:cNvSpPr>
              <p:nvPr/>
            </p:nvSpPr>
            <p:spPr bwMode="auto">
              <a:xfrm>
                <a:off x="1719" y="3357"/>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4537" name="Text Box 51"/>
              <p:cNvSpPr txBox="1">
                <a:spLocks noChangeArrowheads="1"/>
              </p:cNvSpPr>
              <p:nvPr/>
            </p:nvSpPr>
            <p:spPr bwMode="auto">
              <a:xfrm>
                <a:off x="1254" y="3183"/>
                <a:ext cx="68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grpSp>
      <p:grpSp>
        <p:nvGrpSpPr>
          <p:cNvPr id="12" name="Group 64"/>
          <p:cNvGrpSpPr>
            <a:grpSpLocks/>
          </p:cNvGrpSpPr>
          <p:nvPr/>
        </p:nvGrpSpPr>
        <p:grpSpPr bwMode="auto">
          <a:xfrm>
            <a:off x="10257368" y="5978532"/>
            <a:ext cx="2245783" cy="574676"/>
            <a:chOff x="4846" y="3766"/>
            <a:chExt cx="1061" cy="362"/>
          </a:xfrm>
        </p:grpSpPr>
        <p:sp>
          <p:nvSpPr>
            <p:cNvPr id="64530" name="Text Box 14"/>
            <p:cNvSpPr txBox="1">
              <a:spLocks noChangeArrowheads="1"/>
            </p:cNvSpPr>
            <p:nvPr/>
          </p:nvSpPr>
          <p:spPr bwMode="auto">
            <a:xfrm>
              <a:off x="5045" y="3766"/>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D </a:t>
              </a:r>
              <a:r>
                <a:rPr lang="en-US" altLang="zh-CN" i="0" dirty="0">
                  <a:solidFill>
                    <a:schemeClr val="bg2">
                      <a:lumMod val="50000"/>
                    </a:schemeClr>
                  </a:solidFill>
                  <a:latin typeface="Times New Roman" pitchFamily="18" charset="0"/>
                </a:rPr>
                <a:t>(</a:t>
              </a:r>
              <a:r>
                <a:rPr lang="en-US" altLang="zh-CN" dirty="0">
                  <a:solidFill>
                    <a:schemeClr val="bg2">
                      <a:lumMod val="50000"/>
                    </a:schemeClr>
                  </a:solidFill>
                  <a:latin typeface="Times New Roman" pitchFamily="18" charset="0"/>
                </a:rPr>
                <a:t>x</a:t>
              </a:r>
              <a:r>
                <a:rPr lang="en-US" altLang="zh-CN" i="0" baseline="-25000" dirty="0">
                  <a:solidFill>
                    <a:schemeClr val="bg2">
                      <a:lumMod val="50000"/>
                    </a:schemeClr>
                  </a:solidFill>
                  <a:latin typeface="Times New Roman" pitchFamily="18" charset="0"/>
                </a:rPr>
                <a:t>i</a:t>
              </a:r>
              <a:r>
                <a:rPr lang="en-US" altLang="zh-CN" i="0" dirty="0">
                  <a:solidFill>
                    <a:schemeClr val="bg2">
                      <a:lumMod val="50000"/>
                    </a:schemeClr>
                  </a:solidFill>
                  <a:latin typeface="Times New Roman" pitchFamily="18" charset="0"/>
                </a:rPr>
                <a:t>+1,</a:t>
              </a:r>
              <a:r>
                <a:rPr lang="en-US" altLang="zh-CN" dirty="0">
                  <a:solidFill>
                    <a:schemeClr val="bg2">
                      <a:lumMod val="50000"/>
                    </a:schemeClr>
                  </a:solidFill>
                  <a:latin typeface="Times New Roman" pitchFamily="18" charset="0"/>
                </a:rPr>
                <a:t>y</a:t>
              </a:r>
              <a:r>
                <a:rPr lang="en-US" altLang="zh-CN" i="0" baseline="-25000" dirty="0">
                  <a:solidFill>
                    <a:schemeClr val="bg2">
                      <a:lumMod val="50000"/>
                    </a:schemeClr>
                  </a:solidFill>
                  <a:latin typeface="Times New Roman" pitchFamily="18" charset="0"/>
                </a:rPr>
                <a:t>i</a:t>
              </a:r>
              <a:r>
                <a:rPr lang="en-US" altLang="zh-CN" i="0" dirty="0">
                  <a:solidFill>
                    <a:schemeClr val="bg2">
                      <a:lumMod val="50000"/>
                    </a:schemeClr>
                  </a:solidFill>
                  <a:latin typeface="Times New Roman" pitchFamily="18" charset="0"/>
                </a:rPr>
                <a:t>-1)</a:t>
              </a:r>
            </a:p>
          </p:txBody>
        </p:sp>
        <p:sp>
          <p:nvSpPr>
            <p:cNvPr id="64531" name="Oval 43"/>
            <p:cNvSpPr>
              <a:spLocks noChangeArrowheads="1"/>
            </p:cNvSpPr>
            <p:nvPr/>
          </p:nvSpPr>
          <p:spPr bwMode="auto">
            <a:xfrm>
              <a:off x="4846" y="3856"/>
              <a:ext cx="204" cy="272"/>
            </a:xfrm>
            <a:prstGeom prst="ellipse">
              <a:avLst/>
            </a:prstGeom>
            <a:solidFill>
              <a:srgbClr val="FFFF66"/>
            </a:solidFill>
            <a:ln w="9525">
              <a:solidFill>
                <a:schemeClr val="tx1"/>
              </a:solidFill>
              <a:round/>
              <a:headEnd/>
              <a:tailEnd/>
            </a:ln>
          </p:spPr>
          <p:txBody>
            <a:bodyPr wrap="none" anchor="ctr"/>
            <a:lstStyle/>
            <a:p>
              <a:endParaRPr lang="zh-CN" altLang="en-US"/>
            </a:p>
          </p:txBody>
        </p:sp>
      </p:grpSp>
      <p:grpSp>
        <p:nvGrpSpPr>
          <p:cNvPr id="13" name="Group 63"/>
          <p:cNvGrpSpPr>
            <a:grpSpLocks/>
          </p:cNvGrpSpPr>
          <p:nvPr/>
        </p:nvGrpSpPr>
        <p:grpSpPr bwMode="auto">
          <a:xfrm>
            <a:off x="10261603" y="4032257"/>
            <a:ext cx="2370666" cy="498476"/>
            <a:chOff x="4848" y="2540"/>
            <a:chExt cx="1120" cy="314"/>
          </a:xfrm>
        </p:grpSpPr>
        <p:sp>
          <p:nvSpPr>
            <p:cNvPr id="64528" name="Text Box 13"/>
            <p:cNvSpPr txBox="1">
              <a:spLocks noChangeArrowheads="1"/>
            </p:cNvSpPr>
            <p:nvPr/>
          </p:nvSpPr>
          <p:spPr bwMode="auto">
            <a:xfrm>
              <a:off x="5015" y="2540"/>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H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p>
          </p:txBody>
        </p:sp>
        <p:sp>
          <p:nvSpPr>
            <p:cNvPr id="64529" name="Oval 42"/>
            <p:cNvSpPr>
              <a:spLocks noChangeArrowheads="1"/>
            </p:cNvSpPr>
            <p:nvPr/>
          </p:nvSpPr>
          <p:spPr bwMode="auto">
            <a:xfrm>
              <a:off x="4848" y="2582"/>
              <a:ext cx="204" cy="272"/>
            </a:xfrm>
            <a:prstGeom prst="ellipse">
              <a:avLst/>
            </a:prstGeom>
            <a:solidFill>
              <a:srgbClr val="FFFF66"/>
            </a:solidFill>
            <a:ln w="9525">
              <a:solidFill>
                <a:schemeClr val="tx1"/>
              </a:solidFill>
              <a:round/>
              <a:headEnd/>
              <a:tailEnd/>
            </a:ln>
          </p:spPr>
          <p:txBody>
            <a:bodyPr wrap="none" anchor="ctr"/>
            <a:lstStyle/>
            <a:p>
              <a:endParaRPr lang="zh-CN" altLang="en-US"/>
            </a:p>
          </p:txBody>
        </p:sp>
      </p:grpSp>
      <p:sp>
        <p:nvSpPr>
          <p:cNvPr id="66615" name="Text Box 55"/>
          <p:cNvSpPr txBox="1">
            <a:spLocks noChangeArrowheads="1"/>
          </p:cNvSpPr>
          <p:nvPr/>
        </p:nvSpPr>
        <p:spPr bwMode="auto">
          <a:xfrm>
            <a:off x="527051" y="620713"/>
            <a:ext cx="6432549" cy="46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717550" lvl="1" indent="-342900" defTabSz="914216" eaLnBrk="1">
              <a:lnSpc>
                <a:spcPct val="120000"/>
              </a:lnSpc>
              <a:spcBef>
                <a:spcPts val="600"/>
              </a:spcBef>
              <a:buFont typeface="Wingdings" panose="05000000000000000000" pitchFamily="2" charset="2"/>
              <a:buChar char="Ø"/>
              <a:defRPr/>
            </a:pP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a:t>
            </a:r>
            <a:r>
              <a:rPr lang="en-US" altLang="zh-CN" sz="2200" b="1" i="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i</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&lt;0, H</a:t>
            </a: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和</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D</a:t>
            </a: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候选  </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(case1&amp;2) </a:t>
            </a:r>
            <a:endPar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endParaRPr>
          </a:p>
        </p:txBody>
      </p:sp>
      <p:graphicFrame>
        <p:nvGraphicFramePr>
          <p:cNvPr id="66617" name="Object 57"/>
          <p:cNvGraphicFramePr>
            <a:graphicFrameLocks noChangeAspect="1"/>
          </p:cNvGraphicFramePr>
          <p:nvPr>
            <p:extLst>
              <p:ext uri="{D42A27DB-BD31-4B8C-83A1-F6EECF244321}">
                <p14:modId xmlns:p14="http://schemas.microsoft.com/office/powerpoint/2010/main" val="3719605671"/>
              </p:ext>
            </p:extLst>
          </p:nvPr>
        </p:nvGraphicFramePr>
        <p:xfrm>
          <a:off x="1415480" y="1808956"/>
          <a:ext cx="7967133" cy="434975"/>
        </p:xfrm>
        <a:graphic>
          <a:graphicData uri="http://schemas.openxmlformats.org/presentationml/2006/ole">
            <mc:AlternateContent xmlns:mc="http://schemas.openxmlformats.org/markup-compatibility/2006">
              <mc:Choice xmlns:v="urn:schemas-microsoft-com:vml" Requires="v">
                <p:oleObj spid="_x0000_s11344" name="Equation" r:id="rId4" imgW="3136900" imgH="228600" progId="Equation.DSMT4">
                  <p:embed/>
                </p:oleObj>
              </mc:Choice>
              <mc:Fallback>
                <p:oleObj name="Equation" r:id="rId4" imgW="3136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5480" y="1808956"/>
                        <a:ext cx="796713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8" name="Text Box 58"/>
          <p:cNvSpPr txBox="1">
            <a:spLocks noChangeArrowheads="1"/>
          </p:cNvSpPr>
          <p:nvPr/>
        </p:nvSpPr>
        <p:spPr bwMode="auto">
          <a:xfrm>
            <a:off x="911423" y="3235325"/>
            <a:ext cx="6432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lvl="1" algn="l" eaLnBrk="1" hangingPunct="1">
              <a:spcBef>
                <a:spcPct val="20000"/>
              </a:spcBef>
              <a:buClr>
                <a:schemeClr val="bg2"/>
              </a:buClr>
              <a:buSzPct val="65000"/>
              <a:buFont typeface="Wingdings" pitchFamily="2" charset="2"/>
              <a:buChar char="n"/>
            </a:pPr>
            <a:r>
              <a:rPr lang="zh-CN" altLang="en-US" sz="2400" b="1" i="0" dirty="0">
                <a:solidFill>
                  <a:schemeClr val="bg2"/>
                </a:solidFill>
                <a:sym typeface="Symbol" pitchFamily="18" charset="2"/>
              </a:rPr>
              <a:t></a:t>
            </a:r>
            <a:r>
              <a:rPr lang="en-US" altLang="zh-CN" sz="2400" b="1" i="0" dirty="0">
                <a:solidFill>
                  <a:schemeClr val="bg2"/>
                </a:solidFill>
                <a:latin typeface="Times New Roman" pitchFamily="18" charset="0"/>
                <a:sym typeface="Symbol" pitchFamily="18" charset="2"/>
              </a:rPr>
              <a:t>&lt;=0,</a:t>
            </a:r>
            <a:r>
              <a:rPr lang="zh-CN" altLang="en-US" sz="2400" b="1" i="0" dirty="0">
                <a:solidFill>
                  <a:schemeClr val="bg2"/>
                </a:solidFill>
                <a:latin typeface="Times New Roman" pitchFamily="18" charset="0"/>
                <a:sym typeface="Symbol" pitchFamily="18" charset="2"/>
              </a:rPr>
              <a:t>则选</a:t>
            </a:r>
            <a:r>
              <a:rPr lang="en-US" altLang="zh-CN" sz="2400" b="1" i="0" dirty="0">
                <a:solidFill>
                  <a:srgbClr val="0343F9"/>
                </a:solidFill>
                <a:latin typeface="Times New Roman" pitchFamily="18" charset="0"/>
                <a:sym typeface="Symbol" pitchFamily="18" charset="2"/>
              </a:rPr>
              <a:t>H</a:t>
            </a:r>
            <a:r>
              <a:rPr lang="en-US" altLang="zh-CN" sz="2400" b="1" i="0" dirty="0">
                <a:solidFill>
                  <a:srgbClr val="0343F9"/>
                </a:solidFill>
                <a:latin typeface="Times New Roman" pitchFamily="18" charset="0"/>
              </a:rPr>
              <a:t>(</a:t>
            </a:r>
            <a:r>
              <a:rPr lang="en-US" altLang="zh-CN" sz="2400" b="1" dirty="0">
                <a:solidFill>
                  <a:srgbClr val="0343F9"/>
                </a:solidFill>
                <a:latin typeface="Times New Roman" pitchFamily="18" charset="0"/>
              </a:rPr>
              <a:t>x</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+1,</a:t>
            </a:r>
            <a:r>
              <a:rPr lang="en-US" altLang="zh-CN" sz="2400" b="1" dirty="0">
                <a:solidFill>
                  <a:srgbClr val="0343F9"/>
                </a:solidFill>
                <a:latin typeface="Times New Roman" pitchFamily="18" charset="0"/>
              </a:rPr>
              <a:t>y</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a:t>
            </a:r>
            <a:endParaRPr lang="en-US" altLang="zh-CN" sz="2400" b="1" i="0" dirty="0">
              <a:solidFill>
                <a:srgbClr val="0343F9"/>
              </a:solidFill>
              <a:latin typeface="Times New Roman" pitchFamily="18" charset="0"/>
              <a:sym typeface="Symbol" pitchFamily="18" charset="2"/>
            </a:endParaRPr>
          </a:p>
        </p:txBody>
      </p:sp>
      <p:sp>
        <p:nvSpPr>
          <p:cNvPr id="66619" name="Text Box 59"/>
          <p:cNvSpPr txBox="1">
            <a:spLocks noChangeArrowheads="1"/>
          </p:cNvSpPr>
          <p:nvPr/>
        </p:nvSpPr>
        <p:spPr bwMode="auto">
          <a:xfrm>
            <a:off x="1333949" y="1196975"/>
            <a:ext cx="64325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20000"/>
              </a:spcBef>
              <a:buClr>
                <a:schemeClr val="bg2"/>
              </a:buClr>
              <a:buSzPct val="65000"/>
              <a:buFont typeface="Wingdings" pitchFamily="2" charset="2"/>
              <a:buChar char="n"/>
            </a:pPr>
            <a:r>
              <a:rPr lang="zh-CN" altLang="en-US" sz="2400" b="1" i="0" dirty="0">
                <a:solidFill>
                  <a:schemeClr val="bg2"/>
                </a:solidFill>
                <a:sym typeface="Symbol" pitchFamily="18" charset="2"/>
              </a:rPr>
              <a:t>计算次级决策项</a:t>
            </a:r>
          </a:p>
        </p:txBody>
      </p:sp>
      <p:sp>
        <p:nvSpPr>
          <p:cNvPr id="66620" name="Text Box 60"/>
          <p:cNvSpPr txBox="1">
            <a:spLocks noChangeArrowheads="1"/>
          </p:cNvSpPr>
          <p:nvPr/>
        </p:nvSpPr>
        <p:spPr bwMode="auto">
          <a:xfrm>
            <a:off x="911423" y="3954463"/>
            <a:ext cx="6432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lvl="1" algn="l" eaLnBrk="1" hangingPunct="1">
              <a:spcBef>
                <a:spcPct val="20000"/>
              </a:spcBef>
              <a:buClr>
                <a:schemeClr val="bg2"/>
              </a:buClr>
              <a:buSzPct val="65000"/>
              <a:buFont typeface="Wingdings" pitchFamily="2" charset="2"/>
              <a:buChar char="n"/>
            </a:pPr>
            <a:r>
              <a:rPr lang="zh-CN" altLang="en-US" sz="2400" b="1" i="0" dirty="0">
                <a:solidFill>
                  <a:schemeClr val="bg2"/>
                </a:solidFill>
                <a:latin typeface="Times New Roman" pitchFamily="18" charset="0"/>
                <a:sym typeface="Symbol" pitchFamily="18" charset="2"/>
              </a:rPr>
              <a:t></a:t>
            </a:r>
            <a:r>
              <a:rPr lang="en-US" altLang="zh-CN" sz="2400" b="1" i="0" dirty="0">
                <a:solidFill>
                  <a:schemeClr val="bg2"/>
                </a:solidFill>
                <a:latin typeface="Times New Roman" pitchFamily="18" charset="0"/>
                <a:sym typeface="Symbol" pitchFamily="18" charset="2"/>
              </a:rPr>
              <a:t>&gt;0, </a:t>
            </a:r>
            <a:r>
              <a:rPr lang="zh-CN" altLang="en-US" sz="2400" b="1" i="0" dirty="0">
                <a:solidFill>
                  <a:schemeClr val="bg2"/>
                </a:solidFill>
                <a:latin typeface="Times New Roman" pitchFamily="18" charset="0"/>
                <a:sym typeface="Symbol" pitchFamily="18" charset="2"/>
              </a:rPr>
              <a:t>则选 </a:t>
            </a:r>
            <a:r>
              <a:rPr lang="en-US" altLang="zh-CN" sz="2400" b="1" i="0" dirty="0">
                <a:solidFill>
                  <a:srgbClr val="0343F9"/>
                </a:solidFill>
                <a:latin typeface="Times New Roman" pitchFamily="18" charset="0"/>
                <a:sym typeface="Symbol" pitchFamily="18" charset="2"/>
              </a:rPr>
              <a:t>D</a:t>
            </a:r>
            <a:r>
              <a:rPr lang="en-US" altLang="zh-CN" sz="2400" b="1" i="0" dirty="0">
                <a:solidFill>
                  <a:srgbClr val="0343F9"/>
                </a:solidFill>
                <a:latin typeface="Times New Roman" pitchFamily="18" charset="0"/>
              </a:rPr>
              <a:t>(</a:t>
            </a:r>
            <a:r>
              <a:rPr lang="en-US" altLang="zh-CN" sz="2400" b="1" dirty="0">
                <a:solidFill>
                  <a:srgbClr val="0343F9"/>
                </a:solidFill>
                <a:latin typeface="Times New Roman" pitchFamily="18" charset="0"/>
              </a:rPr>
              <a:t>x</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+1,</a:t>
            </a:r>
            <a:r>
              <a:rPr lang="en-US" altLang="zh-CN" sz="2400" b="1" dirty="0">
                <a:solidFill>
                  <a:srgbClr val="0343F9"/>
                </a:solidFill>
                <a:latin typeface="Times New Roman" pitchFamily="18" charset="0"/>
              </a:rPr>
              <a:t>y</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-1)</a:t>
            </a:r>
            <a:endParaRPr lang="en-US" altLang="zh-CN" sz="2400" b="1" i="0" dirty="0">
              <a:solidFill>
                <a:srgbClr val="0343F9"/>
              </a:solidFill>
              <a:latin typeface="Times New Roman" pitchFamily="18" charset="0"/>
              <a:sym typeface="Symbol" pitchFamily="18" charset="2"/>
            </a:endParaRPr>
          </a:p>
        </p:txBody>
      </p:sp>
      <p:sp>
        <p:nvSpPr>
          <p:cNvPr id="66622" name="Oval 62"/>
          <p:cNvSpPr>
            <a:spLocks noChangeArrowheads="1"/>
          </p:cNvSpPr>
          <p:nvPr/>
        </p:nvSpPr>
        <p:spPr bwMode="auto">
          <a:xfrm>
            <a:off x="10267431" y="4099011"/>
            <a:ext cx="432000" cy="432000"/>
          </a:xfrm>
          <a:prstGeom prst="ellipse">
            <a:avLst/>
          </a:prstGeom>
          <a:solidFill>
            <a:schemeClr val="tx1"/>
          </a:solidFill>
          <a:ln w="9525">
            <a:solidFill>
              <a:schemeClr val="tx1"/>
            </a:solidFill>
            <a:round/>
            <a:headEnd/>
            <a:tailEnd/>
          </a:ln>
        </p:spPr>
        <p:txBody>
          <a:bodyPr wrap="none" anchor="ctr"/>
          <a:lstStyle/>
          <a:p>
            <a:endParaRPr lang="zh-CN" altLang="en-US" b="1" i="0"/>
          </a:p>
        </p:txBody>
      </p:sp>
      <p:sp>
        <p:nvSpPr>
          <p:cNvPr id="64526" name="Oval 61"/>
          <p:cNvSpPr>
            <a:spLocks noChangeArrowheads="1"/>
          </p:cNvSpPr>
          <p:nvPr/>
        </p:nvSpPr>
        <p:spPr bwMode="auto">
          <a:xfrm>
            <a:off x="10250820" y="6121407"/>
            <a:ext cx="432000" cy="432000"/>
          </a:xfrm>
          <a:prstGeom prst="ellipse">
            <a:avLst/>
          </a:prstGeom>
          <a:solidFill>
            <a:schemeClr val="tx1"/>
          </a:solidFill>
          <a:ln w="9525">
            <a:solidFill>
              <a:schemeClr val="tx1"/>
            </a:solidFill>
            <a:round/>
            <a:headEnd/>
            <a:tailEnd/>
          </a:ln>
        </p:spPr>
        <p:txBody>
          <a:bodyPr wrap="none" anchor="ctr"/>
          <a:lstStyle/>
          <a:p>
            <a:endParaRPr lang="zh-CN" altLang="en-US" i="0"/>
          </a:p>
        </p:txBody>
      </p:sp>
      <p:graphicFrame>
        <p:nvGraphicFramePr>
          <p:cNvPr id="66627" name="Object 67"/>
          <p:cNvGraphicFramePr>
            <a:graphicFrameLocks noChangeAspect="1"/>
          </p:cNvGraphicFramePr>
          <p:nvPr>
            <p:extLst>
              <p:ext uri="{D42A27DB-BD31-4B8C-83A1-F6EECF244321}">
                <p14:modId xmlns:p14="http://schemas.microsoft.com/office/powerpoint/2010/main" val="2059708351"/>
              </p:ext>
            </p:extLst>
          </p:nvPr>
        </p:nvGraphicFramePr>
        <p:xfrm>
          <a:off x="912284" y="2446339"/>
          <a:ext cx="3551767" cy="449263"/>
        </p:xfrm>
        <a:graphic>
          <a:graphicData uri="http://schemas.openxmlformats.org/presentationml/2006/ole">
            <mc:AlternateContent xmlns:mc="http://schemas.openxmlformats.org/markup-compatibility/2006">
              <mc:Choice xmlns:v="urn:schemas-microsoft-com:vml" Requires="v">
                <p:oleObj spid="_x0000_s11345" name="Equation" r:id="rId6" imgW="1206500" imgH="203200" progId="Equation.DSMT4">
                  <p:embed/>
                </p:oleObj>
              </mc:Choice>
              <mc:Fallback>
                <p:oleObj name="Equation" r:id="rId6" imgW="12065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284" y="2446339"/>
                        <a:ext cx="355176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2254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6619"/>
                                        </p:tgtEl>
                                        <p:attrNameLst>
                                          <p:attrName>style.visibility</p:attrName>
                                        </p:attrNameLst>
                                      </p:cBhvr>
                                      <p:to>
                                        <p:strVal val="visible"/>
                                      </p:to>
                                    </p:set>
                                    <p:animEffect transition="in" filter="wipe(left)">
                                      <p:cBhvr>
                                        <p:cTn id="24" dur="500"/>
                                        <p:tgtEl>
                                          <p:spTgt spid="666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66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6627"/>
                                        </p:tgtEl>
                                        <p:attrNameLst>
                                          <p:attrName>style.visibility</p:attrName>
                                        </p:attrNameLst>
                                      </p:cBhvr>
                                      <p:to>
                                        <p:strVal val="visible"/>
                                      </p:to>
                                    </p:set>
                                    <p:animEffect transition="in" filter="wipe(left)">
                                      <p:cBhvr>
                                        <p:cTn id="33" dur="500"/>
                                        <p:tgtEl>
                                          <p:spTgt spid="6662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661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66622"/>
                                        </p:tgtEl>
                                        <p:attrNameLst>
                                          <p:attrName>style.visibility</p:attrName>
                                        </p:attrNameLst>
                                      </p:cBhvr>
                                      <p:to>
                                        <p:strVal val="visible"/>
                                      </p:to>
                                    </p:set>
                                    <p:animEffect transition="in" filter="fade">
                                      <p:cBhvr>
                                        <p:cTn id="48" dur="500"/>
                                        <p:tgtEl>
                                          <p:spTgt spid="66622"/>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620"/>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6662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452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15" grpId="0"/>
      <p:bldP spid="66618" grpId="0"/>
      <p:bldP spid="66619" grpId="0"/>
      <p:bldP spid="66620" grpId="0"/>
      <p:bldP spid="66622" grpId="0" animBg="1"/>
      <p:bldP spid="66622" grpId="1" animBg="1"/>
      <p:bldP spid="6452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15"/>
          <p:cNvGrpSpPr>
            <a:grpSpLocks/>
          </p:cNvGrpSpPr>
          <p:nvPr/>
        </p:nvGrpSpPr>
        <p:grpSpPr bwMode="auto">
          <a:xfrm>
            <a:off x="4937853" y="2048891"/>
            <a:ext cx="6816525" cy="4568521"/>
            <a:chOff x="1429" y="1071"/>
            <a:chExt cx="3719" cy="2666"/>
          </a:xfrm>
        </p:grpSpPr>
        <p:grpSp>
          <p:nvGrpSpPr>
            <p:cNvPr id="65563" name="Group 16"/>
            <p:cNvGrpSpPr>
              <a:grpSpLocks/>
            </p:cNvGrpSpPr>
            <p:nvPr/>
          </p:nvGrpSpPr>
          <p:grpSpPr bwMode="auto">
            <a:xfrm>
              <a:off x="1837" y="1207"/>
              <a:ext cx="2277" cy="2277"/>
              <a:chOff x="3016" y="1244"/>
              <a:chExt cx="2277" cy="2277"/>
            </a:xfrm>
          </p:grpSpPr>
          <p:sp>
            <p:nvSpPr>
              <p:cNvPr id="65573" name="Line 17"/>
              <p:cNvSpPr>
                <a:spLocks noChangeShapeType="1"/>
              </p:cNvSpPr>
              <p:nvPr/>
            </p:nvSpPr>
            <p:spPr bwMode="auto">
              <a:xfrm>
                <a:off x="3016" y="238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18"/>
              <p:cNvSpPr>
                <a:spLocks noChangeShapeType="1"/>
              </p:cNvSpPr>
              <p:nvPr/>
            </p:nvSpPr>
            <p:spPr bwMode="auto">
              <a:xfrm rot="5400000">
                <a:off x="3016" y="2386"/>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Line 19"/>
              <p:cNvSpPr>
                <a:spLocks noChangeShapeType="1"/>
              </p:cNvSpPr>
              <p:nvPr/>
            </p:nvSpPr>
            <p:spPr bwMode="auto">
              <a:xfrm>
                <a:off x="3016"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6" name="Line 20"/>
              <p:cNvSpPr>
                <a:spLocks noChangeShapeType="1"/>
              </p:cNvSpPr>
              <p:nvPr/>
            </p:nvSpPr>
            <p:spPr bwMode="auto">
              <a:xfrm rot="5400000">
                <a:off x="3583"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Line 21"/>
              <p:cNvSpPr>
                <a:spLocks noChangeShapeType="1"/>
              </p:cNvSpPr>
              <p:nvPr/>
            </p:nvSpPr>
            <p:spPr bwMode="auto">
              <a:xfrm rot="5400000">
                <a:off x="4717" y="686"/>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22"/>
              <p:cNvSpPr>
                <a:spLocks noChangeShapeType="1"/>
              </p:cNvSpPr>
              <p:nvPr/>
            </p:nvSpPr>
            <p:spPr bwMode="auto">
              <a:xfrm>
                <a:off x="5293" y="124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9" name="Line 23"/>
              <p:cNvSpPr>
                <a:spLocks noChangeShapeType="1"/>
              </p:cNvSpPr>
              <p:nvPr/>
            </p:nvSpPr>
            <p:spPr bwMode="auto">
              <a:xfrm>
                <a:off x="5293"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Line 24"/>
              <p:cNvSpPr>
                <a:spLocks noChangeShapeType="1"/>
              </p:cNvSpPr>
              <p:nvPr/>
            </p:nvSpPr>
            <p:spPr bwMode="auto">
              <a:xfrm rot="5400000">
                <a:off x="4726"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64" name="Group 25"/>
            <p:cNvGrpSpPr>
              <a:grpSpLocks/>
            </p:cNvGrpSpPr>
            <p:nvPr/>
          </p:nvGrpSpPr>
          <p:grpSpPr bwMode="auto">
            <a:xfrm>
              <a:off x="2517" y="2024"/>
              <a:ext cx="681" cy="426"/>
              <a:chOff x="2517" y="2024"/>
              <a:chExt cx="681" cy="426"/>
            </a:xfrm>
          </p:grpSpPr>
          <p:sp>
            <p:nvSpPr>
              <p:cNvPr id="65571" name="Oval 26"/>
              <p:cNvSpPr>
                <a:spLocks noChangeArrowheads="1"/>
              </p:cNvSpPr>
              <p:nvPr/>
            </p:nvSpPr>
            <p:spPr bwMode="auto">
              <a:xfrm>
                <a:off x="2853" y="2223"/>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572" name="Text Box 27"/>
              <p:cNvSpPr txBox="1">
                <a:spLocks noChangeArrowheads="1"/>
              </p:cNvSpPr>
              <p:nvPr/>
            </p:nvSpPr>
            <p:spPr bwMode="auto">
              <a:xfrm>
                <a:off x="2517" y="2024"/>
                <a:ext cx="68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i</a:t>
                </a:r>
                <a:r>
                  <a:rPr lang="en-US" altLang="zh-CN" b="1" i="0" dirty="0" err="1">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y</a:t>
                </a:r>
                <a:r>
                  <a:rPr lang="en-US" altLang="zh-CN" b="1" i="0" baseline="-25000" dirty="0" err="1">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endParaRPr lang="zh-CN" altLang="en-US" b="1" i="0" dirty="0">
                  <a:solidFill>
                    <a:schemeClr val="bg2">
                      <a:lumMod val="50000"/>
                    </a:schemeClr>
                  </a:solidFill>
                  <a:latin typeface="Times New Roman" pitchFamily="18" charset="0"/>
                </a:endParaRPr>
              </a:p>
            </p:txBody>
          </p:sp>
        </p:grpSp>
        <p:grpSp>
          <p:nvGrpSpPr>
            <p:cNvPr id="65565" name="Group 28"/>
            <p:cNvGrpSpPr>
              <a:grpSpLocks/>
            </p:cNvGrpSpPr>
            <p:nvPr/>
          </p:nvGrpSpPr>
          <p:grpSpPr bwMode="auto">
            <a:xfrm>
              <a:off x="3996" y="1071"/>
              <a:ext cx="1152" cy="254"/>
              <a:chOff x="3996" y="1071"/>
              <a:chExt cx="1152" cy="254"/>
            </a:xfrm>
          </p:grpSpPr>
          <p:sp>
            <p:nvSpPr>
              <p:cNvPr id="65569" name="Oval 29"/>
              <p:cNvSpPr>
                <a:spLocks noChangeArrowheads="1"/>
              </p:cNvSpPr>
              <p:nvPr/>
            </p:nvSpPr>
            <p:spPr bwMode="auto">
              <a:xfrm>
                <a:off x="3996" y="1098"/>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5570" name="Text Box 30"/>
              <p:cNvSpPr txBox="1">
                <a:spLocks noChangeArrowheads="1"/>
              </p:cNvSpPr>
              <p:nvPr/>
            </p:nvSpPr>
            <p:spPr bwMode="auto">
              <a:xfrm>
                <a:off x="4241" y="1071"/>
                <a:ext cx="9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grpSp>
          <p:nvGrpSpPr>
            <p:cNvPr id="65566" name="Group 31"/>
            <p:cNvGrpSpPr>
              <a:grpSpLocks/>
            </p:cNvGrpSpPr>
            <p:nvPr/>
          </p:nvGrpSpPr>
          <p:grpSpPr bwMode="auto">
            <a:xfrm>
              <a:off x="1429" y="3339"/>
              <a:ext cx="681" cy="398"/>
              <a:chOff x="1419" y="3357"/>
              <a:chExt cx="681" cy="398"/>
            </a:xfrm>
          </p:grpSpPr>
          <p:sp>
            <p:nvSpPr>
              <p:cNvPr id="65567" name="Oval 32"/>
              <p:cNvSpPr>
                <a:spLocks noChangeArrowheads="1"/>
              </p:cNvSpPr>
              <p:nvPr/>
            </p:nvSpPr>
            <p:spPr bwMode="auto">
              <a:xfrm>
                <a:off x="1719" y="3357"/>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5568" name="Text Box 33"/>
              <p:cNvSpPr txBox="1">
                <a:spLocks noChangeArrowheads="1"/>
              </p:cNvSpPr>
              <p:nvPr/>
            </p:nvSpPr>
            <p:spPr bwMode="auto">
              <a:xfrm>
                <a:off x="1419" y="3539"/>
                <a:ext cx="68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endParaRPr lang="zh-CN" altLang="en-US" b="1" i="0" dirty="0">
                  <a:solidFill>
                    <a:schemeClr val="bg2">
                      <a:lumMod val="50000"/>
                    </a:schemeClr>
                  </a:solidFill>
                  <a:latin typeface="Times New Roman" pitchFamily="18" charset="0"/>
                </a:endParaRPr>
              </a:p>
            </p:txBody>
          </p:sp>
        </p:grpSp>
      </p:grpSp>
      <p:grpSp>
        <p:nvGrpSpPr>
          <p:cNvPr id="7" name="Group 55"/>
          <p:cNvGrpSpPr>
            <a:grpSpLocks/>
          </p:cNvGrpSpPr>
          <p:nvPr/>
        </p:nvGrpSpPr>
        <p:grpSpPr bwMode="auto">
          <a:xfrm>
            <a:off x="9652004" y="5627690"/>
            <a:ext cx="2032000" cy="774701"/>
            <a:chOff x="4560" y="3545"/>
            <a:chExt cx="960" cy="488"/>
          </a:xfrm>
        </p:grpSpPr>
        <p:sp>
          <p:nvSpPr>
            <p:cNvPr id="65561" name="Text Box 3"/>
            <p:cNvSpPr txBox="1">
              <a:spLocks noChangeArrowheads="1"/>
            </p:cNvSpPr>
            <p:nvPr/>
          </p:nvSpPr>
          <p:spPr bwMode="auto">
            <a:xfrm>
              <a:off x="4658" y="3545"/>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D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p>
          </p:txBody>
        </p:sp>
        <p:sp>
          <p:nvSpPr>
            <p:cNvPr id="65562" name="Oval 34"/>
            <p:cNvSpPr>
              <a:spLocks noChangeArrowheads="1"/>
            </p:cNvSpPr>
            <p:nvPr/>
          </p:nvSpPr>
          <p:spPr bwMode="auto">
            <a:xfrm>
              <a:off x="4560" y="3761"/>
              <a:ext cx="204" cy="272"/>
            </a:xfrm>
            <a:prstGeom prst="ellipse">
              <a:avLst/>
            </a:prstGeom>
            <a:solidFill>
              <a:srgbClr val="FFFF66"/>
            </a:solidFill>
            <a:ln w="9525">
              <a:solidFill>
                <a:schemeClr val="tx1"/>
              </a:solidFill>
              <a:round/>
              <a:headEnd/>
              <a:tailEnd/>
            </a:ln>
          </p:spPr>
          <p:txBody>
            <a:bodyPr wrap="none" anchor="ctr"/>
            <a:lstStyle/>
            <a:p>
              <a:endParaRPr lang="zh-CN" altLang="en-US"/>
            </a:p>
          </p:txBody>
        </p:sp>
      </p:grpSp>
      <p:sp>
        <p:nvSpPr>
          <p:cNvPr id="70692" name="Text Box 36"/>
          <p:cNvSpPr txBox="1">
            <a:spLocks noChangeArrowheads="1"/>
          </p:cNvSpPr>
          <p:nvPr/>
        </p:nvSpPr>
        <p:spPr bwMode="auto">
          <a:xfrm>
            <a:off x="527051" y="620713"/>
            <a:ext cx="6432549" cy="46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marL="717550" lvl="1" indent="-342900" defTabSz="914216" eaLnBrk="1">
              <a:lnSpc>
                <a:spcPct val="120000"/>
              </a:lnSpc>
              <a:spcBef>
                <a:spcPts val="600"/>
              </a:spcBef>
              <a:buFont typeface="Wingdings" panose="05000000000000000000" pitchFamily="2" charset="2"/>
              <a:buChar char="Ø"/>
              <a:defRPr/>
            </a:pP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a:t>
            </a:r>
            <a:r>
              <a:rPr lang="en-US" altLang="zh-CN" sz="2200" b="1" i="0"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i</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&gt;0, V</a:t>
            </a: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和</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D</a:t>
            </a: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候选  </a:t>
            </a:r>
            <a:r>
              <a:rPr lang="en-US" altLang="zh-CN"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(case4&amp;5) </a:t>
            </a:r>
            <a:endPar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endParaRPr>
          </a:p>
        </p:txBody>
      </p:sp>
      <p:graphicFrame>
        <p:nvGraphicFramePr>
          <p:cNvPr id="70693" name="Object 37"/>
          <p:cNvGraphicFramePr>
            <a:graphicFrameLocks noChangeAspect="1"/>
          </p:cNvGraphicFramePr>
          <p:nvPr>
            <p:extLst>
              <p:ext uri="{D42A27DB-BD31-4B8C-83A1-F6EECF244321}">
                <p14:modId xmlns:p14="http://schemas.microsoft.com/office/powerpoint/2010/main" val="1520272704"/>
              </p:ext>
            </p:extLst>
          </p:nvPr>
        </p:nvGraphicFramePr>
        <p:xfrm>
          <a:off x="1417993" y="1700213"/>
          <a:ext cx="8062383" cy="434975"/>
        </p:xfrm>
        <a:graphic>
          <a:graphicData uri="http://schemas.openxmlformats.org/presentationml/2006/ole">
            <mc:AlternateContent xmlns:mc="http://schemas.openxmlformats.org/markup-compatibility/2006">
              <mc:Choice xmlns:v="urn:schemas-microsoft-com:vml" Requires="v">
                <p:oleObj spid="_x0000_s12366" name="Equation" r:id="rId4" imgW="3175000" imgH="228600" progId="Equation.DSMT4">
                  <p:embed/>
                </p:oleObj>
              </mc:Choice>
              <mc:Fallback>
                <p:oleObj name="Equation" r:id="rId4" imgW="31750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993" y="1700213"/>
                        <a:ext cx="806238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94" name="Text Box 38"/>
          <p:cNvSpPr txBox="1">
            <a:spLocks noChangeArrowheads="1"/>
          </p:cNvSpPr>
          <p:nvPr/>
        </p:nvSpPr>
        <p:spPr bwMode="auto">
          <a:xfrm>
            <a:off x="887585" y="3189288"/>
            <a:ext cx="6432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lvl="1" algn="l" eaLnBrk="1" hangingPunct="1">
              <a:spcBef>
                <a:spcPct val="20000"/>
              </a:spcBef>
              <a:buClr>
                <a:schemeClr val="bg2"/>
              </a:buClr>
              <a:buSzPct val="65000"/>
              <a:buFont typeface="Wingdings" pitchFamily="2" charset="2"/>
              <a:buChar char="n"/>
            </a:pPr>
            <a:r>
              <a:rPr lang="zh-CN" altLang="en-US" sz="2400" b="1" i="0" dirty="0">
                <a:solidFill>
                  <a:schemeClr val="bg2"/>
                </a:solidFill>
                <a:sym typeface="Symbol" pitchFamily="18" charset="2"/>
              </a:rPr>
              <a:t></a:t>
            </a:r>
            <a:r>
              <a:rPr lang="en-US" altLang="zh-CN" sz="2400" b="1" i="0" dirty="0">
                <a:solidFill>
                  <a:schemeClr val="bg2"/>
                </a:solidFill>
                <a:sym typeface="Symbol" pitchFamily="18" charset="2"/>
              </a:rPr>
              <a:t>’</a:t>
            </a:r>
            <a:r>
              <a:rPr lang="en-US" altLang="zh-CN" sz="2400" b="1" i="0" dirty="0">
                <a:solidFill>
                  <a:schemeClr val="bg2"/>
                </a:solidFill>
                <a:latin typeface="Times New Roman" pitchFamily="18" charset="0"/>
                <a:sym typeface="Symbol" pitchFamily="18" charset="2"/>
              </a:rPr>
              <a:t>&lt;=0,</a:t>
            </a:r>
            <a:r>
              <a:rPr lang="zh-CN" altLang="en-US" sz="2400" b="1" i="0" dirty="0">
                <a:solidFill>
                  <a:schemeClr val="bg2"/>
                </a:solidFill>
                <a:latin typeface="Times New Roman" pitchFamily="18" charset="0"/>
                <a:sym typeface="Symbol" pitchFamily="18" charset="2"/>
              </a:rPr>
              <a:t>则选</a:t>
            </a:r>
            <a:r>
              <a:rPr lang="en-US" altLang="zh-CN" sz="2400" b="1" i="0" dirty="0">
                <a:solidFill>
                  <a:srgbClr val="0343F9"/>
                </a:solidFill>
                <a:latin typeface="Times New Roman" pitchFamily="18" charset="0"/>
                <a:sym typeface="Symbol" pitchFamily="18" charset="2"/>
              </a:rPr>
              <a:t>D</a:t>
            </a:r>
            <a:r>
              <a:rPr lang="en-US" altLang="zh-CN" sz="2400" b="1" i="0" dirty="0">
                <a:solidFill>
                  <a:srgbClr val="0343F9"/>
                </a:solidFill>
                <a:latin typeface="Times New Roman" pitchFamily="18" charset="0"/>
              </a:rPr>
              <a:t>(</a:t>
            </a:r>
            <a:r>
              <a:rPr lang="en-US" altLang="zh-CN" sz="2400" b="1" dirty="0">
                <a:solidFill>
                  <a:srgbClr val="0343F9"/>
                </a:solidFill>
                <a:latin typeface="Times New Roman" pitchFamily="18" charset="0"/>
              </a:rPr>
              <a:t>x</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+1,</a:t>
            </a:r>
            <a:r>
              <a:rPr lang="en-US" altLang="zh-CN" sz="2400" b="1" dirty="0">
                <a:solidFill>
                  <a:srgbClr val="0343F9"/>
                </a:solidFill>
                <a:latin typeface="Times New Roman" pitchFamily="18" charset="0"/>
              </a:rPr>
              <a:t>y</a:t>
            </a:r>
            <a:r>
              <a:rPr lang="en-US" altLang="zh-CN" sz="2400" b="1" i="0" baseline="-25000" dirty="0">
                <a:solidFill>
                  <a:srgbClr val="0343F9"/>
                </a:solidFill>
                <a:latin typeface="Times New Roman" pitchFamily="18" charset="0"/>
              </a:rPr>
              <a:t>i</a:t>
            </a:r>
            <a:r>
              <a:rPr lang="en-US" altLang="zh-CN" sz="2400" b="1" i="0" dirty="0">
                <a:solidFill>
                  <a:srgbClr val="0343F9"/>
                </a:solidFill>
                <a:latin typeface="Times New Roman" pitchFamily="18" charset="0"/>
              </a:rPr>
              <a:t>-1)</a:t>
            </a:r>
            <a:endParaRPr lang="en-US" altLang="zh-CN" sz="2400" b="1" i="0" dirty="0">
              <a:solidFill>
                <a:srgbClr val="0343F9"/>
              </a:solidFill>
              <a:latin typeface="Times New Roman" pitchFamily="18" charset="0"/>
              <a:sym typeface="Symbol" pitchFamily="18" charset="2"/>
            </a:endParaRPr>
          </a:p>
        </p:txBody>
      </p:sp>
      <p:sp>
        <p:nvSpPr>
          <p:cNvPr id="70695" name="Text Box 39"/>
          <p:cNvSpPr txBox="1">
            <a:spLocks noChangeArrowheads="1"/>
          </p:cNvSpPr>
          <p:nvPr/>
        </p:nvSpPr>
        <p:spPr bwMode="auto">
          <a:xfrm>
            <a:off x="1319635" y="1196975"/>
            <a:ext cx="64325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20000"/>
              </a:spcBef>
              <a:buClr>
                <a:schemeClr val="bg2"/>
              </a:buClr>
              <a:buSzPct val="65000"/>
              <a:buFont typeface="Wingdings" pitchFamily="2" charset="2"/>
              <a:buChar char="n"/>
            </a:pPr>
            <a:r>
              <a:rPr lang="zh-CN" altLang="en-US" sz="2400" b="1" i="0" dirty="0">
                <a:solidFill>
                  <a:schemeClr val="bg2"/>
                </a:solidFill>
                <a:sym typeface="Symbol" pitchFamily="18" charset="2"/>
              </a:rPr>
              <a:t>计算次级决策项</a:t>
            </a:r>
            <a:r>
              <a:rPr lang="en-US" altLang="zh-CN" sz="2400" b="1" i="0" dirty="0">
                <a:solidFill>
                  <a:schemeClr val="bg2"/>
                </a:solidFill>
                <a:sym typeface="Symbol" pitchFamily="18" charset="2"/>
              </a:rPr>
              <a:t>’</a:t>
            </a:r>
          </a:p>
        </p:txBody>
      </p:sp>
      <p:sp>
        <p:nvSpPr>
          <p:cNvPr id="70696" name="Text Box 40"/>
          <p:cNvSpPr txBox="1">
            <a:spLocks noChangeArrowheads="1"/>
          </p:cNvSpPr>
          <p:nvPr/>
        </p:nvSpPr>
        <p:spPr bwMode="auto">
          <a:xfrm>
            <a:off x="887585" y="3908425"/>
            <a:ext cx="6432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lvl="1" algn="l" eaLnBrk="1" hangingPunct="1">
              <a:spcBef>
                <a:spcPct val="20000"/>
              </a:spcBef>
              <a:buClr>
                <a:schemeClr val="bg2"/>
              </a:buClr>
              <a:buSzPct val="65000"/>
              <a:buFont typeface="Wingdings" pitchFamily="2" charset="2"/>
              <a:buChar char="n"/>
            </a:pPr>
            <a:r>
              <a:rPr lang="zh-CN" altLang="en-US" sz="2400" b="1" i="0">
                <a:solidFill>
                  <a:schemeClr val="bg2"/>
                </a:solidFill>
                <a:latin typeface="Times New Roman" pitchFamily="18" charset="0"/>
                <a:sym typeface="Symbol" pitchFamily="18" charset="2"/>
              </a:rPr>
              <a:t></a:t>
            </a:r>
            <a:r>
              <a:rPr lang="en-US" altLang="zh-CN" sz="2400" b="1" i="0">
                <a:solidFill>
                  <a:schemeClr val="bg2"/>
                </a:solidFill>
                <a:latin typeface="Times New Roman" pitchFamily="18" charset="0"/>
                <a:sym typeface="Symbol" pitchFamily="18" charset="2"/>
              </a:rPr>
              <a:t>’&gt;0, </a:t>
            </a:r>
            <a:r>
              <a:rPr lang="zh-CN" altLang="en-US" sz="2400" b="1" i="0">
                <a:solidFill>
                  <a:schemeClr val="bg2"/>
                </a:solidFill>
                <a:latin typeface="Times New Roman" pitchFamily="18" charset="0"/>
                <a:sym typeface="Symbol" pitchFamily="18" charset="2"/>
              </a:rPr>
              <a:t>则选 </a:t>
            </a:r>
            <a:r>
              <a:rPr lang="en-US" altLang="zh-CN" sz="2400" b="1" i="0">
                <a:solidFill>
                  <a:srgbClr val="0343F9"/>
                </a:solidFill>
                <a:latin typeface="Times New Roman" pitchFamily="18" charset="0"/>
                <a:sym typeface="Symbol" pitchFamily="18" charset="2"/>
              </a:rPr>
              <a:t>V</a:t>
            </a:r>
            <a:r>
              <a:rPr lang="en-US" altLang="zh-CN" sz="2400" b="1" i="0">
                <a:solidFill>
                  <a:srgbClr val="0343F9"/>
                </a:solidFill>
                <a:latin typeface="Times New Roman" pitchFamily="18" charset="0"/>
              </a:rPr>
              <a:t>(</a:t>
            </a:r>
            <a:r>
              <a:rPr lang="en-US" altLang="zh-CN" sz="2400" b="1">
                <a:solidFill>
                  <a:srgbClr val="0343F9"/>
                </a:solidFill>
                <a:latin typeface="Times New Roman" pitchFamily="18" charset="0"/>
              </a:rPr>
              <a:t>x</a:t>
            </a:r>
            <a:r>
              <a:rPr lang="en-US" altLang="zh-CN" sz="2400" b="1" i="0" baseline="-25000">
                <a:solidFill>
                  <a:srgbClr val="0343F9"/>
                </a:solidFill>
                <a:latin typeface="Times New Roman" pitchFamily="18" charset="0"/>
              </a:rPr>
              <a:t>i</a:t>
            </a:r>
            <a:r>
              <a:rPr lang="en-US" altLang="zh-CN" sz="2400" b="1" i="0">
                <a:solidFill>
                  <a:srgbClr val="0343F9"/>
                </a:solidFill>
                <a:latin typeface="Times New Roman" pitchFamily="18" charset="0"/>
              </a:rPr>
              <a:t>,</a:t>
            </a:r>
            <a:r>
              <a:rPr lang="en-US" altLang="zh-CN" sz="2400" b="1">
                <a:solidFill>
                  <a:srgbClr val="0343F9"/>
                </a:solidFill>
                <a:latin typeface="Times New Roman" pitchFamily="18" charset="0"/>
              </a:rPr>
              <a:t>y</a:t>
            </a:r>
            <a:r>
              <a:rPr lang="en-US" altLang="zh-CN" sz="2400" b="1" i="0" baseline="-25000">
                <a:solidFill>
                  <a:srgbClr val="0343F9"/>
                </a:solidFill>
                <a:latin typeface="Times New Roman" pitchFamily="18" charset="0"/>
              </a:rPr>
              <a:t>i</a:t>
            </a:r>
            <a:r>
              <a:rPr lang="en-US" altLang="zh-CN" sz="2400" b="1" i="0">
                <a:solidFill>
                  <a:srgbClr val="0343F9"/>
                </a:solidFill>
                <a:latin typeface="Times New Roman" pitchFamily="18" charset="0"/>
              </a:rPr>
              <a:t>-1)</a:t>
            </a:r>
            <a:endParaRPr lang="en-US" altLang="zh-CN" sz="2400" b="1" i="0">
              <a:solidFill>
                <a:srgbClr val="0343F9"/>
              </a:solidFill>
              <a:latin typeface="Times New Roman" pitchFamily="18" charset="0"/>
              <a:sym typeface="Symbol" pitchFamily="18" charset="2"/>
            </a:endParaRPr>
          </a:p>
        </p:txBody>
      </p:sp>
      <p:sp>
        <p:nvSpPr>
          <p:cNvPr id="70697" name="Oval 41"/>
          <p:cNvSpPr>
            <a:spLocks noChangeArrowheads="1"/>
          </p:cNvSpPr>
          <p:nvPr/>
        </p:nvSpPr>
        <p:spPr bwMode="auto">
          <a:xfrm>
            <a:off x="9650420" y="5975353"/>
            <a:ext cx="432000" cy="432000"/>
          </a:xfrm>
          <a:prstGeom prst="ellipse">
            <a:avLst/>
          </a:prstGeom>
          <a:solidFill>
            <a:schemeClr val="tx1"/>
          </a:solidFill>
          <a:ln w="9525">
            <a:solidFill>
              <a:schemeClr val="tx1"/>
            </a:solidFill>
            <a:round/>
            <a:headEnd/>
            <a:tailEnd/>
          </a:ln>
        </p:spPr>
        <p:txBody>
          <a:bodyPr wrap="none" anchor="ctr"/>
          <a:lstStyle/>
          <a:p>
            <a:endParaRPr lang="zh-CN" altLang="en-US" b="1" i="0"/>
          </a:p>
        </p:txBody>
      </p:sp>
      <p:grpSp>
        <p:nvGrpSpPr>
          <p:cNvPr id="8" name="Group 43"/>
          <p:cNvGrpSpPr>
            <a:grpSpLocks/>
          </p:cNvGrpSpPr>
          <p:nvPr/>
        </p:nvGrpSpPr>
        <p:grpSpPr bwMode="auto">
          <a:xfrm>
            <a:off x="6283737" y="5675552"/>
            <a:ext cx="3073400" cy="1079500"/>
            <a:chOff x="2200" y="3294"/>
            <a:chExt cx="1452" cy="680"/>
          </a:xfrm>
        </p:grpSpPr>
        <p:grpSp>
          <p:nvGrpSpPr>
            <p:cNvPr id="65552" name="Group 44"/>
            <p:cNvGrpSpPr>
              <a:grpSpLocks/>
            </p:cNvGrpSpPr>
            <p:nvPr/>
          </p:nvGrpSpPr>
          <p:grpSpPr bwMode="auto">
            <a:xfrm>
              <a:off x="3380" y="3294"/>
              <a:ext cx="272" cy="680"/>
              <a:chOff x="3380" y="3294"/>
              <a:chExt cx="272" cy="680"/>
            </a:xfrm>
          </p:grpSpPr>
          <p:sp>
            <p:nvSpPr>
              <p:cNvPr id="65558" name="Freeform 45"/>
              <p:cNvSpPr>
                <a:spLocks/>
              </p:cNvSpPr>
              <p:nvPr/>
            </p:nvSpPr>
            <p:spPr bwMode="auto">
              <a:xfrm>
                <a:off x="3470" y="3294"/>
                <a:ext cx="53" cy="408"/>
              </a:xfrm>
              <a:custGeom>
                <a:avLst/>
                <a:gdLst>
                  <a:gd name="T0" fmla="*/ 0 w 53"/>
                  <a:gd name="T1" fmla="*/ 0 h 408"/>
                  <a:gd name="T2" fmla="*/ 45 w 53"/>
                  <a:gd name="T3" fmla="*/ 226 h 408"/>
                  <a:gd name="T4" fmla="*/ 45 w 53"/>
                  <a:gd name="T5" fmla="*/ 408 h 408"/>
                  <a:gd name="T6" fmla="*/ 0 60000 65536"/>
                  <a:gd name="T7" fmla="*/ 0 60000 65536"/>
                  <a:gd name="T8" fmla="*/ 0 60000 65536"/>
                  <a:gd name="T9" fmla="*/ 0 w 53"/>
                  <a:gd name="T10" fmla="*/ 0 h 408"/>
                  <a:gd name="T11" fmla="*/ 53 w 53"/>
                  <a:gd name="T12" fmla="*/ 408 h 408"/>
                </a:gdLst>
                <a:ahLst/>
                <a:cxnLst>
                  <a:cxn ang="T6">
                    <a:pos x="T0" y="T1"/>
                  </a:cxn>
                  <a:cxn ang="T7">
                    <a:pos x="T2" y="T3"/>
                  </a:cxn>
                  <a:cxn ang="T8">
                    <a:pos x="T4" y="T5"/>
                  </a:cxn>
                </a:cxnLst>
                <a:rect l="T9" t="T10" r="T11" b="T12"/>
                <a:pathLst>
                  <a:path w="53" h="408">
                    <a:moveTo>
                      <a:pt x="0" y="0"/>
                    </a:moveTo>
                    <a:cubicBezTo>
                      <a:pt x="18" y="79"/>
                      <a:pt x="37" y="158"/>
                      <a:pt x="45" y="226"/>
                    </a:cubicBezTo>
                    <a:cubicBezTo>
                      <a:pt x="53" y="294"/>
                      <a:pt x="49" y="351"/>
                      <a:pt x="45" y="40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9" name="Text Box 46"/>
              <p:cNvSpPr txBox="1">
                <a:spLocks noChangeArrowheads="1"/>
              </p:cNvSpPr>
              <p:nvPr/>
            </p:nvSpPr>
            <p:spPr bwMode="auto">
              <a:xfrm>
                <a:off x="3425" y="3702"/>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4</a:t>
                </a:r>
              </a:p>
            </p:txBody>
          </p:sp>
          <p:sp>
            <p:nvSpPr>
              <p:cNvPr id="65560" name="Oval 47"/>
              <p:cNvSpPr>
                <a:spLocks noChangeArrowheads="1"/>
              </p:cNvSpPr>
              <p:nvPr/>
            </p:nvSpPr>
            <p:spPr bwMode="auto">
              <a:xfrm>
                <a:off x="3380" y="3702"/>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5553" name="Group 48"/>
            <p:cNvGrpSpPr>
              <a:grpSpLocks/>
            </p:cNvGrpSpPr>
            <p:nvPr/>
          </p:nvGrpSpPr>
          <p:grpSpPr bwMode="auto">
            <a:xfrm>
              <a:off x="2200" y="3303"/>
              <a:ext cx="272" cy="626"/>
              <a:chOff x="2200" y="3303"/>
              <a:chExt cx="272" cy="626"/>
            </a:xfrm>
          </p:grpSpPr>
          <p:sp>
            <p:nvSpPr>
              <p:cNvPr id="65554" name="Freeform 49"/>
              <p:cNvSpPr>
                <a:spLocks/>
              </p:cNvSpPr>
              <p:nvPr/>
            </p:nvSpPr>
            <p:spPr bwMode="auto">
              <a:xfrm>
                <a:off x="2281" y="3303"/>
                <a:ext cx="61" cy="363"/>
              </a:xfrm>
              <a:custGeom>
                <a:avLst/>
                <a:gdLst>
                  <a:gd name="T0" fmla="*/ 0 w 106"/>
                  <a:gd name="T1" fmla="*/ 0 h 499"/>
                  <a:gd name="T2" fmla="*/ 1 w 106"/>
                  <a:gd name="T3" fmla="*/ 8 h 499"/>
                  <a:gd name="T4" fmla="*/ 1 w 106"/>
                  <a:gd name="T5" fmla="*/ 15 h 499"/>
                  <a:gd name="T6" fmla="*/ 0 60000 65536"/>
                  <a:gd name="T7" fmla="*/ 0 60000 65536"/>
                  <a:gd name="T8" fmla="*/ 0 60000 65536"/>
                  <a:gd name="T9" fmla="*/ 0 w 106"/>
                  <a:gd name="T10" fmla="*/ 0 h 499"/>
                  <a:gd name="T11" fmla="*/ 106 w 106"/>
                  <a:gd name="T12" fmla="*/ 499 h 499"/>
                </a:gdLst>
                <a:ahLst/>
                <a:cxnLst>
                  <a:cxn ang="T6">
                    <a:pos x="T0" y="T1"/>
                  </a:cxn>
                  <a:cxn ang="T7">
                    <a:pos x="T2" y="T3"/>
                  </a:cxn>
                  <a:cxn ang="T8">
                    <a:pos x="T4" y="T5"/>
                  </a:cxn>
                </a:cxnLst>
                <a:rect l="T9" t="T10" r="T11" b="T12"/>
                <a:pathLst>
                  <a:path w="106" h="499">
                    <a:moveTo>
                      <a:pt x="0" y="0"/>
                    </a:moveTo>
                    <a:cubicBezTo>
                      <a:pt x="38" y="94"/>
                      <a:pt x="76" y="189"/>
                      <a:pt x="91" y="272"/>
                    </a:cubicBezTo>
                    <a:cubicBezTo>
                      <a:pt x="106" y="355"/>
                      <a:pt x="98" y="427"/>
                      <a:pt x="91"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5555" name="Group 50"/>
              <p:cNvGrpSpPr>
                <a:grpSpLocks/>
              </p:cNvGrpSpPr>
              <p:nvPr/>
            </p:nvGrpSpPr>
            <p:grpSpPr bwMode="auto">
              <a:xfrm>
                <a:off x="2200" y="3657"/>
                <a:ext cx="272" cy="272"/>
                <a:chOff x="2155" y="3702"/>
                <a:chExt cx="272" cy="272"/>
              </a:xfrm>
            </p:grpSpPr>
            <p:sp>
              <p:nvSpPr>
                <p:cNvPr id="65556" name="Text Box 51"/>
                <p:cNvSpPr txBox="1">
                  <a:spLocks noChangeArrowheads="1"/>
                </p:cNvSpPr>
                <p:nvPr/>
              </p:nvSpPr>
              <p:spPr bwMode="auto">
                <a:xfrm>
                  <a:off x="2190" y="3711"/>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dirty="0">
                      <a:latin typeface="Times New Roman" pitchFamily="18" charset="0"/>
                    </a:rPr>
                    <a:t>5</a:t>
                  </a:r>
                </a:p>
              </p:txBody>
            </p:sp>
            <p:sp>
              <p:nvSpPr>
                <p:cNvPr id="65557" name="Oval 52"/>
                <p:cNvSpPr>
                  <a:spLocks noChangeArrowheads="1"/>
                </p:cNvSpPr>
                <p:nvPr/>
              </p:nvSpPr>
              <p:spPr bwMode="auto">
                <a:xfrm>
                  <a:off x="2155" y="3702"/>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pSp>
        <p:nvGrpSpPr>
          <p:cNvPr id="12" name="Group 56"/>
          <p:cNvGrpSpPr>
            <a:grpSpLocks/>
          </p:cNvGrpSpPr>
          <p:nvPr/>
        </p:nvGrpSpPr>
        <p:grpSpPr bwMode="auto">
          <a:xfrm>
            <a:off x="7437321" y="5681896"/>
            <a:ext cx="2017183" cy="711201"/>
            <a:chOff x="3496" y="3414"/>
            <a:chExt cx="953" cy="448"/>
          </a:xfrm>
        </p:grpSpPr>
        <p:sp>
          <p:nvSpPr>
            <p:cNvPr id="65550" name="Oval 53"/>
            <p:cNvSpPr>
              <a:spLocks noChangeArrowheads="1"/>
            </p:cNvSpPr>
            <p:nvPr/>
          </p:nvSpPr>
          <p:spPr bwMode="auto">
            <a:xfrm>
              <a:off x="3542" y="3590"/>
              <a:ext cx="204" cy="272"/>
            </a:xfrm>
            <a:prstGeom prst="ellipse">
              <a:avLst/>
            </a:prstGeom>
            <a:solidFill>
              <a:srgbClr val="FFFF66"/>
            </a:solidFill>
            <a:ln w="9525">
              <a:solidFill>
                <a:schemeClr val="tx1"/>
              </a:solidFill>
              <a:round/>
              <a:headEnd/>
              <a:tailEnd/>
            </a:ln>
          </p:spPr>
          <p:txBody>
            <a:bodyPr wrap="none" anchor="ctr"/>
            <a:lstStyle/>
            <a:p>
              <a:endParaRPr lang="zh-CN" altLang="en-US"/>
            </a:p>
          </p:txBody>
        </p:sp>
        <p:sp>
          <p:nvSpPr>
            <p:cNvPr id="65551" name="Text Box 54"/>
            <p:cNvSpPr txBox="1">
              <a:spLocks noChangeArrowheads="1"/>
            </p:cNvSpPr>
            <p:nvPr/>
          </p:nvSpPr>
          <p:spPr bwMode="auto">
            <a:xfrm>
              <a:off x="3496" y="3414"/>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V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p>
          </p:txBody>
        </p:sp>
      </p:grpSp>
      <p:sp>
        <p:nvSpPr>
          <p:cNvPr id="70713" name="Oval 57"/>
          <p:cNvSpPr>
            <a:spLocks noChangeArrowheads="1"/>
          </p:cNvSpPr>
          <p:nvPr/>
        </p:nvSpPr>
        <p:spPr bwMode="auto">
          <a:xfrm>
            <a:off x="7530398" y="5960717"/>
            <a:ext cx="432000" cy="432000"/>
          </a:xfrm>
          <a:prstGeom prst="ellipse">
            <a:avLst/>
          </a:prstGeom>
          <a:solidFill>
            <a:schemeClr val="tx1"/>
          </a:solidFill>
          <a:ln w="9525">
            <a:solidFill>
              <a:schemeClr val="tx1"/>
            </a:solidFill>
            <a:round/>
            <a:headEnd/>
            <a:tailEnd/>
          </a:ln>
        </p:spPr>
        <p:txBody>
          <a:bodyPr wrap="none" anchor="ctr"/>
          <a:lstStyle/>
          <a:p>
            <a:endParaRPr lang="zh-CN" altLang="en-US" b="1" i="0"/>
          </a:p>
        </p:txBody>
      </p:sp>
      <p:graphicFrame>
        <p:nvGraphicFramePr>
          <p:cNvPr id="70714" name="Object 58"/>
          <p:cNvGraphicFramePr>
            <a:graphicFrameLocks noChangeAspect="1"/>
          </p:cNvGraphicFramePr>
          <p:nvPr/>
        </p:nvGraphicFramePr>
        <p:xfrm>
          <a:off x="876300" y="2322514"/>
          <a:ext cx="3625851" cy="504825"/>
        </p:xfrm>
        <a:graphic>
          <a:graphicData uri="http://schemas.openxmlformats.org/presentationml/2006/ole">
            <mc:AlternateContent xmlns:mc="http://schemas.openxmlformats.org/markup-compatibility/2006">
              <mc:Choice xmlns:v="urn:schemas-microsoft-com:vml" Requires="v">
                <p:oleObj spid="_x0000_s12367" name="Equation" r:id="rId6" imgW="1231366" imgH="228501" progId="Equation.DSMT4">
                  <p:embed/>
                </p:oleObj>
              </mc:Choice>
              <mc:Fallback>
                <p:oleObj name="Equation" r:id="rId6" imgW="123136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 y="2322514"/>
                        <a:ext cx="3625851"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3592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06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0714"/>
                                        </p:tgtEl>
                                        <p:attrNameLst>
                                          <p:attrName>style.visibility</p:attrName>
                                        </p:attrNameLst>
                                      </p:cBhvr>
                                      <p:to>
                                        <p:strVal val="visible"/>
                                      </p:to>
                                    </p:set>
                                    <p:animEffect transition="in" filter="wipe(left)">
                                      <p:cBhvr>
                                        <p:cTn id="33" dur="500"/>
                                        <p:tgtEl>
                                          <p:spTgt spid="707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nodeType="clickEffect">
                                  <p:stCondLst>
                                    <p:cond delay="0"/>
                                  </p:stCondLst>
                                  <p:childTnLst>
                                    <p:set>
                                      <p:cBhvr>
                                        <p:cTn id="37" dur="1" fill="hold">
                                          <p:stCondLst>
                                            <p:cond delay="0"/>
                                          </p:stCondLst>
                                        </p:cTn>
                                        <p:tgtEl>
                                          <p:spTgt spid="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069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069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069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70697"/>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07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2" grpId="0"/>
      <p:bldP spid="70694" grpId="0"/>
      <p:bldP spid="70695" grpId="0"/>
      <p:bldP spid="70696" grpId="0"/>
      <p:bldP spid="70697" grpId="0" animBg="1"/>
      <p:bldP spid="70697" grpId="1" animBg="1"/>
      <p:bldP spid="707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4"/>
          <p:cNvGrpSpPr>
            <a:grpSpLocks/>
          </p:cNvGrpSpPr>
          <p:nvPr/>
        </p:nvGrpSpPr>
        <p:grpSpPr bwMode="auto">
          <a:xfrm>
            <a:off x="2356020" y="1654176"/>
            <a:ext cx="6336339" cy="4256087"/>
            <a:chOff x="1429" y="1071"/>
            <a:chExt cx="3719" cy="2681"/>
          </a:xfrm>
        </p:grpSpPr>
        <p:grpSp>
          <p:nvGrpSpPr>
            <p:cNvPr id="66572" name="Group 5"/>
            <p:cNvGrpSpPr>
              <a:grpSpLocks/>
            </p:cNvGrpSpPr>
            <p:nvPr/>
          </p:nvGrpSpPr>
          <p:grpSpPr bwMode="auto">
            <a:xfrm>
              <a:off x="1837" y="1207"/>
              <a:ext cx="2277" cy="2277"/>
              <a:chOff x="3016" y="1244"/>
              <a:chExt cx="2277" cy="2277"/>
            </a:xfrm>
          </p:grpSpPr>
          <p:sp>
            <p:nvSpPr>
              <p:cNvPr id="66582" name="Line 6"/>
              <p:cNvSpPr>
                <a:spLocks noChangeShapeType="1"/>
              </p:cNvSpPr>
              <p:nvPr/>
            </p:nvSpPr>
            <p:spPr bwMode="auto">
              <a:xfrm>
                <a:off x="3016" y="238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3" name="Line 7"/>
              <p:cNvSpPr>
                <a:spLocks noChangeShapeType="1"/>
              </p:cNvSpPr>
              <p:nvPr/>
            </p:nvSpPr>
            <p:spPr bwMode="auto">
              <a:xfrm rot="5400000">
                <a:off x="3016" y="2386"/>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4" name="Line 8"/>
              <p:cNvSpPr>
                <a:spLocks noChangeShapeType="1"/>
              </p:cNvSpPr>
              <p:nvPr/>
            </p:nvSpPr>
            <p:spPr bwMode="auto">
              <a:xfrm>
                <a:off x="3016"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5" name="Line 9"/>
              <p:cNvSpPr>
                <a:spLocks noChangeShapeType="1"/>
              </p:cNvSpPr>
              <p:nvPr/>
            </p:nvSpPr>
            <p:spPr bwMode="auto">
              <a:xfrm rot="5400000">
                <a:off x="3583"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10"/>
              <p:cNvSpPr>
                <a:spLocks noChangeShapeType="1"/>
              </p:cNvSpPr>
              <p:nvPr/>
            </p:nvSpPr>
            <p:spPr bwMode="auto">
              <a:xfrm rot="5400000">
                <a:off x="4717" y="686"/>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Line 11"/>
              <p:cNvSpPr>
                <a:spLocks noChangeShapeType="1"/>
              </p:cNvSpPr>
              <p:nvPr/>
            </p:nvSpPr>
            <p:spPr bwMode="auto">
              <a:xfrm>
                <a:off x="5293" y="124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8" name="Line 12"/>
              <p:cNvSpPr>
                <a:spLocks noChangeShapeType="1"/>
              </p:cNvSpPr>
              <p:nvPr/>
            </p:nvSpPr>
            <p:spPr bwMode="auto">
              <a:xfrm>
                <a:off x="5293"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13"/>
              <p:cNvSpPr>
                <a:spLocks noChangeShapeType="1"/>
              </p:cNvSpPr>
              <p:nvPr/>
            </p:nvSpPr>
            <p:spPr bwMode="auto">
              <a:xfrm rot="5400000">
                <a:off x="4726"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73" name="Group 14"/>
            <p:cNvGrpSpPr>
              <a:grpSpLocks/>
            </p:cNvGrpSpPr>
            <p:nvPr/>
          </p:nvGrpSpPr>
          <p:grpSpPr bwMode="auto">
            <a:xfrm>
              <a:off x="2517" y="2024"/>
              <a:ext cx="681" cy="426"/>
              <a:chOff x="2517" y="2024"/>
              <a:chExt cx="681" cy="426"/>
            </a:xfrm>
          </p:grpSpPr>
          <p:sp>
            <p:nvSpPr>
              <p:cNvPr id="66580" name="Oval 15"/>
              <p:cNvSpPr>
                <a:spLocks noChangeArrowheads="1"/>
              </p:cNvSpPr>
              <p:nvPr/>
            </p:nvSpPr>
            <p:spPr bwMode="auto">
              <a:xfrm>
                <a:off x="2853" y="2223"/>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581" name="Text Box 16"/>
              <p:cNvSpPr txBox="1">
                <a:spLocks noChangeArrowheads="1"/>
              </p:cNvSpPr>
              <p:nvPr/>
            </p:nvSpPr>
            <p:spPr bwMode="auto">
              <a:xfrm>
                <a:off x="2517" y="2024"/>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i</a:t>
                </a:r>
                <a:r>
                  <a:rPr lang="en-US" altLang="zh-CN" b="1" i="0" dirty="0" err="1">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y</a:t>
                </a:r>
                <a:r>
                  <a:rPr lang="en-US" altLang="zh-CN" b="1" i="0" baseline="-25000" dirty="0" err="1">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a:t>
                </a:r>
                <a:endParaRPr lang="zh-CN" altLang="en-US" b="1" i="0" dirty="0">
                  <a:solidFill>
                    <a:schemeClr val="bg2">
                      <a:lumMod val="50000"/>
                    </a:schemeClr>
                  </a:solidFill>
                  <a:latin typeface="Times New Roman" pitchFamily="18" charset="0"/>
                </a:endParaRPr>
              </a:p>
            </p:txBody>
          </p:sp>
        </p:grpSp>
        <p:grpSp>
          <p:nvGrpSpPr>
            <p:cNvPr id="66574" name="Group 17"/>
            <p:cNvGrpSpPr>
              <a:grpSpLocks/>
            </p:cNvGrpSpPr>
            <p:nvPr/>
          </p:nvGrpSpPr>
          <p:grpSpPr bwMode="auto">
            <a:xfrm>
              <a:off x="3996" y="1071"/>
              <a:ext cx="1152" cy="254"/>
              <a:chOff x="3996" y="1071"/>
              <a:chExt cx="1152" cy="254"/>
            </a:xfrm>
          </p:grpSpPr>
          <p:sp>
            <p:nvSpPr>
              <p:cNvPr id="66578" name="Oval 18"/>
              <p:cNvSpPr>
                <a:spLocks noChangeArrowheads="1"/>
              </p:cNvSpPr>
              <p:nvPr/>
            </p:nvSpPr>
            <p:spPr bwMode="auto">
              <a:xfrm>
                <a:off x="3996" y="1098"/>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6579" name="Text Box 19"/>
              <p:cNvSpPr txBox="1">
                <a:spLocks noChangeArrowheads="1"/>
              </p:cNvSpPr>
              <p:nvPr/>
            </p:nvSpPr>
            <p:spPr bwMode="auto">
              <a:xfrm>
                <a:off x="4241" y="1071"/>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a:t>
                </a:r>
                <a:r>
                  <a:rPr lang="en-US" altLang="zh-CN" b="1">
                    <a:solidFill>
                      <a:schemeClr val="bg2">
                        <a:lumMod val="50000"/>
                      </a:schemeClr>
                    </a:solidFill>
                    <a:latin typeface="Times New Roman" pitchFamily="18" charset="0"/>
                  </a:rPr>
                  <a:t>x</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+1,</a:t>
                </a:r>
                <a:r>
                  <a:rPr lang="en-US" altLang="zh-CN" b="1">
                    <a:solidFill>
                      <a:schemeClr val="bg2">
                        <a:lumMod val="50000"/>
                      </a:schemeClr>
                    </a:solidFill>
                    <a:latin typeface="Times New Roman" pitchFamily="18" charset="0"/>
                  </a:rPr>
                  <a:t>y</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+1)</a:t>
                </a:r>
                <a:endParaRPr lang="zh-CN" altLang="en-US" b="1" i="0">
                  <a:solidFill>
                    <a:schemeClr val="bg2">
                      <a:lumMod val="50000"/>
                    </a:schemeClr>
                  </a:solidFill>
                  <a:latin typeface="Times New Roman" pitchFamily="18" charset="0"/>
                </a:endParaRPr>
              </a:p>
            </p:txBody>
          </p:sp>
        </p:grpSp>
        <p:grpSp>
          <p:nvGrpSpPr>
            <p:cNvPr id="66575" name="Group 20"/>
            <p:cNvGrpSpPr>
              <a:grpSpLocks/>
            </p:cNvGrpSpPr>
            <p:nvPr/>
          </p:nvGrpSpPr>
          <p:grpSpPr bwMode="auto">
            <a:xfrm>
              <a:off x="1429" y="3339"/>
              <a:ext cx="681" cy="413"/>
              <a:chOff x="1419" y="3357"/>
              <a:chExt cx="681" cy="413"/>
            </a:xfrm>
          </p:grpSpPr>
          <p:sp>
            <p:nvSpPr>
              <p:cNvPr id="66576" name="Oval 21"/>
              <p:cNvSpPr>
                <a:spLocks noChangeArrowheads="1"/>
              </p:cNvSpPr>
              <p:nvPr/>
            </p:nvSpPr>
            <p:spPr bwMode="auto">
              <a:xfrm>
                <a:off x="1719" y="3357"/>
                <a:ext cx="227" cy="227"/>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6577" name="Text Box 22"/>
              <p:cNvSpPr txBox="1">
                <a:spLocks noChangeArrowheads="1"/>
              </p:cNvSpPr>
              <p:nvPr/>
            </p:nvSpPr>
            <p:spPr bwMode="auto">
              <a:xfrm>
                <a:off x="1419" y="3539"/>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solidFill>
                      <a:schemeClr val="bg2">
                        <a:lumMod val="50000"/>
                      </a:schemeClr>
                    </a:solidFill>
                    <a:latin typeface="Times New Roman" pitchFamily="18" charset="0"/>
                  </a:rPr>
                  <a:t>(</a:t>
                </a:r>
                <a:r>
                  <a:rPr lang="en-US" altLang="zh-CN" b="1">
                    <a:solidFill>
                      <a:schemeClr val="bg2">
                        <a:lumMod val="50000"/>
                      </a:schemeClr>
                    </a:solidFill>
                    <a:latin typeface="Times New Roman" pitchFamily="18" charset="0"/>
                  </a:rPr>
                  <a:t>x</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-1,</a:t>
                </a:r>
                <a:r>
                  <a:rPr lang="en-US" altLang="zh-CN" b="1">
                    <a:solidFill>
                      <a:schemeClr val="bg2">
                        <a:lumMod val="50000"/>
                      </a:schemeClr>
                    </a:solidFill>
                    <a:latin typeface="Times New Roman" pitchFamily="18" charset="0"/>
                  </a:rPr>
                  <a:t>y</a:t>
                </a:r>
                <a:r>
                  <a:rPr lang="en-US" altLang="zh-CN" b="1" i="0" baseline="-25000">
                    <a:solidFill>
                      <a:schemeClr val="bg2">
                        <a:lumMod val="50000"/>
                      </a:schemeClr>
                    </a:solidFill>
                    <a:latin typeface="Times New Roman" pitchFamily="18" charset="0"/>
                  </a:rPr>
                  <a:t>i</a:t>
                </a:r>
                <a:r>
                  <a:rPr lang="en-US" altLang="zh-CN" b="1" i="0">
                    <a:solidFill>
                      <a:schemeClr val="bg2">
                        <a:lumMod val="50000"/>
                      </a:schemeClr>
                    </a:solidFill>
                    <a:latin typeface="Times New Roman" pitchFamily="18" charset="0"/>
                  </a:rPr>
                  <a:t>-1)</a:t>
                </a:r>
                <a:endParaRPr lang="zh-CN" altLang="en-US" b="1" i="0">
                  <a:solidFill>
                    <a:schemeClr val="bg2">
                      <a:lumMod val="50000"/>
                    </a:schemeClr>
                  </a:solidFill>
                  <a:latin typeface="Times New Roman" pitchFamily="18" charset="0"/>
                </a:endParaRPr>
              </a:p>
            </p:txBody>
          </p:sp>
        </p:grpSp>
      </p:grpSp>
      <p:sp>
        <p:nvSpPr>
          <p:cNvPr id="72730" name="Text Box 26"/>
          <p:cNvSpPr txBox="1">
            <a:spLocks noChangeArrowheads="1"/>
          </p:cNvSpPr>
          <p:nvPr/>
        </p:nvSpPr>
        <p:spPr bwMode="auto">
          <a:xfrm>
            <a:off x="1295401" y="981075"/>
            <a:ext cx="6432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20000"/>
              </a:spcBef>
              <a:buClr>
                <a:schemeClr val="bg2"/>
              </a:buClr>
              <a:buSzPct val="65000"/>
              <a:buFont typeface="Wingdings" pitchFamily="2" charset="2"/>
              <a:buChar char="n"/>
            </a:pPr>
            <a:r>
              <a:rPr lang="zh-CN" altLang="en-US" sz="2400" b="1" i="0">
                <a:solidFill>
                  <a:schemeClr val="bg2"/>
                </a:solidFill>
                <a:latin typeface="Times New Roman" pitchFamily="18" charset="0"/>
                <a:sym typeface="Symbol" pitchFamily="18" charset="2"/>
              </a:rPr>
              <a:t></a:t>
            </a:r>
            <a:r>
              <a:rPr lang="en-US" altLang="zh-CN" sz="2400" b="1" i="0" baseline="-25000">
                <a:solidFill>
                  <a:srgbClr val="0343F9"/>
                </a:solidFill>
                <a:latin typeface="Times New Roman" pitchFamily="18" charset="0"/>
                <a:sym typeface="Symbol" pitchFamily="18" charset="2"/>
              </a:rPr>
              <a:t>i</a:t>
            </a:r>
            <a:r>
              <a:rPr lang="en-US" altLang="zh-CN" sz="2400" b="1" i="0">
                <a:solidFill>
                  <a:schemeClr val="bg2"/>
                </a:solidFill>
                <a:latin typeface="Times New Roman" pitchFamily="18" charset="0"/>
                <a:sym typeface="Symbol" pitchFamily="18" charset="2"/>
              </a:rPr>
              <a:t>=0,</a:t>
            </a:r>
            <a:r>
              <a:rPr lang="zh-CN" altLang="en-US" sz="2400" b="1" i="0">
                <a:solidFill>
                  <a:schemeClr val="bg2"/>
                </a:solidFill>
                <a:latin typeface="Times New Roman" pitchFamily="18" charset="0"/>
                <a:sym typeface="Symbol" pitchFamily="18" charset="2"/>
              </a:rPr>
              <a:t>选</a:t>
            </a:r>
            <a:r>
              <a:rPr lang="en-US" altLang="zh-CN" sz="2400" b="1" i="0">
                <a:solidFill>
                  <a:schemeClr val="hlink"/>
                </a:solidFill>
                <a:latin typeface="Times New Roman" pitchFamily="18" charset="0"/>
                <a:sym typeface="Symbol" pitchFamily="18" charset="2"/>
              </a:rPr>
              <a:t>D</a:t>
            </a:r>
            <a:r>
              <a:rPr lang="zh-CN" altLang="en-US" sz="2400" b="1" i="0">
                <a:solidFill>
                  <a:schemeClr val="hlink"/>
                </a:solidFill>
                <a:latin typeface="Times New Roman" pitchFamily="18" charset="0"/>
                <a:sym typeface="Symbol" pitchFamily="18" charset="2"/>
              </a:rPr>
              <a:t> </a:t>
            </a:r>
            <a:r>
              <a:rPr lang="en-US" altLang="zh-CN" sz="2400" b="1" i="0">
                <a:solidFill>
                  <a:schemeClr val="hlink"/>
                </a:solidFill>
                <a:latin typeface="Times New Roman" pitchFamily="18" charset="0"/>
              </a:rPr>
              <a:t>(</a:t>
            </a:r>
            <a:r>
              <a:rPr lang="en-US" altLang="zh-CN" sz="2400" b="1">
                <a:solidFill>
                  <a:schemeClr val="hlink"/>
                </a:solidFill>
                <a:latin typeface="Times New Roman" pitchFamily="18" charset="0"/>
              </a:rPr>
              <a:t>x</a:t>
            </a:r>
            <a:r>
              <a:rPr lang="en-US" altLang="zh-CN" sz="2400" b="1" i="0" baseline="-25000">
                <a:solidFill>
                  <a:schemeClr val="hlink"/>
                </a:solidFill>
                <a:latin typeface="Times New Roman" pitchFamily="18" charset="0"/>
              </a:rPr>
              <a:t>i</a:t>
            </a:r>
            <a:r>
              <a:rPr lang="en-US" altLang="zh-CN" sz="2400" b="1" i="0">
                <a:solidFill>
                  <a:schemeClr val="hlink"/>
                </a:solidFill>
                <a:latin typeface="Times New Roman" pitchFamily="18" charset="0"/>
              </a:rPr>
              <a:t>+1,</a:t>
            </a:r>
            <a:r>
              <a:rPr lang="en-US" altLang="zh-CN" sz="2400" b="1">
                <a:solidFill>
                  <a:schemeClr val="hlink"/>
                </a:solidFill>
                <a:latin typeface="Times New Roman" pitchFamily="18" charset="0"/>
              </a:rPr>
              <a:t>y</a:t>
            </a:r>
            <a:r>
              <a:rPr lang="en-US" altLang="zh-CN" sz="2400" b="1" i="0" baseline="-25000">
                <a:solidFill>
                  <a:schemeClr val="hlink"/>
                </a:solidFill>
                <a:latin typeface="Times New Roman" pitchFamily="18" charset="0"/>
              </a:rPr>
              <a:t>i</a:t>
            </a:r>
            <a:r>
              <a:rPr lang="en-US" altLang="zh-CN" sz="2400" b="1" i="0">
                <a:solidFill>
                  <a:schemeClr val="hlink"/>
                </a:solidFill>
                <a:latin typeface="Times New Roman" pitchFamily="18" charset="0"/>
              </a:rPr>
              <a:t>-1)</a:t>
            </a:r>
            <a:r>
              <a:rPr lang="zh-CN" altLang="en-US" sz="2400" b="1" i="0">
                <a:solidFill>
                  <a:schemeClr val="bg2"/>
                </a:solidFill>
                <a:latin typeface="Times New Roman" pitchFamily="18" charset="0"/>
                <a:sym typeface="Symbol" pitchFamily="18" charset="2"/>
              </a:rPr>
              <a:t>          </a:t>
            </a:r>
            <a:r>
              <a:rPr lang="en-US" altLang="zh-CN" sz="2400" b="1" i="0">
                <a:solidFill>
                  <a:schemeClr val="bg2"/>
                </a:solidFill>
                <a:latin typeface="Times New Roman" pitchFamily="18" charset="0"/>
                <a:sym typeface="Symbol" pitchFamily="18" charset="2"/>
              </a:rPr>
              <a:t>(case3) </a:t>
            </a:r>
            <a:endParaRPr lang="zh-CN" altLang="en-US" sz="2400" b="1" i="0">
              <a:solidFill>
                <a:schemeClr val="bg2"/>
              </a:solidFill>
              <a:latin typeface="Times New Roman" pitchFamily="18" charset="0"/>
              <a:sym typeface="Symbol" pitchFamily="18" charset="2"/>
            </a:endParaRPr>
          </a:p>
        </p:txBody>
      </p:sp>
      <p:grpSp>
        <p:nvGrpSpPr>
          <p:cNvPr id="7" name="Group 47"/>
          <p:cNvGrpSpPr>
            <a:grpSpLocks/>
          </p:cNvGrpSpPr>
          <p:nvPr/>
        </p:nvGrpSpPr>
        <p:grpSpPr bwMode="auto">
          <a:xfrm>
            <a:off x="6720420" y="4973647"/>
            <a:ext cx="2112434" cy="722313"/>
            <a:chOff x="3175" y="3133"/>
            <a:chExt cx="998" cy="455"/>
          </a:xfrm>
        </p:grpSpPr>
        <p:sp>
          <p:nvSpPr>
            <p:cNvPr id="66570" name="Text Box 24"/>
            <p:cNvSpPr txBox="1">
              <a:spLocks noChangeArrowheads="1"/>
            </p:cNvSpPr>
            <p:nvPr/>
          </p:nvSpPr>
          <p:spPr bwMode="auto">
            <a:xfrm>
              <a:off x="3311" y="3133"/>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bg2">
                      <a:lumMod val="50000"/>
                    </a:schemeClr>
                  </a:solidFill>
                  <a:latin typeface="Times New Roman" pitchFamily="18" charset="0"/>
                </a:rPr>
                <a:t>D (</a:t>
              </a:r>
              <a:r>
                <a:rPr lang="en-US" altLang="zh-CN" b="1" dirty="0">
                  <a:solidFill>
                    <a:schemeClr val="bg2">
                      <a:lumMod val="50000"/>
                    </a:schemeClr>
                  </a:solidFill>
                  <a:latin typeface="Times New Roman" pitchFamily="18" charset="0"/>
                </a:rPr>
                <a:t>x</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r>
                <a:rPr lang="en-US" altLang="zh-CN" b="1" dirty="0">
                  <a:solidFill>
                    <a:schemeClr val="bg2">
                      <a:lumMod val="50000"/>
                    </a:schemeClr>
                  </a:solidFill>
                  <a:latin typeface="Times New Roman" pitchFamily="18" charset="0"/>
                </a:rPr>
                <a:t>y</a:t>
              </a:r>
              <a:r>
                <a:rPr lang="en-US" altLang="zh-CN" b="1" i="0" baseline="-25000" dirty="0">
                  <a:solidFill>
                    <a:schemeClr val="bg2">
                      <a:lumMod val="50000"/>
                    </a:schemeClr>
                  </a:solidFill>
                  <a:latin typeface="Times New Roman" pitchFamily="18" charset="0"/>
                </a:rPr>
                <a:t>i</a:t>
              </a:r>
              <a:r>
                <a:rPr lang="en-US" altLang="zh-CN" b="1" i="0" dirty="0">
                  <a:solidFill>
                    <a:schemeClr val="bg2">
                      <a:lumMod val="50000"/>
                    </a:schemeClr>
                  </a:solidFill>
                  <a:latin typeface="Times New Roman" pitchFamily="18" charset="0"/>
                </a:rPr>
                <a:t>-1)</a:t>
              </a:r>
            </a:p>
          </p:txBody>
        </p:sp>
        <p:sp>
          <p:nvSpPr>
            <p:cNvPr id="66571" name="Oval 27"/>
            <p:cNvSpPr>
              <a:spLocks noChangeArrowheads="1"/>
            </p:cNvSpPr>
            <p:nvPr/>
          </p:nvSpPr>
          <p:spPr bwMode="auto">
            <a:xfrm>
              <a:off x="3175" y="3316"/>
              <a:ext cx="204" cy="272"/>
            </a:xfrm>
            <a:prstGeom prst="ellipse">
              <a:avLst/>
            </a:prstGeom>
            <a:solidFill>
              <a:schemeClr val="tx1"/>
            </a:solidFill>
            <a:ln w="9525">
              <a:solidFill>
                <a:schemeClr val="tx1"/>
              </a:solidFill>
              <a:round/>
              <a:headEnd/>
              <a:tailEnd/>
            </a:ln>
          </p:spPr>
          <p:txBody>
            <a:bodyPr wrap="none" anchor="ctr"/>
            <a:lstStyle/>
            <a:p>
              <a:endParaRPr lang="zh-CN" altLang="en-US" b="1" i="0"/>
            </a:p>
          </p:txBody>
        </p:sp>
      </p:grpSp>
      <p:grpSp>
        <p:nvGrpSpPr>
          <p:cNvPr id="8" name="Group 42"/>
          <p:cNvGrpSpPr>
            <a:grpSpLocks/>
          </p:cNvGrpSpPr>
          <p:nvPr/>
        </p:nvGrpSpPr>
        <p:grpSpPr bwMode="auto">
          <a:xfrm>
            <a:off x="6307668" y="5088731"/>
            <a:ext cx="1420284" cy="1052513"/>
            <a:chOff x="3833" y="3248"/>
            <a:chExt cx="671" cy="663"/>
          </a:xfrm>
        </p:grpSpPr>
        <p:sp>
          <p:nvSpPr>
            <p:cNvPr id="66566" name="Freeform 43"/>
            <p:cNvSpPr>
              <a:spLocks/>
            </p:cNvSpPr>
            <p:nvPr/>
          </p:nvSpPr>
          <p:spPr bwMode="auto">
            <a:xfrm>
              <a:off x="3833" y="3248"/>
              <a:ext cx="453" cy="409"/>
            </a:xfrm>
            <a:custGeom>
              <a:avLst/>
              <a:gdLst>
                <a:gd name="T0" fmla="*/ 0 w 499"/>
                <a:gd name="T1" fmla="*/ 0 h 499"/>
                <a:gd name="T2" fmla="*/ 110 w 499"/>
                <a:gd name="T3" fmla="*/ 31 h 499"/>
                <a:gd name="T4" fmla="*/ 173 w 499"/>
                <a:gd name="T5" fmla="*/ 57 h 499"/>
                <a:gd name="T6" fmla="*/ 0 60000 65536"/>
                <a:gd name="T7" fmla="*/ 0 60000 65536"/>
                <a:gd name="T8" fmla="*/ 0 60000 65536"/>
                <a:gd name="T9" fmla="*/ 0 w 499"/>
                <a:gd name="T10" fmla="*/ 0 h 499"/>
                <a:gd name="T11" fmla="*/ 499 w 499"/>
                <a:gd name="T12" fmla="*/ 499 h 499"/>
              </a:gdLst>
              <a:ahLst/>
              <a:cxnLst>
                <a:cxn ang="T6">
                  <a:pos x="T0" y="T1"/>
                </a:cxn>
                <a:cxn ang="T7">
                  <a:pos x="T2" y="T3"/>
                </a:cxn>
                <a:cxn ang="T8">
                  <a:pos x="T4" y="T5"/>
                </a:cxn>
              </a:cxnLst>
              <a:rect l="T9" t="T10" r="T11" b="T12"/>
              <a:pathLst>
                <a:path w="499" h="499">
                  <a:moveTo>
                    <a:pt x="0" y="0"/>
                  </a:moveTo>
                  <a:cubicBezTo>
                    <a:pt x="117" y="94"/>
                    <a:pt x="234" y="189"/>
                    <a:pt x="317" y="272"/>
                  </a:cubicBezTo>
                  <a:cubicBezTo>
                    <a:pt x="400" y="355"/>
                    <a:pt x="449" y="427"/>
                    <a:pt x="499"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6567" name="Group 44"/>
            <p:cNvGrpSpPr>
              <a:grpSpLocks/>
            </p:cNvGrpSpPr>
            <p:nvPr/>
          </p:nvGrpSpPr>
          <p:grpSpPr bwMode="auto">
            <a:xfrm>
              <a:off x="4232" y="3639"/>
              <a:ext cx="272" cy="272"/>
              <a:chOff x="4287" y="3612"/>
              <a:chExt cx="272" cy="272"/>
            </a:xfrm>
          </p:grpSpPr>
          <p:sp>
            <p:nvSpPr>
              <p:cNvPr id="66568" name="Text Box 45"/>
              <p:cNvSpPr txBox="1">
                <a:spLocks noChangeArrowheads="1"/>
              </p:cNvSpPr>
              <p:nvPr/>
            </p:nvSpPr>
            <p:spPr bwMode="auto">
              <a:xfrm>
                <a:off x="4332" y="3612"/>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sz="2000" b="1" i="0">
                    <a:latin typeface="Times New Roman" pitchFamily="18" charset="0"/>
                  </a:rPr>
                  <a:t>3</a:t>
                </a:r>
              </a:p>
            </p:txBody>
          </p:sp>
          <p:sp>
            <p:nvSpPr>
              <p:cNvPr id="66569" name="Oval 46"/>
              <p:cNvSpPr>
                <a:spLocks noChangeArrowheads="1"/>
              </p:cNvSpPr>
              <p:nvPr/>
            </p:nvSpPr>
            <p:spPr bwMode="auto">
              <a:xfrm>
                <a:off x="4287" y="3612"/>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extLst>
      <p:ext uri="{BB962C8B-B14F-4D97-AF65-F5344CB8AC3E}">
        <p14:creationId xmlns:p14="http://schemas.microsoft.com/office/powerpoint/2010/main" val="1584218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4"/>
          <p:cNvSpPr>
            <a:spLocks noChangeArrowheads="1"/>
          </p:cNvSpPr>
          <p:nvPr/>
        </p:nvSpPr>
        <p:spPr bwMode="auto">
          <a:xfrm>
            <a:off x="1991544" y="980728"/>
            <a:ext cx="5856816" cy="6553200"/>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67587" name="Rectangle 5"/>
          <p:cNvSpPr>
            <a:spLocks noGrp="1" noChangeArrowheads="1"/>
          </p:cNvSpPr>
          <p:nvPr>
            <p:ph type="body" idx="1"/>
          </p:nvPr>
        </p:nvSpPr>
        <p:spPr>
          <a:xfrm>
            <a:off x="407368" y="332656"/>
            <a:ext cx="10204451" cy="6296025"/>
          </a:xfrm>
          <a:noFill/>
        </p:spPr>
        <p:txBody>
          <a:bodyPr>
            <a:normAutofit fontScale="85000" lnSpcReduction="20000"/>
          </a:bodyPr>
          <a:lstStyle/>
          <a:p>
            <a:pPr marL="457200" lvl="1" indent="-457200" eaLnBrk="1" hangingPunct="0">
              <a:lnSpc>
                <a:spcPct val="120000"/>
              </a:lnSpc>
              <a:spcBef>
                <a:spcPts val="600"/>
              </a:spcBef>
              <a:buFont typeface="Arial" panose="020B0604020202020204" pitchFamily="34" charset="0"/>
              <a:buChar char="•"/>
              <a:defRPr/>
            </a:pPr>
            <a:r>
              <a:rPr lang="en-US" altLang="zh-CN" sz="3000" b="1" dirty="0" err="1">
                <a:solidFill>
                  <a:schemeClr val="accent6">
                    <a:lumMod val="50000"/>
                  </a:schemeClr>
                </a:solidFill>
                <a:latin typeface="微软雅黑" panose="020B0503020204020204" pitchFamily="34" charset="-122"/>
                <a:ea typeface="微软雅黑" panose="020B0503020204020204" pitchFamily="34" charset="-122"/>
              </a:rPr>
              <a:t>Bresenham</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画圆算法描述</a:t>
            </a:r>
            <a:endParaRPr lang="en-US" altLang="zh-CN" sz="30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lvl="3" eaLnBrk="1" hangingPunct="1">
              <a:lnSpc>
                <a:spcPct val="80000"/>
              </a:lnSpc>
              <a:spcBef>
                <a:spcPts val="3000"/>
              </a:spcBef>
            </a:pPr>
            <a:r>
              <a:rPr lang="zh-CN" altLang="en-US" sz="1600" b="1" dirty="0" smtClean="0">
                <a:sym typeface="Symbol" pitchFamily="18" charset="2"/>
              </a:rPr>
              <a:t>  </a:t>
            </a:r>
            <a:r>
              <a:rPr lang="zh-CN" altLang="en-US" sz="1400" b="1" dirty="0">
                <a:solidFill>
                  <a:schemeClr val="bg1"/>
                </a:solidFill>
                <a:latin typeface="Times New Roman" pitchFamily="18" charset="0"/>
                <a:sym typeface="Symbol" pitchFamily="18" charset="2"/>
              </a:rPr>
              <a:t> </a:t>
            </a:r>
            <a:r>
              <a:rPr lang="en-US" altLang="zh-CN" sz="1400" b="1" dirty="0">
                <a:solidFill>
                  <a:schemeClr val="bg1"/>
                </a:solidFill>
                <a:latin typeface="Times New Roman" pitchFamily="18" charset="0"/>
                <a:sym typeface="Symbol" pitchFamily="18" charset="2"/>
              </a:rPr>
              <a:t>/*</a:t>
            </a:r>
            <a:r>
              <a:rPr lang="zh-CN" altLang="en-US" sz="1600" b="1" dirty="0" smtClean="0">
                <a:solidFill>
                  <a:schemeClr val="bg1"/>
                </a:solidFill>
                <a:sym typeface="Symbol" pitchFamily="18" charset="2"/>
              </a:rPr>
              <a:t>变量赋初值</a:t>
            </a:r>
            <a:r>
              <a:rPr lang="en-US" altLang="zh-CN" sz="1600" b="1" dirty="0" smtClean="0">
                <a:solidFill>
                  <a:schemeClr val="bg1"/>
                </a:solidFill>
                <a:sym typeface="Symbol" pitchFamily="18" charset="2"/>
              </a:rPr>
              <a:t>*/</a:t>
            </a:r>
          </a:p>
          <a:p>
            <a:pPr lvl="3" eaLnBrk="1" hangingPunct="1">
              <a:lnSpc>
                <a:spcPct val="80000"/>
              </a:lnSpc>
            </a:pPr>
            <a:r>
              <a:rPr lang="en-US" altLang="zh-CN" sz="1600" b="1" i="1" dirty="0" smtClean="0">
                <a:solidFill>
                  <a:schemeClr val="bg1"/>
                </a:solidFill>
                <a:latin typeface="Times New Roman" pitchFamily="18" charset="0"/>
                <a:sym typeface="Symbol" pitchFamily="18" charset="2"/>
              </a:rPr>
              <a:t>         </a:t>
            </a:r>
            <a:r>
              <a:rPr lang="en-US" altLang="zh-CN" b="1" i="1" dirty="0" smtClean="0">
                <a:solidFill>
                  <a:schemeClr val="bg1"/>
                </a:solidFill>
                <a:latin typeface="Times New Roman" pitchFamily="18" charset="0"/>
                <a:sym typeface="Symbol" pitchFamily="18" charset="2"/>
              </a:rPr>
              <a:t>x</a:t>
            </a:r>
            <a:r>
              <a:rPr lang="en-US" altLang="zh-CN" b="1" baseline="-25000" dirty="0"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=0</a:t>
            </a:r>
          </a:p>
          <a:p>
            <a:pPr lvl="3" eaLnBrk="1" hangingPunct="1">
              <a:lnSpc>
                <a:spcPct val="80000"/>
              </a:lnSpc>
            </a:pPr>
            <a:r>
              <a:rPr lang="en-US" altLang="zh-CN" b="1" i="1" dirty="0" smtClean="0">
                <a:solidFill>
                  <a:schemeClr val="bg1"/>
                </a:solidFill>
                <a:latin typeface="Times New Roman" pitchFamily="18" charset="0"/>
                <a:sym typeface="Symbol" pitchFamily="18" charset="2"/>
              </a:rPr>
              <a:t>       </a:t>
            </a:r>
            <a:r>
              <a:rPr lang="en-US" altLang="zh-CN" b="1" i="1" dirty="0" err="1" smtClean="0">
                <a:solidFill>
                  <a:schemeClr val="bg1"/>
                </a:solidFill>
                <a:latin typeface="Times New Roman" pitchFamily="18" charset="0"/>
                <a:sym typeface="Symbol" pitchFamily="18" charset="2"/>
              </a:rPr>
              <a:t>y</a:t>
            </a:r>
            <a:r>
              <a:rPr lang="en-US" altLang="zh-CN" b="1" baseline="-25000" dirty="0" err="1"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=R</a:t>
            </a:r>
          </a:p>
          <a:p>
            <a:pPr lvl="3" eaLnBrk="1" hangingPunct="1">
              <a:lnSpc>
                <a:spcPct val="80000"/>
              </a:lnSpc>
            </a:pPr>
            <a:r>
              <a:rPr lang="en-US" altLang="zh-CN" b="1" dirty="0" smtClean="0">
                <a:solidFill>
                  <a:schemeClr val="bg1"/>
                </a:solidFill>
                <a:latin typeface="Times New Roman" pitchFamily="18" charset="0"/>
                <a:sym typeface="Symbol" pitchFamily="18" charset="2"/>
              </a:rPr>
              <a:t>       </a:t>
            </a:r>
            <a:r>
              <a:rPr lang="en-US" altLang="zh-CN" b="1" baseline="-25000" dirty="0" err="1"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=2(1-R)</a:t>
            </a:r>
          </a:p>
          <a:p>
            <a:pPr lvl="3" eaLnBrk="1" hangingPunct="1">
              <a:lnSpc>
                <a:spcPct val="80000"/>
              </a:lnSpc>
            </a:pPr>
            <a:r>
              <a:rPr lang="en-US" altLang="zh-CN" b="1" dirty="0" smtClean="0">
                <a:solidFill>
                  <a:schemeClr val="bg1"/>
                </a:solidFill>
                <a:sym typeface="Symbol" pitchFamily="18" charset="2"/>
              </a:rPr>
              <a:t>	</a:t>
            </a:r>
            <a:r>
              <a:rPr lang="zh-CN" altLang="en-US" b="1" dirty="0" smtClean="0">
                <a:solidFill>
                  <a:schemeClr val="bg1"/>
                </a:solidFill>
                <a:sym typeface="Symbol" pitchFamily="18" charset="2"/>
              </a:rPr>
              <a:t>   </a:t>
            </a:r>
            <a:r>
              <a:rPr lang="en-US" altLang="zh-CN" b="1" dirty="0" smtClean="0">
                <a:solidFill>
                  <a:schemeClr val="bg1"/>
                </a:solidFill>
                <a:latin typeface="Times New Roman" pitchFamily="18" charset="0"/>
                <a:sym typeface="Symbol" pitchFamily="18" charset="2"/>
              </a:rPr>
              <a:t>Limit=0</a:t>
            </a:r>
          </a:p>
          <a:p>
            <a:pPr lvl="3">
              <a:lnSpc>
                <a:spcPct val="80000"/>
              </a:lnSpc>
            </a:pPr>
            <a:r>
              <a:rPr lang="en-US" altLang="zh-CN" sz="1600" b="1" i="1" dirty="0" smtClean="0">
                <a:solidFill>
                  <a:schemeClr val="bg1"/>
                </a:solidFill>
                <a:sym typeface="Symbol" pitchFamily="18" charset="2"/>
              </a:rPr>
              <a:t>       </a:t>
            </a:r>
            <a:r>
              <a:rPr lang="zh-CN" altLang="en-US" sz="1600" b="1" dirty="0">
                <a:solidFill>
                  <a:schemeClr val="bg1"/>
                </a:solidFill>
                <a:latin typeface="Times New Roman" pitchFamily="18" charset="0"/>
                <a:sym typeface="Symbol" pitchFamily="18" charset="2"/>
              </a:rPr>
              <a:t> </a:t>
            </a:r>
            <a:r>
              <a:rPr lang="en-US" altLang="zh-CN" sz="1600" b="1" dirty="0">
                <a:solidFill>
                  <a:schemeClr val="bg1"/>
                </a:solidFill>
                <a:latin typeface="Times New Roman" pitchFamily="18" charset="0"/>
                <a:sym typeface="Symbol" pitchFamily="18" charset="2"/>
              </a:rPr>
              <a:t>/*</a:t>
            </a:r>
            <a:r>
              <a:rPr lang="en-US" altLang="zh-CN" sz="1600" b="1" i="1" dirty="0" smtClean="0">
                <a:solidFill>
                  <a:schemeClr val="bg1"/>
                </a:solidFill>
                <a:sym typeface="Symbol" pitchFamily="18" charset="2"/>
              </a:rPr>
              <a:t>  </a:t>
            </a:r>
            <a:r>
              <a:rPr lang="zh-CN" altLang="en-US" sz="1600" b="1" dirty="0" smtClean="0">
                <a:solidFill>
                  <a:schemeClr val="bg1"/>
                </a:solidFill>
                <a:sym typeface="Symbol" pitchFamily="18" charset="2"/>
              </a:rPr>
              <a:t>主循环过程   </a:t>
            </a:r>
            <a:r>
              <a:rPr lang="en-US" altLang="zh-CN" sz="1600" b="1" dirty="0" smtClean="0">
                <a:solidFill>
                  <a:schemeClr val="bg1"/>
                </a:solidFill>
                <a:sym typeface="Symbol" pitchFamily="18" charset="2"/>
              </a:rPr>
              <a:t>*/</a:t>
            </a:r>
            <a:endParaRPr lang="zh-CN" altLang="en-US" sz="1600" b="1" dirty="0" smtClean="0">
              <a:solidFill>
                <a:schemeClr val="bg1"/>
              </a:solidFill>
              <a:sym typeface="Symbol" pitchFamily="18" charset="2"/>
            </a:endParaRPr>
          </a:p>
          <a:p>
            <a:pPr lvl="3" eaLnBrk="1" hangingPunct="1">
              <a:lnSpc>
                <a:spcPct val="80000"/>
              </a:lnSpc>
            </a:pPr>
            <a:r>
              <a:rPr lang="en-US" altLang="zh-CN" sz="1600" b="1" dirty="0" smtClean="0">
                <a:solidFill>
                  <a:schemeClr val="bg1"/>
                </a:solidFill>
                <a:latin typeface="Times New Roman" pitchFamily="18" charset="0"/>
                <a:sym typeface="Symbol" pitchFamily="18" charset="2"/>
              </a:rPr>
              <a:t>         </a:t>
            </a:r>
            <a:r>
              <a:rPr lang="en-US" altLang="zh-CN" b="1" dirty="0" smtClean="0">
                <a:solidFill>
                  <a:schemeClr val="bg1"/>
                </a:solidFill>
                <a:latin typeface="Times New Roman" pitchFamily="18" charset="0"/>
                <a:sym typeface="Symbol" pitchFamily="18" charset="2"/>
              </a:rPr>
              <a:t>While </a:t>
            </a:r>
            <a:r>
              <a:rPr lang="en-US" altLang="zh-CN" b="1" dirty="0" err="1" smtClean="0">
                <a:solidFill>
                  <a:schemeClr val="bg1"/>
                </a:solidFill>
                <a:latin typeface="Times New Roman" pitchFamily="18" charset="0"/>
                <a:sym typeface="Symbol" pitchFamily="18" charset="2"/>
              </a:rPr>
              <a:t>y</a:t>
            </a:r>
            <a:r>
              <a:rPr lang="en-US" altLang="zh-CN" b="1" baseline="-25000" dirty="0" err="1" smtClean="0">
                <a:solidFill>
                  <a:schemeClr val="bg1"/>
                </a:solidFill>
                <a:latin typeface="Times New Roman" pitchFamily="18" charset="0"/>
                <a:sym typeface="Symbol" pitchFamily="18" charset="2"/>
              </a:rPr>
              <a:t>i</a:t>
            </a:r>
            <a:r>
              <a:rPr lang="en-US" altLang="zh-CN" b="1" dirty="0" err="1" smtClean="0">
                <a:solidFill>
                  <a:schemeClr val="bg1"/>
                </a:solidFill>
                <a:cs typeface="Arial" charset="0"/>
                <a:sym typeface="Symbol" pitchFamily="18" charset="2"/>
              </a:rPr>
              <a:t>≥</a:t>
            </a:r>
            <a:r>
              <a:rPr lang="en-US" altLang="zh-CN" b="1" dirty="0" err="1" smtClean="0">
                <a:solidFill>
                  <a:schemeClr val="bg1"/>
                </a:solidFill>
                <a:latin typeface="Times New Roman" pitchFamily="18" charset="0"/>
                <a:sym typeface="Symbol" pitchFamily="18" charset="2"/>
              </a:rPr>
              <a:t>Limit</a:t>
            </a:r>
            <a:endParaRPr lang="en-US" altLang="zh-CN" b="1" dirty="0" smtClean="0">
              <a:solidFill>
                <a:schemeClr val="bg1"/>
              </a:solidFill>
              <a:latin typeface="Times New Roman" pitchFamily="18" charset="0"/>
              <a:sym typeface="Symbol" pitchFamily="18" charset="2"/>
            </a:endParaRPr>
          </a:p>
          <a:p>
            <a:pPr lvl="3" eaLnBrk="1" hangingPunct="1">
              <a:lnSpc>
                <a:spcPct val="80000"/>
              </a:lnSpc>
            </a:pPr>
            <a:r>
              <a:rPr lang="en-US" altLang="zh-CN" b="1" i="1" dirty="0" smtClean="0">
                <a:solidFill>
                  <a:schemeClr val="bg1"/>
                </a:solidFill>
                <a:sym typeface="Symbol" pitchFamily="18" charset="2"/>
              </a:rPr>
              <a:t>      </a:t>
            </a:r>
            <a:r>
              <a:rPr lang="en-US" altLang="zh-CN" b="1" dirty="0" smtClean="0">
                <a:solidFill>
                  <a:schemeClr val="bg1"/>
                </a:solidFill>
                <a:latin typeface="Times New Roman" pitchFamily="18" charset="0"/>
                <a:sym typeface="Symbol" pitchFamily="18" charset="2"/>
              </a:rPr>
              <a:t>call </a:t>
            </a:r>
            <a:r>
              <a:rPr lang="en-US" altLang="zh-CN" b="1" dirty="0" err="1" smtClean="0">
                <a:solidFill>
                  <a:schemeClr val="bg1"/>
                </a:solidFill>
                <a:latin typeface="Times New Roman" pitchFamily="18" charset="0"/>
                <a:sym typeface="Symbol" pitchFamily="18" charset="2"/>
              </a:rPr>
              <a:t>setpixel</a:t>
            </a:r>
            <a:r>
              <a:rPr lang="en-US" altLang="zh-CN" b="1" dirty="0" smtClean="0">
                <a:solidFill>
                  <a:schemeClr val="bg1"/>
                </a:solidFill>
                <a:latin typeface="Times New Roman" pitchFamily="18" charset="0"/>
                <a:sym typeface="Symbol" pitchFamily="18" charset="2"/>
              </a:rPr>
              <a:t>(</a:t>
            </a:r>
            <a:r>
              <a:rPr lang="en-US" altLang="zh-CN" b="1" dirty="0" err="1" smtClean="0">
                <a:solidFill>
                  <a:schemeClr val="bg1"/>
                </a:solidFill>
                <a:latin typeface="Times New Roman" pitchFamily="18" charset="0"/>
                <a:sym typeface="Symbol" pitchFamily="18" charset="2"/>
              </a:rPr>
              <a:t>x</a:t>
            </a:r>
            <a:r>
              <a:rPr lang="en-US" altLang="zh-CN" b="1" baseline="-25000" dirty="0" err="1" smtClean="0">
                <a:solidFill>
                  <a:schemeClr val="bg1"/>
                </a:solidFill>
                <a:latin typeface="Times New Roman" pitchFamily="18" charset="0"/>
                <a:sym typeface="Symbol" pitchFamily="18" charset="2"/>
              </a:rPr>
              <a:t>i</a:t>
            </a:r>
            <a:r>
              <a:rPr lang="en-US" altLang="zh-CN" b="1" dirty="0" err="1" smtClean="0">
                <a:solidFill>
                  <a:schemeClr val="bg1"/>
                </a:solidFill>
                <a:latin typeface="Times New Roman" pitchFamily="18" charset="0"/>
                <a:sym typeface="Symbol" pitchFamily="18" charset="2"/>
              </a:rPr>
              <a:t>,y</a:t>
            </a:r>
            <a:r>
              <a:rPr lang="en-US" altLang="zh-CN" b="1" baseline="-25000" dirty="0" err="1"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a:t>
            </a:r>
            <a:endParaRPr lang="zh-CN" altLang="en-US" b="1" dirty="0" smtClean="0">
              <a:solidFill>
                <a:schemeClr val="bg1"/>
              </a:solidFill>
              <a:latin typeface="Times New Roman" pitchFamily="18" charset="0"/>
              <a:sym typeface="Symbol" pitchFamily="18" charset="2"/>
            </a:endParaRPr>
          </a:p>
          <a:p>
            <a:pPr lvl="3">
              <a:lnSpc>
                <a:spcPct val="80000"/>
              </a:lnSpc>
            </a:pPr>
            <a:r>
              <a:rPr lang="zh-CN" altLang="en-US" sz="1600" b="1" dirty="0" smtClean="0">
                <a:solidFill>
                  <a:schemeClr val="bg1"/>
                </a:solidFill>
                <a:sym typeface="Symbol" pitchFamily="18" charset="2"/>
              </a:rPr>
              <a:t>     </a:t>
            </a:r>
            <a:r>
              <a:rPr lang="en-US" altLang="zh-CN" sz="1600" b="1" dirty="0">
                <a:solidFill>
                  <a:schemeClr val="bg1"/>
                </a:solidFill>
                <a:latin typeface="Times New Roman" pitchFamily="18" charset="0"/>
                <a:sym typeface="Symbol" pitchFamily="18" charset="2"/>
              </a:rPr>
              <a:t>/*</a:t>
            </a:r>
            <a:r>
              <a:rPr lang="zh-CN" altLang="en-US" sz="1600" b="1" dirty="0" smtClean="0">
                <a:solidFill>
                  <a:schemeClr val="bg1"/>
                </a:solidFill>
                <a:sym typeface="Symbol" pitchFamily="18" charset="2"/>
              </a:rPr>
              <a:t>判断是</a:t>
            </a:r>
            <a:r>
              <a:rPr lang="en-US" altLang="zh-CN" sz="1600" b="1" dirty="0" smtClean="0">
                <a:solidFill>
                  <a:schemeClr val="bg1"/>
                </a:solidFill>
                <a:sym typeface="Symbol" pitchFamily="18" charset="2"/>
              </a:rPr>
              <a:t>case1,2,3,4,5</a:t>
            </a:r>
            <a:r>
              <a:rPr lang="zh-CN" altLang="en-US" sz="1600" b="1" dirty="0" smtClean="0">
                <a:solidFill>
                  <a:schemeClr val="bg1"/>
                </a:solidFill>
                <a:sym typeface="Symbol" pitchFamily="18" charset="2"/>
              </a:rPr>
              <a:t>中的哪一种情况 </a:t>
            </a:r>
            <a:r>
              <a:rPr lang="en-US" altLang="zh-CN" sz="1600" b="1" dirty="0" smtClean="0">
                <a:solidFill>
                  <a:schemeClr val="bg1"/>
                </a:solidFill>
                <a:sym typeface="Symbol" pitchFamily="18" charset="2"/>
              </a:rPr>
              <a:t>*/</a:t>
            </a:r>
            <a:endParaRPr lang="zh-CN" altLang="en-US" sz="1600" b="1" dirty="0" smtClean="0">
              <a:solidFill>
                <a:schemeClr val="bg1"/>
              </a:solidFill>
              <a:sym typeface="Symbol" pitchFamily="18" charset="2"/>
            </a:endParaRPr>
          </a:p>
          <a:p>
            <a:pPr lvl="3" eaLnBrk="1" hangingPunct="1">
              <a:lnSpc>
                <a:spcPct val="80000"/>
              </a:lnSpc>
            </a:pPr>
            <a:r>
              <a:rPr lang="en-US" altLang="zh-CN" sz="1600" b="1" dirty="0" smtClean="0">
                <a:solidFill>
                  <a:schemeClr val="bg1"/>
                </a:solidFill>
                <a:sym typeface="Symbol" pitchFamily="18" charset="2"/>
              </a:rPr>
              <a:t>         </a:t>
            </a:r>
            <a:r>
              <a:rPr lang="en-US" altLang="zh-CN" b="1" dirty="0" smtClean="0">
                <a:solidFill>
                  <a:schemeClr val="bg1"/>
                </a:solidFill>
                <a:latin typeface="Times New Roman" pitchFamily="18" charset="0"/>
                <a:sym typeface="Symbol" pitchFamily="18" charset="2"/>
              </a:rPr>
              <a:t>if </a:t>
            </a:r>
            <a:r>
              <a:rPr lang="en-US" altLang="zh-CN" b="1" baseline="-25000" dirty="0" err="1"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&lt;0 then</a:t>
            </a:r>
          </a:p>
          <a:p>
            <a:pPr lvl="3" eaLnBrk="1" hangingPunct="1">
              <a:lnSpc>
                <a:spcPct val="80000"/>
              </a:lnSpc>
            </a:pPr>
            <a:r>
              <a:rPr lang="en-US" altLang="zh-CN" b="1" dirty="0" smtClean="0">
                <a:solidFill>
                  <a:schemeClr val="bg1"/>
                </a:solidFill>
                <a:sym typeface="Symbol" pitchFamily="18" charset="2"/>
              </a:rPr>
              <a:t>           =2 </a:t>
            </a:r>
            <a:r>
              <a:rPr lang="en-US" altLang="zh-CN" b="1" dirty="0" smtClean="0">
                <a:solidFill>
                  <a:schemeClr val="bg1"/>
                </a:solidFill>
                <a:latin typeface="Times New Roman" pitchFamily="18" charset="0"/>
                <a:sym typeface="Symbol" pitchFamily="18" charset="2"/>
              </a:rPr>
              <a:t></a:t>
            </a:r>
            <a:r>
              <a:rPr lang="en-US" altLang="zh-CN" b="1" baseline="-25000" dirty="0"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+2y</a:t>
            </a:r>
            <a:r>
              <a:rPr lang="en-US" altLang="zh-CN" b="1" baseline="-25000" dirty="0" smtClean="0">
                <a:solidFill>
                  <a:schemeClr val="bg1"/>
                </a:solidFill>
                <a:latin typeface="Times New Roman" pitchFamily="18" charset="0"/>
                <a:sym typeface="Symbol" pitchFamily="18" charset="2"/>
              </a:rPr>
              <a:t>i</a:t>
            </a:r>
            <a:r>
              <a:rPr lang="en-US" altLang="zh-CN" b="1" dirty="0" smtClean="0">
                <a:solidFill>
                  <a:schemeClr val="bg1"/>
                </a:solidFill>
                <a:latin typeface="Times New Roman" pitchFamily="18" charset="0"/>
                <a:sym typeface="Symbol" pitchFamily="18" charset="2"/>
              </a:rPr>
              <a:t>-1 </a:t>
            </a:r>
          </a:p>
          <a:p>
            <a:pPr lvl="3" eaLnBrk="1" hangingPunct="1">
              <a:lnSpc>
                <a:spcPct val="80000"/>
              </a:lnSpc>
            </a:pPr>
            <a:r>
              <a:rPr lang="en-US" altLang="zh-CN" sz="1600" b="1" dirty="0" smtClean="0">
                <a:solidFill>
                  <a:schemeClr val="bg1"/>
                </a:solidFill>
                <a:sym typeface="Symbol" pitchFamily="18" charset="2"/>
              </a:rPr>
              <a:t>      </a:t>
            </a:r>
            <a:r>
              <a:rPr lang="en-US" altLang="zh-CN" sz="1600" b="1" dirty="0">
                <a:solidFill>
                  <a:schemeClr val="bg1"/>
                </a:solidFill>
                <a:latin typeface="Times New Roman" pitchFamily="18" charset="0"/>
                <a:sym typeface="Symbol" pitchFamily="18" charset="2"/>
              </a:rPr>
              <a:t>/*</a:t>
            </a:r>
            <a:r>
              <a:rPr lang="en-US" altLang="zh-CN" sz="1600" b="1" dirty="0" smtClean="0">
                <a:solidFill>
                  <a:schemeClr val="bg1"/>
                </a:solidFill>
                <a:sym typeface="Symbol" pitchFamily="18" charset="2"/>
              </a:rPr>
              <a:t> </a:t>
            </a:r>
            <a:r>
              <a:rPr lang="zh-CN" altLang="en-US" sz="1600" b="1" dirty="0" smtClean="0">
                <a:solidFill>
                  <a:schemeClr val="bg1"/>
                </a:solidFill>
                <a:sym typeface="Symbol" pitchFamily="18" charset="2"/>
              </a:rPr>
              <a:t>判断是</a:t>
            </a:r>
            <a:r>
              <a:rPr lang="en-US" altLang="zh-CN" sz="1600" b="1" dirty="0" smtClean="0">
                <a:solidFill>
                  <a:schemeClr val="bg1"/>
                </a:solidFill>
                <a:latin typeface="Times New Roman" pitchFamily="18" charset="0"/>
                <a:sym typeface="Symbol" pitchFamily="18" charset="2"/>
              </a:rPr>
              <a:t>case1</a:t>
            </a:r>
            <a:r>
              <a:rPr lang="zh-CN" altLang="en-US" sz="1600" b="1" dirty="0" smtClean="0">
                <a:solidFill>
                  <a:schemeClr val="bg1"/>
                </a:solidFill>
                <a:latin typeface="Times New Roman" pitchFamily="18" charset="0"/>
                <a:sym typeface="Symbol" pitchFamily="18" charset="2"/>
              </a:rPr>
              <a:t>还是</a:t>
            </a:r>
            <a:r>
              <a:rPr lang="en-US" altLang="zh-CN" sz="1600" b="1" dirty="0" smtClean="0">
                <a:solidFill>
                  <a:schemeClr val="bg1"/>
                </a:solidFill>
                <a:latin typeface="Times New Roman" pitchFamily="18" charset="0"/>
                <a:sym typeface="Symbol" pitchFamily="18" charset="2"/>
              </a:rPr>
              <a:t>case2 */</a:t>
            </a:r>
          </a:p>
          <a:p>
            <a:pPr lvl="3" eaLnBrk="1" hangingPunct="1">
              <a:lnSpc>
                <a:spcPct val="80000"/>
              </a:lnSpc>
            </a:pPr>
            <a:r>
              <a:rPr lang="en-US" altLang="zh-CN" sz="1600" b="1" dirty="0" smtClean="0">
                <a:solidFill>
                  <a:schemeClr val="bg1"/>
                </a:solidFill>
                <a:latin typeface="Times New Roman" pitchFamily="18" charset="0"/>
                <a:sym typeface="Symbol" pitchFamily="18" charset="2"/>
              </a:rPr>
              <a:t>                  </a:t>
            </a:r>
            <a:r>
              <a:rPr lang="en-US" altLang="zh-CN" sz="2400" b="1" dirty="0" smtClean="0">
                <a:solidFill>
                  <a:schemeClr val="bg1"/>
                </a:solidFill>
                <a:latin typeface="Times New Roman" pitchFamily="18" charset="0"/>
                <a:sym typeface="Symbol" pitchFamily="18" charset="2"/>
              </a:rPr>
              <a:t>if   </a:t>
            </a:r>
            <a:r>
              <a:rPr lang="en-US" altLang="zh-CN" sz="2400" b="1" dirty="0" smtClean="0">
                <a:solidFill>
                  <a:schemeClr val="bg1"/>
                </a:solidFill>
                <a:latin typeface="Times New Roman" pitchFamily="18" charset="0"/>
                <a:cs typeface="Arial" charset="0"/>
                <a:sym typeface="Symbol" pitchFamily="18" charset="2"/>
              </a:rPr>
              <a:t>≤0 then          </a:t>
            </a:r>
            <a:endParaRPr lang="en-US" altLang="zh-CN" sz="1800" b="1" dirty="0" smtClean="0">
              <a:solidFill>
                <a:schemeClr val="bg1"/>
              </a:solidFill>
              <a:latin typeface="Times New Roman" pitchFamily="18" charset="0"/>
              <a:cs typeface="Arial" charset="0"/>
              <a:sym typeface="Symbol" pitchFamily="18" charset="2"/>
            </a:endParaRPr>
          </a:p>
          <a:p>
            <a:pPr lvl="3" eaLnBrk="1" hangingPunct="1">
              <a:lnSpc>
                <a:spcPct val="80000"/>
              </a:lnSpc>
            </a:pPr>
            <a:r>
              <a:rPr lang="en-US" altLang="zh-CN" sz="2400" b="1" dirty="0" smtClean="0">
                <a:solidFill>
                  <a:schemeClr val="bg1"/>
                </a:solidFill>
                <a:latin typeface="Times New Roman" pitchFamily="18" charset="0"/>
                <a:cs typeface="Arial" charset="0"/>
                <a:sym typeface="Symbol" pitchFamily="18" charset="2"/>
              </a:rPr>
              <a:t>                     call </a:t>
            </a:r>
            <a:r>
              <a:rPr lang="en-US" altLang="zh-CN" sz="2400" b="1" dirty="0" err="1" smtClean="0">
                <a:solidFill>
                  <a:schemeClr val="bg1"/>
                </a:solidFill>
                <a:latin typeface="Times New Roman" pitchFamily="18" charset="0"/>
                <a:cs typeface="Arial" charset="0"/>
                <a:sym typeface="Symbol" pitchFamily="18" charset="2"/>
              </a:rPr>
              <a:t>mh</a:t>
            </a:r>
            <a:r>
              <a:rPr lang="en-US" altLang="zh-CN" sz="2400" b="1" dirty="0" smtClean="0">
                <a:solidFill>
                  <a:schemeClr val="bg1"/>
                </a:solidFill>
                <a:latin typeface="Times New Roman" pitchFamily="18" charset="0"/>
                <a:cs typeface="Arial" charset="0"/>
                <a:sym typeface="Symbol" pitchFamily="18" charset="2"/>
              </a:rPr>
              <a:t>(</a:t>
            </a:r>
            <a:r>
              <a:rPr lang="en-US" altLang="zh-CN" sz="2400" b="1" dirty="0" err="1" smtClean="0">
                <a:solidFill>
                  <a:schemeClr val="bg1"/>
                </a:solidFill>
                <a:latin typeface="Times New Roman" pitchFamily="18" charset="0"/>
                <a:cs typeface="Arial" charset="0"/>
                <a:sym typeface="Symbol" pitchFamily="18" charset="2"/>
              </a:rPr>
              <a:t>x</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err="1" smtClean="0">
                <a:solidFill>
                  <a:schemeClr val="bg1"/>
                </a:solidFill>
                <a:latin typeface="Times New Roman" pitchFamily="18" charset="0"/>
                <a:cs typeface="Arial" charset="0"/>
                <a:sym typeface="Symbol" pitchFamily="18" charset="2"/>
              </a:rPr>
              <a:t>,y</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smtClean="0">
                <a:solidFill>
                  <a:schemeClr val="bg1"/>
                </a:solidFill>
                <a:latin typeface="Times New Roman" pitchFamily="18" charset="0"/>
                <a:cs typeface="Arial" charset="0"/>
                <a:sym typeface="Symbol" pitchFamily="18" charset="2"/>
              </a:rPr>
              <a:t>,</a:t>
            </a:r>
            <a:r>
              <a:rPr lang="en-US" altLang="zh-CN" sz="2400" b="1" dirty="0" smtClean="0">
                <a:solidFill>
                  <a:schemeClr val="bg1"/>
                </a:solidFill>
                <a:latin typeface="Times New Roman" pitchFamily="18" charset="0"/>
                <a:sym typeface="Symbol" pitchFamily="18" charset="2"/>
              </a:rPr>
              <a:t> </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smtClean="0">
                <a:solidFill>
                  <a:schemeClr val="bg1"/>
                </a:solidFill>
                <a:latin typeface="Times New Roman" pitchFamily="18" charset="0"/>
                <a:cs typeface="Arial" charset="0"/>
                <a:sym typeface="Symbol" pitchFamily="18" charset="2"/>
              </a:rPr>
              <a:t>)</a:t>
            </a:r>
          </a:p>
          <a:p>
            <a:pPr lvl="3" eaLnBrk="1" hangingPunct="1">
              <a:lnSpc>
                <a:spcPct val="80000"/>
              </a:lnSpc>
            </a:pPr>
            <a:r>
              <a:rPr lang="en-US" altLang="zh-CN" sz="2400" b="1" dirty="0" smtClean="0">
                <a:solidFill>
                  <a:schemeClr val="bg1"/>
                </a:solidFill>
                <a:latin typeface="Times New Roman" pitchFamily="18" charset="0"/>
                <a:cs typeface="Arial" charset="0"/>
                <a:sym typeface="Symbol" pitchFamily="18" charset="2"/>
              </a:rPr>
              <a:t>             else</a:t>
            </a:r>
          </a:p>
          <a:p>
            <a:pPr lvl="3" eaLnBrk="1" hangingPunct="1">
              <a:lnSpc>
                <a:spcPct val="80000"/>
              </a:lnSpc>
            </a:pPr>
            <a:r>
              <a:rPr lang="en-US" altLang="zh-CN" sz="2400" b="1" dirty="0" smtClean="0">
                <a:solidFill>
                  <a:schemeClr val="bg1"/>
                </a:solidFill>
                <a:latin typeface="Times New Roman" pitchFamily="18" charset="0"/>
                <a:cs typeface="Arial" charset="0"/>
                <a:sym typeface="Symbol" pitchFamily="18" charset="2"/>
              </a:rPr>
              <a:t>                      call md (</a:t>
            </a:r>
            <a:r>
              <a:rPr lang="en-US" altLang="zh-CN" sz="2400" b="1" dirty="0" err="1" smtClean="0">
                <a:solidFill>
                  <a:schemeClr val="bg1"/>
                </a:solidFill>
                <a:latin typeface="Times New Roman" pitchFamily="18" charset="0"/>
                <a:cs typeface="Arial" charset="0"/>
                <a:sym typeface="Symbol" pitchFamily="18" charset="2"/>
              </a:rPr>
              <a:t>x</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err="1" smtClean="0">
                <a:solidFill>
                  <a:schemeClr val="bg1"/>
                </a:solidFill>
                <a:latin typeface="Times New Roman" pitchFamily="18" charset="0"/>
                <a:cs typeface="Arial" charset="0"/>
                <a:sym typeface="Symbol" pitchFamily="18" charset="2"/>
              </a:rPr>
              <a:t>,y</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smtClean="0">
                <a:solidFill>
                  <a:schemeClr val="bg1"/>
                </a:solidFill>
                <a:latin typeface="Times New Roman" pitchFamily="18" charset="0"/>
                <a:cs typeface="Arial" charset="0"/>
                <a:sym typeface="Symbol" pitchFamily="18" charset="2"/>
              </a:rPr>
              <a:t>,</a:t>
            </a:r>
            <a:r>
              <a:rPr lang="en-US" altLang="zh-CN" sz="2400" b="1" dirty="0" smtClean="0">
                <a:solidFill>
                  <a:schemeClr val="bg1"/>
                </a:solidFill>
                <a:latin typeface="Times New Roman" pitchFamily="18" charset="0"/>
                <a:sym typeface="Symbol" pitchFamily="18" charset="2"/>
              </a:rPr>
              <a:t> </a:t>
            </a:r>
            <a:r>
              <a:rPr lang="en-US" altLang="zh-CN" sz="2400" b="1" baseline="-25000" dirty="0" err="1" smtClean="0">
                <a:solidFill>
                  <a:schemeClr val="bg1"/>
                </a:solidFill>
                <a:latin typeface="Times New Roman" pitchFamily="18" charset="0"/>
                <a:cs typeface="Arial" charset="0"/>
                <a:sym typeface="Symbol" pitchFamily="18" charset="2"/>
              </a:rPr>
              <a:t>i</a:t>
            </a:r>
            <a:r>
              <a:rPr lang="en-US" altLang="zh-CN" sz="2400" b="1" dirty="0" smtClean="0">
                <a:solidFill>
                  <a:schemeClr val="bg1"/>
                </a:solidFill>
                <a:latin typeface="Times New Roman" pitchFamily="18" charset="0"/>
                <a:cs typeface="Arial" charset="0"/>
                <a:sym typeface="Symbol" pitchFamily="18" charset="2"/>
              </a:rPr>
              <a:t>)</a:t>
            </a:r>
          </a:p>
          <a:p>
            <a:pPr lvl="3" eaLnBrk="1" hangingPunct="1">
              <a:lnSpc>
                <a:spcPct val="80000"/>
              </a:lnSpc>
            </a:pPr>
            <a:r>
              <a:rPr lang="en-US" altLang="zh-CN" sz="2400" b="1" dirty="0" smtClean="0">
                <a:solidFill>
                  <a:schemeClr val="bg1"/>
                </a:solidFill>
                <a:latin typeface="Times New Roman" pitchFamily="18" charset="0"/>
                <a:cs typeface="Arial" charset="0"/>
                <a:sym typeface="Symbol" pitchFamily="18" charset="2"/>
              </a:rPr>
              <a:t>             end if</a:t>
            </a:r>
          </a:p>
          <a:p>
            <a:pPr lvl="3" eaLnBrk="1" hangingPunct="1">
              <a:lnSpc>
                <a:spcPct val="80000"/>
              </a:lnSpc>
            </a:pPr>
            <a:r>
              <a:rPr lang="zh-CN" altLang="en-US" sz="1600" b="1" dirty="0" smtClean="0">
                <a:sym typeface="Symbol" pitchFamily="18" charset="2"/>
              </a:rPr>
              <a:t>      </a:t>
            </a:r>
            <a:r>
              <a:rPr lang="en-US" altLang="zh-CN" sz="1600" b="1" dirty="0" smtClean="0">
                <a:sym typeface="Symbol" pitchFamily="18" charset="2"/>
              </a:rPr>
              <a:t>      </a:t>
            </a:r>
          </a:p>
        </p:txBody>
      </p:sp>
      <p:sp>
        <p:nvSpPr>
          <p:cNvPr id="73734" name="AutoShape 6"/>
          <p:cNvSpPr>
            <a:spLocks noChangeArrowheads="1"/>
          </p:cNvSpPr>
          <p:nvPr/>
        </p:nvSpPr>
        <p:spPr bwMode="auto">
          <a:xfrm>
            <a:off x="8113185" y="2997200"/>
            <a:ext cx="3839633" cy="1366838"/>
          </a:xfrm>
          <a:prstGeom prst="wedgeRectCallout">
            <a:avLst>
              <a:gd name="adj1" fmla="val -87375"/>
              <a:gd name="adj2" fmla="val 101454"/>
            </a:avLst>
          </a:prstGeom>
          <a:solidFill>
            <a:schemeClr val="tx2">
              <a:lumMod val="60000"/>
              <a:lumOff val="40000"/>
            </a:schemeClr>
          </a:solidFill>
          <a:ln w="38100">
            <a:solidFill>
              <a:schemeClr val="tx1">
                <a:lumMod val="75000"/>
              </a:schemeClr>
            </a:solidFill>
            <a:miter lim="800000"/>
            <a:headEnd/>
            <a:tailEnd/>
          </a:ln>
        </p:spPr>
        <p:txBody>
          <a:bodyPr/>
          <a:lstStyle/>
          <a:p>
            <a:pPr algn="l"/>
            <a:r>
              <a:rPr lang="en-US" altLang="zh-CN" b="1" i="0" dirty="0">
                <a:solidFill>
                  <a:schemeClr val="tx1">
                    <a:lumMod val="50000"/>
                  </a:schemeClr>
                </a:solidFill>
              </a:rPr>
              <a:t>subroutine </a:t>
            </a:r>
            <a:r>
              <a:rPr lang="en-US" altLang="zh-CN" b="1" i="0" dirty="0" err="1">
                <a:solidFill>
                  <a:schemeClr val="tx1">
                    <a:lumMod val="50000"/>
                  </a:schemeClr>
                </a:solidFill>
              </a:rPr>
              <a:t>mh</a:t>
            </a:r>
            <a:r>
              <a:rPr lang="en-US" altLang="zh-CN" b="1" i="0" dirty="0">
                <a:solidFill>
                  <a:schemeClr val="tx1">
                    <a:lumMod val="50000"/>
                  </a:schemeClr>
                </a:solidFill>
              </a:rPr>
              <a:t>(x</a:t>
            </a:r>
            <a:r>
              <a:rPr lang="en-US" altLang="zh-CN" b="1" i="0" baseline="-25000" dirty="0">
                <a:solidFill>
                  <a:schemeClr val="tx1">
                    <a:lumMod val="50000"/>
                  </a:schemeClr>
                </a:solidFill>
              </a:rPr>
              <a:t>i,</a:t>
            </a:r>
            <a:r>
              <a:rPr lang="en-US" altLang="zh-CN" b="1" i="0" dirty="0" err="1">
                <a:solidFill>
                  <a:schemeClr val="tx1">
                    <a:lumMod val="50000"/>
                  </a:schemeClr>
                </a:solidFill>
              </a:rPr>
              <a:t>y</a:t>
            </a:r>
            <a:r>
              <a:rPr lang="en-US" altLang="zh-CN" b="1" i="0" baseline="-25000" dirty="0" err="1">
                <a:solidFill>
                  <a:schemeClr val="tx1">
                    <a:lumMod val="50000"/>
                  </a:schemeClr>
                </a:solidFill>
              </a:rPr>
              <a:t>i</a:t>
            </a:r>
            <a:r>
              <a:rPr lang="en-US" altLang="zh-CN" b="1" i="0" dirty="0">
                <a:solidFill>
                  <a:schemeClr val="tx1">
                    <a:lumMod val="50000"/>
                  </a:schemeClr>
                </a:solidFill>
              </a:rPr>
              <a:t>,</a:t>
            </a:r>
            <a:r>
              <a:rPr lang="en-US" altLang="zh-CN" b="1" i="0" dirty="0">
                <a:solidFill>
                  <a:schemeClr val="tx1">
                    <a:lumMod val="50000"/>
                  </a:schemeClr>
                </a:solidFill>
                <a:sym typeface="Symbol" pitchFamily="18" charset="2"/>
              </a:rPr>
              <a:t></a:t>
            </a:r>
            <a:r>
              <a:rPr lang="en-US" altLang="zh-CN" b="1" i="0" baseline="-25000" dirty="0" err="1">
                <a:solidFill>
                  <a:schemeClr val="tx1">
                    <a:lumMod val="50000"/>
                  </a:schemeClr>
                </a:solidFill>
                <a:sym typeface="Symbol" pitchFamily="18" charset="2"/>
              </a:rPr>
              <a:t>i</a:t>
            </a:r>
            <a:r>
              <a:rPr lang="en-US" altLang="zh-CN" b="1" i="0" dirty="0">
                <a:solidFill>
                  <a:schemeClr val="tx1">
                    <a:lumMod val="50000"/>
                  </a:schemeClr>
                </a:solidFill>
              </a:rPr>
              <a:t>)</a:t>
            </a:r>
          </a:p>
          <a:p>
            <a:pPr algn="l"/>
            <a:r>
              <a:rPr lang="en-US" altLang="zh-CN" b="1" i="0" dirty="0">
                <a:solidFill>
                  <a:schemeClr val="tx1">
                    <a:lumMod val="50000"/>
                  </a:schemeClr>
                </a:solidFill>
              </a:rPr>
              <a:t>           xi=xi+1</a:t>
            </a:r>
          </a:p>
          <a:p>
            <a:pPr algn="l"/>
            <a:r>
              <a:rPr lang="en-US" altLang="zh-CN" b="1" i="0" dirty="0">
                <a:solidFill>
                  <a:schemeClr val="tx1">
                    <a:lumMod val="50000"/>
                  </a:schemeClr>
                </a:solidFill>
                <a:sym typeface="Symbol" pitchFamily="18" charset="2"/>
              </a:rPr>
              <a:t>           </a:t>
            </a:r>
            <a:r>
              <a:rPr lang="en-US" altLang="zh-CN" b="1" i="0" baseline="-25000" dirty="0" err="1">
                <a:solidFill>
                  <a:schemeClr val="tx1">
                    <a:lumMod val="50000"/>
                  </a:schemeClr>
                </a:solidFill>
                <a:sym typeface="Symbol" pitchFamily="18" charset="2"/>
              </a:rPr>
              <a:t>i</a:t>
            </a:r>
            <a:r>
              <a:rPr lang="en-US" altLang="zh-CN" b="1" i="0" dirty="0">
                <a:solidFill>
                  <a:schemeClr val="tx1">
                    <a:lumMod val="50000"/>
                  </a:schemeClr>
                </a:solidFill>
                <a:sym typeface="Symbol" pitchFamily="18" charset="2"/>
              </a:rPr>
              <a:t>=</a:t>
            </a:r>
            <a:r>
              <a:rPr lang="en-US" altLang="zh-CN" b="1" i="0" baseline="-25000" dirty="0">
                <a:solidFill>
                  <a:schemeClr val="tx1">
                    <a:lumMod val="50000"/>
                  </a:schemeClr>
                </a:solidFill>
                <a:sym typeface="Symbol" pitchFamily="18" charset="2"/>
              </a:rPr>
              <a:t>i</a:t>
            </a:r>
            <a:r>
              <a:rPr lang="en-US" altLang="zh-CN" b="1" i="0" dirty="0">
                <a:solidFill>
                  <a:schemeClr val="tx1">
                    <a:lumMod val="50000"/>
                  </a:schemeClr>
                </a:solidFill>
                <a:sym typeface="Symbol" pitchFamily="18" charset="2"/>
              </a:rPr>
              <a:t>+2x</a:t>
            </a:r>
            <a:r>
              <a:rPr lang="en-US" altLang="zh-CN" b="1" i="0" baseline="-25000" dirty="0">
                <a:solidFill>
                  <a:schemeClr val="tx1">
                    <a:lumMod val="50000"/>
                  </a:schemeClr>
                </a:solidFill>
                <a:sym typeface="Symbol" pitchFamily="18" charset="2"/>
              </a:rPr>
              <a:t>i</a:t>
            </a:r>
            <a:r>
              <a:rPr lang="en-US" altLang="zh-CN" b="1" i="0" dirty="0">
                <a:solidFill>
                  <a:schemeClr val="tx1">
                    <a:lumMod val="50000"/>
                  </a:schemeClr>
                </a:solidFill>
                <a:sym typeface="Symbol" pitchFamily="18" charset="2"/>
              </a:rPr>
              <a:t>+1</a:t>
            </a:r>
          </a:p>
          <a:p>
            <a:pPr algn="l"/>
            <a:r>
              <a:rPr lang="en-US" altLang="zh-CN" b="1" i="0" dirty="0">
                <a:solidFill>
                  <a:schemeClr val="tx1">
                    <a:lumMod val="50000"/>
                  </a:schemeClr>
                </a:solidFill>
                <a:sym typeface="Symbol" pitchFamily="18" charset="2"/>
              </a:rPr>
              <a:t>end sub</a:t>
            </a:r>
          </a:p>
        </p:txBody>
      </p:sp>
      <p:sp>
        <p:nvSpPr>
          <p:cNvPr id="73735" name="AutoShape 7"/>
          <p:cNvSpPr>
            <a:spLocks noChangeArrowheads="1"/>
          </p:cNvSpPr>
          <p:nvPr/>
        </p:nvSpPr>
        <p:spPr bwMode="auto">
          <a:xfrm>
            <a:off x="8352368" y="4076700"/>
            <a:ext cx="3839633" cy="1511300"/>
          </a:xfrm>
          <a:prstGeom prst="wedgeRectCallout">
            <a:avLst>
              <a:gd name="adj1" fmla="val -105292"/>
              <a:gd name="adj2" fmla="val 63444"/>
            </a:avLst>
          </a:prstGeom>
          <a:solidFill>
            <a:schemeClr val="tx2">
              <a:lumMod val="60000"/>
              <a:lumOff val="40000"/>
            </a:schemeClr>
          </a:solidFill>
          <a:ln w="38100">
            <a:solidFill>
              <a:schemeClr val="tx1">
                <a:lumMod val="75000"/>
              </a:schemeClr>
            </a:solidFill>
            <a:miter lim="800000"/>
            <a:headEnd/>
            <a:tailEnd/>
          </a:ln>
        </p:spPr>
        <p:txBody>
          <a:bodyPr/>
          <a:lstStyle/>
          <a:p>
            <a:pPr algn="l"/>
            <a:r>
              <a:rPr lang="en-US" altLang="zh-CN" b="1" i="0">
                <a:solidFill>
                  <a:schemeClr val="tx1">
                    <a:lumMod val="50000"/>
                  </a:schemeClr>
                </a:solidFill>
              </a:rPr>
              <a:t>subroutine md(x</a:t>
            </a:r>
            <a:r>
              <a:rPr lang="en-US" altLang="zh-CN" b="1" i="0" baseline="-25000">
                <a:solidFill>
                  <a:schemeClr val="tx1">
                    <a:lumMod val="50000"/>
                  </a:schemeClr>
                </a:solidFill>
              </a:rPr>
              <a:t>i,</a:t>
            </a:r>
            <a:r>
              <a:rPr lang="en-US" altLang="zh-CN" b="1" i="0">
                <a:solidFill>
                  <a:schemeClr val="tx1">
                    <a:lumMod val="50000"/>
                  </a:schemeClr>
                </a:solidFill>
              </a:rPr>
              <a:t>y</a:t>
            </a:r>
            <a:r>
              <a:rPr lang="en-US" altLang="zh-CN" b="1" i="0" baseline="-25000">
                <a:solidFill>
                  <a:schemeClr val="tx1">
                    <a:lumMod val="50000"/>
                  </a:schemeClr>
                </a:solidFill>
              </a:rPr>
              <a:t>i</a:t>
            </a:r>
            <a:r>
              <a:rPr lang="en-US" altLang="zh-CN" b="1" i="0">
                <a:solidFill>
                  <a:schemeClr val="tx1">
                    <a:lumMod val="50000"/>
                  </a:schemeClr>
                </a:solidFill>
              </a:rPr>
              <a:t>,</a:t>
            </a:r>
            <a:r>
              <a:rPr lang="en-US" altLang="zh-CN" b="1" i="0">
                <a:solidFill>
                  <a:schemeClr val="tx1">
                    <a:lumMod val="50000"/>
                  </a:schemeClr>
                </a:solidFill>
                <a:sym typeface="Symbol" pitchFamily="18" charset="2"/>
              </a:rPr>
              <a:t></a:t>
            </a:r>
            <a:r>
              <a:rPr lang="en-US" altLang="zh-CN" b="1" i="0" baseline="-25000">
                <a:solidFill>
                  <a:schemeClr val="tx1">
                    <a:lumMod val="50000"/>
                  </a:schemeClr>
                </a:solidFill>
                <a:sym typeface="Symbol" pitchFamily="18" charset="2"/>
              </a:rPr>
              <a:t>i</a:t>
            </a:r>
            <a:r>
              <a:rPr lang="en-US" altLang="zh-CN" b="1" i="0">
                <a:solidFill>
                  <a:schemeClr val="tx1">
                    <a:lumMod val="50000"/>
                  </a:schemeClr>
                </a:solidFill>
              </a:rPr>
              <a:t>)</a:t>
            </a:r>
          </a:p>
          <a:p>
            <a:pPr algn="l"/>
            <a:r>
              <a:rPr lang="en-US" altLang="zh-CN" b="1" i="0">
                <a:solidFill>
                  <a:schemeClr val="tx1">
                    <a:lumMod val="50000"/>
                  </a:schemeClr>
                </a:solidFill>
              </a:rPr>
              <a:t>           xi=xi+1</a:t>
            </a:r>
          </a:p>
          <a:p>
            <a:pPr algn="l"/>
            <a:r>
              <a:rPr lang="en-US" altLang="zh-CN" b="1" i="0">
                <a:solidFill>
                  <a:schemeClr val="tx1">
                    <a:lumMod val="50000"/>
                  </a:schemeClr>
                </a:solidFill>
              </a:rPr>
              <a:t>           y</a:t>
            </a:r>
            <a:r>
              <a:rPr lang="en-US" altLang="zh-CN" b="1" i="0" baseline="-25000">
                <a:solidFill>
                  <a:schemeClr val="tx1">
                    <a:lumMod val="50000"/>
                  </a:schemeClr>
                </a:solidFill>
              </a:rPr>
              <a:t>i</a:t>
            </a:r>
            <a:r>
              <a:rPr lang="en-US" altLang="zh-CN" b="1" i="0">
                <a:solidFill>
                  <a:schemeClr val="tx1">
                    <a:lumMod val="50000"/>
                  </a:schemeClr>
                </a:solidFill>
              </a:rPr>
              <a:t>=y</a:t>
            </a:r>
            <a:r>
              <a:rPr lang="en-US" altLang="zh-CN" b="1" i="0" baseline="-25000">
                <a:solidFill>
                  <a:schemeClr val="tx1">
                    <a:lumMod val="50000"/>
                  </a:schemeClr>
                </a:solidFill>
              </a:rPr>
              <a:t>i</a:t>
            </a:r>
            <a:r>
              <a:rPr lang="en-US" altLang="zh-CN" b="1" i="0">
                <a:solidFill>
                  <a:schemeClr val="tx1">
                    <a:lumMod val="50000"/>
                  </a:schemeClr>
                </a:solidFill>
              </a:rPr>
              <a:t>-1</a:t>
            </a:r>
          </a:p>
          <a:p>
            <a:pPr algn="l"/>
            <a:r>
              <a:rPr lang="en-US" altLang="zh-CN" b="1" i="0">
                <a:solidFill>
                  <a:schemeClr val="tx1">
                    <a:lumMod val="50000"/>
                  </a:schemeClr>
                </a:solidFill>
                <a:sym typeface="Symbol" pitchFamily="18" charset="2"/>
              </a:rPr>
              <a:t>           </a:t>
            </a:r>
            <a:r>
              <a:rPr lang="en-US" altLang="zh-CN" b="1" i="0" baseline="-25000">
                <a:solidFill>
                  <a:schemeClr val="tx1">
                    <a:lumMod val="50000"/>
                  </a:schemeClr>
                </a:solidFill>
                <a:sym typeface="Symbol" pitchFamily="18" charset="2"/>
              </a:rPr>
              <a:t>i</a:t>
            </a:r>
            <a:r>
              <a:rPr lang="en-US" altLang="zh-CN" b="1" i="0">
                <a:solidFill>
                  <a:schemeClr val="tx1">
                    <a:lumMod val="50000"/>
                  </a:schemeClr>
                </a:solidFill>
                <a:sym typeface="Symbol" pitchFamily="18" charset="2"/>
              </a:rPr>
              <a:t>=</a:t>
            </a:r>
            <a:r>
              <a:rPr lang="en-US" altLang="zh-CN" b="1" i="0" baseline="-25000">
                <a:solidFill>
                  <a:schemeClr val="tx1">
                    <a:lumMod val="50000"/>
                  </a:schemeClr>
                </a:solidFill>
                <a:sym typeface="Symbol" pitchFamily="18" charset="2"/>
              </a:rPr>
              <a:t>i</a:t>
            </a:r>
            <a:r>
              <a:rPr lang="en-US" altLang="zh-CN" b="1" i="0">
                <a:solidFill>
                  <a:schemeClr val="tx1">
                    <a:lumMod val="50000"/>
                  </a:schemeClr>
                </a:solidFill>
                <a:sym typeface="Symbol" pitchFamily="18" charset="2"/>
              </a:rPr>
              <a:t>+2x</a:t>
            </a:r>
            <a:r>
              <a:rPr lang="en-US" altLang="zh-CN" b="1" i="0" baseline="-25000">
                <a:solidFill>
                  <a:schemeClr val="tx1">
                    <a:lumMod val="50000"/>
                  </a:schemeClr>
                </a:solidFill>
                <a:sym typeface="Symbol" pitchFamily="18" charset="2"/>
              </a:rPr>
              <a:t>i</a:t>
            </a:r>
            <a:r>
              <a:rPr lang="en-US" altLang="zh-CN" b="1" i="0">
                <a:solidFill>
                  <a:schemeClr val="tx1">
                    <a:lumMod val="50000"/>
                  </a:schemeClr>
                </a:solidFill>
                <a:sym typeface="Symbol" pitchFamily="18" charset="2"/>
              </a:rPr>
              <a:t>-2yi+2</a:t>
            </a:r>
          </a:p>
          <a:p>
            <a:pPr algn="l"/>
            <a:r>
              <a:rPr lang="en-US" altLang="zh-CN" b="1" i="0">
                <a:solidFill>
                  <a:schemeClr val="tx1">
                    <a:lumMod val="50000"/>
                  </a:schemeClr>
                </a:solidFill>
                <a:sym typeface="Symbol" pitchFamily="18" charset="2"/>
              </a:rPr>
              <a:t>end sub</a:t>
            </a:r>
          </a:p>
        </p:txBody>
      </p:sp>
    </p:spTree>
    <p:extLst>
      <p:ext uri="{BB962C8B-B14F-4D97-AF65-F5344CB8AC3E}">
        <p14:creationId xmlns:p14="http://schemas.microsoft.com/office/powerpoint/2010/main" val="5499276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wipe(left)">
                                      <p:cBhvr>
                                        <p:cTn id="7" dur="500"/>
                                        <p:tgtEl>
                                          <p:spTgt spid="737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3734"/>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37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nimBg="1"/>
      <p:bldP spid="73734" grpId="1" animBg="1"/>
      <p:bldP spid="73735" grpId="0" animBg="1"/>
      <p:bldP spid="73735"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4"/>
          <p:cNvSpPr>
            <a:spLocks noChangeArrowheads="1"/>
          </p:cNvSpPr>
          <p:nvPr/>
        </p:nvSpPr>
        <p:spPr bwMode="auto">
          <a:xfrm>
            <a:off x="2039649" y="0"/>
            <a:ext cx="5856816" cy="6553201"/>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solidFill>
                <a:schemeClr val="bg1"/>
              </a:solidFill>
            </a:endParaRPr>
          </a:p>
        </p:txBody>
      </p:sp>
      <p:sp>
        <p:nvSpPr>
          <p:cNvPr id="68611" name="Rectangle 5"/>
          <p:cNvSpPr>
            <a:spLocks noChangeArrowheads="1"/>
          </p:cNvSpPr>
          <p:nvPr/>
        </p:nvSpPr>
        <p:spPr bwMode="auto">
          <a:xfrm>
            <a:off x="983432" y="476251"/>
            <a:ext cx="10204449"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lnSpc>
                <a:spcPct val="80000"/>
              </a:lnSpc>
              <a:spcBef>
                <a:spcPct val="20000"/>
              </a:spcBef>
              <a:buClr>
                <a:schemeClr val="bg2"/>
              </a:buClr>
              <a:buSzPct val="65000"/>
              <a:buFont typeface="Wingdings" pitchFamily="2" charset="2"/>
              <a:buChar char="n"/>
            </a:pPr>
            <a:r>
              <a:rPr lang="en-US" altLang="zh-CN" sz="2400" dirty="0">
                <a:solidFill>
                  <a:schemeClr val="bg1"/>
                </a:solidFill>
                <a:latin typeface="Times New Roman" pitchFamily="18" charset="0"/>
                <a:sym typeface="Symbol" pitchFamily="18" charset="2"/>
              </a:rPr>
              <a:t>            </a:t>
            </a:r>
            <a:r>
              <a:rPr lang="en-US" altLang="zh-CN" sz="2400" i="0" dirty="0">
                <a:solidFill>
                  <a:schemeClr val="bg1"/>
                </a:solidFill>
                <a:latin typeface="Times New Roman" pitchFamily="18" charset="0"/>
                <a:sym typeface="Symbol" pitchFamily="18" charset="2"/>
              </a:rPr>
              <a:t>else if</a:t>
            </a:r>
            <a:r>
              <a:rPr lang="en-US" altLang="zh-CN" sz="2400" dirty="0">
                <a:solidFill>
                  <a:schemeClr val="bg1"/>
                </a:solidFill>
                <a:latin typeface="Times New Roman" pitchFamily="18" charset="0"/>
                <a:sym typeface="Symbol" pitchFamily="18" charset="2"/>
              </a:rPr>
              <a:t> </a:t>
            </a:r>
            <a:r>
              <a:rPr lang="en-US" altLang="zh-CN" sz="2400" i="0" dirty="0">
                <a:solidFill>
                  <a:schemeClr val="bg1"/>
                </a:solidFill>
                <a:latin typeface="Times New Roman" pitchFamily="18" charset="0"/>
                <a:sym typeface="Symbol" pitchFamily="18" charset="2"/>
              </a:rPr>
              <a:t></a:t>
            </a:r>
            <a:r>
              <a:rPr lang="en-US" altLang="zh-CN" sz="2400" i="0" baseline="-25000" dirty="0" err="1">
                <a:solidFill>
                  <a:schemeClr val="bg1"/>
                </a:solidFill>
                <a:latin typeface="Times New Roman" pitchFamily="18" charset="0"/>
                <a:sym typeface="Symbol" pitchFamily="18" charset="2"/>
              </a:rPr>
              <a:t>i</a:t>
            </a:r>
            <a:r>
              <a:rPr lang="en-US" altLang="zh-CN" sz="2400" i="0" dirty="0">
                <a:solidFill>
                  <a:schemeClr val="bg1"/>
                </a:solidFill>
                <a:latin typeface="Times New Roman" pitchFamily="18" charset="0"/>
                <a:sym typeface="Symbol" pitchFamily="18" charset="2"/>
              </a:rPr>
              <a:t>&gt;0 then</a:t>
            </a:r>
          </a:p>
          <a:p>
            <a:pPr marL="1371600" lvl="3" indent="0" algn="l">
              <a:spcBef>
                <a:spcPct val="20000"/>
              </a:spcBef>
              <a:buClr>
                <a:schemeClr val="accent2"/>
              </a:buClr>
              <a:buSzPct val="70000"/>
            </a:pPr>
            <a:r>
              <a:rPr lang="en-US" altLang="zh-CN" sz="2400" i="0" dirty="0">
                <a:solidFill>
                  <a:schemeClr val="bg1"/>
                </a:solidFill>
                <a:sym typeface="Symbol" pitchFamily="18" charset="2"/>
              </a:rPr>
              <a:t>        </a:t>
            </a:r>
            <a:r>
              <a:rPr lang="en-US" altLang="zh-CN" sz="2400" i="0" dirty="0" smtClean="0">
                <a:solidFill>
                  <a:schemeClr val="bg1"/>
                </a:solidFill>
                <a:sym typeface="Symbol" pitchFamily="18" charset="2"/>
              </a:rPr>
              <a:t> </a:t>
            </a:r>
            <a:r>
              <a:rPr lang="en-US" altLang="zh-CN" sz="2400" i="0" dirty="0">
                <a:solidFill>
                  <a:schemeClr val="bg1"/>
                </a:solidFill>
                <a:sym typeface="Symbol" pitchFamily="18" charset="2"/>
              </a:rPr>
              <a:t>’ =2 </a:t>
            </a:r>
            <a:r>
              <a:rPr lang="en-US" altLang="zh-CN" sz="2400" i="0" dirty="0">
                <a:solidFill>
                  <a:schemeClr val="bg1"/>
                </a:solidFill>
                <a:latin typeface="Times New Roman" pitchFamily="18" charset="0"/>
                <a:sym typeface="Symbol" pitchFamily="18" charset="2"/>
              </a:rPr>
              <a:t></a:t>
            </a:r>
            <a:r>
              <a:rPr lang="en-US" altLang="zh-CN" sz="2400" i="0" baseline="-25000" dirty="0">
                <a:solidFill>
                  <a:schemeClr val="bg1"/>
                </a:solidFill>
                <a:latin typeface="Times New Roman" pitchFamily="18" charset="0"/>
                <a:sym typeface="Symbol" pitchFamily="18" charset="2"/>
              </a:rPr>
              <a:t>i</a:t>
            </a:r>
            <a:r>
              <a:rPr lang="en-US" altLang="zh-CN" sz="2400" i="0" dirty="0">
                <a:solidFill>
                  <a:schemeClr val="bg1"/>
                </a:solidFill>
                <a:latin typeface="Times New Roman" pitchFamily="18" charset="0"/>
                <a:sym typeface="Symbol" pitchFamily="18" charset="2"/>
              </a:rPr>
              <a:t>-2x</a:t>
            </a:r>
            <a:r>
              <a:rPr lang="en-US" altLang="zh-CN" sz="2400" i="0" baseline="-25000" dirty="0">
                <a:solidFill>
                  <a:schemeClr val="bg1"/>
                </a:solidFill>
                <a:latin typeface="Times New Roman" pitchFamily="18" charset="0"/>
                <a:sym typeface="Symbol" pitchFamily="18" charset="2"/>
              </a:rPr>
              <a:t>i</a:t>
            </a:r>
            <a:r>
              <a:rPr lang="en-US" altLang="zh-CN" sz="2400" i="0" dirty="0">
                <a:solidFill>
                  <a:schemeClr val="bg1"/>
                </a:solidFill>
                <a:latin typeface="Times New Roman" pitchFamily="18" charset="0"/>
                <a:sym typeface="Symbol" pitchFamily="18" charset="2"/>
              </a:rPr>
              <a:t>-1 </a:t>
            </a:r>
          </a:p>
          <a:p>
            <a:pPr marL="1371600" lvl="3" indent="0" algn="l">
              <a:spcBef>
                <a:spcPct val="20000"/>
              </a:spcBef>
              <a:buClr>
                <a:schemeClr val="accent2"/>
              </a:buClr>
              <a:buSzPct val="70000"/>
            </a:pPr>
            <a:r>
              <a:rPr lang="en-US" altLang="zh-CN" sz="2400" i="0" dirty="0">
                <a:solidFill>
                  <a:schemeClr val="bg1"/>
                </a:solidFill>
                <a:sym typeface="Symbol" pitchFamily="18" charset="2"/>
              </a:rPr>
              <a:t>       </a:t>
            </a:r>
            <a:r>
              <a:rPr lang="en-US" altLang="zh-CN" dirty="0">
                <a:solidFill>
                  <a:schemeClr val="bg1"/>
                </a:solidFill>
                <a:latin typeface="Times New Roman" pitchFamily="18" charset="0"/>
                <a:sym typeface="Symbol" pitchFamily="18" charset="2"/>
              </a:rPr>
              <a:t>/* </a:t>
            </a:r>
            <a:r>
              <a:rPr lang="zh-CN" altLang="en-US" dirty="0">
                <a:solidFill>
                  <a:schemeClr val="bg1"/>
                </a:solidFill>
                <a:latin typeface="Times New Roman" pitchFamily="18" charset="0"/>
                <a:sym typeface="Symbol" pitchFamily="18" charset="2"/>
              </a:rPr>
              <a:t>判断是</a:t>
            </a:r>
            <a:r>
              <a:rPr lang="en-US" altLang="zh-CN" dirty="0">
                <a:solidFill>
                  <a:schemeClr val="bg1"/>
                </a:solidFill>
                <a:latin typeface="Times New Roman" pitchFamily="18" charset="0"/>
                <a:sym typeface="Symbol" pitchFamily="18" charset="2"/>
              </a:rPr>
              <a:t>case4</a:t>
            </a:r>
            <a:r>
              <a:rPr lang="zh-CN" altLang="en-US" dirty="0">
                <a:solidFill>
                  <a:schemeClr val="bg1"/>
                </a:solidFill>
                <a:latin typeface="Times New Roman" pitchFamily="18" charset="0"/>
                <a:sym typeface="Symbol" pitchFamily="18" charset="2"/>
              </a:rPr>
              <a:t>还是</a:t>
            </a:r>
            <a:r>
              <a:rPr lang="en-US" altLang="zh-CN" dirty="0">
                <a:solidFill>
                  <a:schemeClr val="bg1"/>
                </a:solidFill>
                <a:latin typeface="Times New Roman" pitchFamily="18" charset="0"/>
                <a:sym typeface="Symbol" pitchFamily="18" charset="2"/>
              </a:rPr>
              <a:t>case5 */</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sym typeface="Symbol" pitchFamily="18" charset="2"/>
              </a:rPr>
              <a:t>              if ’ </a:t>
            </a:r>
            <a:r>
              <a:rPr lang="en-US" altLang="zh-CN" sz="2400" i="0" dirty="0">
                <a:solidFill>
                  <a:schemeClr val="bg1"/>
                </a:solidFill>
                <a:latin typeface="Times New Roman" pitchFamily="18" charset="0"/>
                <a:cs typeface="Arial" charset="0"/>
                <a:sym typeface="Symbol" pitchFamily="18" charset="2"/>
              </a:rPr>
              <a:t>≤0 then</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call md(</a:t>
            </a:r>
            <a:r>
              <a:rPr lang="en-US" altLang="zh-CN" sz="2400" i="0" dirty="0" err="1">
                <a:solidFill>
                  <a:schemeClr val="bg1"/>
                </a:solidFill>
                <a:latin typeface="Times New Roman" pitchFamily="18" charset="0"/>
                <a:cs typeface="Arial" charset="0"/>
                <a:sym typeface="Symbol" pitchFamily="18" charset="2"/>
              </a:rPr>
              <a:t>x</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err="1">
                <a:solidFill>
                  <a:schemeClr val="bg1"/>
                </a:solidFill>
                <a:latin typeface="Times New Roman" pitchFamily="18" charset="0"/>
                <a:cs typeface="Arial" charset="0"/>
                <a:sym typeface="Symbol" pitchFamily="18" charset="2"/>
              </a:rPr>
              <a:t>,y</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r>
              <a:rPr lang="en-US" altLang="zh-CN" sz="2400" i="0" dirty="0">
                <a:solidFill>
                  <a:schemeClr val="bg1"/>
                </a:solidFill>
                <a:latin typeface="Times New Roman" pitchFamily="18" charset="0"/>
                <a:sym typeface="Symbol" pitchFamily="18" charset="2"/>
              </a:rPr>
              <a:t> </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else</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call mv (</a:t>
            </a:r>
            <a:r>
              <a:rPr lang="en-US" altLang="zh-CN" sz="2400" i="0" dirty="0" err="1">
                <a:solidFill>
                  <a:schemeClr val="bg1"/>
                </a:solidFill>
                <a:latin typeface="Times New Roman" pitchFamily="18" charset="0"/>
                <a:cs typeface="Arial" charset="0"/>
                <a:sym typeface="Symbol" pitchFamily="18" charset="2"/>
              </a:rPr>
              <a:t>x</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err="1">
                <a:solidFill>
                  <a:schemeClr val="bg1"/>
                </a:solidFill>
                <a:latin typeface="Times New Roman" pitchFamily="18" charset="0"/>
                <a:cs typeface="Arial" charset="0"/>
                <a:sym typeface="Symbol" pitchFamily="18" charset="2"/>
              </a:rPr>
              <a:t>,y</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r>
              <a:rPr lang="en-US" altLang="zh-CN" sz="2400" i="0" dirty="0">
                <a:solidFill>
                  <a:schemeClr val="bg1"/>
                </a:solidFill>
                <a:latin typeface="Times New Roman" pitchFamily="18" charset="0"/>
                <a:sym typeface="Symbol" pitchFamily="18" charset="2"/>
              </a:rPr>
              <a:t> </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end if</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a:t>
            </a:r>
            <a:r>
              <a:rPr lang="en-US" altLang="zh-CN" sz="2400" i="0" dirty="0">
                <a:solidFill>
                  <a:schemeClr val="bg1"/>
                </a:solidFill>
                <a:latin typeface="Times New Roman" pitchFamily="18" charset="0"/>
                <a:sym typeface="Symbol" pitchFamily="18" charset="2"/>
              </a:rPr>
              <a:t>else if</a:t>
            </a:r>
            <a:r>
              <a:rPr lang="en-US" altLang="zh-CN" sz="2400" dirty="0">
                <a:solidFill>
                  <a:schemeClr val="bg1"/>
                </a:solidFill>
                <a:latin typeface="Times New Roman" pitchFamily="18" charset="0"/>
                <a:sym typeface="Symbol" pitchFamily="18" charset="2"/>
              </a:rPr>
              <a:t> </a:t>
            </a:r>
            <a:r>
              <a:rPr lang="en-US" altLang="zh-CN" sz="2400" i="0" dirty="0">
                <a:solidFill>
                  <a:schemeClr val="bg1"/>
                </a:solidFill>
                <a:latin typeface="Times New Roman" pitchFamily="18" charset="0"/>
                <a:sym typeface="Symbol" pitchFamily="18" charset="2"/>
              </a:rPr>
              <a:t></a:t>
            </a:r>
            <a:r>
              <a:rPr lang="en-US" altLang="zh-CN" sz="2400" i="0" baseline="-25000" dirty="0" err="1">
                <a:solidFill>
                  <a:schemeClr val="bg1"/>
                </a:solidFill>
                <a:latin typeface="Times New Roman" pitchFamily="18" charset="0"/>
                <a:sym typeface="Symbol" pitchFamily="18" charset="2"/>
              </a:rPr>
              <a:t>i</a:t>
            </a:r>
            <a:r>
              <a:rPr lang="en-US" altLang="zh-CN" sz="2400" i="0" dirty="0">
                <a:solidFill>
                  <a:schemeClr val="bg1"/>
                </a:solidFill>
                <a:latin typeface="Times New Roman" pitchFamily="18" charset="0"/>
                <a:sym typeface="Symbol" pitchFamily="18" charset="2"/>
              </a:rPr>
              <a:t>=0 then </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sym typeface="Symbol" pitchFamily="18" charset="2"/>
              </a:rPr>
              <a:t>               </a:t>
            </a:r>
            <a:r>
              <a:rPr lang="en-US" altLang="zh-CN" sz="2400" i="0" dirty="0">
                <a:solidFill>
                  <a:schemeClr val="bg1"/>
                </a:solidFill>
                <a:latin typeface="Times New Roman" pitchFamily="18" charset="0"/>
                <a:cs typeface="Arial" charset="0"/>
                <a:sym typeface="Symbol" pitchFamily="18" charset="2"/>
              </a:rPr>
              <a:t>call md(</a:t>
            </a:r>
            <a:r>
              <a:rPr lang="en-US" altLang="zh-CN" sz="2400" i="0" dirty="0" err="1">
                <a:solidFill>
                  <a:schemeClr val="bg1"/>
                </a:solidFill>
                <a:latin typeface="Times New Roman" pitchFamily="18" charset="0"/>
                <a:cs typeface="Arial" charset="0"/>
                <a:sym typeface="Symbol" pitchFamily="18" charset="2"/>
              </a:rPr>
              <a:t>x</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err="1">
                <a:solidFill>
                  <a:schemeClr val="bg1"/>
                </a:solidFill>
                <a:latin typeface="Times New Roman" pitchFamily="18" charset="0"/>
                <a:cs typeface="Arial" charset="0"/>
                <a:sym typeface="Symbol" pitchFamily="18" charset="2"/>
              </a:rPr>
              <a:t>,y</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r>
              <a:rPr lang="en-US" altLang="zh-CN" sz="2400" i="0" dirty="0">
                <a:solidFill>
                  <a:schemeClr val="bg1"/>
                </a:solidFill>
                <a:latin typeface="Times New Roman" pitchFamily="18" charset="0"/>
                <a:sym typeface="Symbol" pitchFamily="18" charset="2"/>
              </a:rPr>
              <a:t> </a:t>
            </a:r>
            <a:r>
              <a:rPr lang="en-US" altLang="zh-CN" sz="2400" i="0" baseline="-25000" dirty="0" err="1">
                <a:solidFill>
                  <a:schemeClr val="bg1"/>
                </a:solidFill>
                <a:latin typeface="Times New Roman" pitchFamily="18" charset="0"/>
                <a:cs typeface="Arial" charset="0"/>
                <a:sym typeface="Symbol" pitchFamily="18" charset="2"/>
              </a:rPr>
              <a:t>i</a:t>
            </a:r>
            <a:r>
              <a:rPr lang="en-US" altLang="zh-CN" sz="2400" i="0" dirty="0">
                <a:solidFill>
                  <a:schemeClr val="bg1"/>
                </a:solidFill>
                <a:latin typeface="Times New Roman" pitchFamily="18" charset="0"/>
                <a:cs typeface="Arial" charset="0"/>
                <a:sym typeface="Symbol" pitchFamily="18" charset="2"/>
              </a:rPr>
              <a:t>)</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end if</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     end while</a:t>
            </a:r>
          </a:p>
          <a:p>
            <a:pPr marL="1371600" lvl="3" indent="0" algn="l">
              <a:spcBef>
                <a:spcPct val="20000"/>
              </a:spcBef>
              <a:buClr>
                <a:schemeClr val="accent2"/>
              </a:buClr>
              <a:buSzPct val="70000"/>
            </a:pPr>
            <a:r>
              <a:rPr lang="en-US" altLang="zh-CN" sz="2400" i="0" dirty="0">
                <a:solidFill>
                  <a:schemeClr val="bg1"/>
                </a:solidFill>
                <a:latin typeface="Times New Roman" pitchFamily="18" charset="0"/>
                <a:cs typeface="Arial" charset="0"/>
                <a:sym typeface="Symbol" pitchFamily="18" charset="2"/>
              </a:rPr>
              <a:t>finish</a:t>
            </a:r>
          </a:p>
          <a:p>
            <a:pPr marL="1371600" lvl="3" indent="0" algn="l">
              <a:lnSpc>
                <a:spcPct val="80000"/>
              </a:lnSpc>
              <a:spcBef>
                <a:spcPct val="20000"/>
              </a:spcBef>
              <a:buClr>
                <a:schemeClr val="accent2"/>
              </a:buClr>
              <a:buSzPct val="70000"/>
            </a:pPr>
            <a:r>
              <a:rPr lang="zh-CN" altLang="en-US" sz="1600" i="0" dirty="0">
                <a:solidFill>
                  <a:schemeClr val="bg1"/>
                </a:solidFill>
                <a:sym typeface="Symbol" pitchFamily="18" charset="2"/>
              </a:rPr>
              <a:t>      </a:t>
            </a:r>
            <a:r>
              <a:rPr lang="en-US" altLang="zh-CN" sz="1600" i="0" dirty="0">
                <a:solidFill>
                  <a:schemeClr val="bg1"/>
                </a:solidFill>
                <a:sym typeface="Symbol" pitchFamily="18" charset="2"/>
              </a:rPr>
              <a:t>      </a:t>
            </a:r>
          </a:p>
        </p:txBody>
      </p:sp>
      <p:sp>
        <p:nvSpPr>
          <p:cNvPr id="74758" name="AutoShape 6"/>
          <p:cNvSpPr>
            <a:spLocks noChangeArrowheads="1"/>
          </p:cNvSpPr>
          <p:nvPr/>
        </p:nvSpPr>
        <p:spPr bwMode="auto">
          <a:xfrm>
            <a:off x="8015818" y="549275"/>
            <a:ext cx="3839633" cy="1511300"/>
          </a:xfrm>
          <a:prstGeom prst="wedgeRectCallout">
            <a:avLst>
              <a:gd name="adj1" fmla="val -77398"/>
              <a:gd name="adj2" fmla="val 64389"/>
            </a:avLst>
          </a:prstGeom>
          <a:solidFill>
            <a:schemeClr val="tx2">
              <a:lumMod val="60000"/>
              <a:lumOff val="40000"/>
            </a:schemeClr>
          </a:solidFill>
          <a:ln w="38100">
            <a:solidFill>
              <a:schemeClr val="tx1">
                <a:lumMod val="75000"/>
              </a:schemeClr>
            </a:solidFill>
            <a:miter lim="800000"/>
            <a:headEnd/>
            <a:tailEnd/>
          </a:ln>
        </p:spPr>
        <p:txBody>
          <a:bodyPr/>
          <a:lstStyle/>
          <a:p>
            <a:pPr algn="l"/>
            <a:r>
              <a:rPr lang="en-US" altLang="zh-CN" i="0">
                <a:solidFill>
                  <a:schemeClr val="tx1">
                    <a:lumMod val="50000"/>
                  </a:schemeClr>
                </a:solidFill>
              </a:rPr>
              <a:t>subroutine md(x</a:t>
            </a:r>
            <a:r>
              <a:rPr lang="en-US" altLang="zh-CN" i="0" baseline="-25000">
                <a:solidFill>
                  <a:schemeClr val="tx1">
                    <a:lumMod val="50000"/>
                  </a:schemeClr>
                </a:solidFill>
              </a:rPr>
              <a:t>i,</a:t>
            </a:r>
            <a:r>
              <a:rPr lang="en-US" altLang="zh-CN" i="0">
                <a:solidFill>
                  <a:schemeClr val="tx1">
                    <a:lumMod val="50000"/>
                  </a:schemeClr>
                </a:solidFill>
              </a:rPr>
              <a:t>y</a:t>
            </a:r>
            <a:r>
              <a:rPr lang="en-US" altLang="zh-CN" i="0" baseline="-25000">
                <a:solidFill>
                  <a:schemeClr val="tx1">
                    <a:lumMod val="50000"/>
                  </a:schemeClr>
                </a:solidFill>
              </a:rPr>
              <a:t>i</a:t>
            </a:r>
            <a:r>
              <a:rPr lang="en-US" altLang="zh-CN" i="0">
                <a:solidFill>
                  <a:schemeClr val="tx1">
                    <a:lumMod val="50000"/>
                  </a:schemeClr>
                </a:solidFill>
              </a:rPr>
              <a:t>,</a:t>
            </a:r>
            <a:r>
              <a:rPr lang="en-US" altLang="zh-CN" i="0">
                <a:solidFill>
                  <a:schemeClr val="tx1">
                    <a:lumMod val="50000"/>
                  </a:schemeClr>
                </a:solidFill>
                <a:sym typeface="Symbol" pitchFamily="18" charset="2"/>
              </a:rPr>
              <a:t></a:t>
            </a:r>
            <a:r>
              <a:rPr lang="en-US" altLang="zh-CN" i="0" baseline="-25000">
                <a:solidFill>
                  <a:schemeClr val="tx1">
                    <a:lumMod val="50000"/>
                  </a:schemeClr>
                </a:solidFill>
                <a:sym typeface="Symbol" pitchFamily="18" charset="2"/>
              </a:rPr>
              <a:t>i</a:t>
            </a:r>
            <a:r>
              <a:rPr lang="en-US" altLang="zh-CN" i="0">
                <a:solidFill>
                  <a:schemeClr val="tx1">
                    <a:lumMod val="50000"/>
                  </a:schemeClr>
                </a:solidFill>
              </a:rPr>
              <a:t>)</a:t>
            </a:r>
          </a:p>
          <a:p>
            <a:pPr algn="l"/>
            <a:r>
              <a:rPr lang="en-US" altLang="zh-CN" i="0">
                <a:solidFill>
                  <a:schemeClr val="tx1">
                    <a:lumMod val="50000"/>
                  </a:schemeClr>
                </a:solidFill>
              </a:rPr>
              <a:t>           xi=xi+1</a:t>
            </a:r>
          </a:p>
          <a:p>
            <a:pPr algn="l"/>
            <a:r>
              <a:rPr lang="en-US" altLang="zh-CN" i="0">
                <a:solidFill>
                  <a:schemeClr val="tx1">
                    <a:lumMod val="50000"/>
                  </a:schemeClr>
                </a:solidFill>
              </a:rPr>
              <a:t>           y</a:t>
            </a:r>
            <a:r>
              <a:rPr lang="en-US" altLang="zh-CN" i="0" baseline="-25000">
                <a:solidFill>
                  <a:schemeClr val="tx1">
                    <a:lumMod val="50000"/>
                  </a:schemeClr>
                </a:solidFill>
              </a:rPr>
              <a:t>i</a:t>
            </a:r>
            <a:r>
              <a:rPr lang="en-US" altLang="zh-CN" i="0">
                <a:solidFill>
                  <a:schemeClr val="tx1">
                    <a:lumMod val="50000"/>
                  </a:schemeClr>
                </a:solidFill>
              </a:rPr>
              <a:t>=y</a:t>
            </a:r>
            <a:r>
              <a:rPr lang="en-US" altLang="zh-CN" i="0" baseline="-25000">
                <a:solidFill>
                  <a:schemeClr val="tx1">
                    <a:lumMod val="50000"/>
                  </a:schemeClr>
                </a:solidFill>
              </a:rPr>
              <a:t>i</a:t>
            </a:r>
            <a:r>
              <a:rPr lang="en-US" altLang="zh-CN" i="0">
                <a:solidFill>
                  <a:schemeClr val="tx1">
                    <a:lumMod val="50000"/>
                  </a:schemeClr>
                </a:solidFill>
              </a:rPr>
              <a:t>-1</a:t>
            </a:r>
          </a:p>
          <a:p>
            <a:pPr algn="l"/>
            <a:r>
              <a:rPr lang="en-US" altLang="zh-CN" i="0">
                <a:solidFill>
                  <a:schemeClr val="tx1">
                    <a:lumMod val="50000"/>
                  </a:schemeClr>
                </a:solidFill>
                <a:sym typeface="Symbol" pitchFamily="18" charset="2"/>
              </a:rPr>
              <a:t>           </a:t>
            </a:r>
            <a:r>
              <a:rPr lang="en-US" altLang="zh-CN" i="0" baseline="-25000">
                <a:solidFill>
                  <a:schemeClr val="tx1">
                    <a:lumMod val="50000"/>
                  </a:schemeClr>
                </a:solidFill>
                <a:sym typeface="Symbol" pitchFamily="18" charset="2"/>
              </a:rPr>
              <a:t>i</a:t>
            </a:r>
            <a:r>
              <a:rPr lang="en-US" altLang="zh-CN" i="0">
                <a:solidFill>
                  <a:schemeClr val="tx1">
                    <a:lumMod val="50000"/>
                  </a:schemeClr>
                </a:solidFill>
                <a:sym typeface="Symbol" pitchFamily="18" charset="2"/>
              </a:rPr>
              <a:t>=</a:t>
            </a:r>
            <a:r>
              <a:rPr lang="en-US" altLang="zh-CN" i="0" baseline="-25000">
                <a:solidFill>
                  <a:schemeClr val="tx1">
                    <a:lumMod val="50000"/>
                  </a:schemeClr>
                </a:solidFill>
                <a:sym typeface="Symbol" pitchFamily="18" charset="2"/>
              </a:rPr>
              <a:t>i</a:t>
            </a:r>
            <a:r>
              <a:rPr lang="en-US" altLang="zh-CN" i="0">
                <a:solidFill>
                  <a:schemeClr val="tx1">
                    <a:lumMod val="50000"/>
                  </a:schemeClr>
                </a:solidFill>
                <a:sym typeface="Symbol" pitchFamily="18" charset="2"/>
              </a:rPr>
              <a:t>+2x</a:t>
            </a:r>
            <a:r>
              <a:rPr lang="en-US" altLang="zh-CN" i="0" baseline="-25000">
                <a:solidFill>
                  <a:schemeClr val="tx1">
                    <a:lumMod val="50000"/>
                  </a:schemeClr>
                </a:solidFill>
                <a:sym typeface="Symbol" pitchFamily="18" charset="2"/>
              </a:rPr>
              <a:t>i</a:t>
            </a:r>
            <a:r>
              <a:rPr lang="en-US" altLang="zh-CN" i="0">
                <a:solidFill>
                  <a:schemeClr val="tx1">
                    <a:lumMod val="50000"/>
                  </a:schemeClr>
                </a:solidFill>
                <a:sym typeface="Symbol" pitchFamily="18" charset="2"/>
              </a:rPr>
              <a:t>-2yi+2</a:t>
            </a:r>
          </a:p>
          <a:p>
            <a:pPr algn="l"/>
            <a:r>
              <a:rPr lang="en-US" altLang="zh-CN" i="0">
                <a:solidFill>
                  <a:schemeClr val="tx1">
                    <a:lumMod val="50000"/>
                  </a:schemeClr>
                </a:solidFill>
                <a:sym typeface="Symbol" pitchFamily="18" charset="2"/>
              </a:rPr>
              <a:t>end sub</a:t>
            </a:r>
          </a:p>
        </p:txBody>
      </p:sp>
      <p:sp>
        <p:nvSpPr>
          <p:cNvPr id="74759" name="AutoShape 7"/>
          <p:cNvSpPr>
            <a:spLocks noChangeArrowheads="1"/>
          </p:cNvSpPr>
          <p:nvPr/>
        </p:nvSpPr>
        <p:spPr bwMode="auto">
          <a:xfrm>
            <a:off x="8113185" y="1628775"/>
            <a:ext cx="3839633" cy="1295400"/>
          </a:xfrm>
          <a:prstGeom prst="wedgeRectCallout">
            <a:avLst>
              <a:gd name="adj1" fmla="val -88037"/>
              <a:gd name="adj2" fmla="val 69486"/>
            </a:avLst>
          </a:prstGeom>
          <a:solidFill>
            <a:schemeClr val="tx2">
              <a:lumMod val="60000"/>
              <a:lumOff val="40000"/>
            </a:schemeClr>
          </a:solidFill>
          <a:ln w="38100">
            <a:solidFill>
              <a:schemeClr val="tx1">
                <a:lumMod val="75000"/>
              </a:schemeClr>
            </a:solidFill>
            <a:miter lim="800000"/>
            <a:headEnd/>
            <a:tailEnd/>
          </a:ln>
        </p:spPr>
        <p:txBody>
          <a:bodyPr/>
          <a:lstStyle/>
          <a:p>
            <a:pPr algn="l"/>
            <a:r>
              <a:rPr lang="en-US" altLang="zh-CN" i="0" dirty="0">
                <a:solidFill>
                  <a:schemeClr val="tx1">
                    <a:lumMod val="50000"/>
                  </a:schemeClr>
                </a:solidFill>
              </a:rPr>
              <a:t>subroutine mv(x</a:t>
            </a:r>
            <a:r>
              <a:rPr lang="en-US" altLang="zh-CN" i="0" baseline="-25000" dirty="0">
                <a:solidFill>
                  <a:schemeClr val="tx1">
                    <a:lumMod val="50000"/>
                  </a:schemeClr>
                </a:solidFill>
              </a:rPr>
              <a:t>i,</a:t>
            </a:r>
            <a:r>
              <a:rPr lang="en-US" altLang="zh-CN" i="0" dirty="0" err="1">
                <a:solidFill>
                  <a:schemeClr val="tx1">
                    <a:lumMod val="50000"/>
                  </a:schemeClr>
                </a:solidFill>
              </a:rPr>
              <a:t>y</a:t>
            </a:r>
            <a:r>
              <a:rPr lang="en-US" altLang="zh-CN" i="0" baseline="-25000" dirty="0" err="1">
                <a:solidFill>
                  <a:schemeClr val="tx1">
                    <a:lumMod val="50000"/>
                  </a:schemeClr>
                </a:solidFill>
              </a:rPr>
              <a:t>i</a:t>
            </a:r>
            <a:r>
              <a:rPr lang="en-US" altLang="zh-CN" i="0" dirty="0">
                <a:solidFill>
                  <a:schemeClr val="tx1">
                    <a:lumMod val="50000"/>
                  </a:schemeClr>
                </a:solidFill>
              </a:rPr>
              <a:t>,</a:t>
            </a:r>
            <a:r>
              <a:rPr lang="en-US" altLang="zh-CN" i="0" dirty="0">
                <a:solidFill>
                  <a:schemeClr val="tx1">
                    <a:lumMod val="50000"/>
                  </a:schemeClr>
                </a:solidFill>
                <a:sym typeface="Symbol" pitchFamily="18" charset="2"/>
              </a:rPr>
              <a:t></a:t>
            </a:r>
            <a:r>
              <a:rPr lang="en-US" altLang="zh-CN" i="0" baseline="-25000" dirty="0" err="1">
                <a:solidFill>
                  <a:schemeClr val="tx1">
                    <a:lumMod val="50000"/>
                  </a:schemeClr>
                </a:solidFill>
                <a:sym typeface="Symbol" pitchFamily="18" charset="2"/>
              </a:rPr>
              <a:t>i</a:t>
            </a:r>
            <a:r>
              <a:rPr lang="en-US" altLang="zh-CN" i="0" dirty="0">
                <a:solidFill>
                  <a:schemeClr val="tx1">
                    <a:lumMod val="50000"/>
                  </a:schemeClr>
                </a:solidFill>
              </a:rPr>
              <a:t>)</a:t>
            </a:r>
          </a:p>
          <a:p>
            <a:pPr algn="l"/>
            <a:r>
              <a:rPr lang="en-US" altLang="zh-CN" i="0" dirty="0">
                <a:solidFill>
                  <a:schemeClr val="tx1">
                    <a:lumMod val="50000"/>
                  </a:schemeClr>
                </a:solidFill>
              </a:rPr>
              <a:t>          </a:t>
            </a:r>
            <a:r>
              <a:rPr lang="en-US" altLang="zh-CN" i="0" dirty="0" err="1">
                <a:solidFill>
                  <a:schemeClr val="tx1">
                    <a:lumMod val="50000"/>
                  </a:schemeClr>
                </a:solidFill>
              </a:rPr>
              <a:t>y</a:t>
            </a:r>
            <a:r>
              <a:rPr lang="en-US" altLang="zh-CN" i="0" baseline="-25000" dirty="0" err="1">
                <a:solidFill>
                  <a:schemeClr val="tx1">
                    <a:lumMod val="50000"/>
                  </a:schemeClr>
                </a:solidFill>
              </a:rPr>
              <a:t>i</a:t>
            </a:r>
            <a:r>
              <a:rPr lang="en-US" altLang="zh-CN" i="0" dirty="0">
                <a:solidFill>
                  <a:schemeClr val="tx1">
                    <a:lumMod val="50000"/>
                  </a:schemeClr>
                </a:solidFill>
              </a:rPr>
              <a:t>=y</a:t>
            </a:r>
            <a:r>
              <a:rPr lang="en-US" altLang="zh-CN" i="0" baseline="-25000" dirty="0">
                <a:solidFill>
                  <a:schemeClr val="tx1">
                    <a:lumMod val="50000"/>
                  </a:schemeClr>
                </a:solidFill>
              </a:rPr>
              <a:t>i</a:t>
            </a:r>
            <a:r>
              <a:rPr lang="en-US" altLang="zh-CN" i="0" dirty="0">
                <a:solidFill>
                  <a:schemeClr val="tx1">
                    <a:lumMod val="50000"/>
                  </a:schemeClr>
                </a:solidFill>
              </a:rPr>
              <a:t>-1</a:t>
            </a:r>
          </a:p>
          <a:p>
            <a:pPr algn="l"/>
            <a:r>
              <a:rPr lang="en-US" altLang="zh-CN" i="0" dirty="0">
                <a:solidFill>
                  <a:schemeClr val="tx1">
                    <a:lumMod val="50000"/>
                  </a:schemeClr>
                </a:solidFill>
                <a:sym typeface="Symbol" pitchFamily="18" charset="2"/>
              </a:rPr>
              <a:t>           </a:t>
            </a:r>
            <a:r>
              <a:rPr lang="en-US" altLang="zh-CN" i="0" baseline="-25000" dirty="0" err="1">
                <a:solidFill>
                  <a:schemeClr val="tx1">
                    <a:lumMod val="50000"/>
                  </a:schemeClr>
                </a:solidFill>
                <a:sym typeface="Symbol" pitchFamily="18" charset="2"/>
              </a:rPr>
              <a:t>i</a:t>
            </a:r>
            <a:r>
              <a:rPr lang="en-US" altLang="zh-CN" i="0" dirty="0">
                <a:solidFill>
                  <a:schemeClr val="tx1">
                    <a:lumMod val="50000"/>
                  </a:schemeClr>
                </a:solidFill>
                <a:sym typeface="Symbol" pitchFamily="18" charset="2"/>
              </a:rPr>
              <a:t>=</a:t>
            </a:r>
            <a:r>
              <a:rPr lang="en-US" altLang="zh-CN" i="0" baseline="-25000" dirty="0">
                <a:solidFill>
                  <a:schemeClr val="tx1">
                    <a:lumMod val="50000"/>
                  </a:schemeClr>
                </a:solidFill>
                <a:sym typeface="Symbol" pitchFamily="18" charset="2"/>
              </a:rPr>
              <a:t>ii</a:t>
            </a:r>
            <a:r>
              <a:rPr lang="en-US" altLang="zh-CN" i="0" dirty="0">
                <a:solidFill>
                  <a:schemeClr val="tx1">
                    <a:lumMod val="50000"/>
                  </a:schemeClr>
                </a:solidFill>
                <a:sym typeface="Symbol" pitchFamily="18" charset="2"/>
              </a:rPr>
              <a:t>-2yi+1</a:t>
            </a:r>
          </a:p>
          <a:p>
            <a:pPr algn="l"/>
            <a:r>
              <a:rPr lang="en-US" altLang="zh-CN" i="0" dirty="0">
                <a:solidFill>
                  <a:schemeClr val="tx1">
                    <a:lumMod val="50000"/>
                  </a:schemeClr>
                </a:solidFill>
                <a:sym typeface="Symbol" pitchFamily="18" charset="2"/>
              </a:rPr>
              <a:t>end sub</a:t>
            </a:r>
          </a:p>
        </p:txBody>
      </p:sp>
    </p:spTree>
    <p:extLst>
      <p:ext uri="{BB962C8B-B14F-4D97-AF65-F5344CB8AC3E}">
        <p14:creationId xmlns:p14="http://schemas.microsoft.com/office/powerpoint/2010/main" val="3336234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wipe(left)">
                                      <p:cBhvr>
                                        <p:cTn id="7" dur="500"/>
                                        <p:tgtEl>
                                          <p:spTgt spid="74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4758"/>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4759"/>
                                        </p:tgtEl>
                                        <p:attrNameLst>
                                          <p:attrName>style.visibility</p:attrName>
                                        </p:attrNameLst>
                                      </p:cBhvr>
                                      <p:to>
                                        <p:strVal val="visible"/>
                                      </p:to>
                                    </p:set>
                                    <p:animEffect transition="in" filter="wipe(left)">
                                      <p:cBhvr>
                                        <p:cTn id="16" dur="500"/>
                                        <p:tgtEl>
                                          <p:spTgt spid="747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47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animBg="1"/>
      <p:bldP spid="74758" grpId="1" animBg="1"/>
      <p:bldP spid="74759" grpId="0" animBg="1"/>
      <p:bldP spid="74759"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609600" y="765176"/>
            <a:ext cx="10972800" cy="5102225"/>
          </a:xfrm>
        </p:spPr>
        <p:txBody>
          <a:bodyPr/>
          <a:lstStyle/>
          <a:p>
            <a:pPr marL="457200" lvl="1" indent="-457200" eaLnBrk="1" hangingPunct="0">
              <a:lnSpc>
                <a:spcPct val="100000"/>
              </a:lnSpc>
              <a:spcBef>
                <a:spcPts val="6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sym typeface="Lato Light"/>
              </a:rPr>
              <a:t>3.4.3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中点画圆算法            </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在</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1/8</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圆弧上取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方向按单位像素递增时，每个对应的</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的取值</a:t>
            </a:r>
          </a:p>
          <a:p>
            <a:pPr marL="717550" lvl="1" indent="-342900" hangingPunct="0">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下一个绘制点只有两种可能</a:t>
            </a:r>
          </a:p>
          <a:p>
            <a:pPr lvl="1" eaLnBrk="1" hangingPunct="1"/>
            <a:endParaRPr lang="zh-CN" altLang="en-US" b="1" dirty="0" smtClean="0"/>
          </a:p>
        </p:txBody>
      </p:sp>
      <p:grpSp>
        <p:nvGrpSpPr>
          <p:cNvPr id="2" name="Group 76"/>
          <p:cNvGrpSpPr>
            <a:grpSpLocks/>
          </p:cNvGrpSpPr>
          <p:nvPr/>
        </p:nvGrpSpPr>
        <p:grpSpPr bwMode="auto">
          <a:xfrm>
            <a:off x="4238678" y="2318755"/>
            <a:ext cx="6407148" cy="4284663"/>
            <a:chOff x="1759" y="1366"/>
            <a:chExt cx="3729" cy="2699"/>
          </a:xfrm>
        </p:grpSpPr>
        <p:grpSp>
          <p:nvGrpSpPr>
            <p:cNvPr id="69651" name="Group 25"/>
            <p:cNvGrpSpPr>
              <a:grpSpLocks/>
            </p:cNvGrpSpPr>
            <p:nvPr/>
          </p:nvGrpSpPr>
          <p:grpSpPr bwMode="auto">
            <a:xfrm>
              <a:off x="2177" y="1502"/>
              <a:ext cx="2277" cy="2277"/>
              <a:chOff x="3016" y="1244"/>
              <a:chExt cx="2277" cy="2277"/>
            </a:xfrm>
          </p:grpSpPr>
          <p:sp>
            <p:nvSpPr>
              <p:cNvPr id="69665" name="Line 26"/>
              <p:cNvSpPr>
                <a:spLocks noChangeShapeType="1"/>
              </p:cNvSpPr>
              <p:nvPr/>
            </p:nvSpPr>
            <p:spPr bwMode="auto">
              <a:xfrm>
                <a:off x="3016" y="238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27"/>
              <p:cNvSpPr>
                <a:spLocks noChangeShapeType="1"/>
              </p:cNvSpPr>
              <p:nvPr/>
            </p:nvSpPr>
            <p:spPr bwMode="auto">
              <a:xfrm rot="5400000">
                <a:off x="3016" y="2386"/>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28"/>
              <p:cNvSpPr>
                <a:spLocks noChangeShapeType="1"/>
              </p:cNvSpPr>
              <p:nvPr/>
            </p:nvSpPr>
            <p:spPr bwMode="auto">
              <a:xfrm>
                <a:off x="3016"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Line 29"/>
              <p:cNvSpPr>
                <a:spLocks noChangeShapeType="1"/>
              </p:cNvSpPr>
              <p:nvPr/>
            </p:nvSpPr>
            <p:spPr bwMode="auto">
              <a:xfrm rot="5400000">
                <a:off x="3583"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Line 30"/>
              <p:cNvSpPr>
                <a:spLocks noChangeShapeType="1"/>
              </p:cNvSpPr>
              <p:nvPr/>
            </p:nvSpPr>
            <p:spPr bwMode="auto">
              <a:xfrm rot="5400000">
                <a:off x="4717" y="686"/>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31"/>
              <p:cNvSpPr>
                <a:spLocks noChangeShapeType="1"/>
              </p:cNvSpPr>
              <p:nvPr/>
            </p:nvSpPr>
            <p:spPr bwMode="auto">
              <a:xfrm>
                <a:off x="5293" y="124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Line 32"/>
              <p:cNvSpPr>
                <a:spLocks noChangeShapeType="1"/>
              </p:cNvSpPr>
              <p:nvPr/>
            </p:nvSpPr>
            <p:spPr bwMode="auto">
              <a:xfrm>
                <a:off x="5293" y="2387"/>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2" name="Line 33"/>
              <p:cNvSpPr>
                <a:spLocks noChangeShapeType="1"/>
              </p:cNvSpPr>
              <p:nvPr/>
            </p:nvSpPr>
            <p:spPr bwMode="auto">
              <a:xfrm rot="5400000">
                <a:off x="4726" y="2954"/>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2" name="Text Box 34"/>
            <p:cNvSpPr txBox="1">
              <a:spLocks noChangeArrowheads="1"/>
            </p:cNvSpPr>
            <p:nvPr/>
          </p:nvSpPr>
          <p:spPr bwMode="auto">
            <a:xfrm>
              <a:off x="4535" y="2328"/>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latin typeface="Times New Roman" pitchFamily="18" charset="0"/>
                </a:rPr>
                <a:t>H (</a:t>
              </a:r>
              <a:r>
                <a:rPr lang="en-US" altLang="zh-CN" b="1">
                  <a:latin typeface="Times New Roman" pitchFamily="18" charset="0"/>
                </a:rPr>
                <a:t>x</a:t>
              </a:r>
              <a:r>
                <a:rPr lang="en-US" altLang="zh-CN" b="1" i="0" baseline="-25000">
                  <a:latin typeface="Times New Roman" pitchFamily="18" charset="0"/>
                </a:rPr>
                <a:t>i</a:t>
              </a:r>
              <a:r>
                <a:rPr lang="en-US" altLang="zh-CN" b="1" i="0">
                  <a:latin typeface="Times New Roman" pitchFamily="18" charset="0"/>
                </a:rPr>
                <a:t>+1,</a:t>
              </a:r>
              <a:r>
                <a:rPr lang="en-US" altLang="zh-CN" b="1">
                  <a:latin typeface="Times New Roman" pitchFamily="18" charset="0"/>
                </a:rPr>
                <a:t>y</a:t>
              </a:r>
              <a:r>
                <a:rPr lang="en-US" altLang="zh-CN" b="1" i="0" baseline="-25000">
                  <a:latin typeface="Times New Roman" pitchFamily="18" charset="0"/>
                </a:rPr>
                <a:t>i</a:t>
              </a:r>
              <a:r>
                <a:rPr lang="en-US" altLang="zh-CN" b="1" i="0">
                  <a:latin typeface="Times New Roman" pitchFamily="18" charset="0"/>
                </a:rPr>
                <a:t>)</a:t>
              </a:r>
            </a:p>
          </p:txBody>
        </p:sp>
        <p:sp>
          <p:nvSpPr>
            <p:cNvPr id="69653" name="Text Box 35"/>
            <p:cNvSpPr txBox="1">
              <a:spLocks noChangeArrowheads="1"/>
            </p:cNvSpPr>
            <p:nvPr/>
          </p:nvSpPr>
          <p:spPr bwMode="auto">
            <a:xfrm>
              <a:off x="4535" y="3498"/>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latin typeface="Times New Roman" pitchFamily="18" charset="0"/>
                </a:rPr>
                <a:t>D (</a:t>
              </a:r>
              <a:r>
                <a:rPr lang="en-US" altLang="zh-CN" b="1">
                  <a:latin typeface="Times New Roman" pitchFamily="18" charset="0"/>
                </a:rPr>
                <a:t>x</a:t>
              </a:r>
              <a:r>
                <a:rPr lang="en-US" altLang="zh-CN" b="1" i="0" baseline="-25000">
                  <a:latin typeface="Times New Roman" pitchFamily="18" charset="0"/>
                </a:rPr>
                <a:t>i</a:t>
              </a:r>
              <a:r>
                <a:rPr lang="en-US" altLang="zh-CN" b="1" i="0">
                  <a:latin typeface="Times New Roman" pitchFamily="18" charset="0"/>
                </a:rPr>
                <a:t>+1,</a:t>
              </a:r>
              <a:r>
                <a:rPr lang="en-US" altLang="zh-CN" b="1">
                  <a:latin typeface="Times New Roman" pitchFamily="18" charset="0"/>
                </a:rPr>
                <a:t>y</a:t>
              </a:r>
              <a:r>
                <a:rPr lang="en-US" altLang="zh-CN" b="1" i="0" baseline="-25000">
                  <a:latin typeface="Times New Roman" pitchFamily="18" charset="0"/>
                </a:rPr>
                <a:t>i</a:t>
              </a:r>
              <a:r>
                <a:rPr lang="en-US" altLang="zh-CN" b="1" i="0">
                  <a:latin typeface="Times New Roman" pitchFamily="18" charset="0"/>
                </a:rPr>
                <a:t>-1)</a:t>
              </a:r>
            </a:p>
          </p:txBody>
        </p:sp>
        <p:grpSp>
          <p:nvGrpSpPr>
            <p:cNvPr id="69654" name="Group 56"/>
            <p:cNvGrpSpPr>
              <a:grpSpLocks/>
            </p:cNvGrpSpPr>
            <p:nvPr/>
          </p:nvGrpSpPr>
          <p:grpSpPr bwMode="auto">
            <a:xfrm>
              <a:off x="1759" y="3652"/>
              <a:ext cx="681" cy="413"/>
              <a:chOff x="1419" y="3357"/>
              <a:chExt cx="681" cy="413"/>
            </a:xfrm>
          </p:grpSpPr>
          <p:sp>
            <p:nvSpPr>
              <p:cNvPr id="69663" name="Oval 57"/>
              <p:cNvSpPr>
                <a:spLocks noChangeArrowheads="1"/>
              </p:cNvSpPr>
              <p:nvPr/>
            </p:nvSpPr>
            <p:spPr bwMode="auto">
              <a:xfrm>
                <a:off x="1719" y="3357"/>
                <a:ext cx="230" cy="249"/>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9664" name="Text Box 58"/>
              <p:cNvSpPr txBox="1">
                <a:spLocks noChangeArrowheads="1"/>
              </p:cNvSpPr>
              <p:nvPr/>
            </p:nvSpPr>
            <p:spPr bwMode="auto">
              <a:xfrm>
                <a:off x="1419" y="3539"/>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latin typeface="Times New Roman" pitchFamily="18" charset="0"/>
                  </a:rPr>
                  <a:t>(</a:t>
                </a:r>
                <a:r>
                  <a:rPr lang="en-US" altLang="zh-CN" b="1">
                    <a:latin typeface="Times New Roman" pitchFamily="18" charset="0"/>
                  </a:rPr>
                  <a:t>x</a:t>
                </a:r>
                <a:r>
                  <a:rPr lang="en-US" altLang="zh-CN" b="1" i="0" baseline="-25000">
                    <a:latin typeface="Times New Roman" pitchFamily="18" charset="0"/>
                  </a:rPr>
                  <a:t>i</a:t>
                </a:r>
                <a:r>
                  <a:rPr lang="en-US" altLang="zh-CN" b="1" i="0">
                    <a:latin typeface="Times New Roman" pitchFamily="18" charset="0"/>
                  </a:rPr>
                  <a:t>-1,</a:t>
                </a:r>
                <a:r>
                  <a:rPr lang="en-US" altLang="zh-CN" b="1">
                    <a:latin typeface="Times New Roman" pitchFamily="18" charset="0"/>
                  </a:rPr>
                  <a:t>y</a:t>
                </a:r>
                <a:r>
                  <a:rPr lang="en-US" altLang="zh-CN" b="1" i="0" baseline="-25000">
                    <a:latin typeface="Times New Roman" pitchFamily="18" charset="0"/>
                  </a:rPr>
                  <a:t>i</a:t>
                </a:r>
                <a:r>
                  <a:rPr lang="en-US" altLang="zh-CN" b="1" i="0">
                    <a:latin typeface="Times New Roman" pitchFamily="18" charset="0"/>
                  </a:rPr>
                  <a:t>-1)</a:t>
                </a:r>
                <a:endParaRPr lang="zh-CN" altLang="en-US" b="1" i="0">
                  <a:latin typeface="Times New Roman" pitchFamily="18" charset="0"/>
                </a:endParaRPr>
              </a:p>
            </p:txBody>
          </p:sp>
        </p:grpSp>
        <p:grpSp>
          <p:nvGrpSpPr>
            <p:cNvPr id="69655" name="Group 59"/>
            <p:cNvGrpSpPr>
              <a:grpSpLocks/>
            </p:cNvGrpSpPr>
            <p:nvPr/>
          </p:nvGrpSpPr>
          <p:grpSpPr bwMode="auto">
            <a:xfrm>
              <a:off x="2857" y="2319"/>
              <a:ext cx="681" cy="448"/>
              <a:chOff x="2517" y="2024"/>
              <a:chExt cx="681" cy="448"/>
            </a:xfrm>
          </p:grpSpPr>
          <p:sp>
            <p:nvSpPr>
              <p:cNvPr id="69661" name="Oval 60"/>
              <p:cNvSpPr>
                <a:spLocks noChangeArrowheads="1"/>
              </p:cNvSpPr>
              <p:nvPr/>
            </p:nvSpPr>
            <p:spPr bwMode="auto">
              <a:xfrm>
                <a:off x="2853" y="2223"/>
                <a:ext cx="251" cy="249"/>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9662" name="Text Box 61"/>
              <p:cNvSpPr txBox="1">
                <a:spLocks noChangeArrowheads="1"/>
              </p:cNvSpPr>
              <p:nvPr/>
            </p:nvSpPr>
            <p:spPr bwMode="auto">
              <a:xfrm>
                <a:off x="2517" y="2024"/>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latin typeface="Times New Roman" pitchFamily="18" charset="0"/>
                  </a:rPr>
                  <a:t>(</a:t>
                </a:r>
                <a:r>
                  <a:rPr lang="en-US" altLang="zh-CN" b="1">
                    <a:latin typeface="Times New Roman" pitchFamily="18" charset="0"/>
                  </a:rPr>
                  <a:t>x</a:t>
                </a:r>
                <a:r>
                  <a:rPr lang="en-US" altLang="zh-CN" b="1" i="0" baseline="-25000">
                    <a:latin typeface="Times New Roman" pitchFamily="18" charset="0"/>
                  </a:rPr>
                  <a:t>i</a:t>
                </a:r>
                <a:r>
                  <a:rPr lang="en-US" altLang="zh-CN" b="1" i="0">
                    <a:latin typeface="Times New Roman" pitchFamily="18" charset="0"/>
                  </a:rPr>
                  <a:t>,</a:t>
                </a:r>
                <a:r>
                  <a:rPr lang="en-US" altLang="zh-CN" b="1">
                    <a:latin typeface="Times New Roman" pitchFamily="18" charset="0"/>
                  </a:rPr>
                  <a:t>y</a:t>
                </a:r>
                <a:r>
                  <a:rPr lang="en-US" altLang="zh-CN" b="1" i="0" baseline="-25000">
                    <a:latin typeface="Times New Roman" pitchFamily="18" charset="0"/>
                  </a:rPr>
                  <a:t>i</a:t>
                </a:r>
                <a:r>
                  <a:rPr lang="en-US" altLang="zh-CN" b="1" i="0">
                    <a:latin typeface="Times New Roman" pitchFamily="18" charset="0"/>
                  </a:rPr>
                  <a:t>)</a:t>
                </a:r>
                <a:endParaRPr lang="zh-CN" altLang="en-US" b="1" i="0">
                  <a:latin typeface="Times New Roman" pitchFamily="18" charset="0"/>
                </a:endParaRPr>
              </a:p>
            </p:txBody>
          </p:sp>
        </p:grpSp>
        <p:grpSp>
          <p:nvGrpSpPr>
            <p:cNvPr id="69656" name="Group 62"/>
            <p:cNvGrpSpPr>
              <a:grpSpLocks/>
            </p:cNvGrpSpPr>
            <p:nvPr/>
          </p:nvGrpSpPr>
          <p:grpSpPr bwMode="auto">
            <a:xfrm>
              <a:off x="4336" y="1366"/>
              <a:ext cx="1152" cy="276"/>
              <a:chOff x="3996" y="1071"/>
              <a:chExt cx="1152" cy="276"/>
            </a:xfrm>
          </p:grpSpPr>
          <p:sp>
            <p:nvSpPr>
              <p:cNvPr id="69659" name="Oval 63"/>
              <p:cNvSpPr>
                <a:spLocks noChangeArrowheads="1"/>
              </p:cNvSpPr>
              <p:nvPr/>
            </p:nvSpPr>
            <p:spPr bwMode="auto">
              <a:xfrm>
                <a:off x="3996" y="1098"/>
                <a:ext cx="230" cy="249"/>
              </a:xfrm>
              <a:prstGeom prst="ellipse">
                <a:avLst/>
              </a:prstGeom>
              <a:solidFill>
                <a:srgbClr val="C4BEF4"/>
              </a:solidFill>
              <a:ln w="9525">
                <a:solidFill>
                  <a:schemeClr val="tx1"/>
                </a:solidFill>
                <a:round/>
                <a:headEnd/>
                <a:tailEnd/>
              </a:ln>
            </p:spPr>
            <p:txBody>
              <a:bodyPr wrap="none" anchor="ctr"/>
              <a:lstStyle/>
              <a:p>
                <a:endParaRPr lang="zh-CN" altLang="en-US"/>
              </a:p>
            </p:txBody>
          </p:sp>
          <p:sp>
            <p:nvSpPr>
              <p:cNvPr id="69660" name="Text Box 64"/>
              <p:cNvSpPr txBox="1">
                <a:spLocks noChangeArrowheads="1"/>
              </p:cNvSpPr>
              <p:nvPr/>
            </p:nvSpPr>
            <p:spPr bwMode="auto">
              <a:xfrm>
                <a:off x="4241" y="1071"/>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a:latin typeface="Times New Roman" pitchFamily="18" charset="0"/>
                  </a:rPr>
                  <a:t>(</a:t>
                </a:r>
                <a:r>
                  <a:rPr lang="en-US" altLang="zh-CN" b="1">
                    <a:latin typeface="Times New Roman" pitchFamily="18" charset="0"/>
                  </a:rPr>
                  <a:t>x</a:t>
                </a:r>
                <a:r>
                  <a:rPr lang="en-US" altLang="zh-CN" b="1" i="0" baseline="-25000">
                    <a:latin typeface="Times New Roman" pitchFamily="18" charset="0"/>
                  </a:rPr>
                  <a:t>i</a:t>
                </a:r>
                <a:r>
                  <a:rPr lang="en-US" altLang="zh-CN" b="1" i="0">
                    <a:latin typeface="Times New Roman" pitchFamily="18" charset="0"/>
                  </a:rPr>
                  <a:t>+1,</a:t>
                </a:r>
                <a:r>
                  <a:rPr lang="en-US" altLang="zh-CN" b="1">
                    <a:latin typeface="Times New Roman" pitchFamily="18" charset="0"/>
                  </a:rPr>
                  <a:t>y</a:t>
                </a:r>
                <a:r>
                  <a:rPr lang="en-US" altLang="zh-CN" b="1" i="0" baseline="-25000">
                    <a:latin typeface="Times New Roman" pitchFamily="18" charset="0"/>
                  </a:rPr>
                  <a:t>i</a:t>
                </a:r>
                <a:r>
                  <a:rPr lang="en-US" altLang="zh-CN" b="1" i="0">
                    <a:latin typeface="Times New Roman" pitchFamily="18" charset="0"/>
                  </a:rPr>
                  <a:t>+1)</a:t>
                </a:r>
                <a:endParaRPr lang="zh-CN" altLang="en-US" b="1" i="0">
                  <a:latin typeface="Times New Roman" pitchFamily="18" charset="0"/>
                </a:endParaRPr>
              </a:p>
            </p:txBody>
          </p:sp>
        </p:grpSp>
        <p:sp>
          <p:nvSpPr>
            <p:cNvPr id="69657" name="Oval 66"/>
            <p:cNvSpPr>
              <a:spLocks noChangeArrowheads="1"/>
            </p:cNvSpPr>
            <p:nvPr/>
          </p:nvSpPr>
          <p:spPr bwMode="auto">
            <a:xfrm>
              <a:off x="4327" y="2509"/>
              <a:ext cx="230" cy="249"/>
            </a:xfrm>
            <a:prstGeom prst="ellipse">
              <a:avLst/>
            </a:prstGeom>
            <a:solidFill>
              <a:srgbClr val="FFFF66"/>
            </a:solidFill>
            <a:ln w="9525">
              <a:solidFill>
                <a:schemeClr val="tx1"/>
              </a:solidFill>
              <a:round/>
              <a:headEnd/>
              <a:tailEnd/>
            </a:ln>
          </p:spPr>
          <p:txBody>
            <a:bodyPr wrap="none" anchor="ctr"/>
            <a:lstStyle/>
            <a:p>
              <a:endParaRPr lang="zh-CN" altLang="en-US"/>
            </a:p>
          </p:txBody>
        </p:sp>
        <p:sp>
          <p:nvSpPr>
            <p:cNvPr id="69658" name="Oval 67"/>
            <p:cNvSpPr>
              <a:spLocks noChangeArrowheads="1"/>
            </p:cNvSpPr>
            <p:nvPr/>
          </p:nvSpPr>
          <p:spPr bwMode="auto">
            <a:xfrm>
              <a:off x="4327" y="3652"/>
              <a:ext cx="230" cy="249"/>
            </a:xfrm>
            <a:prstGeom prst="ellipse">
              <a:avLst/>
            </a:prstGeom>
            <a:solidFill>
              <a:srgbClr val="FFFF66"/>
            </a:solidFill>
            <a:ln w="9525">
              <a:solidFill>
                <a:schemeClr val="tx1"/>
              </a:solidFill>
              <a:round/>
              <a:headEnd/>
              <a:tailEnd/>
            </a:ln>
          </p:spPr>
          <p:txBody>
            <a:bodyPr wrap="none" anchor="ctr"/>
            <a:lstStyle/>
            <a:p>
              <a:endParaRPr lang="zh-CN" altLang="en-US"/>
            </a:p>
          </p:txBody>
        </p:sp>
      </p:grpSp>
      <p:sp>
        <p:nvSpPr>
          <p:cNvPr id="133193" name="Freeform 73"/>
          <p:cNvSpPr>
            <a:spLocks/>
          </p:cNvSpPr>
          <p:nvPr/>
        </p:nvSpPr>
        <p:spPr bwMode="auto">
          <a:xfrm>
            <a:off x="7519796" y="4867276"/>
            <a:ext cx="3073400" cy="971550"/>
          </a:xfrm>
          <a:custGeom>
            <a:avLst/>
            <a:gdLst>
              <a:gd name="T0" fmla="*/ 0 w 1452"/>
              <a:gd name="T1" fmla="*/ 0 h 612"/>
              <a:gd name="T2" fmla="*/ 2147483647 w 1452"/>
              <a:gd name="T3" fmla="*/ 2147483647 h 612"/>
              <a:gd name="T4" fmla="*/ 2147483647 w 1452"/>
              <a:gd name="T5" fmla="*/ 2147483647 h 612"/>
              <a:gd name="T6" fmla="*/ 2147483647 w 1452"/>
              <a:gd name="T7" fmla="*/ 2147483647 h 612"/>
              <a:gd name="T8" fmla="*/ 0 60000 65536"/>
              <a:gd name="T9" fmla="*/ 0 60000 65536"/>
              <a:gd name="T10" fmla="*/ 0 60000 65536"/>
              <a:gd name="T11" fmla="*/ 0 60000 65536"/>
              <a:gd name="T12" fmla="*/ 0 w 1452"/>
              <a:gd name="T13" fmla="*/ 0 h 612"/>
              <a:gd name="T14" fmla="*/ 1452 w 1452"/>
              <a:gd name="T15" fmla="*/ 612 h 612"/>
            </a:gdLst>
            <a:ahLst/>
            <a:cxnLst>
              <a:cxn ang="T8">
                <a:pos x="T0" y="T1"/>
              </a:cxn>
              <a:cxn ang="T9">
                <a:pos x="T2" y="T3"/>
              </a:cxn>
              <a:cxn ang="T10">
                <a:pos x="T4" y="T5"/>
              </a:cxn>
              <a:cxn ang="T11">
                <a:pos x="T6" y="T7"/>
              </a:cxn>
            </a:cxnLst>
            <a:rect l="T12" t="T13" r="T14" b="T15"/>
            <a:pathLst>
              <a:path w="1452" h="612">
                <a:moveTo>
                  <a:pt x="0" y="0"/>
                </a:moveTo>
                <a:cubicBezTo>
                  <a:pt x="263" y="56"/>
                  <a:pt x="526" y="113"/>
                  <a:pt x="749" y="204"/>
                </a:cubicBezTo>
                <a:cubicBezTo>
                  <a:pt x="972" y="295"/>
                  <a:pt x="1226" y="476"/>
                  <a:pt x="1339" y="544"/>
                </a:cubicBezTo>
                <a:cubicBezTo>
                  <a:pt x="1452" y="612"/>
                  <a:pt x="1440" y="612"/>
                  <a:pt x="1429" y="6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4" name="Oval 74"/>
          <p:cNvSpPr>
            <a:spLocks noChangeArrowheads="1"/>
          </p:cNvSpPr>
          <p:nvPr/>
        </p:nvSpPr>
        <p:spPr bwMode="auto">
          <a:xfrm>
            <a:off x="8793502" y="5259123"/>
            <a:ext cx="190500" cy="142875"/>
          </a:xfrm>
          <a:prstGeom prst="ellipse">
            <a:avLst/>
          </a:prstGeom>
          <a:solidFill>
            <a:schemeClr val="tx2"/>
          </a:solidFill>
          <a:ln w="9525">
            <a:solidFill>
              <a:schemeClr val="tx1"/>
            </a:solidFill>
            <a:round/>
            <a:headEnd/>
            <a:tailEnd/>
          </a:ln>
        </p:spPr>
        <p:txBody>
          <a:bodyPr wrap="none" anchor="ctr"/>
          <a:lstStyle/>
          <a:p>
            <a:endParaRPr lang="zh-CN" altLang="en-US" b="1" i="0"/>
          </a:p>
        </p:txBody>
      </p:sp>
      <p:sp>
        <p:nvSpPr>
          <p:cNvPr id="133195" name="AutoShape 75"/>
          <p:cNvSpPr>
            <a:spLocks noChangeArrowheads="1"/>
          </p:cNvSpPr>
          <p:nvPr/>
        </p:nvSpPr>
        <p:spPr bwMode="auto">
          <a:xfrm>
            <a:off x="10130367" y="4508501"/>
            <a:ext cx="1200151" cy="358775"/>
          </a:xfrm>
          <a:prstGeom prst="wedgeRectCallout">
            <a:avLst>
              <a:gd name="adj1" fmla="val -155818"/>
              <a:gd name="adj2" fmla="val 115488"/>
            </a:avLst>
          </a:prstGeom>
          <a:solidFill>
            <a:schemeClr val="accent1"/>
          </a:solidFill>
          <a:ln w="9525">
            <a:solidFill>
              <a:schemeClr val="tx1"/>
            </a:solidFill>
            <a:miter lim="800000"/>
            <a:headEnd/>
            <a:tailEnd/>
          </a:ln>
        </p:spPr>
        <p:txBody>
          <a:bodyPr/>
          <a:lstStyle/>
          <a:p>
            <a:pPr algn="ctr"/>
            <a:r>
              <a:rPr lang="zh-CN" altLang="en-US" b="1" i="0" dirty="0">
                <a:solidFill>
                  <a:schemeClr val="bg1"/>
                </a:solidFill>
              </a:rPr>
              <a:t>中点</a:t>
            </a:r>
          </a:p>
        </p:txBody>
      </p:sp>
      <p:sp>
        <p:nvSpPr>
          <p:cNvPr id="133197" name="Oval 77"/>
          <p:cNvSpPr>
            <a:spLocks noChangeArrowheads="1"/>
          </p:cNvSpPr>
          <p:nvPr/>
        </p:nvSpPr>
        <p:spPr bwMode="auto">
          <a:xfrm>
            <a:off x="8645032" y="4137463"/>
            <a:ext cx="396000" cy="396000"/>
          </a:xfrm>
          <a:prstGeom prst="ellipse">
            <a:avLst/>
          </a:prstGeom>
          <a:solidFill>
            <a:schemeClr val="tx2"/>
          </a:solidFill>
          <a:ln w="9525">
            <a:solidFill>
              <a:schemeClr val="tx1"/>
            </a:solidFill>
            <a:round/>
            <a:headEnd/>
            <a:tailEnd/>
          </a:ln>
        </p:spPr>
        <p:txBody>
          <a:bodyPr wrap="none" anchor="ctr"/>
          <a:lstStyle/>
          <a:p>
            <a:endParaRPr lang="zh-CN" altLang="en-US"/>
          </a:p>
        </p:txBody>
      </p:sp>
      <p:grpSp>
        <p:nvGrpSpPr>
          <p:cNvPr id="7" name="Group 78"/>
          <p:cNvGrpSpPr>
            <a:grpSpLocks/>
          </p:cNvGrpSpPr>
          <p:nvPr/>
        </p:nvGrpSpPr>
        <p:grpSpPr bwMode="auto">
          <a:xfrm>
            <a:off x="575733" y="6419847"/>
            <a:ext cx="2422485" cy="367142"/>
            <a:chOff x="839" y="3287"/>
            <a:chExt cx="1422" cy="198"/>
          </a:xfrm>
        </p:grpSpPr>
        <p:sp>
          <p:nvSpPr>
            <p:cNvPr id="69649" name="Line 79"/>
            <p:cNvSpPr>
              <a:spLocks noChangeShapeType="1"/>
            </p:cNvSpPr>
            <p:nvPr/>
          </p:nvSpPr>
          <p:spPr bwMode="auto">
            <a:xfrm flipV="1">
              <a:off x="839" y="3287"/>
              <a:ext cx="1296" cy="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50" name="Text Box 80"/>
            <p:cNvSpPr txBox="1">
              <a:spLocks noChangeArrowheads="1"/>
            </p:cNvSpPr>
            <p:nvPr/>
          </p:nvSpPr>
          <p:spPr bwMode="auto">
            <a:xfrm>
              <a:off x="1898" y="3287"/>
              <a:ext cx="36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tx1">
                      <a:lumMod val="50000"/>
                    </a:schemeClr>
                  </a:solidFill>
                  <a:latin typeface="Times New Roman" pitchFamily="18" charset="0"/>
                </a:rPr>
                <a:t>X</a:t>
              </a:r>
            </a:p>
          </p:txBody>
        </p:sp>
      </p:grpSp>
      <p:grpSp>
        <p:nvGrpSpPr>
          <p:cNvPr id="8" name="Group 81"/>
          <p:cNvGrpSpPr>
            <a:grpSpLocks/>
          </p:cNvGrpSpPr>
          <p:nvPr/>
        </p:nvGrpSpPr>
        <p:grpSpPr bwMode="auto">
          <a:xfrm>
            <a:off x="133351" y="3756025"/>
            <a:ext cx="768351" cy="2667000"/>
            <a:chOff x="630" y="1616"/>
            <a:chExt cx="363" cy="1680"/>
          </a:xfrm>
        </p:grpSpPr>
        <p:sp>
          <p:nvSpPr>
            <p:cNvPr id="69647" name="Line 82"/>
            <p:cNvSpPr>
              <a:spLocks noChangeShapeType="1"/>
            </p:cNvSpPr>
            <p:nvPr/>
          </p:nvSpPr>
          <p:spPr bwMode="auto">
            <a:xfrm>
              <a:off x="839" y="1616"/>
              <a:ext cx="0" cy="1680"/>
            </a:xfrm>
            <a:prstGeom prst="line">
              <a:avLst/>
            </a:prstGeom>
            <a:noFill/>
            <a:ln w="9525">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69648" name="Text Box 83"/>
            <p:cNvSpPr txBox="1">
              <a:spLocks noChangeArrowheads="1"/>
            </p:cNvSpPr>
            <p:nvPr/>
          </p:nvSpPr>
          <p:spPr bwMode="auto">
            <a:xfrm>
              <a:off x="630" y="161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solidFill>
                    <a:schemeClr val="tx1">
                      <a:lumMod val="50000"/>
                    </a:schemeClr>
                  </a:solidFill>
                  <a:latin typeface="Times New Roman" pitchFamily="18" charset="0"/>
                </a:rPr>
                <a:t>Y</a:t>
              </a:r>
            </a:p>
          </p:txBody>
        </p:sp>
      </p:grpSp>
      <p:sp>
        <p:nvSpPr>
          <p:cNvPr id="133204" name="Arc 84"/>
          <p:cNvSpPr>
            <a:spLocks/>
          </p:cNvSpPr>
          <p:nvPr/>
        </p:nvSpPr>
        <p:spPr bwMode="auto">
          <a:xfrm>
            <a:off x="575734" y="4335463"/>
            <a:ext cx="1703842" cy="2087562"/>
          </a:xfrm>
          <a:custGeom>
            <a:avLst/>
            <a:gdLst>
              <a:gd name="T0" fmla="*/ 0 w 15555"/>
              <a:gd name="T1" fmla="*/ 0 h 21600"/>
              <a:gd name="T2" fmla="*/ 2147483647 w 15555"/>
              <a:gd name="T3" fmla="*/ 2147483647 h 21600"/>
              <a:gd name="T4" fmla="*/ 0 w 15555"/>
              <a:gd name="T5" fmla="*/ 2147483647 h 21600"/>
              <a:gd name="T6" fmla="*/ 0 60000 65536"/>
              <a:gd name="T7" fmla="*/ 0 60000 65536"/>
              <a:gd name="T8" fmla="*/ 0 60000 65536"/>
              <a:gd name="T9" fmla="*/ 0 w 15555"/>
              <a:gd name="T10" fmla="*/ 0 h 21600"/>
              <a:gd name="T11" fmla="*/ 15555 w 15555"/>
              <a:gd name="T12" fmla="*/ 21600 h 21600"/>
            </a:gdLst>
            <a:ahLst/>
            <a:cxnLst>
              <a:cxn ang="T6">
                <a:pos x="T0" y="T1"/>
              </a:cxn>
              <a:cxn ang="T7">
                <a:pos x="T2" y="T3"/>
              </a:cxn>
              <a:cxn ang="T8">
                <a:pos x="T4" y="T5"/>
              </a:cxn>
            </a:cxnLst>
            <a:rect l="T9" t="T10" r="T11" b="T12"/>
            <a:pathLst>
              <a:path w="15555" h="21600" fill="none" extrusionOk="0">
                <a:moveTo>
                  <a:pt x="-1" y="0"/>
                </a:moveTo>
                <a:cubicBezTo>
                  <a:pt x="5867" y="0"/>
                  <a:pt x="11483" y="2387"/>
                  <a:pt x="15554" y="6613"/>
                </a:cubicBezTo>
              </a:path>
              <a:path w="15555" h="21600" stroke="0" extrusionOk="0">
                <a:moveTo>
                  <a:pt x="-1" y="0"/>
                </a:moveTo>
                <a:cubicBezTo>
                  <a:pt x="5867" y="0"/>
                  <a:pt x="11483" y="2387"/>
                  <a:pt x="15554" y="661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05" name="Text Box 85"/>
          <p:cNvSpPr txBox="1">
            <a:spLocks noChangeArrowheads="1"/>
          </p:cNvSpPr>
          <p:nvPr/>
        </p:nvSpPr>
        <p:spPr bwMode="auto">
          <a:xfrm>
            <a:off x="518585" y="3943350"/>
            <a:ext cx="90910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i="0" dirty="0">
                <a:solidFill>
                  <a:schemeClr val="tx1">
                    <a:lumMod val="50000"/>
                  </a:schemeClr>
                </a:solidFill>
                <a:latin typeface="Times New Roman" pitchFamily="18" charset="0"/>
              </a:rPr>
              <a:t>(0,R)</a:t>
            </a:r>
          </a:p>
        </p:txBody>
      </p:sp>
      <p:grpSp>
        <p:nvGrpSpPr>
          <p:cNvPr id="9" name="Group 86"/>
          <p:cNvGrpSpPr>
            <a:grpSpLocks/>
          </p:cNvGrpSpPr>
          <p:nvPr/>
        </p:nvGrpSpPr>
        <p:grpSpPr bwMode="auto">
          <a:xfrm>
            <a:off x="575734" y="4941888"/>
            <a:ext cx="2112433" cy="1477962"/>
            <a:chOff x="839" y="2363"/>
            <a:chExt cx="998" cy="931"/>
          </a:xfrm>
        </p:grpSpPr>
        <p:sp>
          <p:nvSpPr>
            <p:cNvPr id="69645" name="Line 87"/>
            <p:cNvSpPr>
              <a:spLocks noChangeShapeType="1"/>
            </p:cNvSpPr>
            <p:nvPr/>
          </p:nvSpPr>
          <p:spPr bwMode="auto">
            <a:xfrm flipV="1">
              <a:off x="839" y="2363"/>
              <a:ext cx="805" cy="93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46" name="Text Box 88"/>
            <p:cNvSpPr txBox="1">
              <a:spLocks noChangeArrowheads="1"/>
            </p:cNvSpPr>
            <p:nvPr/>
          </p:nvSpPr>
          <p:spPr bwMode="auto">
            <a:xfrm>
              <a:off x="1202" y="2568"/>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l" eaLnBrk="1" hangingPunct="1">
                <a:spcBef>
                  <a:spcPct val="50000"/>
                </a:spcBef>
              </a:pPr>
              <a:r>
                <a:rPr lang="en-US" altLang="zh-CN" b="1" dirty="0">
                  <a:latin typeface="Times New Roman" pitchFamily="18" charset="0"/>
                </a:rPr>
                <a:t>R</a:t>
              </a:r>
            </a:p>
          </p:txBody>
        </p:sp>
      </p:grpSp>
    </p:spTree>
    <p:extLst>
      <p:ext uri="{BB962C8B-B14F-4D97-AF65-F5344CB8AC3E}">
        <p14:creationId xmlns:p14="http://schemas.microsoft.com/office/powerpoint/2010/main" val="16123767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animEffect transition="in" filter="wipe(up)">
                                      <p:cBhvr>
                                        <p:cTn id="7" dur="500"/>
                                        <p:tgtEl>
                                          <p:spTgt spid="13312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3122">
                                            <p:txEl>
                                              <p:pRg st="1" end="1"/>
                                            </p:txEl>
                                          </p:spTgt>
                                        </p:tgtEl>
                                        <p:attrNameLst>
                                          <p:attrName>style.visibility</p:attrName>
                                        </p:attrNameLst>
                                      </p:cBhvr>
                                      <p:to>
                                        <p:strVal val="visible"/>
                                      </p:to>
                                    </p:set>
                                    <p:animEffect transition="in" filter="wipe(up)">
                                      <p:cBhvr>
                                        <p:cTn id="10" dur="500"/>
                                        <p:tgtEl>
                                          <p:spTgt spid="13312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3204"/>
                                        </p:tgtEl>
                                        <p:attrNameLst>
                                          <p:attrName>style.visibility</p:attrName>
                                        </p:attrNameLst>
                                      </p:cBhvr>
                                      <p:to>
                                        <p:strVal val="visible"/>
                                      </p:to>
                                    </p:set>
                                    <p:animEffect transition="in" filter="wipe(left)">
                                      <p:cBhvr>
                                        <p:cTn id="23" dur="500"/>
                                        <p:tgtEl>
                                          <p:spTgt spid="13320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3320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320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320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22" presetClass="entr" presetSubtype="1" fill="hold" grpId="0" nodeType="withEffect">
                                  <p:stCondLst>
                                    <p:cond delay="0"/>
                                  </p:stCondLst>
                                  <p:childTnLst>
                                    <p:set>
                                      <p:cBhvr>
                                        <p:cTn id="44" dur="1" fill="hold">
                                          <p:stCondLst>
                                            <p:cond delay="0"/>
                                          </p:stCondLst>
                                        </p:cTn>
                                        <p:tgtEl>
                                          <p:spTgt spid="133122">
                                            <p:txEl>
                                              <p:pRg st="2" end="2"/>
                                            </p:txEl>
                                          </p:spTgt>
                                        </p:tgtEl>
                                        <p:attrNameLst>
                                          <p:attrName>style.visibility</p:attrName>
                                        </p:attrNameLst>
                                      </p:cBhvr>
                                      <p:to>
                                        <p:strVal val="visible"/>
                                      </p:to>
                                    </p:set>
                                    <p:animEffect transition="in" filter="wipe(up)">
                                      <p:cBhvr>
                                        <p:cTn id="45" dur="500"/>
                                        <p:tgtEl>
                                          <p:spTgt spid="133122">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3193"/>
                                        </p:tgtEl>
                                        <p:attrNameLst>
                                          <p:attrName>style.visibility</p:attrName>
                                        </p:attrNameLst>
                                      </p:cBhvr>
                                      <p:to>
                                        <p:strVal val="visible"/>
                                      </p:to>
                                    </p:set>
                                    <p:animEffect transition="in" filter="wipe(left)">
                                      <p:cBhvr>
                                        <p:cTn id="54" dur="500"/>
                                        <p:tgtEl>
                                          <p:spTgt spid="1331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319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319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3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P spid="133193" grpId="0" animBg="1"/>
      <p:bldP spid="133194" grpId="0" animBg="1"/>
      <p:bldP spid="133195" grpId="0" animBg="1"/>
      <p:bldP spid="133197" grpId="0" animBg="1"/>
      <p:bldP spid="133204" grpId="0" animBg="1"/>
      <p:bldP spid="133204" grpId="1" animBg="1"/>
      <p:bldP spid="133205" grpId="0"/>
      <p:bldP spid="13320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609600" y="549275"/>
            <a:ext cx="10972800" cy="5759450"/>
          </a:xfrm>
        </p:spPr>
        <p:txBody>
          <a:bodyPr>
            <a:normAutofit fontScale="92500" lnSpcReduction="10000"/>
          </a:bodyPr>
          <a:lstStyle/>
          <a:p>
            <a:pPr marL="457200" lvl="1" indent="-457200" hangingPunct="0">
              <a:lnSpc>
                <a:spcPct val="110000"/>
              </a:lnSpc>
              <a:spcBef>
                <a:spcPts val="600"/>
              </a:spcBef>
              <a:buFont typeface="Arial" panose="020B0604020202020204" pitchFamily="34" charset="0"/>
              <a:buChar char="•"/>
              <a:defRPr/>
            </a:pP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中点画圆算法思想</a:t>
            </a:r>
          </a:p>
          <a:p>
            <a:pPr lvl="2" eaLnBrk="1" hangingPunct="1">
              <a:lnSpc>
                <a:spcPct val="90000"/>
              </a:lnSpc>
            </a:pPr>
            <a:r>
              <a:rPr lang="zh-CN" altLang="en-US" b="1" dirty="0" smtClean="0">
                <a:solidFill>
                  <a:schemeClr val="bg2">
                    <a:lumMod val="50000"/>
                  </a:schemeClr>
                </a:solidFill>
              </a:rPr>
              <a:t>定义一个圆函数</a:t>
            </a:r>
            <a:endParaRPr lang="en-US" altLang="zh-CN" b="1" baseline="30000" dirty="0" smtClean="0">
              <a:solidFill>
                <a:schemeClr val="bg2">
                  <a:lumMod val="50000"/>
                </a:schemeClr>
              </a:solidFill>
              <a:latin typeface="Times New Roman" pitchFamily="18" charset="0"/>
            </a:endParaRPr>
          </a:p>
          <a:p>
            <a:pPr lvl="2" eaLnBrk="1" hangingPunct="1">
              <a:lnSpc>
                <a:spcPct val="90000"/>
              </a:lnSpc>
              <a:spcBef>
                <a:spcPct val="60000"/>
              </a:spcBef>
              <a:buFont typeface="Wingdings" pitchFamily="2" charset="2"/>
              <a:buNone/>
            </a:pPr>
            <a:r>
              <a:rPr lang="en-US" altLang="zh-CN" b="1" dirty="0" smtClean="0">
                <a:solidFill>
                  <a:schemeClr val="bg2">
                    <a:lumMod val="50000"/>
                  </a:schemeClr>
                </a:solidFill>
                <a:latin typeface="Times New Roman" pitchFamily="18" charset="0"/>
              </a:rPr>
              <a:t>             </a:t>
            </a:r>
            <a:r>
              <a:rPr lang="en-US" altLang="zh-CN" b="1" i="1" dirty="0" err="1" smtClean="0">
                <a:solidFill>
                  <a:schemeClr val="bg2">
                    <a:lumMod val="50000"/>
                  </a:schemeClr>
                </a:solidFill>
                <a:latin typeface="Times New Roman" pitchFamily="18" charset="0"/>
              </a:rPr>
              <a:t>f</a:t>
            </a:r>
            <a:r>
              <a:rPr lang="en-US" altLang="zh-CN" b="1" baseline="-25000" dirty="0" err="1" smtClean="0">
                <a:solidFill>
                  <a:schemeClr val="bg2">
                    <a:lumMod val="50000"/>
                  </a:schemeClr>
                </a:solidFill>
                <a:latin typeface="Times New Roman" pitchFamily="18" charset="0"/>
              </a:rPr>
              <a:t>circle</a:t>
            </a:r>
            <a:r>
              <a:rPr lang="en-US" altLang="zh-CN" b="1" dirty="0"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baseline="30000" dirty="0" smtClean="0">
                <a:solidFill>
                  <a:schemeClr val="bg2">
                    <a:lumMod val="50000"/>
                  </a:schemeClr>
                </a:solidFill>
                <a:latin typeface="Times New Roman" pitchFamily="18" charset="0"/>
              </a:rPr>
              <a:t>2</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y</a:t>
            </a:r>
            <a:r>
              <a:rPr lang="en-US" altLang="zh-CN" b="1" baseline="30000" dirty="0" smtClean="0">
                <a:solidFill>
                  <a:schemeClr val="bg2">
                    <a:lumMod val="50000"/>
                  </a:schemeClr>
                </a:solidFill>
                <a:latin typeface="Times New Roman" pitchFamily="18" charset="0"/>
              </a:rPr>
              <a:t>2</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r</a:t>
            </a:r>
            <a:r>
              <a:rPr lang="en-US" altLang="zh-CN" b="1" baseline="30000" dirty="0" smtClean="0">
                <a:solidFill>
                  <a:schemeClr val="bg2">
                    <a:lumMod val="50000"/>
                  </a:schemeClr>
                </a:solidFill>
                <a:latin typeface="Times New Roman" pitchFamily="18" charset="0"/>
              </a:rPr>
              <a:t>2</a:t>
            </a:r>
            <a:endParaRPr lang="en-US" altLang="zh-CN" b="1" dirty="0" smtClean="0">
              <a:solidFill>
                <a:schemeClr val="bg2">
                  <a:lumMod val="50000"/>
                </a:schemeClr>
              </a:solidFill>
              <a:latin typeface="Times New Roman" pitchFamily="18" charset="0"/>
            </a:endParaRPr>
          </a:p>
          <a:p>
            <a:pPr lvl="2" eaLnBrk="1" hangingPunct="1">
              <a:lnSpc>
                <a:spcPct val="90000"/>
              </a:lnSpc>
              <a:buFont typeface="Wingdings" pitchFamily="2" charset="2"/>
              <a:buNone/>
            </a:pPr>
            <a:r>
              <a:rPr lang="en-US" altLang="zh-CN" b="1" dirty="0" smtClean="0">
                <a:solidFill>
                  <a:schemeClr val="bg2">
                    <a:lumMod val="50000"/>
                  </a:schemeClr>
                </a:solidFill>
                <a:latin typeface="Times New Roman" pitchFamily="18" charset="0"/>
              </a:rPr>
              <a:t>                     </a:t>
            </a:r>
          </a:p>
          <a:p>
            <a:pPr lvl="2" eaLnBrk="1" hangingPunct="1">
              <a:lnSpc>
                <a:spcPct val="90000"/>
              </a:lnSpc>
              <a:buFont typeface="Wingdings" pitchFamily="2" charset="2"/>
              <a:buNone/>
            </a:pPr>
            <a:r>
              <a:rPr lang="en-US" altLang="zh-CN" b="1" dirty="0" smtClean="0">
                <a:solidFill>
                  <a:schemeClr val="bg2">
                    <a:lumMod val="50000"/>
                  </a:schemeClr>
                </a:solidFill>
                <a:latin typeface="Times New Roman" pitchFamily="18" charset="0"/>
              </a:rPr>
              <a:t>                     &lt;0,      (</a:t>
            </a:r>
            <a:r>
              <a:rPr lang="en-US" altLang="zh-CN" b="1" i="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位于圆内</a:t>
            </a:r>
          </a:p>
          <a:p>
            <a:pPr lvl="2" eaLnBrk="1" hangingPunct="1">
              <a:lnSpc>
                <a:spcPct val="90000"/>
              </a:lnSpc>
              <a:buFont typeface="Wingdings" pitchFamily="2" charset="2"/>
              <a:buNone/>
            </a:pPr>
            <a:r>
              <a:rPr lang="en-US" altLang="zh-CN" b="1" i="1" dirty="0" err="1" smtClean="0">
                <a:solidFill>
                  <a:schemeClr val="bg2">
                    <a:lumMod val="50000"/>
                  </a:schemeClr>
                </a:solidFill>
                <a:latin typeface="Times New Roman" pitchFamily="18" charset="0"/>
              </a:rPr>
              <a:t>f</a:t>
            </a:r>
            <a:r>
              <a:rPr lang="en-US" altLang="zh-CN" b="1" baseline="-25000" dirty="0" err="1" smtClean="0">
                <a:solidFill>
                  <a:schemeClr val="bg2">
                    <a:lumMod val="50000"/>
                  </a:schemeClr>
                </a:solidFill>
                <a:latin typeface="Times New Roman" pitchFamily="18" charset="0"/>
              </a:rPr>
              <a:t>circle</a:t>
            </a:r>
            <a:r>
              <a:rPr lang="en-US" altLang="zh-CN" b="1" dirty="0"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dirty="0" smtClean="0">
                <a:solidFill>
                  <a:schemeClr val="bg2">
                    <a:lumMod val="50000"/>
                  </a:schemeClr>
                </a:solidFill>
                <a:latin typeface="Times New Roman" pitchFamily="18" charset="0"/>
              </a:rPr>
              <a:t>)      =0,      (</a:t>
            </a:r>
            <a:r>
              <a:rPr lang="en-US" altLang="zh-CN" b="1" i="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位于圆上</a:t>
            </a:r>
          </a:p>
          <a:p>
            <a:pPr lvl="2" eaLnBrk="1" hangingPunct="1">
              <a:lnSpc>
                <a:spcPct val="90000"/>
              </a:lnSpc>
              <a:buFont typeface="Wingdings" pitchFamily="2" charset="2"/>
              <a:buNone/>
            </a:pPr>
            <a:r>
              <a:rPr lang="en-US" altLang="zh-CN" b="1" dirty="0" smtClean="0">
                <a:solidFill>
                  <a:schemeClr val="bg2">
                    <a:lumMod val="50000"/>
                  </a:schemeClr>
                </a:solidFill>
                <a:latin typeface="Times New Roman" pitchFamily="18" charset="0"/>
              </a:rPr>
              <a:t>                     &gt;0,      (</a:t>
            </a:r>
            <a:r>
              <a:rPr lang="en-US" altLang="zh-CN" b="1" i="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位于圆外</a:t>
            </a:r>
          </a:p>
          <a:p>
            <a:pPr lvl="2" eaLnBrk="1" hangingPunct="1">
              <a:lnSpc>
                <a:spcPct val="90000"/>
              </a:lnSpc>
              <a:buFont typeface="Wingdings" pitchFamily="2" charset="2"/>
              <a:buNone/>
            </a:pPr>
            <a:endParaRPr lang="zh-CN" altLang="en-US" b="1" dirty="0" smtClean="0">
              <a:solidFill>
                <a:schemeClr val="bg2">
                  <a:lumMod val="50000"/>
                </a:schemeClr>
              </a:solidFill>
            </a:endParaRPr>
          </a:p>
          <a:p>
            <a:pPr lvl="2" eaLnBrk="1" hangingPunct="1">
              <a:lnSpc>
                <a:spcPct val="90000"/>
              </a:lnSpc>
            </a:pPr>
            <a:r>
              <a:rPr lang="zh-CN" altLang="en-US" b="1" dirty="0" smtClean="0">
                <a:solidFill>
                  <a:schemeClr val="bg2">
                    <a:lumMod val="50000"/>
                  </a:schemeClr>
                </a:solidFill>
              </a:rPr>
              <a:t>决策项</a:t>
            </a:r>
            <a:r>
              <a:rPr lang="en-US" altLang="zh-CN" b="1" dirty="0" smtClean="0">
                <a:solidFill>
                  <a:schemeClr val="bg2">
                    <a:lumMod val="50000"/>
                  </a:schemeClr>
                </a:solidFill>
                <a:latin typeface="Times New Roman" pitchFamily="18" charset="0"/>
              </a:rPr>
              <a:t>p</a:t>
            </a:r>
            <a:r>
              <a:rPr lang="zh-CN" altLang="en-US" b="1" dirty="0" smtClean="0">
                <a:solidFill>
                  <a:schemeClr val="bg2">
                    <a:lumMod val="50000"/>
                  </a:schemeClr>
                </a:solidFill>
              </a:rPr>
              <a:t>为圆函数</a:t>
            </a:r>
            <a:r>
              <a:rPr lang="en-US" altLang="zh-CN" b="1" i="1" dirty="0" err="1" smtClean="0">
                <a:solidFill>
                  <a:schemeClr val="bg2">
                    <a:lumMod val="50000"/>
                  </a:schemeClr>
                </a:solidFill>
                <a:latin typeface="Times New Roman" pitchFamily="18" charset="0"/>
              </a:rPr>
              <a:t>fcircle</a:t>
            </a:r>
            <a:r>
              <a:rPr lang="en-US" altLang="zh-CN" b="1" i="1" dirty="0"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x,y</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rPr>
              <a:t>在中点的值</a:t>
            </a:r>
          </a:p>
          <a:p>
            <a:pPr lvl="2" eaLnBrk="1" hangingPunct="1">
              <a:lnSpc>
                <a:spcPct val="90000"/>
              </a:lnSpc>
              <a:spcBef>
                <a:spcPct val="50000"/>
              </a:spcBef>
              <a:spcAft>
                <a:spcPct val="50000"/>
              </a:spcAft>
              <a:buFont typeface="Wingdings" pitchFamily="2" charset="2"/>
              <a:buNone/>
            </a:pPr>
            <a:r>
              <a:rPr lang="en-US" altLang="zh-CN" b="1" dirty="0" smtClean="0">
                <a:solidFill>
                  <a:schemeClr val="bg2">
                    <a:lumMod val="50000"/>
                  </a:schemeClr>
                </a:solidFill>
                <a:latin typeface="Times New Roman" pitchFamily="18" charset="0"/>
              </a:rPr>
              <a:t>             </a:t>
            </a:r>
            <a:r>
              <a:rPr lang="en-US" altLang="zh-CN" b="1" i="1" dirty="0" err="1" smtClean="0">
                <a:solidFill>
                  <a:schemeClr val="bg2">
                    <a:lumMod val="50000"/>
                  </a:schemeClr>
                </a:solidFill>
                <a:latin typeface="Times New Roman" pitchFamily="18" charset="0"/>
              </a:rPr>
              <a:t>p</a:t>
            </a:r>
            <a:r>
              <a:rPr lang="en-US" altLang="zh-CN" b="1" baseline="-25000" dirty="0" err="1"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a:t>
            </a:r>
            <a:r>
              <a:rPr lang="en-US" altLang="zh-CN" b="1" dirty="0" smtClean="0">
                <a:solidFill>
                  <a:schemeClr val="bg2">
                    <a:lumMod val="50000"/>
                  </a:schemeClr>
                </a:solidFill>
              </a:rPr>
              <a:t>    </a:t>
            </a:r>
            <a:r>
              <a:rPr lang="en-US" altLang="zh-CN" b="1" i="1" dirty="0" err="1" smtClean="0">
                <a:solidFill>
                  <a:schemeClr val="bg2">
                    <a:lumMod val="50000"/>
                  </a:schemeClr>
                </a:solidFill>
                <a:latin typeface="Times New Roman" pitchFamily="18" charset="0"/>
              </a:rPr>
              <a:t>f</a:t>
            </a:r>
            <a:r>
              <a:rPr lang="en-US" altLang="zh-CN" b="1" baseline="-25000" dirty="0" err="1" smtClean="0">
                <a:solidFill>
                  <a:schemeClr val="bg2">
                    <a:lumMod val="50000"/>
                  </a:schemeClr>
                </a:solidFill>
                <a:latin typeface="Times New Roman" pitchFamily="18" charset="0"/>
              </a:rPr>
              <a:t>circle</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+1,</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-1/2)</a:t>
            </a:r>
            <a:endParaRPr lang="zh-CN" altLang="en-US" b="1" dirty="0" smtClean="0">
              <a:solidFill>
                <a:schemeClr val="bg2">
                  <a:lumMod val="50000"/>
                </a:schemeClr>
              </a:solidFill>
            </a:endParaRPr>
          </a:p>
          <a:p>
            <a:pPr lvl="2" eaLnBrk="1" hangingPunct="1">
              <a:lnSpc>
                <a:spcPct val="90000"/>
              </a:lnSpc>
            </a:pPr>
            <a:r>
              <a:rPr lang="zh-CN" altLang="en-US" b="1" dirty="0" smtClean="0">
                <a:solidFill>
                  <a:schemeClr val="bg2">
                    <a:lumMod val="50000"/>
                  </a:schemeClr>
                </a:solidFill>
              </a:rPr>
              <a:t>采用增量运算计算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k+1</a:t>
            </a:r>
          </a:p>
          <a:p>
            <a:pPr lvl="2" eaLnBrk="1" hangingPunct="1">
              <a:lnSpc>
                <a:spcPct val="90000"/>
              </a:lnSpc>
            </a:pPr>
            <a:r>
              <a:rPr lang="zh-CN" altLang="en-US" b="1" dirty="0" smtClean="0">
                <a:solidFill>
                  <a:schemeClr val="bg2">
                    <a:lumMod val="50000"/>
                  </a:schemeClr>
                </a:solidFill>
              </a:rPr>
              <a:t>决策项初始值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0</a:t>
            </a:r>
            <a:r>
              <a:rPr lang="en-US" altLang="zh-CN" b="1" dirty="0" smtClean="0">
                <a:solidFill>
                  <a:schemeClr val="bg2">
                    <a:lumMod val="50000"/>
                  </a:schemeClr>
                </a:solidFill>
                <a:latin typeface="Times New Roman" pitchFamily="18" charset="0"/>
              </a:rPr>
              <a:t>=5/4-</a:t>
            </a:r>
            <a:r>
              <a:rPr lang="en-US" altLang="zh-CN" b="1" i="1" dirty="0" smtClean="0">
                <a:solidFill>
                  <a:schemeClr val="bg2">
                    <a:lumMod val="50000"/>
                  </a:schemeClr>
                </a:solidFill>
                <a:latin typeface="Times New Roman" pitchFamily="18" charset="0"/>
              </a:rPr>
              <a:t>r</a:t>
            </a:r>
          </a:p>
          <a:p>
            <a:pPr lvl="2" eaLnBrk="1" hangingPunct="1">
              <a:lnSpc>
                <a:spcPct val="90000"/>
              </a:lnSpc>
              <a:buFont typeface="Wingdings" pitchFamily="2" charset="2"/>
              <a:buNone/>
            </a:pPr>
            <a:r>
              <a:rPr lang="en-US" altLang="zh-CN" b="1" dirty="0" smtClean="0">
                <a:solidFill>
                  <a:schemeClr val="bg2">
                    <a:lumMod val="50000"/>
                  </a:schemeClr>
                </a:solidFill>
                <a:latin typeface="Times New Roman" pitchFamily="18" charset="0"/>
              </a:rPr>
              <a:t>                   </a:t>
            </a:r>
            <a:endParaRPr lang="zh-CN" altLang="en-US" b="1" dirty="0" smtClean="0">
              <a:solidFill>
                <a:schemeClr val="bg2">
                  <a:lumMod val="50000"/>
                </a:schemeClr>
              </a:solidFill>
              <a:latin typeface="Times New Roman" pitchFamily="18" charset="0"/>
            </a:endParaRPr>
          </a:p>
        </p:txBody>
      </p:sp>
      <p:sp>
        <p:nvSpPr>
          <p:cNvPr id="135172" name="AutoShape 4"/>
          <p:cNvSpPr>
            <a:spLocks/>
          </p:cNvSpPr>
          <p:nvPr/>
        </p:nvSpPr>
        <p:spPr bwMode="auto">
          <a:xfrm>
            <a:off x="3551767" y="2457451"/>
            <a:ext cx="239184" cy="1116013"/>
          </a:xfrm>
          <a:prstGeom prst="leftBrace">
            <a:avLst>
              <a:gd name="adj1" fmla="val 518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10131920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5171">
                                            <p:bg/>
                                          </p:spTgt>
                                        </p:tgtEl>
                                        <p:attrNameLst>
                                          <p:attrName>style.visibility</p:attrName>
                                        </p:attrNameLst>
                                      </p:cBhvr>
                                      <p:to>
                                        <p:strVal val="visible"/>
                                      </p:to>
                                    </p:set>
                                    <p:animEffect transition="in" filter="wipe(up)">
                                      <p:cBhvr>
                                        <p:cTn id="7" dur="500"/>
                                        <p:tgtEl>
                                          <p:spTgt spid="135171">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5171">
                                            <p:txEl>
                                              <p:pRg st="0" end="0"/>
                                            </p:txEl>
                                          </p:spTgt>
                                        </p:tgtEl>
                                        <p:attrNameLst>
                                          <p:attrName>style.visibility</p:attrName>
                                        </p:attrNameLst>
                                      </p:cBhvr>
                                      <p:to>
                                        <p:strVal val="visible"/>
                                      </p:to>
                                    </p:set>
                                    <p:animEffect transition="in" filter="wipe(up)">
                                      <p:cBhvr>
                                        <p:cTn id="10" dur="500"/>
                                        <p:tgtEl>
                                          <p:spTgt spid="135171">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Effect transition="in" filter="wipe(up)">
                                      <p:cBhvr>
                                        <p:cTn id="13" dur="500"/>
                                        <p:tgtEl>
                                          <p:spTgt spid="135171">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5171">
                                            <p:txEl>
                                              <p:pRg st="2" end="2"/>
                                            </p:txEl>
                                          </p:spTgt>
                                        </p:tgtEl>
                                        <p:attrNameLst>
                                          <p:attrName>style.visibility</p:attrName>
                                        </p:attrNameLst>
                                      </p:cBhvr>
                                      <p:to>
                                        <p:strVal val="visible"/>
                                      </p:to>
                                    </p:set>
                                    <p:animEffect transition="in" filter="wipe(up)">
                                      <p:cBhvr>
                                        <p:cTn id="16" dur="500"/>
                                        <p:tgtEl>
                                          <p:spTgt spid="13517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5171">
                                            <p:txEl>
                                              <p:pRg st="3" end="3"/>
                                            </p:txEl>
                                          </p:spTgt>
                                        </p:tgtEl>
                                        <p:attrNameLst>
                                          <p:attrName>style.visibility</p:attrName>
                                        </p:attrNameLst>
                                      </p:cBhvr>
                                      <p:to>
                                        <p:strVal val="visible"/>
                                      </p:to>
                                    </p:set>
                                    <p:animEffect transition="in" filter="wipe(up)">
                                      <p:cBhvr>
                                        <p:cTn id="21" dur="500"/>
                                        <p:tgtEl>
                                          <p:spTgt spid="135171">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5171">
                                            <p:txEl>
                                              <p:pRg st="4" end="4"/>
                                            </p:txEl>
                                          </p:spTgt>
                                        </p:tgtEl>
                                        <p:attrNameLst>
                                          <p:attrName>style.visibility</p:attrName>
                                        </p:attrNameLst>
                                      </p:cBhvr>
                                      <p:to>
                                        <p:strVal val="visible"/>
                                      </p:to>
                                    </p:set>
                                    <p:animEffect transition="in" filter="wipe(up)">
                                      <p:cBhvr>
                                        <p:cTn id="24" dur="500"/>
                                        <p:tgtEl>
                                          <p:spTgt spid="135171">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animEffect transition="in" filter="wipe(up)">
                                      <p:cBhvr>
                                        <p:cTn id="27" dur="500"/>
                                        <p:tgtEl>
                                          <p:spTgt spid="135171">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35171">
                                            <p:txEl>
                                              <p:pRg st="6" end="6"/>
                                            </p:txEl>
                                          </p:spTgt>
                                        </p:tgtEl>
                                        <p:attrNameLst>
                                          <p:attrName>style.visibility</p:attrName>
                                        </p:attrNameLst>
                                      </p:cBhvr>
                                      <p:to>
                                        <p:strVal val="visible"/>
                                      </p:to>
                                    </p:set>
                                    <p:animEffect transition="in" filter="wipe(up)">
                                      <p:cBhvr>
                                        <p:cTn id="30" dur="500"/>
                                        <p:tgtEl>
                                          <p:spTgt spid="135171">
                                            <p:txEl>
                                              <p:pRg st="6" end="6"/>
                                            </p:txEl>
                                          </p:spTgt>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351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5171">
                                            <p:txEl>
                                              <p:pRg st="8" end="8"/>
                                            </p:txEl>
                                          </p:spTgt>
                                        </p:tgtEl>
                                        <p:attrNameLst>
                                          <p:attrName>style.visibility</p:attrName>
                                        </p:attrNameLst>
                                      </p:cBhvr>
                                      <p:to>
                                        <p:strVal val="visible"/>
                                      </p:to>
                                    </p:set>
                                    <p:animEffect transition="in" filter="wipe(up)">
                                      <p:cBhvr>
                                        <p:cTn id="37" dur="500"/>
                                        <p:tgtEl>
                                          <p:spTgt spid="135171">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5171">
                                            <p:txEl>
                                              <p:pRg st="9" end="9"/>
                                            </p:txEl>
                                          </p:spTgt>
                                        </p:tgtEl>
                                        <p:attrNameLst>
                                          <p:attrName>style.visibility</p:attrName>
                                        </p:attrNameLst>
                                      </p:cBhvr>
                                      <p:to>
                                        <p:strVal val="visible"/>
                                      </p:to>
                                    </p:set>
                                    <p:animEffect transition="in" filter="wipe(up)">
                                      <p:cBhvr>
                                        <p:cTn id="40" dur="500"/>
                                        <p:tgtEl>
                                          <p:spTgt spid="13517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5171">
                                            <p:txEl>
                                              <p:pRg st="10" end="10"/>
                                            </p:txEl>
                                          </p:spTgt>
                                        </p:tgtEl>
                                        <p:attrNameLst>
                                          <p:attrName>style.visibility</p:attrName>
                                        </p:attrNameLst>
                                      </p:cBhvr>
                                      <p:to>
                                        <p:strVal val="visible"/>
                                      </p:to>
                                    </p:set>
                                    <p:animEffect transition="in" filter="wipe(up)">
                                      <p:cBhvr>
                                        <p:cTn id="45" dur="500"/>
                                        <p:tgtEl>
                                          <p:spTgt spid="135171">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35171">
                                            <p:txEl>
                                              <p:pRg st="11" end="11"/>
                                            </p:txEl>
                                          </p:spTgt>
                                        </p:tgtEl>
                                        <p:attrNameLst>
                                          <p:attrName>style.visibility</p:attrName>
                                        </p:attrNameLst>
                                      </p:cBhvr>
                                      <p:to>
                                        <p:strVal val="visible"/>
                                      </p:to>
                                    </p:set>
                                    <p:animEffect transition="in" filter="wipe(up)">
                                      <p:cBhvr>
                                        <p:cTn id="50" dur="500"/>
                                        <p:tgtEl>
                                          <p:spTgt spid="135171">
                                            <p:txEl>
                                              <p:pRg st="11" end="11"/>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35171">
                                            <p:txEl>
                                              <p:pRg st="12" end="12"/>
                                            </p:txEl>
                                          </p:spTgt>
                                        </p:tgtEl>
                                        <p:attrNameLst>
                                          <p:attrName>style.visibility</p:attrName>
                                        </p:attrNameLst>
                                      </p:cBhvr>
                                      <p:to>
                                        <p:strVal val="visible"/>
                                      </p:to>
                                    </p:set>
                                    <p:animEffect transition="in" filter="wipe(up)">
                                      <p:cBhvr>
                                        <p:cTn id="53" dur="500"/>
                                        <p:tgtEl>
                                          <p:spTgt spid="135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nimBg="1"/>
      <p:bldP spid="13517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a:xfrm>
            <a:off x="527051" y="800100"/>
            <a:ext cx="10972800" cy="6057900"/>
          </a:xfrm>
        </p:spPr>
        <p:txBody>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中点画圆算法描述</a:t>
            </a:r>
          </a:p>
          <a:p>
            <a:pPr lvl="2" eaLnBrk="1" hangingPunct="1"/>
            <a:r>
              <a:rPr lang="zh-CN" altLang="en-US" b="1" dirty="0" smtClean="0">
                <a:solidFill>
                  <a:schemeClr val="bg2">
                    <a:lumMod val="50000"/>
                  </a:schemeClr>
                </a:solidFill>
              </a:rPr>
              <a:t>输入圆半径</a:t>
            </a:r>
            <a:r>
              <a:rPr lang="en-US" altLang="zh-CN" b="1" i="1" dirty="0" smtClean="0">
                <a:solidFill>
                  <a:schemeClr val="bg2">
                    <a:lumMod val="50000"/>
                  </a:schemeClr>
                </a:solidFill>
                <a:latin typeface="Times New Roman" pitchFamily="18" charset="0"/>
              </a:rPr>
              <a:t>r</a:t>
            </a:r>
            <a:r>
              <a:rPr lang="zh-CN" altLang="en-US" b="1" dirty="0" smtClean="0">
                <a:solidFill>
                  <a:schemeClr val="bg2">
                    <a:lumMod val="50000"/>
                  </a:schemeClr>
                </a:solidFill>
                <a:latin typeface="Times New Roman" pitchFamily="18" charset="0"/>
              </a:rPr>
              <a:t>和圆心坐标</a:t>
            </a:r>
            <a:r>
              <a:rPr lang="en-US" altLang="zh-CN" b="1" dirty="0"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x</a:t>
            </a:r>
            <a:r>
              <a:rPr lang="en-US" altLang="zh-CN" b="1" baseline="-25000" dirty="0" err="1" smtClean="0">
                <a:solidFill>
                  <a:schemeClr val="bg2">
                    <a:lumMod val="50000"/>
                  </a:schemeClr>
                </a:solidFill>
                <a:latin typeface="Times New Roman" pitchFamily="18" charset="0"/>
              </a:rPr>
              <a:t>c</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baseline="-25000" dirty="0" err="1" smtClean="0">
                <a:solidFill>
                  <a:schemeClr val="bg2">
                    <a:lumMod val="50000"/>
                  </a:schemeClr>
                </a:solidFill>
                <a:latin typeface="Times New Roman" pitchFamily="18" charset="0"/>
              </a:rPr>
              <a:t>c</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，并得到圆周上的第一个点像素点</a:t>
            </a:r>
            <a:r>
              <a:rPr lang="en-US" altLang="zh-CN" b="1" dirty="0" smtClean="0">
                <a:solidFill>
                  <a:schemeClr val="bg2">
                    <a:lumMod val="50000"/>
                  </a:schemeClr>
                </a:solidFill>
                <a:latin typeface="Times New Roman" pitchFamily="18" charset="0"/>
              </a:rPr>
              <a:t>(0,</a:t>
            </a:r>
            <a:r>
              <a:rPr lang="en-US" altLang="zh-CN" b="1" i="1" dirty="0" smtClean="0">
                <a:solidFill>
                  <a:schemeClr val="bg2">
                    <a:lumMod val="50000"/>
                  </a:schemeClr>
                </a:solidFill>
                <a:latin typeface="Times New Roman" pitchFamily="18" charset="0"/>
              </a:rPr>
              <a:t>r</a:t>
            </a:r>
            <a:r>
              <a:rPr lang="en-US" altLang="zh-CN" b="1" dirty="0" smtClean="0">
                <a:solidFill>
                  <a:schemeClr val="bg2">
                    <a:lumMod val="50000"/>
                  </a:schemeClr>
                </a:solidFill>
                <a:latin typeface="Times New Roman" pitchFamily="18" charset="0"/>
              </a:rPr>
              <a:t>);</a:t>
            </a:r>
          </a:p>
          <a:p>
            <a:pPr lvl="2" eaLnBrk="1" hangingPunct="1"/>
            <a:r>
              <a:rPr lang="zh-CN" altLang="en-US" b="1" dirty="0" smtClean="0">
                <a:solidFill>
                  <a:schemeClr val="bg2">
                    <a:lumMod val="50000"/>
                  </a:schemeClr>
                </a:solidFill>
                <a:latin typeface="Times New Roman" pitchFamily="18" charset="0"/>
              </a:rPr>
              <a:t>计算决策项初始值</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0</a:t>
            </a:r>
            <a:r>
              <a:rPr lang="en-US" altLang="zh-CN" b="1" dirty="0" smtClean="0">
                <a:solidFill>
                  <a:schemeClr val="bg2">
                    <a:lumMod val="50000"/>
                  </a:schemeClr>
                </a:solidFill>
                <a:latin typeface="Times New Roman" pitchFamily="18" charset="0"/>
              </a:rPr>
              <a:t>=5/4-</a:t>
            </a:r>
            <a:r>
              <a:rPr lang="en-US" altLang="zh-CN" b="1" i="1" dirty="0" smtClean="0">
                <a:solidFill>
                  <a:schemeClr val="bg2">
                    <a:lumMod val="50000"/>
                  </a:schemeClr>
                </a:solidFill>
                <a:latin typeface="Times New Roman" pitchFamily="18" charset="0"/>
              </a:rPr>
              <a:t>r</a:t>
            </a:r>
            <a:r>
              <a:rPr lang="zh-CN" altLang="en-US" b="1" i="1" dirty="0" smtClean="0">
                <a:solidFill>
                  <a:schemeClr val="bg2">
                    <a:lumMod val="50000"/>
                  </a:schemeClr>
                </a:solidFill>
                <a:latin typeface="Times New Roman" pitchFamily="18" charset="0"/>
              </a:rPr>
              <a:t>；</a:t>
            </a:r>
          </a:p>
          <a:p>
            <a:pPr lvl="2" eaLnBrk="1" hangingPunct="1"/>
            <a:r>
              <a:rPr lang="zh-CN" altLang="en-US" b="1" dirty="0" smtClean="0">
                <a:solidFill>
                  <a:schemeClr val="bg2">
                    <a:lumMod val="50000"/>
                  </a:schemeClr>
                </a:solidFill>
                <a:latin typeface="Times New Roman" pitchFamily="18" charset="0"/>
              </a:rPr>
              <a:t>在每个</a:t>
            </a:r>
            <a:r>
              <a:rPr lang="en-US" altLang="zh-CN" b="1" i="1" dirty="0" err="1" smtClean="0">
                <a:solidFill>
                  <a:schemeClr val="bg2">
                    <a:lumMod val="50000"/>
                  </a:schemeClr>
                </a:solidFill>
                <a:latin typeface="Times New Roman" pitchFamily="18" charset="0"/>
              </a:rPr>
              <a:t>x</a:t>
            </a:r>
            <a:r>
              <a:rPr lang="en-US" altLang="zh-CN" b="1" baseline="-25000" dirty="0" err="1" smtClean="0">
                <a:solidFill>
                  <a:schemeClr val="bg2">
                    <a:lumMod val="50000"/>
                  </a:schemeClr>
                </a:solidFill>
                <a:latin typeface="Times New Roman" pitchFamily="18" charset="0"/>
              </a:rPr>
              <a:t>k</a:t>
            </a:r>
            <a:r>
              <a:rPr lang="zh-CN" altLang="en-US" b="1" dirty="0" smtClean="0">
                <a:solidFill>
                  <a:schemeClr val="bg2">
                    <a:lumMod val="50000"/>
                  </a:schemeClr>
                </a:solidFill>
                <a:latin typeface="Times New Roman" pitchFamily="18" charset="0"/>
              </a:rPr>
              <a:t>位置，从</a:t>
            </a:r>
            <a:r>
              <a:rPr lang="en-US" altLang="zh-CN" sz="2000" b="1" i="1"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=0</a:t>
            </a:r>
            <a:r>
              <a:rPr lang="zh-CN" altLang="en-US" b="1" dirty="0" smtClean="0">
                <a:solidFill>
                  <a:schemeClr val="bg2">
                    <a:lumMod val="50000"/>
                  </a:schemeClr>
                </a:solidFill>
                <a:latin typeface="Times New Roman" pitchFamily="18" charset="0"/>
              </a:rPr>
              <a:t>开始，完成下列检测：</a:t>
            </a:r>
          </a:p>
          <a:p>
            <a:pPr lvl="3" eaLnBrk="1" hangingPunct="1"/>
            <a:r>
              <a:rPr lang="zh-CN" altLang="en-US" b="1" dirty="0" smtClean="0">
                <a:solidFill>
                  <a:schemeClr val="bg2">
                    <a:lumMod val="50000"/>
                  </a:schemeClr>
                </a:solidFill>
                <a:latin typeface="Times New Roman" pitchFamily="18" charset="0"/>
              </a:rPr>
              <a:t>如果</a:t>
            </a:r>
            <a:r>
              <a:rPr lang="en-US" altLang="zh-CN" b="1" i="1" dirty="0" err="1" smtClean="0">
                <a:solidFill>
                  <a:schemeClr val="bg2">
                    <a:lumMod val="50000"/>
                  </a:schemeClr>
                </a:solidFill>
                <a:latin typeface="Times New Roman" pitchFamily="18" charset="0"/>
              </a:rPr>
              <a:t>p</a:t>
            </a:r>
            <a:r>
              <a:rPr lang="en-US" altLang="zh-CN" b="1" baseline="-25000" dirty="0" err="1"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&lt;0</a:t>
            </a:r>
            <a:r>
              <a:rPr lang="zh-CN" altLang="en-US" b="1" dirty="0" smtClean="0">
                <a:solidFill>
                  <a:schemeClr val="bg2">
                    <a:lumMod val="50000"/>
                  </a:schemeClr>
                </a:solidFill>
                <a:latin typeface="Times New Roman" pitchFamily="18" charset="0"/>
              </a:rPr>
              <a:t>，圆心在</a:t>
            </a:r>
            <a:r>
              <a:rPr lang="en-US" altLang="zh-CN" b="1" dirty="0" smtClean="0">
                <a:solidFill>
                  <a:schemeClr val="bg2">
                    <a:lumMod val="50000"/>
                  </a:schemeClr>
                </a:solidFill>
                <a:latin typeface="Times New Roman" pitchFamily="18" charset="0"/>
              </a:rPr>
              <a:t>(0,0)</a:t>
            </a:r>
            <a:r>
              <a:rPr lang="zh-CN" altLang="en-US" b="1" dirty="0" smtClean="0">
                <a:solidFill>
                  <a:schemeClr val="bg2">
                    <a:lumMod val="50000"/>
                  </a:schemeClr>
                </a:solidFill>
                <a:latin typeface="Times New Roman" pitchFamily="18" charset="0"/>
              </a:rPr>
              <a:t>点的下一个像素点为</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+1,</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，并且</a:t>
            </a:r>
          </a:p>
          <a:p>
            <a:pPr lvl="3" eaLnBrk="1" hangingPunct="1">
              <a:buFont typeface="Wingdings" pitchFamily="2" charset="2"/>
              <a:buNone/>
            </a:pPr>
            <a:r>
              <a:rPr lang="zh-CN" altLang="en-US"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+1</a:t>
            </a:r>
          </a:p>
          <a:p>
            <a:pPr lvl="3" eaLnBrk="1" hangingPunct="1"/>
            <a:r>
              <a:rPr lang="zh-CN" altLang="en-US" b="1" dirty="0" smtClean="0">
                <a:solidFill>
                  <a:schemeClr val="bg2">
                    <a:lumMod val="50000"/>
                  </a:schemeClr>
                </a:solidFill>
                <a:latin typeface="Times New Roman" pitchFamily="18" charset="0"/>
              </a:rPr>
              <a:t>否则，下一个像素是</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+1,</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-1)</a:t>
            </a:r>
            <a:r>
              <a:rPr lang="zh-CN" altLang="en-US" b="1" dirty="0" smtClean="0">
                <a:solidFill>
                  <a:schemeClr val="bg2">
                    <a:lumMod val="50000"/>
                  </a:schemeClr>
                </a:solidFill>
                <a:latin typeface="Times New Roman" pitchFamily="18" charset="0"/>
              </a:rPr>
              <a:t>，并且</a:t>
            </a:r>
          </a:p>
          <a:p>
            <a:pPr lvl="3" eaLnBrk="1" hangingPunct="1">
              <a:buFont typeface="Wingdings" pitchFamily="2" charset="2"/>
              <a:buNone/>
            </a:pPr>
            <a:r>
              <a:rPr lang="zh-CN" altLang="en-US"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+1-2</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k+1    </a:t>
            </a:r>
            <a:r>
              <a:rPr lang="zh-CN" altLang="en-US" b="1" dirty="0" smtClean="0">
                <a:solidFill>
                  <a:schemeClr val="bg2">
                    <a:lumMod val="50000"/>
                  </a:schemeClr>
                </a:solidFill>
                <a:latin typeface="Times New Roman" pitchFamily="18" charset="0"/>
              </a:rPr>
              <a:t>其中</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x</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-2</a:t>
            </a:r>
            <a:r>
              <a:rPr lang="zh-CN" altLang="en-US" b="1" dirty="0" smtClean="0">
                <a:solidFill>
                  <a:schemeClr val="bg2">
                    <a:lumMod val="50000"/>
                  </a:schemeClr>
                </a:solidFill>
                <a:latin typeface="Times New Roman" pitchFamily="18" charset="0"/>
              </a:rPr>
              <a:t>，</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k+1</a:t>
            </a:r>
            <a:r>
              <a:rPr lang="en-US" altLang="zh-CN" b="1" dirty="0" smtClean="0">
                <a:solidFill>
                  <a:schemeClr val="bg2">
                    <a:lumMod val="50000"/>
                  </a:schemeClr>
                </a:solidFill>
                <a:latin typeface="Times New Roman" pitchFamily="18" charset="0"/>
              </a:rPr>
              <a:t>=2</a:t>
            </a:r>
            <a:r>
              <a:rPr lang="en-US" altLang="zh-CN" b="1" i="1" dirty="0" smtClean="0">
                <a:solidFill>
                  <a:schemeClr val="bg2">
                    <a:lumMod val="50000"/>
                  </a:schemeClr>
                </a:solidFill>
                <a:latin typeface="Times New Roman" pitchFamily="18" charset="0"/>
              </a:rPr>
              <a:t>y</a:t>
            </a:r>
            <a:r>
              <a:rPr lang="en-US" altLang="zh-CN" b="1" baseline="-25000" dirty="0" smtClean="0">
                <a:solidFill>
                  <a:schemeClr val="bg2">
                    <a:lumMod val="50000"/>
                  </a:schemeClr>
                </a:solidFill>
                <a:latin typeface="Times New Roman" pitchFamily="18" charset="0"/>
              </a:rPr>
              <a:t>k</a:t>
            </a:r>
            <a:r>
              <a:rPr lang="en-US" altLang="zh-CN" b="1" dirty="0" smtClean="0">
                <a:solidFill>
                  <a:schemeClr val="bg2">
                    <a:lumMod val="50000"/>
                  </a:schemeClr>
                </a:solidFill>
                <a:latin typeface="Times New Roman" pitchFamily="18" charset="0"/>
              </a:rPr>
              <a:t>-2</a:t>
            </a:r>
            <a:r>
              <a:rPr lang="en-US" altLang="zh-CN" b="1" baseline="-25000" dirty="0" smtClean="0">
                <a:solidFill>
                  <a:schemeClr val="bg2">
                    <a:lumMod val="50000"/>
                  </a:schemeClr>
                </a:solidFill>
                <a:latin typeface="Times New Roman" pitchFamily="18" charset="0"/>
              </a:rPr>
              <a:t> </a:t>
            </a:r>
            <a:endParaRPr lang="zh-CN" altLang="en-US" b="1" dirty="0" smtClean="0">
              <a:solidFill>
                <a:schemeClr val="bg2">
                  <a:lumMod val="50000"/>
                </a:schemeClr>
              </a:solidFill>
              <a:latin typeface="Times New Roman" pitchFamily="18" charset="0"/>
            </a:endParaRPr>
          </a:p>
          <a:p>
            <a:pPr lvl="2" eaLnBrk="1" hangingPunct="1"/>
            <a:r>
              <a:rPr lang="zh-CN" altLang="en-US" b="1" dirty="0" smtClean="0">
                <a:solidFill>
                  <a:schemeClr val="bg2">
                    <a:lumMod val="50000"/>
                  </a:schemeClr>
                </a:solidFill>
                <a:latin typeface="Times New Roman" pitchFamily="18" charset="0"/>
              </a:rPr>
              <a:t>确定在其他七个八分圆中的对称点；</a:t>
            </a:r>
          </a:p>
          <a:p>
            <a:pPr lvl="2" eaLnBrk="1" hangingPunct="1"/>
            <a:r>
              <a:rPr lang="zh-CN" altLang="en-US" b="1" dirty="0" smtClean="0">
                <a:solidFill>
                  <a:schemeClr val="bg2">
                    <a:lumMod val="50000"/>
                  </a:schemeClr>
                </a:solidFill>
                <a:latin typeface="Times New Roman" pitchFamily="18" charset="0"/>
              </a:rPr>
              <a:t>计算将圆心从</a:t>
            </a:r>
            <a:r>
              <a:rPr lang="en-US" altLang="zh-CN" b="1" dirty="0" smtClean="0">
                <a:solidFill>
                  <a:schemeClr val="bg2">
                    <a:lumMod val="50000"/>
                  </a:schemeClr>
                </a:solidFill>
                <a:latin typeface="Times New Roman" pitchFamily="18" charset="0"/>
              </a:rPr>
              <a:t>(0,0)</a:t>
            </a:r>
            <a:r>
              <a:rPr lang="zh-CN" altLang="en-US" b="1" dirty="0" smtClean="0">
                <a:solidFill>
                  <a:schemeClr val="bg2">
                    <a:lumMod val="50000"/>
                  </a:schemeClr>
                </a:solidFill>
                <a:latin typeface="Times New Roman" pitchFamily="18" charset="0"/>
              </a:rPr>
              <a:t>点移到</a:t>
            </a:r>
            <a:r>
              <a:rPr lang="en-US" altLang="zh-CN" b="1" dirty="0"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x</a:t>
            </a:r>
            <a:r>
              <a:rPr lang="en-US" altLang="zh-CN" b="1" baseline="-25000" dirty="0" err="1" smtClean="0">
                <a:solidFill>
                  <a:schemeClr val="bg2">
                    <a:lumMod val="50000"/>
                  </a:schemeClr>
                </a:solidFill>
                <a:latin typeface="Times New Roman" pitchFamily="18" charset="0"/>
              </a:rPr>
              <a:t>c</a:t>
            </a:r>
            <a:r>
              <a:rPr lang="en-US" altLang="zh-CN" b="1" dirty="0" err="1" smtClean="0">
                <a:solidFill>
                  <a:schemeClr val="bg2">
                    <a:lumMod val="50000"/>
                  </a:schemeClr>
                </a:solidFill>
                <a:latin typeface="Times New Roman" pitchFamily="18" charset="0"/>
              </a:rPr>
              <a:t>,</a:t>
            </a:r>
            <a:r>
              <a:rPr lang="en-US" altLang="zh-CN" b="1" i="1" dirty="0" err="1" smtClean="0">
                <a:solidFill>
                  <a:schemeClr val="bg2">
                    <a:lumMod val="50000"/>
                  </a:schemeClr>
                </a:solidFill>
                <a:latin typeface="Times New Roman" pitchFamily="18" charset="0"/>
              </a:rPr>
              <a:t>y</a:t>
            </a:r>
            <a:r>
              <a:rPr lang="en-US" altLang="zh-CN" b="1" baseline="-25000" dirty="0" err="1" smtClean="0">
                <a:solidFill>
                  <a:schemeClr val="bg2">
                    <a:lumMod val="50000"/>
                  </a:schemeClr>
                </a:solidFill>
                <a:latin typeface="Times New Roman" pitchFamily="18" charset="0"/>
              </a:rPr>
              <a:t>c</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后的像素位置</a:t>
            </a:r>
          </a:p>
          <a:p>
            <a:pPr lvl="2" eaLnBrk="1" hangingPunct="1"/>
            <a:r>
              <a:rPr lang="zh-CN" altLang="en-US" b="1" dirty="0" smtClean="0">
                <a:solidFill>
                  <a:schemeClr val="bg2">
                    <a:lumMod val="50000"/>
                  </a:schemeClr>
                </a:solidFill>
                <a:latin typeface="Times New Roman" pitchFamily="18" charset="0"/>
              </a:rPr>
              <a:t>重复上述检测过程，直到</a:t>
            </a:r>
            <a:r>
              <a:rPr lang="en-US" altLang="zh-CN" b="1" dirty="0" err="1" smtClean="0">
                <a:solidFill>
                  <a:schemeClr val="bg2">
                    <a:lumMod val="50000"/>
                  </a:schemeClr>
                </a:solidFill>
                <a:latin typeface="Times New Roman" pitchFamily="18" charset="0"/>
              </a:rPr>
              <a:t>x</a:t>
            </a:r>
            <a:r>
              <a:rPr lang="en-US" altLang="zh-CN" b="1" dirty="0" err="1" smtClean="0">
                <a:solidFill>
                  <a:schemeClr val="bg2">
                    <a:lumMod val="50000"/>
                  </a:schemeClr>
                </a:solidFill>
                <a:cs typeface="Arial" charset="0"/>
              </a:rPr>
              <a:t>≥</a:t>
            </a:r>
            <a:r>
              <a:rPr lang="en-US" altLang="zh-CN" b="1" dirty="0" err="1" smtClean="0">
                <a:solidFill>
                  <a:schemeClr val="bg2">
                    <a:lumMod val="50000"/>
                  </a:schemeClr>
                </a:solidFill>
                <a:latin typeface="Times New Roman" pitchFamily="18" charset="0"/>
              </a:rPr>
              <a:t>y</a:t>
            </a:r>
            <a:r>
              <a:rPr lang="zh-CN" altLang="en-US" b="1" dirty="0" smtClean="0">
                <a:solidFill>
                  <a:schemeClr val="bg2">
                    <a:lumMod val="50000"/>
                  </a:schemeClr>
                </a:solidFill>
                <a:latin typeface="Times New Roman" pitchFamily="18" charset="0"/>
              </a:rPr>
              <a:t>。</a:t>
            </a:r>
          </a:p>
          <a:p>
            <a:pPr lvl="2" eaLnBrk="1" hangingPunct="1"/>
            <a:endParaRPr lang="zh-CN" altLang="en-US" b="1" dirty="0" smtClean="0">
              <a:latin typeface="Times New Roman" pitchFamily="18" charset="0"/>
            </a:endParaRPr>
          </a:p>
          <a:p>
            <a:pPr lvl="3" eaLnBrk="1" hangingPunct="1"/>
            <a:endParaRPr lang="zh-CN" altLang="en-US" b="1" dirty="0" smtClean="0">
              <a:latin typeface="Times New Roman" pitchFamily="18" charset="0"/>
            </a:endParaRPr>
          </a:p>
          <a:p>
            <a:pPr lvl="2" eaLnBrk="1" hangingPunct="1"/>
            <a:endParaRPr lang="zh-CN" altLang="en-US" b="1" dirty="0" smtClean="0">
              <a:latin typeface="Times New Roman" pitchFamily="18" charset="0"/>
            </a:endParaRPr>
          </a:p>
        </p:txBody>
      </p:sp>
    </p:spTree>
    <p:extLst>
      <p:ext uri="{BB962C8B-B14F-4D97-AF65-F5344CB8AC3E}">
        <p14:creationId xmlns:p14="http://schemas.microsoft.com/office/powerpoint/2010/main" val="306868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195">
                                            <p:bg/>
                                          </p:spTgt>
                                        </p:tgtEl>
                                        <p:attrNameLst>
                                          <p:attrName>style.visibility</p:attrName>
                                        </p:attrNameLst>
                                      </p:cBhvr>
                                      <p:to>
                                        <p:strVal val="visible"/>
                                      </p:to>
                                    </p:set>
                                    <p:animEffect transition="in" filter="wipe(up)">
                                      <p:cBhvr>
                                        <p:cTn id="7" dur="500"/>
                                        <p:tgtEl>
                                          <p:spTgt spid="13619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6195">
                                            <p:txEl>
                                              <p:pRg st="0" end="0"/>
                                            </p:txEl>
                                          </p:spTgt>
                                        </p:tgtEl>
                                        <p:attrNameLst>
                                          <p:attrName>style.visibility</p:attrName>
                                        </p:attrNameLst>
                                      </p:cBhvr>
                                      <p:to>
                                        <p:strVal val="visible"/>
                                      </p:to>
                                    </p:set>
                                    <p:animEffect transition="in" filter="wipe(up)">
                                      <p:cBhvr>
                                        <p:cTn id="10" dur="500"/>
                                        <p:tgtEl>
                                          <p:spTgt spid="136195">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6195">
                                            <p:txEl>
                                              <p:pRg st="1" end="1"/>
                                            </p:txEl>
                                          </p:spTgt>
                                        </p:tgtEl>
                                        <p:attrNameLst>
                                          <p:attrName>style.visibility</p:attrName>
                                        </p:attrNameLst>
                                      </p:cBhvr>
                                      <p:to>
                                        <p:strVal val="visible"/>
                                      </p:to>
                                    </p:set>
                                    <p:animEffect transition="in" filter="wipe(up)">
                                      <p:cBhvr>
                                        <p:cTn id="13" dur="500"/>
                                        <p:tgtEl>
                                          <p:spTgt spid="136195">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6195">
                                            <p:txEl>
                                              <p:pRg st="2" end="2"/>
                                            </p:txEl>
                                          </p:spTgt>
                                        </p:tgtEl>
                                        <p:attrNameLst>
                                          <p:attrName>style.visibility</p:attrName>
                                        </p:attrNameLst>
                                      </p:cBhvr>
                                      <p:to>
                                        <p:strVal val="visible"/>
                                      </p:to>
                                    </p:set>
                                    <p:animEffect transition="in" filter="wipe(up)">
                                      <p:cBhvr>
                                        <p:cTn id="18" dur="500"/>
                                        <p:tgtEl>
                                          <p:spTgt spid="1361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6195">
                                            <p:txEl>
                                              <p:pRg st="3" end="3"/>
                                            </p:txEl>
                                          </p:spTgt>
                                        </p:tgtEl>
                                        <p:attrNameLst>
                                          <p:attrName>style.visibility</p:attrName>
                                        </p:attrNameLst>
                                      </p:cBhvr>
                                      <p:to>
                                        <p:strVal val="visible"/>
                                      </p:to>
                                    </p:set>
                                    <p:animEffect transition="in" filter="wipe(up)">
                                      <p:cBhvr>
                                        <p:cTn id="23" dur="500"/>
                                        <p:tgtEl>
                                          <p:spTgt spid="1361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6195">
                                            <p:txEl>
                                              <p:pRg st="4" end="4"/>
                                            </p:txEl>
                                          </p:spTgt>
                                        </p:tgtEl>
                                        <p:attrNameLst>
                                          <p:attrName>style.visibility</p:attrName>
                                        </p:attrNameLst>
                                      </p:cBhvr>
                                      <p:to>
                                        <p:strVal val="visible"/>
                                      </p:to>
                                    </p:set>
                                    <p:animEffect transition="in" filter="wipe(up)">
                                      <p:cBhvr>
                                        <p:cTn id="28" dur="500"/>
                                        <p:tgtEl>
                                          <p:spTgt spid="13619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36195">
                                            <p:txEl>
                                              <p:pRg st="5" end="5"/>
                                            </p:txEl>
                                          </p:spTgt>
                                        </p:tgtEl>
                                        <p:attrNameLst>
                                          <p:attrName>style.visibility</p:attrName>
                                        </p:attrNameLst>
                                      </p:cBhvr>
                                      <p:to>
                                        <p:strVal val="visible"/>
                                      </p:to>
                                    </p:set>
                                    <p:animEffect transition="in" filter="wipe(up)">
                                      <p:cBhvr>
                                        <p:cTn id="33" dur="500"/>
                                        <p:tgtEl>
                                          <p:spTgt spid="136195">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6195">
                                            <p:txEl>
                                              <p:pRg st="6" end="6"/>
                                            </p:txEl>
                                          </p:spTgt>
                                        </p:tgtEl>
                                        <p:attrNameLst>
                                          <p:attrName>style.visibility</p:attrName>
                                        </p:attrNameLst>
                                      </p:cBhvr>
                                      <p:to>
                                        <p:strVal val="visible"/>
                                      </p:to>
                                    </p:set>
                                    <p:animEffect transition="in" filter="wipe(up)">
                                      <p:cBhvr>
                                        <p:cTn id="38" dur="500"/>
                                        <p:tgtEl>
                                          <p:spTgt spid="136195">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36195">
                                            <p:txEl>
                                              <p:pRg st="7" end="7"/>
                                            </p:txEl>
                                          </p:spTgt>
                                        </p:tgtEl>
                                        <p:attrNameLst>
                                          <p:attrName>style.visibility</p:attrName>
                                        </p:attrNameLst>
                                      </p:cBhvr>
                                      <p:to>
                                        <p:strVal val="visible"/>
                                      </p:to>
                                    </p:set>
                                    <p:animEffect transition="in" filter="wipe(up)">
                                      <p:cBhvr>
                                        <p:cTn id="43" dur="500"/>
                                        <p:tgtEl>
                                          <p:spTgt spid="136195">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6195">
                                            <p:txEl>
                                              <p:pRg st="8" end="8"/>
                                            </p:txEl>
                                          </p:spTgt>
                                        </p:tgtEl>
                                        <p:attrNameLst>
                                          <p:attrName>style.visibility</p:attrName>
                                        </p:attrNameLst>
                                      </p:cBhvr>
                                      <p:to>
                                        <p:strVal val="visible"/>
                                      </p:to>
                                    </p:set>
                                    <p:animEffect transition="in" filter="wipe(up)">
                                      <p:cBhvr>
                                        <p:cTn id="48" dur="500"/>
                                        <p:tgtEl>
                                          <p:spTgt spid="136195">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36195">
                                            <p:txEl>
                                              <p:pRg st="9" end="9"/>
                                            </p:txEl>
                                          </p:spTgt>
                                        </p:tgtEl>
                                        <p:attrNameLst>
                                          <p:attrName>style.visibility</p:attrName>
                                        </p:attrNameLst>
                                      </p:cBhvr>
                                      <p:to>
                                        <p:strVal val="visible"/>
                                      </p:to>
                                    </p:set>
                                    <p:animEffect transition="in" filter="wipe(up)">
                                      <p:cBhvr>
                                        <p:cTn id="53" dur="500"/>
                                        <p:tgtEl>
                                          <p:spTgt spid="136195">
                                            <p:txEl>
                                              <p:pRg st="9" end="9"/>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36195">
                                            <p:txEl>
                                              <p:pRg st="10" end="10"/>
                                            </p:txEl>
                                          </p:spTgt>
                                        </p:tgtEl>
                                        <p:attrNameLst>
                                          <p:attrName>style.visibility</p:attrName>
                                        </p:attrNameLst>
                                      </p:cBhvr>
                                      <p:to>
                                        <p:strVal val="visible"/>
                                      </p:to>
                                    </p:set>
                                    <p:animEffect transition="in" filter="wipe(up)">
                                      <p:cBhvr>
                                        <p:cTn id="58" dur="500"/>
                                        <p:tgtEl>
                                          <p:spTgt spid="136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ChangeArrowheads="1"/>
          </p:cNvSpPr>
          <p:nvPr/>
        </p:nvSpPr>
        <p:spPr bwMode="auto">
          <a:xfrm>
            <a:off x="609600" y="1557338"/>
            <a:ext cx="10957984"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对于高阶多项式函数，</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x,y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方向上不是单调递增或递减，函数轨迹可能自交或循环，前面的曲线跟踪算法会造成大块区域丢失等绘制错误；</a:t>
            </a:r>
          </a:p>
          <a:p>
            <a:pPr marL="717550" lvl="1" indent="-342900" defTabSz="914216">
              <a:lnSpc>
                <a:spcPct val="120000"/>
              </a:lnSpc>
              <a:spcBef>
                <a:spcPts val="600"/>
              </a:spcBef>
              <a:buFont typeface="Wingdings" panose="05000000000000000000" pitchFamily="2" charset="2"/>
              <a:buChar char="Ø"/>
              <a:defRPr/>
            </a:pP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p:txBody>
      </p:sp>
      <p:sp>
        <p:nvSpPr>
          <p:cNvPr id="75782" name="Rectangle 6"/>
          <p:cNvSpPr>
            <a:spLocks noChangeArrowheads="1"/>
          </p:cNvSpPr>
          <p:nvPr/>
        </p:nvSpPr>
        <p:spPr bwMode="auto">
          <a:xfrm>
            <a:off x="605367" y="2482850"/>
            <a:ext cx="10957984"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60000"/>
              </a:spcBef>
              <a:buClr>
                <a:schemeClr val="accent2"/>
              </a:buClr>
              <a:buSzPct val="80000"/>
              <a:buFont typeface="Wingdings" pitchFamily="2" charset="2"/>
              <a:buChar char="¨"/>
            </a:pPr>
            <a:endParaRPr lang="zh-CN" altLang="en-US" sz="2800" b="1" i="0" dirty="0"/>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递归空间子分算法：检查光栅中的每一个像素，看曲线是否经过该像素</a:t>
            </a:r>
          </a:p>
          <a:p>
            <a:pPr marL="742950" lvl="1" indent="-285750" algn="l">
              <a:spcBef>
                <a:spcPct val="20000"/>
              </a:spcBef>
              <a:buClr>
                <a:schemeClr val="accent2"/>
              </a:buClr>
              <a:buSzPct val="80000"/>
              <a:buFont typeface="Wingdings" pitchFamily="2" charset="2"/>
              <a:buChar char="¨"/>
            </a:pPr>
            <a:endParaRPr lang="zh-CN" altLang="en-US" sz="2800" b="1" i="0" dirty="0"/>
          </a:p>
        </p:txBody>
      </p:sp>
      <p:sp>
        <p:nvSpPr>
          <p:cNvPr id="75783" name="Rectangle 7"/>
          <p:cNvSpPr>
            <a:spLocks noChangeArrowheads="1"/>
          </p:cNvSpPr>
          <p:nvPr/>
        </p:nvSpPr>
        <p:spPr bwMode="auto">
          <a:xfrm>
            <a:off x="622300" y="3562350"/>
            <a:ext cx="10957984"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60000"/>
              </a:spcBef>
              <a:buClr>
                <a:schemeClr val="accent2"/>
              </a:buClr>
              <a:buSzPct val="80000"/>
              <a:buFont typeface="Wingdings" pitchFamily="2" charset="2"/>
              <a:buChar char="¨"/>
            </a:pPr>
            <a:endParaRPr lang="zh-CN" altLang="en-US" sz="2800" b="1" i="0" dirty="0"/>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采用包围盒子分方法，加快算法速度</a:t>
            </a:r>
          </a:p>
        </p:txBody>
      </p:sp>
      <p:sp>
        <p:nvSpPr>
          <p:cNvPr id="75784" name="Rectangle 8"/>
          <p:cNvSpPr>
            <a:spLocks noChangeArrowheads="1"/>
          </p:cNvSpPr>
          <p:nvPr/>
        </p:nvSpPr>
        <p:spPr bwMode="auto">
          <a:xfrm>
            <a:off x="738718" y="4581526"/>
            <a:ext cx="1095798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60000"/>
              </a:spcBef>
              <a:buClr>
                <a:schemeClr val="bg2"/>
              </a:buClr>
              <a:buSzPct val="65000"/>
              <a:buFont typeface="Wingdings" pitchFamily="2" charset="2"/>
              <a:buChar char="n"/>
            </a:pPr>
            <a:r>
              <a:rPr lang="zh-CN" altLang="en-US" sz="2400" b="1" i="0" dirty="0">
                <a:solidFill>
                  <a:schemeClr val="bg2">
                    <a:lumMod val="50000"/>
                  </a:schemeClr>
                </a:solidFill>
              </a:rPr>
              <a:t>包围盒大小大于一个像素</a:t>
            </a: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rPr>
              <a:t>判断曲线是否经过包围盒</a:t>
            </a:r>
          </a:p>
          <a:p>
            <a:pPr marL="1600200" lvl="3" indent="-228600" algn="l">
              <a:spcBef>
                <a:spcPct val="20000"/>
              </a:spcBef>
              <a:buClr>
                <a:schemeClr val="accent2"/>
              </a:buClr>
              <a:buSzPct val="70000"/>
              <a:buFont typeface="Wingdings" pitchFamily="2" charset="2"/>
              <a:buChar char="¨"/>
            </a:pPr>
            <a:r>
              <a:rPr lang="zh-CN" altLang="en-US" sz="2000" b="1" i="0" dirty="0">
                <a:solidFill>
                  <a:schemeClr val="bg2">
                    <a:lumMod val="50000"/>
                  </a:schemeClr>
                </a:solidFill>
              </a:rPr>
              <a:t>不经过，则该包围盒用背景颜色绘制</a:t>
            </a:r>
          </a:p>
          <a:p>
            <a:pPr marL="1600200" lvl="3" indent="-228600" algn="l">
              <a:spcBef>
                <a:spcPct val="20000"/>
              </a:spcBef>
              <a:buClr>
                <a:schemeClr val="accent2"/>
              </a:buClr>
              <a:buSzPct val="70000"/>
              <a:buFont typeface="Wingdings" pitchFamily="2" charset="2"/>
              <a:buChar char="¨"/>
            </a:pPr>
            <a:r>
              <a:rPr lang="zh-CN" altLang="en-US" sz="2000" b="1" i="0" dirty="0">
                <a:solidFill>
                  <a:schemeClr val="bg2">
                    <a:lumMod val="50000"/>
                  </a:schemeClr>
                </a:solidFill>
              </a:rPr>
              <a:t>经过，细分包围盒，判断曲线是否经过子包围盒，不断细分，直到子包围盒小到一个像素</a:t>
            </a:r>
          </a:p>
          <a:p>
            <a:pPr marL="742950" lvl="1" indent="-285750" algn="l">
              <a:spcBef>
                <a:spcPct val="20000"/>
              </a:spcBef>
              <a:buClr>
                <a:schemeClr val="accent2"/>
              </a:buClr>
              <a:buSzPct val="80000"/>
              <a:buFont typeface="Wingdings" pitchFamily="2" charset="2"/>
              <a:buChar char="¨"/>
            </a:pPr>
            <a:endParaRPr lang="zh-CN" altLang="en-US" sz="2800" b="1" i="0" dirty="0"/>
          </a:p>
        </p:txBody>
      </p:sp>
      <p:sp>
        <p:nvSpPr>
          <p:cNvPr id="75785" name="Rectangle 9"/>
          <p:cNvSpPr>
            <a:spLocks noGrp="1" noChangeArrowheads="1"/>
          </p:cNvSpPr>
          <p:nvPr>
            <p:ph type="title"/>
          </p:nvPr>
        </p:nvSpPr>
        <p:spPr>
          <a:xfrm>
            <a:off x="431800" y="376238"/>
            <a:ext cx="10972800" cy="1371600"/>
          </a:xfrm>
          <a:noFill/>
        </p:spPr>
        <p:txBody>
          <a:bodyPr>
            <a:normAutofit/>
          </a:bodyPr>
          <a:lstStyle/>
          <a:p>
            <a:pPr marL="457200" lvl="1" indent="-457200" hangingPunct="0">
              <a:lnSpc>
                <a:spcPct val="100000"/>
              </a:lnSpc>
              <a:spcBef>
                <a:spcPts val="6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3.5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一般函数的光栅化</a:t>
            </a:r>
          </a:p>
        </p:txBody>
      </p:sp>
    </p:spTree>
    <p:extLst>
      <p:ext uri="{BB962C8B-B14F-4D97-AF65-F5344CB8AC3E}">
        <p14:creationId xmlns:p14="http://schemas.microsoft.com/office/powerpoint/2010/main" val="10181949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Effect transition="in" filter="wipe(left)">
                                      <p:cBhvr>
                                        <p:cTn id="7" dur="500"/>
                                        <p:tgtEl>
                                          <p:spTgt spid="75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wipe(up)">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up)">
                                      <p:cBhvr>
                                        <p:cTn id="17" dur="500"/>
                                        <p:tgtEl>
                                          <p:spTgt spid="75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783"/>
                                        </p:tgtEl>
                                        <p:attrNameLst>
                                          <p:attrName>style.visibility</p:attrName>
                                        </p:attrNameLst>
                                      </p:cBhvr>
                                      <p:to>
                                        <p:strVal val="visible"/>
                                      </p:to>
                                    </p:set>
                                    <p:animEffect transition="in" filter="wipe(up)">
                                      <p:cBhvr>
                                        <p:cTn id="22" dur="500"/>
                                        <p:tgtEl>
                                          <p:spTgt spid="757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84"/>
                                        </p:tgtEl>
                                        <p:attrNameLst>
                                          <p:attrName>style.visibility</p:attrName>
                                        </p:attrNameLst>
                                      </p:cBhvr>
                                      <p:to>
                                        <p:strVal val="visible"/>
                                      </p:to>
                                    </p:set>
                                    <p:animEffect transition="in" filter="wipe(left)">
                                      <p:cBhvr>
                                        <p:cTn id="2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p:bldP spid="75783" grpId="0"/>
      <p:bldP spid="75784" grpId="0"/>
      <p:bldP spid="757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type="body" idx="1"/>
          </p:nvPr>
        </p:nvSpPr>
        <p:spPr>
          <a:xfrm>
            <a:off x="1055440" y="1628800"/>
            <a:ext cx="10513168" cy="6011863"/>
          </a:xfrm>
        </p:spPr>
        <p:txBody>
          <a:bodyPr/>
          <a:lstStyle/>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光栅</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CRT</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图形显示器是画点设备，可以看作是由</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n×m</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个离散点组成的矩阵；</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每一个像素点都</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可以某种亮度发光</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a:t>
            </a:r>
          </a:p>
          <a:p>
            <a:pPr marL="457200" lvl="1" indent="-457200" hangingPunct="0">
              <a:lnSpc>
                <a:spcPct val="100000"/>
              </a:lnSpc>
              <a:spcBef>
                <a:spcPts val="6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一般不能在像素矩阵中从一个点到另一点直接画一条笔直的线，只能用像素点的集合近似表示；</a:t>
            </a:r>
          </a:p>
          <a:p>
            <a:pPr marL="457200" lvl="1" indent="-457200" hangingPunct="0">
              <a:lnSpc>
                <a:spcPct val="100000"/>
              </a:lnSpc>
              <a:spcBef>
                <a:spcPts val="600"/>
              </a:spcBef>
              <a:buFont typeface="Arial" panose="020B0604020202020204" pitchFamily="34" charset="0"/>
              <a:buChar char="•"/>
              <a:defRPr/>
            </a:pPr>
            <a:r>
              <a:rPr lang="zh-CN" altLang="en-GB" sz="2800" b="1" dirty="0">
                <a:solidFill>
                  <a:schemeClr val="accent6">
                    <a:lumMod val="50000"/>
                  </a:schemeClr>
                </a:solidFill>
                <a:latin typeface="微软雅黑" panose="020B0503020204020204" pitchFamily="34" charset="-122"/>
                <a:ea typeface="微软雅黑" panose="020B0503020204020204" pitchFamily="34" charset="-122"/>
              </a:rPr>
              <a:t>光栅</a:t>
            </a:r>
            <a:r>
              <a:rPr lang="en-GB" altLang="zh-CN" sz="2800" b="1" dirty="0">
                <a:solidFill>
                  <a:schemeClr val="accent6">
                    <a:lumMod val="50000"/>
                  </a:schemeClr>
                </a:solidFill>
                <a:latin typeface="微软雅黑" panose="020B0503020204020204" pitchFamily="34" charset="-122"/>
                <a:ea typeface="微软雅黑" panose="020B0503020204020204" pitchFamily="34" charset="-122"/>
              </a:rPr>
              <a:t>Raster </a:t>
            </a:r>
            <a:r>
              <a:rPr lang="zh-CN" altLang="en-GB" sz="2800" b="1" dirty="0">
                <a:solidFill>
                  <a:schemeClr val="accent6">
                    <a:lumMod val="50000"/>
                  </a:schemeClr>
                </a:solidFill>
                <a:latin typeface="微软雅黑" panose="020B0503020204020204" pitchFamily="34" charset="-122"/>
                <a:ea typeface="微软雅黑" panose="020B0503020204020204" pitchFamily="34" charset="-122"/>
              </a:rPr>
              <a:t>是指一行像素，也称为扫描线</a:t>
            </a:r>
            <a:r>
              <a:rPr lang="en-GB" altLang="zh-CN" sz="2800" b="1" dirty="0">
                <a:solidFill>
                  <a:schemeClr val="accent6">
                    <a:lumMod val="50000"/>
                  </a:schemeClr>
                </a:solidFill>
                <a:latin typeface="微软雅黑" panose="020B0503020204020204" pitchFamily="34" charset="-122"/>
                <a:ea typeface="微软雅黑" panose="020B0503020204020204" pitchFamily="34" charset="-122"/>
              </a:rPr>
              <a:t> </a:t>
            </a:r>
            <a:r>
              <a:rPr lang="en-GB" altLang="zh-CN" sz="2800" b="1" dirty="0" err="1">
                <a:solidFill>
                  <a:schemeClr val="accent6">
                    <a:lumMod val="50000"/>
                  </a:schemeClr>
                </a:solidFill>
                <a:latin typeface="微软雅黑" panose="020B0503020204020204" pitchFamily="34" charset="-122"/>
                <a:ea typeface="微软雅黑" panose="020B0503020204020204" pitchFamily="34" charset="-122"/>
              </a:rPr>
              <a:t>scanline</a:t>
            </a:r>
            <a:r>
              <a:rPr lang="zh-CN" altLang="en-GB" sz="2800" b="1" dirty="0">
                <a:solidFill>
                  <a:schemeClr val="accent6">
                    <a:lumMod val="50000"/>
                  </a:schemeClr>
                </a:solidFill>
                <a:latin typeface="微软雅黑" panose="020B0503020204020204" pitchFamily="34" charset="-122"/>
                <a:ea typeface="微软雅黑" panose="020B0503020204020204" pitchFamily="34" charset="-122"/>
              </a:rPr>
              <a:t>；</a:t>
            </a:r>
          </a:p>
          <a:p>
            <a:pPr marL="457200" lvl="1" indent="-457200" hangingPunct="0">
              <a:lnSpc>
                <a:spcPct val="100000"/>
              </a:lnSpc>
              <a:spcBef>
                <a:spcPts val="600"/>
              </a:spcBef>
              <a:buFont typeface="Arial" panose="020B0604020202020204" pitchFamily="34" charset="0"/>
              <a:buChar char="•"/>
              <a:defRPr/>
            </a:pPr>
            <a:r>
              <a:rPr lang="zh-CN" altLang="en-GB" sz="2800" b="1" dirty="0">
                <a:solidFill>
                  <a:schemeClr val="accent6">
                    <a:lumMod val="50000"/>
                  </a:schemeClr>
                </a:solidFill>
                <a:latin typeface="微软雅黑" panose="020B0503020204020204" pitchFamily="34" charset="-122"/>
                <a:ea typeface="微软雅黑" panose="020B0503020204020204" pitchFamily="34" charset="-122"/>
              </a:rPr>
              <a:t>确定要显示的图形所对应的屏幕上的像素集合及其颜色，称为光栅化 </a:t>
            </a:r>
            <a:r>
              <a:rPr lang="en-GB" altLang="zh-CN" sz="2800" b="1" dirty="0" err="1">
                <a:solidFill>
                  <a:schemeClr val="accent6">
                    <a:lumMod val="50000"/>
                  </a:schemeClr>
                </a:solidFill>
                <a:latin typeface="微软雅黑" panose="020B0503020204020204" pitchFamily="34" charset="-122"/>
                <a:ea typeface="微软雅黑" panose="020B0503020204020204" pitchFamily="34" charset="-122"/>
              </a:rPr>
              <a:t>rasterization</a:t>
            </a:r>
            <a:r>
              <a:rPr lang="zh-CN" altLang="en-GB" sz="2800" b="1" dirty="0">
                <a:solidFill>
                  <a:schemeClr val="accent6">
                    <a:lumMod val="50000"/>
                  </a:schemeClr>
                </a:solidFill>
                <a:latin typeface="微软雅黑" panose="020B0503020204020204" pitchFamily="34" charset="-122"/>
                <a:ea typeface="微软雅黑" panose="020B0503020204020204" pitchFamily="34" charset="-122"/>
              </a:rPr>
              <a:t>，或者扫描线算法</a:t>
            </a:r>
            <a:r>
              <a:rPr lang="en-GB" altLang="zh-CN" sz="2800" b="1" dirty="0">
                <a:solidFill>
                  <a:schemeClr val="accent6">
                    <a:lumMod val="50000"/>
                  </a:schemeClr>
                </a:solidFill>
                <a:latin typeface="微软雅黑" panose="020B0503020204020204" pitchFamily="34" charset="-122"/>
                <a:ea typeface="微软雅黑" panose="020B0503020204020204" pitchFamily="34" charset="-122"/>
              </a:rPr>
              <a:t>scan-line algorithms</a:t>
            </a:r>
          </a:p>
          <a:p>
            <a:pPr eaLnBrk="1" hangingPunct="1">
              <a:lnSpc>
                <a:spcPct val="90000"/>
              </a:lnSpc>
            </a:pPr>
            <a:endParaRPr lang="en-US" altLang="zh-CN" dirty="0" smtClean="0"/>
          </a:p>
        </p:txBody>
      </p:sp>
      <p:sp>
        <p:nvSpPr>
          <p:cNvPr id="3" name="Rectangle 2"/>
          <p:cNvSpPr>
            <a:spLocks noGrp="1" noChangeArrowheads="1"/>
          </p:cNvSpPr>
          <p:nvPr>
            <p:ph type="title"/>
          </p:nvPr>
        </p:nvSpPr>
        <p:spPr>
          <a:xfrm>
            <a:off x="814917" y="404813"/>
            <a:ext cx="10972800" cy="1371600"/>
          </a:xfrm>
        </p:spPr>
        <p:txBody>
          <a:bodyPr>
            <a:normAutofit/>
          </a:bodyPr>
          <a:lstStyle/>
          <a:p>
            <a:pPr lvl="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1.3</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光栅扫描显示器</a:t>
            </a:r>
          </a:p>
        </p:txBody>
      </p:sp>
    </p:spTree>
    <p:extLst>
      <p:ext uri="{BB962C8B-B14F-4D97-AF65-F5344CB8AC3E}">
        <p14:creationId xmlns:p14="http://schemas.microsoft.com/office/powerpoint/2010/main" val="1913341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wipe(up)">
                                      <p:cBhvr>
                                        <p:cTn id="12" dur="500"/>
                                        <p:tgtEl>
                                          <p:spTgt spid="30515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wipe(up)">
                                      <p:cBhvr>
                                        <p:cTn id="15" dur="500"/>
                                        <p:tgtEl>
                                          <p:spTgt spid="305155">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wipe(up)">
                                      <p:cBhvr>
                                        <p:cTn id="18" dur="500"/>
                                        <p:tgtEl>
                                          <p:spTgt spid="305155">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wipe(up)">
                                      <p:cBhvr>
                                        <p:cTn id="21" dur="500"/>
                                        <p:tgtEl>
                                          <p:spTgt spid="305155">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05155">
                                            <p:txEl>
                                              <p:pRg st="4" end="4"/>
                                            </p:txEl>
                                          </p:spTgt>
                                        </p:tgtEl>
                                        <p:attrNameLst>
                                          <p:attrName>style.visibility</p:attrName>
                                        </p:attrNameLst>
                                      </p:cBhvr>
                                      <p:to>
                                        <p:strVal val="visible"/>
                                      </p:to>
                                    </p:set>
                                    <p:animEffect transition="in" filter="wipe(up)">
                                      <p:cBhvr>
                                        <p:cTn id="24" dur="500"/>
                                        <p:tgtEl>
                                          <p:spTgt spid="305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624418" y="1125538"/>
            <a:ext cx="1095798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60000"/>
              </a:spcBef>
              <a:buClr>
                <a:schemeClr val="accent2"/>
              </a:buClr>
              <a:buSzPct val="80000"/>
              <a:buFont typeface="Wingdings" pitchFamily="2" charset="2"/>
              <a:buChar char="¨"/>
            </a:pPr>
            <a:endParaRPr lang="zh-CN" altLang="en-US" sz="2800" b="1" i="0" dirty="0"/>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包围盒子分方法</a:t>
            </a:r>
          </a:p>
        </p:txBody>
      </p:sp>
      <p:sp>
        <p:nvSpPr>
          <p:cNvPr id="73731" name="Rectangle 6"/>
          <p:cNvSpPr>
            <a:spLocks noGrp="1" noChangeArrowheads="1"/>
          </p:cNvSpPr>
          <p:nvPr>
            <p:ph type="title"/>
          </p:nvPr>
        </p:nvSpPr>
        <p:spPr>
          <a:xfrm>
            <a:off x="431800" y="376238"/>
            <a:ext cx="10972800" cy="1371600"/>
          </a:xfrm>
          <a:noFill/>
        </p:spPr>
        <p:txBody>
          <a:bodyPr>
            <a:normAutofit/>
          </a:bodyPr>
          <a:lstStyle/>
          <a:p>
            <a:pPr marL="457200" lvl="1" indent="-457200" eaLnBrk="1" hangingPunct="0">
              <a:lnSpc>
                <a:spcPct val="100000"/>
              </a:lnSpc>
              <a:spcBef>
                <a:spcPts val="600"/>
              </a:spcBef>
              <a:buFont typeface="Arial" panose="020B0604020202020204" pitchFamily="34" charset="0"/>
              <a:buChar char="•"/>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3.5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一般函数的光栅化</a:t>
            </a:r>
          </a:p>
        </p:txBody>
      </p:sp>
      <p:sp>
        <p:nvSpPr>
          <p:cNvPr id="189447" name="Rectangle 7"/>
          <p:cNvSpPr>
            <a:spLocks noChangeArrowheads="1"/>
          </p:cNvSpPr>
          <p:nvPr/>
        </p:nvSpPr>
        <p:spPr bwMode="auto">
          <a:xfrm>
            <a:off x="2207684" y="2797176"/>
            <a:ext cx="7679267" cy="3598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448" name="Line 8"/>
          <p:cNvSpPr>
            <a:spLocks noChangeShapeType="1"/>
          </p:cNvSpPr>
          <p:nvPr/>
        </p:nvSpPr>
        <p:spPr bwMode="auto">
          <a:xfrm>
            <a:off x="2207684" y="4591050"/>
            <a:ext cx="7679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49" name="Line 9"/>
          <p:cNvSpPr>
            <a:spLocks noChangeShapeType="1"/>
          </p:cNvSpPr>
          <p:nvPr/>
        </p:nvSpPr>
        <p:spPr bwMode="auto">
          <a:xfrm>
            <a:off x="6074833" y="2797175"/>
            <a:ext cx="0" cy="3600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51" name="Rectangle 11"/>
          <p:cNvSpPr>
            <a:spLocks noChangeArrowheads="1"/>
          </p:cNvSpPr>
          <p:nvPr/>
        </p:nvSpPr>
        <p:spPr bwMode="auto">
          <a:xfrm>
            <a:off x="6057900" y="2794001"/>
            <a:ext cx="3837517" cy="1800225"/>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189452" name="Line 12"/>
          <p:cNvSpPr>
            <a:spLocks noChangeShapeType="1"/>
          </p:cNvSpPr>
          <p:nvPr/>
        </p:nvSpPr>
        <p:spPr bwMode="auto">
          <a:xfrm>
            <a:off x="2207685" y="3703638"/>
            <a:ext cx="3839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53" name="Line 13"/>
          <p:cNvSpPr>
            <a:spLocks noChangeShapeType="1"/>
          </p:cNvSpPr>
          <p:nvPr/>
        </p:nvSpPr>
        <p:spPr bwMode="auto">
          <a:xfrm>
            <a:off x="4078817" y="2801939"/>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54" name="Rectangle 14"/>
          <p:cNvSpPr>
            <a:spLocks noChangeArrowheads="1"/>
          </p:cNvSpPr>
          <p:nvPr/>
        </p:nvSpPr>
        <p:spPr bwMode="auto">
          <a:xfrm>
            <a:off x="2207684" y="2797176"/>
            <a:ext cx="1871133" cy="900113"/>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189455" name="Line 15"/>
          <p:cNvSpPr>
            <a:spLocks noChangeShapeType="1"/>
          </p:cNvSpPr>
          <p:nvPr/>
        </p:nvSpPr>
        <p:spPr bwMode="auto">
          <a:xfrm>
            <a:off x="4102101" y="3248025"/>
            <a:ext cx="19198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56" name="Line 16"/>
          <p:cNvSpPr>
            <a:spLocks noChangeShapeType="1"/>
          </p:cNvSpPr>
          <p:nvPr/>
        </p:nvSpPr>
        <p:spPr bwMode="auto">
          <a:xfrm>
            <a:off x="5039784" y="2801939"/>
            <a:ext cx="0" cy="898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60" name="Line 20"/>
          <p:cNvSpPr>
            <a:spLocks noChangeShapeType="1"/>
          </p:cNvSpPr>
          <p:nvPr/>
        </p:nvSpPr>
        <p:spPr bwMode="auto">
          <a:xfrm>
            <a:off x="5048251" y="3021013"/>
            <a:ext cx="10075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461" name="Line 21"/>
          <p:cNvSpPr>
            <a:spLocks noChangeShapeType="1"/>
          </p:cNvSpPr>
          <p:nvPr/>
        </p:nvSpPr>
        <p:spPr bwMode="auto">
          <a:xfrm>
            <a:off x="5568951" y="281622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组合 6"/>
          <p:cNvGrpSpPr>
            <a:grpSpLocks/>
          </p:cNvGrpSpPr>
          <p:nvPr/>
        </p:nvGrpSpPr>
        <p:grpSpPr bwMode="auto">
          <a:xfrm>
            <a:off x="2218267" y="2813050"/>
            <a:ext cx="7643284" cy="3568700"/>
            <a:chOff x="1663123" y="2812714"/>
            <a:chExt cx="5733356" cy="3568722"/>
          </a:xfrm>
        </p:grpSpPr>
        <p:sp>
          <p:nvSpPr>
            <p:cNvPr id="73745" name="任意多边形 1"/>
            <p:cNvSpPr>
              <a:spLocks/>
            </p:cNvSpPr>
            <p:nvPr/>
          </p:nvSpPr>
          <p:spPr bwMode="auto">
            <a:xfrm>
              <a:off x="1663123" y="4270116"/>
              <a:ext cx="883739" cy="1957925"/>
            </a:xfrm>
            <a:custGeom>
              <a:avLst/>
              <a:gdLst>
                <a:gd name="T0" fmla="*/ 831289 w 918105"/>
                <a:gd name="T1" fmla="*/ 801335 h 1763705"/>
                <a:gd name="T2" fmla="*/ 850116 w 918105"/>
                <a:gd name="T3" fmla="*/ 1527545 h 1763705"/>
                <a:gd name="T4" fmla="*/ 812461 w 918105"/>
                <a:gd name="T5" fmla="*/ 1840565 h 1763705"/>
                <a:gd name="T6" fmla="*/ 595947 w 918105"/>
                <a:gd name="T7" fmla="*/ 2153587 h 1763705"/>
                <a:gd name="T8" fmla="*/ 115853 w 918105"/>
                <a:gd name="T9" fmla="*/ 2053420 h 1763705"/>
                <a:gd name="T10" fmla="*/ 2889 w 918105"/>
                <a:gd name="T11" fmla="*/ 1339731 h 1763705"/>
                <a:gd name="T12" fmla="*/ 191161 w 918105"/>
                <a:gd name="T13" fmla="*/ 438230 h 1763705"/>
                <a:gd name="T14" fmla="*/ 209989 w 918105"/>
                <a:gd name="T15" fmla="*/ 0 h 17637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8105" h="1763705">
                  <a:moveTo>
                    <a:pt x="897198" y="650240"/>
                  </a:moveTo>
                  <a:cubicBezTo>
                    <a:pt x="909051" y="874606"/>
                    <a:pt x="920905" y="1098973"/>
                    <a:pt x="917518" y="1239520"/>
                  </a:cubicBezTo>
                  <a:cubicBezTo>
                    <a:pt x="914131" y="1380067"/>
                    <a:pt x="922598" y="1408853"/>
                    <a:pt x="876878" y="1493520"/>
                  </a:cubicBezTo>
                  <a:cubicBezTo>
                    <a:pt x="831158" y="1578187"/>
                    <a:pt x="768505" y="1718733"/>
                    <a:pt x="643198" y="1747520"/>
                  </a:cubicBezTo>
                  <a:cubicBezTo>
                    <a:pt x="517891" y="1776307"/>
                    <a:pt x="231718" y="1776307"/>
                    <a:pt x="125038" y="1666240"/>
                  </a:cubicBezTo>
                  <a:cubicBezTo>
                    <a:pt x="18358" y="1556173"/>
                    <a:pt x="-10429" y="1305560"/>
                    <a:pt x="3118" y="1087120"/>
                  </a:cubicBezTo>
                  <a:cubicBezTo>
                    <a:pt x="16665" y="868680"/>
                    <a:pt x="169065" y="536787"/>
                    <a:pt x="206318" y="355600"/>
                  </a:cubicBezTo>
                  <a:cubicBezTo>
                    <a:pt x="243571" y="174413"/>
                    <a:pt x="235104" y="87206"/>
                    <a:pt x="226638" y="0"/>
                  </a:cubicBezTo>
                </a:path>
              </a:pathLst>
            </a:custGeom>
            <a:noFill/>
            <a:ln w="28575" cap="flat" cmpd="sng" algn="ctr">
              <a:solidFill>
                <a:srgbClr val="CC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6" name="任意多边形 2"/>
            <p:cNvSpPr>
              <a:spLocks/>
            </p:cNvSpPr>
            <p:nvPr/>
          </p:nvSpPr>
          <p:spPr bwMode="auto">
            <a:xfrm>
              <a:off x="5199916" y="5227639"/>
              <a:ext cx="2196563" cy="1153797"/>
            </a:xfrm>
            <a:custGeom>
              <a:avLst/>
              <a:gdLst>
                <a:gd name="T0" fmla="*/ 266727 w 2040760"/>
                <a:gd name="T1" fmla="*/ 956230 h 1159196"/>
                <a:gd name="T2" fmla="*/ 19545 w 2040760"/>
                <a:gd name="T3" fmla="*/ 1026689 h 1159196"/>
                <a:gd name="T4" fmla="*/ 725779 w 2040760"/>
                <a:gd name="T5" fmla="*/ 1147476 h 1159196"/>
                <a:gd name="T6" fmla="*/ 2067623 w 2040760"/>
                <a:gd name="T7" fmla="*/ 956230 h 1159196"/>
                <a:gd name="T8" fmla="*/ 2326576 w 2040760"/>
                <a:gd name="T9" fmla="*/ 452951 h 1159196"/>
                <a:gd name="T10" fmla="*/ 1490866 w 2040760"/>
                <a:gd name="T11" fmla="*/ 0 h 1159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40760" h="1159196">
                  <a:moveTo>
                    <a:pt x="230231" y="965200"/>
                  </a:moveTo>
                  <a:cubicBezTo>
                    <a:pt x="90531" y="984673"/>
                    <a:pt x="-49169" y="1004147"/>
                    <a:pt x="16871" y="1036320"/>
                  </a:cubicBezTo>
                  <a:cubicBezTo>
                    <a:pt x="82911" y="1068493"/>
                    <a:pt x="331831" y="1170093"/>
                    <a:pt x="626471" y="1158240"/>
                  </a:cubicBezTo>
                  <a:cubicBezTo>
                    <a:pt x="921111" y="1146387"/>
                    <a:pt x="1554418" y="1082040"/>
                    <a:pt x="1784711" y="965200"/>
                  </a:cubicBezTo>
                  <a:cubicBezTo>
                    <a:pt x="2015004" y="848360"/>
                    <a:pt x="2091204" y="618067"/>
                    <a:pt x="2008231" y="457200"/>
                  </a:cubicBezTo>
                  <a:cubicBezTo>
                    <a:pt x="1925258" y="296333"/>
                    <a:pt x="1606064" y="148166"/>
                    <a:pt x="1286871" y="0"/>
                  </a:cubicBezTo>
                </a:path>
              </a:pathLst>
            </a:custGeom>
            <a:noFill/>
            <a:ln w="28575" cap="flat" cmpd="sng" algn="ctr">
              <a:solidFill>
                <a:srgbClr val="CC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7" name="任意多边形 5"/>
            <p:cNvSpPr>
              <a:spLocks/>
            </p:cNvSpPr>
            <p:nvPr/>
          </p:nvSpPr>
          <p:spPr bwMode="auto">
            <a:xfrm>
              <a:off x="2532714" y="2812714"/>
              <a:ext cx="3778224" cy="3395046"/>
            </a:xfrm>
            <a:custGeom>
              <a:avLst/>
              <a:gdLst>
                <a:gd name="T0" fmla="*/ 7286 w 3778224"/>
                <a:gd name="T1" fmla="*/ 2348566 h 3395046"/>
                <a:gd name="T2" fmla="*/ 27606 w 3778224"/>
                <a:gd name="T3" fmla="*/ 1921846 h 3395046"/>
                <a:gd name="T4" fmla="*/ 230806 w 3778224"/>
                <a:gd name="T5" fmla="*/ 1220806 h 3395046"/>
                <a:gd name="T6" fmla="*/ 1063926 w 3778224"/>
                <a:gd name="T7" fmla="*/ 783926 h 3395046"/>
                <a:gd name="T8" fmla="*/ 1429686 w 3778224"/>
                <a:gd name="T9" fmla="*/ 275926 h 3395046"/>
                <a:gd name="T10" fmla="*/ 1704006 w 3778224"/>
                <a:gd name="T11" fmla="*/ 1606 h 3395046"/>
                <a:gd name="T12" fmla="*/ 1795446 w 3778224"/>
                <a:gd name="T13" fmla="*/ 194646 h 3395046"/>
                <a:gd name="T14" fmla="*/ 1795446 w 3778224"/>
                <a:gd name="T15" fmla="*/ 804246 h 3395046"/>
                <a:gd name="T16" fmla="*/ 1541446 w 3778224"/>
                <a:gd name="T17" fmla="*/ 1505286 h 3395046"/>
                <a:gd name="T18" fmla="*/ 2049446 w 3778224"/>
                <a:gd name="T19" fmla="*/ 2114886 h 3395046"/>
                <a:gd name="T20" fmla="*/ 3410886 w 3778224"/>
                <a:gd name="T21" fmla="*/ 2033606 h 3395046"/>
                <a:gd name="T22" fmla="*/ 3776646 w 3778224"/>
                <a:gd name="T23" fmla="*/ 2643206 h 3395046"/>
                <a:gd name="T24" fmla="*/ 3319446 w 3778224"/>
                <a:gd name="T25" fmla="*/ 3252806 h 3395046"/>
                <a:gd name="T26" fmla="*/ 3055286 w 3778224"/>
                <a:gd name="T27" fmla="*/ 3344246 h 3395046"/>
                <a:gd name="T28" fmla="*/ 2821606 w 3778224"/>
                <a:gd name="T29" fmla="*/ 3395046 h 33950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78224" h="3395046">
                  <a:moveTo>
                    <a:pt x="7286" y="2348566"/>
                  </a:moveTo>
                  <a:cubicBezTo>
                    <a:pt x="-1181" y="2229186"/>
                    <a:pt x="-9647" y="2109806"/>
                    <a:pt x="27606" y="1921846"/>
                  </a:cubicBezTo>
                  <a:cubicBezTo>
                    <a:pt x="64859" y="1733886"/>
                    <a:pt x="58086" y="1410459"/>
                    <a:pt x="230806" y="1220806"/>
                  </a:cubicBezTo>
                  <a:cubicBezTo>
                    <a:pt x="403526" y="1031153"/>
                    <a:pt x="864113" y="941406"/>
                    <a:pt x="1063926" y="783926"/>
                  </a:cubicBezTo>
                  <a:cubicBezTo>
                    <a:pt x="1263739" y="626446"/>
                    <a:pt x="1323006" y="406313"/>
                    <a:pt x="1429686" y="275926"/>
                  </a:cubicBezTo>
                  <a:cubicBezTo>
                    <a:pt x="1536366" y="145539"/>
                    <a:pt x="1643046" y="15153"/>
                    <a:pt x="1704006" y="1606"/>
                  </a:cubicBezTo>
                  <a:cubicBezTo>
                    <a:pt x="1764966" y="-11941"/>
                    <a:pt x="1780206" y="60873"/>
                    <a:pt x="1795446" y="194646"/>
                  </a:cubicBezTo>
                  <a:cubicBezTo>
                    <a:pt x="1810686" y="328419"/>
                    <a:pt x="1837779" y="585806"/>
                    <a:pt x="1795446" y="804246"/>
                  </a:cubicBezTo>
                  <a:cubicBezTo>
                    <a:pt x="1753113" y="1022686"/>
                    <a:pt x="1499113" y="1286846"/>
                    <a:pt x="1541446" y="1505286"/>
                  </a:cubicBezTo>
                  <a:cubicBezTo>
                    <a:pt x="1583779" y="1723726"/>
                    <a:pt x="1737873" y="2026833"/>
                    <a:pt x="2049446" y="2114886"/>
                  </a:cubicBezTo>
                  <a:cubicBezTo>
                    <a:pt x="2361019" y="2202939"/>
                    <a:pt x="3123019" y="1945553"/>
                    <a:pt x="3410886" y="2033606"/>
                  </a:cubicBezTo>
                  <a:cubicBezTo>
                    <a:pt x="3698753" y="2121659"/>
                    <a:pt x="3791886" y="2440006"/>
                    <a:pt x="3776646" y="2643206"/>
                  </a:cubicBezTo>
                  <a:cubicBezTo>
                    <a:pt x="3761406" y="2846406"/>
                    <a:pt x="3439673" y="3135966"/>
                    <a:pt x="3319446" y="3252806"/>
                  </a:cubicBezTo>
                  <a:cubicBezTo>
                    <a:pt x="3199219" y="3369646"/>
                    <a:pt x="3138259" y="3320539"/>
                    <a:pt x="3055286" y="3344246"/>
                  </a:cubicBezTo>
                  <a:cubicBezTo>
                    <a:pt x="2972313" y="3367953"/>
                    <a:pt x="2896959" y="3381499"/>
                    <a:pt x="2821606" y="3395046"/>
                  </a:cubicBezTo>
                </a:path>
              </a:pathLst>
            </a:custGeom>
            <a:noFill/>
            <a:ln w="28575" cap="flat" cmpd="sng" algn="ctr">
              <a:solidFill>
                <a:srgbClr val="CC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 name="Rectangle 14"/>
          <p:cNvSpPr>
            <a:spLocks noChangeArrowheads="1"/>
          </p:cNvSpPr>
          <p:nvPr/>
        </p:nvSpPr>
        <p:spPr bwMode="auto">
          <a:xfrm>
            <a:off x="4070351" y="2806700"/>
            <a:ext cx="960967" cy="450850"/>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562836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4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89448"/>
                                        </p:tgtEl>
                                        <p:attrNameLst>
                                          <p:attrName>style.visibility</p:attrName>
                                        </p:attrNameLst>
                                      </p:cBhvr>
                                      <p:to>
                                        <p:strVal val="visible"/>
                                      </p:to>
                                    </p:set>
                                    <p:animEffect transition="in" filter="barn(outVertical)">
                                      <p:cBhvr>
                                        <p:cTn id="21" dur="500"/>
                                        <p:tgtEl>
                                          <p:spTgt spid="189448"/>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89449"/>
                                        </p:tgtEl>
                                        <p:attrNameLst>
                                          <p:attrName>style.visibility</p:attrName>
                                        </p:attrNameLst>
                                      </p:cBhvr>
                                      <p:to>
                                        <p:strVal val="visible"/>
                                      </p:to>
                                    </p:set>
                                    <p:animEffect transition="in" filter="barn(outHorizontal)">
                                      <p:cBhvr>
                                        <p:cTn id="24" dur="500"/>
                                        <p:tgtEl>
                                          <p:spTgt spid="1894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945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9452"/>
                                        </p:tgtEl>
                                        <p:attrNameLst>
                                          <p:attrName>style.visibility</p:attrName>
                                        </p:attrNameLst>
                                      </p:cBhvr>
                                      <p:to>
                                        <p:strVal val="visible"/>
                                      </p:to>
                                    </p:set>
                                    <p:animEffect transition="in" filter="barn(outVertical)">
                                      <p:cBhvr>
                                        <p:cTn id="33" dur="500"/>
                                        <p:tgtEl>
                                          <p:spTgt spid="189452"/>
                                        </p:tgtEl>
                                      </p:cBhvr>
                                    </p:animEffect>
                                  </p:childTnLst>
                                </p:cTn>
                              </p:par>
                              <p:par>
                                <p:cTn id="34" presetID="16" presetClass="entr" presetSubtype="42" fill="hold" grpId="0" nodeType="withEffect">
                                  <p:stCondLst>
                                    <p:cond delay="0"/>
                                  </p:stCondLst>
                                  <p:childTnLst>
                                    <p:set>
                                      <p:cBhvr>
                                        <p:cTn id="35" dur="1" fill="hold">
                                          <p:stCondLst>
                                            <p:cond delay="0"/>
                                          </p:stCondLst>
                                        </p:cTn>
                                        <p:tgtEl>
                                          <p:spTgt spid="189453"/>
                                        </p:tgtEl>
                                        <p:attrNameLst>
                                          <p:attrName>style.visibility</p:attrName>
                                        </p:attrNameLst>
                                      </p:cBhvr>
                                      <p:to>
                                        <p:strVal val="visible"/>
                                      </p:to>
                                    </p:set>
                                    <p:animEffect transition="in" filter="barn(outHorizontal)">
                                      <p:cBhvr>
                                        <p:cTn id="36" dur="500"/>
                                        <p:tgtEl>
                                          <p:spTgt spid="1894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945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189455"/>
                                        </p:tgtEl>
                                        <p:attrNameLst>
                                          <p:attrName>style.visibility</p:attrName>
                                        </p:attrNameLst>
                                      </p:cBhvr>
                                      <p:to>
                                        <p:strVal val="visible"/>
                                      </p:to>
                                    </p:set>
                                    <p:animEffect transition="in" filter="barn(outVertical)">
                                      <p:cBhvr>
                                        <p:cTn id="45" dur="500"/>
                                        <p:tgtEl>
                                          <p:spTgt spid="189455"/>
                                        </p:tgtEl>
                                      </p:cBhvr>
                                    </p:animEffect>
                                  </p:childTnLst>
                                </p:cTn>
                              </p:par>
                              <p:par>
                                <p:cTn id="46" presetID="16" presetClass="entr" presetSubtype="42" fill="hold" grpId="0" nodeType="withEffect">
                                  <p:stCondLst>
                                    <p:cond delay="0"/>
                                  </p:stCondLst>
                                  <p:childTnLst>
                                    <p:set>
                                      <p:cBhvr>
                                        <p:cTn id="47" dur="1" fill="hold">
                                          <p:stCondLst>
                                            <p:cond delay="0"/>
                                          </p:stCondLst>
                                        </p:cTn>
                                        <p:tgtEl>
                                          <p:spTgt spid="189456"/>
                                        </p:tgtEl>
                                        <p:attrNameLst>
                                          <p:attrName>style.visibility</p:attrName>
                                        </p:attrNameLst>
                                      </p:cBhvr>
                                      <p:to>
                                        <p:strVal val="visible"/>
                                      </p:to>
                                    </p:set>
                                    <p:animEffect transition="in" filter="barn(outHorizontal)">
                                      <p:cBhvr>
                                        <p:cTn id="48" dur="500"/>
                                        <p:tgtEl>
                                          <p:spTgt spid="1894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89461"/>
                                        </p:tgtEl>
                                        <p:attrNameLst>
                                          <p:attrName>style.visibility</p:attrName>
                                        </p:attrNameLst>
                                      </p:cBhvr>
                                      <p:to>
                                        <p:strVal val="visible"/>
                                      </p:to>
                                    </p:set>
                                    <p:animEffect transition="in" filter="barn(outHorizontal)">
                                      <p:cBhvr>
                                        <p:cTn id="57" dur="500"/>
                                        <p:tgtEl>
                                          <p:spTgt spid="189461"/>
                                        </p:tgtEl>
                                      </p:cBhvr>
                                    </p:animEffect>
                                  </p:childTnLst>
                                </p:cTn>
                              </p:par>
                              <p:par>
                                <p:cTn id="58" presetID="16" presetClass="entr" presetSubtype="37" fill="hold" grpId="0" nodeType="withEffect">
                                  <p:stCondLst>
                                    <p:cond delay="0"/>
                                  </p:stCondLst>
                                  <p:childTnLst>
                                    <p:set>
                                      <p:cBhvr>
                                        <p:cTn id="59" dur="1" fill="hold">
                                          <p:stCondLst>
                                            <p:cond delay="0"/>
                                          </p:stCondLst>
                                        </p:cTn>
                                        <p:tgtEl>
                                          <p:spTgt spid="189460"/>
                                        </p:tgtEl>
                                        <p:attrNameLst>
                                          <p:attrName>style.visibility</p:attrName>
                                        </p:attrNameLst>
                                      </p:cBhvr>
                                      <p:to>
                                        <p:strVal val="visible"/>
                                      </p:to>
                                    </p:set>
                                    <p:animEffect transition="in" filter="barn(outVertical)">
                                      <p:cBhvr>
                                        <p:cTn id="60" dur="500"/>
                                        <p:tgtEl>
                                          <p:spTgt spid="18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7" grpId="0" animBg="1"/>
      <p:bldP spid="189448" grpId="0" animBg="1"/>
      <p:bldP spid="189449" grpId="0" animBg="1"/>
      <p:bldP spid="189451" grpId="0" animBg="1"/>
      <p:bldP spid="189452" grpId="0" animBg="1"/>
      <p:bldP spid="189453" grpId="0" animBg="1"/>
      <p:bldP spid="189454" grpId="0" animBg="1"/>
      <p:bldP spid="189455" grpId="0" animBg="1"/>
      <p:bldP spid="189456" grpId="0" animBg="1"/>
      <p:bldP spid="189460" grpId="0" animBg="1"/>
      <p:bldP spid="189461" grpId="0" animBg="1"/>
      <p:bldP spid="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624418" y="1125538"/>
            <a:ext cx="1095798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60000"/>
              </a:spcBef>
              <a:buClr>
                <a:schemeClr val="accent2"/>
              </a:buClr>
              <a:buSzPct val="80000"/>
              <a:buFont typeface="Wingdings" pitchFamily="2" charset="2"/>
              <a:buChar char="¨"/>
            </a:pPr>
            <a:endParaRPr lang="zh-CN" altLang="en-US" sz="2800" b="1" i="0" dirty="0"/>
          </a:p>
        </p:txBody>
      </p:sp>
      <p:sp>
        <p:nvSpPr>
          <p:cNvPr id="73731" name="Rectangle 6"/>
          <p:cNvSpPr>
            <a:spLocks noGrp="1" noChangeArrowheads="1"/>
          </p:cNvSpPr>
          <p:nvPr>
            <p:ph type="title"/>
          </p:nvPr>
        </p:nvSpPr>
        <p:spPr>
          <a:xfrm>
            <a:off x="431800" y="376238"/>
            <a:ext cx="10972800" cy="1371600"/>
          </a:xfrm>
          <a:noFill/>
        </p:spPr>
        <p:txBody>
          <a:bodyPr>
            <a:normAutofit/>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作业</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多边形填充与扫描线算法实现</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409" y="1413995"/>
            <a:ext cx="55911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00" y="1487230"/>
            <a:ext cx="4868352" cy="509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10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624418" y="1125538"/>
            <a:ext cx="1095798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60000"/>
              </a:spcBef>
              <a:buClr>
                <a:schemeClr val="accent2"/>
              </a:buClr>
              <a:buSzPct val="80000"/>
              <a:buFont typeface="Wingdings" pitchFamily="2" charset="2"/>
              <a:buChar char="¨"/>
            </a:pPr>
            <a:endParaRPr lang="zh-CN" altLang="en-US" sz="2800" b="1" i="0" dirty="0"/>
          </a:p>
        </p:txBody>
      </p:sp>
      <p:sp>
        <p:nvSpPr>
          <p:cNvPr id="73731" name="Rectangle 6"/>
          <p:cNvSpPr>
            <a:spLocks noGrp="1" noChangeArrowheads="1"/>
          </p:cNvSpPr>
          <p:nvPr>
            <p:ph type="title"/>
          </p:nvPr>
        </p:nvSpPr>
        <p:spPr>
          <a:xfrm>
            <a:off x="431800" y="376238"/>
            <a:ext cx="10972800" cy="1371600"/>
          </a:xfrm>
          <a:noFill/>
        </p:spPr>
        <p:txBody>
          <a:bodyPr>
            <a:normAutofit/>
          </a:bodyPr>
          <a:lstStyle/>
          <a:p>
            <a:pPr marL="457200" lvl="1" indent="-457200" eaLnBrk="1" hangingPunct="0">
              <a:lnSpc>
                <a:spcPct val="100000"/>
              </a:lnSpc>
              <a:spcBef>
                <a:spcPts val="600"/>
              </a:spcBef>
              <a:buFont typeface="Arial" panose="020B0604020202020204" pitchFamily="34" charset="0"/>
              <a:buChar char="•"/>
              <a:defRPr/>
            </a:pP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作业</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多边形填充与扫描线算法实现</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65" y="1683321"/>
            <a:ext cx="4520045" cy="489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03409" y="3284984"/>
            <a:ext cx="574684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u"/>
            </a:pPr>
            <a:r>
              <a:rPr kumimoji="0" lang="zh-CN" altLang="en-US" sz="1800" b="1" i="0" u="none" strike="noStrike" cap="none" spc="0" normalizeH="0" baseline="0" dirty="0" smtClean="0">
                <a:ln>
                  <a:noFill/>
                </a:ln>
                <a:solidFill>
                  <a:schemeClr val="bg2">
                    <a:lumMod val="50000"/>
                  </a:schemeClr>
                </a:solidFill>
                <a:effectLst/>
                <a:uFillTx/>
                <a:sym typeface="Lato Light"/>
              </a:rPr>
              <a:t>详见“</a:t>
            </a:r>
            <a:r>
              <a:rPr lang="en-US" altLang="zh-CN" b="1" dirty="0" smtClean="0">
                <a:solidFill>
                  <a:schemeClr val="bg2">
                    <a:lumMod val="50000"/>
                  </a:schemeClr>
                </a:solidFill>
              </a:rPr>
              <a:t>Assignment </a:t>
            </a:r>
            <a:r>
              <a:rPr lang="en-US" altLang="zh-CN" b="1" dirty="0">
                <a:solidFill>
                  <a:schemeClr val="bg2">
                    <a:lumMod val="50000"/>
                  </a:schemeClr>
                </a:solidFill>
              </a:rPr>
              <a:t>2 </a:t>
            </a:r>
            <a:r>
              <a:rPr lang="zh-CN" altLang="en-US" b="1" dirty="0">
                <a:solidFill>
                  <a:schemeClr val="bg2">
                    <a:lumMod val="50000"/>
                  </a:schemeClr>
                </a:solidFill>
              </a:rPr>
              <a:t>要求及评分标准</a:t>
            </a:r>
            <a:r>
              <a:rPr lang="en-US" altLang="zh-CN" b="1" dirty="0">
                <a:solidFill>
                  <a:schemeClr val="bg2">
                    <a:lumMod val="50000"/>
                  </a:schemeClr>
                </a:solidFill>
              </a:rPr>
              <a:t>.</a:t>
            </a:r>
            <a:r>
              <a:rPr lang="en-US" altLang="zh-CN" b="1" dirty="0" err="1" smtClean="0">
                <a:solidFill>
                  <a:schemeClr val="bg2">
                    <a:lumMod val="50000"/>
                  </a:schemeClr>
                </a:solidFill>
              </a:rPr>
              <a:t>docx</a:t>
            </a:r>
            <a:r>
              <a:rPr lang="zh-CN" altLang="en-US" b="1" dirty="0" smtClean="0">
                <a:solidFill>
                  <a:schemeClr val="bg2">
                    <a:lumMod val="50000"/>
                  </a:schemeClr>
                </a:solidFill>
              </a:rPr>
              <a:t>”</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Tree>
    <p:extLst>
      <p:ext uri="{BB962C8B-B14F-4D97-AF65-F5344CB8AC3E}">
        <p14:creationId xmlns:p14="http://schemas.microsoft.com/office/powerpoint/2010/main" val="83730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1488019" y="981075"/>
            <a:ext cx="8972549" cy="5038725"/>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grpSp>
        <p:nvGrpSpPr>
          <p:cNvPr id="2" name="Group 67"/>
          <p:cNvGrpSpPr>
            <a:grpSpLocks/>
          </p:cNvGrpSpPr>
          <p:nvPr/>
        </p:nvGrpSpPr>
        <p:grpSpPr bwMode="auto">
          <a:xfrm>
            <a:off x="5937252" y="981075"/>
            <a:ext cx="4512733" cy="336550"/>
            <a:chOff x="2986" y="527"/>
            <a:chExt cx="2132" cy="212"/>
          </a:xfrm>
        </p:grpSpPr>
        <p:sp>
          <p:nvSpPr>
            <p:cNvPr id="10304" name="Line 24"/>
            <p:cNvSpPr>
              <a:spLocks noChangeShapeType="1"/>
            </p:cNvSpPr>
            <p:nvPr/>
          </p:nvSpPr>
          <p:spPr bwMode="auto">
            <a:xfrm>
              <a:off x="2986" y="527"/>
              <a:ext cx="2132" cy="212"/>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5" name="Line 26"/>
            <p:cNvSpPr>
              <a:spLocks noChangeAspect="1" noChangeShapeType="1"/>
            </p:cNvSpPr>
            <p:nvPr/>
          </p:nvSpPr>
          <p:spPr bwMode="auto">
            <a:xfrm>
              <a:off x="3938" y="618"/>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2"/>
          <p:cNvGrpSpPr>
            <a:grpSpLocks/>
          </p:cNvGrpSpPr>
          <p:nvPr/>
        </p:nvGrpSpPr>
        <p:grpSpPr bwMode="auto">
          <a:xfrm>
            <a:off x="719668" y="1123950"/>
            <a:ext cx="9696451" cy="939800"/>
            <a:chOff x="521" y="617"/>
            <a:chExt cx="4581" cy="592"/>
          </a:xfrm>
        </p:grpSpPr>
        <p:grpSp>
          <p:nvGrpSpPr>
            <p:cNvPr id="10300" name="Group 68"/>
            <p:cNvGrpSpPr>
              <a:grpSpLocks/>
            </p:cNvGrpSpPr>
            <p:nvPr/>
          </p:nvGrpSpPr>
          <p:grpSpPr bwMode="auto">
            <a:xfrm>
              <a:off x="884" y="771"/>
              <a:ext cx="4218" cy="438"/>
              <a:chOff x="884" y="771"/>
              <a:chExt cx="4218" cy="438"/>
            </a:xfrm>
          </p:grpSpPr>
          <p:sp>
            <p:nvSpPr>
              <p:cNvPr id="10302" name="Line 23"/>
              <p:cNvSpPr>
                <a:spLocks noChangeShapeType="1"/>
              </p:cNvSpPr>
              <p:nvPr/>
            </p:nvSpPr>
            <p:spPr bwMode="auto">
              <a:xfrm>
                <a:off x="884" y="771"/>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3" name="Line 27"/>
              <p:cNvSpPr>
                <a:spLocks noChangeAspect="1" noChangeShapeType="1"/>
              </p:cNvSpPr>
              <p:nvPr/>
            </p:nvSpPr>
            <p:spPr bwMode="auto">
              <a:xfrm>
                <a:off x="2134" y="900"/>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0301" name="Text Box 36"/>
            <p:cNvSpPr txBox="1">
              <a:spLocks noChangeArrowheads="1"/>
            </p:cNvSpPr>
            <p:nvPr/>
          </p:nvSpPr>
          <p:spPr bwMode="auto">
            <a:xfrm>
              <a:off x="521" y="617"/>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1</a:t>
              </a:r>
            </a:p>
          </p:txBody>
        </p:sp>
      </p:grpSp>
      <p:grpSp>
        <p:nvGrpSpPr>
          <p:cNvPr id="5" name="Group 83"/>
          <p:cNvGrpSpPr>
            <a:grpSpLocks/>
          </p:cNvGrpSpPr>
          <p:nvPr/>
        </p:nvGrpSpPr>
        <p:grpSpPr bwMode="auto">
          <a:xfrm>
            <a:off x="719668" y="1843088"/>
            <a:ext cx="9696451" cy="939800"/>
            <a:chOff x="521" y="1070"/>
            <a:chExt cx="4581" cy="592"/>
          </a:xfrm>
        </p:grpSpPr>
        <p:sp>
          <p:nvSpPr>
            <p:cNvPr id="10296" name="Text Box 37"/>
            <p:cNvSpPr txBox="1">
              <a:spLocks noChangeArrowheads="1"/>
            </p:cNvSpPr>
            <p:nvPr/>
          </p:nvSpPr>
          <p:spPr bwMode="auto">
            <a:xfrm>
              <a:off x="521" y="1070"/>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2</a:t>
              </a:r>
            </a:p>
          </p:txBody>
        </p:sp>
        <p:grpSp>
          <p:nvGrpSpPr>
            <p:cNvPr id="10297" name="Group 69"/>
            <p:cNvGrpSpPr>
              <a:grpSpLocks/>
            </p:cNvGrpSpPr>
            <p:nvPr/>
          </p:nvGrpSpPr>
          <p:grpSpPr bwMode="auto">
            <a:xfrm>
              <a:off x="884" y="1224"/>
              <a:ext cx="4218" cy="438"/>
              <a:chOff x="884" y="1224"/>
              <a:chExt cx="4218" cy="438"/>
            </a:xfrm>
          </p:grpSpPr>
          <p:sp>
            <p:nvSpPr>
              <p:cNvPr id="10298" name="Line 22"/>
              <p:cNvSpPr>
                <a:spLocks noChangeShapeType="1"/>
              </p:cNvSpPr>
              <p:nvPr/>
            </p:nvSpPr>
            <p:spPr bwMode="auto">
              <a:xfrm>
                <a:off x="884" y="1224"/>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9" name="Line 46"/>
              <p:cNvSpPr>
                <a:spLocks noChangeAspect="1" noChangeShapeType="1"/>
              </p:cNvSpPr>
              <p:nvPr/>
            </p:nvSpPr>
            <p:spPr bwMode="auto">
              <a:xfrm>
                <a:off x="3938" y="1536"/>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Group 84"/>
          <p:cNvGrpSpPr>
            <a:grpSpLocks/>
          </p:cNvGrpSpPr>
          <p:nvPr/>
        </p:nvGrpSpPr>
        <p:grpSpPr bwMode="auto">
          <a:xfrm>
            <a:off x="719668" y="2563813"/>
            <a:ext cx="9696451" cy="938212"/>
            <a:chOff x="521" y="1524"/>
            <a:chExt cx="4581" cy="591"/>
          </a:xfrm>
        </p:grpSpPr>
        <p:sp>
          <p:nvSpPr>
            <p:cNvPr id="10292" name="Text Box 38"/>
            <p:cNvSpPr txBox="1">
              <a:spLocks noChangeArrowheads="1"/>
            </p:cNvSpPr>
            <p:nvPr/>
          </p:nvSpPr>
          <p:spPr bwMode="auto">
            <a:xfrm>
              <a:off x="521" y="1524"/>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3</a:t>
              </a:r>
            </a:p>
          </p:txBody>
        </p:sp>
        <p:grpSp>
          <p:nvGrpSpPr>
            <p:cNvPr id="10293" name="Group 70"/>
            <p:cNvGrpSpPr>
              <a:grpSpLocks/>
            </p:cNvGrpSpPr>
            <p:nvPr/>
          </p:nvGrpSpPr>
          <p:grpSpPr bwMode="auto">
            <a:xfrm>
              <a:off x="884" y="1677"/>
              <a:ext cx="4218" cy="438"/>
              <a:chOff x="884" y="1677"/>
              <a:chExt cx="4218" cy="438"/>
            </a:xfrm>
          </p:grpSpPr>
          <p:sp>
            <p:nvSpPr>
              <p:cNvPr id="10294" name="Line 21"/>
              <p:cNvSpPr>
                <a:spLocks noChangeShapeType="1"/>
              </p:cNvSpPr>
              <p:nvPr/>
            </p:nvSpPr>
            <p:spPr bwMode="auto">
              <a:xfrm>
                <a:off x="884" y="1677"/>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5" name="Line 53"/>
              <p:cNvSpPr>
                <a:spLocks noChangeAspect="1" noChangeShapeType="1"/>
              </p:cNvSpPr>
              <p:nvPr/>
            </p:nvSpPr>
            <p:spPr bwMode="auto">
              <a:xfrm>
                <a:off x="2134" y="1807"/>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85"/>
          <p:cNvGrpSpPr>
            <a:grpSpLocks/>
          </p:cNvGrpSpPr>
          <p:nvPr/>
        </p:nvGrpSpPr>
        <p:grpSpPr bwMode="auto">
          <a:xfrm>
            <a:off x="719668" y="3284538"/>
            <a:ext cx="9696451" cy="938212"/>
            <a:chOff x="521" y="1978"/>
            <a:chExt cx="4581" cy="591"/>
          </a:xfrm>
        </p:grpSpPr>
        <p:sp>
          <p:nvSpPr>
            <p:cNvPr id="10288" name="Text Box 39"/>
            <p:cNvSpPr txBox="1">
              <a:spLocks noChangeArrowheads="1"/>
            </p:cNvSpPr>
            <p:nvPr/>
          </p:nvSpPr>
          <p:spPr bwMode="auto">
            <a:xfrm>
              <a:off x="521" y="1978"/>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4</a:t>
              </a:r>
            </a:p>
          </p:txBody>
        </p:sp>
        <p:grpSp>
          <p:nvGrpSpPr>
            <p:cNvPr id="10289" name="Group 74"/>
            <p:cNvGrpSpPr>
              <a:grpSpLocks/>
            </p:cNvGrpSpPr>
            <p:nvPr/>
          </p:nvGrpSpPr>
          <p:grpSpPr bwMode="auto">
            <a:xfrm>
              <a:off x="884" y="2131"/>
              <a:ext cx="4218" cy="438"/>
              <a:chOff x="884" y="2131"/>
              <a:chExt cx="4218" cy="438"/>
            </a:xfrm>
          </p:grpSpPr>
          <p:sp>
            <p:nvSpPr>
              <p:cNvPr id="10290" name="Line 20"/>
              <p:cNvSpPr>
                <a:spLocks noChangeShapeType="1"/>
              </p:cNvSpPr>
              <p:nvPr/>
            </p:nvSpPr>
            <p:spPr bwMode="auto">
              <a:xfrm>
                <a:off x="884" y="2131"/>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Line 54"/>
              <p:cNvSpPr>
                <a:spLocks noChangeAspect="1" noChangeShapeType="1"/>
              </p:cNvSpPr>
              <p:nvPr/>
            </p:nvSpPr>
            <p:spPr bwMode="auto">
              <a:xfrm>
                <a:off x="3938" y="2454"/>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Group 86"/>
          <p:cNvGrpSpPr>
            <a:grpSpLocks/>
          </p:cNvGrpSpPr>
          <p:nvPr/>
        </p:nvGrpSpPr>
        <p:grpSpPr bwMode="auto">
          <a:xfrm>
            <a:off x="719668" y="4003678"/>
            <a:ext cx="9696451" cy="938213"/>
            <a:chOff x="521" y="2431"/>
            <a:chExt cx="4581" cy="591"/>
          </a:xfrm>
        </p:grpSpPr>
        <p:sp>
          <p:nvSpPr>
            <p:cNvPr id="10284" name="Text Box 40"/>
            <p:cNvSpPr txBox="1">
              <a:spLocks noChangeArrowheads="1"/>
            </p:cNvSpPr>
            <p:nvPr/>
          </p:nvSpPr>
          <p:spPr bwMode="auto">
            <a:xfrm>
              <a:off x="521" y="2431"/>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5</a:t>
              </a:r>
            </a:p>
          </p:txBody>
        </p:sp>
        <p:grpSp>
          <p:nvGrpSpPr>
            <p:cNvPr id="10285" name="Group 76"/>
            <p:cNvGrpSpPr>
              <a:grpSpLocks/>
            </p:cNvGrpSpPr>
            <p:nvPr/>
          </p:nvGrpSpPr>
          <p:grpSpPr bwMode="auto">
            <a:xfrm>
              <a:off x="884" y="2584"/>
              <a:ext cx="4218" cy="438"/>
              <a:chOff x="884" y="2584"/>
              <a:chExt cx="4218" cy="438"/>
            </a:xfrm>
          </p:grpSpPr>
          <p:sp>
            <p:nvSpPr>
              <p:cNvPr id="10286" name="Line 19"/>
              <p:cNvSpPr>
                <a:spLocks noChangeShapeType="1"/>
              </p:cNvSpPr>
              <p:nvPr/>
            </p:nvSpPr>
            <p:spPr bwMode="auto">
              <a:xfrm>
                <a:off x="884" y="2584"/>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Line 55"/>
              <p:cNvSpPr>
                <a:spLocks noChangeAspect="1" noChangeShapeType="1"/>
              </p:cNvSpPr>
              <p:nvPr/>
            </p:nvSpPr>
            <p:spPr bwMode="auto">
              <a:xfrm>
                <a:off x="2134" y="2714"/>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87"/>
          <p:cNvGrpSpPr>
            <a:grpSpLocks/>
          </p:cNvGrpSpPr>
          <p:nvPr/>
        </p:nvGrpSpPr>
        <p:grpSpPr bwMode="auto">
          <a:xfrm>
            <a:off x="719668" y="4724403"/>
            <a:ext cx="9696451" cy="938213"/>
            <a:chOff x="521" y="2885"/>
            <a:chExt cx="4581" cy="591"/>
          </a:xfrm>
        </p:grpSpPr>
        <p:sp>
          <p:nvSpPr>
            <p:cNvPr id="10280" name="Text Box 41"/>
            <p:cNvSpPr txBox="1">
              <a:spLocks noChangeArrowheads="1"/>
            </p:cNvSpPr>
            <p:nvPr/>
          </p:nvSpPr>
          <p:spPr bwMode="auto">
            <a:xfrm>
              <a:off x="521" y="2885"/>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6</a:t>
              </a:r>
            </a:p>
          </p:txBody>
        </p:sp>
        <p:grpSp>
          <p:nvGrpSpPr>
            <p:cNvPr id="10281" name="Group 78"/>
            <p:cNvGrpSpPr>
              <a:grpSpLocks/>
            </p:cNvGrpSpPr>
            <p:nvPr/>
          </p:nvGrpSpPr>
          <p:grpSpPr bwMode="auto">
            <a:xfrm>
              <a:off x="884" y="3038"/>
              <a:ext cx="4218" cy="438"/>
              <a:chOff x="884" y="3038"/>
              <a:chExt cx="4218" cy="438"/>
            </a:xfrm>
          </p:grpSpPr>
          <p:sp>
            <p:nvSpPr>
              <p:cNvPr id="10282" name="Line 18"/>
              <p:cNvSpPr>
                <a:spLocks noChangeShapeType="1"/>
              </p:cNvSpPr>
              <p:nvPr/>
            </p:nvSpPr>
            <p:spPr bwMode="auto">
              <a:xfrm>
                <a:off x="884" y="3038"/>
                <a:ext cx="4218" cy="4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56"/>
              <p:cNvSpPr>
                <a:spLocks noChangeAspect="1" noChangeShapeType="1"/>
              </p:cNvSpPr>
              <p:nvPr/>
            </p:nvSpPr>
            <p:spPr bwMode="auto">
              <a:xfrm>
                <a:off x="3938" y="3351"/>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88"/>
          <p:cNvGrpSpPr>
            <a:grpSpLocks/>
          </p:cNvGrpSpPr>
          <p:nvPr/>
        </p:nvGrpSpPr>
        <p:grpSpPr bwMode="auto">
          <a:xfrm>
            <a:off x="719667" y="5445125"/>
            <a:ext cx="5281084" cy="577850"/>
            <a:chOff x="521" y="3339"/>
            <a:chExt cx="2495" cy="364"/>
          </a:xfrm>
        </p:grpSpPr>
        <p:sp>
          <p:nvSpPr>
            <p:cNvPr id="10276" name="Text Box 42"/>
            <p:cNvSpPr txBox="1">
              <a:spLocks noChangeArrowheads="1"/>
            </p:cNvSpPr>
            <p:nvPr/>
          </p:nvSpPr>
          <p:spPr bwMode="auto">
            <a:xfrm>
              <a:off x="521" y="3339"/>
              <a:ext cx="4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en-US" altLang="zh-CN"/>
                <a:t>7</a:t>
              </a:r>
            </a:p>
          </p:txBody>
        </p:sp>
        <p:grpSp>
          <p:nvGrpSpPr>
            <p:cNvPr id="10277" name="Group 80"/>
            <p:cNvGrpSpPr>
              <a:grpSpLocks/>
            </p:cNvGrpSpPr>
            <p:nvPr/>
          </p:nvGrpSpPr>
          <p:grpSpPr bwMode="auto">
            <a:xfrm>
              <a:off x="884" y="3491"/>
              <a:ext cx="2132" cy="212"/>
              <a:chOff x="884" y="3491"/>
              <a:chExt cx="2132" cy="212"/>
            </a:xfrm>
          </p:grpSpPr>
          <p:sp>
            <p:nvSpPr>
              <p:cNvPr id="10278" name="Line 15"/>
              <p:cNvSpPr>
                <a:spLocks noChangeShapeType="1"/>
              </p:cNvSpPr>
              <p:nvPr/>
            </p:nvSpPr>
            <p:spPr bwMode="auto">
              <a:xfrm>
                <a:off x="884" y="3491"/>
                <a:ext cx="2132" cy="212"/>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9" name="Line 57"/>
              <p:cNvSpPr>
                <a:spLocks noChangeAspect="1" noChangeShapeType="1"/>
              </p:cNvSpPr>
              <p:nvPr/>
            </p:nvSpPr>
            <p:spPr bwMode="auto">
              <a:xfrm>
                <a:off x="2134" y="3612"/>
                <a:ext cx="136" cy="14"/>
              </a:xfrm>
              <a:prstGeom prst="line">
                <a:avLst/>
              </a:prstGeom>
              <a:noFill/>
              <a:ln w="9525">
                <a:solidFill>
                  <a:srgbClr val="FF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267322" name="Line 58"/>
          <p:cNvSpPr>
            <a:spLocks noChangeShapeType="1"/>
          </p:cNvSpPr>
          <p:nvPr/>
        </p:nvSpPr>
        <p:spPr bwMode="auto">
          <a:xfrm>
            <a:off x="1488017" y="1397000"/>
            <a:ext cx="8930216" cy="424815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71"/>
          <p:cNvGrpSpPr>
            <a:grpSpLocks/>
          </p:cNvGrpSpPr>
          <p:nvPr/>
        </p:nvGrpSpPr>
        <p:grpSpPr bwMode="auto">
          <a:xfrm>
            <a:off x="1488019" y="1341441"/>
            <a:ext cx="8928100" cy="720725"/>
            <a:chOff x="884" y="754"/>
            <a:chExt cx="4218" cy="454"/>
          </a:xfrm>
        </p:grpSpPr>
        <p:sp>
          <p:nvSpPr>
            <p:cNvPr id="10274" name="Line 29"/>
            <p:cNvSpPr>
              <a:spLocks noChangeShapeType="1"/>
            </p:cNvSpPr>
            <p:nvPr/>
          </p:nvSpPr>
          <p:spPr bwMode="auto">
            <a:xfrm flipH="1">
              <a:off x="884" y="754"/>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Line 59"/>
            <p:cNvSpPr>
              <a:spLocks noChangeAspect="1" noChangeShapeType="1"/>
            </p:cNvSpPr>
            <p:nvPr/>
          </p:nvSpPr>
          <p:spPr bwMode="auto">
            <a:xfrm flipH="1">
              <a:off x="3470" y="925"/>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73"/>
          <p:cNvGrpSpPr>
            <a:grpSpLocks/>
          </p:cNvGrpSpPr>
          <p:nvPr/>
        </p:nvGrpSpPr>
        <p:grpSpPr bwMode="auto">
          <a:xfrm>
            <a:off x="1488019" y="2797178"/>
            <a:ext cx="8928100" cy="720725"/>
            <a:chOff x="884" y="1671"/>
            <a:chExt cx="4218" cy="454"/>
          </a:xfrm>
        </p:grpSpPr>
        <p:sp>
          <p:nvSpPr>
            <p:cNvPr id="10272" name="Line 31"/>
            <p:cNvSpPr>
              <a:spLocks noChangeShapeType="1"/>
            </p:cNvSpPr>
            <p:nvPr/>
          </p:nvSpPr>
          <p:spPr bwMode="auto">
            <a:xfrm flipH="1">
              <a:off x="884" y="1671"/>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3" name="Line 60"/>
            <p:cNvSpPr>
              <a:spLocks noChangeAspect="1" noChangeShapeType="1"/>
            </p:cNvSpPr>
            <p:nvPr/>
          </p:nvSpPr>
          <p:spPr bwMode="auto">
            <a:xfrm flipH="1">
              <a:off x="3470" y="1837"/>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77"/>
          <p:cNvGrpSpPr>
            <a:grpSpLocks/>
          </p:cNvGrpSpPr>
          <p:nvPr/>
        </p:nvGrpSpPr>
        <p:grpSpPr bwMode="auto">
          <a:xfrm>
            <a:off x="1498602" y="4238628"/>
            <a:ext cx="8928100" cy="720725"/>
            <a:chOff x="889" y="2579"/>
            <a:chExt cx="4218" cy="454"/>
          </a:xfrm>
        </p:grpSpPr>
        <p:sp>
          <p:nvSpPr>
            <p:cNvPr id="10270" name="Line 33"/>
            <p:cNvSpPr>
              <a:spLocks noChangeShapeType="1"/>
            </p:cNvSpPr>
            <p:nvPr/>
          </p:nvSpPr>
          <p:spPr bwMode="auto">
            <a:xfrm flipH="1">
              <a:off x="889" y="2579"/>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Line 61"/>
            <p:cNvSpPr>
              <a:spLocks noChangeAspect="1" noChangeShapeType="1"/>
            </p:cNvSpPr>
            <p:nvPr/>
          </p:nvSpPr>
          <p:spPr bwMode="auto">
            <a:xfrm flipH="1">
              <a:off x="3470" y="2744"/>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72"/>
          <p:cNvGrpSpPr>
            <a:grpSpLocks/>
          </p:cNvGrpSpPr>
          <p:nvPr/>
        </p:nvGrpSpPr>
        <p:grpSpPr bwMode="auto">
          <a:xfrm>
            <a:off x="1488019" y="2078041"/>
            <a:ext cx="8928100" cy="720725"/>
            <a:chOff x="884" y="1218"/>
            <a:chExt cx="4218" cy="454"/>
          </a:xfrm>
        </p:grpSpPr>
        <p:sp>
          <p:nvSpPr>
            <p:cNvPr id="10268" name="Line 30"/>
            <p:cNvSpPr>
              <a:spLocks noChangeShapeType="1"/>
            </p:cNvSpPr>
            <p:nvPr/>
          </p:nvSpPr>
          <p:spPr bwMode="auto">
            <a:xfrm flipH="1">
              <a:off x="884" y="1218"/>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62"/>
            <p:cNvSpPr>
              <a:spLocks noChangeAspect="1" noChangeShapeType="1"/>
            </p:cNvSpPr>
            <p:nvPr/>
          </p:nvSpPr>
          <p:spPr bwMode="auto">
            <a:xfrm flipH="1">
              <a:off x="1655" y="1576"/>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75"/>
          <p:cNvGrpSpPr>
            <a:grpSpLocks/>
          </p:cNvGrpSpPr>
          <p:nvPr/>
        </p:nvGrpSpPr>
        <p:grpSpPr bwMode="auto">
          <a:xfrm>
            <a:off x="1488019" y="3525839"/>
            <a:ext cx="8928100" cy="720725"/>
            <a:chOff x="884" y="2130"/>
            <a:chExt cx="4218" cy="454"/>
          </a:xfrm>
        </p:grpSpPr>
        <p:sp>
          <p:nvSpPr>
            <p:cNvPr id="10266" name="Line 32"/>
            <p:cNvSpPr>
              <a:spLocks noChangeShapeType="1"/>
            </p:cNvSpPr>
            <p:nvPr/>
          </p:nvSpPr>
          <p:spPr bwMode="auto">
            <a:xfrm flipH="1">
              <a:off x="884" y="2130"/>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63"/>
            <p:cNvSpPr>
              <a:spLocks noChangeAspect="1" noChangeShapeType="1"/>
            </p:cNvSpPr>
            <p:nvPr/>
          </p:nvSpPr>
          <p:spPr bwMode="auto">
            <a:xfrm flipH="1">
              <a:off x="1655" y="2488"/>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79"/>
          <p:cNvGrpSpPr>
            <a:grpSpLocks/>
          </p:cNvGrpSpPr>
          <p:nvPr/>
        </p:nvGrpSpPr>
        <p:grpSpPr bwMode="auto">
          <a:xfrm>
            <a:off x="1488019" y="4957766"/>
            <a:ext cx="8928100" cy="720725"/>
            <a:chOff x="884" y="3032"/>
            <a:chExt cx="4218" cy="454"/>
          </a:xfrm>
        </p:grpSpPr>
        <p:sp>
          <p:nvSpPr>
            <p:cNvPr id="10264" name="Line 34"/>
            <p:cNvSpPr>
              <a:spLocks noChangeShapeType="1"/>
            </p:cNvSpPr>
            <p:nvPr/>
          </p:nvSpPr>
          <p:spPr bwMode="auto">
            <a:xfrm flipH="1">
              <a:off x="884" y="3032"/>
              <a:ext cx="4218"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64"/>
            <p:cNvSpPr>
              <a:spLocks noChangeAspect="1" noChangeShapeType="1"/>
            </p:cNvSpPr>
            <p:nvPr/>
          </p:nvSpPr>
          <p:spPr bwMode="auto">
            <a:xfrm flipH="1">
              <a:off x="1655" y="3385"/>
              <a:ext cx="63" cy="7"/>
            </a:xfrm>
            <a:prstGeom prst="line">
              <a:avLst/>
            </a:prstGeom>
            <a:noFill/>
            <a:ln w="19050">
              <a:solidFill>
                <a:schemeClr val="bg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66"/>
          <p:cNvGrpSpPr>
            <a:grpSpLocks/>
          </p:cNvGrpSpPr>
          <p:nvPr/>
        </p:nvGrpSpPr>
        <p:grpSpPr bwMode="auto">
          <a:xfrm>
            <a:off x="5958417" y="981075"/>
            <a:ext cx="14816" cy="5041900"/>
            <a:chOff x="2996" y="527"/>
            <a:chExt cx="7" cy="3176"/>
          </a:xfrm>
        </p:grpSpPr>
        <p:sp>
          <p:nvSpPr>
            <p:cNvPr id="10262" name="Line 17"/>
            <p:cNvSpPr>
              <a:spLocks noChangeShapeType="1"/>
            </p:cNvSpPr>
            <p:nvPr/>
          </p:nvSpPr>
          <p:spPr bwMode="auto">
            <a:xfrm>
              <a:off x="3003" y="527"/>
              <a:ext cx="0" cy="3176"/>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65"/>
            <p:cNvSpPr>
              <a:spLocks noChangeAspect="1" noChangeShapeType="1"/>
            </p:cNvSpPr>
            <p:nvPr/>
          </p:nvSpPr>
          <p:spPr bwMode="auto">
            <a:xfrm>
              <a:off x="2996" y="3491"/>
              <a:ext cx="1" cy="159"/>
            </a:xfrm>
            <a:prstGeom prst="line">
              <a:avLst/>
            </a:prstGeom>
            <a:noFill/>
            <a:ln w="19050">
              <a:solidFill>
                <a:schemeClr val="bg1"/>
              </a:solidFill>
              <a:prstDash val="dash"/>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267353" name="AutoShape 89"/>
          <p:cNvSpPr>
            <a:spLocks noChangeArrowheads="1"/>
          </p:cNvSpPr>
          <p:nvPr/>
        </p:nvSpPr>
        <p:spPr bwMode="auto">
          <a:xfrm>
            <a:off x="9745135" y="188913"/>
            <a:ext cx="1247409" cy="576262"/>
          </a:xfrm>
          <a:prstGeom prst="wedgeRoundRectCallout">
            <a:avLst>
              <a:gd name="adj1" fmla="val -42032"/>
              <a:gd name="adj2" fmla="val 281130"/>
              <a:gd name="adj3" fmla="val 16667"/>
            </a:avLst>
          </a:prstGeom>
          <a:noFill/>
          <a:ln w="9525">
            <a:solidFill>
              <a:schemeClr val="tx2">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a:solidFill>
                  <a:sysClr val="windowText" lastClr="000000"/>
                </a:solidFill>
              </a:rPr>
              <a:t>水平回扫</a:t>
            </a:r>
          </a:p>
        </p:txBody>
      </p:sp>
      <p:sp>
        <p:nvSpPr>
          <p:cNvPr id="267354" name="AutoShape 90"/>
          <p:cNvSpPr>
            <a:spLocks noChangeArrowheads="1"/>
          </p:cNvSpPr>
          <p:nvPr/>
        </p:nvSpPr>
        <p:spPr bwMode="auto">
          <a:xfrm>
            <a:off x="6000753" y="188915"/>
            <a:ext cx="1463400" cy="549275"/>
          </a:xfrm>
          <a:prstGeom prst="wedgeRoundRectCallout">
            <a:avLst>
              <a:gd name="adj1" fmla="val -51838"/>
              <a:gd name="adj2" fmla="val 186995"/>
              <a:gd name="adj3" fmla="val 16667"/>
            </a:avLst>
          </a:prstGeom>
          <a:noFill/>
          <a:ln w="9525">
            <a:solidFill>
              <a:schemeClr val="tx2">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a:solidFill>
                  <a:sysClr val="windowText" lastClr="000000"/>
                </a:solidFill>
              </a:rPr>
              <a:t>垂直回扫</a:t>
            </a:r>
          </a:p>
        </p:txBody>
      </p:sp>
      <p:sp>
        <p:nvSpPr>
          <p:cNvPr id="10261" name="Text Box 91"/>
          <p:cNvSpPr txBox="1">
            <a:spLocks noChangeArrowheads="1"/>
          </p:cNvSpPr>
          <p:nvPr/>
        </p:nvSpPr>
        <p:spPr bwMode="auto">
          <a:xfrm>
            <a:off x="1871135" y="6237291"/>
            <a:ext cx="835236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dirty="0">
                <a:solidFill>
                  <a:schemeClr val="accent6">
                    <a:lumMod val="50000"/>
                  </a:schemeClr>
                </a:solidFill>
              </a:rPr>
              <a:t>美标制式：屏幕宽高比</a:t>
            </a:r>
            <a:r>
              <a:rPr lang="en-US" altLang="zh-CN" b="1" dirty="0">
                <a:solidFill>
                  <a:schemeClr val="accent6">
                    <a:lumMod val="50000"/>
                  </a:schemeClr>
                </a:solidFill>
              </a:rPr>
              <a:t>4</a:t>
            </a:r>
            <a:r>
              <a:rPr lang="zh-CN" altLang="en-US" b="1" dirty="0">
                <a:solidFill>
                  <a:schemeClr val="accent6">
                    <a:lumMod val="50000"/>
                  </a:schemeClr>
                </a:solidFill>
              </a:rPr>
              <a:t>：</a:t>
            </a:r>
            <a:r>
              <a:rPr lang="en-US" altLang="zh-CN" b="1" dirty="0">
                <a:solidFill>
                  <a:schemeClr val="accent6">
                    <a:lumMod val="50000"/>
                  </a:schemeClr>
                </a:solidFill>
              </a:rPr>
              <a:t>3</a:t>
            </a:r>
            <a:r>
              <a:rPr lang="zh-CN" altLang="en-US" b="1" dirty="0">
                <a:solidFill>
                  <a:schemeClr val="accent6">
                    <a:lumMod val="50000"/>
                  </a:schemeClr>
                </a:solidFill>
              </a:rPr>
              <a:t>， 帧速为</a:t>
            </a:r>
            <a:r>
              <a:rPr lang="en-US" altLang="zh-CN" b="1" dirty="0">
                <a:solidFill>
                  <a:schemeClr val="accent6">
                    <a:lumMod val="50000"/>
                  </a:schemeClr>
                </a:solidFill>
              </a:rPr>
              <a:t>30</a:t>
            </a:r>
            <a:r>
              <a:rPr lang="zh-CN" altLang="en-US" b="1" dirty="0">
                <a:solidFill>
                  <a:schemeClr val="accent6">
                    <a:lumMod val="50000"/>
                  </a:schemeClr>
                </a:solidFill>
              </a:rPr>
              <a:t>帧</a:t>
            </a:r>
            <a:r>
              <a:rPr lang="en-US" altLang="zh-CN" b="1" dirty="0">
                <a:solidFill>
                  <a:schemeClr val="accent6">
                    <a:lumMod val="50000"/>
                  </a:schemeClr>
                </a:solidFill>
              </a:rPr>
              <a:t>/</a:t>
            </a:r>
            <a:r>
              <a:rPr lang="zh-CN" altLang="en-US" b="1" dirty="0">
                <a:solidFill>
                  <a:schemeClr val="accent6">
                    <a:lumMod val="50000"/>
                  </a:schemeClr>
                </a:solidFill>
              </a:rPr>
              <a:t>秒</a:t>
            </a:r>
          </a:p>
        </p:txBody>
      </p:sp>
    </p:spTree>
    <p:extLst>
      <p:ext uri="{BB962C8B-B14F-4D97-AF65-F5344CB8AC3E}">
        <p14:creationId xmlns:p14="http://schemas.microsoft.com/office/powerpoint/2010/main" val="2537502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73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right)">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73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right)">
                                      <p:cBhvr>
                                        <p:cTn id="60" dur="500"/>
                                        <p:tgtEl>
                                          <p:spTgt spid="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right)">
                                      <p:cBhvr>
                                        <p:cTn id="70" dur="500"/>
                                        <p:tgtEl>
                                          <p:spTgt spid="1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right)">
                                      <p:cBhvr>
                                        <p:cTn id="80" dur="500"/>
                                        <p:tgtEl>
                                          <p:spTgt spid="1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67322"/>
                                        </p:tgtEl>
                                        <p:attrNameLst>
                                          <p:attrName>style.visibility</p:attrName>
                                        </p:attrNameLst>
                                      </p:cBhvr>
                                      <p:to>
                                        <p:strVal val="visible"/>
                                      </p:to>
                                    </p:set>
                                    <p:animEffect transition="in" filter="wipe(down)">
                                      <p:cBhvr>
                                        <p:cTn id="90" dur="500"/>
                                        <p:tgtEl>
                                          <p:spTgt spid="267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22" grpId="0" animBg="1"/>
      <p:bldP spid="267353" grpId="0" animBg="1"/>
      <p:bldP spid="2673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739824" y="1268413"/>
            <a:ext cx="10972800" cy="5975350"/>
          </a:xfrm>
        </p:spPr>
        <p:txBody>
          <a:bodyPr>
            <a:normAutofit/>
          </a:bodyPr>
          <a:lstStyle/>
          <a:p>
            <a:pPr marL="342900" lvl="1" indent="-342900" eaLnBrk="1" hangingPunct="1">
              <a:spcBef>
                <a:spcPts val="3000"/>
              </a:spcBef>
              <a:buFont typeface="Wingdings" panose="05000000000000000000" pitchFamily="2" charset="2"/>
              <a:buChar char="l"/>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是一个连续的存储空间，用以存储光栅中每个像素的颜色值</a:t>
            </a:r>
          </a:p>
          <a:p>
            <a:pPr marL="342900" lvl="1" indent="-342900" eaLnBrk="1" hangingPunct="1">
              <a:spcBef>
                <a:spcPts val="3000"/>
              </a:spcBef>
              <a:buFont typeface="Wingdings" panose="05000000000000000000" pitchFamily="2" charset="2"/>
              <a:buChar char="l"/>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每个像素至少需要</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bit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）的存储空间，每个像素一位的存储容量称为</a:t>
            </a:r>
            <a:r>
              <a:rPr lang="zh-CN" altLang="en-US" b="1" dirty="0">
                <a:solidFill>
                  <a:srgbClr val="00B0F0"/>
                </a:solidFill>
                <a:latin typeface="微软雅黑" panose="020B0503020204020204" pitchFamily="34" charset="-122"/>
                <a:ea typeface="微软雅黑" panose="020B0503020204020204" pitchFamily="34" charset="-122"/>
              </a:rPr>
              <a:t>位平面</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bit  plane</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p>
        </p:txBody>
      </p:sp>
      <p:sp>
        <p:nvSpPr>
          <p:cNvPr id="313348" name="Text Box 4"/>
          <p:cNvSpPr txBox="1">
            <a:spLocks noChangeArrowheads="1"/>
          </p:cNvSpPr>
          <p:nvPr/>
        </p:nvSpPr>
        <p:spPr bwMode="auto">
          <a:xfrm>
            <a:off x="2015069" y="3752850"/>
            <a:ext cx="8210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2000" b="1" dirty="0">
                <a:solidFill>
                  <a:schemeClr val="accent6">
                    <a:lumMod val="50000"/>
                  </a:schemeClr>
                </a:solidFill>
              </a:rPr>
              <a:t>单个位平面的黑白帧缓存组成的光栅</a:t>
            </a:r>
            <a:r>
              <a:rPr lang="en-US" altLang="zh-CN" sz="2000" b="1" dirty="0">
                <a:solidFill>
                  <a:schemeClr val="accent6">
                    <a:lumMod val="50000"/>
                  </a:schemeClr>
                </a:solidFill>
              </a:rPr>
              <a:t>CRT</a:t>
            </a:r>
            <a:r>
              <a:rPr lang="zh-CN" altLang="en-US" sz="2000" b="1" dirty="0">
                <a:solidFill>
                  <a:schemeClr val="accent6">
                    <a:lumMod val="50000"/>
                  </a:schemeClr>
                </a:solidFill>
              </a:rPr>
              <a:t>图形显示器</a:t>
            </a:r>
            <a:r>
              <a:rPr lang="zh-CN" altLang="en-US" b="1" dirty="0">
                <a:solidFill>
                  <a:schemeClr val="accent6">
                    <a:lumMod val="50000"/>
                  </a:schemeClr>
                </a:solidFill>
              </a:rPr>
              <a:t> </a:t>
            </a:r>
          </a:p>
        </p:txBody>
      </p:sp>
      <p:grpSp>
        <p:nvGrpSpPr>
          <p:cNvPr id="2" name="Group 37"/>
          <p:cNvGrpSpPr>
            <a:grpSpLocks/>
          </p:cNvGrpSpPr>
          <p:nvPr/>
        </p:nvGrpSpPr>
        <p:grpSpPr bwMode="auto">
          <a:xfrm>
            <a:off x="4165618" y="5018088"/>
            <a:ext cx="480485" cy="360362"/>
            <a:chOff x="2517" y="2069"/>
            <a:chExt cx="227" cy="227"/>
          </a:xfrm>
        </p:grpSpPr>
        <p:sp>
          <p:nvSpPr>
            <p:cNvPr id="11350" name="Rectangle 38"/>
            <p:cNvSpPr>
              <a:spLocks noChangeArrowheads="1"/>
            </p:cNvSpPr>
            <p:nvPr/>
          </p:nvSpPr>
          <p:spPr bwMode="auto">
            <a:xfrm>
              <a:off x="2517" y="2069"/>
              <a:ext cx="227" cy="227"/>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sp>
          <p:nvSpPr>
            <p:cNvPr id="11351" name="Text Box 39"/>
            <p:cNvSpPr txBox="1">
              <a:spLocks noChangeArrowheads="1"/>
            </p:cNvSpPr>
            <p:nvPr/>
          </p:nvSpPr>
          <p:spPr bwMode="auto">
            <a:xfrm>
              <a:off x="2517" y="2069"/>
              <a:ext cx="227"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en-US" altLang="zh-CN" sz="1600" dirty="0">
                  <a:solidFill>
                    <a:schemeClr val="bg1"/>
                  </a:solidFill>
                </a:rPr>
                <a:t>1</a:t>
              </a:r>
            </a:p>
          </p:txBody>
        </p:sp>
      </p:grpSp>
      <p:sp>
        <p:nvSpPr>
          <p:cNvPr id="313384" name="Line 40"/>
          <p:cNvSpPr>
            <a:spLocks noChangeShapeType="1"/>
          </p:cNvSpPr>
          <p:nvPr/>
        </p:nvSpPr>
        <p:spPr bwMode="auto">
          <a:xfrm>
            <a:off x="4646084" y="5194300"/>
            <a:ext cx="863600" cy="0"/>
          </a:xfrm>
          <a:prstGeom prst="line">
            <a:avLst/>
          </a:prstGeom>
          <a:noFill/>
          <a:ln w="28575">
            <a:solidFill>
              <a:srgbClr val="FFC30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3" name="Group 41"/>
          <p:cNvGrpSpPr>
            <a:grpSpLocks/>
          </p:cNvGrpSpPr>
          <p:nvPr/>
        </p:nvGrpSpPr>
        <p:grpSpPr bwMode="auto">
          <a:xfrm>
            <a:off x="5522384" y="4968877"/>
            <a:ext cx="1270000" cy="441325"/>
            <a:chOff x="3238" y="2018"/>
            <a:chExt cx="600" cy="278"/>
          </a:xfrm>
        </p:grpSpPr>
        <p:sp>
          <p:nvSpPr>
            <p:cNvPr id="11348" name="Rectangle 42"/>
            <p:cNvSpPr>
              <a:spLocks noChangeArrowheads="1"/>
            </p:cNvSpPr>
            <p:nvPr/>
          </p:nvSpPr>
          <p:spPr bwMode="auto">
            <a:xfrm>
              <a:off x="3238" y="2024"/>
              <a:ext cx="54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9" name="Text Box 43"/>
            <p:cNvSpPr txBox="1">
              <a:spLocks noChangeArrowheads="1"/>
            </p:cNvSpPr>
            <p:nvPr/>
          </p:nvSpPr>
          <p:spPr bwMode="auto">
            <a:xfrm>
              <a:off x="3247" y="2018"/>
              <a:ext cx="5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algn="ctr" eaLnBrk="1" hangingPunct="1">
                <a:spcBef>
                  <a:spcPct val="50000"/>
                </a:spcBef>
              </a:pPr>
              <a:r>
                <a:rPr lang="en-US" altLang="zh-CN" b="1" i="0" dirty="0">
                  <a:solidFill>
                    <a:schemeClr val="accent6">
                      <a:lumMod val="50000"/>
                    </a:schemeClr>
                  </a:solidFill>
                  <a:latin typeface="Times New Roman" pitchFamily="18" charset="0"/>
                </a:rPr>
                <a:t>DAC</a:t>
              </a:r>
            </a:p>
          </p:txBody>
        </p:sp>
      </p:grpSp>
      <p:sp>
        <p:nvSpPr>
          <p:cNvPr id="313388" name="Line 44"/>
          <p:cNvSpPr>
            <a:spLocks noChangeShapeType="1"/>
          </p:cNvSpPr>
          <p:nvPr/>
        </p:nvSpPr>
        <p:spPr bwMode="auto">
          <a:xfrm>
            <a:off x="6684433" y="5194300"/>
            <a:ext cx="863600" cy="0"/>
          </a:xfrm>
          <a:prstGeom prst="line">
            <a:avLst/>
          </a:prstGeom>
          <a:noFill/>
          <a:ln w="28575">
            <a:solidFill>
              <a:srgbClr val="FFC30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4" name="Group 87"/>
          <p:cNvGrpSpPr>
            <a:grpSpLocks/>
          </p:cNvGrpSpPr>
          <p:nvPr/>
        </p:nvGrpSpPr>
        <p:grpSpPr bwMode="auto">
          <a:xfrm>
            <a:off x="7571317" y="4738691"/>
            <a:ext cx="1775883" cy="574675"/>
            <a:chOff x="3577" y="2985"/>
            <a:chExt cx="839" cy="362"/>
          </a:xfrm>
        </p:grpSpPr>
        <p:sp>
          <p:nvSpPr>
            <p:cNvPr id="11346" name="Rectangle 45"/>
            <p:cNvSpPr>
              <a:spLocks noChangeArrowheads="1"/>
            </p:cNvSpPr>
            <p:nvPr/>
          </p:nvSpPr>
          <p:spPr bwMode="auto">
            <a:xfrm>
              <a:off x="3577" y="3211"/>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accent6">
                    <a:lumMod val="50000"/>
                  </a:schemeClr>
                </a:solidFill>
              </a:endParaRPr>
            </a:p>
          </p:txBody>
        </p:sp>
        <p:sp>
          <p:nvSpPr>
            <p:cNvPr id="11347" name="Text Box 80"/>
            <p:cNvSpPr txBox="1">
              <a:spLocks noChangeArrowheads="1"/>
            </p:cNvSpPr>
            <p:nvPr/>
          </p:nvSpPr>
          <p:spPr bwMode="auto">
            <a:xfrm>
              <a:off x="3595" y="2985"/>
              <a:ext cx="8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smtClean="0">
                  <a:solidFill>
                    <a:schemeClr val="accent6">
                      <a:lumMod val="50000"/>
                    </a:schemeClr>
                  </a:solidFill>
                  <a:latin typeface="Times New Roman" pitchFamily="18" charset="0"/>
                </a:rPr>
                <a:t>显示控制器</a:t>
              </a:r>
              <a:endParaRPr lang="zh-CN" altLang="en-US" b="1" i="0" dirty="0">
                <a:solidFill>
                  <a:schemeClr val="accent6">
                    <a:lumMod val="50000"/>
                  </a:schemeClr>
                </a:solidFill>
              </a:endParaRPr>
            </a:p>
          </p:txBody>
        </p:sp>
      </p:grpSp>
      <p:sp>
        <p:nvSpPr>
          <p:cNvPr id="313425" name="Text Box 81"/>
          <p:cNvSpPr txBox="1">
            <a:spLocks noChangeArrowheads="1"/>
          </p:cNvSpPr>
          <p:nvPr/>
        </p:nvSpPr>
        <p:spPr bwMode="auto">
          <a:xfrm>
            <a:off x="3814236" y="4581528"/>
            <a:ext cx="12488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a:solidFill>
                  <a:schemeClr val="accent6">
                    <a:lumMod val="50000"/>
                  </a:schemeClr>
                </a:solidFill>
                <a:latin typeface="Times New Roman" pitchFamily="18" charset="0"/>
              </a:rPr>
              <a:t>寄存器</a:t>
            </a:r>
            <a:endParaRPr lang="zh-CN" altLang="en-US" b="1" i="0" dirty="0">
              <a:solidFill>
                <a:schemeClr val="accent6">
                  <a:lumMod val="50000"/>
                </a:schemeClr>
              </a:solidFill>
            </a:endParaRPr>
          </a:p>
        </p:txBody>
      </p:sp>
      <p:grpSp>
        <p:nvGrpSpPr>
          <p:cNvPr id="5" name="Group 86"/>
          <p:cNvGrpSpPr>
            <a:grpSpLocks/>
          </p:cNvGrpSpPr>
          <p:nvPr/>
        </p:nvGrpSpPr>
        <p:grpSpPr bwMode="auto">
          <a:xfrm>
            <a:off x="599019" y="3178178"/>
            <a:ext cx="11592983" cy="3597275"/>
            <a:chOff x="283" y="2002"/>
            <a:chExt cx="5477" cy="2266"/>
          </a:xfrm>
        </p:grpSpPr>
        <p:grpSp>
          <p:nvGrpSpPr>
            <p:cNvPr id="11280" name="Group 84"/>
            <p:cNvGrpSpPr>
              <a:grpSpLocks/>
            </p:cNvGrpSpPr>
            <p:nvPr/>
          </p:nvGrpSpPr>
          <p:grpSpPr bwMode="auto">
            <a:xfrm>
              <a:off x="283" y="2002"/>
              <a:ext cx="5477" cy="2204"/>
              <a:chOff x="283" y="2002"/>
              <a:chExt cx="5477" cy="2204"/>
            </a:xfrm>
          </p:grpSpPr>
          <p:grpSp>
            <p:nvGrpSpPr>
              <p:cNvPr id="11282" name="Group 83"/>
              <p:cNvGrpSpPr>
                <a:grpSpLocks/>
              </p:cNvGrpSpPr>
              <p:nvPr/>
            </p:nvGrpSpPr>
            <p:grpSpPr bwMode="auto">
              <a:xfrm>
                <a:off x="283" y="2002"/>
                <a:ext cx="5477" cy="2042"/>
                <a:chOff x="283" y="2002"/>
                <a:chExt cx="5477" cy="2042"/>
              </a:xfrm>
            </p:grpSpPr>
            <p:grpSp>
              <p:nvGrpSpPr>
                <p:cNvPr id="11284" name="Group 5"/>
                <p:cNvGrpSpPr>
                  <a:grpSpLocks/>
                </p:cNvGrpSpPr>
                <p:nvPr/>
              </p:nvGrpSpPr>
              <p:grpSpPr bwMode="auto">
                <a:xfrm>
                  <a:off x="283" y="2682"/>
                  <a:ext cx="1360" cy="1360"/>
                  <a:chOff x="906" y="1360"/>
                  <a:chExt cx="1360" cy="1360"/>
                </a:xfrm>
              </p:grpSpPr>
              <p:sp>
                <p:nvSpPr>
                  <p:cNvPr id="11316" name="Rectangle 6"/>
                  <p:cNvSpPr>
                    <a:spLocks noChangeAspect="1" noChangeArrowheads="1"/>
                  </p:cNvSpPr>
                  <p:nvPr/>
                </p:nvSpPr>
                <p:spPr bwMode="auto">
                  <a:xfrm>
                    <a:off x="906" y="1360"/>
                    <a:ext cx="1360" cy="1360"/>
                  </a:xfrm>
                  <a:prstGeom prst="rect">
                    <a:avLst/>
                  </a:prstGeom>
                  <a:solidFill>
                    <a:schemeClr val="accent6">
                      <a:lumMod val="50000"/>
                    </a:schemeClr>
                  </a:solidFill>
                  <a:ln w="9525">
                    <a:solidFill>
                      <a:schemeClr val="tx1"/>
                    </a:solidFill>
                    <a:miter lim="800000"/>
                    <a:headEnd/>
                    <a:tailEnd/>
                  </a:ln>
                </p:spPr>
                <p:txBody>
                  <a:bodyPr wrap="none" anchor="ctr"/>
                  <a:lstStyle/>
                  <a:p>
                    <a:endParaRPr lang="zh-CN" altLang="en-US"/>
                  </a:p>
                </p:txBody>
              </p:sp>
              <p:grpSp>
                <p:nvGrpSpPr>
                  <p:cNvPr id="11317" name="Group 7"/>
                  <p:cNvGrpSpPr>
                    <a:grpSpLocks/>
                  </p:cNvGrpSpPr>
                  <p:nvPr/>
                </p:nvGrpSpPr>
                <p:grpSpPr bwMode="auto">
                  <a:xfrm>
                    <a:off x="906" y="1450"/>
                    <a:ext cx="1360" cy="1179"/>
                    <a:chOff x="906" y="1450"/>
                    <a:chExt cx="1360" cy="1179"/>
                  </a:xfrm>
                </p:grpSpPr>
                <p:sp>
                  <p:nvSpPr>
                    <p:cNvPr id="11332" name="Line 8"/>
                    <p:cNvSpPr>
                      <a:spLocks noChangeShapeType="1"/>
                    </p:cNvSpPr>
                    <p:nvPr/>
                  </p:nvSpPr>
                  <p:spPr bwMode="auto">
                    <a:xfrm>
                      <a:off x="906" y="1450"/>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9"/>
                    <p:cNvSpPr>
                      <a:spLocks noChangeShapeType="1"/>
                    </p:cNvSpPr>
                    <p:nvPr/>
                  </p:nvSpPr>
                  <p:spPr bwMode="auto">
                    <a:xfrm>
                      <a:off x="906" y="154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4" name="Line 10"/>
                    <p:cNvSpPr>
                      <a:spLocks noChangeShapeType="1"/>
                    </p:cNvSpPr>
                    <p:nvPr/>
                  </p:nvSpPr>
                  <p:spPr bwMode="auto">
                    <a:xfrm>
                      <a:off x="906" y="163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5" name="Line 11"/>
                    <p:cNvSpPr>
                      <a:spLocks noChangeShapeType="1"/>
                    </p:cNvSpPr>
                    <p:nvPr/>
                  </p:nvSpPr>
                  <p:spPr bwMode="auto">
                    <a:xfrm>
                      <a:off x="906" y="1722"/>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 name="Line 12"/>
                    <p:cNvSpPr>
                      <a:spLocks noChangeShapeType="1"/>
                    </p:cNvSpPr>
                    <p:nvPr/>
                  </p:nvSpPr>
                  <p:spPr bwMode="auto">
                    <a:xfrm>
                      <a:off x="906" y="1813"/>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7" name="Line 13"/>
                    <p:cNvSpPr>
                      <a:spLocks noChangeShapeType="1"/>
                    </p:cNvSpPr>
                    <p:nvPr/>
                  </p:nvSpPr>
                  <p:spPr bwMode="auto">
                    <a:xfrm>
                      <a:off x="906" y="190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8" name="Line 14"/>
                    <p:cNvSpPr>
                      <a:spLocks noChangeShapeType="1"/>
                    </p:cNvSpPr>
                    <p:nvPr/>
                  </p:nvSpPr>
                  <p:spPr bwMode="auto">
                    <a:xfrm>
                      <a:off x="906" y="1994"/>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Line 15"/>
                    <p:cNvSpPr>
                      <a:spLocks noChangeShapeType="1"/>
                    </p:cNvSpPr>
                    <p:nvPr/>
                  </p:nvSpPr>
                  <p:spPr bwMode="auto">
                    <a:xfrm>
                      <a:off x="906" y="2085"/>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16"/>
                    <p:cNvSpPr>
                      <a:spLocks noChangeShapeType="1"/>
                    </p:cNvSpPr>
                    <p:nvPr/>
                  </p:nvSpPr>
                  <p:spPr bwMode="auto">
                    <a:xfrm>
                      <a:off x="906" y="217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Line 17"/>
                    <p:cNvSpPr>
                      <a:spLocks noChangeShapeType="1"/>
                    </p:cNvSpPr>
                    <p:nvPr/>
                  </p:nvSpPr>
                  <p:spPr bwMode="auto">
                    <a:xfrm>
                      <a:off x="906" y="226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2" name="Line 18"/>
                    <p:cNvSpPr>
                      <a:spLocks noChangeShapeType="1"/>
                    </p:cNvSpPr>
                    <p:nvPr/>
                  </p:nvSpPr>
                  <p:spPr bwMode="auto">
                    <a:xfrm>
                      <a:off x="906" y="2357"/>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9"/>
                    <p:cNvSpPr>
                      <a:spLocks noChangeShapeType="1"/>
                    </p:cNvSpPr>
                    <p:nvPr/>
                  </p:nvSpPr>
                  <p:spPr bwMode="auto">
                    <a:xfrm>
                      <a:off x="906" y="2448"/>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20"/>
                    <p:cNvSpPr>
                      <a:spLocks noChangeShapeType="1"/>
                    </p:cNvSpPr>
                    <p:nvPr/>
                  </p:nvSpPr>
                  <p:spPr bwMode="auto">
                    <a:xfrm>
                      <a:off x="906" y="253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21"/>
                    <p:cNvSpPr>
                      <a:spLocks noChangeShapeType="1"/>
                    </p:cNvSpPr>
                    <p:nvPr/>
                  </p:nvSpPr>
                  <p:spPr bwMode="auto">
                    <a:xfrm>
                      <a:off x="906" y="2629"/>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18" name="Line 22"/>
                  <p:cNvSpPr>
                    <a:spLocks noChangeShapeType="1"/>
                  </p:cNvSpPr>
                  <p:nvPr/>
                </p:nvSpPr>
                <p:spPr bwMode="auto">
                  <a:xfrm>
                    <a:off x="997"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23"/>
                  <p:cNvSpPr>
                    <a:spLocks noChangeShapeType="1"/>
                  </p:cNvSpPr>
                  <p:nvPr/>
                </p:nvSpPr>
                <p:spPr bwMode="auto">
                  <a:xfrm>
                    <a:off x="1088"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24"/>
                  <p:cNvSpPr>
                    <a:spLocks noChangeShapeType="1"/>
                  </p:cNvSpPr>
                  <p:nvPr/>
                </p:nvSpPr>
                <p:spPr bwMode="auto">
                  <a:xfrm>
                    <a:off x="1178"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25"/>
                  <p:cNvSpPr>
                    <a:spLocks noChangeShapeType="1"/>
                  </p:cNvSpPr>
                  <p:nvPr/>
                </p:nvSpPr>
                <p:spPr bwMode="auto">
                  <a:xfrm>
                    <a:off x="1269"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26"/>
                  <p:cNvSpPr>
                    <a:spLocks noChangeShapeType="1"/>
                  </p:cNvSpPr>
                  <p:nvPr/>
                </p:nvSpPr>
                <p:spPr bwMode="auto">
                  <a:xfrm>
                    <a:off x="1360"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27"/>
                  <p:cNvSpPr>
                    <a:spLocks noChangeShapeType="1"/>
                  </p:cNvSpPr>
                  <p:nvPr/>
                </p:nvSpPr>
                <p:spPr bwMode="auto">
                  <a:xfrm>
                    <a:off x="1450"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28"/>
                  <p:cNvSpPr>
                    <a:spLocks noChangeShapeType="1"/>
                  </p:cNvSpPr>
                  <p:nvPr/>
                </p:nvSpPr>
                <p:spPr bwMode="auto">
                  <a:xfrm>
                    <a:off x="1541"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29"/>
                  <p:cNvSpPr>
                    <a:spLocks noChangeShapeType="1"/>
                  </p:cNvSpPr>
                  <p:nvPr/>
                </p:nvSpPr>
                <p:spPr bwMode="auto">
                  <a:xfrm>
                    <a:off x="1632"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30"/>
                  <p:cNvSpPr>
                    <a:spLocks noChangeShapeType="1"/>
                  </p:cNvSpPr>
                  <p:nvPr/>
                </p:nvSpPr>
                <p:spPr bwMode="auto">
                  <a:xfrm>
                    <a:off x="1722"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31"/>
                  <p:cNvSpPr>
                    <a:spLocks noChangeShapeType="1"/>
                  </p:cNvSpPr>
                  <p:nvPr/>
                </p:nvSpPr>
                <p:spPr bwMode="auto">
                  <a:xfrm>
                    <a:off x="1813"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32"/>
                  <p:cNvSpPr>
                    <a:spLocks noChangeShapeType="1"/>
                  </p:cNvSpPr>
                  <p:nvPr/>
                </p:nvSpPr>
                <p:spPr bwMode="auto">
                  <a:xfrm>
                    <a:off x="1904"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33"/>
                  <p:cNvSpPr>
                    <a:spLocks noChangeShapeType="1"/>
                  </p:cNvSpPr>
                  <p:nvPr/>
                </p:nvSpPr>
                <p:spPr bwMode="auto">
                  <a:xfrm>
                    <a:off x="1994"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34"/>
                  <p:cNvSpPr>
                    <a:spLocks noChangeShapeType="1"/>
                  </p:cNvSpPr>
                  <p:nvPr/>
                </p:nvSpPr>
                <p:spPr bwMode="auto">
                  <a:xfrm>
                    <a:off x="2085"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35"/>
                  <p:cNvSpPr>
                    <a:spLocks noChangeShapeType="1"/>
                  </p:cNvSpPr>
                  <p:nvPr/>
                </p:nvSpPr>
                <p:spPr bwMode="auto">
                  <a:xfrm>
                    <a:off x="2176" y="13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85" name="Group 47"/>
                <p:cNvGrpSpPr>
                  <a:grpSpLocks/>
                </p:cNvGrpSpPr>
                <p:nvPr/>
              </p:nvGrpSpPr>
              <p:grpSpPr bwMode="auto">
                <a:xfrm>
                  <a:off x="4516" y="2002"/>
                  <a:ext cx="1244" cy="2042"/>
                  <a:chOff x="4437" y="845"/>
                  <a:chExt cx="1244" cy="2042"/>
                </a:xfrm>
              </p:grpSpPr>
              <p:grpSp>
                <p:nvGrpSpPr>
                  <p:cNvPr id="11286" name="Group 48"/>
                  <p:cNvGrpSpPr>
                    <a:grpSpLocks/>
                  </p:cNvGrpSpPr>
                  <p:nvPr/>
                </p:nvGrpSpPr>
                <p:grpSpPr bwMode="auto">
                  <a:xfrm>
                    <a:off x="4504" y="845"/>
                    <a:ext cx="1109" cy="2042"/>
                    <a:chOff x="4502" y="906"/>
                    <a:chExt cx="1109" cy="2042"/>
                  </a:xfrm>
                </p:grpSpPr>
                <p:sp>
                  <p:nvSpPr>
                    <p:cNvPr id="11301" name="Freeform 49"/>
                    <p:cNvSpPr>
                      <a:spLocks/>
                    </p:cNvSpPr>
                    <p:nvPr/>
                  </p:nvSpPr>
                  <p:spPr bwMode="auto">
                    <a:xfrm>
                      <a:off x="4502" y="906"/>
                      <a:ext cx="1109" cy="2042"/>
                    </a:xfrm>
                    <a:custGeom>
                      <a:avLst/>
                      <a:gdLst>
                        <a:gd name="T0" fmla="*/ 0 w 1180"/>
                        <a:gd name="T1" fmla="*/ 2042 h 2042"/>
                        <a:gd name="T2" fmla="*/ 0 w 1180"/>
                        <a:gd name="T3" fmla="*/ 681 h 2042"/>
                        <a:gd name="T4" fmla="*/ 268 w 1180"/>
                        <a:gd name="T5" fmla="*/ 0 h 2042"/>
                        <a:gd name="T6" fmla="*/ 268 w 1180"/>
                        <a:gd name="T7" fmla="*/ 1361 h 2042"/>
                        <a:gd name="T8" fmla="*/ 0 w 1180"/>
                        <a:gd name="T9" fmla="*/ 2042 h 2042"/>
                        <a:gd name="T10" fmla="*/ 0 60000 65536"/>
                        <a:gd name="T11" fmla="*/ 0 60000 65536"/>
                        <a:gd name="T12" fmla="*/ 0 60000 65536"/>
                        <a:gd name="T13" fmla="*/ 0 60000 65536"/>
                        <a:gd name="T14" fmla="*/ 0 60000 65536"/>
                        <a:gd name="T15" fmla="*/ 0 w 1180"/>
                        <a:gd name="T16" fmla="*/ 0 h 2042"/>
                        <a:gd name="T17" fmla="*/ 1180 w 1180"/>
                        <a:gd name="T18" fmla="*/ 2042 h 2042"/>
                      </a:gdLst>
                      <a:ahLst/>
                      <a:cxnLst>
                        <a:cxn ang="T10">
                          <a:pos x="T0" y="T1"/>
                        </a:cxn>
                        <a:cxn ang="T11">
                          <a:pos x="T2" y="T3"/>
                        </a:cxn>
                        <a:cxn ang="T12">
                          <a:pos x="T4" y="T5"/>
                        </a:cxn>
                        <a:cxn ang="T13">
                          <a:pos x="T6" y="T7"/>
                        </a:cxn>
                        <a:cxn ang="T14">
                          <a:pos x="T8" y="T9"/>
                        </a:cxn>
                      </a:cxnLst>
                      <a:rect l="T15" t="T16" r="T17" b="T18"/>
                      <a:pathLst>
                        <a:path w="1180" h="2042">
                          <a:moveTo>
                            <a:pt x="0" y="2042"/>
                          </a:moveTo>
                          <a:lnTo>
                            <a:pt x="0" y="681"/>
                          </a:lnTo>
                          <a:lnTo>
                            <a:pt x="1180" y="0"/>
                          </a:lnTo>
                          <a:lnTo>
                            <a:pt x="1180" y="1361"/>
                          </a:lnTo>
                          <a:lnTo>
                            <a:pt x="0" y="2042"/>
                          </a:lnTo>
                          <a:close/>
                        </a:path>
                      </a:pathLst>
                    </a:custGeom>
                    <a:solidFill>
                      <a:schemeClr val="accent6">
                        <a:lumMod val="50000"/>
                      </a:schemeClr>
                    </a:solidFill>
                    <a:ln w="9525">
                      <a:solidFill>
                        <a:schemeClr val="tx1"/>
                      </a:solidFill>
                      <a:round/>
                      <a:headEnd/>
                      <a:tailEnd/>
                    </a:ln>
                  </p:spPr>
                  <p:txBody>
                    <a:bodyPr/>
                    <a:lstStyle/>
                    <a:p>
                      <a:endParaRPr lang="zh-CN" altLang="en-US"/>
                    </a:p>
                  </p:txBody>
                </p:sp>
                <p:sp>
                  <p:nvSpPr>
                    <p:cNvPr id="11302" name="Line 50"/>
                    <p:cNvSpPr>
                      <a:spLocks noChangeShapeType="1"/>
                    </p:cNvSpPr>
                    <p:nvPr/>
                  </p:nvSpPr>
                  <p:spPr bwMode="auto">
                    <a:xfrm>
                      <a:off x="4609" y="152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51"/>
                    <p:cNvSpPr>
                      <a:spLocks noChangeShapeType="1"/>
                    </p:cNvSpPr>
                    <p:nvPr/>
                  </p:nvSpPr>
                  <p:spPr bwMode="auto">
                    <a:xfrm>
                      <a:off x="4679" y="1482"/>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52"/>
                    <p:cNvSpPr>
                      <a:spLocks noChangeShapeType="1"/>
                    </p:cNvSpPr>
                    <p:nvPr/>
                  </p:nvSpPr>
                  <p:spPr bwMode="auto">
                    <a:xfrm>
                      <a:off x="4748" y="144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53"/>
                    <p:cNvSpPr>
                      <a:spLocks noChangeShapeType="1"/>
                    </p:cNvSpPr>
                    <p:nvPr/>
                  </p:nvSpPr>
                  <p:spPr bwMode="auto">
                    <a:xfrm>
                      <a:off x="4957" y="1314"/>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54"/>
                    <p:cNvSpPr>
                      <a:spLocks noChangeShapeType="1"/>
                    </p:cNvSpPr>
                    <p:nvPr/>
                  </p:nvSpPr>
                  <p:spPr bwMode="auto">
                    <a:xfrm>
                      <a:off x="4818" y="139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55"/>
                    <p:cNvSpPr>
                      <a:spLocks noChangeShapeType="1"/>
                    </p:cNvSpPr>
                    <p:nvPr/>
                  </p:nvSpPr>
                  <p:spPr bwMode="auto">
                    <a:xfrm>
                      <a:off x="5027" y="126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56"/>
                    <p:cNvSpPr>
                      <a:spLocks noChangeShapeType="1"/>
                    </p:cNvSpPr>
                    <p:nvPr/>
                  </p:nvSpPr>
                  <p:spPr bwMode="auto">
                    <a:xfrm>
                      <a:off x="5236" y="113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57"/>
                    <p:cNvSpPr>
                      <a:spLocks noChangeShapeType="1"/>
                    </p:cNvSpPr>
                    <p:nvPr/>
                  </p:nvSpPr>
                  <p:spPr bwMode="auto">
                    <a:xfrm>
                      <a:off x="5166" y="1182"/>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58"/>
                    <p:cNvSpPr>
                      <a:spLocks noChangeShapeType="1"/>
                    </p:cNvSpPr>
                    <p:nvPr/>
                  </p:nvSpPr>
                  <p:spPr bwMode="auto">
                    <a:xfrm>
                      <a:off x="5305" y="1092"/>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59"/>
                    <p:cNvSpPr>
                      <a:spLocks noChangeShapeType="1"/>
                    </p:cNvSpPr>
                    <p:nvPr/>
                  </p:nvSpPr>
                  <p:spPr bwMode="auto">
                    <a:xfrm>
                      <a:off x="5444" y="1011"/>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60"/>
                    <p:cNvSpPr>
                      <a:spLocks noChangeShapeType="1"/>
                    </p:cNvSpPr>
                    <p:nvPr/>
                  </p:nvSpPr>
                  <p:spPr bwMode="auto">
                    <a:xfrm>
                      <a:off x="5514" y="963"/>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61"/>
                    <p:cNvSpPr>
                      <a:spLocks noChangeShapeType="1"/>
                    </p:cNvSpPr>
                    <p:nvPr/>
                  </p:nvSpPr>
                  <p:spPr bwMode="auto">
                    <a:xfrm>
                      <a:off x="5096" y="1215"/>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62"/>
                    <p:cNvSpPr>
                      <a:spLocks noChangeShapeType="1"/>
                    </p:cNvSpPr>
                    <p:nvPr/>
                  </p:nvSpPr>
                  <p:spPr bwMode="auto">
                    <a:xfrm>
                      <a:off x="5375" y="1047"/>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63"/>
                    <p:cNvSpPr>
                      <a:spLocks noChangeShapeType="1"/>
                    </p:cNvSpPr>
                    <p:nvPr/>
                  </p:nvSpPr>
                  <p:spPr bwMode="auto">
                    <a:xfrm>
                      <a:off x="4888" y="1350"/>
                      <a:ext cx="0"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87" name="Line 64"/>
                  <p:cNvSpPr>
                    <a:spLocks noChangeShapeType="1"/>
                  </p:cNvSpPr>
                  <p:nvPr/>
                </p:nvSpPr>
                <p:spPr bwMode="auto">
                  <a:xfrm rot="3780000">
                    <a:off x="5057" y="164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65"/>
                  <p:cNvSpPr>
                    <a:spLocks noChangeShapeType="1"/>
                  </p:cNvSpPr>
                  <p:nvPr/>
                </p:nvSpPr>
                <p:spPr bwMode="auto">
                  <a:xfrm rot="3780000">
                    <a:off x="5057" y="182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66"/>
                  <p:cNvSpPr>
                    <a:spLocks noChangeShapeType="1"/>
                  </p:cNvSpPr>
                  <p:nvPr/>
                </p:nvSpPr>
                <p:spPr bwMode="auto">
                  <a:xfrm rot="3780000">
                    <a:off x="5057" y="155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67"/>
                  <p:cNvSpPr>
                    <a:spLocks noChangeShapeType="1"/>
                  </p:cNvSpPr>
                  <p:nvPr/>
                </p:nvSpPr>
                <p:spPr bwMode="auto">
                  <a:xfrm rot="3780000">
                    <a:off x="5057" y="173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68"/>
                  <p:cNvSpPr>
                    <a:spLocks noChangeShapeType="1"/>
                  </p:cNvSpPr>
                  <p:nvPr/>
                </p:nvSpPr>
                <p:spPr bwMode="auto">
                  <a:xfrm rot="3780000">
                    <a:off x="5057" y="110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69"/>
                  <p:cNvSpPr>
                    <a:spLocks noChangeShapeType="1"/>
                  </p:cNvSpPr>
                  <p:nvPr/>
                </p:nvSpPr>
                <p:spPr bwMode="auto">
                  <a:xfrm rot="3780000">
                    <a:off x="5057" y="137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70"/>
                  <p:cNvSpPr>
                    <a:spLocks noChangeShapeType="1"/>
                  </p:cNvSpPr>
                  <p:nvPr/>
                </p:nvSpPr>
                <p:spPr bwMode="auto">
                  <a:xfrm rot="3780000">
                    <a:off x="5057" y="119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71"/>
                  <p:cNvSpPr>
                    <a:spLocks noChangeShapeType="1"/>
                  </p:cNvSpPr>
                  <p:nvPr/>
                </p:nvSpPr>
                <p:spPr bwMode="auto">
                  <a:xfrm rot="3780000">
                    <a:off x="5057" y="1466"/>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72"/>
                  <p:cNvSpPr>
                    <a:spLocks noChangeShapeType="1"/>
                  </p:cNvSpPr>
                  <p:nvPr/>
                </p:nvSpPr>
                <p:spPr bwMode="auto">
                  <a:xfrm rot="3780000">
                    <a:off x="5057" y="74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73"/>
                  <p:cNvSpPr>
                    <a:spLocks noChangeShapeType="1"/>
                  </p:cNvSpPr>
                  <p:nvPr/>
                </p:nvSpPr>
                <p:spPr bwMode="auto">
                  <a:xfrm rot="3780000">
                    <a:off x="5057" y="128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75"/>
                  <p:cNvSpPr>
                    <a:spLocks noChangeShapeType="1"/>
                  </p:cNvSpPr>
                  <p:nvPr/>
                </p:nvSpPr>
                <p:spPr bwMode="auto">
                  <a:xfrm rot="3780000">
                    <a:off x="5057" y="83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76"/>
                  <p:cNvSpPr>
                    <a:spLocks noChangeShapeType="1"/>
                  </p:cNvSpPr>
                  <p:nvPr/>
                </p:nvSpPr>
                <p:spPr bwMode="auto">
                  <a:xfrm rot="3780000">
                    <a:off x="5057" y="928"/>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77"/>
                  <p:cNvSpPr>
                    <a:spLocks noChangeShapeType="1"/>
                  </p:cNvSpPr>
                  <p:nvPr/>
                </p:nvSpPr>
                <p:spPr bwMode="auto">
                  <a:xfrm rot="3780000">
                    <a:off x="5057" y="1017"/>
                    <a:ext cx="3" cy="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1283" name="Text Box 79"/>
              <p:cNvSpPr txBox="1">
                <a:spLocks noChangeArrowheads="1"/>
              </p:cNvSpPr>
              <p:nvPr/>
            </p:nvSpPr>
            <p:spPr bwMode="auto">
              <a:xfrm>
                <a:off x="4796" y="3975"/>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b="1" i="0" dirty="0" smtClean="0">
                    <a:solidFill>
                      <a:schemeClr val="accent6">
                        <a:lumMod val="50000"/>
                      </a:schemeClr>
                    </a:solidFill>
                  </a:rPr>
                  <a:t>光栅</a:t>
                </a:r>
                <a:endParaRPr lang="zh-CN" altLang="en-US" b="1" i="0" dirty="0">
                  <a:solidFill>
                    <a:schemeClr val="accent6">
                      <a:lumMod val="50000"/>
                    </a:schemeClr>
                  </a:solidFill>
                </a:endParaRPr>
              </a:p>
            </p:txBody>
          </p:sp>
        </p:grpSp>
        <p:sp>
          <p:nvSpPr>
            <p:cNvPr id="11281" name="Text Box 85"/>
            <p:cNvSpPr txBox="1">
              <a:spLocks noChangeArrowheads="1"/>
            </p:cNvSpPr>
            <p:nvPr/>
          </p:nvSpPr>
          <p:spPr bwMode="auto">
            <a:xfrm>
              <a:off x="413" y="4056"/>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spcBef>
                  <a:spcPct val="50000"/>
                </a:spcBef>
              </a:pPr>
              <a:r>
                <a:rPr lang="zh-CN" altLang="en-US" sz="1600" b="1" i="0" dirty="0">
                  <a:solidFill>
                    <a:schemeClr val="accent6">
                      <a:lumMod val="50000"/>
                    </a:schemeClr>
                  </a:solidFill>
                </a:rPr>
                <a:t>帧缓冲存储器</a:t>
              </a:r>
            </a:p>
          </p:txBody>
        </p:sp>
      </p:grpSp>
      <p:sp>
        <p:nvSpPr>
          <p:cNvPr id="313380" name="Line 36"/>
          <p:cNvSpPr>
            <a:spLocks noChangeShapeType="1"/>
          </p:cNvSpPr>
          <p:nvPr/>
        </p:nvSpPr>
        <p:spPr bwMode="auto">
          <a:xfrm>
            <a:off x="2423584" y="5194300"/>
            <a:ext cx="1727200" cy="0"/>
          </a:xfrm>
          <a:prstGeom prst="line">
            <a:avLst/>
          </a:prstGeom>
          <a:noFill/>
          <a:ln w="28575">
            <a:solidFill>
              <a:srgbClr val="FFC30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2" name="Group 88"/>
          <p:cNvGrpSpPr>
            <a:grpSpLocks/>
          </p:cNvGrpSpPr>
          <p:nvPr/>
        </p:nvGrpSpPr>
        <p:grpSpPr bwMode="auto">
          <a:xfrm>
            <a:off x="8915401" y="4778378"/>
            <a:ext cx="2343150" cy="415925"/>
            <a:chOff x="4212" y="3010"/>
            <a:chExt cx="1107" cy="262"/>
          </a:xfrm>
        </p:grpSpPr>
        <p:sp>
          <p:nvSpPr>
            <p:cNvPr id="11278" name="Line 46"/>
            <p:cNvSpPr>
              <a:spLocks noChangeShapeType="1"/>
            </p:cNvSpPr>
            <p:nvPr/>
          </p:nvSpPr>
          <p:spPr bwMode="auto">
            <a:xfrm>
              <a:off x="4212" y="3272"/>
              <a:ext cx="408" cy="0"/>
            </a:xfrm>
            <a:prstGeom prst="line">
              <a:avLst/>
            </a:prstGeom>
            <a:noFill/>
            <a:ln w="28575">
              <a:solidFill>
                <a:srgbClr val="FFC30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9" name="Line 78"/>
            <p:cNvSpPr>
              <a:spLocks noChangeShapeType="1"/>
            </p:cNvSpPr>
            <p:nvPr/>
          </p:nvSpPr>
          <p:spPr bwMode="auto">
            <a:xfrm rot="3430839" flipV="1">
              <a:off x="4898" y="2681"/>
              <a:ext cx="92" cy="750"/>
            </a:xfrm>
            <a:prstGeom prst="line">
              <a:avLst/>
            </a:prstGeom>
            <a:noFill/>
            <a:ln w="28575">
              <a:solidFill>
                <a:srgbClr val="FFC301"/>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7" name="Rectangle 2"/>
          <p:cNvSpPr>
            <a:spLocks noGrp="1" noChangeArrowheads="1"/>
          </p:cNvSpPr>
          <p:nvPr>
            <p:ph type="title"/>
          </p:nvPr>
        </p:nvSpPr>
        <p:spPr>
          <a:xfrm>
            <a:off x="670984" y="225425"/>
            <a:ext cx="10972800" cy="1371600"/>
          </a:xfrm>
        </p:spPr>
        <p:txBody>
          <a:bodyPr>
            <a:normAutofit/>
          </a:bodyPr>
          <a:lstStyle/>
          <a:p>
            <a:pPr eaLnBrk="1" hangingPunct="1"/>
            <a:r>
              <a:rPr lang="en-US" altLang="zh-CN"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帧缓冲存储器</a:t>
            </a:r>
          </a:p>
        </p:txBody>
      </p:sp>
      <p:sp>
        <p:nvSpPr>
          <p:cNvPr id="88" name="Line 72"/>
          <p:cNvSpPr>
            <a:spLocks noChangeShapeType="1"/>
          </p:cNvSpPr>
          <p:nvPr/>
        </p:nvSpPr>
        <p:spPr bwMode="auto">
          <a:xfrm rot="3780000">
            <a:off x="10889938" y="2520714"/>
            <a:ext cx="4763" cy="2633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50"/>
          <p:cNvSpPr>
            <a:spLocks noChangeShapeType="1"/>
          </p:cNvSpPr>
          <p:nvPr/>
        </p:nvSpPr>
        <p:spPr bwMode="auto">
          <a:xfrm>
            <a:off x="9808600" y="4221088"/>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50"/>
          <p:cNvSpPr>
            <a:spLocks noChangeShapeType="1"/>
          </p:cNvSpPr>
          <p:nvPr/>
        </p:nvSpPr>
        <p:spPr bwMode="auto">
          <a:xfrm>
            <a:off x="11970512" y="3227401"/>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78717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334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33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33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80"/>
                                        </p:tgtEl>
                                        <p:attrNameLst>
                                          <p:attrName>style.visibility</p:attrName>
                                        </p:attrNameLst>
                                      </p:cBhvr>
                                      <p:to>
                                        <p:strVal val="visible"/>
                                      </p:to>
                                    </p:set>
                                    <p:animEffect transition="in" filter="wipe(left)">
                                      <p:cBhvr>
                                        <p:cTn id="37" dur="500"/>
                                        <p:tgtEl>
                                          <p:spTgt spid="31338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342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3384"/>
                                        </p:tgtEl>
                                        <p:attrNameLst>
                                          <p:attrName>style.visibility</p:attrName>
                                        </p:attrNameLst>
                                      </p:cBhvr>
                                      <p:to>
                                        <p:strVal val="visible"/>
                                      </p:to>
                                    </p:set>
                                    <p:animEffect transition="in" filter="wipe(left)">
                                      <p:cBhvr>
                                        <p:cTn id="48" dur="500"/>
                                        <p:tgtEl>
                                          <p:spTgt spid="31338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3388"/>
                                        </p:tgtEl>
                                        <p:attrNameLst>
                                          <p:attrName>style.visibility</p:attrName>
                                        </p:attrNameLst>
                                      </p:cBhvr>
                                      <p:to>
                                        <p:strVal val="visible"/>
                                      </p:to>
                                    </p:set>
                                    <p:animEffect transition="in" filter="wipe(left)">
                                      <p:cBhvr>
                                        <p:cTn id="57" dur="500"/>
                                        <p:tgtEl>
                                          <p:spTgt spid="31338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nimBg="1"/>
      <p:bldP spid="313348" grpId="0"/>
      <p:bldP spid="313384" grpId="0" animBg="1"/>
      <p:bldP spid="313388" grpId="0" animBg="1"/>
      <p:bldP spid="313425" grpId="0"/>
      <p:bldP spid="313380" grpId="0" animBg="1"/>
      <p:bldP spid="87" grpId="0" animBg="1"/>
      <p:bldP spid="88" grpId="0" animBg="1"/>
      <p:bldP spid="89" grpId="0" animBg="1"/>
      <p:bldP spid="90" grpId="0" animBg="1"/>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1380</TotalTime>
  <Words>4775</Words>
  <Application>Microsoft Office PowerPoint</Application>
  <PresentationFormat>自定义</PresentationFormat>
  <Paragraphs>1151</Paragraphs>
  <Slides>72</Slides>
  <Notes>64</Notes>
  <HiddenSlides>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Default Theme</vt:lpstr>
      <vt:lpstr>Equation</vt:lpstr>
      <vt:lpstr>PowerPoint 演示文稿</vt:lpstr>
      <vt:lpstr>本讲概要</vt:lpstr>
      <vt:lpstr>PowerPoint 演示文稿</vt:lpstr>
      <vt:lpstr>1.1 图形的表示 </vt:lpstr>
      <vt:lpstr>PowerPoint 演示文稿</vt:lpstr>
      <vt:lpstr>1.2 图形的显示</vt:lpstr>
      <vt:lpstr>1.3光栅扫描显示器</vt:lpstr>
      <vt:lpstr>PowerPoint 演示文稿</vt:lpstr>
      <vt:lpstr>1.4  帧缓冲存储器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绘制OpenGL几何图元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 基本图元和光栅化</vt:lpstr>
      <vt:lpstr>3.2 点的光栅化</vt:lpstr>
      <vt:lpstr>PowerPoint 演示文稿</vt:lpstr>
      <vt:lpstr>PowerPoint 演示文稿</vt:lpstr>
      <vt:lpstr>3.3 直线的光栅化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圆的光栅化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一般函数的光栅化</vt:lpstr>
      <vt:lpstr>3.5 一般函数的光栅化</vt:lpstr>
      <vt:lpstr>作业2 多边形填充与扫描线算法实现</vt:lpstr>
      <vt:lpstr>作业2 多边形填充与扫描线算法实现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143</cp:revision>
  <dcterms:modified xsi:type="dcterms:W3CDTF">2019-10-10T08:06:45Z</dcterms:modified>
</cp:coreProperties>
</file>