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256" r:id="rId2"/>
    <p:sldId id="264" r:id="rId3"/>
    <p:sldId id="265" r:id="rId4"/>
    <p:sldId id="266" r:id="rId5"/>
    <p:sldId id="267" r:id="rId6"/>
    <p:sldId id="268" r:id="rId7"/>
    <p:sldId id="269" r:id="rId8"/>
    <p:sldId id="271" r:id="rId9"/>
    <p:sldId id="272" r:id="rId10"/>
    <p:sldId id="273" r:id="rId11"/>
    <p:sldId id="274" r:id="rId12"/>
    <p:sldId id="276" r:id="rId13"/>
    <p:sldId id="277" r:id="rId14"/>
    <p:sldId id="278" r:id="rId15"/>
    <p:sldId id="287" r:id="rId16"/>
    <p:sldId id="288" r:id="rId17"/>
    <p:sldId id="297" r:id="rId18"/>
    <p:sldId id="418" r:id="rId19"/>
    <p:sldId id="417" r:id="rId20"/>
    <p:sldId id="396" r:id="rId21"/>
    <p:sldId id="351" r:id="rId22"/>
    <p:sldId id="352" r:id="rId23"/>
    <p:sldId id="353" r:id="rId24"/>
    <p:sldId id="354" r:id="rId25"/>
    <p:sldId id="355" r:id="rId26"/>
    <p:sldId id="398" r:id="rId27"/>
    <p:sldId id="399" r:id="rId28"/>
    <p:sldId id="415" r:id="rId29"/>
    <p:sldId id="401" r:id="rId30"/>
    <p:sldId id="402" r:id="rId31"/>
    <p:sldId id="403" r:id="rId32"/>
    <p:sldId id="404" r:id="rId33"/>
    <p:sldId id="405" r:id="rId34"/>
    <p:sldId id="406" r:id="rId35"/>
    <p:sldId id="407" r:id="rId36"/>
    <p:sldId id="408" r:id="rId37"/>
    <p:sldId id="409" r:id="rId38"/>
    <p:sldId id="410" r:id="rId39"/>
    <p:sldId id="411" r:id="rId40"/>
    <p:sldId id="412" r:id="rId41"/>
    <p:sldId id="413" r:id="rId42"/>
    <p:sldId id="414" r:id="rId43"/>
    <p:sldId id="360" r:id="rId44"/>
    <p:sldId id="361" r:id="rId45"/>
    <p:sldId id="362" r:id="rId46"/>
    <p:sldId id="363" r:id="rId47"/>
    <p:sldId id="364" r:id="rId48"/>
    <p:sldId id="365" r:id="rId49"/>
    <p:sldId id="366" r:id="rId50"/>
    <p:sldId id="367" r:id="rId51"/>
    <p:sldId id="368" r:id="rId52"/>
    <p:sldId id="369" r:id="rId53"/>
    <p:sldId id="370" r:id="rId54"/>
    <p:sldId id="371" r:id="rId55"/>
    <p:sldId id="372" r:id="rId56"/>
    <p:sldId id="373" r:id="rId57"/>
    <p:sldId id="374" r:id="rId58"/>
    <p:sldId id="375" r:id="rId59"/>
    <p:sldId id="376" r:id="rId60"/>
    <p:sldId id="377" r:id="rId61"/>
    <p:sldId id="378" r:id="rId62"/>
    <p:sldId id="379" r:id="rId63"/>
    <p:sldId id="380" r:id="rId64"/>
    <p:sldId id="381" r:id="rId65"/>
    <p:sldId id="382" r:id="rId66"/>
    <p:sldId id="383" r:id="rId67"/>
    <p:sldId id="384" r:id="rId68"/>
    <p:sldId id="385" r:id="rId69"/>
    <p:sldId id="386" r:id="rId70"/>
    <p:sldId id="387" r:id="rId71"/>
    <p:sldId id="388" r:id="rId72"/>
    <p:sldId id="389" r:id="rId73"/>
    <p:sldId id="390" r:id="rId74"/>
    <p:sldId id="391" r:id="rId75"/>
    <p:sldId id="392" r:id="rId76"/>
    <p:sldId id="393" r:id="rId77"/>
    <p:sldId id="394" r:id="rId78"/>
    <p:sldId id="395" r:id="rId79"/>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a:srgbClr val="FF2600"/>
    <a:srgbClr val="1F3551"/>
    <a:srgbClr val="403152"/>
    <a:srgbClr val="604A7B"/>
    <a:srgbClr val="2C4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00" autoAdjust="0"/>
    <p:restoredTop sz="83163" autoAdjust="0"/>
  </p:normalViewPr>
  <p:slideViewPr>
    <p:cSldViewPr>
      <p:cViewPr varScale="1">
        <p:scale>
          <a:sx n="98" d="100"/>
          <a:sy n="98" d="100"/>
        </p:scale>
        <p:origin x="184" y="544"/>
      </p:cViewPr>
      <p:guideLst>
        <p:guide orient="horz" pos="180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dirty="0">
              <a:latin typeface="Baskerville" panose="02020502070401020303" pitchFamily="18" charset="0"/>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latin typeface="Baskerville" panose="02020502070401020303" pitchFamily="18" charset="0"/>
              </a:rPr>
              <a:t>2019/11/14</a:t>
            </a:fld>
            <a:endParaRPr kumimoji="1" lang="zh-CN" altLang="en-US" dirty="0">
              <a:latin typeface="Baskerville" panose="02020502070401020303" pitchFamily="18" charset="0"/>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dirty="0">
              <a:latin typeface="Baskerville" panose="02020502070401020303" pitchFamily="18" charset="0"/>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latin typeface="Baskerville" panose="02020502070401020303" pitchFamily="18" charset="0"/>
              </a:rPr>
              <a:t>‹#›</a:t>
            </a:fld>
            <a:endParaRPr kumimoji="1" lang="zh-CN" altLang="en-US" dirty="0">
              <a:latin typeface="Baskerville" panose="02020502070401020303" pitchFamily="18" charset="0"/>
            </a:endParaRPr>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Baskerville" panose="02020502070401020303" pitchFamily="18" charset="0"/>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Baskerville" panose="02020502070401020303" pitchFamily="18" charset="0"/>
              </a:defRPr>
            </a:lvl1pPr>
          </a:lstStyle>
          <a:p>
            <a:fld id="{A2D7DB94-E0DE-4F0F-A9B7-54654CD8C8B1}" type="datetimeFigureOut">
              <a:rPr lang="zh-CN" altLang="en-US" smtClean="0"/>
              <a:pPr/>
              <a:t>2019/11/14</a:t>
            </a:fld>
            <a:endParaRPr lang="zh-CN" altLang="en-US" dirty="0"/>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Baskerville" panose="02020502070401020303" pitchFamily="18" charset="0"/>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Baskerville" panose="02020502070401020303" pitchFamily="18" charset="0"/>
              </a:defRPr>
            </a:lvl1pPr>
          </a:lstStyle>
          <a:p>
            <a:fld id="{3A84A077-83E9-49A7-9F59-234D78BD6949}" type="slidenum">
              <a:rPr lang="zh-CN" altLang="en-US" smtClean="0"/>
              <a:pPr/>
              <a:t>‹#›</a:t>
            </a:fld>
            <a:endParaRPr lang="zh-CN" altLang="en-US" dirty="0"/>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Baskerville" panose="02020502070401020303" pitchFamily="18" charset="0"/>
        <a:ea typeface="+mn-ea"/>
        <a:cs typeface="+mn-cs"/>
      </a:defRPr>
    </a:lvl1pPr>
    <a:lvl2pPr marL="457200" algn="l" defTabSz="914400" rtl="0" eaLnBrk="1" latinLnBrk="0" hangingPunct="1">
      <a:defRPr sz="1200" b="0" i="0" kern="1200">
        <a:solidFill>
          <a:schemeClr val="tx1"/>
        </a:solidFill>
        <a:latin typeface="Baskerville" panose="02020502070401020303" pitchFamily="18" charset="0"/>
        <a:ea typeface="+mn-ea"/>
        <a:cs typeface="+mn-cs"/>
      </a:defRPr>
    </a:lvl2pPr>
    <a:lvl3pPr marL="914400" algn="l" defTabSz="914400" rtl="0" eaLnBrk="1" latinLnBrk="0" hangingPunct="1">
      <a:defRPr sz="1200" b="0" i="0" kern="1200">
        <a:solidFill>
          <a:schemeClr val="tx1"/>
        </a:solidFill>
        <a:latin typeface="Baskerville" panose="02020502070401020303" pitchFamily="18" charset="0"/>
        <a:ea typeface="+mn-ea"/>
        <a:cs typeface="+mn-cs"/>
      </a:defRPr>
    </a:lvl3pPr>
    <a:lvl4pPr marL="1371600" algn="l" defTabSz="914400" rtl="0" eaLnBrk="1" latinLnBrk="0" hangingPunct="1">
      <a:defRPr sz="1200" b="0" i="0" kern="1200">
        <a:solidFill>
          <a:schemeClr val="tx1"/>
        </a:solidFill>
        <a:latin typeface="Baskerville" panose="02020502070401020303" pitchFamily="18" charset="0"/>
        <a:ea typeface="+mn-ea"/>
        <a:cs typeface="+mn-cs"/>
      </a:defRPr>
    </a:lvl4pPr>
    <a:lvl5pPr marL="1828800" algn="l" defTabSz="914400" rtl="0" eaLnBrk="1" latinLnBrk="0" hangingPunct="1">
      <a:defRPr sz="1200" b="0" i="0" kern="1200">
        <a:solidFill>
          <a:schemeClr val="tx1"/>
        </a:solidFill>
        <a:latin typeface="Baskerville" panose="02020502070401020303"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3A84A077-83E9-49A7-9F59-234D78BD6949}" type="slidenum">
              <a:rPr lang="zh-CN" altLang="en-US" smtClean="0"/>
              <a:pPr/>
              <a:t>7</a:t>
            </a:fld>
            <a:endParaRPr lang="zh-CN" altLang="en-US" dirty="0"/>
          </a:p>
        </p:txBody>
      </p:sp>
    </p:spTree>
    <p:extLst>
      <p:ext uri="{BB962C8B-B14F-4D97-AF65-F5344CB8AC3E}">
        <p14:creationId xmlns:p14="http://schemas.microsoft.com/office/powerpoint/2010/main" val="2622131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Answer:</a:t>
            </a:r>
            <a:r>
              <a:rPr lang="en-US" altLang="zh-CN" baseline="0" dirty="0"/>
              <a:t> when create a new thread, the stack of the thread must be initialized to include YIELD(), and push the return address to the middle of YIELD(),  so that when after return, the new thread will first release the lock, just as the previous slide. Then return again to the </a:t>
            </a:r>
            <a:r>
              <a:rPr lang="en-US" altLang="zh-CN" baseline="0" dirty="0" err="1"/>
              <a:t>start_procedure</a:t>
            </a:r>
            <a:r>
              <a:rPr lang="en-US" altLang="zh-CN" baseline="0" dirty="0"/>
              <a:t> (by pushing the address to the stack too). </a:t>
            </a:r>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68</a:t>
            </a:fld>
            <a:endParaRPr lang="zh-CN" altLang="en-US"/>
          </a:p>
        </p:txBody>
      </p:sp>
    </p:spTree>
    <p:extLst>
      <p:ext uri="{BB962C8B-B14F-4D97-AF65-F5344CB8AC3E}">
        <p14:creationId xmlns:p14="http://schemas.microsoft.com/office/powerpoint/2010/main" val="3016511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Imagine that the buffer has zero elements in it.  Program 1 has a</a:t>
            </a:r>
          </a:p>
          <a:p>
            <a:r>
              <a:rPr kumimoji="1" lang="en-US" altLang="zh-CN" dirty="0"/>
              <a:t>message to send.  The if condition evaluates to True, and Program 1</a:t>
            </a:r>
          </a:p>
          <a:p>
            <a:r>
              <a:rPr kumimoji="1" lang="en-US" altLang="zh-CN" dirty="0"/>
              <a:t>increments </a:t>
            </a:r>
            <a:r>
              <a:rPr kumimoji="1" lang="en-US" altLang="zh-CN" dirty="0" err="1"/>
              <a:t>bb.in</a:t>
            </a:r>
            <a:r>
              <a:rPr kumimoji="1" lang="en-US" altLang="zh-CN" dirty="0"/>
              <a:t>.  However, at the same time, Program 2 is trying to</a:t>
            </a:r>
          </a:p>
          <a:p>
            <a:r>
              <a:rPr kumimoji="1" lang="en-US" altLang="zh-CN" dirty="0"/>
              <a:t>read.  Program 2's if-statement will also evaluate to true: right now,</a:t>
            </a:r>
          </a:p>
          <a:p>
            <a:r>
              <a:rPr kumimoji="1" lang="en-US" altLang="zh-CN" dirty="0" err="1"/>
              <a:t>bb.out</a:t>
            </a:r>
            <a:r>
              <a:rPr kumimoji="1" lang="en-US" altLang="zh-CN" dirty="0"/>
              <a:t> = 0 and </a:t>
            </a:r>
            <a:r>
              <a:rPr kumimoji="1" lang="en-US" altLang="zh-CN" dirty="0" err="1"/>
              <a:t>bb.in</a:t>
            </a:r>
            <a:r>
              <a:rPr kumimoji="1" lang="en-US" altLang="zh-CN" dirty="0"/>
              <a:t> = 1.  So Program 2 will try to read a message</a:t>
            </a:r>
          </a:p>
          <a:p>
            <a:r>
              <a:rPr kumimoji="1" lang="en-US" altLang="zh-CN" dirty="0"/>
              <a:t>from the buffer, but none has been written yet.</a:t>
            </a:r>
          </a:p>
          <a:p>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8</a:t>
            </a:fld>
            <a:endParaRPr lang="zh-CN" altLang="en-US"/>
          </a:p>
        </p:txBody>
      </p:sp>
    </p:spTree>
    <p:extLst>
      <p:ext uri="{BB962C8B-B14F-4D97-AF65-F5344CB8AC3E}">
        <p14:creationId xmlns:p14="http://schemas.microsoft.com/office/powerpoint/2010/main" val="1499492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2. if</a:t>
            </a:r>
            <a:r>
              <a:rPr kumimoji="1" lang="en-US" altLang="zh-CN" baseline="0" dirty="0"/>
              <a:t> not, busy wait will just cost all CPU</a:t>
            </a:r>
            <a:endParaRPr kumimoji="1" lang="zh-CN" altLang="en-US" dirty="0"/>
          </a:p>
        </p:txBody>
      </p:sp>
      <p:sp>
        <p:nvSpPr>
          <p:cNvPr id="4" name="幻灯片编号占位符 3"/>
          <p:cNvSpPr>
            <a:spLocks noGrp="1"/>
          </p:cNvSpPr>
          <p:nvPr>
            <p:ph type="sldNum" sz="quarter" idx="10"/>
          </p:nvPr>
        </p:nvSpPr>
        <p:spPr/>
        <p:txBody>
          <a:bodyPr/>
          <a:lstStyle/>
          <a:p>
            <a:fld id="{CF5B8B3F-0F45-4AAD-B4A8-B1F7D58CB493}" type="slidenum">
              <a:rPr lang="zh-CN" altLang="en-US" smtClean="0"/>
              <a:t>10</a:t>
            </a:fld>
            <a:endParaRPr lang="zh-CN" altLang="en-US"/>
          </a:p>
        </p:txBody>
      </p:sp>
    </p:spTree>
    <p:extLst>
      <p:ext uri="{BB962C8B-B14F-4D97-AF65-F5344CB8AC3E}">
        <p14:creationId xmlns:p14="http://schemas.microsoft.com/office/powerpoint/2010/main" val="318450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Not correct. Concurrent senders will both think they can write.</a:t>
            </a:r>
          </a:p>
          <a:p>
            <a:r>
              <a:rPr kumimoji="1" lang="en-US" altLang="zh-CN" dirty="0"/>
              <a:t>One will get the lock and write, and then the other will get the lock,</a:t>
            </a:r>
          </a:p>
          <a:p>
            <a:r>
              <a:rPr kumimoji="1" lang="en-US" altLang="zh-CN" dirty="0"/>
              <a:t>but it might be that the first sender filled up the buffer (so that</a:t>
            </a:r>
          </a:p>
          <a:p>
            <a:r>
              <a:rPr kumimoji="1" lang="en-US" altLang="zh-CN" dirty="0"/>
              <a:t>the second shouldn't actually be writing).</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15</a:t>
            </a:fld>
            <a:endParaRPr lang="zh-CN" altLang="en-US"/>
          </a:p>
        </p:txBody>
      </p:sp>
    </p:spTree>
    <p:extLst>
      <p:ext uri="{BB962C8B-B14F-4D97-AF65-F5344CB8AC3E}">
        <p14:creationId xmlns:p14="http://schemas.microsoft.com/office/powerpoint/2010/main" val="2179984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22</a:t>
            </a:fld>
            <a:endParaRPr lang="zh-CN" altLang="en-US"/>
          </a:p>
        </p:txBody>
      </p:sp>
    </p:spTree>
    <p:extLst>
      <p:ext uri="{BB962C8B-B14F-4D97-AF65-F5344CB8AC3E}">
        <p14:creationId xmlns:p14="http://schemas.microsoft.com/office/powerpoint/2010/main" val="1118711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a typeface="+mn-ea"/>
                <a:cs typeface="+mn-cs"/>
              </a:rPr>
              <a:t>SP currently points to the original thread's stack -- call it thread</a:t>
            </a:r>
            <a:r>
              <a:rPr lang="zh-CN" altLang="en-US" sz="1200" kern="1200" dirty="0">
                <a:solidFill>
                  <a:schemeClr val="tx1"/>
                </a:solidFill>
                <a:ea typeface="+mn-ea"/>
                <a:cs typeface="+mn-cs"/>
              </a:rPr>
              <a:t> </a:t>
            </a:r>
            <a:r>
              <a:rPr lang="en-US" altLang="zh-CN" sz="1200" kern="1200" dirty="0">
                <a:solidFill>
                  <a:schemeClr val="tx1"/>
                </a:solidFill>
                <a:ea typeface="+mn-ea"/>
                <a:cs typeface="+mn-cs"/>
              </a:rPr>
              <a:t>A. </a:t>
            </a:r>
            <a:endParaRPr lang="zh-CN" altLang="en-US" sz="1200" kern="1200" dirty="0">
              <a:solidFill>
                <a:schemeClr val="tx1"/>
              </a:solidFill>
              <a:ea typeface="+mn-ea"/>
              <a:cs typeface="+mn-cs"/>
            </a:endParaRPr>
          </a:p>
          <a:p>
            <a:r>
              <a:rPr lang="en-US" altLang="zh-CN" sz="1200" kern="1200" dirty="0">
                <a:solidFill>
                  <a:schemeClr val="tx1"/>
                </a:solidFill>
                <a:ea typeface="+mn-ea"/>
                <a:cs typeface="+mn-cs"/>
              </a:rPr>
              <a:t>Between release and acquire, another CPU could run thread A.  This</a:t>
            </a:r>
          </a:p>
          <a:p>
            <a:r>
              <a:rPr lang="en-US" altLang="zh-CN" sz="1200" kern="1200" dirty="0">
                <a:solidFill>
                  <a:schemeClr val="tx1"/>
                </a:solidFill>
                <a:ea typeface="+mn-ea"/>
                <a:cs typeface="+mn-cs"/>
              </a:rPr>
              <a:t>means that two CPUs will have their stack pointer pointing to thread</a:t>
            </a:r>
          </a:p>
          <a:p>
            <a:r>
              <a:rPr lang="en-US" altLang="zh-CN" sz="1200" kern="1200" dirty="0">
                <a:solidFill>
                  <a:schemeClr val="tx1"/>
                </a:solidFill>
                <a:ea typeface="+mn-ea"/>
                <a:cs typeface="+mn-cs"/>
              </a:rPr>
              <a:t>A's stack.  This is a very easy way for A's stack to get corrupted.</a:t>
            </a:r>
          </a:p>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41</a:t>
            </a:fld>
            <a:endParaRPr lang="zh-CN" altLang="en-US"/>
          </a:p>
        </p:txBody>
      </p:sp>
    </p:spTree>
    <p:extLst>
      <p:ext uri="{BB962C8B-B14F-4D97-AF65-F5344CB8AC3E}">
        <p14:creationId xmlns:p14="http://schemas.microsoft.com/office/powerpoint/2010/main" val="4045231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52</a:t>
            </a:fld>
            <a:endParaRPr lang="zh-CN" altLang="en-US"/>
          </a:p>
        </p:txBody>
      </p:sp>
    </p:spTree>
    <p:extLst>
      <p:ext uri="{BB962C8B-B14F-4D97-AF65-F5344CB8AC3E}">
        <p14:creationId xmlns:p14="http://schemas.microsoft.com/office/powerpoint/2010/main" val="3461320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Question-1: where</a:t>
            </a:r>
            <a:r>
              <a:rPr kumimoji="1" lang="en-US" altLang="zh-CN" baseline="0" dirty="0"/>
              <a:t> is the point of context switch?</a:t>
            </a:r>
          </a:p>
          <a:p>
            <a:r>
              <a:rPr kumimoji="1" lang="en-US" altLang="zh-CN" dirty="0"/>
              <a:t>Question-2: why not save the PC of a thread?</a:t>
            </a:r>
            <a:endParaRPr kumimoji="1" lang="zh-CN" altLang="en-US" dirty="0"/>
          </a:p>
        </p:txBody>
      </p:sp>
      <p:sp>
        <p:nvSpPr>
          <p:cNvPr id="4" name="幻灯片编号占位符 3"/>
          <p:cNvSpPr>
            <a:spLocks noGrp="1"/>
          </p:cNvSpPr>
          <p:nvPr>
            <p:ph type="sldNum" sz="quarter" idx="10"/>
          </p:nvPr>
        </p:nvSpPr>
        <p:spPr/>
        <p:txBody>
          <a:bodyPr/>
          <a:lstStyle/>
          <a:p>
            <a:fld id="{CF5B8B3F-0F45-4AAD-B4A8-B1F7D58CB493}" type="slidenum">
              <a:rPr lang="zh-CN" altLang="en-US" smtClean="0"/>
              <a:t>53</a:t>
            </a:fld>
            <a:endParaRPr lang="zh-CN" altLang="en-US"/>
          </a:p>
        </p:txBody>
      </p:sp>
    </p:spTree>
    <p:extLst>
      <p:ext uri="{BB962C8B-B14F-4D97-AF65-F5344CB8AC3E}">
        <p14:creationId xmlns:p14="http://schemas.microsoft.com/office/powerpoint/2010/main" val="1465017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61</a:t>
            </a:fld>
            <a:endParaRPr lang="zh-CN" altLang="en-US"/>
          </a:p>
        </p:txBody>
      </p:sp>
    </p:spTree>
    <p:extLst>
      <p:ext uri="{BB962C8B-B14F-4D97-AF65-F5344CB8AC3E}">
        <p14:creationId xmlns:p14="http://schemas.microsoft.com/office/powerpoint/2010/main" val="69458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lvl1pPr>
              <a:defRPr b="0" i="0"/>
            </a:lvl1pPr>
          </a:lstStyle>
          <a:p>
            <a:r>
              <a:rPr lang="zh-CN" altLang="en-US" dirty="0"/>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b="0" i="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b="0" i="0"/>
            </a:lvl1pPr>
          </a:lstStyle>
          <a:p>
            <a:fld id="{66A7A40B-EA42-4A59-BDB5-85EFA65BC5FC}" type="datetimeFigureOut">
              <a:rPr lang="zh-CN" altLang="en-US" smtClean="0"/>
              <a:pPr/>
              <a:t>2019/11/14</a:t>
            </a:fld>
            <a:endParaRPr lang="zh-CN" altLang="en-US" dirty="0"/>
          </a:p>
        </p:txBody>
      </p:sp>
      <p:sp>
        <p:nvSpPr>
          <p:cNvPr id="5" name="页脚占位符 4"/>
          <p:cNvSpPr>
            <a:spLocks noGrp="1"/>
          </p:cNvSpPr>
          <p:nvPr>
            <p:ph type="ftr" sz="quarter" idx="11"/>
          </p:nvPr>
        </p:nvSpPr>
        <p:spPr/>
        <p:txBody>
          <a:bodyPr/>
          <a:lstStyle>
            <a:lvl1pPr>
              <a:defRPr b="0" i="0"/>
            </a:lvl1pPr>
          </a:lstStyle>
          <a:p>
            <a:endParaRPr lang="zh-CN" altLang="en-US" dirty="0"/>
          </a:p>
        </p:txBody>
      </p:sp>
      <p:sp>
        <p:nvSpPr>
          <p:cNvPr id="6" name="灯片编号占位符 5"/>
          <p:cNvSpPr>
            <a:spLocks noGrp="1"/>
          </p:cNvSpPr>
          <p:nvPr>
            <p:ph type="sldNum" sz="quarter" idx="12"/>
          </p:nvPr>
        </p:nvSpPr>
        <p:spPr/>
        <p:txBody>
          <a:bodyPr/>
          <a:lstStyle>
            <a:lvl1pPr>
              <a:defRPr b="0" i="0"/>
            </a:lvl1pPr>
          </a:lstStyle>
          <a:p>
            <a:fld id="{ADE361C3-C043-4A6E-BDCE-8DA1E7D90A3B}" type="slidenum">
              <a:rPr lang="zh-CN" altLang="en-US" smtClean="0"/>
              <a:pPr/>
              <a:t>‹#›</a:t>
            </a:fld>
            <a:endParaRPr lang="zh-CN" altLang="en-US" dirty="0"/>
          </a:p>
        </p:txBody>
      </p:sp>
    </p:spTree>
    <p:extLst>
      <p:ext uri="{BB962C8B-B14F-4D97-AF65-F5344CB8AC3E}">
        <p14:creationId xmlns:p14="http://schemas.microsoft.com/office/powerpoint/2010/main" val="21461422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a:lvl1p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lvl1pPr>
              <a:defRPr b="0" i="0"/>
            </a:lvl1pPr>
          </a:lstStyle>
          <a:p>
            <a:fld id="{66A7A40B-EA42-4A59-BDB5-85EFA65BC5FC}" type="datetimeFigureOut">
              <a:rPr lang="zh-CN" altLang="en-US" smtClean="0"/>
              <a:pPr/>
              <a:t>2019/11/14</a:t>
            </a:fld>
            <a:endParaRPr lang="zh-CN" altLang="en-US" dirty="0"/>
          </a:p>
        </p:txBody>
      </p:sp>
      <p:sp>
        <p:nvSpPr>
          <p:cNvPr id="5" name="页脚占位符 4"/>
          <p:cNvSpPr>
            <a:spLocks noGrp="1"/>
          </p:cNvSpPr>
          <p:nvPr>
            <p:ph type="ftr" sz="quarter" idx="11"/>
          </p:nvPr>
        </p:nvSpPr>
        <p:spPr/>
        <p:txBody>
          <a:bodyPr/>
          <a:lstStyle>
            <a:lvl1pPr>
              <a:defRPr b="0" i="0"/>
            </a:lvl1pPr>
          </a:lstStyle>
          <a:p>
            <a:endParaRPr lang="zh-CN" altLang="en-US" dirty="0"/>
          </a:p>
        </p:txBody>
      </p:sp>
      <p:sp>
        <p:nvSpPr>
          <p:cNvPr id="6" name="灯片编号占位符 5"/>
          <p:cNvSpPr>
            <a:spLocks noGrp="1"/>
          </p:cNvSpPr>
          <p:nvPr>
            <p:ph type="sldNum" sz="quarter" idx="12"/>
          </p:nvPr>
        </p:nvSpPr>
        <p:spPr/>
        <p:txBody>
          <a:bodyPr/>
          <a:lstStyle>
            <a:lvl1pPr>
              <a:defRPr b="0" i="0"/>
            </a:lvl1pPr>
          </a:lstStyle>
          <a:p>
            <a:fld id="{ADE361C3-C043-4A6E-BDCE-8DA1E7D90A3B}" type="slidenum">
              <a:rPr lang="zh-CN" altLang="en-US" smtClean="0"/>
              <a:pPr/>
              <a:t>‹#›</a:t>
            </a:fld>
            <a:endParaRPr lang="zh-CN" altLang="en-US" dirty="0"/>
          </a:p>
        </p:txBody>
      </p:sp>
    </p:spTree>
    <p:extLst>
      <p:ext uri="{BB962C8B-B14F-4D97-AF65-F5344CB8AC3E}">
        <p14:creationId xmlns:p14="http://schemas.microsoft.com/office/powerpoint/2010/main" val="30508450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lvl1pPr>
              <a:defRPr b="0" i="0"/>
            </a:lvl1pPr>
          </a:lstStyle>
          <a:p>
            <a:r>
              <a:rPr lang="zh-CN" altLang="en-US" dirty="0"/>
              <a:t>单击此处编辑母版标题样式</a:t>
            </a:r>
          </a:p>
        </p:txBody>
      </p:sp>
      <p:sp>
        <p:nvSpPr>
          <p:cNvPr id="3" name="竖排文字占位符 2"/>
          <p:cNvSpPr>
            <a:spLocks noGrp="1"/>
          </p:cNvSpPr>
          <p:nvPr>
            <p:ph type="body" orient="vert" idx="1"/>
          </p:nvPr>
        </p:nvSpPr>
        <p:spPr>
          <a:xfrm>
            <a:off x="457200" y="228867"/>
            <a:ext cx="6019800" cy="4876271"/>
          </a:xfrm>
        </p:spPr>
        <p:txBody>
          <a:bodyPr vert="eaVert"/>
          <a:lstStyle>
            <a:lvl1pPr>
              <a:defRPr b="0" i="0"/>
            </a:lvl1pPr>
            <a:lvl2pPr>
              <a:defRPr b="0" i="0"/>
            </a:lvl2pPr>
            <a:lvl3pPr>
              <a:defRPr b="0" i="0"/>
            </a:lvl3pPr>
            <a:lvl4pPr>
              <a:defRPr b="0" i="0"/>
            </a:lvl4pPr>
            <a:lvl5pPr>
              <a:defRPr b="0" i="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lvl1pPr>
              <a:defRPr b="0" i="0"/>
            </a:lvl1pPr>
          </a:lstStyle>
          <a:p>
            <a:fld id="{66A7A40B-EA42-4A59-BDB5-85EFA65BC5FC}" type="datetimeFigureOut">
              <a:rPr lang="zh-CN" altLang="en-US" smtClean="0"/>
              <a:pPr/>
              <a:t>2019/11/14</a:t>
            </a:fld>
            <a:endParaRPr lang="zh-CN" altLang="en-US" dirty="0"/>
          </a:p>
        </p:txBody>
      </p:sp>
      <p:sp>
        <p:nvSpPr>
          <p:cNvPr id="5" name="页脚占位符 4"/>
          <p:cNvSpPr>
            <a:spLocks noGrp="1"/>
          </p:cNvSpPr>
          <p:nvPr>
            <p:ph type="ftr" sz="quarter" idx="11"/>
          </p:nvPr>
        </p:nvSpPr>
        <p:spPr/>
        <p:txBody>
          <a:bodyPr/>
          <a:lstStyle>
            <a:lvl1pPr>
              <a:defRPr b="0" i="0"/>
            </a:lvl1pPr>
          </a:lstStyle>
          <a:p>
            <a:endParaRPr lang="zh-CN" altLang="en-US" dirty="0"/>
          </a:p>
        </p:txBody>
      </p:sp>
      <p:sp>
        <p:nvSpPr>
          <p:cNvPr id="6" name="灯片编号占位符 5"/>
          <p:cNvSpPr>
            <a:spLocks noGrp="1"/>
          </p:cNvSpPr>
          <p:nvPr>
            <p:ph type="sldNum" sz="quarter" idx="12"/>
          </p:nvPr>
        </p:nvSpPr>
        <p:spPr/>
        <p:txBody>
          <a:bodyPr/>
          <a:lstStyle>
            <a:lvl1pPr>
              <a:defRPr b="0" i="0"/>
            </a:lvl1pPr>
          </a:lstStyle>
          <a:p>
            <a:fld id="{ADE361C3-C043-4A6E-BDCE-8DA1E7D90A3B}" type="slidenum">
              <a:rPr lang="zh-CN" altLang="en-US" smtClean="0"/>
              <a:pPr/>
              <a:t>‹#›</a:t>
            </a:fld>
            <a:endParaRPr lang="zh-CN" altLang="en-US" dirty="0"/>
          </a:p>
        </p:txBody>
      </p:sp>
    </p:spTree>
    <p:extLst>
      <p:ext uri="{BB962C8B-B14F-4D97-AF65-F5344CB8AC3E}">
        <p14:creationId xmlns:p14="http://schemas.microsoft.com/office/powerpoint/2010/main" val="34695668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b="0" i="0">
                <a:latin typeface="Baskerville" panose="02020502070401020303" pitchFamily="18" charset="0"/>
                <a:ea typeface="DengXian" charset="0"/>
                <a:cs typeface="Baskerville" panose="02020502070401020303" pitchFamily="18" charset="0"/>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defRPr sz="2600" b="0" i="0">
                <a:latin typeface="Baskerville" panose="02020502070401020303" pitchFamily="18" charset="0"/>
                <a:ea typeface="DengXian" charset="0"/>
                <a:cs typeface="Baskerville" panose="02020502070401020303" pitchFamily="18" charset="0"/>
              </a:defRPr>
            </a:lvl1pPr>
            <a:lvl2pPr>
              <a:lnSpc>
                <a:spcPct val="120000"/>
              </a:lnSpc>
              <a:defRPr sz="2400" b="0" i="0">
                <a:latin typeface="Baskerville" panose="02020502070401020303" pitchFamily="18" charset="0"/>
                <a:ea typeface="DengXian" charset="0"/>
                <a:cs typeface="Baskerville" panose="02020502070401020303" pitchFamily="18" charset="0"/>
              </a:defRPr>
            </a:lvl2pPr>
            <a:lvl3pPr>
              <a:lnSpc>
                <a:spcPct val="120000"/>
              </a:lnSpc>
              <a:defRPr sz="2000" b="0" i="0">
                <a:latin typeface="Baskerville" panose="02020502070401020303" pitchFamily="18" charset="0"/>
                <a:ea typeface="DengXian" charset="0"/>
                <a:cs typeface="Baskerville" panose="02020502070401020303" pitchFamily="18" charset="0"/>
              </a:defRPr>
            </a:lvl3pPr>
            <a:lvl4pPr>
              <a:lnSpc>
                <a:spcPct val="120000"/>
              </a:lnSpc>
              <a:defRPr sz="1800" b="0" i="0">
                <a:latin typeface="Baskerville" panose="02020502070401020303" pitchFamily="18" charset="0"/>
                <a:ea typeface="DengXian" charset="0"/>
                <a:cs typeface="Baskerville" panose="02020502070401020303" pitchFamily="18" charset="0"/>
              </a:defRPr>
            </a:lvl4pPr>
            <a:lvl5pPr>
              <a:lnSpc>
                <a:spcPct val="120000"/>
              </a:lnSpc>
              <a:defRPr sz="1800" b="0" i="0">
                <a:latin typeface="Baskerville" panose="02020502070401020303" pitchFamily="18" charset="0"/>
                <a:ea typeface="DengXian" charset="0"/>
                <a:cs typeface="Baskerville" panose="02020502070401020303" pitchFamily="18"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lvl1pPr>
              <a:defRPr b="0" i="0"/>
            </a:lvl1pPr>
          </a:lstStyle>
          <a:p>
            <a:fld id="{66A7A40B-EA42-4A59-BDB5-85EFA65BC5FC}" type="datetimeFigureOut">
              <a:rPr lang="zh-CN" altLang="en-US" smtClean="0"/>
              <a:pPr/>
              <a:t>2019/11/14</a:t>
            </a:fld>
            <a:endParaRPr lang="zh-CN" altLang="en-US" dirty="0"/>
          </a:p>
        </p:txBody>
      </p:sp>
      <p:sp>
        <p:nvSpPr>
          <p:cNvPr id="5" name="页脚占位符 4"/>
          <p:cNvSpPr>
            <a:spLocks noGrp="1"/>
          </p:cNvSpPr>
          <p:nvPr>
            <p:ph type="ftr" sz="quarter" idx="11"/>
          </p:nvPr>
        </p:nvSpPr>
        <p:spPr/>
        <p:txBody>
          <a:bodyPr/>
          <a:lstStyle>
            <a:lvl1pPr>
              <a:defRPr b="0" i="0"/>
            </a:lvl1pPr>
          </a:lstStyle>
          <a:p>
            <a:endParaRPr lang="zh-CN" altLang="en-US" dirty="0"/>
          </a:p>
        </p:txBody>
      </p:sp>
      <p:sp>
        <p:nvSpPr>
          <p:cNvPr id="6" name="灯片编号占位符 5"/>
          <p:cNvSpPr>
            <a:spLocks noGrp="1"/>
          </p:cNvSpPr>
          <p:nvPr>
            <p:ph type="sldNum" sz="quarter" idx="12"/>
          </p:nvPr>
        </p:nvSpPr>
        <p:spPr/>
        <p:txBody>
          <a:bodyPr/>
          <a:lstStyle>
            <a:lvl1pPr>
              <a:defRPr b="0" i="0"/>
            </a:lvl1pPr>
          </a:lstStyle>
          <a:p>
            <a:fld id="{ADE361C3-C043-4A6E-BDCE-8DA1E7D90A3B}" type="slidenum">
              <a:rPr lang="zh-CN" altLang="en-US" smtClean="0"/>
              <a:pPr/>
              <a:t>‹#›</a:t>
            </a:fld>
            <a:endParaRPr lang="zh-CN" altLang="en-US" dirty="0"/>
          </a:p>
        </p:txBody>
      </p:sp>
      <p:sp>
        <p:nvSpPr>
          <p:cNvPr id="7" name="矩形 6"/>
          <p:cNvSpPr/>
          <p:nvPr userDrawn="1"/>
        </p:nvSpPr>
        <p:spPr>
          <a:xfrm>
            <a:off x="-57077" y="457235"/>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Baskerville" panose="02020502070401020303" pitchFamily="18" charset="0"/>
            </a:endParaRPr>
          </a:p>
        </p:txBody>
      </p:sp>
    </p:spTree>
    <p:extLst>
      <p:ext uri="{BB962C8B-B14F-4D97-AF65-F5344CB8AC3E}">
        <p14:creationId xmlns:p14="http://schemas.microsoft.com/office/powerpoint/2010/main" val="39495601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i="0" cap="all"/>
            </a:lvl1pPr>
          </a:lstStyle>
          <a:p>
            <a:r>
              <a:rPr lang="zh-CN" altLang="en-US" dirty="0"/>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b="0" i="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lvl1pPr>
              <a:defRPr b="0" i="0"/>
            </a:lvl1pPr>
          </a:lstStyle>
          <a:p>
            <a:fld id="{66A7A40B-EA42-4A59-BDB5-85EFA65BC5FC}" type="datetimeFigureOut">
              <a:rPr lang="zh-CN" altLang="en-US" smtClean="0"/>
              <a:pPr/>
              <a:t>2019/11/14</a:t>
            </a:fld>
            <a:endParaRPr lang="zh-CN" altLang="en-US" dirty="0"/>
          </a:p>
        </p:txBody>
      </p:sp>
      <p:sp>
        <p:nvSpPr>
          <p:cNvPr id="5" name="页脚占位符 4"/>
          <p:cNvSpPr>
            <a:spLocks noGrp="1"/>
          </p:cNvSpPr>
          <p:nvPr>
            <p:ph type="ftr" sz="quarter" idx="11"/>
          </p:nvPr>
        </p:nvSpPr>
        <p:spPr/>
        <p:txBody>
          <a:bodyPr/>
          <a:lstStyle>
            <a:lvl1pPr>
              <a:defRPr b="0" i="0"/>
            </a:lvl1pPr>
          </a:lstStyle>
          <a:p>
            <a:endParaRPr lang="zh-CN" altLang="en-US" dirty="0"/>
          </a:p>
        </p:txBody>
      </p:sp>
      <p:sp>
        <p:nvSpPr>
          <p:cNvPr id="6" name="灯片编号占位符 5"/>
          <p:cNvSpPr>
            <a:spLocks noGrp="1"/>
          </p:cNvSpPr>
          <p:nvPr>
            <p:ph type="sldNum" sz="quarter" idx="12"/>
          </p:nvPr>
        </p:nvSpPr>
        <p:spPr/>
        <p:txBody>
          <a:bodyPr/>
          <a:lstStyle>
            <a:lvl1pPr>
              <a:defRPr b="0" i="0"/>
            </a:lvl1pPr>
          </a:lstStyle>
          <a:p>
            <a:fld id="{ADE361C3-C043-4A6E-BDCE-8DA1E7D90A3B}" type="slidenum">
              <a:rPr lang="zh-CN" altLang="en-US" smtClean="0"/>
              <a:pPr/>
              <a:t>‹#›</a:t>
            </a:fld>
            <a:endParaRPr lang="zh-CN" altLang="en-US" dirty="0"/>
          </a:p>
        </p:txBody>
      </p:sp>
      <p:sp>
        <p:nvSpPr>
          <p:cNvPr id="7" name="矩形 6"/>
          <p:cNvSpPr/>
          <p:nvPr userDrawn="1"/>
        </p:nvSpPr>
        <p:spPr>
          <a:xfrm>
            <a:off x="-36512" y="3793604"/>
            <a:ext cx="179512"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Baskerville" panose="02020502070401020303" pitchFamily="18" charset="0"/>
            </a:endParaRPr>
          </a:p>
        </p:txBody>
      </p:sp>
    </p:spTree>
    <p:extLst>
      <p:ext uri="{BB962C8B-B14F-4D97-AF65-F5344CB8AC3E}">
        <p14:creationId xmlns:p14="http://schemas.microsoft.com/office/powerpoint/2010/main" val="6146946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a:lvl1pPr>
          </a:lstStyle>
          <a:p>
            <a:r>
              <a:rPr lang="zh-CN" altLang="en-US" dirty="0"/>
              <a:t>单击此处编辑母版标题样式</a:t>
            </a:r>
          </a:p>
        </p:txBody>
      </p:sp>
      <p:sp>
        <p:nvSpPr>
          <p:cNvPr id="3" name="内容占位符 2"/>
          <p:cNvSpPr>
            <a:spLocks noGrp="1"/>
          </p:cNvSpPr>
          <p:nvPr>
            <p:ph sz="half" idx="1"/>
          </p:nvPr>
        </p:nvSpPr>
        <p:spPr>
          <a:xfrm>
            <a:off x="457200" y="1333501"/>
            <a:ext cx="4038600" cy="3771636"/>
          </a:xfrm>
        </p:spPr>
        <p:txBody>
          <a:bodyPr/>
          <a:lstStyle>
            <a:lvl1pPr>
              <a:defRPr sz="2800" b="0" i="0"/>
            </a:lvl1pPr>
            <a:lvl2pPr>
              <a:defRPr sz="2400" b="0" i="0"/>
            </a:lvl2pPr>
            <a:lvl3pPr>
              <a:defRPr sz="2000" b="0" i="0"/>
            </a:lvl3pPr>
            <a:lvl4pPr>
              <a:defRPr sz="1800" b="0" i="0"/>
            </a:lvl4pPr>
            <a:lvl5pPr>
              <a:defRPr sz="1800" b="0" i="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p:cNvSpPr>
            <a:spLocks noGrp="1"/>
          </p:cNvSpPr>
          <p:nvPr>
            <p:ph sz="half" idx="2"/>
          </p:nvPr>
        </p:nvSpPr>
        <p:spPr>
          <a:xfrm>
            <a:off x="4648200" y="1333501"/>
            <a:ext cx="4038600" cy="3771636"/>
          </a:xfrm>
        </p:spPr>
        <p:txBody>
          <a:bodyPr/>
          <a:lstStyle>
            <a:lvl1pPr>
              <a:defRPr sz="2800" b="0" i="0"/>
            </a:lvl1pPr>
            <a:lvl2pPr>
              <a:defRPr sz="2400" b="0" i="0"/>
            </a:lvl2pPr>
            <a:lvl3pPr>
              <a:defRPr sz="2000" b="0" i="0"/>
            </a:lvl3pPr>
            <a:lvl4pPr>
              <a:defRPr sz="1800" b="0" i="0"/>
            </a:lvl4pPr>
            <a:lvl5pPr>
              <a:defRPr sz="1800" b="0" i="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p:cNvSpPr>
            <a:spLocks noGrp="1"/>
          </p:cNvSpPr>
          <p:nvPr>
            <p:ph type="dt" sz="half" idx="10"/>
          </p:nvPr>
        </p:nvSpPr>
        <p:spPr/>
        <p:txBody>
          <a:bodyPr/>
          <a:lstStyle>
            <a:lvl1pPr>
              <a:defRPr b="0" i="0"/>
            </a:lvl1pPr>
          </a:lstStyle>
          <a:p>
            <a:fld id="{66A7A40B-EA42-4A59-BDB5-85EFA65BC5FC}" type="datetimeFigureOut">
              <a:rPr lang="zh-CN" altLang="en-US" smtClean="0"/>
              <a:pPr/>
              <a:t>2019/11/14</a:t>
            </a:fld>
            <a:endParaRPr lang="zh-CN" altLang="en-US" dirty="0"/>
          </a:p>
        </p:txBody>
      </p:sp>
      <p:sp>
        <p:nvSpPr>
          <p:cNvPr id="6" name="页脚占位符 5"/>
          <p:cNvSpPr>
            <a:spLocks noGrp="1"/>
          </p:cNvSpPr>
          <p:nvPr>
            <p:ph type="ftr" sz="quarter" idx="11"/>
          </p:nvPr>
        </p:nvSpPr>
        <p:spPr/>
        <p:txBody>
          <a:bodyPr/>
          <a:lstStyle>
            <a:lvl1pPr>
              <a:defRPr b="0" i="0"/>
            </a:lvl1pPr>
          </a:lstStyle>
          <a:p>
            <a:endParaRPr lang="zh-CN" altLang="en-US" dirty="0"/>
          </a:p>
        </p:txBody>
      </p:sp>
      <p:sp>
        <p:nvSpPr>
          <p:cNvPr id="7" name="灯片编号占位符 6"/>
          <p:cNvSpPr>
            <a:spLocks noGrp="1"/>
          </p:cNvSpPr>
          <p:nvPr>
            <p:ph type="sldNum" sz="quarter" idx="12"/>
          </p:nvPr>
        </p:nvSpPr>
        <p:spPr/>
        <p:txBody>
          <a:bodyPr/>
          <a:lstStyle>
            <a:lvl1pPr>
              <a:defRPr b="0" i="0"/>
            </a:lvl1pPr>
          </a:lstStyle>
          <a:p>
            <a:fld id="{ADE361C3-C043-4A6E-BDCE-8DA1E7D90A3B}" type="slidenum">
              <a:rPr lang="zh-CN" altLang="en-US" smtClean="0"/>
              <a:pPr/>
              <a:t>‹#›</a:t>
            </a:fld>
            <a:endParaRPr lang="zh-CN" altLang="en-US" dirty="0"/>
          </a:p>
        </p:txBody>
      </p:sp>
    </p:spTree>
    <p:extLst>
      <p:ext uri="{BB962C8B-B14F-4D97-AF65-F5344CB8AC3E}">
        <p14:creationId xmlns:p14="http://schemas.microsoft.com/office/powerpoint/2010/main" val="9837143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a:lvl1pPr>
          </a:lstStyle>
          <a:p>
            <a:r>
              <a:rPr lang="zh-CN" altLang="en-US" dirty="0"/>
              <a:t>单击此处编辑母版标题样式</a:t>
            </a:r>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b="0" i="0"/>
            </a:lvl1pPr>
            <a:lvl2pPr>
              <a:defRPr sz="2000" b="0" i="0"/>
            </a:lvl2pPr>
            <a:lvl3pPr>
              <a:defRPr sz="1800" b="0" i="0"/>
            </a:lvl3pPr>
            <a:lvl4pPr>
              <a:defRPr sz="1600" b="0" i="0"/>
            </a:lvl4pPr>
            <a:lvl5pPr>
              <a:defRPr sz="1600" b="0" i="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b="0" i="0"/>
            </a:lvl1pPr>
            <a:lvl2pPr>
              <a:defRPr sz="2000" b="0" i="0"/>
            </a:lvl2pPr>
            <a:lvl3pPr>
              <a:defRPr sz="1800" b="0" i="0"/>
            </a:lvl3pPr>
            <a:lvl4pPr>
              <a:defRPr sz="1600" b="0" i="0"/>
            </a:lvl4pPr>
            <a:lvl5pPr>
              <a:defRPr sz="1600" b="0" i="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p:cNvSpPr>
            <a:spLocks noGrp="1"/>
          </p:cNvSpPr>
          <p:nvPr>
            <p:ph type="dt" sz="half" idx="10"/>
          </p:nvPr>
        </p:nvSpPr>
        <p:spPr/>
        <p:txBody>
          <a:bodyPr/>
          <a:lstStyle>
            <a:lvl1pPr>
              <a:defRPr b="0" i="0"/>
            </a:lvl1pPr>
          </a:lstStyle>
          <a:p>
            <a:fld id="{66A7A40B-EA42-4A59-BDB5-85EFA65BC5FC}" type="datetimeFigureOut">
              <a:rPr lang="zh-CN" altLang="en-US" smtClean="0"/>
              <a:pPr/>
              <a:t>2019/11/14</a:t>
            </a:fld>
            <a:endParaRPr lang="zh-CN" altLang="en-US" dirty="0"/>
          </a:p>
        </p:txBody>
      </p:sp>
      <p:sp>
        <p:nvSpPr>
          <p:cNvPr id="8" name="页脚占位符 7"/>
          <p:cNvSpPr>
            <a:spLocks noGrp="1"/>
          </p:cNvSpPr>
          <p:nvPr>
            <p:ph type="ftr" sz="quarter" idx="11"/>
          </p:nvPr>
        </p:nvSpPr>
        <p:spPr/>
        <p:txBody>
          <a:bodyPr/>
          <a:lstStyle>
            <a:lvl1pPr>
              <a:defRPr b="0" i="0"/>
            </a:lvl1pPr>
          </a:lstStyle>
          <a:p>
            <a:endParaRPr lang="zh-CN" altLang="en-US" dirty="0"/>
          </a:p>
        </p:txBody>
      </p:sp>
      <p:sp>
        <p:nvSpPr>
          <p:cNvPr id="9" name="灯片编号占位符 8"/>
          <p:cNvSpPr>
            <a:spLocks noGrp="1"/>
          </p:cNvSpPr>
          <p:nvPr>
            <p:ph type="sldNum" sz="quarter" idx="12"/>
          </p:nvPr>
        </p:nvSpPr>
        <p:spPr/>
        <p:txBody>
          <a:bodyPr/>
          <a:lstStyle>
            <a:lvl1pPr>
              <a:defRPr b="0" i="0"/>
            </a:lvl1pPr>
          </a:lstStyle>
          <a:p>
            <a:fld id="{ADE361C3-C043-4A6E-BDCE-8DA1E7D90A3B}" type="slidenum">
              <a:rPr lang="zh-CN" altLang="en-US" smtClean="0"/>
              <a:pPr/>
              <a:t>‹#›</a:t>
            </a:fld>
            <a:endParaRPr lang="zh-CN" altLang="en-US" dirty="0"/>
          </a:p>
        </p:txBody>
      </p:sp>
    </p:spTree>
    <p:extLst>
      <p:ext uri="{BB962C8B-B14F-4D97-AF65-F5344CB8AC3E}">
        <p14:creationId xmlns:p14="http://schemas.microsoft.com/office/powerpoint/2010/main" val="741941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b="0" i="0"/>
            </a:lvl1pPr>
          </a:lstStyle>
          <a:p>
            <a:fld id="{66A7A40B-EA42-4A59-BDB5-85EFA65BC5FC}" type="datetimeFigureOut">
              <a:rPr lang="zh-CN" altLang="en-US" smtClean="0"/>
              <a:pPr/>
              <a:t>2019/11/14</a:t>
            </a:fld>
            <a:endParaRPr lang="zh-CN" altLang="en-US" dirty="0"/>
          </a:p>
        </p:txBody>
      </p:sp>
      <p:sp>
        <p:nvSpPr>
          <p:cNvPr id="4" name="页脚占位符 3"/>
          <p:cNvSpPr>
            <a:spLocks noGrp="1"/>
          </p:cNvSpPr>
          <p:nvPr>
            <p:ph type="ftr" sz="quarter" idx="11"/>
          </p:nvPr>
        </p:nvSpPr>
        <p:spPr/>
        <p:txBody>
          <a:bodyPr/>
          <a:lstStyle>
            <a:lvl1pPr>
              <a:defRPr b="0" i="0"/>
            </a:lvl1pPr>
          </a:lstStyle>
          <a:p>
            <a:endParaRPr lang="zh-CN" altLang="en-US" dirty="0"/>
          </a:p>
        </p:txBody>
      </p:sp>
      <p:sp>
        <p:nvSpPr>
          <p:cNvPr id="5" name="灯片编号占位符 4"/>
          <p:cNvSpPr>
            <a:spLocks noGrp="1"/>
          </p:cNvSpPr>
          <p:nvPr>
            <p:ph type="sldNum" sz="quarter" idx="12"/>
          </p:nvPr>
        </p:nvSpPr>
        <p:spPr/>
        <p:txBody>
          <a:bodyPr/>
          <a:lstStyle>
            <a:lvl1pPr>
              <a:defRPr b="0" i="0"/>
            </a:lvl1pPr>
          </a:lstStyle>
          <a:p>
            <a:fld id="{ADE361C3-C043-4A6E-BDCE-8DA1E7D90A3B}" type="slidenum">
              <a:rPr lang="zh-CN" altLang="en-US" smtClean="0"/>
              <a:pPr/>
              <a:t>‹#›</a:t>
            </a:fld>
            <a:endParaRPr lang="zh-CN" altLang="en-US" dirty="0"/>
          </a:p>
        </p:txBody>
      </p:sp>
    </p:spTree>
    <p:extLst>
      <p:ext uri="{BB962C8B-B14F-4D97-AF65-F5344CB8AC3E}">
        <p14:creationId xmlns:p14="http://schemas.microsoft.com/office/powerpoint/2010/main" val="17208259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b="0" i="0"/>
            </a:lvl1pPr>
          </a:lstStyle>
          <a:p>
            <a:fld id="{66A7A40B-EA42-4A59-BDB5-85EFA65BC5FC}" type="datetimeFigureOut">
              <a:rPr lang="zh-CN" altLang="en-US" smtClean="0"/>
              <a:pPr/>
              <a:t>2019/11/14</a:t>
            </a:fld>
            <a:endParaRPr lang="zh-CN" altLang="en-US" dirty="0"/>
          </a:p>
        </p:txBody>
      </p:sp>
      <p:sp>
        <p:nvSpPr>
          <p:cNvPr id="3" name="页脚占位符 2"/>
          <p:cNvSpPr>
            <a:spLocks noGrp="1"/>
          </p:cNvSpPr>
          <p:nvPr>
            <p:ph type="ftr" sz="quarter" idx="11"/>
          </p:nvPr>
        </p:nvSpPr>
        <p:spPr/>
        <p:txBody>
          <a:bodyPr/>
          <a:lstStyle>
            <a:lvl1pPr>
              <a:defRPr b="0" i="0"/>
            </a:lvl1pPr>
          </a:lstStyle>
          <a:p>
            <a:endParaRPr lang="zh-CN" altLang="en-US" dirty="0"/>
          </a:p>
        </p:txBody>
      </p:sp>
      <p:sp>
        <p:nvSpPr>
          <p:cNvPr id="4" name="灯片编号占位符 3"/>
          <p:cNvSpPr>
            <a:spLocks noGrp="1"/>
          </p:cNvSpPr>
          <p:nvPr>
            <p:ph type="sldNum" sz="quarter" idx="12"/>
          </p:nvPr>
        </p:nvSpPr>
        <p:spPr/>
        <p:txBody>
          <a:bodyPr/>
          <a:lstStyle>
            <a:lvl1pPr>
              <a:defRPr b="0" i="0"/>
            </a:lvl1pPr>
          </a:lstStyle>
          <a:p>
            <a:fld id="{ADE361C3-C043-4A6E-BDCE-8DA1E7D90A3B}" type="slidenum">
              <a:rPr lang="zh-CN" altLang="en-US" smtClean="0"/>
              <a:pPr/>
              <a:t>‹#›</a:t>
            </a:fld>
            <a:endParaRPr lang="zh-CN" altLang="en-US" dirty="0"/>
          </a:p>
        </p:txBody>
      </p:sp>
    </p:spTree>
    <p:extLst>
      <p:ext uri="{BB962C8B-B14F-4D97-AF65-F5344CB8AC3E}">
        <p14:creationId xmlns:p14="http://schemas.microsoft.com/office/powerpoint/2010/main" val="22534225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0" i="0"/>
            </a:lvl1pPr>
          </a:lstStyle>
          <a:p>
            <a:r>
              <a:rPr lang="zh-CN" altLang="en-US" dirty="0"/>
              <a:t>单击此处编辑母版标题样式</a:t>
            </a:r>
          </a:p>
        </p:txBody>
      </p:sp>
      <p:sp>
        <p:nvSpPr>
          <p:cNvPr id="3" name="内容占位符 2"/>
          <p:cNvSpPr>
            <a:spLocks noGrp="1"/>
          </p:cNvSpPr>
          <p:nvPr>
            <p:ph idx="1"/>
          </p:nvPr>
        </p:nvSpPr>
        <p:spPr>
          <a:xfrm>
            <a:off x="3575050" y="227544"/>
            <a:ext cx="5111750" cy="4877594"/>
          </a:xfrm>
        </p:spPr>
        <p:txBody>
          <a:bodyPr/>
          <a:lstStyle>
            <a:lvl1pPr>
              <a:defRPr sz="3200" b="0" i="0"/>
            </a:lvl1pPr>
            <a:lvl2pPr>
              <a:defRPr sz="2800" b="0" i="0"/>
            </a:lvl2pPr>
            <a:lvl3pPr>
              <a:defRPr sz="2400" b="0" i="0"/>
            </a:lvl3pPr>
            <a:lvl4pPr>
              <a:defRPr sz="2000" b="0" i="0"/>
            </a:lvl4pPr>
            <a:lvl5pPr>
              <a:defRPr sz="2000" b="0" i="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b="0" i="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lvl1pPr>
              <a:defRPr b="0" i="0"/>
            </a:lvl1pPr>
          </a:lstStyle>
          <a:p>
            <a:fld id="{66A7A40B-EA42-4A59-BDB5-85EFA65BC5FC}" type="datetimeFigureOut">
              <a:rPr lang="zh-CN" altLang="en-US" smtClean="0"/>
              <a:pPr/>
              <a:t>2019/11/14</a:t>
            </a:fld>
            <a:endParaRPr lang="zh-CN" altLang="en-US" dirty="0"/>
          </a:p>
        </p:txBody>
      </p:sp>
      <p:sp>
        <p:nvSpPr>
          <p:cNvPr id="6" name="页脚占位符 5"/>
          <p:cNvSpPr>
            <a:spLocks noGrp="1"/>
          </p:cNvSpPr>
          <p:nvPr>
            <p:ph type="ftr" sz="quarter" idx="11"/>
          </p:nvPr>
        </p:nvSpPr>
        <p:spPr/>
        <p:txBody>
          <a:bodyPr/>
          <a:lstStyle>
            <a:lvl1pPr>
              <a:defRPr b="0" i="0"/>
            </a:lvl1pPr>
          </a:lstStyle>
          <a:p>
            <a:endParaRPr lang="zh-CN" altLang="en-US" dirty="0"/>
          </a:p>
        </p:txBody>
      </p:sp>
      <p:sp>
        <p:nvSpPr>
          <p:cNvPr id="7" name="灯片编号占位符 6"/>
          <p:cNvSpPr>
            <a:spLocks noGrp="1"/>
          </p:cNvSpPr>
          <p:nvPr>
            <p:ph type="sldNum" sz="quarter" idx="12"/>
          </p:nvPr>
        </p:nvSpPr>
        <p:spPr/>
        <p:txBody>
          <a:bodyPr/>
          <a:lstStyle>
            <a:lvl1pPr>
              <a:defRPr b="0" i="0"/>
            </a:lvl1pPr>
          </a:lstStyle>
          <a:p>
            <a:fld id="{ADE361C3-C043-4A6E-BDCE-8DA1E7D90A3B}" type="slidenum">
              <a:rPr lang="zh-CN" altLang="en-US" smtClean="0"/>
              <a:pPr/>
              <a:t>‹#›</a:t>
            </a:fld>
            <a:endParaRPr lang="zh-CN" altLang="en-US" dirty="0"/>
          </a:p>
        </p:txBody>
      </p:sp>
    </p:spTree>
    <p:extLst>
      <p:ext uri="{BB962C8B-B14F-4D97-AF65-F5344CB8AC3E}">
        <p14:creationId xmlns:p14="http://schemas.microsoft.com/office/powerpoint/2010/main" val="19668530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0" i="0"/>
            </a:lvl1pPr>
          </a:lstStyle>
          <a:p>
            <a:r>
              <a:rPr lang="zh-CN" altLang="en-US" dirty="0"/>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b="0" i="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将图片拖动到占位符，或单击添加图标</a:t>
            </a:r>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b="0" i="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lvl1pPr>
              <a:defRPr b="0" i="0"/>
            </a:lvl1pPr>
          </a:lstStyle>
          <a:p>
            <a:fld id="{66A7A40B-EA42-4A59-BDB5-85EFA65BC5FC}" type="datetimeFigureOut">
              <a:rPr lang="zh-CN" altLang="en-US" smtClean="0"/>
              <a:pPr/>
              <a:t>2019/11/14</a:t>
            </a:fld>
            <a:endParaRPr lang="zh-CN" altLang="en-US" dirty="0"/>
          </a:p>
        </p:txBody>
      </p:sp>
      <p:sp>
        <p:nvSpPr>
          <p:cNvPr id="6" name="页脚占位符 5"/>
          <p:cNvSpPr>
            <a:spLocks noGrp="1"/>
          </p:cNvSpPr>
          <p:nvPr>
            <p:ph type="ftr" sz="quarter" idx="11"/>
          </p:nvPr>
        </p:nvSpPr>
        <p:spPr/>
        <p:txBody>
          <a:bodyPr/>
          <a:lstStyle>
            <a:lvl1pPr>
              <a:defRPr b="0" i="0"/>
            </a:lvl1pPr>
          </a:lstStyle>
          <a:p>
            <a:endParaRPr lang="zh-CN" altLang="en-US" dirty="0"/>
          </a:p>
        </p:txBody>
      </p:sp>
      <p:sp>
        <p:nvSpPr>
          <p:cNvPr id="7" name="灯片编号占位符 6"/>
          <p:cNvSpPr>
            <a:spLocks noGrp="1"/>
          </p:cNvSpPr>
          <p:nvPr>
            <p:ph type="sldNum" sz="quarter" idx="12"/>
          </p:nvPr>
        </p:nvSpPr>
        <p:spPr/>
        <p:txBody>
          <a:bodyPr/>
          <a:lstStyle>
            <a:lvl1pPr>
              <a:defRPr b="0" i="0"/>
            </a:lvl1pPr>
          </a:lstStyle>
          <a:p>
            <a:fld id="{ADE361C3-C043-4A6E-BDCE-8DA1E7D90A3B}" type="slidenum">
              <a:rPr lang="zh-CN" altLang="en-US" smtClean="0"/>
              <a:pPr/>
              <a:t>‹#›</a:t>
            </a:fld>
            <a:endParaRPr lang="zh-CN" altLang="en-US" dirty="0"/>
          </a:p>
        </p:txBody>
      </p:sp>
    </p:spTree>
    <p:extLst>
      <p:ext uri="{BB962C8B-B14F-4D97-AF65-F5344CB8AC3E}">
        <p14:creationId xmlns:p14="http://schemas.microsoft.com/office/powerpoint/2010/main" val="34602172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b="0" i="0">
                <a:solidFill>
                  <a:schemeClr val="tx1">
                    <a:tint val="75000"/>
                  </a:schemeClr>
                </a:solidFill>
                <a:latin typeface="Baskerville" panose="02020502070401020303" pitchFamily="18" charset="0"/>
                <a:ea typeface="DengXian" charset="0"/>
                <a:cs typeface="Baskerville" panose="02020502070401020303" pitchFamily="18" charset="0"/>
              </a:defRPr>
            </a:lvl1pPr>
          </a:lstStyle>
          <a:p>
            <a:fld id="{66A7A40B-EA42-4A59-BDB5-85EFA65BC5FC}" type="datetimeFigureOut">
              <a:rPr lang="zh-CN" altLang="en-US" smtClean="0"/>
              <a:pPr/>
              <a:t>2019/11/14</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b="0" i="0">
                <a:solidFill>
                  <a:schemeClr val="tx1">
                    <a:tint val="75000"/>
                  </a:schemeClr>
                </a:solidFill>
                <a:latin typeface="Baskerville" panose="02020502070401020303" pitchFamily="18" charset="0"/>
                <a:ea typeface="DengXian" charset="0"/>
                <a:cs typeface="Baskerville" panose="02020502070401020303" pitchFamily="18" charset="0"/>
              </a:defRPr>
            </a:lvl1pPr>
          </a:lstStyle>
          <a:p>
            <a:endParaRPr lang="zh-CN" altLang="en-US" dirty="0"/>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b="0" i="0">
                <a:solidFill>
                  <a:schemeClr val="tx1">
                    <a:tint val="75000"/>
                  </a:schemeClr>
                </a:solidFill>
                <a:latin typeface="Baskerville" panose="02020502070401020303" pitchFamily="18" charset="0"/>
                <a:ea typeface="DengXian" charset="0"/>
                <a:cs typeface="Baskerville" panose="02020502070401020303" pitchFamily="18" charset="0"/>
              </a:defRPr>
            </a:lvl1pPr>
          </a:lstStyle>
          <a:p>
            <a:fld id="{ADE361C3-C043-4A6E-BDCE-8DA1E7D90A3B}" type="slidenum">
              <a:rPr lang="zh-CN" altLang="en-US" smtClean="0"/>
              <a:pPr/>
              <a:t>‹#›</a:t>
            </a:fld>
            <a:endParaRPr lang="zh-CN" altLang="en-US" dirty="0"/>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xStyles>
    <p:titleStyle>
      <a:lvl1pPr algn="l" defTabSz="914400" rtl="0" eaLnBrk="1" latinLnBrk="0" hangingPunct="1">
        <a:spcBef>
          <a:spcPct val="0"/>
        </a:spcBef>
        <a:buNone/>
        <a:defRPr sz="3600" b="0" i="0" kern="1200">
          <a:solidFill>
            <a:schemeClr val="tx1">
              <a:lumMod val="75000"/>
              <a:lumOff val="25000"/>
            </a:schemeClr>
          </a:solidFill>
          <a:latin typeface="Baskerville" panose="02020502070401020303" pitchFamily="18" charset="0"/>
          <a:ea typeface="DengXian" charset="0"/>
          <a:cs typeface="Baskerville" panose="02020502070401020303" pitchFamily="18"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i="0" kern="1200">
          <a:solidFill>
            <a:schemeClr val="tx1">
              <a:lumMod val="75000"/>
              <a:lumOff val="25000"/>
            </a:schemeClr>
          </a:solidFill>
          <a:latin typeface="Baskerville" panose="02020502070401020303" pitchFamily="18" charset="0"/>
          <a:ea typeface="DengXian" charset="0"/>
          <a:cs typeface="Baskerville" panose="02020502070401020303" pitchFamily="18" charset="0"/>
        </a:defRPr>
      </a:lvl1pPr>
      <a:lvl2pPr marL="742950" indent="-285750" algn="l" defTabSz="91440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Baskerville" panose="02020502070401020303" pitchFamily="18" charset="0"/>
          <a:ea typeface="DengXian" charset="0"/>
          <a:cs typeface="Baskerville" panose="02020502070401020303" pitchFamily="18" charset="0"/>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Baskerville" panose="02020502070401020303" pitchFamily="18" charset="0"/>
          <a:ea typeface="DengXian" charset="0"/>
          <a:cs typeface="Baskerville" panose="02020502070401020303" pitchFamily="18" charset="0"/>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Baskerville" panose="02020502070401020303" pitchFamily="18" charset="0"/>
          <a:ea typeface="DengXian" charset="0"/>
          <a:cs typeface="Baskerville" panose="02020502070401020303" pitchFamily="18" charset="0"/>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Baskerville" panose="02020502070401020303" pitchFamily="18" charset="0"/>
          <a:ea typeface="DengXian" charset="0"/>
          <a:cs typeface="Baskerville" panose="02020502070401020303"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4.png"/></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22" y="0"/>
            <a:ext cx="9162764" cy="372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Baskerville" panose="02020502070401020303" pitchFamily="18" charset="0"/>
            </a:endParaRPr>
          </a:p>
        </p:txBody>
      </p:sp>
      <p:sp>
        <p:nvSpPr>
          <p:cNvPr id="5" name="标题 4"/>
          <p:cNvSpPr>
            <a:spLocks noGrp="1"/>
          </p:cNvSpPr>
          <p:nvPr>
            <p:ph type="ctrTitle"/>
          </p:nvPr>
        </p:nvSpPr>
        <p:spPr>
          <a:xfrm>
            <a:off x="683568" y="2497460"/>
            <a:ext cx="7772400" cy="1225021"/>
          </a:xfrm>
        </p:spPr>
        <p:txBody>
          <a:bodyPr>
            <a:normAutofit/>
          </a:bodyPr>
          <a:lstStyle/>
          <a:p>
            <a:r>
              <a:rPr kumimoji="1" lang="en-US" altLang="zh-CN" sz="4400" dirty="0">
                <a:solidFill>
                  <a:schemeClr val="bg1"/>
                </a:solidFill>
                <a:ea typeface="Baskerville" panose="02020502070401020303" pitchFamily="18" charset="0"/>
              </a:rPr>
              <a:t>Thread</a:t>
            </a:r>
            <a:r>
              <a:rPr kumimoji="1" lang="zh-CN" altLang="en-US" sz="4400" dirty="0">
                <a:solidFill>
                  <a:schemeClr val="bg1"/>
                </a:solidFill>
              </a:rPr>
              <a:t> </a:t>
            </a:r>
            <a:r>
              <a:rPr kumimoji="1" lang="en-US" altLang="zh-CN" sz="4400" dirty="0">
                <a:solidFill>
                  <a:schemeClr val="bg1"/>
                </a:solidFill>
                <a:ea typeface="Baskerville" panose="02020502070401020303" pitchFamily="18" charset="0"/>
              </a:rPr>
              <a:t>and</a:t>
            </a:r>
            <a:r>
              <a:rPr kumimoji="1" lang="zh-CN" altLang="en-US" sz="4400" dirty="0">
                <a:solidFill>
                  <a:schemeClr val="bg1"/>
                </a:solidFill>
              </a:rPr>
              <a:t> </a:t>
            </a:r>
            <a:r>
              <a:rPr kumimoji="1" lang="en-US" altLang="zh-CN" sz="4400" dirty="0">
                <a:solidFill>
                  <a:schemeClr val="bg1"/>
                </a:solidFill>
                <a:ea typeface="Baskerville" panose="02020502070401020303" pitchFamily="18" charset="0"/>
              </a:rPr>
              <a:t>Condition</a:t>
            </a:r>
            <a:r>
              <a:rPr kumimoji="1" lang="zh-CN" altLang="en-US" sz="4400" dirty="0">
                <a:solidFill>
                  <a:schemeClr val="bg1"/>
                </a:solidFill>
              </a:rPr>
              <a:t> </a:t>
            </a:r>
            <a:r>
              <a:rPr kumimoji="1" lang="en-US" altLang="zh-CN" sz="4400" dirty="0">
                <a:solidFill>
                  <a:schemeClr val="bg1"/>
                </a:solidFill>
                <a:ea typeface="Baskerville" panose="02020502070401020303" pitchFamily="18" charset="0"/>
              </a:rPr>
              <a:t>Variable</a:t>
            </a:r>
            <a:endParaRPr kumimoji="1" lang="zh-CN" altLang="en-US" sz="4400" dirty="0">
              <a:solidFill>
                <a:schemeClr val="bg1"/>
              </a:solidFill>
            </a:endParaRPr>
          </a:p>
        </p:txBody>
      </p:sp>
      <p:sp>
        <p:nvSpPr>
          <p:cNvPr id="17" name="副标题 2"/>
          <p:cNvSpPr>
            <a:spLocks noGrp="1"/>
          </p:cNvSpPr>
          <p:nvPr>
            <p:ph type="subTitle" idx="1"/>
          </p:nvPr>
        </p:nvSpPr>
        <p:spPr>
          <a:xfrm>
            <a:off x="467544" y="252559"/>
            <a:ext cx="7416824" cy="504056"/>
          </a:xfrm>
        </p:spPr>
        <p:txBody>
          <a:bodyPr>
            <a:normAutofit/>
          </a:bodyPr>
          <a:lstStyle/>
          <a:p>
            <a:pPr algn="l"/>
            <a:r>
              <a:rPr lang="en-US" altLang="zh-CN" sz="1600" dirty="0">
                <a:solidFill>
                  <a:schemeClr val="bg1"/>
                </a:solidFill>
                <a:ea typeface="Baskerville" panose="02020502070401020303" pitchFamily="18" charset="0"/>
              </a:rPr>
              <a:t>Computer</a:t>
            </a:r>
            <a:r>
              <a:rPr lang="zh-CN" altLang="en-US" sz="1600" dirty="0">
                <a:solidFill>
                  <a:schemeClr val="bg1"/>
                </a:solidFill>
              </a:rPr>
              <a:t> </a:t>
            </a:r>
            <a:r>
              <a:rPr lang="en-US" altLang="zh-CN" sz="1600" dirty="0">
                <a:solidFill>
                  <a:schemeClr val="bg1"/>
                </a:solidFill>
                <a:ea typeface="Baskerville" panose="02020502070401020303" pitchFamily="18" charset="0"/>
              </a:rPr>
              <a:t>System</a:t>
            </a:r>
            <a:r>
              <a:rPr lang="zh-CN" altLang="en-US" sz="1600" dirty="0">
                <a:solidFill>
                  <a:schemeClr val="bg1"/>
                </a:solidFill>
              </a:rPr>
              <a:t> </a:t>
            </a:r>
            <a:r>
              <a:rPr lang="en-US" altLang="zh-CN" sz="1600" dirty="0">
                <a:solidFill>
                  <a:schemeClr val="bg1"/>
                </a:solidFill>
                <a:ea typeface="Baskerville" panose="02020502070401020303" pitchFamily="18" charset="0"/>
              </a:rPr>
              <a:t>Engineering,</a:t>
            </a:r>
            <a:r>
              <a:rPr lang="zh-CN" altLang="en-US" sz="1600" dirty="0">
                <a:solidFill>
                  <a:schemeClr val="bg1"/>
                </a:solidFill>
              </a:rPr>
              <a:t> </a:t>
            </a:r>
            <a:r>
              <a:rPr lang="en-US" altLang="zh-CN" sz="1600" dirty="0">
                <a:solidFill>
                  <a:schemeClr val="bg1"/>
                </a:solidFill>
                <a:ea typeface="Baskerville" panose="02020502070401020303" pitchFamily="18" charset="0"/>
              </a:rPr>
              <a:t>Fall</a:t>
            </a:r>
            <a:r>
              <a:rPr lang="zh-CN" altLang="en-US" sz="1600" dirty="0">
                <a:solidFill>
                  <a:schemeClr val="bg1"/>
                </a:solidFill>
              </a:rPr>
              <a:t> </a:t>
            </a:r>
            <a:r>
              <a:rPr lang="en-US" altLang="zh-CN" sz="1600" dirty="0">
                <a:solidFill>
                  <a:schemeClr val="bg1"/>
                </a:solidFill>
                <a:ea typeface="Baskerville" panose="02020502070401020303" pitchFamily="18" charset="0"/>
              </a:rPr>
              <a:t>2017.</a:t>
            </a:r>
            <a:r>
              <a:rPr lang="zh-CN" altLang="en-US" sz="1600" dirty="0">
                <a:solidFill>
                  <a:schemeClr val="bg1"/>
                </a:solidFill>
              </a:rPr>
              <a:t> </a:t>
            </a:r>
            <a:r>
              <a:rPr lang="en-US" altLang="zh-CN" sz="1600" dirty="0">
                <a:solidFill>
                  <a:schemeClr val="bg1"/>
                </a:solidFill>
                <a:ea typeface="Baskerville" panose="02020502070401020303" pitchFamily="18" charset="0"/>
              </a:rPr>
              <a:t>(IPADS,</a:t>
            </a:r>
            <a:r>
              <a:rPr lang="zh-CN" altLang="en-US" sz="1600" dirty="0">
                <a:solidFill>
                  <a:schemeClr val="bg1"/>
                </a:solidFill>
              </a:rPr>
              <a:t> </a:t>
            </a:r>
            <a:r>
              <a:rPr lang="en-US" altLang="zh-CN" sz="1600" dirty="0">
                <a:solidFill>
                  <a:schemeClr val="bg1"/>
                </a:solidFill>
                <a:ea typeface="Baskerville" panose="02020502070401020303" pitchFamily="18" charset="0"/>
              </a:rPr>
              <a:t>SJTU)</a:t>
            </a:r>
            <a:endParaRPr lang="zh-CN" altLang="en-US" sz="1600" dirty="0">
              <a:solidFill>
                <a:schemeClr val="bg1"/>
              </a:solidFill>
            </a:endParaRPr>
          </a:p>
        </p:txBody>
      </p:sp>
      <p:pic>
        <p:nvPicPr>
          <p:cNvPr id="1030"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277871" y="252559"/>
            <a:ext cx="1465253" cy="38534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标题 4"/>
          <p:cNvSpPr txBox="1">
            <a:spLocks/>
          </p:cNvSpPr>
          <p:nvPr/>
        </p:nvSpPr>
        <p:spPr>
          <a:xfrm>
            <a:off x="683568" y="3720711"/>
            <a:ext cx="7772400" cy="8649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endParaRPr kumimoji="1" lang="zh-CN" altLang="en-US" sz="2800" dirty="0">
              <a:solidFill>
                <a:schemeClr val="accent4">
                  <a:lumMod val="50000"/>
                </a:schemeClr>
              </a:solidFill>
              <a:latin typeface="Baskerville" panose="02020502070401020303" pitchFamily="18" charset="0"/>
              <a:ea typeface="DengXian" charset="0"/>
              <a:cs typeface="DengXian" charset="0"/>
            </a:endParaRPr>
          </a:p>
        </p:txBody>
      </p:sp>
      <p:sp>
        <p:nvSpPr>
          <p:cNvPr id="2" name="矩形 1"/>
          <p:cNvSpPr/>
          <p:nvPr/>
        </p:nvSpPr>
        <p:spPr>
          <a:xfrm>
            <a:off x="683567" y="3892766"/>
            <a:ext cx="7920881" cy="523220"/>
          </a:xfrm>
          <a:prstGeom prst="rect">
            <a:avLst/>
          </a:prstGeom>
        </p:spPr>
        <p:txBody>
          <a:bodyPr wrap="square">
            <a:spAutoFit/>
          </a:bodyPr>
          <a:lstStyle/>
          <a:p>
            <a:r>
              <a:rPr lang="en-US" altLang="zh-CN" sz="2800" dirty="0">
                <a:solidFill>
                  <a:schemeClr val="accent1"/>
                </a:solidFill>
                <a:latin typeface="Baskerville" panose="02020502070401020303" pitchFamily="18" charset="0"/>
                <a:ea typeface="Baskerville" panose="02020502070401020303" pitchFamily="18" charset="0"/>
                <a:cs typeface="DengXian" charset="0"/>
              </a:rPr>
              <a:t>Lock</a:t>
            </a:r>
            <a:r>
              <a:rPr lang="zh-CN" altLang="en-US" sz="2800" dirty="0">
                <a:solidFill>
                  <a:schemeClr val="accent1"/>
                </a:solidFill>
                <a:latin typeface="Baskerville" panose="02020502070401020303" pitchFamily="18" charset="0"/>
                <a:ea typeface="DengXian" charset="0"/>
                <a:cs typeface="DengXian" charset="0"/>
              </a:rPr>
              <a:t> </a:t>
            </a:r>
            <a:r>
              <a:rPr lang="en-US" altLang="zh-CN" sz="2800" dirty="0">
                <a:solidFill>
                  <a:schemeClr val="accent1"/>
                </a:solidFill>
                <a:latin typeface="Baskerville" panose="02020502070401020303" pitchFamily="18" charset="0"/>
                <a:ea typeface="Baskerville" panose="02020502070401020303" pitchFamily="18" charset="0"/>
                <a:cs typeface="DengXian" charset="0"/>
              </a:rPr>
              <a:t>with</a:t>
            </a:r>
            <a:r>
              <a:rPr lang="zh-CN" altLang="en-US" sz="2800" dirty="0">
                <a:solidFill>
                  <a:schemeClr val="accent1"/>
                </a:solidFill>
                <a:latin typeface="Baskerville" panose="02020502070401020303" pitchFamily="18" charset="0"/>
                <a:ea typeface="DengXian" charset="0"/>
                <a:cs typeface="DengXian" charset="0"/>
              </a:rPr>
              <a:t> </a:t>
            </a:r>
            <a:r>
              <a:rPr lang="en-US" altLang="zh-CN" sz="2800" dirty="0">
                <a:solidFill>
                  <a:schemeClr val="accent1"/>
                </a:solidFill>
                <a:latin typeface="Baskerville" panose="02020502070401020303" pitchFamily="18" charset="0"/>
                <a:ea typeface="Baskerville" panose="02020502070401020303" pitchFamily="18" charset="0"/>
                <a:cs typeface="DengXian" charset="0"/>
              </a:rPr>
              <a:t>yield()</a:t>
            </a:r>
          </a:p>
        </p:txBody>
      </p:sp>
      <p:sp>
        <p:nvSpPr>
          <p:cNvPr id="9" name="矩形 8"/>
          <p:cNvSpPr/>
          <p:nvPr/>
        </p:nvSpPr>
        <p:spPr>
          <a:xfrm>
            <a:off x="683567" y="4801779"/>
            <a:ext cx="7920881" cy="400110"/>
          </a:xfrm>
          <a:prstGeom prst="rect">
            <a:avLst/>
          </a:prstGeom>
        </p:spPr>
        <p:txBody>
          <a:bodyPr wrap="square">
            <a:spAutoFit/>
          </a:bodyPr>
          <a:lstStyle/>
          <a:p>
            <a:r>
              <a:rPr lang="en-US" altLang="zh-CN" sz="2000" dirty="0">
                <a:solidFill>
                  <a:schemeClr val="accent1"/>
                </a:solidFill>
                <a:latin typeface="Baskerville" panose="02020502070401020303" pitchFamily="18" charset="0"/>
                <a:ea typeface="Baskerville" panose="02020502070401020303" pitchFamily="18" charset="0"/>
                <a:cs typeface="DengXian" charset="0"/>
              </a:rPr>
              <a:t>Yubin Xia</a:t>
            </a:r>
          </a:p>
        </p:txBody>
      </p:sp>
    </p:spTree>
    <p:extLst>
      <p:ext uri="{BB962C8B-B14F-4D97-AF65-F5344CB8AC3E}">
        <p14:creationId xmlns:p14="http://schemas.microsoft.com/office/powerpoint/2010/main" val="25884940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ea typeface="MS PGothic" charset="0"/>
              </a:rPr>
              <a:t>Assumptions of</a:t>
            </a:r>
            <a:r>
              <a:rPr lang="zh-CN" altLang="en-US" dirty="0">
                <a:ea typeface="MS PGothic" charset="0"/>
              </a:rPr>
              <a:t> </a:t>
            </a:r>
            <a:r>
              <a:rPr lang="en-US" altLang="zh-CN" dirty="0">
                <a:ea typeface="MS PGothic" charset="0"/>
              </a:rPr>
              <a:t>the</a:t>
            </a:r>
            <a:r>
              <a:rPr lang="zh-CN" altLang="en-US" dirty="0">
                <a:ea typeface="MS PGothic" charset="0"/>
              </a:rPr>
              <a:t> </a:t>
            </a:r>
            <a:r>
              <a:rPr lang="en-US" altLang="zh-CN" dirty="0">
                <a:ea typeface="MS PGothic" charset="0"/>
              </a:rPr>
              <a:t>Previous Implementation</a:t>
            </a:r>
            <a:endParaRPr kumimoji="1" lang="zh-CN" altLang="en-US" dirty="0"/>
          </a:p>
        </p:txBody>
      </p:sp>
      <p:sp>
        <p:nvSpPr>
          <p:cNvPr id="3" name="内容占位符 2"/>
          <p:cNvSpPr>
            <a:spLocks noGrp="1"/>
          </p:cNvSpPr>
          <p:nvPr>
            <p:ph idx="1"/>
          </p:nvPr>
        </p:nvSpPr>
        <p:spPr>
          <a:xfrm>
            <a:off x="468640" y="1201316"/>
            <a:ext cx="8229600" cy="3771636"/>
          </a:xfrm>
        </p:spPr>
        <p:txBody>
          <a:bodyPr>
            <a:noAutofit/>
          </a:bodyPr>
          <a:lstStyle/>
          <a:p>
            <a:pPr marL="514350" indent="-514350">
              <a:buFont typeface="+mj-lt"/>
              <a:buAutoNum type="arabicPeriod"/>
            </a:pPr>
            <a:r>
              <a:rPr kumimoji="1" lang="en-US" altLang="zh-CN" sz="2400" dirty="0">
                <a:ea typeface="Baskerville" panose="02020502070401020303" pitchFamily="18" charset="0"/>
              </a:rPr>
              <a:t>Single producer  &amp; Single consumer </a:t>
            </a:r>
          </a:p>
          <a:p>
            <a:pPr marL="514350" indent="-514350">
              <a:buFont typeface="+mj-lt"/>
              <a:buAutoNum type="arabicPeriod"/>
            </a:pPr>
            <a:r>
              <a:rPr kumimoji="1" lang="en-US" altLang="zh-CN" sz="2400" dirty="0">
                <a:ea typeface="Baskerville" panose="02020502070401020303" pitchFamily="18" charset="0"/>
              </a:rPr>
              <a:t>Each on its</a:t>
            </a:r>
            <a:r>
              <a:rPr kumimoji="1" lang="zh-CN" altLang="en-US" sz="2400" dirty="0"/>
              <a:t> </a:t>
            </a:r>
            <a:r>
              <a:rPr kumimoji="1" lang="en-US" altLang="zh-CN" sz="2400" dirty="0">
                <a:ea typeface="Baskerville" panose="02020502070401020303" pitchFamily="18" charset="0"/>
              </a:rPr>
              <a:t>own CPU</a:t>
            </a:r>
          </a:p>
          <a:p>
            <a:pPr marL="514350" indent="-514350">
              <a:buFont typeface="+mj-lt"/>
              <a:buAutoNum type="arabicPeriod"/>
            </a:pPr>
            <a:r>
              <a:rPr kumimoji="1" lang="en-US" altLang="zh-CN" sz="2400" dirty="0">
                <a:ea typeface="Baskerville" panose="02020502070401020303" pitchFamily="18" charset="0"/>
              </a:rPr>
              <a:t>in and out do</a:t>
            </a:r>
            <a:r>
              <a:rPr kumimoji="1" lang="zh-CN" altLang="en-US" sz="2400" dirty="0"/>
              <a:t> </a:t>
            </a:r>
            <a:r>
              <a:rPr kumimoji="1" lang="en-US" altLang="zh-CN" sz="2400" dirty="0">
                <a:ea typeface="Baskerville" panose="02020502070401020303" pitchFamily="18" charset="0"/>
              </a:rPr>
              <a:t>not overflow </a:t>
            </a:r>
          </a:p>
          <a:p>
            <a:pPr marL="514350" indent="-514350">
              <a:buFont typeface="+mj-lt"/>
              <a:buAutoNum type="arabicPeriod"/>
            </a:pPr>
            <a:r>
              <a:rPr kumimoji="1" lang="en-US" altLang="zh-CN" sz="2400" dirty="0">
                <a:ea typeface="Baskerville" panose="02020502070401020303" pitchFamily="18" charset="0"/>
              </a:rPr>
              <a:t>read/write coherence </a:t>
            </a:r>
            <a:r>
              <a:rPr kumimoji="1" lang="en-US" altLang="en-US" sz="2400" dirty="0">
                <a:ea typeface="Baskerville" panose="02020502070401020303" pitchFamily="18" charset="0"/>
              </a:rPr>
              <a:t>(e.g., on cache)</a:t>
            </a:r>
            <a:endParaRPr kumimoji="1" lang="en-US" altLang="zh-CN" sz="2400" dirty="0">
              <a:ea typeface="Baskerville" panose="02020502070401020303" pitchFamily="18" charset="0"/>
            </a:endParaRPr>
          </a:p>
          <a:p>
            <a:pPr marL="514350" indent="-514350">
              <a:buFont typeface="+mj-lt"/>
              <a:buAutoNum type="arabicPeriod"/>
            </a:pPr>
            <a:r>
              <a:rPr kumimoji="1" lang="en-US" altLang="zh-CN" sz="2400" dirty="0">
                <a:ea typeface="Baskerville" panose="02020502070401020303" pitchFamily="18" charset="0"/>
              </a:rPr>
              <a:t>in and out ensure before-or-after atomicity</a:t>
            </a:r>
          </a:p>
          <a:p>
            <a:pPr marL="514350" indent="-514350">
              <a:buFont typeface="+mj-lt"/>
              <a:buAutoNum type="arabicPeriod"/>
            </a:pPr>
            <a:r>
              <a:rPr kumimoji="1" lang="en-US" altLang="zh-CN" sz="2400" dirty="0">
                <a:ea typeface="Baskerville" panose="02020502070401020303" pitchFamily="18" charset="0"/>
              </a:rPr>
              <a:t>The result of executing a statement becomes visible to other threads in program order</a:t>
            </a:r>
          </a:p>
          <a:p>
            <a:pPr marL="914400" lvl="1" indent="-514350"/>
            <a:r>
              <a:rPr kumimoji="1" lang="en-US" altLang="zh-CN" sz="2000" dirty="0">
                <a:ea typeface="Baskerville" panose="02020502070401020303" pitchFamily="18" charset="0"/>
              </a:rPr>
              <a:t>Compilers cannot optimize it</a:t>
            </a:r>
          </a:p>
          <a:p>
            <a:pPr marL="514350" indent="-514350">
              <a:buFont typeface="+mj-lt"/>
              <a:buAutoNum type="arabicPeriod"/>
            </a:pPr>
            <a:endParaRPr kumimoji="1" lang="zh-CN" altLang="en-US" sz="24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10</a:t>
            </a:fld>
            <a:endParaRPr lang="zh-CN" altLang="en-US" dirty="0"/>
          </a:p>
        </p:txBody>
      </p:sp>
    </p:spTree>
    <p:extLst>
      <p:ext uri="{BB962C8B-B14F-4D97-AF65-F5344CB8AC3E}">
        <p14:creationId xmlns:p14="http://schemas.microsoft.com/office/powerpoint/2010/main" val="25346048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ea typeface="Baskerville" panose="02020502070401020303" pitchFamily="18" charset="0"/>
              </a:rPr>
              <a:t>Concurrency</a:t>
            </a:r>
            <a:endParaRPr kumimoji="1" lang="zh-CN" altLang="en-US" dirty="0"/>
          </a:p>
        </p:txBody>
      </p:sp>
      <p:sp>
        <p:nvSpPr>
          <p:cNvPr id="3" name="内容占位符 2"/>
          <p:cNvSpPr>
            <a:spLocks noGrp="1"/>
          </p:cNvSpPr>
          <p:nvPr>
            <p:ph idx="1"/>
          </p:nvPr>
        </p:nvSpPr>
        <p:spPr/>
        <p:txBody>
          <a:bodyPr/>
          <a:lstStyle/>
          <a:p>
            <a:r>
              <a:rPr kumimoji="1" lang="en-US" altLang="zh-CN" dirty="0">
                <a:ea typeface="Baskerville" panose="02020502070401020303" pitchFamily="18" charset="0"/>
              </a:rPr>
              <a:t>This implementation works on two CPUs</a:t>
            </a:r>
          </a:p>
          <a:p>
            <a:pPr lvl="1"/>
            <a:r>
              <a:rPr kumimoji="1" lang="en-US" altLang="zh-CN" dirty="0">
                <a:ea typeface="Baskerville" panose="02020502070401020303" pitchFamily="18" charset="0"/>
              </a:rPr>
              <a:t>One for a sender and one for a receiver</a:t>
            </a:r>
          </a:p>
          <a:p>
            <a:pPr lvl="1"/>
            <a:r>
              <a:rPr kumimoji="1" lang="en-US" altLang="zh-CN" dirty="0">
                <a:ea typeface="Baskerville" panose="02020502070401020303" pitchFamily="18" charset="0"/>
              </a:rPr>
              <a:t>which is surprising!</a:t>
            </a:r>
          </a:p>
          <a:p>
            <a:pPr lvl="2"/>
            <a:r>
              <a:rPr kumimoji="1" lang="en-US" altLang="zh-CN" dirty="0">
                <a:ea typeface="Baskerville" panose="02020502070401020303" pitchFamily="18" charset="0"/>
              </a:rPr>
              <a:t>Conventional wisdom tells us that if some resource</a:t>
            </a:r>
            <a:r>
              <a:rPr kumimoji="1" lang="zh-CN" altLang="en-US" dirty="0"/>
              <a:t> </a:t>
            </a:r>
            <a:r>
              <a:rPr kumimoji="1" lang="en-US" altLang="zh-CN" dirty="0">
                <a:ea typeface="Baskerville" panose="02020502070401020303" pitchFamily="18" charset="0"/>
              </a:rPr>
              <a:t>is accessed</a:t>
            </a:r>
            <a:r>
              <a:rPr kumimoji="1" lang="zh-CN" altLang="en-US" dirty="0"/>
              <a:t> </a:t>
            </a:r>
            <a:r>
              <a:rPr kumimoji="1" lang="en-US" altLang="zh-CN" dirty="0">
                <a:ea typeface="Baskerville" panose="02020502070401020303" pitchFamily="18" charset="0"/>
              </a:rPr>
              <a:t>by</a:t>
            </a:r>
            <a:r>
              <a:rPr kumimoji="1" lang="zh-CN" altLang="en-US" dirty="0"/>
              <a:t> </a:t>
            </a:r>
            <a:r>
              <a:rPr kumimoji="1" lang="en-US" altLang="zh-CN" dirty="0">
                <a:ea typeface="Baskerville" panose="02020502070401020303" pitchFamily="18" charset="0"/>
              </a:rPr>
              <a:t>two</a:t>
            </a:r>
            <a:r>
              <a:rPr kumimoji="1" lang="zh-CN" altLang="en-US" dirty="0"/>
              <a:t> </a:t>
            </a:r>
            <a:r>
              <a:rPr kumimoji="1" lang="en-US" altLang="zh-CN" dirty="0">
                <a:ea typeface="Baskerville" panose="02020502070401020303" pitchFamily="18" charset="0"/>
              </a:rPr>
              <a:t>(or</a:t>
            </a:r>
            <a:r>
              <a:rPr kumimoji="1" lang="zh-CN" altLang="en-US" dirty="0"/>
              <a:t> </a:t>
            </a:r>
            <a:r>
              <a:rPr kumimoji="1" lang="en-US" altLang="zh-CN" dirty="0">
                <a:ea typeface="Baskerville" panose="02020502070401020303" pitchFamily="18" charset="0"/>
              </a:rPr>
              <a:t>more)</a:t>
            </a:r>
            <a:r>
              <a:rPr kumimoji="1" lang="zh-CN" altLang="en-US" dirty="0"/>
              <a:t> </a:t>
            </a:r>
            <a:r>
              <a:rPr kumimoji="1" lang="en-US" altLang="zh-CN" dirty="0">
                <a:ea typeface="Baskerville" panose="02020502070401020303" pitchFamily="18" charset="0"/>
              </a:rPr>
              <a:t>CPUs</a:t>
            </a:r>
            <a:r>
              <a:rPr kumimoji="1" lang="zh-CN" altLang="en-US" dirty="0"/>
              <a:t> </a:t>
            </a:r>
            <a:r>
              <a:rPr kumimoji="1" lang="en-US" altLang="zh-CN" dirty="0">
                <a:ea typeface="Baskerville" panose="02020502070401020303" pitchFamily="18" charset="0"/>
              </a:rPr>
              <a:t>at</a:t>
            </a:r>
            <a:r>
              <a:rPr kumimoji="1" lang="zh-CN" altLang="en-US" dirty="0"/>
              <a:t> </a:t>
            </a:r>
            <a:r>
              <a:rPr kumimoji="1" lang="en-US" altLang="zh-CN" dirty="0">
                <a:ea typeface="Baskerville" panose="02020502070401020303" pitchFamily="18" charset="0"/>
              </a:rPr>
              <a:t>the</a:t>
            </a:r>
            <a:r>
              <a:rPr kumimoji="1" lang="zh-CN" altLang="en-US" dirty="0"/>
              <a:t> </a:t>
            </a:r>
            <a:r>
              <a:rPr kumimoji="1" lang="en-US" altLang="zh-CN" dirty="0">
                <a:ea typeface="Baskerville" panose="02020502070401020303" pitchFamily="18" charset="0"/>
              </a:rPr>
              <a:t>same</a:t>
            </a:r>
            <a:r>
              <a:rPr kumimoji="1" lang="zh-CN" altLang="en-US" dirty="0"/>
              <a:t> </a:t>
            </a:r>
            <a:r>
              <a:rPr kumimoji="1" lang="en-US" altLang="zh-CN" dirty="0">
                <a:ea typeface="Baskerville" panose="02020502070401020303" pitchFamily="18" charset="0"/>
              </a:rPr>
              <a:t>time,</a:t>
            </a:r>
            <a:r>
              <a:rPr kumimoji="1" lang="zh-CN" altLang="en-US" dirty="0"/>
              <a:t> </a:t>
            </a:r>
            <a:r>
              <a:rPr kumimoji="1" lang="en-US" altLang="zh-CN" dirty="0">
                <a:ea typeface="Baskerville" panose="02020502070401020303" pitchFamily="18" charset="0"/>
              </a:rPr>
              <a:t>something</a:t>
            </a:r>
            <a:r>
              <a:rPr kumimoji="1" lang="zh-CN" altLang="en-US" dirty="0"/>
              <a:t> </a:t>
            </a:r>
            <a:r>
              <a:rPr kumimoji="1" lang="en-US" altLang="zh-CN" dirty="0">
                <a:ea typeface="Baskerville" panose="02020502070401020303" pitchFamily="18" charset="0"/>
              </a:rPr>
              <a:t>might</a:t>
            </a:r>
            <a:r>
              <a:rPr kumimoji="1" lang="zh-CN" altLang="en-US" dirty="0"/>
              <a:t> </a:t>
            </a:r>
            <a:r>
              <a:rPr kumimoji="1" lang="en-US" altLang="zh-CN" dirty="0">
                <a:ea typeface="Baskerville" panose="02020502070401020303" pitchFamily="18" charset="0"/>
              </a:rPr>
              <a:t>get</a:t>
            </a:r>
            <a:r>
              <a:rPr kumimoji="1" lang="zh-CN" altLang="en-US" dirty="0"/>
              <a:t> </a:t>
            </a:r>
            <a:r>
              <a:rPr kumimoji="1" lang="en-US" altLang="zh-CN" dirty="0">
                <a:ea typeface="Baskerville" panose="02020502070401020303" pitchFamily="18" charset="0"/>
              </a:rPr>
              <a:t>wrong</a:t>
            </a:r>
            <a:endParaRPr kumimoji="1" lang="zh-CN" altLang="en-US" dirty="0"/>
          </a:p>
        </p:txBody>
      </p:sp>
    </p:spTree>
    <p:extLst>
      <p:ext uri="{BB962C8B-B14F-4D97-AF65-F5344CB8AC3E}">
        <p14:creationId xmlns:p14="http://schemas.microsoft.com/office/powerpoint/2010/main" val="38388820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Baskerville" panose="02020502070401020303" pitchFamily="18" charset="0"/>
              </a:rPr>
              <a:t>Multiple Senders</a:t>
            </a:r>
          </a:p>
        </p:txBody>
      </p:sp>
      <p:sp>
        <p:nvSpPr>
          <p:cNvPr id="3" name="Content Placeholder 2"/>
          <p:cNvSpPr>
            <a:spLocks noGrp="1"/>
          </p:cNvSpPr>
          <p:nvPr>
            <p:ph idx="1"/>
          </p:nvPr>
        </p:nvSpPr>
        <p:spPr/>
        <p:txBody>
          <a:bodyPr/>
          <a:lstStyle/>
          <a:p>
            <a:r>
              <a:rPr lang="en-US" dirty="0">
                <a:ea typeface="Baskerville" panose="02020502070401020303" pitchFamily="18" charset="0"/>
              </a:rPr>
              <a:t>Multiple senders may send at the same time</a:t>
            </a:r>
          </a:p>
        </p:txBody>
      </p:sp>
      <p:sp>
        <p:nvSpPr>
          <p:cNvPr id="4" name="Slide Number Placeholder 3"/>
          <p:cNvSpPr>
            <a:spLocks noGrp="1"/>
          </p:cNvSpPr>
          <p:nvPr>
            <p:ph type="sldNum" sz="quarter" idx="12"/>
          </p:nvPr>
        </p:nvSpPr>
        <p:spPr/>
        <p:txBody>
          <a:bodyPr/>
          <a:lstStyle/>
          <a:p>
            <a:fld id="{8107FB38-4DA8-4D40-A1B7-468F17DAFC82}" type="slidenum">
              <a:rPr lang="zh-CN" altLang="en-US" smtClean="0"/>
              <a:t>12</a:t>
            </a:fld>
            <a:endParaRPr lang="zh-CN" alt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221430"/>
            <a:ext cx="4859338" cy="30123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074058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ea typeface="Baskerville" panose="02020502070401020303" pitchFamily="18" charset="0"/>
              </a:rPr>
              <a:t>Case 1</a:t>
            </a:r>
            <a:endParaRPr kumimoji="1" lang="zh-CN" altLang="en-US" dirty="0">
              <a:ea typeface="等线" panose="02010600030101010101" pitchFamily="2" charset="-122"/>
            </a:endParaRPr>
          </a:p>
        </p:txBody>
      </p:sp>
      <p:sp>
        <p:nvSpPr>
          <p:cNvPr id="3" name="内容占位符 2"/>
          <p:cNvSpPr>
            <a:spLocks noGrp="1"/>
          </p:cNvSpPr>
          <p:nvPr>
            <p:ph idx="1"/>
          </p:nvPr>
        </p:nvSpPr>
        <p:spPr>
          <a:xfrm>
            <a:off x="755576" y="1326541"/>
            <a:ext cx="3744416" cy="3771636"/>
          </a:xfrm>
        </p:spPr>
        <p:txBody>
          <a:bodyPr>
            <a:normAutofit/>
          </a:bodyPr>
          <a:lstStyle/>
          <a:p>
            <a:pPr marL="0" indent="0" algn="ctr">
              <a:buNone/>
            </a:pPr>
            <a:r>
              <a:rPr kumimoji="1" lang="en-US" altLang="zh-CN" sz="2800" dirty="0">
                <a:ea typeface="Baskerville" panose="02020502070401020303" pitchFamily="18" charset="0"/>
              </a:rPr>
              <a:t>A</a:t>
            </a:r>
          </a:p>
          <a:p>
            <a:pPr marL="0" indent="0">
              <a:buNone/>
            </a:pPr>
            <a:r>
              <a:rPr kumimoji="1" lang="en-US" altLang="zh-CN" sz="2800" dirty="0" err="1">
                <a:solidFill>
                  <a:srgbClr val="0096FF"/>
                </a:solidFill>
                <a:ea typeface="Baskerville" panose="02020502070401020303" pitchFamily="18" charset="0"/>
              </a:rPr>
              <a:t>bb.in</a:t>
            </a:r>
            <a:r>
              <a:rPr kumimoji="1" lang="en-US" altLang="zh-CN" sz="2800" dirty="0">
                <a:solidFill>
                  <a:srgbClr val="0096FF"/>
                </a:solidFill>
                <a:ea typeface="Baskerville" panose="02020502070401020303" pitchFamily="18" charset="0"/>
              </a:rPr>
              <a:t> = 0, </a:t>
            </a:r>
            <a:r>
              <a:rPr kumimoji="1" lang="en-US" altLang="zh-CN" sz="2800" dirty="0" err="1">
                <a:solidFill>
                  <a:srgbClr val="0096FF"/>
                </a:solidFill>
                <a:ea typeface="Baskerville" panose="02020502070401020303" pitchFamily="18" charset="0"/>
              </a:rPr>
              <a:t>bb.out</a:t>
            </a:r>
            <a:r>
              <a:rPr kumimoji="1" lang="en-US" altLang="zh-CN" sz="2800" dirty="0">
                <a:solidFill>
                  <a:srgbClr val="0096FF"/>
                </a:solidFill>
                <a:ea typeface="Baskerville" panose="02020502070401020303" pitchFamily="18" charset="0"/>
              </a:rPr>
              <a:t> = 0</a:t>
            </a:r>
          </a:p>
          <a:p>
            <a:pPr marL="0" indent="0">
              <a:buNone/>
            </a:pPr>
            <a:r>
              <a:rPr kumimoji="1" lang="en-US" altLang="zh-CN" sz="2800" dirty="0">
                <a:ea typeface="Baskerville" panose="02020502070401020303" pitchFamily="18" charset="0"/>
              </a:rPr>
              <a:t>write m1 to </a:t>
            </a:r>
            <a:r>
              <a:rPr kumimoji="1" lang="en-US" altLang="zh-CN" sz="2800" dirty="0" err="1">
                <a:ea typeface="Baskerville" panose="02020502070401020303" pitchFamily="18" charset="0"/>
              </a:rPr>
              <a:t>buf</a:t>
            </a:r>
            <a:r>
              <a:rPr kumimoji="1" lang="en-US" altLang="zh-CN" sz="2800" dirty="0">
                <a:ea typeface="Baskerville" panose="02020502070401020303" pitchFamily="18" charset="0"/>
              </a:rPr>
              <a:t>[0]</a:t>
            </a:r>
          </a:p>
          <a:p>
            <a:pPr marL="0" indent="0">
              <a:buNone/>
            </a:pPr>
            <a:r>
              <a:rPr kumimoji="1" lang="en-US" altLang="zh-CN" sz="2800" dirty="0">
                <a:ea typeface="Baskerville" panose="02020502070401020303" pitchFamily="18" charset="0"/>
              </a:rPr>
              <a:t>set </a:t>
            </a:r>
            <a:r>
              <a:rPr kumimoji="1" lang="en-US" altLang="zh-CN" sz="2800" dirty="0" err="1">
                <a:ea typeface="Baskerville" panose="02020502070401020303" pitchFamily="18" charset="0"/>
              </a:rPr>
              <a:t>bb.in</a:t>
            </a:r>
            <a:r>
              <a:rPr kumimoji="1" lang="en-US" altLang="zh-CN" sz="2800" dirty="0">
                <a:ea typeface="Baskerville" panose="02020502070401020303" pitchFamily="18" charset="0"/>
              </a:rPr>
              <a:t> = 1</a:t>
            </a:r>
            <a:endParaRPr kumimoji="1" lang="zh-CN" altLang="en-US" sz="2800" dirty="0">
              <a:ea typeface="等线" panose="02010600030101010101" pitchFamily="2" charset="-122"/>
            </a:endParaRPr>
          </a:p>
        </p:txBody>
      </p:sp>
      <p:sp>
        <p:nvSpPr>
          <p:cNvPr id="4" name="内容占位符 2"/>
          <p:cNvSpPr txBox="1">
            <a:spLocks/>
          </p:cNvSpPr>
          <p:nvPr/>
        </p:nvSpPr>
        <p:spPr>
          <a:xfrm>
            <a:off x="4932040" y="1345332"/>
            <a:ext cx="3816424" cy="4248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kumimoji="1" lang="en-US" altLang="zh-CN" sz="2800" dirty="0">
                <a:latin typeface="Baskerville" panose="02020502070401020303" pitchFamily="18" charset="0"/>
                <a:ea typeface="Baskerville" panose="02020502070401020303" pitchFamily="18" charset="0"/>
              </a:rPr>
              <a:t>B</a:t>
            </a:r>
          </a:p>
          <a:p>
            <a:pPr marL="0" indent="0" algn="ctr">
              <a:buFont typeface="Arial" pitchFamily="34" charset="0"/>
              <a:buNone/>
            </a:pPr>
            <a:endParaRPr kumimoji="1" lang="en-US" altLang="zh-CN" sz="2800" dirty="0">
              <a:latin typeface="Baskerville" panose="02020502070401020303" pitchFamily="18" charset="0"/>
              <a:ea typeface="Baskerville" panose="02020502070401020303" pitchFamily="18" charset="0"/>
            </a:endParaRPr>
          </a:p>
          <a:p>
            <a:pPr marL="0" indent="0" algn="ctr">
              <a:buFont typeface="Arial" pitchFamily="34" charset="0"/>
              <a:buNone/>
            </a:pPr>
            <a:endParaRPr kumimoji="1" lang="en-US" altLang="zh-CN" sz="2800" dirty="0">
              <a:latin typeface="Baskerville" panose="02020502070401020303" pitchFamily="18" charset="0"/>
              <a:ea typeface="Baskerville" panose="02020502070401020303" pitchFamily="18" charset="0"/>
            </a:endParaRPr>
          </a:p>
          <a:p>
            <a:pPr marL="0" indent="0" algn="ctr">
              <a:buFont typeface="Arial" pitchFamily="34" charset="0"/>
              <a:buNone/>
            </a:pPr>
            <a:endParaRPr kumimoji="1" lang="en-US" altLang="zh-CN" sz="2800" dirty="0">
              <a:latin typeface="Baskerville" panose="02020502070401020303" pitchFamily="18" charset="0"/>
              <a:ea typeface="Baskerville" panose="02020502070401020303" pitchFamily="18" charset="0"/>
            </a:endParaRPr>
          </a:p>
          <a:p>
            <a:pPr marL="0" indent="0">
              <a:buFont typeface="Arial" pitchFamily="34" charset="0"/>
              <a:buNone/>
            </a:pPr>
            <a:r>
              <a:rPr kumimoji="1" lang="en-US" altLang="zh-CN" sz="2800" dirty="0" err="1">
                <a:solidFill>
                  <a:srgbClr val="0096FF"/>
                </a:solidFill>
                <a:latin typeface="Baskerville" panose="02020502070401020303" pitchFamily="18" charset="0"/>
                <a:ea typeface="Baskerville" panose="02020502070401020303" pitchFamily="18" charset="0"/>
              </a:rPr>
              <a:t>bb.in</a:t>
            </a:r>
            <a:r>
              <a:rPr kumimoji="1" lang="en-US" altLang="zh-CN" sz="2800" dirty="0">
                <a:solidFill>
                  <a:srgbClr val="0096FF"/>
                </a:solidFill>
                <a:latin typeface="Baskerville" panose="02020502070401020303" pitchFamily="18" charset="0"/>
                <a:ea typeface="Baskerville" panose="02020502070401020303" pitchFamily="18" charset="0"/>
              </a:rPr>
              <a:t> = 1, </a:t>
            </a:r>
            <a:r>
              <a:rPr kumimoji="1" lang="en-US" altLang="zh-CN" sz="2800" dirty="0" err="1">
                <a:solidFill>
                  <a:srgbClr val="0096FF"/>
                </a:solidFill>
                <a:latin typeface="Baskerville" panose="02020502070401020303" pitchFamily="18" charset="0"/>
                <a:ea typeface="Baskerville" panose="02020502070401020303" pitchFamily="18" charset="0"/>
              </a:rPr>
              <a:t>bb.out</a:t>
            </a:r>
            <a:r>
              <a:rPr kumimoji="1" lang="en-US" altLang="zh-CN" sz="2800" dirty="0">
                <a:solidFill>
                  <a:srgbClr val="0096FF"/>
                </a:solidFill>
                <a:latin typeface="Baskerville" panose="02020502070401020303" pitchFamily="18" charset="0"/>
                <a:ea typeface="Baskerville" panose="02020502070401020303" pitchFamily="18" charset="0"/>
              </a:rPr>
              <a:t> = 0</a:t>
            </a:r>
          </a:p>
          <a:p>
            <a:pPr marL="0" indent="0">
              <a:buFont typeface="Arial" pitchFamily="34" charset="0"/>
              <a:buNone/>
            </a:pPr>
            <a:r>
              <a:rPr kumimoji="1" lang="en-US" altLang="zh-CN" sz="2800" dirty="0">
                <a:latin typeface="Baskerville" panose="02020502070401020303" pitchFamily="18" charset="0"/>
                <a:ea typeface="Baskerville" panose="02020502070401020303" pitchFamily="18" charset="0"/>
              </a:rPr>
              <a:t>write m2 to </a:t>
            </a:r>
            <a:r>
              <a:rPr kumimoji="1" lang="en-US" altLang="zh-CN" sz="2800" dirty="0" err="1">
                <a:latin typeface="Baskerville" panose="02020502070401020303" pitchFamily="18" charset="0"/>
                <a:ea typeface="Baskerville" panose="02020502070401020303" pitchFamily="18" charset="0"/>
              </a:rPr>
              <a:t>buf</a:t>
            </a:r>
            <a:r>
              <a:rPr kumimoji="1" lang="en-US" altLang="zh-CN" sz="2800" dirty="0">
                <a:latin typeface="Baskerville" panose="02020502070401020303" pitchFamily="18" charset="0"/>
                <a:ea typeface="Baskerville" panose="02020502070401020303" pitchFamily="18" charset="0"/>
              </a:rPr>
              <a:t>[1]</a:t>
            </a:r>
          </a:p>
          <a:p>
            <a:pPr marL="0" indent="0">
              <a:buFont typeface="Arial" pitchFamily="34" charset="0"/>
              <a:buNone/>
            </a:pPr>
            <a:r>
              <a:rPr kumimoji="1" lang="en-US" altLang="zh-CN" sz="2800" dirty="0">
                <a:latin typeface="Baskerville" panose="02020502070401020303" pitchFamily="18" charset="0"/>
                <a:ea typeface="Baskerville" panose="02020502070401020303" pitchFamily="18" charset="0"/>
              </a:rPr>
              <a:t>set </a:t>
            </a:r>
            <a:r>
              <a:rPr kumimoji="1" lang="en-US" altLang="zh-CN" sz="2800" dirty="0" err="1">
                <a:latin typeface="Baskerville" panose="02020502070401020303" pitchFamily="18" charset="0"/>
                <a:ea typeface="Baskerville" panose="02020502070401020303" pitchFamily="18" charset="0"/>
              </a:rPr>
              <a:t>bb.in</a:t>
            </a:r>
            <a:r>
              <a:rPr kumimoji="1" lang="en-US" altLang="zh-CN" sz="2800" dirty="0">
                <a:latin typeface="Baskerville" panose="02020502070401020303" pitchFamily="18" charset="0"/>
                <a:ea typeface="Baskerville" panose="02020502070401020303" pitchFamily="18" charset="0"/>
              </a:rPr>
              <a:t> = 2</a:t>
            </a:r>
            <a:endParaRPr kumimoji="1" lang="zh-CN" altLang="en-US" sz="2800" dirty="0">
              <a:latin typeface="Baskerville" panose="02020502070401020303" pitchFamily="18" charset="0"/>
              <a:ea typeface="等线" panose="02010600030101010101" pitchFamily="2" charset="-122"/>
            </a:endParaRPr>
          </a:p>
        </p:txBody>
      </p:sp>
      <p:sp>
        <p:nvSpPr>
          <p:cNvPr id="5" name="矩形 4"/>
          <p:cNvSpPr/>
          <p:nvPr/>
        </p:nvSpPr>
        <p:spPr>
          <a:xfrm>
            <a:off x="755576" y="5033800"/>
            <a:ext cx="3402598" cy="523220"/>
          </a:xfrm>
          <a:prstGeom prst="rect">
            <a:avLst/>
          </a:prstGeom>
        </p:spPr>
        <p:txBody>
          <a:bodyPr wrap="none">
            <a:spAutoFit/>
          </a:bodyPr>
          <a:lstStyle/>
          <a:p>
            <a:r>
              <a:rPr kumimoji="1" lang="en-US" altLang="zh-CN" sz="2800" dirty="0">
                <a:solidFill>
                  <a:srgbClr val="FF0000"/>
                </a:solidFill>
                <a:latin typeface="Baskerville" panose="02020502070401020303" pitchFamily="18" charset="0"/>
                <a:ea typeface="Baskerville" panose="02020502070401020303" pitchFamily="18" charset="0"/>
                <a:cs typeface="Myriad Pro Light SemiCond"/>
              </a:rPr>
              <a:t>Everything works fine!</a:t>
            </a:r>
            <a:endParaRPr lang="zh-CN" altLang="en-US" sz="2800" dirty="0">
              <a:solidFill>
                <a:srgbClr val="FF0000"/>
              </a:solidFill>
              <a:latin typeface="Baskerville" panose="02020502070401020303" pitchFamily="18" charset="0"/>
              <a:ea typeface="等线" panose="02010600030101010101" pitchFamily="2" charset="-122"/>
              <a:cs typeface="Myriad Pro Light SemiCond"/>
            </a:endParaRPr>
          </a:p>
        </p:txBody>
      </p:sp>
    </p:spTree>
    <p:extLst>
      <p:ext uri="{BB962C8B-B14F-4D97-AF65-F5344CB8AC3E}">
        <p14:creationId xmlns:p14="http://schemas.microsoft.com/office/powerpoint/2010/main" val="37982636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ea typeface="Baskerville" panose="02020502070401020303" pitchFamily="18" charset="0"/>
              </a:rPr>
              <a:t>Case 2</a:t>
            </a:r>
            <a:endParaRPr kumimoji="1" lang="zh-CN" altLang="en-US" dirty="0"/>
          </a:p>
        </p:txBody>
      </p:sp>
      <p:sp>
        <p:nvSpPr>
          <p:cNvPr id="3" name="内容占位符 2"/>
          <p:cNvSpPr>
            <a:spLocks noGrp="1"/>
          </p:cNvSpPr>
          <p:nvPr>
            <p:ph idx="1"/>
          </p:nvPr>
        </p:nvSpPr>
        <p:spPr>
          <a:xfrm>
            <a:off x="755576" y="1333501"/>
            <a:ext cx="3384376" cy="3771636"/>
          </a:xfrm>
        </p:spPr>
        <p:txBody>
          <a:bodyPr>
            <a:normAutofit lnSpcReduction="10000"/>
          </a:bodyPr>
          <a:lstStyle/>
          <a:p>
            <a:pPr marL="0" indent="0" algn="ctr">
              <a:buNone/>
            </a:pPr>
            <a:r>
              <a:rPr kumimoji="1" lang="en-US" altLang="zh-CN" sz="2800" dirty="0">
                <a:ea typeface="Baskerville" panose="02020502070401020303" pitchFamily="18" charset="0"/>
              </a:rPr>
              <a:t>A</a:t>
            </a:r>
          </a:p>
          <a:p>
            <a:pPr marL="0" indent="0">
              <a:buNone/>
            </a:pPr>
            <a:r>
              <a:rPr kumimoji="1" lang="en-US" altLang="zh-CN" sz="2800" dirty="0" err="1">
                <a:solidFill>
                  <a:srgbClr val="0096FF"/>
                </a:solidFill>
                <a:ea typeface="Baskerville" panose="02020502070401020303" pitchFamily="18" charset="0"/>
              </a:rPr>
              <a:t>bb.in</a:t>
            </a:r>
            <a:r>
              <a:rPr kumimoji="1" lang="en-US" altLang="zh-CN" sz="2800" dirty="0">
                <a:solidFill>
                  <a:srgbClr val="0096FF"/>
                </a:solidFill>
                <a:ea typeface="Baskerville" panose="02020502070401020303" pitchFamily="18" charset="0"/>
              </a:rPr>
              <a:t> = 0, </a:t>
            </a:r>
            <a:r>
              <a:rPr kumimoji="1" lang="en-US" altLang="zh-CN" sz="2800" dirty="0" err="1">
                <a:solidFill>
                  <a:srgbClr val="0096FF"/>
                </a:solidFill>
                <a:ea typeface="Baskerville" panose="02020502070401020303" pitchFamily="18" charset="0"/>
              </a:rPr>
              <a:t>bb.out</a:t>
            </a:r>
            <a:r>
              <a:rPr kumimoji="1" lang="en-US" altLang="zh-CN" sz="2800" dirty="0">
                <a:solidFill>
                  <a:srgbClr val="0096FF"/>
                </a:solidFill>
                <a:ea typeface="Baskerville" panose="02020502070401020303" pitchFamily="18" charset="0"/>
              </a:rPr>
              <a:t> = 0</a:t>
            </a:r>
          </a:p>
          <a:p>
            <a:pPr marL="0" indent="0">
              <a:buNone/>
            </a:pPr>
            <a:endParaRPr kumimoji="1" lang="en-US" altLang="zh-CN" sz="2800" dirty="0">
              <a:ea typeface="Baskerville" panose="02020502070401020303" pitchFamily="18" charset="0"/>
            </a:endParaRPr>
          </a:p>
          <a:p>
            <a:pPr marL="0" indent="0">
              <a:buNone/>
            </a:pPr>
            <a:r>
              <a:rPr kumimoji="1" lang="en-US" altLang="zh-CN" sz="2800" dirty="0">
                <a:ea typeface="Baskerville" panose="02020502070401020303" pitchFamily="18" charset="0"/>
              </a:rPr>
              <a:t>write m1 to </a:t>
            </a:r>
            <a:r>
              <a:rPr kumimoji="1" lang="en-US" altLang="zh-CN" sz="2800" dirty="0" err="1">
                <a:ea typeface="Baskerville" panose="02020502070401020303" pitchFamily="18" charset="0"/>
              </a:rPr>
              <a:t>buf</a:t>
            </a:r>
            <a:r>
              <a:rPr kumimoji="1" lang="en-US" altLang="zh-CN" sz="2800" dirty="0">
                <a:ea typeface="Baskerville" panose="02020502070401020303" pitchFamily="18" charset="0"/>
              </a:rPr>
              <a:t>[0]</a:t>
            </a:r>
          </a:p>
          <a:p>
            <a:pPr marL="0" indent="0">
              <a:buNone/>
            </a:pPr>
            <a:endParaRPr kumimoji="1" lang="en-US" altLang="zh-CN" sz="2800" dirty="0">
              <a:ea typeface="Baskerville" panose="02020502070401020303" pitchFamily="18" charset="0"/>
            </a:endParaRPr>
          </a:p>
          <a:p>
            <a:pPr marL="0" indent="0">
              <a:buNone/>
            </a:pPr>
            <a:r>
              <a:rPr kumimoji="1" lang="en-US" altLang="zh-CN" sz="2800" dirty="0">
                <a:ea typeface="Baskerville" panose="02020502070401020303" pitchFamily="18" charset="0"/>
              </a:rPr>
              <a:t>set </a:t>
            </a:r>
            <a:r>
              <a:rPr kumimoji="1" lang="en-US" altLang="zh-CN" sz="2800" dirty="0" err="1">
                <a:ea typeface="Baskerville" panose="02020502070401020303" pitchFamily="18" charset="0"/>
              </a:rPr>
              <a:t>bb.in</a:t>
            </a:r>
            <a:r>
              <a:rPr kumimoji="1" lang="en-US" altLang="zh-CN" sz="2800" dirty="0">
                <a:ea typeface="Baskerville" panose="02020502070401020303" pitchFamily="18" charset="0"/>
              </a:rPr>
              <a:t> = 1</a:t>
            </a:r>
            <a:endParaRPr kumimoji="1" lang="zh-CN" altLang="en-US" sz="2800" dirty="0">
              <a:ea typeface="等线" panose="02010600030101010101" pitchFamily="2" charset="-122"/>
            </a:endParaRPr>
          </a:p>
        </p:txBody>
      </p:sp>
      <p:sp>
        <p:nvSpPr>
          <p:cNvPr id="4" name="内容占位符 2"/>
          <p:cNvSpPr txBox="1">
            <a:spLocks/>
          </p:cNvSpPr>
          <p:nvPr/>
        </p:nvSpPr>
        <p:spPr>
          <a:xfrm>
            <a:off x="4572000" y="1345332"/>
            <a:ext cx="3456384" cy="4248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ts val="1200"/>
              </a:spcBef>
              <a:buNone/>
            </a:pPr>
            <a:r>
              <a:rPr kumimoji="1" lang="en-US" altLang="zh-CN" sz="2800" dirty="0">
                <a:solidFill>
                  <a:schemeClr val="tx1">
                    <a:lumMod val="75000"/>
                    <a:lumOff val="25000"/>
                  </a:schemeClr>
                </a:solidFill>
                <a:latin typeface="Baskerville" panose="02020502070401020303" pitchFamily="18" charset="0"/>
                <a:ea typeface="Baskerville" panose="02020502070401020303" pitchFamily="18" charset="0"/>
                <a:cs typeface="DengXian" charset="0"/>
              </a:rPr>
              <a:t>B</a:t>
            </a:r>
          </a:p>
          <a:p>
            <a:pPr marL="0" indent="0">
              <a:buFont typeface="Arial" pitchFamily="34" charset="0"/>
              <a:buNone/>
            </a:pPr>
            <a:endParaRPr kumimoji="1" lang="en-US" altLang="zh-CN" sz="2800" dirty="0">
              <a:solidFill>
                <a:schemeClr val="accent3">
                  <a:lumMod val="75000"/>
                </a:schemeClr>
              </a:solidFill>
              <a:latin typeface="Baskerville" panose="02020502070401020303" pitchFamily="18" charset="0"/>
              <a:ea typeface="Baskerville" panose="02020502070401020303" pitchFamily="18" charset="0"/>
            </a:endParaRPr>
          </a:p>
          <a:p>
            <a:pPr marL="0" indent="0">
              <a:buFont typeface="Arial" pitchFamily="34" charset="0"/>
              <a:buNone/>
            </a:pPr>
            <a:r>
              <a:rPr kumimoji="1" lang="en-US" altLang="zh-CN" sz="2800" dirty="0" err="1">
                <a:solidFill>
                  <a:srgbClr val="0096FF"/>
                </a:solidFill>
                <a:latin typeface="Baskerville" panose="02020502070401020303" pitchFamily="18" charset="0"/>
                <a:ea typeface="Baskerville" panose="02020502070401020303" pitchFamily="18" charset="0"/>
              </a:rPr>
              <a:t>bb.in</a:t>
            </a:r>
            <a:r>
              <a:rPr kumimoji="1" lang="en-US" altLang="zh-CN" sz="2800" dirty="0">
                <a:solidFill>
                  <a:srgbClr val="0096FF"/>
                </a:solidFill>
                <a:latin typeface="Baskerville" panose="02020502070401020303" pitchFamily="18" charset="0"/>
                <a:ea typeface="Baskerville" panose="02020502070401020303" pitchFamily="18" charset="0"/>
              </a:rPr>
              <a:t> = 0, </a:t>
            </a:r>
            <a:r>
              <a:rPr kumimoji="1" lang="en-US" altLang="zh-CN" sz="2800" dirty="0" err="1">
                <a:solidFill>
                  <a:srgbClr val="0096FF"/>
                </a:solidFill>
                <a:latin typeface="Baskerville" panose="02020502070401020303" pitchFamily="18" charset="0"/>
                <a:ea typeface="Baskerville" panose="02020502070401020303" pitchFamily="18" charset="0"/>
              </a:rPr>
              <a:t>bb.out</a:t>
            </a:r>
            <a:r>
              <a:rPr kumimoji="1" lang="en-US" altLang="zh-CN" sz="2800" dirty="0">
                <a:solidFill>
                  <a:srgbClr val="0096FF"/>
                </a:solidFill>
                <a:latin typeface="Baskerville" panose="02020502070401020303" pitchFamily="18" charset="0"/>
                <a:ea typeface="Baskerville" panose="02020502070401020303" pitchFamily="18" charset="0"/>
              </a:rPr>
              <a:t> = 0</a:t>
            </a:r>
          </a:p>
          <a:p>
            <a:pPr marL="0" indent="0">
              <a:buFont typeface="Arial" pitchFamily="34" charset="0"/>
              <a:buNone/>
            </a:pPr>
            <a:endParaRPr kumimoji="1" lang="en-US" altLang="zh-CN" sz="2800" dirty="0">
              <a:latin typeface="Baskerville" panose="02020502070401020303" pitchFamily="18" charset="0"/>
              <a:ea typeface="Baskerville" panose="02020502070401020303" pitchFamily="18" charset="0"/>
            </a:endParaRPr>
          </a:p>
          <a:p>
            <a:pPr marL="0" indent="0">
              <a:buFont typeface="Arial" pitchFamily="34" charset="0"/>
              <a:buNone/>
            </a:pPr>
            <a:r>
              <a:rPr kumimoji="1" lang="en-US" altLang="zh-CN" sz="2800" dirty="0">
                <a:latin typeface="Baskerville" panose="02020502070401020303" pitchFamily="18" charset="0"/>
                <a:ea typeface="Baskerville" panose="02020502070401020303" pitchFamily="18" charset="0"/>
              </a:rPr>
              <a:t>write m2 to </a:t>
            </a:r>
            <a:r>
              <a:rPr kumimoji="1" lang="en-US" altLang="zh-CN" sz="2800" dirty="0" err="1">
                <a:latin typeface="Baskerville" panose="02020502070401020303" pitchFamily="18" charset="0"/>
                <a:ea typeface="Baskerville" panose="02020502070401020303" pitchFamily="18" charset="0"/>
              </a:rPr>
              <a:t>buf</a:t>
            </a:r>
            <a:r>
              <a:rPr kumimoji="1" lang="en-US" altLang="zh-CN" sz="2800" dirty="0">
                <a:latin typeface="Baskerville" panose="02020502070401020303" pitchFamily="18" charset="0"/>
                <a:ea typeface="Baskerville" panose="02020502070401020303" pitchFamily="18" charset="0"/>
              </a:rPr>
              <a:t>[</a:t>
            </a:r>
            <a:r>
              <a:rPr kumimoji="1" lang="en-US" altLang="zh-CN" sz="2800" dirty="0">
                <a:solidFill>
                  <a:srgbClr val="FF0000"/>
                </a:solidFill>
                <a:latin typeface="Baskerville" panose="02020502070401020303" pitchFamily="18" charset="0"/>
                <a:ea typeface="Baskerville" panose="02020502070401020303" pitchFamily="18" charset="0"/>
              </a:rPr>
              <a:t>0</a:t>
            </a:r>
            <a:r>
              <a:rPr kumimoji="1" lang="en-US" altLang="zh-CN" sz="2800" dirty="0">
                <a:latin typeface="Baskerville" panose="02020502070401020303" pitchFamily="18" charset="0"/>
                <a:ea typeface="Baskerville" panose="02020502070401020303" pitchFamily="18" charset="0"/>
              </a:rPr>
              <a:t>]</a:t>
            </a:r>
          </a:p>
          <a:p>
            <a:pPr marL="0" indent="0">
              <a:buFont typeface="Arial" pitchFamily="34" charset="0"/>
              <a:buNone/>
            </a:pPr>
            <a:endParaRPr kumimoji="1" lang="en-US" altLang="zh-CN" sz="2800" dirty="0">
              <a:latin typeface="Baskerville" panose="02020502070401020303" pitchFamily="18" charset="0"/>
              <a:ea typeface="Baskerville" panose="02020502070401020303" pitchFamily="18" charset="0"/>
            </a:endParaRPr>
          </a:p>
          <a:p>
            <a:pPr marL="0" indent="0">
              <a:buFont typeface="Arial" pitchFamily="34" charset="0"/>
              <a:buNone/>
            </a:pPr>
            <a:r>
              <a:rPr kumimoji="1" lang="en-US" altLang="zh-CN" sz="2800" dirty="0">
                <a:latin typeface="Baskerville" panose="02020502070401020303" pitchFamily="18" charset="0"/>
                <a:ea typeface="Baskerville" panose="02020502070401020303" pitchFamily="18" charset="0"/>
              </a:rPr>
              <a:t>set </a:t>
            </a:r>
            <a:r>
              <a:rPr kumimoji="1" lang="en-US" altLang="zh-CN" sz="2800" dirty="0" err="1">
                <a:latin typeface="Baskerville" panose="02020502070401020303" pitchFamily="18" charset="0"/>
                <a:ea typeface="Baskerville" panose="02020502070401020303" pitchFamily="18" charset="0"/>
              </a:rPr>
              <a:t>bb.in</a:t>
            </a:r>
            <a:r>
              <a:rPr kumimoji="1" lang="en-US" altLang="zh-CN" sz="2800" dirty="0">
                <a:latin typeface="Baskerville" panose="02020502070401020303" pitchFamily="18" charset="0"/>
                <a:ea typeface="Baskerville" panose="02020502070401020303" pitchFamily="18" charset="0"/>
              </a:rPr>
              <a:t> = 1</a:t>
            </a:r>
            <a:endParaRPr kumimoji="1" lang="zh-CN" altLang="en-US" sz="2800" dirty="0">
              <a:latin typeface="Baskerville" panose="02020502070401020303" pitchFamily="18" charset="0"/>
              <a:ea typeface="等线" panose="02010600030101010101" pitchFamily="2" charset="-122"/>
            </a:endParaRPr>
          </a:p>
        </p:txBody>
      </p:sp>
      <p:sp>
        <p:nvSpPr>
          <p:cNvPr id="5" name="矩形 4"/>
          <p:cNvSpPr/>
          <p:nvPr/>
        </p:nvSpPr>
        <p:spPr>
          <a:xfrm>
            <a:off x="1115616" y="4945732"/>
            <a:ext cx="1322798" cy="523220"/>
          </a:xfrm>
          <a:prstGeom prst="rect">
            <a:avLst/>
          </a:prstGeom>
        </p:spPr>
        <p:txBody>
          <a:bodyPr wrap="none">
            <a:spAutoFit/>
          </a:bodyPr>
          <a:lstStyle/>
          <a:p>
            <a:r>
              <a:rPr kumimoji="1" lang="en-US" altLang="zh-CN" sz="2800" dirty="0">
                <a:solidFill>
                  <a:srgbClr val="FF0000"/>
                </a:solidFill>
                <a:latin typeface="Baskerville" panose="02020502070401020303" pitchFamily="18" charset="0"/>
                <a:ea typeface="Baskerville" panose="02020502070401020303" pitchFamily="18" charset="0"/>
                <a:cs typeface="Myriad Pro Light SemiCond"/>
              </a:rPr>
              <a:t>m1 lost!</a:t>
            </a:r>
            <a:endParaRPr lang="zh-CN" altLang="en-US" sz="2800" dirty="0">
              <a:solidFill>
                <a:srgbClr val="FF0000"/>
              </a:solidFill>
              <a:latin typeface="Baskerville" panose="02020502070401020303" pitchFamily="18" charset="0"/>
              <a:ea typeface="等线" panose="02010600030101010101" pitchFamily="2" charset="-122"/>
              <a:cs typeface="Myriad Pro Light SemiCond"/>
            </a:endParaRPr>
          </a:p>
        </p:txBody>
      </p:sp>
    </p:spTree>
    <p:extLst>
      <p:ext uri="{BB962C8B-B14F-4D97-AF65-F5344CB8AC3E}">
        <p14:creationId xmlns:p14="http://schemas.microsoft.com/office/powerpoint/2010/main" val="32832191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Baskerville" panose="02020502070401020303" pitchFamily="18" charset="0"/>
              </a:rPr>
              <a:t>Send with Locking: Correct?</a:t>
            </a:r>
            <a:endParaRPr kumimoji="1"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kumimoji="1" lang="en-US" altLang="zh-CN" dirty="0">
                <a:ea typeface="Baskerville" panose="02020502070401020303" pitchFamily="18" charset="0"/>
              </a:rPr>
              <a:t>send(bb, message):</a:t>
            </a:r>
          </a:p>
          <a:p>
            <a:pPr marL="0" indent="0">
              <a:buNone/>
            </a:pPr>
            <a:r>
              <a:rPr kumimoji="1" lang="en-US" altLang="zh-CN" dirty="0">
                <a:ea typeface="Baskerville" panose="02020502070401020303" pitchFamily="18" charset="0"/>
              </a:rPr>
              <a:t>    while True:</a:t>
            </a:r>
          </a:p>
          <a:p>
            <a:pPr marL="0" indent="0">
              <a:buNone/>
            </a:pPr>
            <a:r>
              <a:rPr kumimoji="1" lang="en-US" altLang="zh-CN" dirty="0">
                <a:ea typeface="Baskerville" panose="02020502070401020303" pitchFamily="18" charset="0"/>
              </a:rPr>
              <a:t>         if </a:t>
            </a:r>
            <a:r>
              <a:rPr kumimoji="1" lang="en-US" altLang="zh-CN" dirty="0" err="1">
                <a:ea typeface="Baskerville" panose="02020502070401020303" pitchFamily="18" charset="0"/>
              </a:rPr>
              <a:t>bb.in</a:t>
            </a:r>
            <a:r>
              <a:rPr kumimoji="1" lang="en-US" altLang="zh-CN" dirty="0">
                <a:ea typeface="Baskerville" panose="02020502070401020303" pitchFamily="18" charset="0"/>
              </a:rPr>
              <a:t> – </a:t>
            </a:r>
            <a:r>
              <a:rPr kumimoji="1" lang="en-US" altLang="zh-CN" dirty="0" err="1">
                <a:ea typeface="Baskerville" panose="02020502070401020303" pitchFamily="18" charset="0"/>
              </a:rPr>
              <a:t>bb.out</a:t>
            </a:r>
            <a:r>
              <a:rPr kumimoji="1" lang="en-US" altLang="zh-CN" dirty="0">
                <a:ea typeface="Baskerville" panose="02020502070401020303" pitchFamily="18" charset="0"/>
              </a:rPr>
              <a:t> &lt; N:</a:t>
            </a:r>
          </a:p>
          <a:p>
            <a:pPr marL="0" indent="0">
              <a:buNone/>
            </a:pPr>
            <a:r>
              <a:rPr kumimoji="1" lang="en-US" altLang="zh-CN" dirty="0">
                <a:solidFill>
                  <a:srgbClr val="0096FF"/>
                </a:solidFill>
                <a:ea typeface="Baskerville" panose="02020502070401020303" pitchFamily="18" charset="0"/>
              </a:rPr>
              <a:t>              acquire(</a:t>
            </a:r>
            <a:r>
              <a:rPr kumimoji="1" lang="en-US" altLang="zh-CN" dirty="0" err="1">
                <a:solidFill>
                  <a:srgbClr val="0096FF"/>
                </a:solidFill>
                <a:ea typeface="Baskerville" panose="02020502070401020303" pitchFamily="18" charset="0"/>
              </a:rPr>
              <a:t>bb.send_lock</a:t>
            </a:r>
            <a:r>
              <a:rPr kumimoji="1" lang="en-US" altLang="zh-CN" dirty="0">
                <a:solidFill>
                  <a:srgbClr val="0096FF"/>
                </a:solidFill>
                <a:ea typeface="Baskerville" panose="02020502070401020303" pitchFamily="18" charset="0"/>
              </a:rPr>
              <a:t>)</a:t>
            </a:r>
          </a:p>
          <a:p>
            <a:pPr marL="0" indent="0">
              <a:buNone/>
            </a:pPr>
            <a:r>
              <a:rPr kumimoji="1" lang="en-US" altLang="zh-CN" dirty="0">
                <a:ea typeface="Baskerville" panose="02020502070401020303" pitchFamily="18" charset="0"/>
              </a:rPr>
              <a:t>              </a:t>
            </a:r>
            <a:r>
              <a:rPr kumimoji="1" lang="en-US" altLang="zh-CN" dirty="0" err="1">
                <a:ea typeface="Baskerville" panose="02020502070401020303" pitchFamily="18" charset="0"/>
              </a:rPr>
              <a:t>bb.buf</a:t>
            </a:r>
            <a:r>
              <a:rPr kumimoji="1" lang="en-US" altLang="zh-CN" dirty="0">
                <a:ea typeface="Baskerville" panose="02020502070401020303" pitchFamily="18" charset="0"/>
              </a:rPr>
              <a:t>[</a:t>
            </a:r>
            <a:r>
              <a:rPr kumimoji="1" lang="en-US" altLang="zh-CN" dirty="0" err="1">
                <a:ea typeface="Baskerville" panose="02020502070401020303" pitchFamily="18" charset="0"/>
              </a:rPr>
              <a:t>bb.in</a:t>
            </a:r>
            <a:r>
              <a:rPr kumimoji="1" lang="en-US" altLang="zh-CN" dirty="0">
                <a:ea typeface="Baskerville" panose="02020502070401020303" pitchFamily="18" charset="0"/>
              </a:rPr>
              <a:t> mod N] &lt;- message</a:t>
            </a:r>
          </a:p>
          <a:p>
            <a:pPr marL="0" indent="0">
              <a:buNone/>
            </a:pPr>
            <a:r>
              <a:rPr kumimoji="1" lang="en-US" altLang="zh-CN" dirty="0">
                <a:ea typeface="Baskerville" panose="02020502070401020303" pitchFamily="18" charset="0"/>
              </a:rPr>
              <a:t>              </a:t>
            </a:r>
            <a:r>
              <a:rPr kumimoji="1" lang="en-US" altLang="zh-CN" dirty="0" err="1">
                <a:ea typeface="Baskerville" panose="02020502070401020303" pitchFamily="18" charset="0"/>
              </a:rPr>
              <a:t>bb.in</a:t>
            </a:r>
            <a:r>
              <a:rPr kumimoji="1" lang="en-US" altLang="zh-CN" dirty="0">
                <a:ea typeface="Baskerville" panose="02020502070401020303" pitchFamily="18" charset="0"/>
              </a:rPr>
              <a:t> &lt;- </a:t>
            </a:r>
            <a:r>
              <a:rPr kumimoji="1" lang="en-US" altLang="zh-CN" dirty="0" err="1">
                <a:ea typeface="Baskerville" panose="02020502070401020303" pitchFamily="18" charset="0"/>
              </a:rPr>
              <a:t>bb.in</a:t>
            </a:r>
            <a:r>
              <a:rPr kumimoji="1" lang="en-US" altLang="zh-CN" dirty="0">
                <a:ea typeface="Baskerville" panose="02020502070401020303" pitchFamily="18" charset="0"/>
              </a:rPr>
              <a:t> + 1</a:t>
            </a:r>
          </a:p>
          <a:p>
            <a:pPr marL="0" indent="0">
              <a:buNone/>
            </a:pPr>
            <a:r>
              <a:rPr kumimoji="1" lang="en-US" altLang="zh-CN" dirty="0">
                <a:solidFill>
                  <a:srgbClr val="FF0000"/>
                </a:solidFill>
                <a:ea typeface="Baskerville" panose="02020502070401020303" pitchFamily="18" charset="0"/>
              </a:rPr>
              <a:t>              </a:t>
            </a:r>
            <a:r>
              <a:rPr kumimoji="1" lang="en-US" altLang="zh-CN" dirty="0">
                <a:solidFill>
                  <a:srgbClr val="0096FF"/>
                </a:solidFill>
                <a:ea typeface="Baskerville" panose="02020502070401020303" pitchFamily="18" charset="0"/>
              </a:rPr>
              <a:t>release(</a:t>
            </a:r>
            <a:r>
              <a:rPr kumimoji="1" lang="en-US" altLang="zh-CN" dirty="0" err="1">
                <a:solidFill>
                  <a:srgbClr val="0096FF"/>
                </a:solidFill>
                <a:ea typeface="Baskerville" panose="02020502070401020303" pitchFamily="18" charset="0"/>
              </a:rPr>
              <a:t>bb.send_lock</a:t>
            </a:r>
            <a:r>
              <a:rPr kumimoji="1" lang="en-US" altLang="zh-CN" dirty="0">
                <a:solidFill>
                  <a:srgbClr val="FF0000"/>
                </a:solidFill>
                <a:ea typeface="Baskerville" panose="02020502070401020303" pitchFamily="18" charset="0"/>
              </a:rPr>
              <a:t>)</a:t>
            </a:r>
          </a:p>
          <a:p>
            <a:pPr marL="0" indent="0">
              <a:buNone/>
            </a:pPr>
            <a:r>
              <a:rPr kumimoji="1" lang="en-US" altLang="zh-CN" dirty="0">
                <a:ea typeface="Baskerville" panose="02020502070401020303" pitchFamily="18" charset="0"/>
              </a:rPr>
              <a:t>              return</a:t>
            </a:r>
            <a:endParaRPr kumimoji="1" lang="zh-CN" altLang="en-US" dirty="0"/>
          </a:p>
        </p:txBody>
      </p:sp>
    </p:spTree>
    <p:extLst>
      <p:ext uri="{BB962C8B-B14F-4D97-AF65-F5344CB8AC3E}">
        <p14:creationId xmlns:p14="http://schemas.microsoft.com/office/powerpoint/2010/main" val="286762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Baskerville" panose="02020502070401020303" pitchFamily="18" charset="0"/>
              </a:rPr>
              <a:t>Send with Locking: the Correct Version</a:t>
            </a:r>
            <a:endParaRPr kumimoji="1"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kumimoji="1" lang="en-US" altLang="zh-CN" dirty="0">
                <a:ea typeface="Baskerville" panose="02020502070401020303" pitchFamily="18" charset="0"/>
              </a:rPr>
              <a:t>send(bb, message):</a:t>
            </a:r>
          </a:p>
          <a:p>
            <a:pPr marL="0" indent="0">
              <a:buNone/>
            </a:pPr>
            <a:r>
              <a:rPr kumimoji="1" lang="en-US" altLang="zh-CN" dirty="0">
                <a:solidFill>
                  <a:srgbClr val="0096FF"/>
                </a:solidFill>
                <a:ea typeface="Baskerville" panose="02020502070401020303" pitchFamily="18" charset="0"/>
              </a:rPr>
              <a:t>      acquire(</a:t>
            </a:r>
            <a:r>
              <a:rPr kumimoji="1" lang="en-US" altLang="zh-CN" dirty="0" err="1">
                <a:solidFill>
                  <a:srgbClr val="0096FF"/>
                </a:solidFill>
                <a:ea typeface="Baskerville" panose="02020502070401020303" pitchFamily="18" charset="0"/>
              </a:rPr>
              <a:t>bb.send_lock</a:t>
            </a:r>
            <a:r>
              <a:rPr kumimoji="1" lang="en-US" altLang="zh-CN" dirty="0">
                <a:solidFill>
                  <a:srgbClr val="0096FF"/>
                </a:solidFill>
                <a:ea typeface="Baskerville" panose="02020502070401020303" pitchFamily="18" charset="0"/>
              </a:rPr>
              <a:t>)</a:t>
            </a:r>
          </a:p>
          <a:p>
            <a:pPr marL="0" indent="0">
              <a:buNone/>
            </a:pPr>
            <a:r>
              <a:rPr kumimoji="1" lang="en-US" altLang="zh-CN" dirty="0">
                <a:ea typeface="Baskerville" panose="02020502070401020303" pitchFamily="18" charset="0"/>
              </a:rPr>
              <a:t>      while True:</a:t>
            </a:r>
          </a:p>
          <a:p>
            <a:pPr marL="0" indent="0">
              <a:buNone/>
            </a:pPr>
            <a:r>
              <a:rPr kumimoji="1" lang="en-US" altLang="zh-CN" dirty="0">
                <a:ea typeface="Baskerville" panose="02020502070401020303" pitchFamily="18" charset="0"/>
              </a:rPr>
              <a:t>          if </a:t>
            </a:r>
            <a:r>
              <a:rPr kumimoji="1" lang="en-US" altLang="zh-CN" dirty="0" err="1">
                <a:ea typeface="Baskerville" panose="02020502070401020303" pitchFamily="18" charset="0"/>
              </a:rPr>
              <a:t>bb.in</a:t>
            </a:r>
            <a:r>
              <a:rPr kumimoji="1" lang="en-US" altLang="zh-CN" dirty="0">
                <a:ea typeface="Baskerville" panose="02020502070401020303" pitchFamily="18" charset="0"/>
              </a:rPr>
              <a:t> – </a:t>
            </a:r>
            <a:r>
              <a:rPr kumimoji="1" lang="en-US" altLang="zh-CN" dirty="0" err="1">
                <a:ea typeface="Baskerville" panose="02020502070401020303" pitchFamily="18" charset="0"/>
              </a:rPr>
              <a:t>bb.out</a:t>
            </a:r>
            <a:r>
              <a:rPr kumimoji="1" lang="en-US" altLang="zh-CN" dirty="0">
                <a:ea typeface="Baskerville" panose="02020502070401020303" pitchFamily="18" charset="0"/>
              </a:rPr>
              <a:t> &lt; N:</a:t>
            </a:r>
          </a:p>
          <a:p>
            <a:pPr marL="0" indent="0">
              <a:buNone/>
            </a:pPr>
            <a:r>
              <a:rPr kumimoji="1" lang="en-US" altLang="zh-CN" dirty="0">
                <a:ea typeface="Baskerville" panose="02020502070401020303" pitchFamily="18" charset="0"/>
              </a:rPr>
              <a:t>              </a:t>
            </a:r>
            <a:r>
              <a:rPr kumimoji="1" lang="en-US" altLang="zh-CN" dirty="0" err="1">
                <a:ea typeface="Baskerville" panose="02020502070401020303" pitchFamily="18" charset="0"/>
              </a:rPr>
              <a:t>bb.buf</a:t>
            </a:r>
            <a:r>
              <a:rPr kumimoji="1" lang="en-US" altLang="zh-CN" dirty="0">
                <a:ea typeface="Baskerville" panose="02020502070401020303" pitchFamily="18" charset="0"/>
              </a:rPr>
              <a:t>[</a:t>
            </a:r>
            <a:r>
              <a:rPr kumimoji="1" lang="en-US" altLang="zh-CN" dirty="0" err="1">
                <a:ea typeface="Baskerville" panose="02020502070401020303" pitchFamily="18" charset="0"/>
              </a:rPr>
              <a:t>bb.in</a:t>
            </a:r>
            <a:r>
              <a:rPr kumimoji="1" lang="en-US" altLang="zh-CN" dirty="0">
                <a:ea typeface="Baskerville" panose="02020502070401020303" pitchFamily="18" charset="0"/>
              </a:rPr>
              <a:t> mod N] &lt;- message</a:t>
            </a:r>
          </a:p>
          <a:p>
            <a:pPr marL="0" indent="0">
              <a:buNone/>
            </a:pPr>
            <a:r>
              <a:rPr kumimoji="1" lang="en-US" altLang="zh-CN" dirty="0">
                <a:ea typeface="Baskerville" panose="02020502070401020303" pitchFamily="18" charset="0"/>
              </a:rPr>
              <a:t>              </a:t>
            </a:r>
            <a:r>
              <a:rPr kumimoji="1" lang="en-US" altLang="zh-CN" dirty="0" err="1">
                <a:ea typeface="Baskerville" panose="02020502070401020303" pitchFamily="18" charset="0"/>
              </a:rPr>
              <a:t>bb.in</a:t>
            </a:r>
            <a:r>
              <a:rPr kumimoji="1" lang="en-US" altLang="zh-CN" dirty="0">
                <a:ea typeface="Baskerville" panose="02020502070401020303" pitchFamily="18" charset="0"/>
              </a:rPr>
              <a:t> &lt;- </a:t>
            </a:r>
            <a:r>
              <a:rPr kumimoji="1" lang="en-US" altLang="zh-CN" dirty="0" err="1">
                <a:ea typeface="Baskerville" panose="02020502070401020303" pitchFamily="18" charset="0"/>
              </a:rPr>
              <a:t>bb.in</a:t>
            </a:r>
            <a:r>
              <a:rPr kumimoji="1" lang="en-US" altLang="zh-CN" dirty="0">
                <a:ea typeface="Baskerville" panose="02020502070401020303" pitchFamily="18" charset="0"/>
              </a:rPr>
              <a:t> + 1</a:t>
            </a:r>
          </a:p>
          <a:p>
            <a:pPr marL="0" indent="0">
              <a:buNone/>
            </a:pPr>
            <a:r>
              <a:rPr kumimoji="1" lang="en-US" altLang="zh-CN" dirty="0">
                <a:solidFill>
                  <a:srgbClr val="0096FF"/>
                </a:solidFill>
                <a:ea typeface="Baskerville" panose="02020502070401020303" pitchFamily="18" charset="0"/>
              </a:rPr>
              <a:t>              release(</a:t>
            </a:r>
            <a:r>
              <a:rPr kumimoji="1" lang="en-US" altLang="zh-CN" dirty="0" err="1">
                <a:solidFill>
                  <a:srgbClr val="0096FF"/>
                </a:solidFill>
                <a:ea typeface="Baskerville" panose="02020502070401020303" pitchFamily="18" charset="0"/>
              </a:rPr>
              <a:t>bb.send_lock</a:t>
            </a:r>
            <a:r>
              <a:rPr kumimoji="1" lang="en-US" altLang="zh-CN" dirty="0">
                <a:solidFill>
                  <a:srgbClr val="0096FF"/>
                </a:solidFill>
                <a:ea typeface="Baskerville" panose="02020502070401020303" pitchFamily="18" charset="0"/>
              </a:rPr>
              <a:t>)</a:t>
            </a:r>
          </a:p>
          <a:p>
            <a:pPr marL="0" indent="0">
              <a:buNone/>
            </a:pPr>
            <a:r>
              <a:rPr kumimoji="1" lang="en-US" altLang="zh-CN" dirty="0">
                <a:ea typeface="Baskerville" panose="02020502070401020303" pitchFamily="18" charset="0"/>
              </a:rPr>
              <a:t>              return</a:t>
            </a:r>
            <a:endParaRPr kumimoji="1" lang="zh-CN" altLang="en-US" dirty="0"/>
          </a:p>
        </p:txBody>
      </p:sp>
    </p:spTree>
    <p:extLst>
      <p:ext uri="{BB962C8B-B14F-4D97-AF65-F5344CB8AC3E}">
        <p14:creationId xmlns:p14="http://schemas.microsoft.com/office/powerpoint/2010/main" val="10755582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Baskerville" panose="02020502070401020303" pitchFamily="18" charset="0"/>
              </a:rPr>
              <a:t>Send with Locking: Another Version</a:t>
            </a:r>
            <a:endParaRPr kumimoji="1" lang="zh-CN" altLang="en-US" dirty="0"/>
          </a:p>
        </p:txBody>
      </p:sp>
      <p:sp>
        <p:nvSpPr>
          <p:cNvPr id="3" name="内容占位符 2"/>
          <p:cNvSpPr>
            <a:spLocks noGrp="1"/>
          </p:cNvSpPr>
          <p:nvPr>
            <p:ph idx="1"/>
          </p:nvPr>
        </p:nvSpPr>
        <p:spPr>
          <a:xfrm>
            <a:off x="457200" y="1333500"/>
            <a:ext cx="8229600" cy="4188295"/>
          </a:xfrm>
        </p:spPr>
        <p:txBody>
          <a:bodyPr>
            <a:normAutofit fontScale="77500" lnSpcReduction="20000"/>
          </a:bodyPr>
          <a:lstStyle/>
          <a:p>
            <a:pPr marL="0" indent="0">
              <a:buNone/>
            </a:pPr>
            <a:r>
              <a:rPr kumimoji="1" lang="en-US" altLang="zh-CN" dirty="0">
                <a:ea typeface="Baskerville" panose="02020502070401020303" pitchFamily="18" charset="0"/>
              </a:rPr>
              <a:t>send(bb, message):</a:t>
            </a:r>
          </a:p>
          <a:p>
            <a:pPr marL="0" indent="0">
              <a:buNone/>
            </a:pPr>
            <a:r>
              <a:rPr kumimoji="1" lang="zh-CN" altLang="en-US" dirty="0"/>
              <a:t>    </a:t>
            </a:r>
            <a:r>
              <a:rPr kumimoji="1" lang="en-US" altLang="zh-CN" dirty="0">
                <a:ea typeface="Baskerville" panose="02020502070401020303" pitchFamily="18" charset="0"/>
              </a:rPr>
              <a:t>while True:</a:t>
            </a:r>
          </a:p>
          <a:p>
            <a:pPr marL="0" indent="0">
              <a:buNone/>
            </a:pPr>
            <a:r>
              <a:rPr kumimoji="1" lang="zh-CN" altLang="en-US" dirty="0">
                <a:solidFill>
                  <a:srgbClr val="0096FF"/>
                </a:solidFill>
              </a:rPr>
              <a:t>          </a:t>
            </a:r>
            <a:r>
              <a:rPr kumimoji="1" lang="en-US" altLang="zh-CN" dirty="0">
                <a:solidFill>
                  <a:srgbClr val="0096FF"/>
                </a:solidFill>
                <a:ea typeface="Baskerville" panose="02020502070401020303" pitchFamily="18" charset="0"/>
              </a:rPr>
              <a:t>acquire(</a:t>
            </a:r>
            <a:r>
              <a:rPr kumimoji="1" lang="en-US" altLang="zh-CN" dirty="0" err="1">
                <a:solidFill>
                  <a:srgbClr val="0096FF"/>
                </a:solidFill>
                <a:ea typeface="Baskerville" panose="02020502070401020303" pitchFamily="18" charset="0"/>
              </a:rPr>
              <a:t>bb.send_lock</a:t>
            </a:r>
            <a:r>
              <a:rPr kumimoji="1" lang="en-US" altLang="zh-CN" dirty="0">
                <a:solidFill>
                  <a:srgbClr val="0096FF"/>
                </a:solidFill>
                <a:ea typeface="Baskerville" panose="02020502070401020303" pitchFamily="18" charset="0"/>
              </a:rPr>
              <a:t>)</a:t>
            </a:r>
          </a:p>
          <a:p>
            <a:pPr marL="0" indent="0">
              <a:buNone/>
            </a:pPr>
            <a:r>
              <a:rPr kumimoji="1" lang="en-US" altLang="zh-CN" dirty="0">
                <a:ea typeface="Baskerville" panose="02020502070401020303" pitchFamily="18" charset="0"/>
              </a:rPr>
              <a:t>          if </a:t>
            </a:r>
            <a:r>
              <a:rPr kumimoji="1" lang="en-US" altLang="zh-CN" dirty="0" err="1">
                <a:ea typeface="Baskerville" panose="02020502070401020303" pitchFamily="18" charset="0"/>
              </a:rPr>
              <a:t>bb.in</a:t>
            </a:r>
            <a:r>
              <a:rPr kumimoji="1" lang="en-US" altLang="zh-CN" dirty="0">
                <a:ea typeface="Baskerville" panose="02020502070401020303" pitchFamily="18" charset="0"/>
              </a:rPr>
              <a:t> – </a:t>
            </a:r>
            <a:r>
              <a:rPr kumimoji="1" lang="en-US" altLang="zh-CN" dirty="0" err="1">
                <a:ea typeface="Baskerville" panose="02020502070401020303" pitchFamily="18" charset="0"/>
              </a:rPr>
              <a:t>bb.out</a:t>
            </a:r>
            <a:r>
              <a:rPr kumimoji="1" lang="en-US" altLang="zh-CN" dirty="0">
                <a:ea typeface="Baskerville" panose="02020502070401020303" pitchFamily="18" charset="0"/>
              </a:rPr>
              <a:t> &lt; N:</a:t>
            </a:r>
          </a:p>
          <a:p>
            <a:pPr marL="0" indent="0">
              <a:buNone/>
            </a:pPr>
            <a:r>
              <a:rPr kumimoji="1" lang="en-US" altLang="zh-CN" dirty="0">
                <a:ea typeface="Baskerville" panose="02020502070401020303" pitchFamily="18" charset="0"/>
              </a:rPr>
              <a:t>              </a:t>
            </a:r>
            <a:r>
              <a:rPr kumimoji="1" lang="en-US" altLang="zh-CN" dirty="0" err="1">
                <a:ea typeface="Baskerville" panose="02020502070401020303" pitchFamily="18" charset="0"/>
              </a:rPr>
              <a:t>bb.buf</a:t>
            </a:r>
            <a:r>
              <a:rPr kumimoji="1" lang="en-US" altLang="zh-CN" dirty="0">
                <a:ea typeface="Baskerville" panose="02020502070401020303" pitchFamily="18" charset="0"/>
              </a:rPr>
              <a:t>[</a:t>
            </a:r>
            <a:r>
              <a:rPr kumimoji="1" lang="en-US" altLang="zh-CN" dirty="0" err="1">
                <a:ea typeface="Baskerville" panose="02020502070401020303" pitchFamily="18" charset="0"/>
              </a:rPr>
              <a:t>bb.in</a:t>
            </a:r>
            <a:r>
              <a:rPr kumimoji="1" lang="en-US" altLang="zh-CN" dirty="0">
                <a:ea typeface="Baskerville" panose="02020502070401020303" pitchFamily="18" charset="0"/>
              </a:rPr>
              <a:t> mod N] &lt;- message</a:t>
            </a:r>
          </a:p>
          <a:p>
            <a:pPr marL="0" indent="0">
              <a:buNone/>
            </a:pPr>
            <a:r>
              <a:rPr kumimoji="1" lang="en-US" altLang="zh-CN" dirty="0">
                <a:ea typeface="Baskerville" panose="02020502070401020303" pitchFamily="18" charset="0"/>
              </a:rPr>
              <a:t>              </a:t>
            </a:r>
            <a:r>
              <a:rPr kumimoji="1" lang="en-US" altLang="zh-CN" dirty="0" err="1">
                <a:ea typeface="Baskerville" panose="02020502070401020303" pitchFamily="18" charset="0"/>
              </a:rPr>
              <a:t>bb.in</a:t>
            </a:r>
            <a:r>
              <a:rPr kumimoji="1" lang="en-US" altLang="zh-CN" dirty="0">
                <a:ea typeface="Baskerville" panose="02020502070401020303" pitchFamily="18" charset="0"/>
              </a:rPr>
              <a:t> &lt;- </a:t>
            </a:r>
            <a:r>
              <a:rPr kumimoji="1" lang="en-US" altLang="zh-CN" dirty="0" err="1">
                <a:ea typeface="Baskerville" panose="02020502070401020303" pitchFamily="18" charset="0"/>
              </a:rPr>
              <a:t>bb.in</a:t>
            </a:r>
            <a:r>
              <a:rPr kumimoji="1" lang="en-US" altLang="zh-CN" dirty="0">
                <a:ea typeface="Baskerville" panose="02020502070401020303" pitchFamily="18" charset="0"/>
              </a:rPr>
              <a:t> + 1</a:t>
            </a:r>
          </a:p>
          <a:p>
            <a:pPr marL="0" indent="0">
              <a:buNone/>
            </a:pPr>
            <a:r>
              <a:rPr kumimoji="1" lang="en-US" altLang="zh-CN" dirty="0">
                <a:solidFill>
                  <a:srgbClr val="0096FF"/>
                </a:solidFill>
                <a:ea typeface="Baskerville" panose="02020502070401020303" pitchFamily="18" charset="0"/>
              </a:rPr>
              <a:t>              release(</a:t>
            </a:r>
            <a:r>
              <a:rPr kumimoji="1" lang="en-US" altLang="zh-CN" dirty="0" err="1">
                <a:solidFill>
                  <a:srgbClr val="0096FF"/>
                </a:solidFill>
                <a:ea typeface="Baskerville" panose="02020502070401020303" pitchFamily="18" charset="0"/>
              </a:rPr>
              <a:t>bb.send_lock</a:t>
            </a:r>
            <a:r>
              <a:rPr kumimoji="1" lang="en-US" altLang="zh-CN" dirty="0">
                <a:solidFill>
                  <a:srgbClr val="0096FF"/>
                </a:solidFill>
                <a:ea typeface="Baskerville" panose="02020502070401020303" pitchFamily="18" charset="0"/>
              </a:rPr>
              <a:t>)</a:t>
            </a:r>
          </a:p>
          <a:p>
            <a:pPr marL="0" indent="0">
              <a:buNone/>
            </a:pPr>
            <a:r>
              <a:rPr kumimoji="1" lang="en-US" altLang="zh-CN" dirty="0">
                <a:ea typeface="Baskerville" panose="02020502070401020303" pitchFamily="18" charset="0"/>
              </a:rPr>
              <a:t>              return</a:t>
            </a:r>
            <a:endParaRPr kumimoji="1" lang="zh-CN" altLang="en-US" dirty="0"/>
          </a:p>
          <a:p>
            <a:pPr marL="0" indent="0">
              <a:buNone/>
            </a:pPr>
            <a:r>
              <a:rPr kumimoji="1" lang="zh-CN" altLang="en-US" dirty="0">
                <a:solidFill>
                  <a:srgbClr val="0096FF"/>
                </a:solidFill>
              </a:rPr>
              <a:t>          </a:t>
            </a:r>
            <a:r>
              <a:rPr kumimoji="1" lang="en-US" altLang="zh-CN" dirty="0">
                <a:solidFill>
                  <a:srgbClr val="0096FF"/>
                </a:solidFill>
                <a:ea typeface="Baskerville" panose="02020502070401020303" pitchFamily="18" charset="0"/>
              </a:rPr>
              <a:t>release(</a:t>
            </a:r>
            <a:r>
              <a:rPr kumimoji="1" lang="en-US" altLang="zh-CN" dirty="0" err="1">
                <a:solidFill>
                  <a:srgbClr val="0096FF"/>
                </a:solidFill>
                <a:ea typeface="Baskerville" panose="02020502070401020303" pitchFamily="18" charset="0"/>
              </a:rPr>
              <a:t>bb.send_lock</a:t>
            </a:r>
            <a:r>
              <a:rPr kumimoji="1" lang="en-US" altLang="zh-CN" dirty="0">
                <a:solidFill>
                  <a:srgbClr val="0096FF"/>
                </a:solidFill>
                <a:ea typeface="Baskerville" panose="02020502070401020303" pitchFamily="18" charset="0"/>
              </a:rPr>
              <a:t>)</a:t>
            </a:r>
            <a:endParaRPr kumimoji="1" lang="zh-CN" altLang="en-US" dirty="0"/>
          </a:p>
        </p:txBody>
      </p:sp>
    </p:spTree>
    <p:extLst>
      <p:ext uri="{BB962C8B-B14F-4D97-AF65-F5344CB8AC3E}">
        <p14:creationId xmlns:p14="http://schemas.microsoft.com/office/powerpoint/2010/main" val="17381920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DF2B8A3-E6A1-8443-A9F3-F9FEB5554560}"/>
              </a:ext>
            </a:extLst>
          </p:cNvPr>
          <p:cNvSpPr>
            <a:spLocks noGrp="1"/>
          </p:cNvSpPr>
          <p:nvPr>
            <p:ph type="title"/>
          </p:nvPr>
        </p:nvSpPr>
        <p:spPr/>
        <p:txBody>
          <a:bodyPr/>
          <a:lstStyle/>
          <a:p>
            <a:r>
              <a:rPr kumimoji="1" lang="en-US" altLang="zh-CN" dirty="0">
                <a:ea typeface="Baskerville" panose="02020502070401020303" pitchFamily="18" charset="0"/>
              </a:rPr>
              <a:t>The</a:t>
            </a:r>
            <a:r>
              <a:rPr kumimoji="1" lang="zh-CN" altLang="en-US" dirty="0"/>
              <a:t> </a:t>
            </a:r>
            <a:r>
              <a:rPr kumimoji="1" lang="en-US" altLang="zh-CN" dirty="0">
                <a:ea typeface="Baskerville" panose="02020502070401020303" pitchFamily="18" charset="0"/>
              </a:rPr>
              <a:t>Need</a:t>
            </a:r>
            <a:r>
              <a:rPr kumimoji="1" lang="zh-CN" altLang="en-US" dirty="0"/>
              <a:t> </a:t>
            </a:r>
            <a:r>
              <a:rPr kumimoji="1" lang="en-US" altLang="zh-CN" dirty="0">
                <a:ea typeface="Baskerville" panose="02020502070401020303" pitchFamily="18" charset="0"/>
              </a:rPr>
              <a:t>for</a:t>
            </a:r>
            <a:r>
              <a:rPr kumimoji="1" lang="zh-CN" altLang="en-US" dirty="0"/>
              <a:t> </a:t>
            </a:r>
            <a:r>
              <a:rPr kumimoji="1" lang="en-US" altLang="zh-CN" dirty="0">
                <a:solidFill>
                  <a:srgbClr val="0096FF"/>
                </a:solidFill>
                <a:ea typeface="Baskerville" panose="02020502070401020303" pitchFamily="18" charset="0"/>
              </a:rPr>
              <a:t>Yield()</a:t>
            </a:r>
            <a:endParaRPr kumimoji="1" lang="zh-CN" altLang="en-US" dirty="0">
              <a:solidFill>
                <a:srgbClr val="0096FF"/>
              </a:solidFill>
            </a:endParaRPr>
          </a:p>
        </p:txBody>
      </p:sp>
      <p:sp>
        <p:nvSpPr>
          <p:cNvPr id="5" name="文本占位符 4">
            <a:extLst>
              <a:ext uri="{FF2B5EF4-FFF2-40B4-BE49-F238E27FC236}">
                <a16:creationId xmlns:a16="http://schemas.microsoft.com/office/drawing/2014/main" id="{D2FDE01E-44ED-CD44-9AA8-AFB1036834C9}"/>
              </a:ext>
            </a:extLst>
          </p:cNvPr>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836930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Baskerville" panose="02020502070401020303" pitchFamily="18" charset="0"/>
              </a:rPr>
              <a:t>The </a:t>
            </a:r>
            <a:r>
              <a:rPr lang="en-US" altLang="zh-CN" sz="3200" dirty="0">
                <a:solidFill>
                  <a:srgbClr val="0096FF"/>
                </a:solidFill>
                <a:latin typeface="Source Han Sans HW TC" panose="020B0500000000000000" pitchFamily="34" charset="-128"/>
                <a:ea typeface="Baskerville" panose="02020502070401020303" pitchFamily="18" charset="0"/>
              </a:rPr>
              <a:t>yield()</a:t>
            </a:r>
            <a:r>
              <a:rPr lang="en-US" altLang="zh-CN" dirty="0">
                <a:ea typeface="Baskerville" panose="02020502070401020303" pitchFamily="18" charset="0"/>
              </a:rPr>
              <a:t> System Call</a:t>
            </a:r>
            <a:endParaRPr lang="zh-CN" altLang="en-US" dirty="0"/>
          </a:p>
        </p:txBody>
      </p:sp>
      <p:sp>
        <p:nvSpPr>
          <p:cNvPr id="3" name="内容占位符 2"/>
          <p:cNvSpPr>
            <a:spLocks noGrp="1"/>
          </p:cNvSpPr>
          <p:nvPr>
            <p:ph idx="1"/>
          </p:nvPr>
        </p:nvSpPr>
        <p:spPr/>
        <p:txBody>
          <a:bodyPr>
            <a:normAutofit/>
          </a:bodyPr>
          <a:lstStyle/>
          <a:p>
            <a:r>
              <a:rPr lang="en-US" altLang="zh-CN" sz="2000" dirty="0">
                <a:ea typeface="Baskerville" panose="02020502070401020303" pitchFamily="18" charset="0"/>
              </a:rPr>
              <a:t>When</a:t>
            </a:r>
            <a:r>
              <a:rPr lang="zh-CN" altLang="en-US" sz="2000" dirty="0"/>
              <a:t> </a:t>
            </a:r>
            <a:r>
              <a:rPr lang="en-US" altLang="zh-CN" sz="2000" dirty="0">
                <a:ea typeface="Baskerville" panose="02020502070401020303" pitchFamily="18" charset="0"/>
              </a:rPr>
              <a:t>using</a:t>
            </a:r>
            <a:r>
              <a:rPr lang="zh-CN" altLang="en-US" sz="2000" dirty="0"/>
              <a:t> </a:t>
            </a:r>
            <a:r>
              <a:rPr lang="en-US" altLang="zh-CN" sz="2000" dirty="0">
                <a:ea typeface="Baskerville" panose="02020502070401020303" pitchFamily="18" charset="0"/>
              </a:rPr>
              <a:t>locking, current thread is</a:t>
            </a:r>
            <a:r>
              <a:rPr lang="zh-CN" altLang="en-US" sz="2000" dirty="0"/>
              <a:t> </a:t>
            </a:r>
            <a:r>
              <a:rPr lang="en-US" altLang="zh-CN" sz="2000" dirty="0">
                <a:ea typeface="Baskerville" panose="02020502070401020303" pitchFamily="18" charset="0"/>
              </a:rPr>
              <a:t>busy </a:t>
            </a:r>
            <a:r>
              <a:rPr lang="en-US" altLang="zh-CN" sz="2000" dirty="0">
                <a:solidFill>
                  <a:srgbClr val="C00000"/>
                </a:solidFill>
                <a:ea typeface="Baskerville" panose="02020502070401020303" pitchFamily="18" charset="0"/>
              </a:rPr>
              <a:t>waiting</a:t>
            </a:r>
            <a:r>
              <a:rPr lang="en-US" altLang="zh-CN" sz="2000" dirty="0">
                <a:ea typeface="Baskerville" panose="02020502070401020303" pitchFamily="18" charset="0"/>
              </a:rPr>
              <a:t> for an event</a:t>
            </a:r>
          </a:p>
          <a:p>
            <a:r>
              <a:rPr lang="en-US" altLang="zh-CN" sz="2000" dirty="0">
                <a:ea typeface="Baskerville" panose="02020502070401020303" pitchFamily="18" charset="0"/>
              </a:rPr>
              <a:t>Implementation of yield():</a:t>
            </a:r>
          </a:p>
          <a:p>
            <a:pPr marL="800100" lvl="1" indent="-342900">
              <a:buFont typeface="+mj-lt"/>
              <a:buAutoNum type="arabicPeriod"/>
            </a:pPr>
            <a:r>
              <a:rPr lang="en-US" altLang="zh-CN" sz="1800" dirty="0">
                <a:solidFill>
                  <a:srgbClr val="0096FF"/>
                </a:solidFill>
                <a:ea typeface="Baskerville" panose="02020502070401020303" pitchFamily="18" charset="0"/>
              </a:rPr>
              <a:t>Suspend running thread</a:t>
            </a:r>
            <a:r>
              <a:rPr lang="en-US" altLang="zh-CN" sz="1800" dirty="0">
                <a:ea typeface="Baskerville" panose="02020502070401020303" pitchFamily="18" charset="0"/>
              </a:rPr>
              <a:t>: save stack pointer and page-table register</a:t>
            </a:r>
          </a:p>
          <a:p>
            <a:pPr marL="800100" lvl="1" indent="-342900">
              <a:buFont typeface="+mj-lt"/>
              <a:buAutoNum type="arabicPeriod"/>
            </a:pPr>
            <a:r>
              <a:rPr lang="en-US" altLang="zh-CN" sz="1800" dirty="0">
                <a:solidFill>
                  <a:srgbClr val="0096FF"/>
                </a:solidFill>
                <a:ea typeface="Baskerville" panose="02020502070401020303" pitchFamily="18" charset="0"/>
              </a:rPr>
              <a:t>Choose new thread</a:t>
            </a:r>
            <a:r>
              <a:rPr lang="en-US" altLang="zh-CN" sz="1800" dirty="0">
                <a:ea typeface="Baskerville" panose="02020502070401020303" pitchFamily="18" charset="0"/>
              </a:rPr>
              <a:t>: round-robin fashion until we hit a RUNNABLE thread (perhaps the one that just called yield)</a:t>
            </a:r>
          </a:p>
          <a:p>
            <a:pPr marL="800100" lvl="1" indent="-342900">
              <a:buFont typeface="+mj-lt"/>
              <a:buAutoNum type="arabicPeriod"/>
            </a:pPr>
            <a:r>
              <a:rPr lang="en-US" altLang="zh-CN" sz="1800" dirty="0">
                <a:solidFill>
                  <a:srgbClr val="0096FF"/>
                </a:solidFill>
                <a:ea typeface="Baskerville" panose="02020502070401020303" pitchFamily="18" charset="0"/>
              </a:rPr>
              <a:t>Resume thread to run</a:t>
            </a:r>
            <a:r>
              <a:rPr lang="en-US" altLang="zh-CN" sz="1800" dirty="0">
                <a:ea typeface="Baskerville" panose="02020502070401020303" pitchFamily="18" charset="0"/>
              </a:rPr>
              <a:t>: reload state all of this happens as an atomic action</a:t>
            </a:r>
          </a:p>
          <a:p>
            <a:r>
              <a:rPr lang="en-US" altLang="zh-CN" sz="2000" dirty="0">
                <a:ea typeface="Baskerville" panose="02020502070401020303" pitchFamily="18" charset="0"/>
              </a:rPr>
              <a:t>Data structures</a:t>
            </a:r>
          </a:p>
          <a:p>
            <a:pPr lvl="1"/>
            <a:r>
              <a:rPr lang="en-US" altLang="zh-CN" sz="1800" dirty="0">
                <a:ea typeface="Baskerville" panose="02020502070401020303" pitchFamily="18" charset="0"/>
              </a:rPr>
              <a:t>threads table, CPUs table, </a:t>
            </a:r>
            <a:r>
              <a:rPr lang="en-US" altLang="zh-CN" sz="1800" dirty="0" err="1">
                <a:ea typeface="Baskerville" panose="02020502070401020303" pitchFamily="18" charset="0"/>
              </a:rPr>
              <a:t>t_lock</a:t>
            </a:r>
            <a:endParaRPr lang="en-US" altLang="zh-CN" sz="1800" dirty="0">
              <a:ea typeface="Baskerville" panose="02020502070401020303" pitchFamily="18" charset="0"/>
            </a:endParaRPr>
          </a:p>
        </p:txBody>
      </p:sp>
    </p:spTree>
    <p:extLst>
      <p:ext uri="{BB962C8B-B14F-4D97-AF65-F5344CB8AC3E}">
        <p14:creationId xmlns:p14="http://schemas.microsoft.com/office/powerpoint/2010/main" val="26536124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 altLang="zh-CN" dirty="0">
                <a:ea typeface="Baskerville" panose="02020502070401020303" pitchFamily="18" charset="0"/>
              </a:rPr>
              <a:t>Producer–consumer problem</a:t>
            </a:r>
          </a:p>
        </p:txBody>
      </p:sp>
      <p:sp>
        <p:nvSpPr>
          <p:cNvPr id="6" name="Text Placeholder 5"/>
          <p:cNvSpPr>
            <a:spLocks noGrp="1"/>
          </p:cNvSpPr>
          <p:nvPr>
            <p:ph type="body" idx="1"/>
          </p:nvPr>
        </p:nvSpPr>
        <p:spPr/>
        <p:txBody>
          <a:bodyPr/>
          <a:lstStyle/>
          <a:p>
            <a:r>
              <a:rPr lang="en-US" dirty="0">
                <a:ea typeface="Baskerville" panose="02020502070401020303" pitchFamily="18" charset="0"/>
              </a:rPr>
              <a:t>Case</a:t>
            </a:r>
            <a:r>
              <a:rPr lang="zh-CN" altLang="en-US" dirty="0"/>
              <a:t> </a:t>
            </a:r>
            <a:r>
              <a:rPr lang="en-US" altLang="zh-CN" dirty="0">
                <a:ea typeface="Baskerville" panose="02020502070401020303" pitchFamily="18" charset="0"/>
              </a:rPr>
              <a:t>of</a:t>
            </a:r>
            <a:r>
              <a:rPr lang="zh-CN" altLang="en-US" dirty="0"/>
              <a:t> </a:t>
            </a:r>
            <a:r>
              <a:rPr lang="en-US" altLang="zh-CN" dirty="0">
                <a:ea typeface="Baskerville" panose="02020502070401020303" pitchFamily="18" charset="0"/>
              </a:rPr>
              <a:t>cooperation</a:t>
            </a:r>
            <a:r>
              <a:rPr lang="zh-CN" altLang="en-US" dirty="0"/>
              <a:t> </a:t>
            </a:r>
            <a:r>
              <a:rPr lang="en-US" altLang="zh-CN" dirty="0">
                <a:ea typeface="Baskerville" panose="02020502070401020303" pitchFamily="18" charset="0"/>
              </a:rPr>
              <a:t>and</a:t>
            </a:r>
            <a:r>
              <a:rPr lang="zh-CN" altLang="en-US" dirty="0"/>
              <a:t> </a:t>
            </a:r>
            <a:r>
              <a:rPr lang="en-US" altLang="zh-CN" dirty="0">
                <a:ea typeface="Baskerville" panose="02020502070401020303" pitchFamily="18" charset="0"/>
              </a:rPr>
              <a:t>concurrency</a:t>
            </a:r>
            <a:endParaRPr lang="en-US" dirty="0">
              <a:ea typeface="Baskerville" panose="02020502070401020303" pitchFamily="18" charset="0"/>
            </a:endParaRPr>
          </a:p>
        </p:txBody>
      </p:sp>
      <p:sp>
        <p:nvSpPr>
          <p:cNvPr id="4" name="Slide Number Placeholder 3"/>
          <p:cNvSpPr>
            <a:spLocks noGrp="1"/>
          </p:cNvSpPr>
          <p:nvPr>
            <p:ph type="sldNum" sz="quarter" idx="12"/>
          </p:nvPr>
        </p:nvSpPr>
        <p:spPr/>
        <p:txBody>
          <a:bodyPr/>
          <a:lstStyle/>
          <a:p>
            <a:fld id="{8107FB38-4DA8-4D40-A1B7-468F17DAFC82}" type="slidenum">
              <a:rPr lang="zh-CN" altLang="en-US" smtClean="0"/>
              <a:t>2</a:t>
            </a:fld>
            <a:endParaRPr lang="zh-CN" altLang="en-US" dirty="0"/>
          </a:p>
        </p:txBody>
      </p:sp>
    </p:spTree>
    <p:extLst>
      <p:ext uri="{BB962C8B-B14F-4D97-AF65-F5344CB8AC3E}">
        <p14:creationId xmlns:p14="http://schemas.microsoft.com/office/powerpoint/2010/main" val="22735726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Baskerville" panose="02020502070401020303" pitchFamily="18" charset="0"/>
              </a:rPr>
              <a:t>send() with yield()</a:t>
            </a:r>
            <a:endParaRPr lang="zh-CN" altLang="en-US" dirty="0"/>
          </a:p>
        </p:txBody>
      </p:sp>
      <p:sp>
        <p:nvSpPr>
          <p:cNvPr id="4" name="矩形 3"/>
          <p:cNvSpPr/>
          <p:nvPr/>
        </p:nvSpPr>
        <p:spPr>
          <a:xfrm>
            <a:off x="457200" y="1417340"/>
            <a:ext cx="4258816" cy="2320700"/>
          </a:xfrm>
          <a:prstGeom prst="rect">
            <a:avLst/>
          </a:prstGeom>
        </p:spPr>
        <p:txBody>
          <a:bodyPr wrap="square">
            <a:spAutoFit/>
          </a:bodyPr>
          <a:lstStyle/>
          <a:p>
            <a:pPr>
              <a:lnSpc>
                <a:spcPct val="114000"/>
              </a:lnSpc>
            </a:pPr>
            <a:r>
              <a:rPr lang="en-US" altLang="zh-CN" sz="1600" dirty="0">
                <a:latin typeface="Source Han Sans HW TC" panose="020B0500000000000000" pitchFamily="34" charset="-128"/>
                <a:cs typeface="Consolas" panose="020B0609020204030204" pitchFamily="49" charset="0"/>
              </a:rPr>
              <a:t>send(bb, </a:t>
            </a:r>
            <a:r>
              <a:rPr lang="en-US" altLang="zh-CN" sz="1600" dirty="0" err="1">
                <a:latin typeface="Source Han Sans HW TC" panose="020B0500000000000000" pitchFamily="34" charset="-128"/>
                <a:cs typeface="Consolas" panose="020B0609020204030204" pitchFamily="49" charset="0"/>
              </a:rPr>
              <a:t>msg</a:t>
            </a:r>
            <a:r>
              <a:rPr lang="en-US" altLang="zh-CN" sz="1600" dirty="0">
                <a:latin typeface="Source Han Sans HW TC" panose="020B0500000000000000" pitchFamily="34" charset="-128"/>
                <a:cs typeface="Consolas" panose="020B0609020204030204" pitchFamily="49" charset="0"/>
              </a:rPr>
              <a:t>):</a:t>
            </a:r>
          </a:p>
          <a:p>
            <a:pPr>
              <a:lnSpc>
                <a:spcPct val="1140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0096FF"/>
                </a:solidFill>
                <a:latin typeface="Source Han Sans HW TC" panose="020B0500000000000000" pitchFamily="34" charset="-128"/>
                <a:cs typeface="Consolas" panose="020B0609020204030204" pitchFamily="49" charset="0"/>
              </a:rPr>
              <a:t>acquire(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ct val="114000"/>
              </a:lnSpc>
            </a:pPr>
            <a:r>
              <a:rPr lang="en-US" altLang="zh-CN" sz="1600" dirty="0">
                <a:latin typeface="Source Han Sans HW TC" panose="020B0500000000000000" pitchFamily="34" charset="-128"/>
                <a:cs typeface="Consolas" panose="020B0609020204030204" pitchFamily="49" charset="0"/>
              </a:rPr>
              <a:t>  while True:</a:t>
            </a:r>
          </a:p>
          <a:p>
            <a:pPr>
              <a:lnSpc>
                <a:spcPct val="114000"/>
              </a:lnSpc>
            </a:pPr>
            <a:r>
              <a:rPr lang="en-US" altLang="zh-CN" sz="1600" dirty="0">
                <a:latin typeface="Source Han Sans HW TC" panose="020B0500000000000000" pitchFamily="34" charset="-128"/>
                <a:cs typeface="Consolas" panose="020B0609020204030204" pitchFamily="49" charset="0"/>
              </a:rPr>
              <a:t>    if bb.in – </a:t>
            </a:r>
            <a:r>
              <a:rPr lang="en-US" altLang="zh-CN" sz="1600" dirty="0" err="1">
                <a:latin typeface="Source Han Sans HW TC" panose="020B0500000000000000" pitchFamily="34" charset="-128"/>
                <a:cs typeface="Consolas" panose="020B0609020204030204" pitchFamily="49" charset="0"/>
              </a:rPr>
              <a:t>bb.out</a:t>
            </a:r>
            <a:r>
              <a:rPr lang="en-US" altLang="zh-CN" sz="1600" dirty="0">
                <a:latin typeface="Source Han Sans HW TC" panose="020B0500000000000000" pitchFamily="34" charset="-128"/>
                <a:cs typeface="Consolas" panose="020B0609020204030204" pitchFamily="49" charset="0"/>
              </a:rPr>
              <a:t> &lt; N:</a:t>
            </a:r>
          </a:p>
          <a:p>
            <a:pPr>
              <a:lnSpc>
                <a:spcPct val="1140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bb.buf</a:t>
            </a:r>
            <a:r>
              <a:rPr lang="en-US" altLang="zh-CN" sz="1600" dirty="0">
                <a:latin typeface="Source Han Sans HW TC" panose="020B0500000000000000" pitchFamily="34" charset="-128"/>
                <a:cs typeface="Consolas" panose="020B0609020204030204" pitchFamily="49" charset="0"/>
              </a:rPr>
              <a:t>[bb.in mod N] &lt;- </a:t>
            </a:r>
            <a:r>
              <a:rPr lang="en-US" altLang="zh-CN" sz="1600" dirty="0" err="1">
                <a:latin typeface="Source Han Sans HW TC" panose="020B0500000000000000" pitchFamily="34" charset="-128"/>
                <a:cs typeface="Consolas" panose="020B0609020204030204" pitchFamily="49" charset="0"/>
              </a:rPr>
              <a:t>msg</a:t>
            </a:r>
            <a:endParaRPr lang="en-US" altLang="zh-CN" sz="1600" dirty="0">
              <a:latin typeface="Source Han Sans HW TC" panose="020B0500000000000000" pitchFamily="34" charset="-128"/>
              <a:cs typeface="Consolas" panose="020B0609020204030204" pitchFamily="49" charset="0"/>
            </a:endParaRPr>
          </a:p>
          <a:p>
            <a:pPr>
              <a:lnSpc>
                <a:spcPct val="114000"/>
              </a:lnSpc>
            </a:pPr>
            <a:r>
              <a:rPr lang="en-US" altLang="zh-CN" sz="1600" dirty="0">
                <a:latin typeface="Source Han Sans HW TC" panose="020B0500000000000000" pitchFamily="34" charset="-128"/>
                <a:cs typeface="Consolas" panose="020B0609020204030204" pitchFamily="49" charset="0"/>
              </a:rPr>
              <a:t>      bb.in &lt;- bb.in + 1</a:t>
            </a:r>
          </a:p>
          <a:p>
            <a:pPr>
              <a:lnSpc>
                <a:spcPct val="1140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0096FF"/>
                </a:solidFill>
                <a:latin typeface="Source Han Sans HW TC" panose="020B0500000000000000" pitchFamily="34" charset="-128"/>
                <a:cs typeface="Consolas" panose="020B0609020204030204" pitchFamily="49" charset="0"/>
              </a:rPr>
              <a:t>release(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ct val="114000"/>
              </a:lnSpc>
            </a:pPr>
            <a:r>
              <a:rPr lang="en-US" altLang="zh-CN" sz="1600" dirty="0">
                <a:latin typeface="Source Han Sans HW TC" panose="020B0500000000000000" pitchFamily="34" charset="-128"/>
                <a:cs typeface="Consolas" panose="020B0609020204030204" pitchFamily="49" charset="0"/>
              </a:rPr>
              <a:t>      return</a:t>
            </a:r>
          </a:p>
        </p:txBody>
      </p:sp>
      <p:sp>
        <p:nvSpPr>
          <p:cNvPr id="5" name="矩形 4"/>
          <p:cNvSpPr/>
          <p:nvPr/>
        </p:nvSpPr>
        <p:spPr>
          <a:xfrm>
            <a:off x="4572000" y="1417340"/>
            <a:ext cx="4176464" cy="3195747"/>
          </a:xfrm>
          <a:prstGeom prst="rect">
            <a:avLst/>
          </a:prstGeom>
        </p:spPr>
        <p:txBody>
          <a:bodyPr wrap="square">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 send(bb, </a:t>
            </a:r>
            <a:r>
              <a:rPr lang="en-US" altLang="zh-CN" sz="1600" dirty="0" err="1">
                <a:latin typeface="Source Han Sans HW TC" panose="020B0500000000000000" pitchFamily="34" charset="-128"/>
                <a:cs typeface="Consolas" panose="020B0609020204030204" pitchFamily="49" charset="0"/>
              </a:rPr>
              <a:t>msg</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0096FF"/>
                </a:solidFill>
                <a:latin typeface="Source Han Sans HW TC" panose="020B0500000000000000" pitchFamily="34" charset="-128"/>
                <a:cs typeface="Consolas" panose="020B0609020204030204" pitchFamily="49" charset="0"/>
              </a:rPr>
              <a:t>acquire(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while True:</a:t>
            </a:r>
          </a:p>
          <a:p>
            <a:pPr>
              <a:lnSpc>
                <a:spcPts val="2200"/>
              </a:lnSpc>
            </a:pPr>
            <a:r>
              <a:rPr lang="en-US" altLang="zh-CN" sz="1600" dirty="0">
                <a:latin typeface="Source Han Sans HW TC" panose="020B0500000000000000" pitchFamily="34" charset="-128"/>
                <a:cs typeface="Consolas" panose="020B0609020204030204" pitchFamily="49" charset="0"/>
              </a:rPr>
              <a:t>      if bb.in - </a:t>
            </a:r>
            <a:r>
              <a:rPr lang="en-US" altLang="zh-CN" sz="1600" dirty="0" err="1">
                <a:latin typeface="Source Han Sans HW TC" panose="020B0500000000000000" pitchFamily="34" charset="-128"/>
                <a:cs typeface="Consolas" panose="020B0609020204030204" pitchFamily="49" charset="0"/>
              </a:rPr>
              <a:t>bb.out</a:t>
            </a:r>
            <a:r>
              <a:rPr lang="en-US" altLang="zh-CN" sz="1600" dirty="0">
                <a:latin typeface="Source Han Sans HW TC" panose="020B0500000000000000" pitchFamily="34" charset="-128"/>
                <a:cs typeface="Consolas" panose="020B0609020204030204" pitchFamily="49" charset="0"/>
              </a:rPr>
              <a:t> &lt; N:</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bb.buf</a:t>
            </a:r>
            <a:r>
              <a:rPr lang="en-US" altLang="zh-CN" sz="1600" dirty="0">
                <a:latin typeface="Source Han Sans HW TC" panose="020B0500000000000000" pitchFamily="34" charset="-128"/>
                <a:cs typeface="Consolas" panose="020B0609020204030204" pitchFamily="49" charset="0"/>
              </a:rPr>
              <a:t>[bb.in mod N] &lt;- </a:t>
            </a:r>
            <a:r>
              <a:rPr lang="en-US" altLang="zh-CN" sz="1600" dirty="0" err="1">
                <a:latin typeface="Source Han Sans HW TC" panose="020B0500000000000000" pitchFamily="34" charset="-128"/>
                <a:cs typeface="Consolas" panose="020B0609020204030204" pitchFamily="49" charset="0"/>
              </a:rPr>
              <a:t>msg</a:t>
            </a: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bb.in &lt;- bb.in + 1</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0096FF"/>
                </a:solidFill>
                <a:latin typeface="Source Han Sans HW TC" panose="020B0500000000000000" pitchFamily="34" charset="-128"/>
                <a:cs typeface="Consolas" panose="020B0609020204030204" pitchFamily="49" charset="0"/>
              </a:rPr>
              <a:t>release(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return</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a:t>
            </a:r>
            <a:r>
              <a:rPr lang="en-US" altLang="zh-CN" sz="1600" dirty="0">
                <a:solidFill>
                  <a:srgbClr val="0096FF"/>
                </a:solidFill>
                <a:latin typeface="Source Han Sans HW TC" panose="020B0500000000000000" pitchFamily="34" charset="-128"/>
                <a:cs typeface="Consolas" panose="020B0609020204030204" pitchFamily="49" charset="0"/>
              </a:rPr>
              <a:t>release(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yield()</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a:t>
            </a:r>
            <a:r>
              <a:rPr lang="en-US" altLang="zh-CN" sz="1600" dirty="0">
                <a:solidFill>
                  <a:srgbClr val="0096FF"/>
                </a:solidFill>
                <a:latin typeface="Source Han Sans HW TC" panose="020B0500000000000000" pitchFamily="34" charset="-128"/>
                <a:cs typeface="Consolas" panose="020B0609020204030204" pitchFamily="49" charset="0"/>
              </a:rPr>
              <a:t>acquire(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endParaRPr lang="zh-CN" altLang="en-US" sz="1600" dirty="0">
              <a:solidFill>
                <a:srgbClr val="0096FF"/>
              </a:solidFill>
              <a:latin typeface="Source Han Sans HW TC" panose="020B0500000000000000" pitchFamily="34" charset="-128"/>
              <a:cs typeface="Consolas" panose="020B0609020204030204" pitchFamily="49" charset="0"/>
            </a:endParaRPr>
          </a:p>
        </p:txBody>
      </p:sp>
      <p:sp>
        <p:nvSpPr>
          <p:cNvPr id="6" name="矩形 5"/>
          <p:cNvSpPr/>
          <p:nvPr/>
        </p:nvSpPr>
        <p:spPr>
          <a:xfrm>
            <a:off x="4860032" y="3776826"/>
            <a:ext cx="45719" cy="7036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Baskerville" panose="02020502070401020303" pitchFamily="18" charset="0"/>
            </a:endParaRPr>
          </a:p>
        </p:txBody>
      </p:sp>
      <p:sp>
        <p:nvSpPr>
          <p:cNvPr id="7" name="矩形 6"/>
          <p:cNvSpPr/>
          <p:nvPr/>
        </p:nvSpPr>
        <p:spPr>
          <a:xfrm>
            <a:off x="2354085" y="4801716"/>
            <a:ext cx="4307461" cy="646331"/>
          </a:xfrm>
          <a:prstGeom prst="rect">
            <a:avLst/>
          </a:prstGeom>
          <a:solidFill>
            <a:schemeClr val="accent2">
              <a:lumMod val="20000"/>
              <a:lumOff val="80000"/>
            </a:schemeClr>
          </a:solidFill>
          <a:ln>
            <a:noFill/>
          </a:ln>
        </p:spPr>
        <p:txBody>
          <a:bodyPr wrap="none">
            <a:spAutoFit/>
          </a:bodyPr>
          <a:lstStyle/>
          <a:p>
            <a:r>
              <a:rPr lang="en-US" altLang="zh-CN" dirty="0">
                <a:latin typeface="Baskerville" panose="02020502070401020303" pitchFamily="18" charset="0"/>
                <a:ea typeface="Baskerville" panose="02020502070401020303" pitchFamily="18" charset="0"/>
              </a:rPr>
              <a:t>Note that this version of send() is </a:t>
            </a:r>
            <a:r>
              <a:rPr lang="en-US" altLang="zh-CN" dirty="0">
                <a:solidFill>
                  <a:srgbClr val="FF0000"/>
                </a:solidFill>
                <a:latin typeface="Baskerville" panose="02020502070401020303" pitchFamily="18" charset="0"/>
                <a:ea typeface="Baskerville" panose="02020502070401020303" pitchFamily="18" charset="0"/>
              </a:rPr>
              <a:t>incorrect</a:t>
            </a:r>
            <a:r>
              <a:rPr lang="en-US" altLang="zh-CN" dirty="0">
                <a:latin typeface="Baskerville" panose="02020502070401020303" pitchFamily="18" charset="0"/>
                <a:ea typeface="Baskerville" panose="02020502070401020303" pitchFamily="18" charset="0"/>
              </a:rPr>
              <a:t>.</a:t>
            </a:r>
          </a:p>
          <a:p>
            <a:r>
              <a:rPr lang="en-US" altLang="zh-CN" dirty="0">
                <a:latin typeface="Baskerville" panose="02020502070401020303" pitchFamily="18" charset="0"/>
                <a:ea typeface="Baskerville" panose="02020502070401020303" pitchFamily="18" charset="0"/>
              </a:rPr>
              <a:t>We</a:t>
            </a:r>
            <a:r>
              <a:rPr lang="zh-CN" altLang="en-US" dirty="0">
                <a:latin typeface="Baskerville" panose="02020502070401020303" pitchFamily="18" charset="0"/>
                <a:ea typeface="等线" panose="02010600030101010101" pitchFamily="2" charset="-122"/>
              </a:rPr>
              <a:t> </a:t>
            </a:r>
            <a:r>
              <a:rPr lang="en-US" altLang="zh-CN" dirty="0">
                <a:latin typeface="Baskerville" panose="02020502070401020303" pitchFamily="18" charset="0"/>
                <a:ea typeface="Baskerville" panose="02020502070401020303" pitchFamily="18" charset="0"/>
              </a:rPr>
              <a:t>will first show YIELD() implementation.</a:t>
            </a:r>
            <a:endParaRPr lang="zh-CN" altLang="en-US" dirty="0">
              <a:latin typeface="Baskerville" panose="02020502070401020303" pitchFamily="18" charset="0"/>
              <a:ea typeface="等线" panose="02010600030101010101" pitchFamily="2" charset="-122"/>
            </a:endParaRPr>
          </a:p>
        </p:txBody>
      </p:sp>
    </p:spTree>
    <p:extLst>
      <p:ext uri="{BB962C8B-B14F-4D97-AF65-F5344CB8AC3E}">
        <p14:creationId xmlns:p14="http://schemas.microsoft.com/office/powerpoint/2010/main" val="7603972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1502976"/>
          </a:xfrm>
          <a:prstGeom prst="rect">
            <a:avLst/>
          </a:prstGeom>
        </p:spPr>
        <p:txBody>
          <a:bodyPr>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yield():</a:t>
            </a:r>
          </a:p>
          <a:p>
            <a:pPr>
              <a:lnSpc>
                <a:spcPts val="2200"/>
              </a:lnSpc>
            </a:pPr>
            <a:r>
              <a:rPr lang="en-US" altLang="zh-CN" sz="1600" dirty="0">
                <a:solidFill>
                  <a:schemeClr val="accent3">
                    <a:lumMod val="50000"/>
                  </a:schemeClr>
                </a:solidFill>
                <a:latin typeface="Source Han Sans HW TC" panose="020B0500000000000000" pitchFamily="34" charset="-128"/>
                <a:cs typeface="Consolas" panose="020B0609020204030204" pitchFamily="49" charset="0"/>
              </a:rPr>
              <a:t>  // Suspend the running thread</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chemeClr val="accent3">
                    <a:lumMod val="50000"/>
                  </a:schemeClr>
                </a:solidFill>
                <a:latin typeface="Source Han Sans HW TC" panose="020B0500000000000000" pitchFamily="34" charset="-128"/>
                <a:cs typeface="Consolas" panose="020B0609020204030204" pitchFamily="49" charset="0"/>
              </a:rPr>
              <a:t>// Choose a new thread</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chemeClr val="accent3">
                    <a:lumMod val="50000"/>
                  </a:schemeClr>
                </a:solidFill>
                <a:latin typeface="Source Han Sans HW TC" panose="020B0500000000000000" pitchFamily="34" charset="-128"/>
                <a:cs typeface="Consolas" panose="020B0609020204030204" pitchFamily="49" charset="0"/>
              </a:rPr>
              <a:t>// Resume the new thread</a:t>
            </a:r>
          </a:p>
          <a:p>
            <a:pPr>
              <a:lnSpc>
                <a:spcPts val="2200"/>
              </a:lnSpc>
            </a:pPr>
            <a:r>
              <a:rPr lang="en-US" altLang="zh-CN" sz="1600" dirty="0">
                <a:latin typeface="Source Han Sans HW TC" panose="020B0500000000000000" pitchFamily="34" charset="-128"/>
                <a:cs typeface="Consolas" panose="020B0609020204030204" pitchFamily="49" charset="0"/>
              </a:rPr>
              <a:t>  </a:t>
            </a:r>
          </a:p>
        </p:txBody>
      </p:sp>
      <p:sp>
        <p:nvSpPr>
          <p:cNvPr id="11" name="标题 1"/>
          <p:cNvSpPr>
            <a:spLocks noGrp="1"/>
          </p:cNvSpPr>
          <p:nvPr>
            <p:ph type="title"/>
          </p:nvPr>
        </p:nvSpPr>
        <p:spPr>
          <a:xfrm>
            <a:off x="5327576" y="228866"/>
            <a:ext cx="3359224" cy="952500"/>
          </a:xfrm>
        </p:spPr>
        <p:txBody>
          <a:bodyPr>
            <a:noAutofit/>
          </a:bodyPr>
          <a:lstStyle/>
          <a:p>
            <a:r>
              <a:rPr lang="en-US" altLang="zh-CN" sz="3200" dirty="0">
                <a:ea typeface="Baskerville" panose="02020502070401020303" pitchFamily="18" charset="0"/>
              </a:rPr>
              <a:t>YIELD() Implementation</a:t>
            </a:r>
            <a:endParaRPr lang="zh-CN" altLang="en-US" sz="3200" dirty="0"/>
          </a:p>
        </p:txBody>
      </p:sp>
    </p:spTree>
    <p:extLst>
      <p:ext uri="{BB962C8B-B14F-4D97-AF65-F5344CB8AC3E}">
        <p14:creationId xmlns:p14="http://schemas.microsoft.com/office/powerpoint/2010/main" val="6531159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3195747"/>
          </a:xfrm>
          <a:prstGeom prst="rect">
            <a:avLst/>
          </a:prstGeom>
        </p:spPr>
        <p:txBody>
          <a:bodyPr>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yield():</a:t>
            </a:r>
          </a:p>
          <a:p>
            <a:pPr>
              <a:lnSpc>
                <a:spcPts val="2200"/>
              </a:lnSpc>
            </a:pPr>
            <a:r>
              <a:rPr lang="en-US" altLang="zh-CN" sz="1600" dirty="0">
                <a:latin typeface="Source Han Sans HW TC" panose="020B0500000000000000" pitchFamily="34" charset="-128"/>
                <a:cs typeface="Consolas" panose="020B0609020204030204" pitchFamily="49" charset="0"/>
              </a:rPr>
              <a:t>  acquire(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id = id of current thread</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RUNNABLE</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r>
              <a:rPr lang="en-US" altLang="zh-CN" sz="1600" dirty="0">
                <a:latin typeface="Source Han Sans HW TC" panose="020B0500000000000000" pitchFamily="34" charset="-128"/>
                <a:cs typeface="Consolas" panose="020B0609020204030204" pitchFamily="49" charset="0"/>
              </a:rPr>
              <a:t> = SP</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chemeClr val="accent3">
                    <a:lumMod val="50000"/>
                  </a:schemeClr>
                </a:solidFill>
                <a:latin typeface="Source Han Sans HW TC" panose="020B0500000000000000" pitchFamily="34" charset="-128"/>
                <a:cs typeface="Consolas" panose="020B0609020204030204" pitchFamily="49" charset="0"/>
              </a:rPr>
              <a:t>// Choose a new thread</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chemeClr val="accent3">
                    <a:lumMod val="50000"/>
                  </a:schemeClr>
                </a:solidFill>
                <a:latin typeface="Source Han Sans HW TC" panose="020B0500000000000000" pitchFamily="34" charset="-128"/>
                <a:cs typeface="Consolas" panose="020B0609020204030204" pitchFamily="49" charset="0"/>
              </a:rPr>
              <a:t>// Resume the new thread</a:t>
            </a:r>
          </a:p>
          <a:p>
            <a:pPr>
              <a:lnSpc>
                <a:spcPts val="2200"/>
              </a:lnSpc>
            </a:pPr>
            <a:r>
              <a:rPr lang="en-US" altLang="zh-CN" sz="1600" dirty="0">
                <a:latin typeface="Source Han Sans HW TC" panose="020B0500000000000000" pitchFamily="34" charset="-128"/>
                <a:cs typeface="Consolas" panose="020B0609020204030204" pitchFamily="49" charset="0"/>
              </a:rPr>
              <a:t>  </a:t>
            </a:r>
          </a:p>
          <a:p>
            <a:pPr>
              <a:lnSpc>
                <a:spcPts val="2200"/>
              </a:lnSpc>
            </a:pPr>
            <a:r>
              <a:rPr lang="en-US" altLang="zh-CN" sz="1600" dirty="0">
                <a:latin typeface="Source Han Sans HW TC" panose="020B0500000000000000" pitchFamily="34" charset="-128"/>
                <a:cs typeface="Consolas" panose="020B0609020204030204" pitchFamily="49" charset="0"/>
              </a:rPr>
              <a:t>  release(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p:txBody>
      </p:sp>
      <p:sp>
        <p:nvSpPr>
          <p:cNvPr id="5" name="右大括号 4"/>
          <p:cNvSpPr/>
          <p:nvPr/>
        </p:nvSpPr>
        <p:spPr>
          <a:xfrm>
            <a:off x="5494733" y="1345332"/>
            <a:ext cx="144016" cy="864096"/>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Baskerville" panose="02020502070401020303" pitchFamily="18" charset="0"/>
            </a:endParaRPr>
          </a:p>
        </p:txBody>
      </p:sp>
      <p:sp>
        <p:nvSpPr>
          <p:cNvPr id="6" name="矩形 5"/>
          <p:cNvSpPr/>
          <p:nvPr/>
        </p:nvSpPr>
        <p:spPr>
          <a:xfrm>
            <a:off x="5854773" y="1491089"/>
            <a:ext cx="1800493" cy="646331"/>
          </a:xfrm>
          <a:prstGeom prst="rect">
            <a:avLst/>
          </a:prstGeom>
        </p:spPr>
        <p:txBody>
          <a:bodyPr wrap="none">
            <a:spAutoFit/>
          </a:bodyPr>
          <a:lstStyle/>
          <a:p>
            <a:r>
              <a:rPr lang="en-US" altLang="zh-CN" dirty="0">
                <a:solidFill>
                  <a:schemeClr val="accent3">
                    <a:lumMod val="50000"/>
                  </a:schemeClr>
                </a:solidFill>
                <a:latin typeface="Source Han Sans HW TC" panose="020B0500000000000000" pitchFamily="34" charset="-128"/>
                <a:cs typeface="Consolas" panose="020B0609020204030204" pitchFamily="49" charset="0"/>
              </a:rPr>
              <a:t>Suspend</a:t>
            </a:r>
          </a:p>
          <a:p>
            <a:r>
              <a:rPr lang="en-US" altLang="zh-CN" dirty="0">
                <a:solidFill>
                  <a:schemeClr val="accent3">
                    <a:lumMod val="50000"/>
                  </a:schemeClr>
                </a:solidFill>
                <a:latin typeface="Source Han Sans HW TC" panose="020B0500000000000000" pitchFamily="34" charset="-128"/>
                <a:cs typeface="Consolas" panose="020B0609020204030204" pitchFamily="49" charset="0"/>
              </a:rPr>
              <a:t>running thread</a:t>
            </a:r>
            <a:endParaRPr lang="zh-CN" altLang="en-US" dirty="0">
              <a:solidFill>
                <a:schemeClr val="accent3">
                  <a:lumMod val="50000"/>
                </a:schemeClr>
              </a:solidFill>
              <a:latin typeface="Baskerville" panose="02020502070401020303" pitchFamily="18" charset="0"/>
            </a:endParaRPr>
          </a:p>
        </p:txBody>
      </p:sp>
      <p:sp>
        <p:nvSpPr>
          <p:cNvPr id="11" name="标题 1"/>
          <p:cNvSpPr>
            <a:spLocks noGrp="1"/>
          </p:cNvSpPr>
          <p:nvPr>
            <p:ph type="title"/>
          </p:nvPr>
        </p:nvSpPr>
        <p:spPr>
          <a:xfrm>
            <a:off x="5327576" y="228866"/>
            <a:ext cx="3359224" cy="952500"/>
          </a:xfrm>
        </p:spPr>
        <p:txBody>
          <a:bodyPr>
            <a:noAutofit/>
          </a:bodyPr>
          <a:lstStyle/>
          <a:p>
            <a:r>
              <a:rPr lang="en-US" altLang="zh-CN" sz="3200" dirty="0">
                <a:ea typeface="Baskerville" panose="02020502070401020303" pitchFamily="18" charset="0"/>
              </a:rPr>
              <a:t>YIELD() Implementation</a:t>
            </a:r>
            <a:endParaRPr lang="zh-CN" altLang="en-US" sz="3200" dirty="0"/>
          </a:p>
        </p:txBody>
      </p:sp>
      <p:sp>
        <p:nvSpPr>
          <p:cNvPr id="2" name="矩形 1"/>
          <p:cNvSpPr/>
          <p:nvPr/>
        </p:nvSpPr>
        <p:spPr>
          <a:xfrm>
            <a:off x="4294312" y="4297660"/>
            <a:ext cx="4392488" cy="584775"/>
          </a:xfrm>
          <a:prstGeom prst="rect">
            <a:avLst/>
          </a:prstGeom>
          <a:solidFill>
            <a:schemeClr val="accent2">
              <a:lumMod val="20000"/>
              <a:lumOff val="80000"/>
            </a:schemeClr>
          </a:solidFill>
        </p:spPr>
        <p:txBody>
          <a:bodyPr wrap="square">
            <a:spAutoFit/>
          </a:bodyPr>
          <a:lstStyle/>
          <a:p>
            <a:r>
              <a:rPr lang="en-US" altLang="zh-CN" sz="1600" dirty="0">
                <a:latin typeface="Baskerville" panose="02020502070401020303" pitchFamily="18" charset="0"/>
                <a:ea typeface="Baskerville" panose="02020502070401020303" pitchFamily="18" charset="0"/>
              </a:rPr>
              <a:t>A table contains a list of all the current threads and some info about them, one per system</a:t>
            </a:r>
          </a:p>
        </p:txBody>
      </p:sp>
      <p:sp>
        <p:nvSpPr>
          <p:cNvPr id="3" name="矩形 2"/>
          <p:cNvSpPr/>
          <p:nvPr/>
        </p:nvSpPr>
        <p:spPr>
          <a:xfrm>
            <a:off x="3324175" y="4463162"/>
            <a:ext cx="902811" cy="338554"/>
          </a:xfrm>
          <a:prstGeom prst="rect">
            <a:avLst/>
          </a:prstGeom>
        </p:spPr>
        <p:txBody>
          <a:bodyPr wrap="none">
            <a:spAutoFit/>
          </a:bodyPr>
          <a:lstStyle/>
          <a:p>
            <a:r>
              <a:rPr lang="en-US" altLang="zh-CN" sz="1600" dirty="0">
                <a:solidFill>
                  <a:srgbClr val="FF0000"/>
                </a:solidFill>
                <a:latin typeface="Source Han Sans HW TC" panose="020B0500000000000000" pitchFamily="34" charset="-128"/>
                <a:cs typeface="Consolas" panose="020B0609020204030204" pitchFamily="49" charset="0"/>
              </a:rPr>
              <a:t>threads</a:t>
            </a:r>
            <a:endParaRPr lang="zh-CN" altLang="en-US" sz="1600" dirty="0">
              <a:solidFill>
                <a:srgbClr val="FF0000"/>
              </a:solidFill>
              <a:latin typeface="Source Han Sans HW TC" panose="020B0500000000000000" pitchFamily="34" charset="-128"/>
              <a:cs typeface="Consolas" panose="020B0609020204030204" pitchFamily="49" charset="0"/>
            </a:endParaRPr>
          </a:p>
        </p:txBody>
      </p:sp>
      <p:sp>
        <p:nvSpPr>
          <p:cNvPr id="8" name="矩形 7"/>
          <p:cNvSpPr/>
          <p:nvPr/>
        </p:nvSpPr>
        <p:spPr>
          <a:xfrm>
            <a:off x="3435388" y="4993026"/>
            <a:ext cx="800219" cy="338554"/>
          </a:xfrm>
          <a:prstGeom prst="rect">
            <a:avLst/>
          </a:prstGeom>
        </p:spPr>
        <p:txBody>
          <a:bodyPr wrap="none">
            <a:spAutoFit/>
          </a:bodyPr>
          <a:lstStyle/>
          <a:p>
            <a:r>
              <a:rPr lang="en-US" altLang="zh-CN" sz="1600" dirty="0" err="1">
                <a:solidFill>
                  <a:srgbClr val="7030A0"/>
                </a:solidFill>
                <a:latin typeface="Source Han Sans HW TC" panose="020B0500000000000000" pitchFamily="34" charset="-128"/>
                <a:cs typeface="Consolas" panose="020B0609020204030204" pitchFamily="49" charset="0"/>
              </a:rPr>
              <a:t>t_lock</a:t>
            </a:r>
            <a:endParaRPr lang="zh-CN" altLang="en-US" sz="1600" dirty="0">
              <a:solidFill>
                <a:srgbClr val="7030A0"/>
              </a:solidFill>
              <a:latin typeface="Source Han Sans HW TC" panose="020B0500000000000000" pitchFamily="34" charset="-128"/>
              <a:cs typeface="Consolas" panose="020B0609020204030204" pitchFamily="49" charset="0"/>
            </a:endParaRPr>
          </a:p>
        </p:txBody>
      </p:sp>
      <p:sp>
        <p:nvSpPr>
          <p:cNvPr id="9" name="矩形 8"/>
          <p:cNvSpPr/>
          <p:nvPr/>
        </p:nvSpPr>
        <p:spPr>
          <a:xfrm>
            <a:off x="4294312" y="5002556"/>
            <a:ext cx="4392488" cy="338554"/>
          </a:xfrm>
          <a:prstGeom prst="rect">
            <a:avLst/>
          </a:prstGeom>
          <a:solidFill>
            <a:schemeClr val="accent2">
              <a:lumMod val="20000"/>
              <a:lumOff val="80000"/>
            </a:schemeClr>
          </a:solidFill>
        </p:spPr>
        <p:txBody>
          <a:bodyPr wrap="square">
            <a:spAutoFit/>
          </a:bodyPr>
          <a:lstStyle/>
          <a:p>
            <a:r>
              <a:rPr lang="en-US" altLang="zh-CN" sz="1600" dirty="0">
                <a:latin typeface="Baskerville" panose="02020502070401020303" pitchFamily="18" charset="0"/>
                <a:ea typeface="Baskerville" panose="02020502070401020303" pitchFamily="18" charset="0"/>
              </a:rPr>
              <a:t>A lock protect the thread table (at least for now)</a:t>
            </a:r>
          </a:p>
        </p:txBody>
      </p:sp>
    </p:spTree>
    <p:extLst>
      <p:ext uri="{BB962C8B-B14F-4D97-AF65-F5344CB8AC3E}">
        <p14:creationId xmlns:p14="http://schemas.microsoft.com/office/powerpoint/2010/main" val="28775639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3195747"/>
          </a:xfrm>
          <a:prstGeom prst="rect">
            <a:avLst/>
          </a:prstGeom>
        </p:spPr>
        <p:txBody>
          <a:bodyPr>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yield():</a:t>
            </a:r>
          </a:p>
          <a:p>
            <a:pPr>
              <a:lnSpc>
                <a:spcPts val="2200"/>
              </a:lnSpc>
            </a:pPr>
            <a:r>
              <a:rPr lang="en-US" altLang="zh-CN" sz="1600" dirty="0">
                <a:latin typeface="Source Han Sans HW TC" panose="020B0500000000000000" pitchFamily="34" charset="-128"/>
                <a:cs typeface="Consolas" panose="020B0609020204030204" pitchFamily="49" charset="0"/>
              </a:rPr>
              <a:t>  acquire(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id =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threads</a:t>
            </a:r>
            <a:r>
              <a:rPr lang="en-US" altLang="zh-CN" sz="1600" dirty="0">
                <a:latin typeface="Source Han Sans HW TC" panose="020B0500000000000000" pitchFamily="34" charset="-128"/>
                <a:cs typeface="Consolas" panose="020B0609020204030204" pitchFamily="49" charset="0"/>
              </a:rPr>
              <a:t>[id].state = RUNNABLE</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r>
              <a:rPr lang="en-US" altLang="zh-CN" sz="1600" dirty="0">
                <a:latin typeface="Source Han Sans HW TC" panose="020B0500000000000000" pitchFamily="34" charset="-128"/>
                <a:cs typeface="Consolas" panose="020B0609020204030204" pitchFamily="49" charset="0"/>
              </a:rPr>
              <a:t> = SP</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chemeClr val="accent3">
                    <a:lumMod val="50000"/>
                  </a:schemeClr>
                </a:solidFill>
                <a:latin typeface="Source Han Sans HW TC" panose="020B0500000000000000" pitchFamily="34" charset="-128"/>
                <a:cs typeface="Consolas" panose="020B0609020204030204" pitchFamily="49" charset="0"/>
              </a:rPr>
              <a:t>// Choose a new thread</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chemeClr val="accent3">
                    <a:lumMod val="50000"/>
                  </a:schemeClr>
                </a:solidFill>
                <a:latin typeface="Source Han Sans HW TC" panose="020B0500000000000000" pitchFamily="34" charset="-128"/>
                <a:cs typeface="Consolas" panose="020B0609020204030204" pitchFamily="49" charset="0"/>
              </a:rPr>
              <a:t>// Resume the new thread</a:t>
            </a:r>
          </a:p>
          <a:p>
            <a:pPr>
              <a:lnSpc>
                <a:spcPts val="2200"/>
              </a:lnSpc>
            </a:pPr>
            <a:r>
              <a:rPr lang="en-US" altLang="zh-CN" sz="1600" dirty="0">
                <a:latin typeface="Source Han Sans HW TC" panose="020B0500000000000000" pitchFamily="34" charset="-128"/>
                <a:cs typeface="Consolas" panose="020B0609020204030204" pitchFamily="49" charset="0"/>
              </a:rPr>
              <a:t>  </a:t>
            </a:r>
          </a:p>
          <a:p>
            <a:pPr>
              <a:lnSpc>
                <a:spcPts val="2200"/>
              </a:lnSpc>
            </a:pPr>
            <a:r>
              <a:rPr lang="en-US" altLang="zh-CN" sz="1600" dirty="0">
                <a:latin typeface="Source Han Sans HW TC" panose="020B0500000000000000" pitchFamily="34" charset="-128"/>
                <a:cs typeface="Consolas" panose="020B0609020204030204" pitchFamily="49" charset="0"/>
              </a:rPr>
              <a:t>  release(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p:txBody>
      </p:sp>
      <p:sp>
        <p:nvSpPr>
          <p:cNvPr id="5" name="右大括号 4"/>
          <p:cNvSpPr/>
          <p:nvPr/>
        </p:nvSpPr>
        <p:spPr>
          <a:xfrm>
            <a:off x="5494733" y="1345332"/>
            <a:ext cx="144016" cy="864096"/>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Baskerville" panose="02020502070401020303" pitchFamily="18" charset="0"/>
            </a:endParaRPr>
          </a:p>
        </p:txBody>
      </p:sp>
      <p:sp>
        <p:nvSpPr>
          <p:cNvPr id="6" name="矩形 5"/>
          <p:cNvSpPr/>
          <p:nvPr/>
        </p:nvSpPr>
        <p:spPr>
          <a:xfrm>
            <a:off x="5854773" y="1491089"/>
            <a:ext cx="1800493" cy="646331"/>
          </a:xfrm>
          <a:prstGeom prst="rect">
            <a:avLst/>
          </a:prstGeom>
        </p:spPr>
        <p:txBody>
          <a:bodyPr wrap="none">
            <a:spAutoFit/>
          </a:bodyPr>
          <a:lstStyle/>
          <a:p>
            <a:r>
              <a:rPr lang="en-US" altLang="zh-CN" dirty="0">
                <a:solidFill>
                  <a:schemeClr val="accent3">
                    <a:lumMod val="50000"/>
                  </a:schemeClr>
                </a:solidFill>
                <a:latin typeface="Source Han Sans HW TC" panose="020B0500000000000000" pitchFamily="34" charset="-128"/>
                <a:cs typeface="Consolas" panose="020B0609020204030204" pitchFamily="49" charset="0"/>
              </a:rPr>
              <a:t>Suspend</a:t>
            </a:r>
          </a:p>
          <a:p>
            <a:r>
              <a:rPr lang="en-US" altLang="zh-CN" dirty="0">
                <a:solidFill>
                  <a:schemeClr val="accent3">
                    <a:lumMod val="50000"/>
                  </a:schemeClr>
                </a:solidFill>
                <a:latin typeface="Source Han Sans HW TC" panose="020B0500000000000000" pitchFamily="34" charset="-128"/>
                <a:cs typeface="Consolas" panose="020B0609020204030204" pitchFamily="49" charset="0"/>
              </a:rPr>
              <a:t>running thread</a:t>
            </a:r>
            <a:endParaRPr lang="zh-CN" altLang="en-US" dirty="0">
              <a:solidFill>
                <a:schemeClr val="accent3">
                  <a:lumMod val="50000"/>
                </a:schemeClr>
              </a:solidFill>
              <a:latin typeface="Baskerville" panose="02020502070401020303" pitchFamily="18" charset="0"/>
            </a:endParaRPr>
          </a:p>
        </p:txBody>
      </p:sp>
      <p:sp>
        <p:nvSpPr>
          <p:cNvPr id="11" name="标题 1"/>
          <p:cNvSpPr>
            <a:spLocks noGrp="1"/>
          </p:cNvSpPr>
          <p:nvPr>
            <p:ph type="title"/>
          </p:nvPr>
        </p:nvSpPr>
        <p:spPr>
          <a:xfrm>
            <a:off x="5327576" y="228866"/>
            <a:ext cx="3359224" cy="952500"/>
          </a:xfrm>
        </p:spPr>
        <p:txBody>
          <a:bodyPr>
            <a:noAutofit/>
          </a:bodyPr>
          <a:lstStyle/>
          <a:p>
            <a:r>
              <a:rPr lang="en-US" altLang="zh-CN" sz="3200" dirty="0">
                <a:ea typeface="Baskerville" panose="02020502070401020303" pitchFamily="18" charset="0"/>
              </a:rPr>
              <a:t>YIELD() Implementation</a:t>
            </a:r>
            <a:endParaRPr lang="zh-CN" altLang="en-US" sz="3200" dirty="0"/>
          </a:p>
        </p:txBody>
      </p:sp>
      <p:sp>
        <p:nvSpPr>
          <p:cNvPr id="7" name="矩形 6"/>
          <p:cNvSpPr/>
          <p:nvPr/>
        </p:nvSpPr>
        <p:spPr>
          <a:xfrm>
            <a:off x="4294312" y="4297660"/>
            <a:ext cx="4598168" cy="584775"/>
          </a:xfrm>
          <a:prstGeom prst="rect">
            <a:avLst/>
          </a:prstGeom>
          <a:solidFill>
            <a:schemeClr val="accent2">
              <a:lumMod val="20000"/>
              <a:lumOff val="80000"/>
            </a:schemeClr>
          </a:solidFill>
        </p:spPr>
        <p:txBody>
          <a:bodyPr wrap="square">
            <a:spAutoFit/>
          </a:bodyPr>
          <a:lstStyle/>
          <a:p>
            <a:r>
              <a:rPr lang="en-US" altLang="zh-CN" sz="1600" dirty="0">
                <a:latin typeface="Baskerville" panose="02020502070401020303" pitchFamily="18" charset="0"/>
                <a:ea typeface="Baskerville" panose="02020502070401020303" pitchFamily="18" charset="0"/>
              </a:rPr>
              <a:t>A table contains a list of all CPUs and the ID of the thread currently running on them, one per CPU</a:t>
            </a:r>
          </a:p>
        </p:txBody>
      </p:sp>
      <p:sp>
        <p:nvSpPr>
          <p:cNvPr id="8" name="矩形 7"/>
          <p:cNvSpPr/>
          <p:nvPr/>
        </p:nvSpPr>
        <p:spPr>
          <a:xfrm>
            <a:off x="3635896" y="4441676"/>
            <a:ext cx="595035" cy="338554"/>
          </a:xfrm>
          <a:prstGeom prst="rect">
            <a:avLst/>
          </a:prstGeom>
        </p:spPr>
        <p:txBody>
          <a:bodyPr wrap="none">
            <a:spAutoFit/>
          </a:bodyPr>
          <a:lstStyle/>
          <a:p>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endParaRPr lang="zh-CN" altLang="en-US" sz="1600" dirty="0">
              <a:solidFill>
                <a:schemeClr val="tx2">
                  <a:lumMod val="60000"/>
                  <a:lumOff val="40000"/>
                </a:schemeClr>
              </a:solidFill>
              <a:latin typeface="Source Han Sans HW TC" panose="020B0500000000000000" pitchFamily="34" charset="-128"/>
              <a:cs typeface="Consolas" panose="020B0609020204030204" pitchFamily="49" charset="0"/>
            </a:endParaRPr>
          </a:p>
        </p:txBody>
      </p:sp>
      <p:sp>
        <p:nvSpPr>
          <p:cNvPr id="2" name="矩形 1"/>
          <p:cNvSpPr/>
          <p:nvPr/>
        </p:nvSpPr>
        <p:spPr>
          <a:xfrm>
            <a:off x="4294312" y="5089748"/>
            <a:ext cx="3160160" cy="338554"/>
          </a:xfrm>
          <a:prstGeom prst="rect">
            <a:avLst/>
          </a:prstGeom>
        </p:spPr>
        <p:txBody>
          <a:bodyPr wrap="none">
            <a:spAutoFit/>
          </a:bodyPr>
          <a:lstStyle/>
          <a:p>
            <a:r>
              <a:rPr lang="en-US" altLang="zh-CN" sz="1600" dirty="0">
                <a:latin typeface="Baskerville" panose="02020502070401020303" pitchFamily="18" charset="0"/>
                <a:ea typeface="Baskerville" panose="02020502070401020303" pitchFamily="18" charset="0"/>
              </a:rPr>
              <a:t>Question: why no </a:t>
            </a:r>
            <a:r>
              <a:rPr lang="en-US" altLang="zh-CN" sz="1600" dirty="0" err="1">
                <a:latin typeface="Baskerville" panose="02020502070401020303" pitchFamily="18" charset="0"/>
                <a:ea typeface="Baskerville" panose="02020502070401020303" pitchFamily="18" charset="0"/>
              </a:rPr>
              <a:t>cpu_lock</a:t>
            </a:r>
            <a:r>
              <a:rPr lang="en-US" altLang="zh-CN" sz="1600" dirty="0">
                <a:latin typeface="Baskerville" panose="02020502070401020303" pitchFamily="18" charset="0"/>
                <a:ea typeface="Baskerville" panose="02020502070401020303" pitchFamily="18" charset="0"/>
              </a:rPr>
              <a:t> needed?</a:t>
            </a:r>
            <a:endParaRPr lang="zh-CN" altLang="en-US" sz="1600" dirty="0">
              <a:latin typeface="Baskerville" panose="02020502070401020303" pitchFamily="18" charset="0"/>
              <a:ea typeface="等线" panose="02010600030101010101" pitchFamily="2" charset="-122"/>
            </a:endParaRPr>
          </a:p>
        </p:txBody>
      </p:sp>
    </p:spTree>
    <p:extLst>
      <p:ext uri="{BB962C8B-B14F-4D97-AF65-F5344CB8AC3E}">
        <p14:creationId xmlns:p14="http://schemas.microsoft.com/office/powerpoint/2010/main" val="8964337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4042132"/>
          </a:xfrm>
          <a:prstGeom prst="rect">
            <a:avLst/>
          </a:prstGeom>
        </p:spPr>
        <p:txBody>
          <a:bodyPr>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yield():</a:t>
            </a:r>
          </a:p>
          <a:p>
            <a:pPr>
              <a:lnSpc>
                <a:spcPts val="2200"/>
              </a:lnSpc>
            </a:pPr>
            <a:r>
              <a:rPr lang="en-US" altLang="zh-CN" sz="1600" dirty="0">
                <a:latin typeface="Source Han Sans HW TC" panose="020B0500000000000000" pitchFamily="34" charset="-128"/>
                <a:cs typeface="Consolas" panose="020B0609020204030204" pitchFamily="49" charset="0"/>
              </a:rPr>
              <a:t>  acquire(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id =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RUNNABLE</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r>
              <a:rPr lang="en-US" altLang="zh-CN" sz="1600" dirty="0">
                <a:latin typeface="Source Han Sans HW TC" panose="020B0500000000000000" pitchFamily="34" charset="-128"/>
                <a:cs typeface="Consolas" panose="020B0609020204030204" pitchFamily="49" charset="0"/>
              </a:rPr>
              <a:t> = SP</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do:</a:t>
            </a:r>
          </a:p>
          <a:p>
            <a:pPr>
              <a:lnSpc>
                <a:spcPts val="2200"/>
              </a:lnSpc>
            </a:pPr>
            <a:r>
              <a:rPr lang="en-US" altLang="zh-CN" sz="1600" dirty="0">
                <a:latin typeface="Source Han Sans HW TC" panose="020B0500000000000000" pitchFamily="34" charset="-128"/>
                <a:cs typeface="Consolas" panose="020B0609020204030204" pitchFamily="49" charset="0"/>
              </a:rPr>
              <a:t>    id = (id + 1) mod N</a:t>
            </a:r>
          </a:p>
          <a:p>
            <a:pPr>
              <a:lnSpc>
                <a:spcPts val="2200"/>
              </a:lnSpc>
            </a:pPr>
            <a:r>
              <a:rPr lang="en-US" altLang="zh-CN" sz="1600" dirty="0">
                <a:latin typeface="Source Han Sans HW TC" panose="020B0500000000000000" pitchFamily="34" charset="-128"/>
                <a:cs typeface="Consolas" panose="020B0609020204030204" pitchFamily="49" charset="0"/>
              </a:rPr>
              <a:t>  while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RUNNABLE</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chemeClr val="accent3">
                    <a:lumMod val="50000"/>
                  </a:schemeClr>
                </a:solidFill>
                <a:latin typeface="Source Han Sans HW TC" panose="020B0500000000000000" pitchFamily="34" charset="-128"/>
                <a:cs typeface="Consolas" panose="020B0609020204030204" pitchFamily="49" charset="0"/>
              </a:rPr>
              <a:t>// Resume new thread</a:t>
            </a:r>
          </a:p>
          <a:p>
            <a:pPr>
              <a:lnSpc>
                <a:spcPts val="2200"/>
              </a:lnSpc>
            </a:pPr>
            <a:r>
              <a:rPr lang="en-US" altLang="zh-CN" sz="1600" dirty="0">
                <a:latin typeface="Source Han Sans HW TC" panose="020B0500000000000000" pitchFamily="34" charset="-128"/>
                <a:cs typeface="Consolas" panose="020B0609020204030204" pitchFamily="49" charset="0"/>
              </a:rPr>
              <a:t>  </a:t>
            </a:r>
          </a:p>
          <a:p>
            <a:pPr>
              <a:lnSpc>
                <a:spcPts val="2200"/>
              </a:lnSpc>
            </a:pPr>
            <a:r>
              <a:rPr lang="en-US" altLang="zh-CN" sz="1600" dirty="0">
                <a:latin typeface="Source Han Sans HW TC" panose="020B0500000000000000" pitchFamily="34" charset="-128"/>
                <a:cs typeface="Consolas" panose="020B0609020204030204" pitchFamily="49" charset="0"/>
              </a:rPr>
              <a:t>  release(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p:txBody>
      </p:sp>
      <p:sp>
        <p:nvSpPr>
          <p:cNvPr id="5" name="右大括号 4"/>
          <p:cNvSpPr/>
          <p:nvPr/>
        </p:nvSpPr>
        <p:spPr>
          <a:xfrm>
            <a:off x="5494733" y="1345332"/>
            <a:ext cx="144016" cy="864096"/>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Baskerville" panose="02020502070401020303" pitchFamily="18" charset="0"/>
            </a:endParaRPr>
          </a:p>
        </p:txBody>
      </p:sp>
      <p:sp>
        <p:nvSpPr>
          <p:cNvPr id="6" name="矩形 5"/>
          <p:cNvSpPr/>
          <p:nvPr/>
        </p:nvSpPr>
        <p:spPr>
          <a:xfrm>
            <a:off x="5854773" y="1491089"/>
            <a:ext cx="1800493" cy="646331"/>
          </a:xfrm>
          <a:prstGeom prst="rect">
            <a:avLst/>
          </a:prstGeom>
        </p:spPr>
        <p:txBody>
          <a:bodyPr wrap="none">
            <a:spAutoFit/>
          </a:bodyPr>
          <a:lstStyle/>
          <a:p>
            <a:r>
              <a:rPr lang="en-US" altLang="zh-CN" dirty="0">
                <a:solidFill>
                  <a:schemeClr val="accent3">
                    <a:lumMod val="50000"/>
                  </a:schemeClr>
                </a:solidFill>
                <a:latin typeface="Source Han Sans HW TC" panose="020B0500000000000000" pitchFamily="34" charset="-128"/>
                <a:cs typeface="Consolas" panose="020B0609020204030204" pitchFamily="49" charset="0"/>
              </a:rPr>
              <a:t>Suspend</a:t>
            </a:r>
          </a:p>
          <a:p>
            <a:r>
              <a:rPr lang="en-US" altLang="zh-CN" dirty="0">
                <a:solidFill>
                  <a:schemeClr val="accent3">
                    <a:lumMod val="50000"/>
                  </a:schemeClr>
                </a:solidFill>
                <a:latin typeface="Source Han Sans HW TC" panose="020B0500000000000000" pitchFamily="34" charset="-128"/>
                <a:cs typeface="Consolas" panose="020B0609020204030204" pitchFamily="49" charset="0"/>
              </a:rPr>
              <a:t>running thread</a:t>
            </a:r>
            <a:endParaRPr lang="zh-CN" altLang="en-US" dirty="0">
              <a:solidFill>
                <a:schemeClr val="accent3">
                  <a:lumMod val="50000"/>
                </a:schemeClr>
              </a:solidFill>
              <a:latin typeface="Baskerville" panose="02020502070401020303" pitchFamily="18" charset="0"/>
            </a:endParaRPr>
          </a:p>
        </p:txBody>
      </p:sp>
      <p:sp>
        <p:nvSpPr>
          <p:cNvPr id="7" name="右大括号 6"/>
          <p:cNvSpPr/>
          <p:nvPr/>
        </p:nvSpPr>
        <p:spPr>
          <a:xfrm>
            <a:off x="5494733" y="2569468"/>
            <a:ext cx="144016" cy="676911"/>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Baskerville" panose="02020502070401020303" pitchFamily="18" charset="0"/>
            </a:endParaRPr>
          </a:p>
        </p:txBody>
      </p:sp>
      <p:sp>
        <p:nvSpPr>
          <p:cNvPr id="8" name="矩形 7"/>
          <p:cNvSpPr/>
          <p:nvPr/>
        </p:nvSpPr>
        <p:spPr>
          <a:xfrm>
            <a:off x="5854773" y="2598307"/>
            <a:ext cx="1338828" cy="646331"/>
          </a:xfrm>
          <a:prstGeom prst="rect">
            <a:avLst/>
          </a:prstGeom>
        </p:spPr>
        <p:txBody>
          <a:bodyPr wrap="none">
            <a:spAutoFit/>
          </a:bodyPr>
          <a:lstStyle/>
          <a:p>
            <a:r>
              <a:rPr lang="en-US" altLang="zh-CN" dirty="0">
                <a:solidFill>
                  <a:schemeClr val="accent3">
                    <a:lumMod val="50000"/>
                  </a:schemeClr>
                </a:solidFill>
                <a:latin typeface="Source Han Sans HW TC" panose="020B0500000000000000" pitchFamily="34" charset="-128"/>
                <a:cs typeface="Consolas" panose="020B0609020204030204" pitchFamily="49" charset="0"/>
              </a:rPr>
              <a:t>Choose new</a:t>
            </a:r>
          </a:p>
          <a:p>
            <a:r>
              <a:rPr lang="en-US" altLang="zh-CN" dirty="0">
                <a:solidFill>
                  <a:schemeClr val="accent3">
                    <a:lumMod val="50000"/>
                  </a:schemeClr>
                </a:solidFill>
                <a:latin typeface="Source Han Sans HW TC" panose="020B0500000000000000" pitchFamily="34" charset="-128"/>
                <a:cs typeface="Consolas" panose="020B0609020204030204" pitchFamily="49" charset="0"/>
              </a:rPr>
              <a:t>thread</a:t>
            </a:r>
            <a:endParaRPr lang="zh-CN" altLang="en-US" dirty="0">
              <a:solidFill>
                <a:schemeClr val="accent3">
                  <a:lumMod val="50000"/>
                </a:schemeClr>
              </a:solidFill>
              <a:latin typeface="Baskerville" panose="02020502070401020303" pitchFamily="18" charset="0"/>
            </a:endParaRPr>
          </a:p>
        </p:txBody>
      </p:sp>
      <p:sp>
        <p:nvSpPr>
          <p:cNvPr id="11" name="标题 1"/>
          <p:cNvSpPr>
            <a:spLocks noGrp="1"/>
          </p:cNvSpPr>
          <p:nvPr>
            <p:ph type="title"/>
          </p:nvPr>
        </p:nvSpPr>
        <p:spPr>
          <a:xfrm>
            <a:off x="5327576" y="228866"/>
            <a:ext cx="3359224" cy="952500"/>
          </a:xfrm>
        </p:spPr>
        <p:txBody>
          <a:bodyPr>
            <a:noAutofit/>
          </a:bodyPr>
          <a:lstStyle/>
          <a:p>
            <a:r>
              <a:rPr lang="en-US" altLang="zh-CN" sz="3200" dirty="0">
                <a:ea typeface="Baskerville" panose="02020502070401020303" pitchFamily="18" charset="0"/>
              </a:rPr>
              <a:t>YIELD() Implementation</a:t>
            </a:r>
            <a:endParaRPr lang="zh-CN" altLang="en-US" sz="3200" dirty="0"/>
          </a:p>
        </p:txBody>
      </p:sp>
      <p:sp>
        <p:nvSpPr>
          <p:cNvPr id="9" name="矩形 8"/>
          <p:cNvSpPr/>
          <p:nvPr/>
        </p:nvSpPr>
        <p:spPr>
          <a:xfrm>
            <a:off x="3995936" y="4912247"/>
            <a:ext cx="4814192" cy="338554"/>
          </a:xfrm>
          <a:prstGeom prst="rect">
            <a:avLst/>
          </a:prstGeom>
          <a:solidFill>
            <a:schemeClr val="accent2">
              <a:lumMod val="20000"/>
              <a:lumOff val="80000"/>
            </a:schemeClr>
          </a:solidFill>
        </p:spPr>
        <p:txBody>
          <a:bodyPr wrap="square">
            <a:spAutoFit/>
          </a:bodyPr>
          <a:lstStyle/>
          <a:p>
            <a:r>
              <a:rPr lang="en-US" altLang="zh-CN" sz="1600" dirty="0">
                <a:latin typeface="Baskerville" panose="02020502070401020303" pitchFamily="18" charset="0"/>
                <a:ea typeface="Baskerville" panose="02020502070401020303" pitchFamily="18" charset="0"/>
              </a:rPr>
              <a:t>The state could be RUNNING, RUNNABLE (for now)</a:t>
            </a:r>
          </a:p>
        </p:txBody>
      </p:sp>
    </p:spTree>
    <p:extLst>
      <p:ext uri="{BB962C8B-B14F-4D97-AF65-F5344CB8AC3E}">
        <p14:creationId xmlns:p14="http://schemas.microsoft.com/office/powerpoint/2010/main" val="37153827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4606389"/>
          </a:xfrm>
          <a:prstGeom prst="rect">
            <a:avLst/>
          </a:prstGeom>
        </p:spPr>
        <p:txBody>
          <a:bodyPr>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yield():</a:t>
            </a:r>
          </a:p>
          <a:p>
            <a:pPr>
              <a:lnSpc>
                <a:spcPts val="2200"/>
              </a:lnSpc>
            </a:pPr>
            <a:r>
              <a:rPr lang="en-US" altLang="zh-CN" sz="1600" dirty="0">
                <a:latin typeface="Source Han Sans HW TC" panose="020B0500000000000000" pitchFamily="34" charset="-128"/>
                <a:cs typeface="Consolas" panose="020B0609020204030204" pitchFamily="49" charset="0"/>
              </a:rPr>
              <a:t>  acquire(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id =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RUNNABLE</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r>
              <a:rPr lang="en-US" altLang="zh-CN" sz="1600" dirty="0">
                <a:latin typeface="Source Han Sans HW TC" panose="020B0500000000000000" pitchFamily="34" charset="-128"/>
                <a:cs typeface="Consolas" panose="020B0609020204030204" pitchFamily="49" charset="0"/>
              </a:rPr>
              <a:t> = SP</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do:</a:t>
            </a:r>
          </a:p>
          <a:p>
            <a:pPr>
              <a:lnSpc>
                <a:spcPts val="2200"/>
              </a:lnSpc>
            </a:pPr>
            <a:r>
              <a:rPr lang="en-US" altLang="zh-CN" sz="1600" dirty="0">
                <a:latin typeface="Source Han Sans HW TC" panose="020B0500000000000000" pitchFamily="34" charset="-128"/>
                <a:cs typeface="Consolas" panose="020B0609020204030204" pitchFamily="49" charset="0"/>
              </a:rPr>
              <a:t>    id = (id + 1) mod N</a:t>
            </a:r>
          </a:p>
          <a:p>
            <a:pPr>
              <a:lnSpc>
                <a:spcPts val="2200"/>
              </a:lnSpc>
            </a:pPr>
            <a:r>
              <a:rPr lang="en-US" altLang="zh-CN" sz="1600" dirty="0">
                <a:latin typeface="Source Han Sans HW TC" panose="020B0500000000000000" pitchFamily="34" charset="-128"/>
                <a:cs typeface="Consolas" panose="020B0609020204030204" pitchFamily="49" charset="0"/>
              </a:rPr>
              <a:t>  while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RUNNABLE</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SP =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threads</a:t>
            </a:r>
            <a:r>
              <a:rPr lang="en-US" altLang="zh-CN" sz="1600" dirty="0">
                <a:latin typeface="Source Han Sans HW TC" panose="020B0500000000000000" pitchFamily="34" charset="-128"/>
                <a:cs typeface="Consolas" panose="020B0609020204030204" pitchFamily="49" charset="0"/>
              </a:rPr>
              <a:t>[id].state = RUNNING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 = id</a:t>
            </a:r>
          </a:p>
          <a:p>
            <a:pPr>
              <a:lnSpc>
                <a:spcPts val="2200"/>
              </a:lnSpc>
            </a:pPr>
            <a:r>
              <a:rPr lang="en-US" altLang="zh-CN" sz="1600" dirty="0">
                <a:latin typeface="Source Han Sans HW TC" panose="020B0500000000000000" pitchFamily="34" charset="-128"/>
                <a:cs typeface="Consolas" panose="020B0609020204030204" pitchFamily="49" charset="0"/>
              </a:rPr>
              <a:t>  </a:t>
            </a:r>
          </a:p>
          <a:p>
            <a:pPr>
              <a:lnSpc>
                <a:spcPts val="2200"/>
              </a:lnSpc>
            </a:pPr>
            <a:r>
              <a:rPr lang="en-US" altLang="zh-CN" sz="1600" dirty="0">
                <a:latin typeface="Source Han Sans HW TC" panose="020B0500000000000000" pitchFamily="34" charset="-128"/>
                <a:cs typeface="Consolas" panose="020B0609020204030204" pitchFamily="49" charset="0"/>
              </a:rPr>
              <a:t>  release(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p:txBody>
      </p:sp>
      <p:sp>
        <p:nvSpPr>
          <p:cNvPr id="5" name="右大括号 4"/>
          <p:cNvSpPr/>
          <p:nvPr/>
        </p:nvSpPr>
        <p:spPr>
          <a:xfrm>
            <a:off x="5494733" y="1345332"/>
            <a:ext cx="144016" cy="864096"/>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Baskerville" panose="02020502070401020303" pitchFamily="18" charset="0"/>
            </a:endParaRPr>
          </a:p>
        </p:txBody>
      </p:sp>
      <p:sp>
        <p:nvSpPr>
          <p:cNvPr id="6" name="矩形 5"/>
          <p:cNvSpPr/>
          <p:nvPr/>
        </p:nvSpPr>
        <p:spPr>
          <a:xfrm>
            <a:off x="5854773" y="1491089"/>
            <a:ext cx="1800493" cy="646331"/>
          </a:xfrm>
          <a:prstGeom prst="rect">
            <a:avLst/>
          </a:prstGeom>
        </p:spPr>
        <p:txBody>
          <a:bodyPr wrap="none">
            <a:spAutoFit/>
          </a:bodyPr>
          <a:lstStyle/>
          <a:p>
            <a:r>
              <a:rPr lang="en-US" altLang="zh-CN" dirty="0">
                <a:solidFill>
                  <a:schemeClr val="accent3">
                    <a:lumMod val="50000"/>
                  </a:schemeClr>
                </a:solidFill>
                <a:latin typeface="Source Han Sans HW TC" panose="020B0500000000000000" pitchFamily="34" charset="-128"/>
                <a:cs typeface="Consolas" panose="020B0609020204030204" pitchFamily="49" charset="0"/>
              </a:rPr>
              <a:t>Suspend</a:t>
            </a:r>
          </a:p>
          <a:p>
            <a:r>
              <a:rPr lang="en-US" altLang="zh-CN" dirty="0">
                <a:solidFill>
                  <a:schemeClr val="accent3">
                    <a:lumMod val="50000"/>
                  </a:schemeClr>
                </a:solidFill>
                <a:latin typeface="Source Han Sans HW TC" panose="020B0500000000000000" pitchFamily="34" charset="-128"/>
                <a:cs typeface="Consolas" panose="020B0609020204030204" pitchFamily="49" charset="0"/>
              </a:rPr>
              <a:t>running thread</a:t>
            </a:r>
            <a:endParaRPr lang="zh-CN" altLang="en-US" dirty="0">
              <a:solidFill>
                <a:schemeClr val="accent3">
                  <a:lumMod val="50000"/>
                </a:schemeClr>
              </a:solidFill>
              <a:latin typeface="Baskerville" panose="02020502070401020303" pitchFamily="18" charset="0"/>
            </a:endParaRPr>
          </a:p>
        </p:txBody>
      </p:sp>
      <p:sp>
        <p:nvSpPr>
          <p:cNvPr id="7" name="右大括号 6"/>
          <p:cNvSpPr/>
          <p:nvPr/>
        </p:nvSpPr>
        <p:spPr>
          <a:xfrm>
            <a:off x="5494733" y="2569468"/>
            <a:ext cx="144016" cy="676911"/>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Baskerville" panose="02020502070401020303" pitchFamily="18" charset="0"/>
            </a:endParaRPr>
          </a:p>
        </p:txBody>
      </p:sp>
      <p:sp>
        <p:nvSpPr>
          <p:cNvPr id="8" name="矩形 7"/>
          <p:cNvSpPr/>
          <p:nvPr/>
        </p:nvSpPr>
        <p:spPr>
          <a:xfrm>
            <a:off x="5854773" y="2598307"/>
            <a:ext cx="1338828" cy="646331"/>
          </a:xfrm>
          <a:prstGeom prst="rect">
            <a:avLst/>
          </a:prstGeom>
        </p:spPr>
        <p:txBody>
          <a:bodyPr wrap="none">
            <a:spAutoFit/>
          </a:bodyPr>
          <a:lstStyle/>
          <a:p>
            <a:r>
              <a:rPr lang="en-US" altLang="zh-CN" dirty="0">
                <a:solidFill>
                  <a:schemeClr val="accent3">
                    <a:lumMod val="50000"/>
                  </a:schemeClr>
                </a:solidFill>
                <a:latin typeface="Source Han Sans HW TC" panose="020B0500000000000000" pitchFamily="34" charset="-128"/>
                <a:cs typeface="Consolas" panose="020B0609020204030204" pitchFamily="49" charset="0"/>
              </a:rPr>
              <a:t>Choose new</a:t>
            </a:r>
          </a:p>
          <a:p>
            <a:r>
              <a:rPr lang="en-US" altLang="zh-CN" dirty="0">
                <a:solidFill>
                  <a:schemeClr val="accent3">
                    <a:lumMod val="50000"/>
                  </a:schemeClr>
                </a:solidFill>
                <a:latin typeface="Source Han Sans HW TC" panose="020B0500000000000000" pitchFamily="34" charset="-128"/>
                <a:cs typeface="Consolas" panose="020B0609020204030204" pitchFamily="49" charset="0"/>
              </a:rPr>
              <a:t>thread</a:t>
            </a:r>
            <a:endParaRPr lang="zh-CN" altLang="en-US" dirty="0">
              <a:solidFill>
                <a:schemeClr val="accent3">
                  <a:lumMod val="50000"/>
                </a:schemeClr>
              </a:solidFill>
              <a:latin typeface="Baskerville" panose="02020502070401020303" pitchFamily="18" charset="0"/>
            </a:endParaRPr>
          </a:p>
        </p:txBody>
      </p:sp>
      <p:sp>
        <p:nvSpPr>
          <p:cNvPr id="9" name="右大括号 8"/>
          <p:cNvSpPr/>
          <p:nvPr/>
        </p:nvSpPr>
        <p:spPr>
          <a:xfrm>
            <a:off x="5494733" y="3649588"/>
            <a:ext cx="144016" cy="862355"/>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Baskerville" panose="02020502070401020303" pitchFamily="18" charset="0"/>
            </a:endParaRPr>
          </a:p>
        </p:txBody>
      </p:sp>
      <p:sp>
        <p:nvSpPr>
          <p:cNvPr id="10" name="矩形 9"/>
          <p:cNvSpPr/>
          <p:nvPr/>
        </p:nvSpPr>
        <p:spPr>
          <a:xfrm>
            <a:off x="5854773" y="3721596"/>
            <a:ext cx="1338828" cy="646331"/>
          </a:xfrm>
          <a:prstGeom prst="rect">
            <a:avLst/>
          </a:prstGeom>
        </p:spPr>
        <p:txBody>
          <a:bodyPr wrap="none">
            <a:spAutoFit/>
          </a:bodyPr>
          <a:lstStyle/>
          <a:p>
            <a:r>
              <a:rPr lang="en-US" altLang="zh-CN" dirty="0">
                <a:solidFill>
                  <a:schemeClr val="accent3">
                    <a:lumMod val="50000"/>
                  </a:schemeClr>
                </a:solidFill>
                <a:latin typeface="Source Han Sans HW TC" panose="020B0500000000000000" pitchFamily="34" charset="-128"/>
                <a:cs typeface="Consolas" panose="020B0609020204030204" pitchFamily="49" charset="0"/>
              </a:rPr>
              <a:t>Resume new</a:t>
            </a:r>
          </a:p>
          <a:p>
            <a:r>
              <a:rPr lang="en-US" altLang="zh-CN" dirty="0">
                <a:solidFill>
                  <a:schemeClr val="accent3">
                    <a:lumMod val="50000"/>
                  </a:schemeClr>
                </a:solidFill>
                <a:latin typeface="Source Han Sans HW TC" panose="020B0500000000000000" pitchFamily="34" charset="-128"/>
                <a:cs typeface="Consolas" panose="020B0609020204030204" pitchFamily="49" charset="0"/>
              </a:rPr>
              <a:t>thread</a:t>
            </a:r>
            <a:endParaRPr lang="zh-CN" altLang="en-US" dirty="0">
              <a:solidFill>
                <a:schemeClr val="accent3">
                  <a:lumMod val="50000"/>
                </a:schemeClr>
              </a:solidFill>
              <a:latin typeface="Baskerville" panose="02020502070401020303" pitchFamily="18" charset="0"/>
            </a:endParaRPr>
          </a:p>
        </p:txBody>
      </p:sp>
      <p:sp>
        <p:nvSpPr>
          <p:cNvPr id="11" name="标题 1"/>
          <p:cNvSpPr>
            <a:spLocks noGrp="1"/>
          </p:cNvSpPr>
          <p:nvPr>
            <p:ph type="title"/>
          </p:nvPr>
        </p:nvSpPr>
        <p:spPr>
          <a:xfrm>
            <a:off x="5327576" y="228866"/>
            <a:ext cx="3359224" cy="952500"/>
          </a:xfrm>
        </p:spPr>
        <p:txBody>
          <a:bodyPr>
            <a:noAutofit/>
          </a:bodyPr>
          <a:lstStyle/>
          <a:p>
            <a:r>
              <a:rPr lang="en-US" altLang="zh-CN" sz="3200" dirty="0">
                <a:ea typeface="Baskerville" panose="02020502070401020303" pitchFamily="18" charset="0"/>
              </a:rPr>
              <a:t>YIELD() Implementation</a:t>
            </a:r>
            <a:endParaRPr lang="zh-CN" altLang="en-US" sz="3200" dirty="0"/>
          </a:p>
        </p:txBody>
      </p:sp>
      <p:sp>
        <p:nvSpPr>
          <p:cNvPr id="12" name="矩形 11"/>
          <p:cNvSpPr/>
          <p:nvPr/>
        </p:nvSpPr>
        <p:spPr>
          <a:xfrm>
            <a:off x="3041576" y="4694873"/>
            <a:ext cx="5842992" cy="800219"/>
          </a:xfrm>
          <a:prstGeom prst="rect">
            <a:avLst/>
          </a:prstGeom>
          <a:solidFill>
            <a:schemeClr val="accent2">
              <a:lumMod val="20000"/>
              <a:lumOff val="80000"/>
            </a:schemeClr>
          </a:solidFill>
        </p:spPr>
        <p:txBody>
          <a:bodyPr wrap="square">
            <a:spAutoFit/>
          </a:bodyPr>
          <a:lstStyle/>
          <a:p>
            <a:r>
              <a:rPr lang="en-US" altLang="zh-CN" sz="1400" dirty="0" err="1">
                <a:latin typeface="Baskerville" panose="02020502070401020303" pitchFamily="18" charset="0"/>
                <a:ea typeface="Baskerville" panose="02020502070401020303" pitchFamily="18" charset="0"/>
                <a:cs typeface="Consolas" panose="020B0609020204030204" pitchFamily="49" charset="0"/>
              </a:rPr>
              <a:t>t_lock</a:t>
            </a:r>
            <a:endParaRPr lang="en-US" altLang="zh-CN" sz="1600" dirty="0">
              <a:latin typeface="Baskerville" panose="02020502070401020303" pitchFamily="18" charset="0"/>
              <a:ea typeface="Baskerville" panose="02020502070401020303" pitchFamily="18" charset="0"/>
              <a:cs typeface="Consolas" panose="020B0609020204030204" pitchFamily="49" charset="0"/>
            </a:endParaRPr>
          </a:p>
          <a:p>
            <a:pPr marL="342900" indent="-342900">
              <a:buAutoNum type="arabicPeriod"/>
            </a:pPr>
            <a:r>
              <a:rPr lang="en-US" altLang="zh-CN" sz="1600" dirty="0">
                <a:latin typeface="Baskerville" panose="02020502070401020303" pitchFamily="18" charset="0"/>
                <a:ea typeface="Baskerville" panose="02020502070401020303" pitchFamily="18" charset="0"/>
              </a:rPr>
              <a:t>Atomically set threads[</a:t>
            </a:r>
            <a:r>
              <a:rPr lang="zh-CN" altLang="en-US" sz="1600" dirty="0">
                <a:latin typeface="Baskerville" panose="02020502070401020303" pitchFamily="18" charset="0"/>
                <a:ea typeface="等线" panose="02010600030101010101" pitchFamily="2" charset="-122"/>
              </a:rPr>
              <a:t> </a:t>
            </a:r>
            <a:r>
              <a:rPr lang="en-US" altLang="zh-CN" sz="1600" dirty="0">
                <a:latin typeface="Baskerville" panose="02020502070401020303" pitchFamily="18" charset="0"/>
                <a:ea typeface="Baskerville" panose="02020502070401020303" pitchFamily="18" charset="0"/>
              </a:rPr>
              <a:t>].state and .</a:t>
            </a:r>
            <a:r>
              <a:rPr lang="en-US" altLang="zh-CN" sz="1600" dirty="0" err="1">
                <a:latin typeface="Baskerville" panose="02020502070401020303" pitchFamily="18" charset="0"/>
                <a:ea typeface="Baskerville" panose="02020502070401020303" pitchFamily="18" charset="0"/>
              </a:rPr>
              <a:t>sp</a:t>
            </a:r>
            <a:endParaRPr lang="en-US" altLang="zh-CN" sz="1600" dirty="0">
              <a:latin typeface="Baskerville" panose="02020502070401020303" pitchFamily="18" charset="0"/>
              <a:ea typeface="Baskerville" panose="02020502070401020303" pitchFamily="18" charset="0"/>
            </a:endParaRPr>
          </a:p>
          <a:p>
            <a:pPr marL="342900" indent="-342900">
              <a:buAutoNum type="arabicPeriod"/>
            </a:pPr>
            <a:r>
              <a:rPr lang="en-US" altLang="zh-CN" sz="1600" dirty="0">
                <a:latin typeface="Baskerville" panose="02020502070401020303" pitchFamily="18" charset="0"/>
                <a:ea typeface="Baskerville" panose="02020502070401020303" pitchFamily="18" charset="0"/>
              </a:rPr>
              <a:t>Atomically find a RUNNABLE thread and mark it RUNNING</a:t>
            </a:r>
          </a:p>
        </p:txBody>
      </p:sp>
    </p:spTree>
    <p:extLst>
      <p:ext uri="{BB962C8B-B14F-4D97-AF65-F5344CB8AC3E}">
        <p14:creationId xmlns:p14="http://schemas.microsoft.com/office/powerpoint/2010/main" val="5206680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ea typeface="Baskerville" panose="02020502070401020303" pitchFamily="18" charset="0"/>
              </a:rPr>
              <a:t>Conditional Variables</a:t>
            </a:r>
            <a:endParaRPr kumimoji="1" lang="zh-CN" altLang="en-US" dirty="0"/>
          </a:p>
        </p:txBody>
      </p:sp>
      <p:sp>
        <p:nvSpPr>
          <p:cNvPr id="3" name="文本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26</a:t>
            </a:fld>
            <a:endParaRPr lang="zh-CN" altLang="en-US" dirty="0"/>
          </a:p>
        </p:txBody>
      </p:sp>
    </p:spTree>
    <p:extLst>
      <p:ext uri="{BB962C8B-B14F-4D97-AF65-F5344CB8AC3E}">
        <p14:creationId xmlns:p14="http://schemas.microsoft.com/office/powerpoint/2010/main" val="18234100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Baskerville" panose="02020502070401020303" pitchFamily="18" charset="0"/>
              </a:rPr>
              <a:t>Review: send() with Lock</a:t>
            </a:r>
            <a:endParaRPr lang="zh-CN" altLang="en-US" dirty="0"/>
          </a:p>
        </p:txBody>
      </p:sp>
      <p:sp>
        <p:nvSpPr>
          <p:cNvPr id="4" name="矩形 3"/>
          <p:cNvSpPr/>
          <p:nvPr/>
        </p:nvSpPr>
        <p:spPr>
          <a:xfrm>
            <a:off x="323528" y="1417340"/>
            <a:ext cx="4392488" cy="2320700"/>
          </a:xfrm>
          <a:prstGeom prst="rect">
            <a:avLst/>
          </a:prstGeom>
        </p:spPr>
        <p:txBody>
          <a:bodyPr wrap="square">
            <a:spAutoFit/>
          </a:bodyPr>
          <a:lstStyle/>
          <a:p>
            <a:pPr>
              <a:lnSpc>
                <a:spcPct val="114000"/>
              </a:lnSpc>
            </a:pPr>
            <a:r>
              <a:rPr lang="en-US" altLang="zh-CN" sz="1600" dirty="0">
                <a:latin typeface="Source Han Sans HW TC" panose="020B0500000000000000" pitchFamily="34" charset="-128"/>
                <a:cs typeface="Consolas" panose="020B0609020204030204" pitchFamily="49" charset="0"/>
              </a:rPr>
              <a:t>send(bb, </a:t>
            </a:r>
            <a:r>
              <a:rPr lang="en-US" altLang="zh-CN" sz="1600" dirty="0" err="1">
                <a:latin typeface="Source Han Sans HW TC" panose="020B0500000000000000" pitchFamily="34" charset="-128"/>
                <a:cs typeface="Consolas" panose="020B0609020204030204" pitchFamily="49" charset="0"/>
              </a:rPr>
              <a:t>msg</a:t>
            </a:r>
            <a:r>
              <a:rPr lang="en-US" altLang="zh-CN" sz="1600" dirty="0">
                <a:latin typeface="Source Han Sans HW TC" panose="020B0500000000000000" pitchFamily="34" charset="-128"/>
                <a:cs typeface="Consolas" panose="020B0609020204030204" pitchFamily="49" charset="0"/>
              </a:rPr>
              <a:t>):</a:t>
            </a:r>
          </a:p>
          <a:p>
            <a:pPr>
              <a:lnSpc>
                <a:spcPct val="1140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0096FF"/>
                </a:solidFill>
                <a:latin typeface="Source Han Sans HW TC" panose="020B0500000000000000" pitchFamily="34" charset="-128"/>
                <a:cs typeface="Consolas" panose="020B0609020204030204" pitchFamily="49" charset="0"/>
              </a:rPr>
              <a:t>acquire(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ct val="114000"/>
              </a:lnSpc>
            </a:pPr>
            <a:r>
              <a:rPr lang="en-US" altLang="zh-CN" sz="1600" dirty="0">
                <a:latin typeface="Source Han Sans HW TC" panose="020B0500000000000000" pitchFamily="34" charset="-128"/>
                <a:cs typeface="Consolas" panose="020B0609020204030204" pitchFamily="49" charset="0"/>
              </a:rPr>
              <a:t>  while True:</a:t>
            </a:r>
          </a:p>
          <a:p>
            <a:pPr>
              <a:lnSpc>
                <a:spcPct val="114000"/>
              </a:lnSpc>
            </a:pPr>
            <a:r>
              <a:rPr lang="en-US" altLang="zh-CN" sz="1600" dirty="0">
                <a:latin typeface="Source Han Sans HW TC" panose="020B0500000000000000" pitchFamily="34" charset="-128"/>
                <a:cs typeface="Consolas" panose="020B0609020204030204" pitchFamily="49" charset="0"/>
              </a:rPr>
              <a:t>    if bb.in – </a:t>
            </a:r>
            <a:r>
              <a:rPr lang="en-US" altLang="zh-CN" sz="1600" dirty="0" err="1">
                <a:latin typeface="Source Han Sans HW TC" panose="020B0500000000000000" pitchFamily="34" charset="-128"/>
                <a:cs typeface="Consolas" panose="020B0609020204030204" pitchFamily="49" charset="0"/>
              </a:rPr>
              <a:t>bb.out</a:t>
            </a:r>
            <a:r>
              <a:rPr lang="en-US" altLang="zh-CN" sz="1600" dirty="0">
                <a:latin typeface="Source Han Sans HW TC" panose="020B0500000000000000" pitchFamily="34" charset="-128"/>
                <a:cs typeface="Consolas" panose="020B0609020204030204" pitchFamily="49" charset="0"/>
              </a:rPr>
              <a:t> &lt; N:</a:t>
            </a:r>
          </a:p>
          <a:p>
            <a:pPr>
              <a:lnSpc>
                <a:spcPct val="1140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bb.buf</a:t>
            </a:r>
            <a:r>
              <a:rPr lang="en-US" altLang="zh-CN" sz="1600" dirty="0">
                <a:latin typeface="Source Han Sans HW TC" panose="020B0500000000000000" pitchFamily="34" charset="-128"/>
                <a:cs typeface="Consolas" panose="020B0609020204030204" pitchFamily="49" charset="0"/>
              </a:rPr>
              <a:t>[bb.in mod N] &lt;- </a:t>
            </a:r>
            <a:r>
              <a:rPr lang="en-US" altLang="zh-CN" sz="1600" dirty="0" err="1">
                <a:latin typeface="Source Han Sans HW TC" panose="020B0500000000000000" pitchFamily="34" charset="-128"/>
                <a:cs typeface="Consolas" panose="020B0609020204030204" pitchFamily="49" charset="0"/>
              </a:rPr>
              <a:t>msg</a:t>
            </a:r>
            <a:endParaRPr lang="en-US" altLang="zh-CN" sz="1600" dirty="0">
              <a:latin typeface="Source Han Sans HW TC" panose="020B0500000000000000" pitchFamily="34" charset="-128"/>
              <a:cs typeface="Consolas" panose="020B0609020204030204" pitchFamily="49" charset="0"/>
            </a:endParaRPr>
          </a:p>
          <a:p>
            <a:pPr>
              <a:lnSpc>
                <a:spcPct val="114000"/>
              </a:lnSpc>
            </a:pPr>
            <a:r>
              <a:rPr lang="en-US" altLang="zh-CN" sz="1600" dirty="0">
                <a:latin typeface="Source Han Sans HW TC" panose="020B0500000000000000" pitchFamily="34" charset="-128"/>
                <a:cs typeface="Consolas" panose="020B0609020204030204" pitchFamily="49" charset="0"/>
              </a:rPr>
              <a:t>      bb.in &lt;- bb.in + 1</a:t>
            </a:r>
          </a:p>
          <a:p>
            <a:pPr>
              <a:lnSpc>
                <a:spcPct val="1140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0096FF"/>
                </a:solidFill>
                <a:latin typeface="Source Han Sans HW TC" panose="020B0500000000000000" pitchFamily="34" charset="-128"/>
                <a:cs typeface="Consolas" panose="020B0609020204030204" pitchFamily="49" charset="0"/>
              </a:rPr>
              <a:t>release(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ct val="114000"/>
              </a:lnSpc>
            </a:pPr>
            <a:r>
              <a:rPr lang="en-US" altLang="zh-CN" sz="1600" dirty="0">
                <a:latin typeface="Source Han Sans HW TC" panose="020B0500000000000000" pitchFamily="34" charset="-128"/>
                <a:cs typeface="Consolas" panose="020B0609020204030204" pitchFamily="49" charset="0"/>
              </a:rPr>
              <a:t>      return</a:t>
            </a:r>
          </a:p>
        </p:txBody>
      </p:sp>
      <p:sp>
        <p:nvSpPr>
          <p:cNvPr id="5" name="矩形 4"/>
          <p:cNvSpPr/>
          <p:nvPr/>
        </p:nvSpPr>
        <p:spPr>
          <a:xfrm>
            <a:off x="4572000" y="1417340"/>
            <a:ext cx="4176464" cy="3195747"/>
          </a:xfrm>
          <a:prstGeom prst="rect">
            <a:avLst/>
          </a:prstGeom>
        </p:spPr>
        <p:txBody>
          <a:bodyPr wrap="square">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 send(bb, </a:t>
            </a:r>
            <a:r>
              <a:rPr lang="en-US" altLang="zh-CN" sz="1600" dirty="0" err="1">
                <a:latin typeface="Source Han Sans HW TC" panose="020B0500000000000000" pitchFamily="34" charset="-128"/>
                <a:cs typeface="Consolas" panose="020B0609020204030204" pitchFamily="49" charset="0"/>
              </a:rPr>
              <a:t>msg</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0096FF"/>
                </a:solidFill>
                <a:latin typeface="Source Han Sans HW TC" panose="020B0500000000000000" pitchFamily="34" charset="-128"/>
                <a:cs typeface="Consolas" panose="020B0609020204030204" pitchFamily="49" charset="0"/>
              </a:rPr>
              <a:t>acquire(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while True:</a:t>
            </a:r>
          </a:p>
          <a:p>
            <a:pPr>
              <a:lnSpc>
                <a:spcPts val="2200"/>
              </a:lnSpc>
            </a:pPr>
            <a:r>
              <a:rPr lang="en-US" altLang="zh-CN" sz="1600" dirty="0">
                <a:latin typeface="Source Han Sans HW TC" panose="020B0500000000000000" pitchFamily="34" charset="-128"/>
                <a:cs typeface="Consolas" panose="020B0609020204030204" pitchFamily="49" charset="0"/>
              </a:rPr>
              <a:t>      if bb.in - </a:t>
            </a:r>
            <a:r>
              <a:rPr lang="en-US" altLang="zh-CN" sz="1600" dirty="0" err="1">
                <a:latin typeface="Source Han Sans HW TC" panose="020B0500000000000000" pitchFamily="34" charset="-128"/>
                <a:cs typeface="Consolas" panose="020B0609020204030204" pitchFamily="49" charset="0"/>
              </a:rPr>
              <a:t>bb.out</a:t>
            </a:r>
            <a:r>
              <a:rPr lang="en-US" altLang="zh-CN" sz="1600" dirty="0">
                <a:latin typeface="Source Han Sans HW TC" panose="020B0500000000000000" pitchFamily="34" charset="-128"/>
                <a:cs typeface="Consolas" panose="020B0609020204030204" pitchFamily="49" charset="0"/>
              </a:rPr>
              <a:t> &lt; N:</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bb.buf</a:t>
            </a:r>
            <a:r>
              <a:rPr lang="en-US" altLang="zh-CN" sz="1600" dirty="0">
                <a:latin typeface="Source Han Sans HW TC" panose="020B0500000000000000" pitchFamily="34" charset="-128"/>
                <a:cs typeface="Consolas" panose="020B0609020204030204" pitchFamily="49" charset="0"/>
              </a:rPr>
              <a:t>[bb.in mod N] &lt;- </a:t>
            </a:r>
            <a:r>
              <a:rPr lang="en-US" altLang="zh-CN" sz="1600" dirty="0" err="1">
                <a:latin typeface="Source Han Sans HW TC" panose="020B0500000000000000" pitchFamily="34" charset="-128"/>
                <a:cs typeface="Consolas" panose="020B0609020204030204" pitchFamily="49" charset="0"/>
              </a:rPr>
              <a:t>msg</a:t>
            </a: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bb.in &lt;- bb.in + 1</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0096FF"/>
                </a:solidFill>
                <a:latin typeface="Source Han Sans HW TC" panose="020B0500000000000000" pitchFamily="34" charset="-128"/>
                <a:cs typeface="Consolas" panose="020B0609020204030204" pitchFamily="49" charset="0"/>
              </a:rPr>
              <a:t>release(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return</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a:t>
            </a:r>
            <a:r>
              <a:rPr lang="en-US" altLang="zh-CN" sz="1600" dirty="0">
                <a:solidFill>
                  <a:srgbClr val="0096FF"/>
                </a:solidFill>
                <a:latin typeface="Source Han Sans HW TC" panose="020B0500000000000000" pitchFamily="34" charset="-128"/>
                <a:cs typeface="Consolas" panose="020B0609020204030204" pitchFamily="49" charset="0"/>
              </a:rPr>
              <a:t>release(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yield()</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a:t>
            </a:r>
            <a:r>
              <a:rPr lang="en-US" altLang="zh-CN" sz="1600" dirty="0">
                <a:solidFill>
                  <a:srgbClr val="0096FF"/>
                </a:solidFill>
                <a:latin typeface="Source Han Sans HW TC" panose="020B0500000000000000" pitchFamily="34" charset="-128"/>
                <a:cs typeface="Consolas" panose="020B0609020204030204" pitchFamily="49" charset="0"/>
              </a:rPr>
              <a:t>acquire(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endParaRPr lang="zh-CN" altLang="en-US" sz="1600" dirty="0">
              <a:solidFill>
                <a:srgbClr val="0096FF"/>
              </a:solidFill>
              <a:latin typeface="Source Han Sans HW TC" panose="020B0500000000000000" pitchFamily="34" charset="-128"/>
              <a:cs typeface="Consolas" panose="020B0609020204030204" pitchFamily="49" charset="0"/>
            </a:endParaRPr>
          </a:p>
        </p:txBody>
      </p:sp>
      <p:sp>
        <p:nvSpPr>
          <p:cNvPr id="6" name="矩形 5"/>
          <p:cNvSpPr/>
          <p:nvPr/>
        </p:nvSpPr>
        <p:spPr>
          <a:xfrm>
            <a:off x="4860032" y="3776826"/>
            <a:ext cx="45719" cy="7036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Baskerville" panose="02020502070401020303" pitchFamily="18" charset="0"/>
            </a:endParaRPr>
          </a:p>
        </p:txBody>
      </p:sp>
      <p:sp>
        <p:nvSpPr>
          <p:cNvPr id="7" name="矩形 6"/>
          <p:cNvSpPr/>
          <p:nvPr/>
        </p:nvSpPr>
        <p:spPr>
          <a:xfrm>
            <a:off x="2354085" y="5089748"/>
            <a:ext cx="4257897" cy="369332"/>
          </a:xfrm>
          <a:prstGeom prst="rect">
            <a:avLst/>
          </a:prstGeom>
          <a:solidFill>
            <a:schemeClr val="accent2">
              <a:lumMod val="20000"/>
              <a:lumOff val="80000"/>
            </a:schemeClr>
          </a:solidFill>
          <a:ln>
            <a:noFill/>
          </a:ln>
        </p:spPr>
        <p:txBody>
          <a:bodyPr wrap="none">
            <a:spAutoFit/>
          </a:bodyPr>
          <a:lstStyle/>
          <a:p>
            <a:r>
              <a:rPr lang="en-US" altLang="zh-CN" dirty="0">
                <a:latin typeface="Baskerville" panose="02020502070401020303" pitchFamily="18" charset="0"/>
                <a:ea typeface="Baskerville" panose="02020502070401020303" pitchFamily="18" charset="0"/>
              </a:rPr>
              <a:t>Note that this version of send() is </a:t>
            </a:r>
            <a:r>
              <a:rPr lang="en-US" altLang="zh-CN" dirty="0">
                <a:solidFill>
                  <a:srgbClr val="FF0000"/>
                </a:solidFill>
                <a:latin typeface="Baskerville" panose="02020502070401020303" pitchFamily="18" charset="0"/>
                <a:ea typeface="Baskerville" panose="02020502070401020303" pitchFamily="18" charset="0"/>
              </a:rPr>
              <a:t>incorrect</a:t>
            </a:r>
            <a:r>
              <a:rPr lang="en-US" altLang="zh-CN" dirty="0">
                <a:latin typeface="Baskerville" panose="02020502070401020303" pitchFamily="18" charset="0"/>
                <a:ea typeface="Baskerville" panose="02020502070401020303" pitchFamily="18" charset="0"/>
              </a:rPr>
              <a:t>.</a:t>
            </a:r>
          </a:p>
        </p:txBody>
      </p:sp>
    </p:spTree>
    <p:extLst>
      <p:ext uri="{BB962C8B-B14F-4D97-AF65-F5344CB8AC3E}">
        <p14:creationId xmlns:p14="http://schemas.microsoft.com/office/powerpoint/2010/main" val="27016540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Baskerville" panose="02020502070401020303" pitchFamily="18" charset="0"/>
              </a:rPr>
              <a:t>A Lot of Wasting Checks</a:t>
            </a:r>
            <a:endParaRPr lang="zh-CN" altLang="en-US" dirty="0"/>
          </a:p>
        </p:txBody>
      </p:sp>
      <p:sp>
        <p:nvSpPr>
          <p:cNvPr id="3" name="内容占位符 2"/>
          <p:cNvSpPr>
            <a:spLocks noGrp="1"/>
          </p:cNvSpPr>
          <p:nvPr>
            <p:ph idx="1"/>
          </p:nvPr>
        </p:nvSpPr>
        <p:spPr>
          <a:xfrm>
            <a:off x="4427538" y="1333501"/>
            <a:ext cx="4259262" cy="3771636"/>
          </a:xfrm>
        </p:spPr>
        <p:txBody>
          <a:bodyPr>
            <a:normAutofit lnSpcReduction="10000"/>
          </a:bodyPr>
          <a:lstStyle/>
          <a:p>
            <a:r>
              <a:rPr lang="en-US" altLang="zh-CN" sz="2400" dirty="0">
                <a:ea typeface="Baskerville" panose="02020502070401020303" pitchFamily="18" charset="0"/>
              </a:rPr>
              <a:t>Problem: a lot of unnecessary checking as well as a lot of acquiring locks</a:t>
            </a:r>
          </a:p>
          <a:p>
            <a:endParaRPr lang="en-US" altLang="zh-CN" sz="2400" dirty="0">
              <a:ea typeface="Baskerville" panose="02020502070401020303" pitchFamily="18" charset="0"/>
            </a:endParaRPr>
          </a:p>
          <a:p>
            <a:r>
              <a:rPr lang="en-US" altLang="zh-CN" sz="2400" dirty="0">
                <a:ea typeface="Baskerville" panose="02020502070401020303" pitchFamily="18" charset="0"/>
              </a:rPr>
              <a:t>Better solution: the sender (receiver) just got woken up when the buffer is not full (empty)</a:t>
            </a:r>
            <a:endParaRPr lang="zh-CN" altLang="en-US" sz="2400" dirty="0"/>
          </a:p>
        </p:txBody>
      </p:sp>
      <p:sp>
        <p:nvSpPr>
          <p:cNvPr id="4" name="矩形 3"/>
          <p:cNvSpPr/>
          <p:nvPr/>
        </p:nvSpPr>
        <p:spPr>
          <a:xfrm>
            <a:off x="323528" y="1417340"/>
            <a:ext cx="4572000" cy="3195747"/>
          </a:xfrm>
          <a:prstGeom prst="rect">
            <a:avLst/>
          </a:prstGeom>
        </p:spPr>
        <p:txBody>
          <a:bodyPr>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 send(bb, </a:t>
            </a:r>
            <a:r>
              <a:rPr lang="en-US" altLang="zh-CN" sz="1600" dirty="0" err="1">
                <a:latin typeface="Source Han Sans HW TC" panose="020B0500000000000000" pitchFamily="34" charset="-128"/>
                <a:cs typeface="Consolas" panose="020B0609020204030204" pitchFamily="49" charset="0"/>
              </a:rPr>
              <a:t>msg</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0096FF"/>
                </a:solidFill>
                <a:latin typeface="Source Han Sans HW TC" panose="020B0500000000000000" pitchFamily="34" charset="-128"/>
                <a:cs typeface="Consolas" panose="020B0609020204030204" pitchFamily="49" charset="0"/>
              </a:rPr>
              <a:t>acquire(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while True:</a:t>
            </a:r>
          </a:p>
          <a:p>
            <a:pPr>
              <a:lnSpc>
                <a:spcPts val="2200"/>
              </a:lnSpc>
            </a:pPr>
            <a:r>
              <a:rPr lang="en-US" altLang="zh-CN" sz="1600" dirty="0">
                <a:latin typeface="Source Han Sans HW TC" panose="020B0500000000000000" pitchFamily="34" charset="-128"/>
                <a:cs typeface="Consolas" panose="020B0609020204030204" pitchFamily="49" charset="0"/>
              </a:rPr>
              <a:t>      if bb.in - </a:t>
            </a:r>
            <a:r>
              <a:rPr lang="en-US" altLang="zh-CN" sz="1600" dirty="0" err="1">
                <a:latin typeface="Source Han Sans HW TC" panose="020B0500000000000000" pitchFamily="34" charset="-128"/>
                <a:cs typeface="Consolas" panose="020B0609020204030204" pitchFamily="49" charset="0"/>
              </a:rPr>
              <a:t>bb.out</a:t>
            </a:r>
            <a:r>
              <a:rPr lang="en-US" altLang="zh-CN" sz="1600" dirty="0">
                <a:latin typeface="Source Han Sans HW TC" panose="020B0500000000000000" pitchFamily="34" charset="-128"/>
                <a:cs typeface="Consolas" panose="020B0609020204030204" pitchFamily="49" charset="0"/>
              </a:rPr>
              <a:t> &lt; N:</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bb.buf</a:t>
            </a:r>
            <a:r>
              <a:rPr lang="en-US" altLang="zh-CN" sz="1600" dirty="0">
                <a:latin typeface="Source Han Sans HW TC" panose="020B0500000000000000" pitchFamily="34" charset="-128"/>
                <a:cs typeface="Consolas" panose="020B0609020204030204" pitchFamily="49" charset="0"/>
              </a:rPr>
              <a:t>[bb.in mod N] &lt;- </a:t>
            </a:r>
            <a:r>
              <a:rPr lang="en-US" altLang="zh-CN" sz="1600" dirty="0" err="1">
                <a:latin typeface="Source Han Sans HW TC" panose="020B0500000000000000" pitchFamily="34" charset="-128"/>
                <a:cs typeface="Consolas" panose="020B0609020204030204" pitchFamily="49" charset="0"/>
              </a:rPr>
              <a:t>msg</a:t>
            </a: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bb.in &lt;- bb.in + 1</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0096FF"/>
                </a:solidFill>
                <a:latin typeface="Source Han Sans HW TC" panose="020B0500000000000000" pitchFamily="34" charset="-128"/>
                <a:cs typeface="Consolas" panose="020B0609020204030204" pitchFamily="49" charset="0"/>
              </a:rPr>
              <a:t>release(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return</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a:t>
            </a:r>
            <a:r>
              <a:rPr lang="en-US" altLang="zh-CN" sz="1600" dirty="0">
                <a:solidFill>
                  <a:srgbClr val="0096FF"/>
                </a:solidFill>
                <a:latin typeface="Source Han Sans HW TC" panose="020B0500000000000000" pitchFamily="34" charset="-128"/>
                <a:cs typeface="Consolas" panose="020B0609020204030204" pitchFamily="49" charset="0"/>
              </a:rPr>
              <a:t>release(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yield()</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a:t>
            </a:r>
            <a:r>
              <a:rPr lang="en-US" altLang="zh-CN" sz="1600" dirty="0">
                <a:solidFill>
                  <a:srgbClr val="0096FF"/>
                </a:solidFill>
                <a:latin typeface="Source Han Sans HW TC" panose="020B0500000000000000" pitchFamily="34" charset="-128"/>
                <a:cs typeface="Consolas" panose="020B0609020204030204" pitchFamily="49" charset="0"/>
              </a:rPr>
              <a:t>acquire(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endParaRPr lang="zh-CN" altLang="en-US" sz="1600" dirty="0">
              <a:solidFill>
                <a:srgbClr val="0096FF"/>
              </a:solidFill>
              <a:latin typeface="Source Han Sans HW TC" panose="020B0500000000000000" pitchFamily="34" charset="-128"/>
              <a:cs typeface="Consolas" panose="020B0609020204030204" pitchFamily="49" charset="0"/>
            </a:endParaRPr>
          </a:p>
        </p:txBody>
      </p:sp>
    </p:spTree>
    <p:extLst>
      <p:ext uri="{BB962C8B-B14F-4D97-AF65-F5344CB8AC3E}">
        <p14:creationId xmlns:p14="http://schemas.microsoft.com/office/powerpoint/2010/main" val="1451200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a typeface="Baskerville" panose="02020502070401020303" pitchFamily="18" charset="0"/>
              </a:rPr>
              <a:t>Condition Variables</a:t>
            </a:r>
            <a:endParaRPr lang="zh-CN" altLang="en-US" dirty="0"/>
          </a:p>
        </p:txBody>
      </p:sp>
      <p:sp>
        <p:nvSpPr>
          <p:cNvPr id="3" name="内容占位符 2"/>
          <p:cNvSpPr>
            <a:spLocks noGrp="1"/>
          </p:cNvSpPr>
          <p:nvPr>
            <p:ph idx="1"/>
          </p:nvPr>
        </p:nvSpPr>
        <p:spPr>
          <a:xfrm>
            <a:off x="467544" y="1201316"/>
            <a:ext cx="8136904" cy="3960440"/>
          </a:xfrm>
        </p:spPr>
        <p:txBody>
          <a:bodyPr>
            <a:noAutofit/>
          </a:bodyPr>
          <a:lstStyle/>
          <a:p>
            <a:r>
              <a:rPr lang="en-US" altLang="zh-CN" sz="2800" dirty="0">
                <a:ea typeface="Baskerville" panose="02020502070401020303" pitchFamily="18" charset="0"/>
              </a:rPr>
              <a:t>Condition Variable</a:t>
            </a:r>
          </a:p>
          <a:p>
            <a:pPr lvl="1"/>
            <a:r>
              <a:rPr lang="en-US" altLang="zh-CN" sz="2400" dirty="0">
                <a:ea typeface="Baskerville" panose="02020502070401020303" pitchFamily="18" charset="0"/>
              </a:rPr>
              <a:t>Let threads wait for events</a:t>
            </a:r>
          </a:p>
          <a:p>
            <a:pPr lvl="1"/>
            <a:r>
              <a:rPr lang="en-US" altLang="zh-CN" dirty="0">
                <a:ea typeface="Baskerville" panose="02020502070401020303" pitchFamily="18" charset="0"/>
              </a:rPr>
              <a:t>The threads g</a:t>
            </a:r>
            <a:r>
              <a:rPr lang="en-US" altLang="zh-CN" sz="2400" dirty="0">
                <a:ea typeface="Baskerville" panose="02020502070401020303" pitchFamily="18" charset="0"/>
              </a:rPr>
              <a:t>et notified when the events occur</a:t>
            </a:r>
          </a:p>
          <a:p>
            <a:r>
              <a:rPr lang="en-US" altLang="zh-CN" sz="2800" dirty="0">
                <a:ea typeface="Baskerville" panose="02020502070401020303" pitchFamily="18" charset="0"/>
              </a:rPr>
              <a:t>Condition variable API</a:t>
            </a:r>
          </a:p>
          <a:p>
            <a:pPr lvl="1"/>
            <a:r>
              <a:rPr lang="en-US" altLang="zh-CN" sz="2400" dirty="0">
                <a:solidFill>
                  <a:srgbClr val="FF0000"/>
                </a:solidFill>
                <a:ea typeface="Baskerville" panose="02020502070401020303" pitchFamily="18" charset="0"/>
              </a:rPr>
              <a:t>WAIT(cv)</a:t>
            </a:r>
            <a:r>
              <a:rPr lang="en-US" altLang="zh-CN" sz="2400" dirty="0">
                <a:ea typeface="Baskerville" panose="02020502070401020303" pitchFamily="18" charset="0"/>
              </a:rPr>
              <a:t>: yield processor and wait to be notified of cv</a:t>
            </a:r>
          </a:p>
          <a:p>
            <a:pPr lvl="1"/>
            <a:r>
              <a:rPr lang="en-US" altLang="zh-CN" sz="2400" dirty="0">
                <a:solidFill>
                  <a:srgbClr val="FF0000"/>
                </a:solidFill>
                <a:ea typeface="Baskerville" panose="02020502070401020303" pitchFamily="18" charset="0"/>
              </a:rPr>
              <a:t>NOTIFY(cv)</a:t>
            </a:r>
            <a:r>
              <a:rPr lang="en-US" altLang="zh-CN" sz="2400" dirty="0">
                <a:ea typeface="Baskerville" panose="02020502070401020303" pitchFamily="18" charset="0"/>
              </a:rPr>
              <a:t>: notify waiting threads of cv</a:t>
            </a:r>
          </a:p>
        </p:txBody>
      </p:sp>
      <p:sp>
        <p:nvSpPr>
          <p:cNvPr id="4" name="灯片编号占位符 3"/>
          <p:cNvSpPr>
            <a:spLocks noGrp="1"/>
          </p:cNvSpPr>
          <p:nvPr>
            <p:ph type="sldNum" sz="quarter" idx="12"/>
          </p:nvPr>
        </p:nvSpPr>
        <p:spPr/>
        <p:txBody>
          <a:bodyPr/>
          <a:lstStyle/>
          <a:p>
            <a:fld id="{8107FB38-4DA8-4D40-A1B7-468F17DAFC82}" type="slidenum">
              <a:rPr lang="zh-CN" altLang="en-US" smtClean="0"/>
              <a:t>29</a:t>
            </a:fld>
            <a:endParaRPr lang="zh-CN" altLang="en-US" dirty="0"/>
          </a:p>
        </p:txBody>
      </p:sp>
    </p:spTree>
    <p:extLst>
      <p:ext uri="{BB962C8B-B14F-4D97-AF65-F5344CB8AC3E}">
        <p14:creationId xmlns:p14="http://schemas.microsoft.com/office/powerpoint/2010/main" val="7389617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000" dirty="0">
                <a:ea typeface="Baskerville" panose="02020502070401020303" pitchFamily="18" charset="0"/>
              </a:rPr>
              <a:t>Bounded</a:t>
            </a:r>
            <a:r>
              <a:rPr lang="zh-CN" altLang="en-US" sz="3000" dirty="0">
                <a:ea typeface="等线" panose="02010600030101010101" pitchFamily="2" charset="-122"/>
              </a:rPr>
              <a:t> </a:t>
            </a:r>
            <a:r>
              <a:rPr lang="en-US" altLang="zh-CN" sz="3000" dirty="0">
                <a:ea typeface="Baskerville" panose="02020502070401020303" pitchFamily="18" charset="0"/>
              </a:rPr>
              <a:t>Buffer</a:t>
            </a:r>
            <a:r>
              <a:rPr lang="zh-CN" altLang="en-US" sz="3000" dirty="0">
                <a:ea typeface="等线" panose="02010600030101010101" pitchFamily="2" charset="-122"/>
              </a:rPr>
              <a:t> </a:t>
            </a:r>
            <a:r>
              <a:rPr lang="en-US" altLang="zh-CN" sz="3000" dirty="0">
                <a:ea typeface="Baskerville" panose="02020502070401020303" pitchFamily="18" charset="0"/>
              </a:rPr>
              <a:t>between</a:t>
            </a:r>
            <a:r>
              <a:rPr lang="zh-CN" altLang="en-US" sz="3000" dirty="0">
                <a:ea typeface="等线" panose="02010600030101010101" pitchFamily="2" charset="-122"/>
              </a:rPr>
              <a:t> </a:t>
            </a:r>
            <a:r>
              <a:rPr lang="en-US" altLang="zh-CN" sz="3000" dirty="0">
                <a:ea typeface="Baskerville" panose="02020502070401020303" pitchFamily="18" charset="0"/>
              </a:rPr>
              <a:t>Producer</a:t>
            </a:r>
            <a:r>
              <a:rPr lang="zh-CN" altLang="en-US" sz="3000" dirty="0">
                <a:ea typeface="等线" panose="02010600030101010101" pitchFamily="2" charset="-122"/>
              </a:rPr>
              <a:t> </a:t>
            </a:r>
            <a:r>
              <a:rPr lang="en-US" altLang="zh-CN" sz="3000" dirty="0">
                <a:ea typeface="Baskerville" panose="02020502070401020303" pitchFamily="18" charset="0"/>
              </a:rPr>
              <a:t>&amp;</a:t>
            </a:r>
            <a:r>
              <a:rPr lang="zh-CN" altLang="en-US" sz="3000" dirty="0">
                <a:ea typeface="等线" panose="02010600030101010101" pitchFamily="2" charset="-122"/>
              </a:rPr>
              <a:t> </a:t>
            </a:r>
            <a:r>
              <a:rPr lang="en-US" altLang="zh-CN" sz="3000" dirty="0">
                <a:ea typeface="Baskerville" panose="02020502070401020303" pitchFamily="18" charset="0"/>
              </a:rPr>
              <a:t>Consumer</a:t>
            </a:r>
            <a:endParaRPr lang="zh-CN" altLang="en-US" sz="3000" dirty="0">
              <a:ea typeface="等线" panose="02010600030101010101" pitchFamily="2" charset="-122"/>
            </a:endParaRPr>
          </a:p>
        </p:txBody>
      </p:sp>
      <p:sp>
        <p:nvSpPr>
          <p:cNvPr id="4" name="灯片编号占位符 3"/>
          <p:cNvSpPr>
            <a:spLocks noGrp="1"/>
          </p:cNvSpPr>
          <p:nvPr>
            <p:ph type="sldNum" sz="quarter" idx="12"/>
          </p:nvPr>
        </p:nvSpPr>
        <p:spPr/>
        <p:txBody>
          <a:bodyPr/>
          <a:lstStyle/>
          <a:p>
            <a:fld id="{8107FB38-4DA8-4D40-A1B7-468F17DAFC82}" type="slidenum">
              <a:rPr lang="zh-CN" altLang="en-US" smtClean="0">
                <a:ea typeface="等线" panose="02010600030101010101" pitchFamily="2" charset="-122"/>
              </a:rPr>
              <a:t>3</a:t>
            </a:fld>
            <a:endParaRPr lang="zh-CN" altLang="en-US" dirty="0">
              <a:ea typeface="等线" panose="02010600030101010101" pitchFamily="2" charset="-122"/>
            </a:endParaRPr>
          </a:p>
        </p:txBody>
      </p:sp>
      <p:sp>
        <p:nvSpPr>
          <p:cNvPr id="5" name="Freeform 3"/>
          <p:cNvSpPr/>
          <p:nvPr/>
        </p:nvSpPr>
        <p:spPr>
          <a:xfrm>
            <a:off x="2481684" y="3359382"/>
            <a:ext cx="3746500" cy="911489"/>
          </a:xfrm>
          <a:custGeom>
            <a:avLst/>
            <a:gdLst>
              <a:gd name="connsiteX0" fmla="*/ 12700 w 2844800"/>
              <a:gd name="connsiteY0" fmla="*/ 12700 h 787400"/>
              <a:gd name="connsiteX1" fmla="*/ 12700 w 2844800"/>
              <a:gd name="connsiteY1" fmla="*/ 774700 h 787400"/>
              <a:gd name="connsiteX2" fmla="*/ 2832100 w 2844800"/>
              <a:gd name="connsiteY2" fmla="*/ 774700 h 787400"/>
              <a:gd name="connsiteX3" fmla="*/ 2832100 w 2844800"/>
              <a:gd name="connsiteY3" fmla="*/ 12700 h 787400"/>
              <a:gd name="connsiteX4" fmla="*/ 12700 w 2844800"/>
              <a:gd name="connsiteY4" fmla="*/ 12700 h 7874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44800" h="787400">
                <a:moveTo>
                  <a:pt x="12700" y="12700"/>
                </a:moveTo>
                <a:lnTo>
                  <a:pt x="12700" y="774700"/>
                </a:lnTo>
                <a:lnTo>
                  <a:pt x="2832100" y="774700"/>
                </a:lnTo>
                <a:lnTo>
                  <a:pt x="2832100"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2400"/>
              </a:lnSpc>
              <a:tabLst>
                <a:tab pos="139700" algn="l"/>
                <a:tab pos="190500" algn="l"/>
              </a:tabLst>
              <a:defRPr/>
            </a:pPr>
            <a:r>
              <a:rPr lang="en-US" altLang="zh-CN" sz="2800" dirty="0">
                <a:solidFill>
                  <a:srgbClr val="000000"/>
                </a:solidFill>
                <a:latin typeface="Baskerville" panose="02020502070401020303" pitchFamily="18" charset="0"/>
                <a:ea typeface="Baskerville" panose="02020502070401020303" pitchFamily="18" charset="0"/>
                <a:cs typeface="Times New Roman" pitchFamily="18" charset="0"/>
              </a:rPr>
              <a:t>OS</a:t>
            </a:r>
          </a:p>
        </p:txBody>
      </p:sp>
      <p:sp>
        <p:nvSpPr>
          <p:cNvPr id="6" name="Freeform 3"/>
          <p:cNvSpPr/>
          <p:nvPr/>
        </p:nvSpPr>
        <p:spPr>
          <a:xfrm>
            <a:off x="3184947" y="1417340"/>
            <a:ext cx="908050" cy="1791229"/>
          </a:xfrm>
          <a:custGeom>
            <a:avLst/>
            <a:gdLst>
              <a:gd name="connsiteX0" fmla="*/ 12700 w 690626"/>
              <a:gd name="connsiteY0" fmla="*/ 12700 h 1546352"/>
              <a:gd name="connsiteX1" fmla="*/ 12700 w 690626"/>
              <a:gd name="connsiteY1" fmla="*/ 1533652 h 1546352"/>
              <a:gd name="connsiteX2" fmla="*/ 677926 w 690626"/>
              <a:gd name="connsiteY2" fmla="*/ 1533652 h 1546352"/>
              <a:gd name="connsiteX3" fmla="*/ 677926 w 690626"/>
              <a:gd name="connsiteY3" fmla="*/ 12700 h 1546352"/>
              <a:gd name="connsiteX4" fmla="*/ 12700 w 690626"/>
              <a:gd name="connsiteY4" fmla="*/ 12700 h 154635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0626" h="1546352">
                <a:moveTo>
                  <a:pt x="12700" y="12700"/>
                </a:moveTo>
                <a:lnTo>
                  <a:pt x="12700" y="1533652"/>
                </a:lnTo>
                <a:lnTo>
                  <a:pt x="677926" y="1533652"/>
                </a:lnTo>
                <a:lnTo>
                  <a:pt x="677926"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Baskerville" panose="02020502070401020303" pitchFamily="18" charset="0"/>
              <a:ea typeface="等线" panose="02010600030101010101" pitchFamily="2" charset="-122"/>
            </a:endParaRPr>
          </a:p>
        </p:txBody>
      </p:sp>
      <p:sp>
        <p:nvSpPr>
          <p:cNvPr id="7" name="Freeform 3"/>
          <p:cNvSpPr/>
          <p:nvPr/>
        </p:nvSpPr>
        <p:spPr>
          <a:xfrm>
            <a:off x="4989934" y="1417340"/>
            <a:ext cx="909638" cy="1791229"/>
          </a:xfrm>
          <a:custGeom>
            <a:avLst/>
            <a:gdLst>
              <a:gd name="connsiteX0" fmla="*/ 12700 w 690626"/>
              <a:gd name="connsiteY0" fmla="*/ 12700 h 1546352"/>
              <a:gd name="connsiteX1" fmla="*/ 12700 w 690626"/>
              <a:gd name="connsiteY1" fmla="*/ 1533652 h 1546352"/>
              <a:gd name="connsiteX2" fmla="*/ 677926 w 690626"/>
              <a:gd name="connsiteY2" fmla="*/ 1533652 h 1546352"/>
              <a:gd name="connsiteX3" fmla="*/ 677926 w 690626"/>
              <a:gd name="connsiteY3" fmla="*/ 12700 h 1546352"/>
              <a:gd name="connsiteX4" fmla="*/ 12700 w 690626"/>
              <a:gd name="connsiteY4" fmla="*/ 12700 h 154635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690626" h="1546352">
                <a:moveTo>
                  <a:pt x="12700" y="12700"/>
                </a:moveTo>
                <a:lnTo>
                  <a:pt x="12700" y="1533652"/>
                </a:lnTo>
                <a:lnTo>
                  <a:pt x="677926" y="1533652"/>
                </a:lnTo>
                <a:lnTo>
                  <a:pt x="677926" y="12700"/>
                </a:lnTo>
                <a:lnTo>
                  <a:pt x="12700" y="12700"/>
                </a:lnTo>
              </a:path>
            </a:pathLst>
          </a:custGeom>
          <a:solidFill>
            <a:srgbClr val="000000">
              <a:alpha val="0"/>
            </a:srgbClr>
          </a:solidFill>
          <a:ln w="254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Baskerville" panose="02020502070401020303" pitchFamily="18" charset="0"/>
              <a:ea typeface="等线" panose="02010600030101010101" pitchFamily="2" charset="-122"/>
            </a:endParaRPr>
          </a:p>
        </p:txBody>
      </p:sp>
      <p:sp>
        <p:nvSpPr>
          <p:cNvPr id="8" name="Freeform 3"/>
          <p:cNvSpPr/>
          <p:nvPr/>
        </p:nvSpPr>
        <p:spPr>
          <a:xfrm>
            <a:off x="3300835" y="3196662"/>
            <a:ext cx="703263" cy="882386"/>
          </a:xfrm>
          <a:custGeom>
            <a:avLst/>
            <a:gdLst>
              <a:gd name="connsiteX0" fmla="*/ 533400 w 533400"/>
              <a:gd name="connsiteY0" fmla="*/ 547878 h 762000"/>
              <a:gd name="connsiteX1" fmla="*/ 373380 w 533400"/>
              <a:gd name="connsiteY1" fmla="*/ 762000 h 762000"/>
              <a:gd name="connsiteX2" fmla="*/ 373380 w 533400"/>
              <a:gd name="connsiteY2" fmla="*/ 659129 h 762000"/>
              <a:gd name="connsiteX3" fmla="*/ 307085 w 533400"/>
              <a:gd name="connsiteY3" fmla="*/ 659129 h 762000"/>
              <a:gd name="connsiteX4" fmla="*/ 0 w 533400"/>
              <a:gd name="connsiteY4" fmla="*/ 332994 h 762000"/>
              <a:gd name="connsiteX5" fmla="*/ 0 w 533400"/>
              <a:gd name="connsiteY5" fmla="*/ 0 h 762000"/>
              <a:gd name="connsiteX6" fmla="*/ 160019 w 533400"/>
              <a:gd name="connsiteY6" fmla="*/ 0 h 762000"/>
              <a:gd name="connsiteX7" fmla="*/ 160019 w 533400"/>
              <a:gd name="connsiteY7" fmla="*/ 332994 h 762000"/>
              <a:gd name="connsiteX8" fmla="*/ 307085 w 533400"/>
              <a:gd name="connsiteY8" fmla="*/ 435864 h 762000"/>
              <a:gd name="connsiteX9" fmla="*/ 373380 w 533400"/>
              <a:gd name="connsiteY9" fmla="*/ 435864 h 762000"/>
              <a:gd name="connsiteX10" fmla="*/ 373380 w 533400"/>
              <a:gd name="connsiteY10" fmla="*/ 332994 h 762000"/>
              <a:gd name="connsiteX11" fmla="*/ 533400 w 533400"/>
              <a:gd name="connsiteY11" fmla="*/ 547878 h 7620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533400" h="762000">
                <a:moveTo>
                  <a:pt x="533400" y="547878"/>
                </a:moveTo>
                <a:lnTo>
                  <a:pt x="373380" y="762000"/>
                </a:lnTo>
                <a:lnTo>
                  <a:pt x="373380" y="659129"/>
                </a:lnTo>
                <a:lnTo>
                  <a:pt x="307085" y="659129"/>
                </a:lnTo>
                <a:cubicBezTo>
                  <a:pt x="137159" y="659129"/>
                  <a:pt x="0" y="512826"/>
                  <a:pt x="0" y="332994"/>
                </a:cubicBezTo>
                <a:lnTo>
                  <a:pt x="0" y="0"/>
                </a:lnTo>
                <a:lnTo>
                  <a:pt x="160019" y="0"/>
                </a:lnTo>
                <a:lnTo>
                  <a:pt x="160019" y="332994"/>
                </a:lnTo>
                <a:cubicBezTo>
                  <a:pt x="160019" y="390144"/>
                  <a:pt x="225552" y="435864"/>
                  <a:pt x="307085" y="435864"/>
                </a:cubicBezTo>
                <a:lnTo>
                  <a:pt x="373380" y="435864"/>
                </a:lnTo>
                <a:lnTo>
                  <a:pt x="373380" y="332994"/>
                </a:lnTo>
                <a:lnTo>
                  <a:pt x="533400" y="547878"/>
                </a:lnTo>
              </a:path>
            </a:pathLst>
          </a:custGeom>
          <a:solidFill>
            <a:srgbClr val="C0C0C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Baskerville" panose="02020502070401020303" pitchFamily="18" charset="0"/>
              <a:ea typeface="等线" panose="02010600030101010101" pitchFamily="2" charset="-122"/>
            </a:endParaRPr>
          </a:p>
        </p:txBody>
      </p:sp>
      <p:sp>
        <p:nvSpPr>
          <p:cNvPr id="9" name="Freeform 3"/>
          <p:cNvSpPr/>
          <p:nvPr/>
        </p:nvSpPr>
        <p:spPr>
          <a:xfrm>
            <a:off x="3292898" y="3190048"/>
            <a:ext cx="719137" cy="896938"/>
          </a:xfrm>
          <a:custGeom>
            <a:avLst/>
            <a:gdLst>
              <a:gd name="connsiteX0" fmla="*/ 539750 w 546100"/>
              <a:gd name="connsiteY0" fmla="*/ 554228 h 774700"/>
              <a:gd name="connsiteX1" fmla="*/ 379730 w 546100"/>
              <a:gd name="connsiteY1" fmla="*/ 768350 h 774700"/>
              <a:gd name="connsiteX2" fmla="*/ 379730 w 546100"/>
              <a:gd name="connsiteY2" fmla="*/ 665479 h 774700"/>
              <a:gd name="connsiteX3" fmla="*/ 313435 w 546100"/>
              <a:gd name="connsiteY3" fmla="*/ 665479 h 774700"/>
              <a:gd name="connsiteX4" fmla="*/ 6350 w 546100"/>
              <a:gd name="connsiteY4" fmla="*/ 339344 h 774700"/>
              <a:gd name="connsiteX5" fmla="*/ 6350 w 546100"/>
              <a:gd name="connsiteY5" fmla="*/ 6350 h 774700"/>
              <a:gd name="connsiteX6" fmla="*/ 166369 w 546100"/>
              <a:gd name="connsiteY6" fmla="*/ 6350 h 774700"/>
              <a:gd name="connsiteX7" fmla="*/ 166369 w 546100"/>
              <a:gd name="connsiteY7" fmla="*/ 339344 h 774700"/>
              <a:gd name="connsiteX8" fmla="*/ 313435 w 546100"/>
              <a:gd name="connsiteY8" fmla="*/ 442214 h 774700"/>
              <a:gd name="connsiteX9" fmla="*/ 379730 w 546100"/>
              <a:gd name="connsiteY9" fmla="*/ 442214 h 774700"/>
              <a:gd name="connsiteX10" fmla="*/ 379730 w 546100"/>
              <a:gd name="connsiteY10" fmla="*/ 339344 h 774700"/>
              <a:gd name="connsiteX11" fmla="*/ 539750 w 546100"/>
              <a:gd name="connsiteY11" fmla="*/ 554228 h 7747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546100" h="774700">
                <a:moveTo>
                  <a:pt x="539750" y="554228"/>
                </a:moveTo>
                <a:lnTo>
                  <a:pt x="379730" y="768350"/>
                </a:lnTo>
                <a:lnTo>
                  <a:pt x="379730" y="665479"/>
                </a:lnTo>
                <a:lnTo>
                  <a:pt x="313435" y="665479"/>
                </a:lnTo>
                <a:cubicBezTo>
                  <a:pt x="143509" y="665479"/>
                  <a:pt x="6350" y="519176"/>
                  <a:pt x="6350" y="339344"/>
                </a:cubicBezTo>
                <a:lnTo>
                  <a:pt x="6350" y="6350"/>
                </a:lnTo>
                <a:lnTo>
                  <a:pt x="166369" y="6350"/>
                </a:lnTo>
                <a:lnTo>
                  <a:pt x="166369" y="339344"/>
                </a:lnTo>
                <a:cubicBezTo>
                  <a:pt x="166369" y="396494"/>
                  <a:pt x="231902" y="442214"/>
                  <a:pt x="313435" y="442214"/>
                </a:cubicBezTo>
                <a:lnTo>
                  <a:pt x="379730" y="442214"/>
                </a:lnTo>
                <a:lnTo>
                  <a:pt x="379730" y="339344"/>
                </a:lnTo>
                <a:lnTo>
                  <a:pt x="539750" y="554228"/>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Baskerville" panose="02020502070401020303" pitchFamily="18" charset="0"/>
              <a:ea typeface="等线" panose="02010600030101010101" pitchFamily="2" charset="-122"/>
            </a:endParaRPr>
          </a:p>
        </p:txBody>
      </p:sp>
      <p:sp>
        <p:nvSpPr>
          <p:cNvPr id="10" name="Freeform 3"/>
          <p:cNvSpPr/>
          <p:nvPr/>
        </p:nvSpPr>
        <p:spPr>
          <a:xfrm>
            <a:off x="3994573" y="3719215"/>
            <a:ext cx="319087" cy="191823"/>
          </a:xfrm>
          <a:custGeom>
            <a:avLst/>
            <a:gdLst>
              <a:gd name="connsiteX0" fmla="*/ 6350 w 241300"/>
              <a:gd name="connsiteY0" fmla="*/ 6350 h 165100"/>
              <a:gd name="connsiteX1" fmla="*/ 6350 w 241300"/>
              <a:gd name="connsiteY1" fmla="*/ 158750 h 165100"/>
              <a:gd name="connsiteX2" fmla="*/ 234950 w 241300"/>
              <a:gd name="connsiteY2" fmla="*/ 158750 h 165100"/>
              <a:gd name="connsiteX3" fmla="*/ 234950 w 241300"/>
              <a:gd name="connsiteY3" fmla="*/ 6350 h 165100"/>
              <a:gd name="connsiteX4" fmla="*/ 6350 w 241300"/>
              <a:gd name="connsiteY4" fmla="*/ 6350 h 1651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1300" h="165100">
                <a:moveTo>
                  <a:pt x="6350" y="6350"/>
                </a:moveTo>
                <a:lnTo>
                  <a:pt x="6350" y="158750"/>
                </a:lnTo>
                <a:lnTo>
                  <a:pt x="234950" y="158750"/>
                </a:lnTo>
                <a:lnTo>
                  <a:pt x="23495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Baskerville" panose="02020502070401020303" pitchFamily="18" charset="0"/>
              <a:ea typeface="等线" panose="02010600030101010101" pitchFamily="2" charset="-122"/>
            </a:endParaRPr>
          </a:p>
        </p:txBody>
      </p:sp>
      <p:sp>
        <p:nvSpPr>
          <p:cNvPr id="11" name="Freeform 3"/>
          <p:cNvSpPr/>
          <p:nvPr/>
        </p:nvSpPr>
        <p:spPr>
          <a:xfrm>
            <a:off x="4296197" y="3719215"/>
            <a:ext cx="317500" cy="191823"/>
          </a:xfrm>
          <a:custGeom>
            <a:avLst/>
            <a:gdLst>
              <a:gd name="connsiteX0" fmla="*/ 6350 w 241300"/>
              <a:gd name="connsiteY0" fmla="*/ 6350 h 165100"/>
              <a:gd name="connsiteX1" fmla="*/ 6350 w 241300"/>
              <a:gd name="connsiteY1" fmla="*/ 158750 h 165100"/>
              <a:gd name="connsiteX2" fmla="*/ 234950 w 241300"/>
              <a:gd name="connsiteY2" fmla="*/ 158750 h 165100"/>
              <a:gd name="connsiteX3" fmla="*/ 234950 w 241300"/>
              <a:gd name="connsiteY3" fmla="*/ 6350 h 165100"/>
              <a:gd name="connsiteX4" fmla="*/ 6350 w 241300"/>
              <a:gd name="connsiteY4" fmla="*/ 6350 h 1651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1300" h="165100">
                <a:moveTo>
                  <a:pt x="6350" y="6350"/>
                </a:moveTo>
                <a:lnTo>
                  <a:pt x="6350" y="158750"/>
                </a:lnTo>
                <a:lnTo>
                  <a:pt x="234950" y="158750"/>
                </a:lnTo>
                <a:lnTo>
                  <a:pt x="23495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Baskerville" panose="02020502070401020303" pitchFamily="18" charset="0"/>
              <a:ea typeface="等线" panose="02010600030101010101" pitchFamily="2" charset="-122"/>
            </a:endParaRPr>
          </a:p>
        </p:txBody>
      </p:sp>
      <p:sp>
        <p:nvSpPr>
          <p:cNvPr id="12" name="Freeform 3"/>
          <p:cNvSpPr/>
          <p:nvPr/>
        </p:nvSpPr>
        <p:spPr>
          <a:xfrm>
            <a:off x="4597822" y="3719215"/>
            <a:ext cx="317500" cy="191823"/>
          </a:xfrm>
          <a:custGeom>
            <a:avLst/>
            <a:gdLst>
              <a:gd name="connsiteX0" fmla="*/ 6350 w 241300"/>
              <a:gd name="connsiteY0" fmla="*/ 6350 h 165100"/>
              <a:gd name="connsiteX1" fmla="*/ 6350 w 241300"/>
              <a:gd name="connsiteY1" fmla="*/ 158750 h 165100"/>
              <a:gd name="connsiteX2" fmla="*/ 234950 w 241300"/>
              <a:gd name="connsiteY2" fmla="*/ 158750 h 165100"/>
              <a:gd name="connsiteX3" fmla="*/ 234950 w 241300"/>
              <a:gd name="connsiteY3" fmla="*/ 6350 h 165100"/>
              <a:gd name="connsiteX4" fmla="*/ 6350 w 241300"/>
              <a:gd name="connsiteY4" fmla="*/ 6350 h 1651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41300" h="165100">
                <a:moveTo>
                  <a:pt x="6350" y="6350"/>
                </a:moveTo>
                <a:lnTo>
                  <a:pt x="6350" y="158750"/>
                </a:lnTo>
                <a:lnTo>
                  <a:pt x="234950" y="158750"/>
                </a:lnTo>
                <a:lnTo>
                  <a:pt x="23495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Baskerville" panose="02020502070401020303" pitchFamily="18" charset="0"/>
              <a:ea typeface="等线" panose="02010600030101010101" pitchFamily="2" charset="-122"/>
            </a:endParaRPr>
          </a:p>
        </p:txBody>
      </p:sp>
      <p:sp>
        <p:nvSpPr>
          <p:cNvPr id="13" name="Freeform 3"/>
          <p:cNvSpPr/>
          <p:nvPr/>
        </p:nvSpPr>
        <p:spPr>
          <a:xfrm>
            <a:off x="4907384" y="3196662"/>
            <a:ext cx="1003300" cy="706438"/>
          </a:xfrm>
          <a:custGeom>
            <a:avLst/>
            <a:gdLst>
              <a:gd name="connsiteX0" fmla="*/ 547878 w 762000"/>
              <a:gd name="connsiteY0" fmla="*/ 0 h 609600"/>
              <a:gd name="connsiteX1" fmla="*/ 762000 w 762000"/>
              <a:gd name="connsiteY1" fmla="*/ 182879 h 609600"/>
              <a:gd name="connsiteX2" fmla="*/ 659130 w 762000"/>
              <a:gd name="connsiteY2" fmla="*/ 182879 h 609600"/>
              <a:gd name="connsiteX3" fmla="*/ 659130 w 762000"/>
              <a:gd name="connsiteY3" fmla="*/ 259079 h 609600"/>
              <a:gd name="connsiteX4" fmla="*/ 332993 w 762000"/>
              <a:gd name="connsiteY4" fmla="*/ 609600 h 609600"/>
              <a:gd name="connsiteX5" fmla="*/ 0 w 762000"/>
              <a:gd name="connsiteY5" fmla="*/ 609600 h 609600"/>
              <a:gd name="connsiteX6" fmla="*/ 0 w 762000"/>
              <a:gd name="connsiteY6" fmla="*/ 426720 h 609600"/>
              <a:gd name="connsiteX7" fmla="*/ 332993 w 762000"/>
              <a:gd name="connsiteY7" fmla="*/ 426720 h 609600"/>
              <a:gd name="connsiteX8" fmla="*/ 435864 w 762000"/>
              <a:gd name="connsiteY8" fmla="*/ 259079 h 609600"/>
              <a:gd name="connsiteX9" fmla="*/ 435864 w 762000"/>
              <a:gd name="connsiteY9" fmla="*/ 182879 h 609600"/>
              <a:gd name="connsiteX10" fmla="*/ 332993 w 762000"/>
              <a:gd name="connsiteY10" fmla="*/ 182879 h 609600"/>
              <a:gd name="connsiteX11" fmla="*/ 547878 w 762000"/>
              <a:gd name="connsiteY11" fmla="*/ 0 h 6096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762000" h="609600">
                <a:moveTo>
                  <a:pt x="547878" y="0"/>
                </a:moveTo>
                <a:lnTo>
                  <a:pt x="762000" y="182879"/>
                </a:lnTo>
                <a:lnTo>
                  <a:pt x="659130" y="182879"/>
                </a:lnTo>
                <a:lnTo>
                  <a:pt x="659130" y="259079"/>
                </a:lnTo>
                <a:cubicBezTo>
                  <a:pt x="659130" y="452628"/>
                  <a:pt x="512826" y="609600"/>
                  <a:pt x="332993" y="609600"/>
                </a:cubicBezTo>
                <a:lnTo>
                  <a:pt x="0" y="609600"/>
                </a:lnTo>
                <a:lnTo>
                  <a:pt x="0" y="426720"/>
                </a:lnTo>
                <a:lnTo>
                  <a:pt x="332993" y="426720"/>
                </a:lnTo>
                <a:cubicBezTo>
                  <a:pt x="390143" y="426720"/>
                  <a:pt x="435864" y="351282"/>
                  <a:pt x="435864" y="259079"/>
                </a:cubicBezTo>
                <a:lnTo>
                  <a:pt x="435864" y="182879"/>
                </a:lnTo>
                <a:lnTo>
                  <a:pt x="332993" y="182879"/>
                </a:lnTo>
                <a:lnTo>
                  <a:pt x="547878" y="0"/>
                </a:lnTo>
              </a:path>
            </a:pathLst>
          </a:custGeom>
          <a:solidFill>
            <a:srgbClr val="C0C0C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Baskerville" panose="02020502070401020303" pitchFamily="18" charset="0"/>
              <a:ea typeface="等线" panose="02010600030101010101" pitchFamily="2" charset="-122"/>
            </a:endParaRPr>
          </a:p>
        </p:txBody>
      </p:sp>
      <p:sp>
        <p:nvSpPr>
          <p:cNvPr id="14" name="Freeform 3"/>
          <p:cNvSpPr/>
          <p:nvPr/>
        </p:nvSpPr>
        <p:spPr>
          <a:xfrm>
            <a:off x="4897860" y="3190048"/>
            <a:ext cx="1020763" cy="720989"/>
          </a:xfrm>
          <a:custGeom>
            <a:avLst/>
            <a:gdLst>
              <a:gd name="connsiteX0" fmla="*/ 554228 w 774700"/>
              <a:gd name="connsiteY0" fmla="*/ 6350 h 622300"/>
              <a:gd name="connsiteX1" fmla="*/ 768350 w 774700"/>
              <a:gd name="connsiteY1" fmla="*/ 189229 h 622300"/>
              <a:gd name="connsiteX2" fmla="*/ 665480 w 774700"/>
              <a:gd name="connsiteY2" fmla="*/ 189229 h 622300"/>
              <a:gd name="connsiteX3" fmla="*/ 665480 w 774700"/>
              <a:gd name="connsiteY3" fmla="*/ 265429 h 622300"/>
              <a:gd name="connsiteX4" fmla="*/ 339343 w 774700"/>
              <a:gd name="connsiteY4" fmla="*/ 615950 h 622300"/>
              <a:gd name="connsiteX5" fmla="*/ 6350 w 774700"/>
              <a:gd name="connsiteY5" fmla="*/ 615950 h 622300"/>
              <a:gd name="connsiteX6" fmla="*/ 6350 w 774700"/>
              <a:gd name="connsiteY6" fmla="*/ 433070 h 622300"/>
              <a:gd name="connsiteX7" fmla="*/ 339343 w 774700"/>
              <a:gd name="connsiteY7" fmla="*/ 433070 h 622300"/>
              <a:gd name="connsiteX8" fmla="*/ 442214 w 774700"/>
              <a:gd name="connsiteY8" fmla="*/ 265429 h 622300"/>
              <a:gd name="connsiteX9" fmla="*/ 442214 w 774700"/>
              <a:gd name="connsiteY9" fmla="*/ 189229 h 622300"/>
              <a:gd name="connsiteX10" fmla="*/ 339343 w 774700"/>
              <a:gd name="connsiteY10" fmla="*/ 189229 h 622300"/>
              <a:gd name="connsiteX11" fmla="*/ 554228 w 774700"/>
              <a:gd name="connsiteY11" fmla="*/ 6350 h 6223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Lst>
            <a:rect l="l" t="t" r="r" b="b"/>
            <a:pathLst>
              <a:path w="774700" h="622300">
                <a:moveTo>
                  <a:pt x="554228" y="6350"/>
                </a:moveTo>
                <a:lnTo>
                  <a:pt x="768350" y="189229"/>
                </a:lnTo>
                <a:lnTo>
                  <a:pt x="665480" y="189229"/>
                </a:lnTo>
                <a:lnTo>
                  <a:pt x="665480" y="265429"/>
                </a:lnTo>
                <a:cubicBezTo>
                  <a:pt x="665480" y="458978"/>
                  <a:pt x="519176" y="615950"/>
                  <a:pt x="339343" y="615950"/>
                </a:cubicBezTo>
                <a:lnTo>
                  <a:pt x="6350" y="615950"/>
                </a:lnTo>
                <a:lnTo>
                  <a:pt x="6350" y="433070"/>
                </a:lnTo>
                <a:lnTo>
                  <a:pt x="339343" y="433070"/>
                </a:lnTo>
                <a:cubicBezTo>
                  <a:pt x="396493" y="433070"/>
                  <a:pt x="442214" y="357632"/>
                  <a:pt x="442214" y="265429"/>
                </a:cubicBezTo>
                <a:lnTo>
                  <a:pt x="442214" y="189229"/>
                </a:lnTo>
                <a:lnTo>
                  <a:pt x="339343" y="189229"/>
                </a:lnTo>
                <a:lnTo>
                  <a:pt x="554228"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Baskerville" panose="02020502070401020303" pitchFamily="18" charset="0"/>
              <a:ea typeface="等线" panose="02010600030101010101" pitchFamily="2" charset="-122"/>
            </a:endParaRPr>
          </a:p>
        </p:txBody>
      </p:sp>
      <p:sp>
        <p:nvSpPr>
          <p:cNvPr id="15" name="TextBox 14"/>
          <p:cNvSpPr txBox="1"/>
          <p:nvPr/>
        </p:nvSpPr>
        <p:spPr>
          <a:xfrm>
            <a:off x="3433487" y="1741454"/>
            <a:ext cx="800797" cy="1299715"/>
          </a:xfrm>
          <a:prstGeom prst="rect">
            <a:avLst/>
          </a:prstGeom>
          <a:noFill/>
        </p:spPr>
        <p:txBody>
          <a:bodyPr vert="vert" wrap="none" lIns="0" tIns="0" rIns="0">
            <a:spAutoFit/>
          </a:bodyPr>
          <a:lstStyle/>
          <a:p>
            <a:pPr>
              <a:lnSpc>
                <a:spcPts val="7500"/>
              </a:lnSpc>
              <a:defRPr/>
            </a:pPr>
            <a:r>
              <a:rPr lang="en-US" altLang="zh-CN" sz="2400" dirty="0">
                <a:solidFill>
                  <a:srgbClr val="000000"/>
                </a:solidFill>
                <a:latin typeface="Baskerville" panose="02020502070401020303" pitchFamily="18" charset="0"/>
                <a:ea typeface="Baskerville" panose="02020502070401020303" pitchFamily="18" charset="0"/>
                <a:cs typeface="Times New Roman" pitchFamily="18" charset="0"/>
              </a:rPr>
              <a:t>Module</a:t>
            </a:r>
            <a:r>
              <a:rPr lang="en-US" altLang="zh-CN" sz="2400" dirty="0">
                <a:latin typeface="Baskerville" panose="02020502070401020303" pitchFamily="18" charset="0"/>
                <a:ea typeface="Baskerville" panose="02020502070401020303" pitchFamily="18" charset="0"/>
                <a:cs typeface="Times New Roman" pitchFamily="18" charset="0"/>
              </a:rPr>
              <a:t> </a:t>
            </a:r>
            <a:r>
              <a:rPr lang="en-US" altLang="zh-CN" sz="2400" dirty="0">
                <a:solidFill>
                  <a:srgbClr val="000000"/>
                </a:solidFill>
                <a:latin typeface="Baskerville" panose="02020502070401020303" pitchFamily="18" charset="0"/>
                <a:ea typeface="Baskerville" panose="02020502070401020303" pitchFamily="18" charset="0"/>
                <a:cs typeface="Times New Roman" pitchFamily="18" charset="0"/>
              </a:rPr>
              <a:t>A</a:t>
            </a:r>
          </a:p>
        </p:txBody>
      </p:sp>
      <p:sp>
        <p:nvSpPr>
          <p:cNvPr id="16" name="TextBox 1"/>
          <p:cNvSpPr txBox="1"/>
          <p:nvPr/>
        </p:nvSpPr>
        <p:spPr>
          <a:xfrm>
            <a:off x="5186087" y="1741454"/>
            <a:ext cx="800797" cy="1280479"/>
          </a:xfrm>
          <a:prstGeom prst="rect">
            <a:avLst/>
          </a:prstGeom>
          <a:noFill/>
        </p:spPr>
        <p:txBody>
          <a:bodyPr vert="vert" wrap="none" lIns="0" tIns="0" rIns="0">
            <a:spAutoFit/>
          </a:bodyPr>
          <a:lstStyle/>
          <a:p>
            <a:pPr>
              <a:lnSpc>
                <a:spcPts val="7500"/>
              </a:lnSpc>
              <a:defRPr/>
            </a:pPr>
            <a:r>
              <a:rPr lang="en-US" altLang="zh-CN" sz="2400" dirty="0">
                <a:solidFill>
                  <a:srgbClr val="000000"/>
                </a:solidFill>
                <a:latin typeface="Baskerville" panose="02020502070401020303" pitchFamily="18" charset="0"/>
                <a:ea typeface="Baskerville" panose="02020502070401020303" pitchFamily="18" charset="0"/>
                <a:cs typeface="Times New Roman" pitchFamily="18" charset="0"/>
              </a:rPr>
              <a:t>Module</a:t>
            </a:r>
            <a:r>
              <a:rPr lang="en-US" altLang="zh-CN" sz="2400" dirty="0">
                <a:latin typeface="Baskerville" panose="02020502070401020303" pitchFamily="18" charset="0"/>
                <a:ea typeface="Baskerville" panose="02020502070401020303" pitchFamily="18" charset="0"/>
                <a:cs typeface="Times New Roman" pitchFamily="18" charset="0"/>
              </a:rPr>
              <a:t> </a:t>
            </a:r>
            <a:r>
              <a:rPr lang="en-US" altLang="zh-CN" sz="2400" dirty="0">
                <a:solidFill>
                  <a:srgbClr val="000000"/>
                </a:solidFill>
                <a:latin typeface="Baskerville" panose="02020502070401020303" pitchFamily="18" charset="0"/>
                <a:ea typeface="Baskerville" panose="02020502070401020303" pitchFamily="18" charset="0"/>
                <a:cs typeface="Times New Roman" pitchFamily="18" charset="0"/>
              </a:rPr>
              <a:t>B</a:t>
            </a:r>
          </a:p>
        </p:txBody>
      </p:sp>
      <p:sp>
        <p:nvSpPr>
          <p:cNvPr id="17" name="TextBox 1"/>
          <p:cNvSpPr txBox="1">
            <a:spLocks noChangeArrowheads="1"/>
          </p:cNvSpPr>
          <p:nvPr/>
        </p:nvSpPr>
        <p:spPr bwMode="auto">
          <a:xfrm>
            <a:off x="2632498" y="1377832"/>
            <a:ext cx="458787" cy="2199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a:spAutoFit/>
          </a:bodyPr>
          <a:lstStyle>
            <a:lvl1pPr eaLnBrk="0" hangingPunct="0">
              <a:tabLst>
                <a:tab pos="139700" algn="l"/>
                <a:tab pos="190500" algn="l"/>
              </a:tabLst>
              <a:defRPr sz="2000" b="1">
                <a:solidFill>
                  <a:schemeClr val="tx1"/>
                </a:solidFill>
                <a:latin typeface="Comic Sans MS" pitchFamily="66" charset="0"/>
                <a:ea typeface="宋体" pitchFamily="2" charset="-122"/>
              </a:defRPr>
            </a:lvl1pPr>
            <a:lvl2pPr marL="742950" indent="-285750" eaLnBrk="0" hangingPunct="0">
              <a:tabLst>
                <a:tab pos="139700" algn="l"/>
                <a:tab pos="190500" algn="l"/>
              </a:tabLst>
              <a:defRPr sz="2000" b="1">
                <a:solidFill>
                  <a:schemeClr val="tx1"/>
                </a:solidFill>
                <a:latin typeface="Comic Sans MS" pitchFamily="66" charset="0"/>
                <a:ea typeface="宋体" pitchFamily="2" charset="-122"/>
              </a:defRPr>
            </a:lvl2pPr>
            <a:lvl3pPr marL="1143000" indent="-228600" eaLnBrk="0" hangingPunct="0">
              <a:tabLst>
                <a:tab pos="139700" algn="l"/>
                <a:tab pos="190500" algn="l"/>
              </a:tabLst>
              <a:defRPr sz="2000" b="1">
                <a:solidFill>
                  <a:schemeClr val="tx1"/>
                </a:solidFill>
                <a:latin typeface="Comic Sans MS" pitchFamily="66" charset="0"/>
                <a:ea typeface="宋体" pitchFamily="2" charset="-122"/>
              </a:defRPr>
            </a:lvl3pPr>
            <a:lvl4pPr marL="1600200" indent="-228600" eaLnBrk="0" hangingPunct="0">
              <a:tabLst>
                <a:tab pos="139700" algn="l"/>
                <a:tab pos="190500" algn="l"/>
              </a:tabLst>
              <a:defRPr sz="2000" b="1">
                <a:solidFill>
                  <a:schemeClr val="tx1"/>
                </a:solidFill>
                <a:latin typeface="Comic Sans MS" pitchFamily="66" charset="0"/>
                <a:ea typeface="宋体" pitchFamily="2" charset="-122"/>
              </a:defRPr>
            </a:lvl4pPr>
            <a:lvl5pPr marL="2057400" indent="-228600" eaLnBrk="0" hangingPunct="0">
              <a:tabLst>
                <a:tab pos="139700" algn="l"/>
                <a:tab pos="190500" algn="l"/>
              </a:tabLst>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tabLst>
                <a:tab pos="139700" algn="l"/>
                <a:tab pos="190500" algn="l"/>
              </a:tabLs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tabLst>
                <a:tab pos="139700" algn="l"/>
                <a:tab pos="190500" algn="l"/>
              </a:tabLs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tabLst>
                <a:tab pos="139700" algn="l"/>
                <a:tab pos="190500" algn="l"/>
              </a:tabLs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tabLst>
                <a:tab pos="139700" algn="l"/>
                <a:tab pos="190500" algn="l"/>
              </a:tabLst>
              <a:defRPr sz="2000" b="1">
                <a:solidFill>
                  <a:schemeClr val="tx1"/>
                </a:solidFill>
                <a:latin typeface="Comic Sans MS" pitchFamily="66" charset="0"/>
                <a:ea typeface="宋体" pitchFamily="2" charset="-122"/>
              </a:defRPr>
            </a:lvl9pPr>
          </a:lstStyle>
          <a:p>
            <a:pPr eaLnBrk="1" hangingPunct="1">
              <a:lnSpc>
                <a:spcPts val="2000"/>
              </a:lnSpc>
            </a:pPr>
            <a:r>
              <a:rPr lang="en-US" altLang="zh-CN" b="0" dirty="0">
                <a:latin typeface="Baskerville" panose="02020502070401020303" pitchFamily="18" charset="0"/>
                <a:ea typeface="Baskerville" panose="02020502070401020303" pitchFamily="18" charset="0"/>
              </a:rPr>
              <a:t>	</a:t>
            </a:r>
            <a:r>
              <a:rPr lang="en-US" altLang="zh-CN" sz="2400" b="0" dirty="0">
                <a:solidFill>
                  <a:srgbClr val="000000"/>
                </a:solidFill>
                <a:latin typeface="Baskerville" panose="02020502070401020303" pitchFamily="18" charset="0"/>
                <a:ea typeface="Baskerville" panose="02020502070401020303" pitchFamily="18" charset="0"/>
                <a:cs typeface="Times New Roman" pitchFamily="18" charset="0"/>
              </a:rPr>
              <a:t>2</a:t>
            </a:r>
            <a:r>
              <a:rPr lang="en-US" altLang="zh-CN" sz="2400" b="0" baseline="50000" dirty="0">
                <a:solidFill>
                  <a:srgbClr val="000000"/>
                </a:solidFill>
                <a:latin typeface="Baskerville" panose="02020502070401020303" pitchFamily="18" charset="0"/>
                <a:ea typeface="Baskerville" panose="02020502070401020303" pitchFamily="18" charset="0"/>
                <a:cs typeface="Times New Roman" pitchFamily="18" charset="0"/>
              </a:rPr>
              <a:t>n</a:t>
            </a: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2400"/>
              </a:lnSpc>
            </a:pPr>
            <a:r>
              <a:rPr lang="en-US" altLang="zh-CN" sz="2400" b="0" dirty="0">
                <a:latin typeface="Baskerville" panose="02020502070401020303" pitchFamily="18" charset="0"/>
                <a:ea typeface="Baskerville" panose="02020502070401020303" pitchFamily="18" charset="0"/>
              </a:rPr>
              <a:t>		</a:t>
            </a:r>
            <a:r>
              <a:rPr lang="en-US" altLang="zh-CN" sz="2400" b="0" dirty="0">
                <a:solidFill>
                  <a:srgbClr val="000000"/>
                </a:solidFill>
                <a:latin typeface="Baskerville" panose="02020502070401020303" pitchFamily="18" charset="0"/>
                <a:ea typeface="Baskerville" panose="02020502070401020303" pitchFamily="18" charset="0"/>
                <a:cs typeface="Times New Roman" pitchFamily="18" charset="0"/>
              </a:rPr>
              <a:t>0</a:t>
            </a:r>
          </a:p>
          <a:p>
            <a:pPr eaLnBrk="1" hangingPunct="1">
              <a:lnSpc>
                <a:spcPts val="1000"/>
              </a:lnSpc>
            </a:pPr>
            <a:endParaRPr lang="en-US" altLang="zh-CN" sz="2800" b="0" dirty="0">
              <a:latin typeface="Baskerville" panose="02020502070401020303" pitchFamily="18" charset="0"/>
              <a:ea typeface="Baskerville" panose="02020502070401020303" pitchFamily="18" charset="0"/>
            </a:endParaRPr>
          </a:p>
        </p:txBody>
      </p:sp>
      <p:sp>
        <p:nvSpPr>
          <p:cNvPr id="18" name="TextBox 1"/>
          <p:cNvSpPr txBox="1">
            <a:spLocks noChangeArrowheads="1"/>
          </p:cNvSpPr>
          <p:nvPr/>
        </p:nvSpPr>
        <p:spPr bwMode="auto">
          <a:xfrm>
            <a:off x="4691484" y="1345332"/>
            <a:ext cx="262892" cy="2077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a:spAutoFit/>
          </a:bodyPr>
          <a:lstStyle>
            <a:lvl1pPr eaLnBrk="0" hangingPunct="0">
              <a:tabLst>
                <a:tab pos="50800" algn="l"/>
              </a:tabLst>
              <a:defRPr sz="2000" b="1">
                <a:solidFill>
                  <a:schemeClr val="tx1"/>
                </a:solidFill>
                <a:latin typeface="Comic Sans MS" pitchFamily="66" charset="0"/>
                <a:ea typeface="宋体" pitchFamily="2" charset="-122"/>
              </a:defRPr>
            </a:lvl1pPr>
            <a:lvl2pPr marL="742950" indent="-285750" eaLnBrk="0" hangingPunct="0">
              <a:tabLst>
                <a:tab pos="50800" algn="l"/>
              </a:tabLst>
              <a:defRPr sz="2000" b="1">
                <a:solidFill>
                  <a:schemeClr val="tx1"/>
                </a:solidFill>
                <a:latin typeface="Comic Sans MS" pitchFamily="66" charset="0"/>
                <a:ea typeface="宋体" pitchFamily="2" charset="-122"/>
              </a:defRPr>
            </a:lvl2pPr>
            <a:lvl3pPr marL="1143000" indent="-228600" eaLnBrk="0" hangingPunct="0">
              <a:tabLst>
                <a:tab pos="50800" algn="l"/>
              </a:tabLst>
              <a:defRPr sz="2000" b="1">
                <a:solidFill>
                  <a:schemeClr val="tx1"/>
                </a:solidFill>
                <a:latin typeface="Comic Sans MS" pitchFamily="66" charset="0"/>
                <a:ea typeface="宋体" pitchFamily="2" charset="-122"/>
              </a:defRPr>
            </a:lvl3pPr>
            <a:lvl4pPr marL="1600200" indent="-228600" eaLnBrk="0" hangingPunct="0">
              <a:tabLst>
                <a:tab pos="50800" algn="l"/>
              </a:tabLst>
              <a:defRPr sz="2000" b="1">
                <a:solidFill>
                  <a:schemeClr val="tx1"/>
                </a:solidFill>
                <a:latin typeface="Comic Sans MS" pitchFamily="66" charset="0"/>
                <a:ea typeface="宋体" pitchFamily="2" charset="-122"/>
              </a:defRPr>
            </a:lvl4pPr>
            <a:lvl5pPr marL="2057400" indent="-228600" eaLnBrk="0" hangingPunct="0">
              <a:tabLst>
                <a:tab pos="50800" algn="l"/>
              </a:tabLst>
              <a:defRPr sz="20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tabLst>
                <a:tab pos="50800" algn="l"/>
              </a:tabLst>
              <a:defRPr sz="20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tabLst>
                <a:tab pos="50800" algn="l"/>
              </a:tabLst>
              <a:defRPr sz="20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tabLst>
                <a:tab pos="50800" algn="l"/>
              </a:tabLst>
              <a:defRPr sz="20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tabLst>
                <a:tab pos="50800" algn="l"/>
              </a:tabLst>
              <a:defRPr sz="2000" b="1">
                <a:solidFill>
                  <a:schemeClr val="tx1"/>
                </a:solidFill>
                <a:latin typeface="Comic Sans MS" pitchFamily="66" charset="0"/>
                <a:ea typeface="宋体" pitchFamily="2" charset="-122"/>
              </a:defRPr>
            </a:lvl9pPr>
          </a:lstStyle>
          <a:p>
            <a:pPr eaLnBrk="1" hangingPunct="1">
              <a:lnSpc>
                <a:spcPts val="2000"/>
              </a:lnSpc>
            </a:pPr>
            <a:r>
              <a:rPr lang="en-US" altLang="zh-CN" sz="2400" b="0" dirty="0">
                <a:solidFill>
                  <a:srgbClr val="000000"/>
                </a:solidFill>
                <a:latin typeface="Baskerville" panose="02020502070401020303" pitchFamily="18" charset="0"/>
                <a:ea typeface="Baskerville" panose="02020502070401020303" pitchFamily="18" charset="0"/>
                <a:cs typeface="Times New Roman" pitchFamily="18" charset="0"/>
              </a:rPr>
              <a:t>2</a:t>
            </a:r>
            <a:r>
              <a:rPr lang="en-US" altLang="zh-CN" sz="2400" b="0" baseline="50000" dirty="0">
                <a:solidFill>
                  <a:srgbClr val="000000"/>
                </a:solidFill>
                <a:latin typeface="Baskerville" panose="02020502070401020303" pitchFamily="18" charset="0"/>
                <a:ea typeface="Baskerville" panose="02020502070401020303" pitchFamily="18" charset="0"/>
                <a:cs typeface="Times New Roman" pitchFamily="18" charset="0"/>
              </a:rPr>
              <a:t>n</a:t>
            </a: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1000"/>
              </a:lnSpc>
            </a:pPr>
            <a:endParaRPr lang="en-US" altLang="zh-CN" sz="2400" b="0" dirty="0">
              <a:latin typeface="Baskerville" panose="02020502070401020303" pitchFamily="18" charset="0"/>
              <a:ea typeface="Baskerville" panose="02020502070401020303" pitchFamily="18" charset="0"/>
            </a:endParaRPr>
          </a:p>
          <a:p>
            <a:pPr eaLnBrk="1" hangingPunct="1">
              <a:lnSpc>
                <a:spcPts val="2400"/>
              </a:lnSpc>
            </a:pPr>
            <a:r>
              <a:rPr lang="en-US" altLang="zh-CN" sz="2400" b="0" dirty="0">
                <a:latin typeface="Baskerville" panose="02020502070401020303" pitchFamily="18" charset="0"/>
                <a:ea typeface="Baskerville" panose="02020502070401020303" pitchFamily="18" charset="0"/>
              </a:rPr>
              <a:t>	</a:t>
            </a:r>
          </a:p>
          <a:p>
            <a:pPr eaLnBrk="1" hangingPunct="1">
              <a:lnSpc>
                <a:spcPts val="2400"/>
              </a:lnSpc>
            </a:pPr>
            <a:r>
              <a:rPr lang="en-US" altLang="zh-CN" sz="2400" b="0" dirty="0">
                <a:solidFill>
                  <a:srgbClr val="000000"/>
                </a:solidFill>
                <a:latin typeface="Baskerville" panose="02020502070401020303" pitchFamily="18" charset="0"/>
                <a:ea typeface="Baskerville" panose="02020502070401020303" pitchFamily="18" charset="0"/>
                <a:cs typeface="Times New Roman" pitchFamily="18" charset="0"/>
              </a:rPr>
              <a:t>0</a:t>
            </a:r>
          </a:p>
        </p:txBody>
      </p:sp>
      <p:sp>
        <p:nvSpPr>
          <p:cNvPr id="3" name="矩形 2"/>
          <p:cNvSpPr/>
          <p:nvPr/>
        </p:nvSpPr>
        <p:spPr>
          <a:xfrm>
            <a:off x="1946888" y="4667683"/>
            <a:ext cx="5016117" cy="523220"/>
          </a:xfrm>
          <a:prstGeom prst="rect">
            <a:avLst/>
          </a:prstGeom>
        </p:spPr>
        <p:txBody>
          <a:bodyPr wrap="none">
            <a:spAutoFit/>
          </a:bodyPr>
          <a:lstStyle/>
          <a:p>
            <a:r>
              <a:rPr lang="en-US" altLang="zh-CN" sz="2800" dirty="0">
                <a:latin typeface="Baskerville" panose="02020502070401020303" pitchFamily="18" charset="0"/>
                <a:ea typeface="Baskerville" panose="02020502070401020303" pitchFamily="18" charset="0"/>
                <a:cs typeface="Myriad Pro Light SemiCond"/>
              </a:rPr>
              <a:t>Very similar with the C/S model</a:t>
            </a:r>
            <a:endParaRPr lang="zh-CN" altLang="en-US" sz="2800" dirty="0">
              <a:latin typeface="Baskerville" panose="02020502070401020303" pitchFamily="18" charset="0"/>
              <a:ea typeface="等线" panose="02010600030101010101" pitchFamily="2" charset="-122"/>
              <a:cs typeface="Myriad Pro Light SemiCond"/>
            </a:endParaRPr>
          </a:p>
        </p:txBody>
      </p:sp>
    </p:spTree>
    <p:extLst>
      <p:ext uri="{BB962C8B-B14F-4D97-AF65-F5344CB8AC3E}">
        <p14:creationId xmlns:p14="http://schemas.microsoft.com/office/powerpoint/2010/main" val="11187710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ea typeface="Baskerville" panose="02020502070401020303" pitchFamily="18" charset="0"/>
              </a:rPr>
              <a:t>Send with WAIT/NOTIFY (Incorrect Version)</a:t>
            </a:r>
            <a:endParaRPr lang="zh-CN" altLang="en-US" dirty="0"/>
          </a:p>
        </p:txBody>
      </p:sp>
      <p:sp>
        <p:nvSpPr>
          <p:cNvPr id="4" name="矩形 3"/>
          <p:cNvSpPr/>
          <p:nvPr/>
        </p:nvSpPr>
        <p:spPr>
          <a:xfrm>
            <a:off x="323528" y="1417340"/>
            <a:ext cx="4572000" cy="3195747"/>
          </a:xfrm>
          <a:prstGeom prst="rect">
            <a:avLst/>
          </a:prstGeom>
        </p:spPr>
        <p:txBody>
          <a:bodyPr>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 send(bb, </a:t>
            </a:r>
            <a:r>
              <a:rPr lang="en-US" altLang="zh-CN" sz="1600" dirty="0" err="1">
                <a:latin typeface="Source Han Sans HW TC" panose="020B0500000000000000" pitchFamily="34" charset="-128"/>
                <a:cs typeface="Consolas" panose="020B0609020204030204" pitchFamily="49" charset="0"/>
              </a:rPr>
              <a:t>msg</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acquire(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while True:</a:t>
            </a:r>
          </a:p>
          <a:p>
            <a:pPr>
              <a:lnSpc>
                <a:spcPts val="2200"/>
              </a:lnSpc>
            </a:pPr>
            <a:r>
              <a:rPr lang="en-US" altLang="zh-CN" sz="1600" dirty="0">
                <a:latin typeface="Source Han Sans HW TC" panose="020B0500000000000000" pitchFamily="34" charset="-128"/>
                <a:cs typeface="Consolas" panose="020B0609020204030204" pitchFamily="49" charset="0"/>
              </a:rPr>
              <a:t>      if bb.in - </a:t>
            </a:r>
            <a:r>
              <a:rPr lang="en-US" altLang="zh-CN" sz="1600" dirty="0" err="1">
                <a:latin typeface="Source Han Sans HW TC" panose="020B0500000000000000" pitchFamily="34" charset="-128"/>
                <a:cs typeface="Consolas" panose="020B0609020204030204" pitchFamily="49" charset="0"/>
              </a:rPr>
              <a:t>bb.out</a:t>
            </a:r>
            <a:r>
              <a:rPr lang="en-US" altLang="zh-CN" sz="1600" dirty="0">
                <a:latin typeface="Source Han Sans HW TC" panose="020B0500000000000000" pitchFamily="34" charset="-128"/>
                <a:cs typeface="Consolas" panose="020B0609020204030204" pitchFamily="49" charset="0"/>
              </a:rPr>
              <a:t> &lt; N:</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bb.buf</a:t>
            </a:r>
            <a:r>
              <a:rPr lang="en-US" altLang="zh-CN" sz="1600" dirty="0">
                <a:latin typeface="Source Han Sans HW TC" panose="020B0500000000000000" pitchFamily="34" charset="-128"/>
                <a:cs typeface="Consolas" panose="020B0609020204030204" pitchFamily="49" charset="0"/>
              </a:rPr>
              <a:t>[bb.in mod N] &lt;- </a:t>
            </a:r>
            <a:r>
              <a:rPr lang="en-US" altLang="zh-CN" sz="1600" dirty="0" err="1">
                <a:latin typeface="Source Han Sans HW TC" panose="020B0500000000000000" pitchFamily="34" charset="-128"/>
                <a:cs typeface="Consolas" panose="020B0609020204030204" pitchFamily="49" charset="0"/>
              </a:rPr>
              <a:t>msg</a:t>
            </a: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bb.in &lt;- bb.in + 1</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release(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return</a:t>
            </a:r>
          </a:p>
          <a:p>
            <a:pPr>
              <a:lnSpc>
                <a:spcPts val="2200"/>
              </a:lnSpc>
            </a:pPr>
            <a:r>
              <a:rPr lang="en-US" altLang="zh-CN" sz="1600" dirty="0">
                <a:solidFill>
                  <a:schemeClr val="accent1">
                    <a:lumMod val="75000"/>
                  </a:schemeClr>
                </a:solidFill>
                <a:latin typeface="Source Han Sans HW TC" panose="020B0500000000000000" pitchFamily="34" charset="-128"/>
                <a:cs typeface="Consolas" panose="020B0609020204030204" pitchFamily="49" charset="0"/>
              </a:rPr>
              <a:t>      </a:t>
            </a:r>
            <a:r>
              <a:rPr lang="en-US" altLang="zh-CN" sz="1600" dirty="0">
                <a:solidFill>
                  <a:srgbClr val="0096FF"/>
                </a:solidFill>
                <a:latin typeface="Source Han Sans HW TC" panose="020B0500000000000000" pitchFamily="34" charset="-128"/>
                <a:cs typeface="Consolas" panose="020B0609020204030204" pitchFamily="49" charset="0"/>
              </a:rPr>
              <a:t>release(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FF2600"/>
                </a:solidFill>
                <a:latin typeface="Source Han Sans HW TC" panose="020B0500000000000000" pitchFamily="34" charset="-128"/>
                <a:cs typeface="Consolas" panose="020B0609020204030204" pitchFamily="49" charset="0"/>
              </a:rPr>
              <a:t>      yield()</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acquire(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endParaRPr lang="zh-CN" altLang="en-US" sz="1600" dirty="0">
              <a:solidFill>
                <a:srgbClr val="0096FF"/>
              </a:solidFill>
              <a:latin typeface="Source Han Sans HW TC" panose="020B0500000000000000" pitchFamily="34" charset="-128"/>
              <a:cs typeface="Consolas" panose="020B0609020204030204" pitchFamily="49" charset="0"/>
            </a:endParaRPr>
          </a:p>
        </p:txBody>
      </p:sp>
      <p:sp>
        <p:nvSpPr>
          <p:cNvPr id="5" name="矩形 4"/>
          <p:cNvSpPr/>
          <p:nvPr/>
        </p:nvSpPr>
        <p:spPr>
          <a:xfrm>
            <a:off x="4427538" y="1417340"/>
            <a:ext cx="4572000" cy="3477875"/>
          </a:xfrm>
          <a:prstGeom prst="rect">
            <a:avLst/>
          </a:prstGeom>
        </p:spPr>
        <p:txBody>
          <a:bodyPr>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 send(bb, </a:t>
            </a:r>
            <a:r>
              <a:rPr lang="en-US" altLang="zh-CN" sz="1600" dirty="0" err="1">
                <a:latin typeface="Source Han Sans HW TC" panose="020B0500000000000000" pitchFamily="34" charset="-128"/>
                <a:cs typeface="Consolas" panose="020B0609020204030204" pitchFamily="49" charset="0"/>
              </a:rPr>
              <a:t>msg</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acquire(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while True:</a:t>
            </a:r>
          </a:p>
          <a:p>
            <a:pPr>
              <a:lnSpc>
                <a:spcPts val="2200"/>
              </a:lnSpc>
            </a:pPr>
            <a:r>
              <a:rPr lang="en-US" altLang="zh-CN" sz="1600" dirty="0">
                <a:latin typeface="Source Han Sans HW TC" panose="020B0500000000000000" pitchFamily="34" charset="-128"/>
                <a:cs typeface="Consolas" panose="020B0609020204030204" pitchFamily="49" charset="0"/>
              </a:rPr>
              <a:t>      if bb.in - </a:t>
            </a:r>
            <a:r>
              <a:rPr lang="en-US" altLang="zh-CN" sz="1600" dirty="0" err="1">
                <a:latin typeface="Source Han Sans HW TC" panose="020B0500000000000000" pitchFamily="34" charset="-128"/>
                <a:cs typeface="Consolas" panose="020B0609020204030204" pitchFamily="49" charset="0"/>
              </a:rPr>
              <a:t>bb.out</a:t>
            </a:r>
            <a:r>
              <a:rPr lang="en-US" altLang="zh-CN" sz="1600" dirty="0">
                <a:latin typeface="Source Han Sans HW TC" panose="020B0500000000000000" pitchFamily="34" charset="-128"/>
                <a:cs typeface="Consolas" panose="020B0609020204030204" pitchFamily="49" charset="0"/>
              </a:rPr>
              <a:t> &lt; N:</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bb.buf</a:t>
            </a:r>
            <a:r>
              <a:rPr lang="en-US" altLang="zh-CN" sz="1600" dirty="0">
                <a:latin typeface="Source Han Sans HW TC" panose="020B0500000000000000" pitchFamily="34" charset="-128"/>
                <a:cs typeface="Consolas" panose="020B0609020204030204" pitchFamily="49" charset="0"/>
              </a:rPr>
              <a:t>[bb.in mod N] &lt;- </a:t>
            </a:r>
            <a:r>
              <a:rPr lang="en-US" altLang="zh-CN" sz="1600" dirty="0" err="1">
                <a:latin typeface="Source Han Sans HW TC" panose="020B0500000000000000" pitchFamily="34" charset="-128"/>
                <a:cs typeface="Consolas" panose="020B0609020204030204" pitchFamily="49" charset="0"/>
              </a:rPr>
              <a:t>msg</a:t>
            </a: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bb.in &lt;- bb.in + 1</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release(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notify(</a:t>
            </a:r>
            <a:r>
              <a:rPr lang="en-US" altLang="zh-CN" sz="1600" dirty="0" err="1">
                <a:solidFill>
                  <a:srgbClr val="FF0000"/>
                </a:solidFill>
                <a:latin typeface="Source Han Sans HW TC" panose="020B0500000000000000" pitchFamily="34" charset="-128"/>
                <a:cs typeface="Consolas" panose="020B0609020204030204" pitchFamily="49" charset="0"/>
              </a:rPr>
              <a:t>bb.not_empty</a:t>
            </a:r>
            <a:r>
              <a:rPr lang="en-US" altLang="zh-CN" sz="1600" dirty="0">
                <a:solidFill>
                  <a:srgbClr val="FF0000"/>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return</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release(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wait(</a:t>
            </a:r>
            <a:r>
              <a:rPr lang="en-US" altLang="zh-CN" sz="1600" dirty="0" err="1">
                <a:solidFill>
                  <a:srgbClr val="FF0000"/>
                </a:solidFill>
                <a:latin typeface="Source Han Sans HW TC" panose="020B0500000000000000" pitchFamily="34" charset="-128"/>
                <a:cs typeface="Consolas" panose="020B0609020204030204" pitchFamily="49" charset="0"/>
              </a:rPr>
              <a:t>bb.not_full</a:t>
            </a:r>
            <a:r>
              <a:rPr lang="en-US" altLang="zh-CN" sz="1600" dirty="0">
                <a:solidFill>
                  <a:srgbClr val="FF0000"/>
                </a:solidFill>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acquire(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endParaRPr lang="zh-CN" altLang="en-US" sz="1600" dirty="0">
              <a:solidFill>
                <a:srgbClr val="0096FF"/>
              </a:solidFill>
              <a:latin typeface="Source Han Sans HW TC" panose="020B0500000000000000" pitchFamily="34" charset="-128"/>
              <a:cs typeface="Consolas" panose="020B0609020204030204" pitchFamily="49" charset="0"/>
            </a:endParaRPr>
          </a:p>
        </p:txBody>
      </p:sp>
      <p:sp>
        <p:nvSpPr>
          <p:cNvPr id="3" name="文本框 2"/>
          <p:cNvSpPr txBox="1"/>
          <p:nvPr/>
        </p:nvSpPr>
        <p:spPr>
          <a:xfrm>
            <a:off x="7236296" y="4215142"/>
            <a:ext cx="2016224" cy="338554"/>
          </a:xfrm>
          <a:prstGeom prst="rect">
            <a:avLst/>
          </a:prstGeom>
          <a:noFill/>
        </p:spPr>
        <p:txBody>
          <a:bodyPr wrap="square" rtlCol="0">
            <a:spAutoFit/>
          </a:bodyPr>
          <a:lstStyle/>
          <a:p>
            <a:r>
              <a:rPr kumimoji="1" lang="en-US" altLang="zh-CN" sz="1600" dirty="0">
                <a:solidFill>
                  <a:schemeClr val="accent3"/>
                </a:solidFill>
                <a:latin typeface="Baskerville" panose="02020502070401020303" pitchFamily="18" charset="0"/>
              </a:rPr>
              <a:t>wait()</a:t>
            </a:r>
            <a:r>
              <a:rPr kumimoji="1" lang="zh-CN" altLang="en-US" sz="1600" dirty="0">
                <a:solidFill>
                  <a:schemeClr val="accent3"/>
                </a:solidFill>
                <a:latin typeface="Baskerville" panose="02020502070401020303" pitchFamily="18" charset="0"/>
              </a:rPr>
              <a:t> </a:t>
            </a:r>
            <a:r>
              <a:rPr kumimoji="1" lang="en-US" altLang="zh-CN" sz="1600" dirty="0">
                <a:solidFill>
                  <a:schemeClr val="accent3"/>
                </a:solidFill>
                <a:latin typeface="Baskerville" panose="02020502070401020303" pitchFamily="18" charset="0"/>
              </a:rPr>
              <a:t>will</a:t>
            </a:r>
            <a:r>
              <a:rPr kumimoji="1" lang="zh-CN" altLang="en-US" sz="1600" dirty="0">
                <a:solidFill>
                  <a:schemeClr val="accent3"/>
                </a:solidFill>
                <a:latin typeface="Baskerville" panose="02020502070401020303" pitchFamily="18" charset="0"/>
              </a:rPr>
              <a:t> </a:t>
            </a:r>
            <a:r>
              <a:rPr kumimoji="1" lang="en-US" altLang="zh-CN" sz="1600" dirty="0">
                <a:solidFill>
                  <a:schemeClr val="accent3"/>
                </a:solidFill>
                <a:latin typeface="Baskerville" panose="02020502070401020303" pitchFamily="18" charset="0"/>
              </a:rPr>
              <a:t>call</a:t>
            </a:r>
            <a:r>
              <a:rPr kumimoji="1" lang="zh-CN" altLang="en-US" sz="1600" dirty="0">
                <a:solidFill>
                  <a:schemeClr val="accent3"/>
                </a:solidFill>
                <a:latin typeface="Baskerville" panose="02020502070401020303" pitchFamily="18" charset="0"/>
              </a:rPr>
              <a:t> </a:t>
            </a:r>
            <a:r>
              <a:rPr kumimoji="1" lang="en-US" altLang="zh-CN" sz="1600" dirty="0">
                <a:solidFill>
                  <a:schemeClr val="accent3"/>
                </a:solidFill>
                <a:latin typeface="Baskerville" panose="02020502070401020303" pitchFamily="18" charset="0"/>
              </a:rPr>
              <a:t>yield()</a:t>
            </a:r>
            <a:endParaRPr kumimoji="1" lang="zh-CN" altLang="en-US" sz="1600" dirty="0">
              <a:solidFill>
                <a:schemeClr val="accent3"/>
              </a:solidFill>
              <a:latin typeface="Baskerville" panose="02020502070401020303" pitchFamily="18" charset="0"/>
            </a:endParaRPr>
          </a:p>
        </p:txBody>
      </p:sp>
      <p:sp>
        <p:nvSpPr>
          <p:cNvPr id="6" name="矩形 5"/>
          <p:cNvSpPr/>
          <p:nvPr/>
        </p:nvSpPr>
        <p:spPr>
          <a:xfrm>
            <a:off x="4900274" y="3433564"/>
            <a:ext cx="45719" cy="2328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Baskerville" panose="02020502070401020303" pitchFamily="18" charset="0"/>
            </a:endParaRPr>
          </a:p>
        </p:txBody>
      </p:sp>
      <p:sp>
        <p:nvSpPr>
          <p:cNvPr id="7" name="矩形 6"/>
          <p:cNvSpPr/>
          <p:nvPr/>
        </p:nvSpPr>
        <p:spPr>
          <a:xfrm>
            <a:off x="4900274" y="4284796"/>
            <a:ext cx="45719" cy="2328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Baskerville" panose="02020502070401020303" pitchFamily="18" charset="0"/>
            </a:endParaRPr>
          </a:p>
        </p:txBody>
      </p:sp>
    </p:spTree>
    <p:extLst>
      <p:ext uri="{BB962C8B-B14F-4D97-AF65-F5344CB8AC3E}">
        <p14:creationId xmlns:p14="http://schemas.microsoft.com/office/powerpoint/2010/main" val="41336513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Baskerville" panose="02020502070401020303" pitchFamily="18" charset="0"/>
              </a:rPr>
              <a:t>Send with WAIT/NOTIFY</a:t>
            </a:r>
            <a:endParaRPr lang="en-US" dirty="0">
              <a:ea typeface="Baskerville" panose="02020502070401020303" pitchFamily="18" charset="0"/>
            </a:endParaRPr>
          </a:p>
        </p:txBody>
      </p:sp>
      <p:sp>
        <p:nvSpPr>
          <p:cNvPr id="3" name="Content Placeholder 2"/>
          <p:cNvSpPr>
            <a:spLocks noGrp="1"/>
          </p:cNvSpPr>
          <p:nvPr>
            <p:ph idx="1"/>
          </p:nvPr>
        </p:nvSpPr>
        <p:spPr>
          <a:xfrm>
            <a:off x="457200" y="1273324"/>
            <a:ext cx="8363272" cy="4164463"/>
          </a:xfrm>
        </p:spPr>
        <p:txBody>
          <a:bodyPr>
            <a:noAutofit/>
          </a:bodyPr>
          <a:lstStyle/>
          <a:p>
            <a:r>
              <a:rPr lang="en-US" sz="2000" dirty="0">
                <a:ea typeface="Baskerville" panose="02020502070401020303" pitchFamily="18" charset="0"/>
              </a:rPr>
              <a:t>Do we really need a while loop with </a:t>
            </a:r>
            <a:r>
              <a:rPr lang="en-US" altLang="zh-CN" sz="2000" dirty="0">
                <a:ea typeface="Baskerville" panose="02020502070401020303" pitchFamily="18" charset="0"/>
              </a:rPr>
              <a:t>CV</a:t>
            </a:r>
            <a:r>
              <a:rPr lang="en-US" sz="2000" dirty="0">
                <a:ea typeface="Baskerville" panose="02020502070401020303" pitchFamily="18" charset="0"/>
              </a:rPr>
              <a:t>?</a:t>
            </a:r>
          </a:p>
          <a:p>
            <a:pPr lvl="1"/>
            <a:r>
              <a:rPr lang="en-US" sz="2000" dirty="0" err="1">
                <a:ea typeface="Baskerville" panose="02020502070401020303" pitchFamily="18" charset="0"/>
              </a:rPr>
              <a:t>Strawman</a:t>
            </a:r>
            <a:r>
              <a:rPr lang="en-US" sz="2000" dirty="0">
                <a:ea typeface="Baskerville" panose="02020502070401020303" pitchFamily="18" charset="0"/>
              </a:rPr>
              <a:t> alternative: if buffer is full, wait() and then store message</a:t>
            </a:r>
          </a:p>
          <a:p>
            <a:pPr lvl="1"/>
            <a:r>
              <a:rPr lang="en-US" sz="2000" dirty="0">
                <a:ea typeface="Baskerville" panose="02020502070401020303" pitchFamily="18" charset="0"/>
              </a:rPr>
              <a:t>Problem: many senders might wake up from wait() after just one receive()</a:t>
            </a:r>
          </a:p>
          <a:p>
            <a:pPr lvl="1"/>
            <a:r>
              <a:rPr lang="en-US" sz="2000" dirty="0">
                <a:ea typeface="Baskerville" panose="02020502070401020303" pitchFamily="18" charset="0"/>
              </a:rPr>
              <a:t>Must re-check that there's still space after we re-acquired the lock</a:t>
            </a:r>
          </a:p>
          <a:p>
            <a:r>
              <a:rPr lang="en-US" altLang="zh-CN" sz="2000" dirty="0">
                <a:ea typeface="Baskerville" panose="02020502070401020303" pitchFamily="18" charset="0"/>
              </a:rPr>
              <a:t>What happens if send() notifies but</a:t>
            </a:r>
            <a:r>
              <a:rPr lang="en-US" altLang="zh-CN" sz="2000" dirty="0">
                <a:solidFill>
                  <a:srgbClr val="FF2600"/>
                </a:solidFill>
                <a:ea typeface="Baskerville" panose="02020502070401020303" pitchFamily="18" charset="0"/>
              </a:rPr>
              <a:t> there's no receiver waiting</a:t>
            </a:r>
            <a:r>
              <a:rPr lang="en-US" altLang="zh-CN" sz="2000" dirty="0">
                <a:ea typeface="Baskerville" panose="02020502070401020303" pitchFamily="18" charset="0"/>
              </a:rPr>
              <a:t>? </a:t>
            </a:r>
          </a:p>
          <a:p>
            <a:pPr lvl="1"/>
            <a:r>
              <a:rPr lang="en-US" altLang="zh-CN" sz="2000" dirty="0">
                <a:ea typeface="Baskerville" panose="02020502070401020303" pitchFamily="18" charset="0"/>
              </a:rPr>
              <a:t>No one gets woken up</a:t>
            </a:r>
          </a:p>
          <a:p>
            <a:pPr lvl="1"/>
            <a:r>
              <a:rPr lang="en-US" altLang="zh-CN" sz="2000" dirty="0">
                <a:ea typeface="Baskerville" panose="02020502070401020303" pitchFamily="18" charset="0"/>
              </a:rPr>
              <a:t>But that's OK: a later receiver will re-check (in&gt;out)</a:t>
            </a:r>
            <a:endParaRPr lang="zh-CN" altLang="en-US" sz="2000" dirty="0"/>
          </a:p>
        </p:txBody>
      </p:sp>
      <p:sp>
        <p:nvSpPr>
          <p:cNvPr id="4" name="Slide Number Placeholder 3"/>
          <p:cNvSpPr>
            <a:spLocks noGrp="1"/>
          </p:cNvSpPr>
          <p:nvPr>
            <p:ph type="sldNum" sz="quarter" idx="12"/>
          </p:nvPr>
        </p:nvSpPr>
        <p:spPr/>
        <p:txBody>
          <a:bodyPr/>
          <a:lstStyle/>
          <a:p>
            <a:fld id="{8107FB38-4DA8-4D40-A1B7-468F17DAFC82}" type="slidenum">
              <a:rPr lang="zh-CN" altLang="en-US" smtClean="0"/>
              <a:t>31</a:t>
            </a:fld>
            <a:endParaRPr lang="zh-CN" altLang="en-US" dirty="0"/>
          </a:p>
        </p:txBody>
      </p:sp>
    </p:spTree>
    <p:extLst>
      <p:ext uri="{BB962C8B-B14F-4D97-AF65-F5344CB8AC3E}">
        <p14:creationId xmlns:p14="http://schemas.microsoft.com/office/powerpoint/2010/main" val="26666918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Baskerville" panose="02020502070401020303" pitchFamily="18" charset="0"/>
              </a:rPr>
              <a:t>The Lost Notify Problem</a:t>
            </a:r>
            <a:endParaRPr lang="en-US" dirty="0">
              <a:ea typeface="Baskerville" panose="02020502070401020303" pitchFamily="18" charset="0"/>
            </a:endParaRPr>
          </a:p>
        </p:txBody>
      </p:sp>
      <p:sp>
        <p:nvSpPr>
          <p:cNvPr id="3" name="Content Placeholder 2"/>
          <p:cNvSpPr>
            <a:spLocks noGrp="1"/>
          </p:cNvSpPr>
          <p:nvPr>
            <p:ph idx="1"/>
          </p:nvPr>
        </p:nvSpPr>
        <p:spPr/>
        <p:txBody>
          <a:bodyPr/>
          <a:lstStyle/>
          <a:p>
            <a:r>
              <a:rPr lang="en-US" altLang="zh-CN" dirty="0">
                <a:ea typeface="Baskerville" panose="02020502070401020303" pitchFamily="18" charset="0"/>
              </a:rPr>
              <a:t>Condition variable itself has no memory/state</a:t>
            </a:r>
          </a:p>
          <a:p>
            <a:pPr lvl="1"/>
            <a:r>
              <a:rPr lang="en-US" altLang="zh-CN" dirty="0">
                <a:ea typeface="Baskerville" panose="02020502070401020303" pitchFamily="18" charset="0"/>
              </a:rPr>
              <a:t>wait() and then notify(): wait() returns</a:t>
            </a:r>
          </a:p>
          <a:p>
            <a:pPr lvl="1"/>
            <a:r>
              <a:rPr lang="en-US" altLang="zh-CN" dirty="0">
                <a:ea typeface="Baskerville" panose="02020502070401020303" pitchFamily="18" charset="0"/>
              </a:rPr>
              <a:t>notify() and then wait(): wait() does not return</a:t>
            </a:r>
          </a:p>
          <a:p>
            <a:pPr lvl="2"/>
            <a:r>
              <a:rPr lang="en-US" altLang="zh-CN" dirty="0">
                <a:ea typeface="Baskerville" panose="02020502070401020303" pitchFamily="18" charset="0"/>
              </a:rPr>
              <a:t>This is potentially prone to race conditions</a:t>
            </a:r>
          </a:p>
        </p:txBody>
      </p:sp>
      <p:sp>
        <p:nvSpPr>
          <p:cNvPr id="4" name="Slide Number Placeholder 3"/>
          <p:cNvSpPr>
            <a:spLocks noGrp="1"/>
          </p:cNvSpPr>
          <p:nvPr>
            <p:ph type="sldNum" sz="quarter" idx="12"/>
          </p:nvPr>
        </p:nvSpPr>
        <p:spPr/>
        <p:txBody>
          <a:bodyPr/>
          <a:lstStyle/>
          <a:p>
            <a:fld id="{8107FB38-4DA8-4D40-A1B7-468F17DAFC82}" type="slidenum">
              <a:rPr lang="zh-CN" altLang="en-US" smtClean="0"/>
              <a:t>32</a:t>
            </a:fld>
            <a:endParaRPr lang="zh-CN" altLang="en-US" dirty="0"/>
          </a:p>
        </p:txBody>
      </p:sp>
    </p:spTree>
    <p:extLst>
      <p:ext uri="{BB962C8B-B14F-4D97-AF65-F5344CB8AC3E}">
        <p14:creationId xmlns:p14="http://schemas.microsoft.com/office/powerpoint/2010/main" val="4584177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Baskerville" panose="02020502070401020303" pitchFamily="18" charset="0"/>
              </a:rPr>
              <a:t>The Lost Notify Problem</a:t>
            </a:r>
            <a:endParaRPr lang="en-US" dirty="0">
              <a:ea typeface="Baskerville" panose="02020502070401020303" pitchFamily="18" charset="0"/>
            </a:endParaRPr>
          </a:p>
        </p:txBody>
      </p:sp>
      <p:sp>
        <p:nvSpPr>
          <p:cNvPr id="4" name="Slide Number Placeholder 3"/>
          <p:cNvSpPr>
            <a:spLocks noGrp="1"/>
          </p:cNvSpPr>
          <p:nvPr>
            <p:ph type="sldNum" sz="quarter" idx="12"/>
          </p:nvPr>
        </p:nvSpPr>
        <p:spPr/>
        <p:txBody>
          <a:bodyPr/>
          <a:lstStyle/>
          <a:p>
            <a:fld id="{8107FB38-4DA8-4D40-A1B7-468F17DAFC82}" type="slidenum">
              <a:rPr lang="zh-CN" altLang="en-US" smtClean="0"/>
              <a:t>33</a:t>
            </a:fld>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0" y="1397000"/>
            <a:ext cx="7302500" cy="247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矩形 2"/>
          <p:cNvSpPr/>
          <p:nvPr/>
        </p:nvSpPr>
        <p:spPr>
          <a:xfrm>
            <a:off x="6553200" y="1849388"/>
            <a:ext cx="1331168" cy="360040"/>
          </a:xfrm>
          <a:prstGeom prst="rect">
            <a:avLst/>
          </a:prstGeom>
          <a:noFill/>
          <a:ln>
            <a:solidFill>
              <a:srgbClr val="FF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Baskerville" panose="02020502070401020303" pitchFamily="18" charset="0"/>
            </a:endParaRPr>
          </a:p>
        </p:txBody>
      </p:sp>
    </p:spTree>
    <p:extLst>
      <p:ext uri="{BB962C8B-B14F-4D97-AF65-F5344CB8AC3E}">
        <p14:creationId xmlns:p14="http://schemas.microsoft.com/office/powerpoint/2010/main" val="7105116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Baskerville" panose="02020502070401020303" pitchFamily="18" charset="0"/>
              </a:rPr>
              <a:t>New API: WAIT(</a:t>
            </a:r>
            <a:r>
              <a:rPr lang="en-US" altLang="zh-CN" dirty="0" err="1">
                <a:ea typeface="Baskerville" panose="02020502070401020303" pitchFamily="18" charset="0"/>
              </a:rPr>
              <a:t>bb.full</a:t>
            </a:r>
            <a:r>
              <a:rPr lang="en-US" altLang="zh-CN" dirty="0">
                <a:ea typeface="Baskerville" panose="02020502070401020303" pitchFamily="18" charset="0"/>
              </a:rPr>
              <a:t>, </a:t>
            </a:r>
            <a:r>
              <a:rPr lang="en-US" altLang="zh-CN" dirty="0" err="1">
                <a:ea typeface="Baskerville" panose="02020502070401020303" pitchFamily="18" charset="0"/>
              </a:rPr>
              <a:t>bb.lock</a:t>
            </a:r>
            <a:r>
              <a:rPr lang="en-US" altLang="zh-CN" dirty="0">
                <a:ea typeface="Baskerville" panose="02020502070401020303" pitchFamily="18" charset="0"/>
              </a:rPr>
              <a:t>)</a:t>
            </a:r>
            <a:endParaRPr lang="zh-CN" altLang="en-US" dirty="0"/>
          </a:p>
        </p:txBody>
      </p:sp>
      <p:sp>
        <p:nvSpPr>
          <p:cNvPr id="3" name="内容占位符 2"/>
          <p:cNvSpPr>
            <a:spLocks noGrp="1"/>
          </p:cNvSpPr>
          <p:nvPr>
            <p:ph idx="1"/>
          </p:nvPr>
        </p:nvSpPr>
        <p:spPr>
          <a:xfrm>
            <a:off x="457200" y="1333501"/>
            <a:ext cx="8579296" cy="3771636"/>
          </a:xfrm>
        </p:spPr>
        <p:txBody>
          <a:bodyPr>
            <a:normAutofit/>
          </a:bodyPr>
          <a:lstStyle/>
          <a:p>
            <a:r>
              <a:rPr lang="en-US" altLang="zh-CN" sz="2800" dirty="0">
                <a:ea typeface="Baskerville" panose="02020502070401020303" pitchFamily="18" charset="0"/>
              </a:rPr>
              <a:t>Old API</a:t>
            </a:r>
          </a:p>
          <a:p>
            <a:pPr lvl="1"/>
            <a:r>
              <a:rPr lang="en-US" altLang="zh-CN" dirty="0">
                <a:solidFill>
                  <a:srgbClr val="FF0000"/>
                </a:solidFill>
                <a:ea typeface="Baskerville" panose="02020502070401020303" pitchFamily="18" charset="0"/>
              </a:rPr>
              <a:t>WAIT(cv)</a:t>
            </a:r>
            <a:r>
              <a:rPr lang="en-US" altLang="zh-CN" dirty="0">
                <a:ea typeface="Baskerville" panose="02020502070401020303" pitchFamily="18" charset="0"/>
              </a:rPr>
              <a:t>: yield processor and wait to be notified of cv</a:t>
            </a:r>
          </a:p>
          <a:p>
            <a:pPr lvl="1"/>
            <a:r>
              <a:rPr lang="en-US" altLang="zh-CN" dirty="0">
                <a:solidFill>
                  <a:srgbClr val="FF0000"/>
                </a:solidFill>
                <a:ea typeface="Baskerville" panose="02020502070401020303" pitchFamily="18" charset="0"/>
              </a:rPr>
              <a:t>NOTIFY(cv)</a:t>
            </a:r>
            <a:r>
              <a:rPr lang="en-US" altLang="zh-CN" dirty="0">
                <a:ea typeface="Baskerville" panose="02020502070401020303" pitchFamily="18" charset="0"/>
              </a:rPr>
              <a:t>: notify waiting threads of cv</a:t>
            </a:r>
          </a:p>
          <a:p>
            <a:r>
              <a:rPr lang="en-US" altLang="zh-CN" sz="2800" dirty="0">
                <a:ea typeface="Baskerville" panose="02020502070401020303" pitchFamily="18" charset="0"/>
              </a:rPr>
              <a:t>New API</a:t>
            </a:r>
          </a:p>
          <a:p>
            <a:pPr lvl="1"/>
            <a:r>
              <a:rPr lang="en-US" altLang="zh-CN" sz="2400" dirty="0">
                <a:solidFill>
                  <a:srgbClr val="FF0000"/>
                </a:solidFill>
                <a:ea typeface="Baskerville" panose="02020502070401020303" pitchFamily="18" charset="0"/>
              </a:rPr>
              <a:t>WAIT(cv, lock)</a:t>
            </a:r>
            <a:r>
              <a:rPr lang="en-US" altLang="zh-CN" sz="2400" dirty="0">
                <a:ea typeface="Baskerville" panose="02020502070401020303" pitchFamily="18" charset="0"/>
              </a:rPr>
              <a:t>: release lock, yield CPU, wait to be notified</a:t>
            </a:r>
          </a:p>
          <a:p>
            <a:pPr lvl="1"/>
            <a:r>
              <a:rPr lang="en-US" altLang="zh-CN" sz="2400" dirty="0">
                <a:solidFill>
                  <a:srgbClr val="FF0000"/>
                </a:solidFill>
                <a:ea typeface="Baskerville" panose="02020502070401020303" pitchFamily="18" charset="0"/>
              </a:rPr>
              <a:t>NOTIFY(cv)</a:t>
            </a:r>
            <a:r>
              <a:rPr lang="en-US" altLang="zh-CN" sz="2400" dirty="0">
                <a:ea typeface="Baskerville" panose="02020502070401020303" pitchFamily="18" charset="0"/>
              </a:rPr>
              <a:t>: notify waiting threads of cv</a:t>
            </a:r>
          </a:p>
          <a:p>
            <a:endParaRPr lang="zh-CN" altLang="en-US" dirty="0"/>
          </a:p>
        </p:txBody>
      </p:sp>
      <p:sp>
        <p:nvSpPr>
          <p:cNvPr id="4" name="矩形 3"/>
          <p:cNvSpPr/>
          <p:nvPr/>
        </p:nvSpPr>
        <p:spPr>
          <a:xfrm>
            <a:off x="755576" y="1993404"/>
            <a:ext cx="7776864" cy="432048"/>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Baskerville" panose="02020502070401020303" pitchFamily="18" charset="0"/>
            </a:endParaRPr>
          </a:p>
        </p:txBody>
      </p:sp>
      <p:sp>
        <p:nvSpPr>
          <p:cNvPr id="5" name="矩形 4"/>
          <p:cNvSpPr/>
          <p:nvPr/>
        </p:nvSpPr>
        <p:spPr>
          <a:xfrm>
            <a:off x="755576" y="3649588"/>
            <a:ext cx="8136904" cy="432048"/>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Baskerville" panose="02020502070401020303" pitchFamily="18" charset="0"/>
            </a:endParaRPr>
          </a:p>
        </p:txBody>
      </p:sp>
    </p:spTree>
    <p:extLst>
      <p:ext uri="{BB962C8B-B14F-4D97-AF65-F5344CB8AC3E}">
        <p14:creationId xmlns:p14="http://schemas.microsoft.com/office/powerpoint/2010/main" val="34422800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Baskerville" panose="02020502070401020303" pitchFamily="18" charset="0"/>
              </a:rPr>
              <a:t>New API: WAIT(</a:t>
            </a:r>
            <a:r>
              <a:rPr lang="en-US" altLang="zh-CN" dirty="0" err="1">
                <a:ea typeface="Baskerville" panose="02020502070401020303" pitchFamily="18" charset="0"/>
              </a:rPr>
              <a:t>bb.full</a:t>
            </a:r>
            <a:r>
              <a:rPr lang="en-US" altLang="zh-CN" dirty="0">
                <a:ea typeface="Baskerville" panose="02020502070401020303" pitchFamily="18" charset="0"/>
              </a:rPr>
              <a:t>, </a:t>
            </a:r>
            <a:r>
              <a:rPr lang="en-US" altLang="zh-CN" dirty="0" err="1">
                <a:ea typeface="Baskerville" panose="02020502070401020303" pitchFamily="18" charset="0"/>
              </a:rPr>
              <a:t>bb.lock</a:t>
            </a:r>
            <a:r>
              <a:rPr lang="en-US" altLang="zh-CN" dirty="0">
                <a:ea typeface="Baskerville" panose="02020502070401020303" pitchFamily="18" charset="0"/>
              </a:rPr>
              <a:t>)</a:t>
            </a:r>
            <a:endParaRPr lang="zh-CN" altLang="en-US" dirty="0"/>
          </a:p>
        </p:txBody>
      </p:sp>
      <p:sp>
        <p:nvSpPr>
          <p:cNvPr id="4" name="矩形 3"/>
          <p:cNvSpPr/>
          <p:nvPr/>
        </p:nvSpPr>
        <p:spPr>
          <a:xfrm>
            <a:off x="251520" y="1417340"/>
            <a:ext cx="4572000" cy="3477875"/>
          </a:xfrm>
          <a:prstGeom prst="rect">
            <a:avLst/>
          </a:prstGeom>
        </p:spPr>
        <p:txBody>
          <a:bodyPr>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 send(bb, </a:t>
            </a:r>
            <a:r>
              <a:rPr lang="en-US" altLang="zh-CN" sz="1600" dirty="0" err="1">
                <a:latin typeface="Source Han Sans HW TC" panose="020B0500000000000000" pitchFamily="34" charset="-128"/>
                <a:cs typeface="Consolas" panose="020B0609020204030204" pitchFamily="49" charset="0"/>
              </a:rPr>
              <a:t>msg</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acquire(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while True:</a:t>
            </a:r>
          </a:p>
          <a:p>
            <a:pPr>
              <a:lnSpc>
                <a:spcPts val="2200"/>
              </a:lnSpc>
            </a:pPr>
            <a:r>
              <a:rPr lang="en-US" altLang="zh-CN" sz="1600" dirty="0">
                <a:latin typeface="Source Han Sans HW TC" panose="020B0500000000000000" pitchFamily="34" charset="-128"/>
                <a:cs typeface="Consolas" panose="020B0609020204030204" pitchFamily="49" charset="0"/>
              </a:rPr>
              <a:t>      if bb.in - </a:t>
            </a:r>
            <a:r>
              <a:rPr lang="en-US" altLang="zh-CN" sz="1600" dirty="0" err="1">
                <a:latin typeface="Source Han Sans HW TC" panose="020B0500000000000000" pitchFamily="34" charset="-128"/>
                <a:cs typeface="Consolas" panose="020B0609020204030204" pitchFamily="49" charset="0"/>
              </a:rPr>
              <a:t>bb.out</a:t>
            </a:r>
            <a:r>
              <a:rPr lang="en-US" altLang="zh-CN" sz="1600" dirty="0">
                <a:latin typeface="Source Han Sans HW TC" panose="020B0500000000000000" pitchFamily="34" charset="-128"/>
                <a:cs typeface="Consolas" panose="020B0609020204030204" pitchFamily="49" charset="0"/>
              </a:rPr>
              <a:t> &lt; N:</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bb.buf</a:t>
            </a:r>
            <a:r>
              <a:rPr lang="en-US" altLang="zh-CN" sz="1600" dirty="0">
                <a:latin typeface="Source Han Sans HW TC" panose="020B0500000000000000" pitchFamily="34" charset="-128"/>
                <a:cs typeface="Consolas" panose="020B0609020204030204" pitchFamily="49" charset="0"/>
              </a:rPr>
              <a:t>[bb.in mod N] &lt;- </a:t>
            </a:r>
            <a:r>
              <a:rPr lang="en-US" altLang="zh-CN" sz="1600" dirty="0" err="1">
                <a:latin typeface="Source Han Sans HW TC" panose="020B0500000000000000" pitchFamily="34" charset="-128"/>
                <a:cs typeface="Consolas" panose="020B0609020204030204" pitchFamily="49" charset="0"/>
              </a:rPr>
              <a:t>msg</a:t>
            </a: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bb.in &lt;- bb.in + 1</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release(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notify(</a:t>
            </a:r>
            <a:r>
              <a:rPr lang="en-US" altLang="zh-CN" sz="1600" dirty="0" err="1">
                <a:solidFill>
                  <a:srgbClr val="FF0000"/>
                </a:solidFill>
                <a:latin typeface="Source Han Sans HW TC" panose="020B0500000000000000" pitchFamily="34" charset="-128"/>
                <a:cs typeface="Consolas" panose="020B0609020204030204" pitchFamily="49" charset="0"/>
              </a:rPr>
              <a:t>bb.not_empty</a:t>
            </a:r>
            <a:r>
              <a:rPr lang="en-US" altLang="zh-CN" sz="1600" dirty="0">
                <a:solidFill>
                  <a:srgbClr val="FF0000"/>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return</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release(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wait(</a:t>
            </a:r>
            <a:r>
              <a:rPr lang="en-US" altLang="zh-CN" sz="1600" dirty="0" err="1">
                <a:solidFill>
                  <a:srgbClr val="FF0000"/>
                </a:solidFill>
                <a:latin typeface="Source Han Sans HW TC" panose="020B0500000000000000" pitchFamily="34" charset="-128"/>
                <a:cs typeface="Consolas" panose="020B0609020204030204" pitchFamily="49" charset="0"/>
              </a:rPr>
              <a:t>bb.not_full</a:t>
            </a:r>
            <a:r>
              <a:rPr lang="en-US" altLang="zh-CN" sz="1600" dirty="0">
                <a:solidFill>
                  <a:srgbClr val="FF0000"/>
                </a:solidFill>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acquire(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endParaRPr lang="zh-CN" altLang="en-US" sz="1600" dirty="0">
              <a:solidFill>
                <a:srgbClr val="0096FF"/>
              </a:solidFill>
              <a:latin typeface="Source Han Sans HW TC" panose="020B0500000000000000" pitchFamily="34" charset="-128"/>
              <a:cs typeface="Consolas" panose="020B0609020204030204" pitchFamily="49" charset="0"/>
            </a:endParaRPr>
          </a:p>
        </p:txBody>
      </p:sp>
      <p:sp>
        <p:nvSpPr>
          <p:cNvPr id="5" name="矩形 4"/>
          <p:cNvSpPr/>
          <p:nvPr/>
        </p:nvSpPr>
        <p:spPr>
          <a:xfrm>
            <a:off x="4427538" y="1417340"/>
            <a:ext cx="4572000" cy="3760004"/>
          </a:xfrm>
          <a:prstGeom prst="rect">
            <a:avLst/>
          </a:prstGeom>
        </p:spPr>
        <p:txBody>
          <a:bodyPr>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 send(bb, </a:t>
            </a:r>
            <a:r>
              <a:rPr lang="en-US" altLang="zh-CN" sz="1600" dirty="0" err="1">
                <a:latin typeface="Source Han Sans HW TC" panose="020B0500000000000000" pitchFamily="34" charset="-128"/>
                <a:cs typeface="Consolas" panose="020B0609020204030204" pitchFamily="49" charset="0"/>
              </a:rPr>
              <a:t>msg</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acquire(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while True:</a:t>
            </a:r>
          </a:p>
          <a:p>
            <a:pPr>
              <a:lnSpc>
                <a:spcPts val="2200"/>
              </a:lnSpc>
            </a:pPr>
            <a:r>
              <a:rPr lang="en-US" altLang="zh-CN" sz="1600" dirty="0">
                <a:latin typeface="Source Han Sans HW TC" panose="020B0500000000000000" pitchFamily="34" charset="-128"/>
                <a:cs typeface="Consolas" panose="020B0609020204030204" pitchFamily="49" charset="0"/>
              </a:rPr>
              <a:t>      if bb.in - </a:t>
            </a:r>
            <a:r>
              <a:rPr lang="en-US" altLang="zh-CN" sz="1600" dirty="0" err="1">
                <a:latin typeface="Source Han Sans HW TC" panose="020B0500000000000000" pitchFamily="34" charset="-128"/>
                <a:cs typeface="Consolas" panose="020B0609020204030204" pitchFamily="49" charset="0"/>
              </a:rPr>
              <a:t>bb.out</a:t>
            </a:r>
            <a:r>
              <a:rPr lang="en-US" altLang="zh-CN" sz="1600" dirty="0">
                <a:latin typeface="Source Han Sans HW TC" panose="020B0500000000000000" pitchFamily="34" charset="-128"/>
                <a:cs typeface="Consolas" panose="020B0609020204030204" pitchFamily="49" charset="0"/>
              </a:rPr>
              <a:t> &lt; N:</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bb.buf</a:t>
            </a:r>
            <a:r>
              <a:rPr lang="en-US" altLang="zh-CN" sz="1600" dirty="0">
                <a:latin typeface="Source Han Sans HW TC" panose="020B0500000000000000" pitchFamily="34" charset="-128"/>
                <a:cs typeface="Consolas" panose="020B0609020204030204" pitchFamily="49" charset="0"/>
              </a:rPr>
              <a:t>[bb.in mod N] &lt;- </a:t>
            </a:r>
            <a:r>
              <a:rPr lang="en-US" altLang="zh-CN" sz="1600" dirty="0" err="1">
                <a:latin typeface="Source Han Sans HW TC" panose="020B0500000000000000" pitchFamily="34" charset="-128"/>
                <a:cs typeface="Consolas" panose="020B0609020204030204" pitchFamily="49" charset="0"/>
              </a:rPr>
              <a:t>msg</a:t>
            </a: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bb.in &lt;- bb.in + 1</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release(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notify(</a:t>
            </a:r>
            <a:r>
              <a:rPr lang="en-US" altLang="zh-CN" sz="1600" dirty="0" err="1">
                <a:solidFill>
                  <a:srgbClr val="FF0000"/>
                </a:solidFill>
                <a:latin typeface="Source Han Sans HW TC" panose="020B0500000000000000" pitchFamily="34" charset="-128"/>
                <a:cs typeface="Consolas" panose="020B0609020204030204" pitchFamily="49" charset="0"/>
              </a:rPr>
              <a:t>bb.not_empty</a:t>
            </a:r>
            <a:r>
              <a:rPr lang="en-US" altLang="zh-CN" sz="1600" dirty="0">
                <a:solidFill>
                  <a:srgbClr val="FF0000"/>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return</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release(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wait(</a:t>
            </a:r>
            <a:r>
              <a:rPr lang="en-US" altLang="zh-CN" sz="1600" dirty="0" err="1">
                <a:solidFill>
                  <a:srgbClr val="FF0000"/>
                </a:solidFill>
                <a:latin typeface="Source Han Sans HW TC" panose="020B0500000000000000" pitchFamily="34" charset="-128"/>
                <a:cs typeface="Consolas" panose="020B0609020204030204" pitchFamily="49" charset="0"/>
              </a:rPr>
              <a:t>bb.not_full</a:t>
            </a:r>
            <a:r>
              <a:rPr lang="en-US" altLang="zh-CN" sz="1600" dirty="0">
                <a:solidFill>
                  <a:srgbClr val="FF0000"/>
                </a:solidFill>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acquire(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wait(</a:t>
            </a:r>
            <a:r>
              <a:rPr lang="en-US" altLang="zh-CN" sz="1600" dirty="0" err="1">
                <a:solidFill>
                  <a:srgbClr val="FF0000"/>
                </a:solidFill>
                <a:latin typeface="Source Han Sans HW TC" panose="020B0500000000000000" pitchFamily="34" charset="-128"/>
                <a:cs typeface="Consolas" panose="020B0609020204030204" pitchFamily="49" charset="0"/>
              </a:rPr>
              <a:t>bb.not_full</a:t>
            </a:r>
            <a:r>
              <a:rPr lang="en-US" altLang="zh-CN" sz="1600" dirty="0">
                <a:solidFill>
                  <a:srgbClr val="FF0000"/>
                </a:solidFill>
                <a:latin typeface="Source Han Sans HW TC" panose="020B0500000000000000" pitchFamily="34" charset="-128"/>
                <a:cs typeface="Consolas" panose="020B0609020204030204" pitchFamily="49" charset="0"/>
              </a:rPr>
              <a:t>, </a:t>
            </a:r>
            <a:r>
              <a:rPr lang="en-US" altLang="zh-CN" sz="1600" dirty="0" err="1">
                <a:solidFill>
                  <a:srgbClr val="FF0000"/>
                </a:solidFill>
                <a:latin typeface="Source Han Sans HW TC" panose="020B0500000000000000" pitchFamily="34" charset="-128"/>
                <a:cs typeface="Consolas" panose="020B0609020204030204" pitchFamily="49" charset="0"/>
              </a:rPr>
              <a:t>bb.lock</a:t>
            </a:r>
            <a:r>
              <a:rPr lang="en-US" altLang="zh-CN" sz="1600" dirty="0">
                <a:solidFill>
                  <a:srgbClr val="FF0000"/>
                </a:solidFill>
                <a:latin typeface="Source Han Sans HW TC" panose="020B0500000000000000" pitchFamily="34" charset="-128"/>
                <a:cs typeface="Consolas" panose="020B0609020204030204" pitchFamily="49" charset="0"/>
              </a:rPr>
              <a:t>)</a:t>
            </a:r>
            <a:endParaRPr lang="zh-CN" altLang="en-US" sz="1600" dirty="0">
              <a:solidFill>
                <a:srgbClr val="FF0000"/>
              </a:solidFill>
              <a:latin typeface="Source Han Sans HW TC" panose="020B0500000000000000" pitchFamily="34" charset="-128"/>
              <a:cs typeface="Consolas" panose="020B0609020204030204" pitchFamily="49" charset="0"/>
            </a:endParaRPr>
          </a:p>
        </p:txBody>
      </p:sp>
      <p:cxnSp>
        <p:nvCxnSpPr>
          <p:cNvPr id="7" name="直接连接符 6"/>
          <p:cNvCxnSpPr/>
          <p:nvPr/>
        </p:nvCxnSpPr>
        <p:spPr>
          <a:xfrm>
            <a:off x="5170644" y="4106350"/>
            <a:ext cx="19442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70644" y="4416962"/>
            <a:ext cx="19442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170644" y="4692637"/>
            <a:ext cx="19442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5510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Baskerville" panose="02020502070401020303" pitchFamily="18" charset="0"/>
              </a:rPr>
              <a:t>WAIT</a:t>
            </a:r>
            <a:endParaRPr lang="zh-CN" altLang="en-US" dirty="0"/>
          </a:p>
        </p:txBody>
      </p:sp>
      <p:sp>
        <p:nvSpPr>
          <p:cNvPr id="6" name="矩形 5"/>
          <p:cNvSpPr/>
          <p:nvPr/>
        </p:nvSpPr>
        <p:spPr>
          <a:xfrm>
            <a:off x="4890421" y="1129308"/>
            <a:ext cx="3887986" cy="2349361"/>
          </a:xfrm>
          <a:prstGeom prst="rect">
            <a:avLst/>
          </a:prstGeom>
        </p:spPr>
        <p:txBody>
          <a:bodyPr wrap="square">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wait(cv, lock):</a:t>
            </a:r>
          </a:p>
          <a:p>
            <a:pPr>
              <a:lnSpc>
                <a:spcPts val="2200"/>
              </a:lnSpc>
            </a:pPr>
            <a:r>
              <a:rPr lang="en-US" altLang="zh-CN" sz="1600" dirty="0">
                <a:solidFill>
                  <a:schemeClr val="accent4"/>
                </a:solidFill>
                <a:latin typeface="Source Han Sans HW TC" panose="020B0500000000000000" pitchFamily="34" charset="-128"/>
                <a:cs typeface="Consolas" panose="020B0609020204030204" pitchFamily="49" charset="0"/>
              </a:rPr>
              <a:t>    acquire(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solidFill>
                  <a:schemeClr val="accent4"/>
                </a:solidFill>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release(lock)</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26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[id].cv = cv</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26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WAITING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solidFill>
                  <a:srgbClr val="00B050"/>
                </a:solidFill>
                <a:latin typeface="Source Han Sans HW TC" panose="020B0500000000000000" pitchFamily="34" charset="-128"/>
                <a:cs typeface="Consolas" panose="020B0609020204030204" pitchFamily="49" charset="0"/>
              </a:rPr>
              <a:t>yield_wait</a:t>
            </a:r>
            <a:r>
              <a:rPr lang="en-US" altLang="zh-CN" sz="1600" dirty="0">
                <a:solidFill>
                  <a:srgbClr val="00B050"/>
                </a:solidFill>
                <a:latin typeface="Source Han Sans HW TC" panose="020B0500000000000000" pitchFamily="34" charset="-128"/>
                <a:cs typeface="Consolas" panose="020B0609020204030204" pitchFamily="49" charset="0"/>
              </a:rPr>
              <a:t>()</a:t>
            </a:r>
          </a:p>
          <a:p>
            <a:pPr>
              <a:lnSpc>
                <a:spcPts val="2200"/>
              </a:lnSpc>
            </a:pPr>
            <a:r>
              <a:rPr lang="en-US" altLang="zh-CN" sz="1600" dirty="0">
                <a:solidFill>
                  <a:schemeClr val="accent4"/>
                </a:solidFill>
                <a:latin typeface="Source Han Sans HW TC" panose="020B0500000000000000" pitchFamily="34" charset="-128"/>
                <a:cs typeface="Consolas" panose="020B0609020204030204" pitchFamily="49" charset="0"/>
              </a:rPr>
              <a:t>    release(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solidFill>
                  <a:schemeClr val="accent4"/>
                </a:solidFill>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acquire(lock)</a:t>
            </a:r>
          </a:p>
        </p:txBody>
      </p:sp>
      <p:sp>
        <p:nvSpPr>
          <p:cNvPr id="8" name="矩形 7"/>
          <p:cNvSpPr/>
          <p:nvPr/>
        </p:nvSpPr>
        <p:spPr>
          <a:xfrm>
            <a:off x="7566146" y="2570980"/>
            <a:ext cx="1120654" cy="338554"/>
          </a:xfrm>
          <a:prstGeom prst="rect">
            <a:avLst/>
          </a:prstGeom>
          <a:solidFill>
            <a:schemeClr val="accent2">
              <a:lumMod val="20000"/>
              <a:lumOff val="80000"/>
            </a:schemeClr>
          </a:solidFill>
        </p:spPr>
        <p:txBody>
          <a:bodyPr wrap="square">
            <a:spAutoFit/>
          </a:bodyPr>
          <a:lstStyle/>
          <a:p>
            <a:r>
              <a:rPr lang="en-US" altLang="zh-CN" sz="1600" dirty="0">
                <a:latin typeface="Baskerville" panose="02020502070401020303" pitchFamily="18" charset="0"/>
                <a:ea typeface="Baskerville" panose="02020502070401020303" pitchFamily="18" charset="0"/>
                <a:cs typeface="Consolas" panose="020B0609020204030204" pitchFamily="49" charset="0"/>
              </a:rPr>
              <a:t>Not yield()</a:t>
            </a:r>
            <a:endParaRPr lang="en-US" altLang="zh-CN" dirty="0">
              <a:latin typeface="Baskerville" panose="02020502070401020303" pitchFamily="18" charset="0"/>
              <a:ea typeface="Baskerville" panose="02020502070401020303" pitchFamily="18" charset="0"/>
            </a:endParaRPr>
          </a:p>
        </p:txBody>
      </p:sp>
      <p:sp>
        <p:nvSpPr>
          <p:cNvPr id="9" name="矩形 8"/>
          <p:cNvSpPr/>
          <p:nvPr/>
        </p:nvSpPr>
        <p:spPr>
          <a:xfrm>
            <a:off x="5029042" y="3778946"/>
            <a:ext cx="3610744" cy="1200329"/>
          </a:xfrm>
          <a:prstGeom prst="rect">
            <a:avLst/>
          </a:prstGeom>
          <a:solidFill>
            <a:schemeClr val="accent2">
              <a:lumMod val="20000"/>
              <a:lumOff val="80000"/>
            </a:schemeClr>
          </a:solidFill>
        </p:spPr>
        <p:txBody>
          <a:bodyPr wrap="square">
            <a:spAutoFit/>
          </a:bodyPr>
          <a:lstStyle/>
          <a:p>
            <a:pPr marL="342900" indent="-342900">
              <a:buAutoNum type="arabicPeriod"/>
            </a:pPr>
            <a:r>
              <a:rPr lang="en-US" altLang="zh-CN" dirty="0">
                <a:latin typeface="Baskerville" panose="02020502070401020303" pitchFamily="18" charset="0"/>
                <a:ea typeface="Baskerville" panose="02020502070401020303" pitchFamily="18" charset="0"/>
              </a:rPr>
              <a:t>Using </a:t>
            </a:r>
            <a:r>
              <a:rPr lang="en-US" altLang="zh-CN" dirty="0" err="1">
                <a:latin typeface="Baskerville" panose="02020502070401020303" pitchFamily="18" charset="0"/>
                <a:ea typeface="Baskerville" panose="02020502070401020303" pitchFamily="18" charset="0"/>
              </a:rPr>
              <a:t>t_lock</a:t>
            </a:r>
            <a:r>
              <a:rPr lang="en-US" altLang="zh-CN" dirty="0">
                <a:latin typeface="Baskerville" panose="02020502070401020303" pitchFamily="18" charset="0"/>
                <a:ea typeface="Baskerville" panose="02020502070401020303" pitchFamily="18" charset="0"/>
              </a:rPr>
              <a:t> to ensure the atomic of release lock and yield</a:t>
            </a:r>
          </a:p>
          <a:p>
            <a:pPr marL="342900" indent="-342900">
              <a:buAutoNum type="arabicPeriod"/>
            </a:pPr>
            <a:r>
              <a:rPr lang="en-US" altLang="zh-CN" dirty="0">
                <a:latin typeface="Baskerville" panose="02020502070401020303" pitchFamily="18" charset="0"/>
                <a:ea typeface="Baskerville" panose="02020502070401020303" pitchFamily="18" charset="0"/>
              </a:rPr>
              <a:t>The order of </a:t>
            </a:r>
            <a:r>
              <a:rPr lang="en-US" altLang="zh-CN" dirty="0" err="1">
                <a:latin typeface="Baskerville" panose="02020502070401020303" pitchFamily="18" charset="0"/>
                <a:ea typeface="Baskerville" panose="02020502070401020303" pitchFamily="18" charset="0"/>
              </a:rPr>
              <a:t>t_lock</a:t>
            </a:r>
            <a:r>
              <a:rPr lang="en-US" altLang="zh-CN" dirty="0">
                <a:latin typeface="Baskerville" panose="02020502070401020303" pitchFamily="18" charset="0"/>
                <a:ea typeface="Baskerville" panose="02020502070401020303" pitchFamily="18" charset="0"/>
              </a:rPr>
              <a:t> and lock matters</a:t>
            </a:r>
          </a:p>
        </p:txBody>
      </p:sp>
      <p:sp>
        <p:nvSpPr>
          <p:cNvPr id="10" name="矩形 9"/>
          <p:cNvSpPr/>
          <p:nvPr/>
        </p:nvSpPr>
        <p:spPr>
          <a:xfrm>
            <a:off x="454184" y="1063088"/>
            <a:ext cx="4572000" cy="2913618"/>
          </a:xfrm>
          <a:prstGeom prst="rect">
            <a:avLst/>
          </a:prstGeom>
        </p:spPr>
        <p:txBody>
          <a:bodyPr>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 send(bb, </a:t>
            </a:r>
            <a:r>
              <a:rPr lang="en-US" altLang="zh-CN" sz="1600" dirty="0" err="1">
                <a:latin typeface="Source Han Sans HW TC" panose="020B0500000000000000" pitchFamily="34" charset="-128"/>
                <a:cs typeface="Consolas" panose="020B0609020204030204" pitchFamily="49" charset="0"/>
              </a:rPr>
              <a:t>msg</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acquire(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while True:</a:t>
            </a:r>
          </a:p>
          <a:p>
            <a:pPr>
              <a:lnSpc>
                <a:spcPts val="2200"/>
              </a:lnSpc>
            </a:pPr>
            <a:r>
              <a:rPr lang="en-US" altLang="zh-CN" sz="1600" dirty="0">
                <a:latin typeface="Source Han Sans HW TC" panose="020B0500000000000000" pitchFamily="34" charset="-128"/>
                <a:cs typeface="Consolas" panose="020B0609020204030204" pitchFamily="49" charset="0"/>
              </a:rPr>
              <a:t>      if bb.in - </a:t>
            </a:r>
            <a:r>
              <a:rPr lang="en-US" altLang="zh-CN" sz="1600" dirty="0" err="1">
                <a:latin typeface="Source Han Sans HW TC" panose="020B0500000000000000" pitchFamily="34" charset="-128"/>
                <a:cs typeface="Consolas" panose="020B0609020204030204" pitchFamily="49" charset="0"/>
              </a:rPr>
              <a:t>bb.out</a:t>
            </a:r>
            <a:r>
              <a:rPr lang="en-US" altLang="zh-CN" sz="1600" dirty="0">
                <a:latin typeface="Source Han Sans HW TC" panose="020B0500000000000000" pitchFamily="34" charset="-128"/>
                <a:cs typeface="Consolas" panose="020B0609020204030204" pitchFamily="49" charset="0"/>
              </a:rPr>
              <a:t> &lt; N:</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bb.buf</a:t>
            </a:r>
            <a:r>
              <a:rPr lang="en-US" altLang="zh-CN" sz="1600" dirty="0">
                <a:latin typeface="Source Han Sans HW TC" panose="020B0500000000000000" pitchFamily="34" charset="-128"/>
                <a:cs typeface="Consolas" panose="020B0609020204030204" pitchFamily="49" charset="0"/>
              </a:rPr>
              <a:t>[bb.in mod N] &lt;- </a:t>
            </a:r>
            <a:r>
              <a:rPr lang="en-US" altLang="zh-CN" sz="1600" dirty="0" err="1">
                <a:latin typeface="Source Han Sans HW TC" panose="020B0500000000000000" pitchFamily="34" charset="-128"/>
                <a:cs typeface="Consolas" panose="020B0609020204030204" pitchFamily="49" charset="0"/>
              </a:rPr>
              <a:t>msg</a:t>
            </a: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bb.in &lt;- bb.in + 1</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release(</a:t>
            </a:r>
            <a:r>
              <a:rPr lang="en-US" altLang="zh-CN" sz="1600" dirty="0" err="1">
                <a:solidFill>
                  <a:srgbClr val="0096FF"/>
                </a:solidFill>
                <a:latin typeface="Source Han Sans HW TC" panose="020B0500000000000000" pitchFamily="34" charset="-128"/>
                <a:cs typeface="Consolas" panose="020B0609020204030204" pitchFamily="49" charset="0"/>
              </a:rPr>
              <a:t>bb.lock</a:t>
            </a:r>
            <a:r>
              <a:rPr lang="en-US" altLang="zh-CN" sz="1600" dirty="0">
                <a:solidFill>
                  <a:srgbClr val="0096FF"/>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notify(</a:t>
            </a:r>
            <a:r>
              <a:rPr lang="en-US" altLang="zh-CN" sz="1600" dirty="0" err="1">
                <a:solidFill>
                  <a:srgbClr val="FF0000"/>
                </a:solidFill>
                <a:latin typeface="Source Han Sans HW TC" panose="020B0500000000000000" pitchFamily="34" charset="-128"/>
                <a:cs typeface="Consolas" panose="020B0609020204030204" pitchFamily="49" charset="0"/>
              </a:rPr>
              <a:t>bb.not_empty</a:t>
            </a:r>
            <a:r>
              <a:rPr lang="en-US" altLang="zh-CN" sz="1600" dirty="0">
                <a:solidFill>
                  <a:srgbClr val="FF0000"/>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return</a:t>
            </a:r>
          </a:p>
          <a:p>
            <a:pPr>
              <a:lnSpc>
                <a:spcPts val="2200"/>
              </a:lnSpc>
            </a:pPr>
            <a:r>
              <a:rPr lang="zh-CN" altLang="en-US" sz="1600" dirty="0">
                <a:solidFill>
                  <a:schemeClr val="accent6"/>
                </a:solidFill>
                <a:latin typeface="Source Han Sans HW TC" panose="020B0500000000000000" pitchFamily="34" charset="-128"/>
                <a:cs typeface="Consolas" panose="020B0609020204030204" pitchFamily="49" charset="0"/>
              </a:rPr>
              <a:t>    </a:t>
            </a:r>
            <a:r>
              <a:rPr lang="en-US" altLang="zh-CN" sz="1600" dirty="0">
                <a:solidFill>
                  <a:schemeClr val="accent6"/>
                </a:solidFill>
                <a:latin typeface="Source Han Sans HW TC" panose="020B0500000000000000" pitchFamily="34" charset="-128"/>
                <a:cs typeface="Consolas" panose="020B0609020204030204" pitchFamily="49" charset="0"/>
              </a:rPr>
              <a:t>wait(</a:t>
            </a:r>
            <a:r>
              <a:rPr lang="en-US" altLang="zh-CN" sz="1600" dirty="0" err="1">
                <a:solidFill>
                  <a:schemeClr val="accent6"/>
                </a:solidFill>
                <a:latin typeface="Source Han Sans HW TC" panose="020B0500000000000000" pitchFamily="34" charset="-128"/>
                <a:cs typeface="Consolas" panose="020B0609020204030204" pitchFamily="49" charset="0"/>
              </a:rPr>
              <a:t>bb.not_full</a:t>
            </a:r>
            <a:r>
              <a:rPr lang="en-US" altLang="zh-CN" sz="1600" dirty="0">
                <a:solidFill>
                  <a:schemeClr val="accent6"/>
                </a:solidFill>
                <a:latin typeface="Source Han Sans HW TC" panose="020B0500000000000000" pitchFamily="34" charset="-128"/>
                <a:cs typeface="Consolas" panose="020B0609020204030204" pitchFamily="49" charset="0"/>
              </a:rPr>
              <a:t>, </a:t>
            </a:r>
            <a:r>
              <a:rPr lang="en-US" altLang="zh-CN" sz="1600" dirty="0" err="1">
                <a:solidFill>
                  <a:schemeClr val="accent6"/>
                </a:solidFill>
                <a:latin typeface="Source Han Sans HW TC" panose="020B0500000000000000" pitchFamily="34" charset="-128"/>
                <a:cs typeface="Consolas" panose="020B0609020204030204" pitchFamily="49" charset="0"/>
              </a:rPr>
              <a:t>bb.block</a:t>
            </a:r>
            <a:r>
              <a:rPr lang="en-US" altLang="zh-CN" sz="1600" dirty="0">
                <a:solidFill>
                  <a:schemeClr val="accent6"/>
                </a:solidFill>
                <a:latin typeface="Source Han Sans HW TC" panose="020B0500000000000000" pitchFamily="34" charset="-128"/>
                <a:cs typeface="Consolas" panose="020B0609020204030204" pitchFamily="49" charset="0"/>
              </a:rPr>
              <a:t>)</a:t>
            </a:r>
            <a:endParaRPr lang="zh-CN" altLang="en-US" sz="1600" dirty="0">
              <a:solidFill>
                <a:schemeClr val="accent6"/>
              </a:solidFill>
              <a:latin typeface="Source Han Sans HW TC" panose="020B0500000000000000" pitchFamily="34" charset="-128"/>
              <a:cs typeface="Consolas" panose="020B0609020204030204" pitchFamily="49" charset="0"/>
            </a:endParaRPr>
          </a:p>
        </p:txBody>
      </p:sp>
      <p:cxnSp>
        <p:nvCxnSpPr>
          <p:cNvPr id="11" name="直接箭头连接符 10"/>
          <p:cNvCxnSpPr/>
          <p:nvPr/>
        </p:nvCxnSpPr>
        <p:spPr>
          <a:xfrm flipH="1">
            <a:off x="6941843" y="2742589"/>
            <a:ext cx="5598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40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Baskerville" panose="02020502070401020303" pitchFamily="18" charset="0"/>
              </a:rPr>
              <a:t>WAIT &amp; NOTIFY</a:t>
            </a:r>
            <a:endParaRPr lang="zh-CN" altLang="en-US" dirty="0"/>
          </a:p>
        </p:txBody>
      </p:sp>
      <p:sp>
        <p:nvSpPr>
          <p:cNvPr id="5" name="矩形 4"/>
          <p:cNvSpPr/>
          <p:nvPr/>
        </p:nvSpPr>
        <p:spPr>
          <a:xfrm>
            <a:off x="539552" y="1181366"/>
            <a:ext cx="3887986" cy="2349361"/>
          </a:xfrm>
          <a:prstGeom prst="rect">
            <a:avLst/>
          </a:prstGeom>
        </p:spPr>
        <p:txBody>
          <a:bodyPr wrap="square">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wait(cv, lock):</a:t>
            </a:r>
          </a:p>
          <a:p>
            <a:pPr>
              <a:lnSpc>
                <a:spcPts val="2200"/>
              </a:lnSpc>
            </a:pPr>
            <a:r>
              <a:rPr lang="en-US" altLang="zh-CN" sz="1600" dirty="0">
                <a:solidFill>
                  <a:schemeClr val="accent4"/>
                </a:solidFill>
                <a:latin typeface="Source Han Sans HW TC" panose="020B0500000000000000" pitchFamily="34" charset="-128"/>
                <a:cs typeface="Consolas" panose="020B0609020204030204" pitchFamily="49" charset="0"/>
              </a:rPr>
              <a:t>    acquire(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solidFill>
                  <a:schemeClr val="accent4"/>
                </a:solidFill>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release(lock)</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26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[id].cv = cv</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26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WAITING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solidFill>
                  <a:srgbClr val="00B050"/>
                </a:solidFill>
                <a:latin typeface="Source Han Sans HW TC" panose="020B0500000000000000" pitchFamily="34" charset="-128"/>
                <a:cs typeface="Consolas" panose="020B0609020204030204" pitchFamily="49" charset="0"/>
              </a:rPr>
              <a:t>yield_wait</a:t>
            </a:r>
            <a:r>
              <a:rPr lang="en-US" altLang="zh-CN" sz="1600" dirty="0">
                <a:solidFill>
                  <a:srgbClr val="00B050"/>
                </a:solidFill>
                <a:latin typeface="Source Han Sans HW TC" panose="020B0500000000000000" pitchFamily="34" charset="-128"/>
                <a:cs typeface="Consolas" panose="020B0609020204030204" pitchFamily="49" charset="0"/>
              </a:rPr>
              <a:t>()</a:t>
            </a:r>
          </a:p>
          <a:p>
            <a:pPr>
              <a:lnSpc>
                <a:spcPts val="2200"/>
              </a:lnSpc>
            </a:pPr>
            <a:r>
              <a:rPr lang="en-US" altLang="zh-CN" sz="1600" dirty="0">
                <a:solidFill>
                  <a:schemeClr val="accent4"/>
                </a:solidFill>
                <a:latin typeface="Source Han Sans HW TC" panose="020B0500000000000000" pitchFamily="34" charset="-128"/>
                <a:cs typeface="Consolas" panose="020B0609020204030204" pitchFamily="49" charset="0"/>
              </a:rPr>
              <a:t>    release(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solidFill>
                  <a:schemeClr val="accent4"/>
                </a:solidFill>
                <a:latin typeface="Source Han Sans HW TC" panose="020B0500000000000000" pitchFamily="34" charset="-128"/>
                <a:cs typeface="Consolas" panose="020B0609020204030204" pitchFamily="49" charset="0"/>
              </a:rPr>
              <a:t>)</a:t>
            </a:r>
          </a:p>
          <a:p>
            <a:pPr>
              <a:lnSpc>
                <a:spcPts val="2200"/>
              </a:lnSpc>
            </a:pPr>
            <a:r>
              <a:rPr lang="en-US" altLang="zh-CN" sz="1600" dirty="0">
                <a:solidFill>
                  <a:srgbClr val="0096FF"/>
                </a:solidFill>
                <a:latin typeface="Source Han Sans HW TC" panose="020B0500000000000000" pitchFamily="34" charset="-128"/>
                <a:cs typeface="Consolas" panose="020B0609020204030204" pitchFamily="49" charset="0"/>
              </a:rPr>
              <a:t>    acquire(lock)</a:t>
            </a:r>
          </a:p>
        </p:txBody>
      </p:sp>
      <p:sp>
        <p:nvSpPr>
          <p:cNvPr id="4" name="矩形 3"/>
          <p:cNvSpPr/>
          <p:nvPr/>
        </p:nvSpPr>
        <p:spPr>
          <a:xfrm>
            <a:off x="539552" y="3721596"/>
            <a:ext cx="7344816" cy="1785104"/>
          </a:xfrm>
          <a:prstGeom prst="rect">
            <a:avLst/>
          </a:prstGeom>
        </p:spPr>
        <p:txBody>
          <a:bodyPr wrap="square">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notify(cv):</a:t>
            </a:r>
          </a:p>
          <a:p>
            <a:pPr>
              <a:lnSpc>
                <a:spcPts val="2200"/>
              </a:lnSpc>
            </a:pPr>
            <a:r>
              <a:rPr lang="en-US" altLang="zh-CN" sz="1600" dirty="0">
                <a:solidFill>
                  <a:schemeClr val="accent4"/>
                </a:solidFill>
                <a:latin typeface="Source Han Sans HW TC" panose="020B0500000000000000" pitchFamily="34" charset="-128"/>
                <a:cs typeface="Consolas" panose="020B0609020204030204" pitchFamily="49" charset="0"/>
              </a:rPr>
              <a:t>    acquire(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solidFill>
                  <a:schemeClr val="accent4"/>
                </a:solidFill>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for I = 0 to N-1:</a:t>
            </a:r>
          </a:p>
          <a:p>
            <a:pPr>
              <a:lnSpc>
                <a:spcPts val="2200"/>
              </a:lnSpc>
            </a:pPr>
            <a:r>
              <a:rPr lang="en-US" altLang="zh-CN" sz="1600" dirty="0">
                <a:latin typeface="Source Han Sans HW TC" panose="020B0500000000000000" pitchFamily="34" charset="-128"/>
                <a:cs typeface="Consolas" panose="020B0609020204030204" pitchFamily="49" charset="0"/>
              </a:rPr>
              <a:t>        if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a:t>
            </a:r>
            <a:r>
              <a:rPr lang="en-US" altLang="zh-CN" sz="1600" dirty="0" err="1">
                <a:latin typeface="Source Han Sans HW TC" panose="020B0500000000000000" pitchFamily="34" charset="-128"/>
                <a:cs typeface="Consolas" panose="020B0609020204030204" pitchFamily="49" charset="0"/>
              </a:rPr>
              <a:t>i</a:t>
            </a:r>
            <a:r>
              <a:rPr lang="en-US" altLang="zh-CN" sz="1600" dirty="0">
                <a:latin typeface="Source Han Sans HW TC" panose="020B0500000000000000" pitchFamily="34" charset="-128"/>
                <a:cs typeface="Consolas" panose="020B0609020204030204" pitchFamily="49" charset="0"/>
              </a:rPr>
              <a:t>].cv == cv &amp;&amp;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a:t>
            </a:r>
            <a:r>
              <a:rPr lang="en-US" altLang="zh-CN" sz="1600" dirty="0" err="1">
                <a:latin typeface="Source Han Sans HW TC" panose="020B0500000000000000" pitchFamily="34" charset="-128"/>
                <a:cs typeface="Consolas" panose="020B0609020204030204" pitchFamily="49" charset="0"/>
              </a:rPr>
              <a:t>i</a:t>
            </a:r>
            <a:r>
              <a:rPr lang="en-US" altLang="zh-CN" sz="1600" dirty="0">
                <a:latin typeface="Source Han Sans HW TC" panose="020B0500000000000000" pitchFamily="34" charset="-128"/>
                <a:cs typeface="Consolas" panose="020B0609020204030204" pitchFamily="49" charset="0"/>
              </a:rPr>
              <a:t>].state == WAITING: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a:t>
            </a:r>
            <a:r>
              <a:rPr lang="en-US" altLang="zh-CN" sz="1600" dirty="0" err="1">
                <a:latin typeface="Source Han Sans HW TC" panose="020B0500000000000000" pitchFamily="34" charset="-128"/>
                <a:cs typeface="Consolas" panose="020B0609020204030204" pitchFamily="49" charset="0"/>
              </a:rPr>
              <a:t>i</a:t>
            </a:r>
            <a:r>
              <a:rPr lang="en-US" altLang="zh-CN" sz="1600" dirty="0">
                <a:latin typeface="Source Han Sans HW TC" panose="020B0500000000000000" pitchFamily="34" charset="-128"/>
                <a:cs typeface="Consolas" panose="020B0609020204030204" pitchFamily="49" charset="0"/>
              </a:rPr>
              <a:t>].state = RUNNABLE</a:t>
            </a:r>
          </a:p>
          <a:p>
            <a:pPr>
              <a:lnSpc>
                <a:spcPts val="2200"/>
              </a:lnSpc>
            </a:pPr>
            <a:r>
              <a:rPr lang="en-US" altLang="zh-CN" sz="1600" dirty="0">
                <a:solidFill>
                  <a:schemeClr val="accent4"/>
                </a:solidFill>
                <a:latin typeface="Source Han Sans HW TC" panose="020B0500000000000000" pitchFamily="34" charset="-128"/>
                <a:cs typeface="Consolas" panose="020B0609020204030204" pitchFamily="49" charset="0"/>
              </a:rPr>
              <a:t>    release(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solidFill>
                  <a:schemeClr val="accent4"/>
                </a:solidFill>
                <a:latin typeface="Source Han Sans HW TC" panose="020B0500000000000000" pitchFamily="34" charset="-128"/>
                <a:cs typeface="Consolas" panose="020B0609020204030204" pitchFamily="49" charset="0"/>
              </a:rPr>
              <a:t>)</a:t>
            </a:r>
          </a:p>
        </p:txBody>
      </p:sp>
    </p:spTree>
    <p:extLst>
      <p:ext uri="{BB962C8B-B14F-4D97-AF65-F5344CB8AC3E}">
        <p14:creationId xmlns:p14="http://schemas.microsoft.com/office/powerpoint/2010/main" val="31520868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4606389"/>
          </a:xfrm>
          <a:prstGeom prst="rect">
            <a:avLst/>
          </a:prstGeom>
        </p:spPr>
        <p:txBody>
          <a:bodyPr>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yield():</a:t>
            </a:r>
          </a:p>
          <a:p>
            <a:pPr>
              <a:lnSpc>
                <a:spcPts val="2200"/>
              </a:lnSpc>
            </a:pPr>
            <a:r>
              <a:rPr lang="en-US" altLang="zh-CN" sz="1600" dirty="0">
                <a:solidFill>
                  <a:schemeClr val="accent4"/>
                </a:solidFill>
                <a:latin typeface="Source Han Sans HW TC" panose="020B0500000000000000" pitchFamily="34" charset="-128"/>
                <a:cs typeface="Consolas" panose="020B0609020204030204" pitchFamily="49" charset="0"/>
              </a:rPr>
              <a:t>  acquire(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solidFill>
                  <a:schemeClr val="accent4"/>
                </a:solidFill>
                <a:latin typeface="Source Han Sans HW TC" panose="020B0500000000000000" pitchFamily="34" charset="-128"/>
                <a:cs typeface="Consolas" panose="020B0609020204030204" pitchFamily="49" charset="0"/>
              </a:rPr>
              <a:t>)</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id =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RUNNABLE</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r>
              <a:rPr lang="en-US" altLang="zh-CN" sz="1600" dirty="0">
                <a:latin typeface="Source Han Sans HW TC" panose="020B0500000000000000" pitchFamily="34" charset="-128"/>
                <a:cs typeface="Consolas" panose="020B0609020204030204" pitchFamily="49" charset="0"/>
              </a:rPr>
              <a:t> = SP</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do:</a:t>
            </a:r>
          </a:p>
          <a:p>
            <a:pPr>
              <a:lnSpc>
                <a:spcPts val="2200"/>
              </a:lnSpc>
            </a:pPr>
            <a:r>
              <a:rPr lang="en-US" altLang="zh-CN" sz="1600" dirty="0">
                <a:latin typeface="Source Han Sans HW TC" panose="020B0500000000000000" pitchFamily="34" charset="-128"/>
                <a:cs typeface="Consolas" panose="020B0609020204030204" pitchFamily="49" charset="0"/>
              </a:rPr>
              <a:t>    id = (id + 1) mod N</a:t>
            </a:r>
          </a:p>
          <a:p>
            <a:pPr>
              <a:lnSpc>
                <a:spcPts val="2200"/>
              </a:lnSpc>
            </a:pPr>
            <a:r>
              <a:rPr lang="en-US" altLang="zh-CN" sz="1600" dirty="0">
                <a:latin typeface="Source Han Sans HW TC" panose="020B0500000000000000" pitchFamily="34" charset="-128"/>
                <a:cs typeface="Consolas" panose="020B0609020204030204" pitchFamily="49" charset="0"/>
              </a:rPr>
              <a:t>  while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RUNNABLE</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SP =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threads</a:t>
            </a:r>
            <a:r>
              <a:rPr lang="en-US" altLang="zh-CN" sz="1600" dirty="0">
                <a:latin typeface="Source Han Sans HW TC" panose="020B0500000000000000" pitchFamily="34" charset="-128"/>
                <a:cs typeface="Consolas" panose="020B0609020204030204" pitchFamily="49" charset="0"/>
              </a:rPr>
              <a:t>[id].state = RUNNING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 = id</a:t>
            </a:r>
          </a:p>
          <a:p>
            <a:pPr>
              <a:lnSpc>
                <a:spcPts val="2200"/>
              </a:lnSpc>
            </a:pPr>
            <a:r>
              <a:rPr lang="en-US" altLang="zh-CN" sz="1600" dirty="0">
                <a:latin typeface="Source Han Sans HW TC" panose="020B0500000000000000" pitchFamily="34" charset="-128"/>
                <a:cs typeface="Consolas" panose="020B0609020204030204" pitchFamily="49" charset="0"/>
              </a:rPr>
              <a:t>  </a:t>
            </a:r>
          </a:p>
          <a:p>
            <a:pPr>
              <a:lnSpc>
                <a:spcPts val="2200"/>
              </a:lnSpc>
            </a:pPr>
            <a:r>
              <a:rPr lang="en-US" altLang="zh-CN" sz="1600" dirty="0">
                <a:solidFill>
                  <a:schemeClr val="accent4"/>
                </a:solidFill>
                <a:latin typeface="Source Han Sans HW TC" panose="020B0500000000000000" pitchFamily="34" charset="-128"/>
                <a:cs typeface="Consolas" panose="020B0609020204030204" pitchFamily="49" charset="0"/>
              </a:rPr>
              <a:t>  release(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solidFill>
                  <a:schemeClr val="accent4"/>
                </a:solidFill>
                <a:latin typeface="Source Han Sans HW TC" panose="020B0500000000000000" pitchFamily="34" charset="-128"/>
                <a:cs typeface="Consolas" panose="020B0609020204030204" pitchFamily="49" charset="0"/>
              </a:rPr>
              <a:t>)</a:t>
            </a:r>
          </a:p>
        </p:txBody>
      </p:sp>
      <p:sp>
        <p:nvSpPr>
          <p:cNvPr id="5" name="右大括号 4"/>
          <p:cNvSpPr/>
          <p:nvPr/>
        </p:nvSpPr>
        <p:spPr>
          <a:xfrm>
            <a:off x="5494733" y="1345332"/>
            <a:ext cx="144016" cy="864096"/>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Baskerville" panose="02020502070401020303" pitchFamily="18" charset="0"/>
            </a:endParaRPr>
          </a:p>
        </p:txBody>
      </p:sp>
      <p:sp>
        <p:nvSpPr>
          <p:cNvPr id="6" name="矩形 5"/>
          <p:cNvSpPr/>
          <p:nvPr/>
        </p:nvSpPr>
        <p:spPr>
          <a:xfrm>
            <a:off x="5854773" y="1491089"/>
            <a:ext cx="1800493" cy="646331"/>
          </a:xfrm>
          <a:prstGeom prst="rect">
            <a:avLst/>
          </a:prstGeom>
        </p:spPr>
        <p:txBody>
          <a:bodyPr wrap="none">
            <a:spAutoFit/>
          </a:bodyPr>
          <a:lstStyle/>
          <a:p>
            <a:r>
              <a:rPr lang="en-US" altLang="zh-CN" dirty="0">
                <a:solidFill>
                  <a:schemeClr val="accent3">
                    <a:lumMod val="50000"/>
                  </a:schemeClr>
                </a:solidFill>
                <a:latin typeface="Source Han Sans HW TC" panose="020B0500000000000000" pitchFamily="34" charset="-128"/>
                <a:cs typeface="Consolas" panose="020B0609020204030204" pitchFamily="49" charset="0"/>
              </a:rPr>
              <a:t>Suspend</a:t>
            </a:r>
          </a:p>
          <a:p>
            <a:r>
              <a:rPr lang="en-US" altLang="zh-CN" dirty="0">
                <a:solidFill>
                  <a:schemeClr val="accent3">
                    <a:lumMod val="50000"/>
                  </a:schemeClr>
                </a:solidFill>
                <a:latin typeface="Source Han Sans HW TC" panose="020B0500000000000000" pitchFamily="34" charset="-128"/>
                <a:cs typeface="Consolas" panose="020B0609020204030204" pitchFamily="49" charset="0"/>
              </a:rPr>
              <a:t>running thread</a:t>
            </a:r>
            <a:endParaRPr lang="zh-CN" altLang="en-US" dirty="0">
              <a:solidFill>
                <a:schemeClr val="accent3">
                  <a:lumMod val="50000"/>
                </a:schemeClr>
              </a:solidFill>
              <a:latin typeface="Baskerville" panose="02020502070401020303" pitchFamily="18" charset="0"/>
            </a:endParaRPr>
          </a:p>
        </p:txBody>
      </p:sp>
      <p:sp>
        <p:nvSpPr>
          <p:cNvPr id="7" name="右大括号 6"/>
          <p:cNvSpPr/>
          <p:nvPr/>
        </p:nvSpPr>
        <p:spPr>
          <a:xfrm>
            <a:off x="5494733" y="2569468"/>
            <a:ext cx="144016" cy="676911"/>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Baskerville" panose="02020502070401020303" pitchFamily="18" charset="0"/>
            </a:endParaRPr>
          </a:p>
        </p:txBody>
      </p:sp>
      <p:sp>
        <p:nvSpPr>
          <p:cNvPr id="8" name="矩形 7"/>
          <p:cNvSpPr/>
          <p:nvPr/>
        </p:nvSpPr>
        <p:spPr>
          <a:xfrm>
            <a:off x="5854773" y="2598307"/>
            <a:ext cx="1338828" cy="646331"/>
          </a:xfrm>
          <a:prstGeom prst="rect">
            <a:avLst/>
          </a:prstGeom>
        </p:spPr>
        <p:txBody>
          <a:bodyPr wrap="none">
            <a:spAutoFit/>
          </a:bodyPr>
          <a:lstStyle/>
          <a:p>
            <a:r>
              <a:rPr lang="en-US" altLang="zh-CN" dirty="0">
                <a:solidFill>
                  <a:schemeClr val="accent3">
                    <a:lumMod val="50000"/>
                  </a:schemeClr>
                </a:solidFill>
                <a:latin typeface="Source Han Sans HW TC" panose="020B0500000000000000" pitchFamily="34" charset="-128"/>
                <a:cs typeface="Consolas" panose="020B0609020204030204" pitchFamily="49" charset="0"/>
              </a:rPr>
              <a:t>Choose new</a:t>
            </a:r>
          </a:p>
          <a:p>
            <a:r>
              <a:rPr lang="en-US" altLang="zh-CN" dirty="0">
                <a:solidFill>
                  <a:schemeClr val="accent3">
                    <a:lumMod val="50000"/>
                  </a:schemeClr>
                </a:solidFill>
                <a:latin typeface="Source Han Sans HW TC" panose="020B0500000000000000" pitchFamily="34" charset="-128"/>
                <a:cs typeface="Consolas" panose="020B0609020204030204" pitchFamily="49" charset="0"/>
              </a:rPr>
              <a:t>thread</a:t>
            </a:r>
            <a:endParaRPr lang="zh-CN" altLang="en-US" dirty="0">
              <a:solidFill>
                <a:schemeClr val="accent3">
                  <a:lumMod val="50000"/>
                </a:schemeClr>
              </a:solidFill>
              <a:latin typeface="Baskerville" panose="02020502070401020303" pitchFamily="18" charset="0"/>
            </a:endParaRPr>
          </a:p>
        </p:txBody>
      </p:sp>
      <p:sp>
        <p:nvSpPr>
          <p:cNvPr id="9" name="右大括号 8"/>
          <p:cNvSpPr/>
          <p:nvPr/>
        </p:nvSpPr>
        <p:spPr>
          <a:xfrm>
            <a:off x="5494733" y="3649588"/>
            <a:ext cx="144016" cy="862355"/>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Baskerville" panose="02020502070401020303" pitchFamily="18" charset="0"/>
            </a:endParaRPr>
          </a:p>
        </p:txBody>
      </p:sp>
      <p:sp>
        <p:nvSpPr>
          <p:cNvPr id="10" name="矩形 9"/>
          <p:cNvSpPr/>
          <p:nvPr/>
        </p:nvSpPr>
        <p:spPr>
          <a:xfrm>
            <a:off x="5854773" y="3721596"/>
            <a:ext cx="1338828" cy="646331"/>
          </a:xfrm>
          <a:prstGeom prst="rect">
            <a:avLst/>
          </a:prstGeom>
        </p:spPr>
        <p:txBody>
          <a:bodyPr wrap="none">
            <a:spAutoFit/>
          </a:bodyPr>
          <a:lstStyle/>
          <a:p>
            <a:r>
              <a:rPr lang="en-US" altLang="zh-CN" dirty="0">
                <a:solidFill>
                  <a:schemeClr val="accent3">
                    <a:lumMod val="50000"/>
                  </a:schemeClr>
                </a:solidFill>
                <a:latin typeface="Source Han Sans HW TC" panose="020B0500000000000000" pitchFamily="34" charset="-128"/>
                <a:cs typeface="Consolas" panose="020B0609020204030204" pitchFamily="49" charset="0"/>
              </a:rPr>
              <a:t>Resume new</a:t>
            </a:r>
          </a:p>
          <a:p>
            <a:r>
              <a:rPr lang="en-US" altLang="zh-CN" dirty="0">
                <a:solidFill>
                  <a:schemeClr val="accent3">
                    <a:lumMod val="50000"/>
                  </a:schemeClr>
                </a:solidFill>
                <a:latin typeface="Source Han Sans HW TC" panose="020B0500000000000000" pitchFamily="34" charset="-128"/>
                <a:cs typeface="Consolas" panose="020B0609020204030204" pitchFamily="49" charset="0"/>
              </a:rPr>
              <a:t>thread</a:t>
            </a:r>
            <a:endParaRPr lang="zh-CN" altLang="en-US" dirty="0">
              <a:solidFill>
                <a:schemeClr val="accent3">
                  <a:lumMod val="50000"/>
                </a:schemeClr>
              </a:solidFill>
              <a:latin typeface="Baskerville" panose="02020502070401020303" pitchFamily="18" charset="0"/>
            </a:endParaRPr>
          </a:p>
        </p:txBody>
      </p:sp>
      <p:sp>
        <p:nvSpPr>
          <p:cNvPr id="11" name="标题 1"/>
          <p:cNvSpPr>
            <a:spLocks noGrp="1"/>
          </p:cNvSpPr>
          <p:nvPr>
            <p:ph type="title"/>
          </p:nvPr>
        </p:nvSpPr>
        <p:spPr>
          <a:xfrm>
            <a:off x="5327576" y="228866"/>
            <a:ext cx="3359224" cy="952500"/>
          </a:xfrm>
        </p:spPr>
        <p:txBody>
          <a:bodyPr>
            <a:noAutofit/>
          </a:bodyPr>
          <a:lstStyle/>
          <a:p>
            <a:r>
              <a:rPr lang="en-US" altLang="zh-CN" sz="3200" dirty="0">
                <a:ea typeface="Baskerville" panose="02020502070401020303" pitchFamily="18" charset="0"/>
              </a:rPr>
              <a:t>Recall YIELD()</a:t>
            </a:r>
            <a:endParaRPr lang="zh-CN" altLang="en-US" sz="3200" dirty="0"/>
          </a:p>
        </p:txBody>
      </p:sp>
    </p:spTree>
    <p:extLst>
      <p:ext uri="{BB962C8B-B14F-4D97-AF65-F5344CB8AC3E}">
        <p14:creationId xmlns:p14="http://schemas.microsoft.com/office/powerpoint/2010/main" val="29025732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4606389"/>
          </a:xfrm>
          <a:prstGeom prst="rect">
            <a:avLst/>
          </a:prstGeom>
        </p:spPr>
        <p:txBody>
          <a:bodyPr>
            <a:spAutoFit/>
          </a:bodyPr>
          <a:lstStyle/>
          <a:p>
            <a:pPr>
              <a:lnSpc>
                <a:spcPts val="2200"/>
              </a:lnSpc>
            </a:pPr>
            <a:r>
              <a:rPr lang="en-US" altLang="zh-CN" sz="1600" dirty="0" err="1">
                <a:latin typeface="Source Han Sans HW TC" panose="020B0500000000000000" pitchFamily="34" charset="-128"/>
                <a:cs typeface="Consolas" panose="020B0609020204030204" pitchFamily="49" charset="0"/>
              </a:rPr>
              <a:t>yield_wait</a:t>
            </a:r>
            <a:r>
              <a:rPr lang="en-US" altLang="zh-CN" sz="1600" dirty="0">
                <a:latin typeface="Source Han Sans HW TC" panose="020B0500000000000000" pitchFamily="34" charset="-128"/>
                <a:cs typeface="Consolas" panose="020B0609020204030204" pitchFamily="49" charset="0"/>
              </a:rPr>
              <a:t>(): // called by wait()</a:t>
            </a:r>
          </a:p>
          <a:p>
            <a:pPr>
              <a:lnSpc>
                <a:spcPts val="2200"/>
              </a:lnSpc>
            </a:pPr>
            <a:r>
              <a:rPr lang="en-US" altLang="zh-CN" sz="1600" dirty="0">
                <a:latin typeface="Source Han Sans HW TC" panose="020B0500000000000000" pitchFamily="34" charset="-128"/>
                <a:cs typeface="Consolas" panose="020B0609020204030204" pitchFamily="49" charset="0"/>
              </a:rPr>
              <a:t>  acquire(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id =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RUNNABLE</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r>
              <a:rPr lang="en-US" altLang="zh-CN" sz="1600" dirty="0">
                <a:latin typeface="Source Han Sans HW TC" panose="020B0500000000000000" pitchFamily="34" charset="-128"/>
                <a:cs typeface="Consolas" panose="020B0609020204030204" pitchFamily="49" charset="0"/>
              </a:rPr>
              <a:t> = SP</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do:</a:t>
            </a:r>
          </a:p>
          <a:p>
            <a:pPr>
              <a:lnSpc>
                <a:spcPts val="2200"/>
              </a:lnSpc>
            </a:pPr>
            <a:r>
              <a:rPr lang="en-US" altLang="zh-CN" sz="1600" dirty="0">
                <a:latin typeface="Source Han Sans HW TC" panose="020B0500000000000000" pitchFamily="34" charset="-128"/>
                <a:cs typeface="Consolas" panose="020B0609020204030204" pitchFamily="49" charset="0"/>
              </a:rPr>
              <a:t>    id = (id + 1) mod N</a:t>
            </a:r>
          </a:p>
          <a:p>
            <a:pPr>
              <a:lnSpc>
                <a:spcPts val="2200"/>
              </a:lnSpc>
            </a:pPr>
            <a:r>
              <a:rPr lang="en-US" altLang="zh-CN" sz="1600" dirty="0">
                <a:latin typeface="Source Han Sans HW TC" panose="020B0500000000000000" pitchFamily="34" charset="-128"/>
                <a:cs typeface="Consolas" panose="020B0609020204030204" pitchFamily="49" charset="0"/>
              </a:rPr>
              <a:t>  while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RUNNABLE</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SP =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threads</a:t>
            </a:r>
            <a:r>
              <a:rPr lang="en-US" altLang="zh-CN" sz="1600" dirty="0">
                <a:latin typeface="Source Han Sans HW TC" panose="020B0500000000000000" pitchFamily="34" charset="-128"/>
                <a:cs typeface="Consolas" panose="020B0609020204030204" pitchFamily="49" charset="0"/>
              </a:rPr>
              <a:t>[id].state = RUNNING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 = id</a:t>
            </a:r>
          </a:p>
          <a:p>
            <a:pPr>
              <a:lnSpc>
                <a:spcPts val="2200"/>
              </a:lnSpc>
            </a:pPr>
            <a:r>
              <a:rPr lang="en-US" altLang="zh-CN" sz="1600" dirty="0">
                <a:latin typeface="Source Han Sans HW TC" panose="020B0500000000000000" pitchFamily="34" charset="-128"/>
                <a:cs typeface="Consolas" panose="020B0609020204030204" pitchFamily="49" charset="0"/>
              </a:rPr>
              <a:t>  </a:t>
            </a:r>
          </a:p>
          <a:p>
            <a:pPr>
              <a:lnSpc>
                <a:spcPts val="2200"/>
              </a:lnSpc>
            </a:pPr>
            <a:r>
              <a:rPr lang="en-US" altLang="zh-CN" sz="1600" dirty="0">
                <a:latin typeface="Source Han Sans HW TC" panose="020B0500000000000000" pitchFamily="34" charset="-128"/>
                <a:cs typeface="Consolas" panose="020B0609020204030204" pitchFamily="49" charset="0"/>
              </a:rPr>
              <a:t>  release(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p:txBody>
      </p:sp>
      <p:sp>
        <p:nvSpPr>
          <p:cNvPr id="11" name="标题 1"/>
          <p:cNvSpPr>
            <a:spLocks noGrp="1"/>
          </p:cNvSpPr>
          <p:nvPr>
            <p:ph type="title"/>
          </p:nvPr>
        </p:nvSpPr>
        <p:spPr>
          <a:xfrm>
            <a:off x="5309639" y="170332"/>
            <a:ext cx="3359224" cy="952500"/>
          </a:xfrm>
        </p:spPr>
        <p:txBody>
          <a:bodyPr>
            <a:noAutofit/>
          </a:bodyPr>
          <a:lstStyle/>
          <a:p>
            <a:r>
              <a:rPr lang="en-US" altLang="zh-CN" sz="3200" dirty="0">
                <a:ea typeface="Baskerville" panose="02020502070401020303" pitchFamily="18" charset="0"/>
              </a:rPr>
              <a:t>YIELD_WAIT()</a:t>
            </a:r>
            <a:endParaRPr lang="zh-CN" altLang="en-US" sz="3200" dirty="0"/>
          </a:p>
        </p:txBody>
      </p:sp>
      <p:cxnSp>
        <p:nvCxnSpPr>
          <p:cNvPr id="12" name="直接连接符 11"/>
          <p:cNvCxnSpPr/>
          <p:nvPr/>
        </p:nvCxnSpPr>
        <p:spPr>
          <a:xfrm>
            <a:off x="899592" y="913284"/>
            <a:ext cx="19442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99592" y="4801716"/>
            <a:ext cx="19442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715570" y="4405411"/>
            <a:ext cx="4176910" cy="338554"/>
          </a:xfrm>
          <a:prstGeom prst="rect">
            <a:avLst/>
          </a:prstGeom>
          <a:solidFill>
            <a:schemeClr val="accent2">
              <a:lumMod val="20000"/>
              <a:lumOff val="80000"/>
            </a:schemeClr>
          </a:solidFill>
        </p:spPr>
        <p:txBody>
          <a:bodyPr wrap="square">
            <a:spAutoFit/>
          </a:bodyPr>
          <a:lstStyle/>
          <a:p>
            <a:r>
              <a:rPr lang="en-US" altLang="zh-CN" sz="1600" dirty="0">
                <a:latin typeface="Baskerville" panose="02020502070401020303" pitchFamily="18" charset="0"/>
                <a:ea typeface="Baskerville" panose="02020502070401020303" pitchFamily="18" charset="0"/>
                <a:cs typeface="Consolas" panose="020B0609020204030204" pitchFamily="49" charset="0"/>
              </a:rPr>
              <a:t>The </a:t>
            </a:r>
            <a:r>
              <a:rPr lang="en-US" altLang="zh-CN" sz="1600" dirty="0" err="1">
                <a:latin typeface="Baskerville" panose="02020502070401020303" pitchFamily="18" charset="0"/>
                <a:ea typeface="Baskerville" panose="02020502070401020303" pitchFamily="18" charset="0"/>
                <a:cs typeface="Consolas" panose="020B0609020204030204" pitchFamily="49" charset="0"/>
              </a:rPr>
              <a:t>t_lock</a:t>
            </a:r>
            <a:r>
              <a:rPr lang="en-US" altLang="zh-CN" sz="1600" dirty="0">
                <a:latin typeface="Baskerville" panose="02020502070401020303" pitchFamily="18" charset="0"/>
                <a:ea typeface="Baskerville" panose="02020502070401020303" pitchFamily="18" charset="0"/>
                <a:cs typeface="Consolas" panose="020B0609020204030204" pitchFamily="49" charset="0"/>
              </a:rPr>
              <a:t> has already been hold by wait()</a:t>
            </a:r>
            <a:endParaRPr lang="en-US" altLang="zh-CN" dirty="0">
              <a:latin typeface="Baskerville" panose="02020502070401020303" pitchFamily="18" charset="0"/>
              <a:ea typeface="Baskerville" panose="02020502070401020303" pitchFamily="18" charset="0"/>
            </a:endParaRPr>
          </a:p>
        </p:txBody>
      </p:sp>
      <p:sp>
        <p:nvSpPr>
          <p:cNvPr id="15" name="矩形 14"/>
          <p:cNvSpPr/>
          <p:nvPr/>
        </p:nvSpPr>
        <p:spPr>
          <a:xfrm>
            <a:off x="5309639" y="1537741"/>
            <a:ext cx="3887986" cy="2349361"/>
          </a:xfrm>
          <a:prstGeom prst="rect">
            <a:avLst/>
          </a:prstGeom>
        </p:spPr>
        <p:txBody>
          <a:bodyPr wrap="square">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wait(cv, lock):</a:t>
            </a:r>
          </a:p>
          <a:p>
            <a:pPr>
              <a:lnSpc>
                <a:spcPts val="2200"/>
              </a:lnSpc>
            </a:pPr>
            <a:r>
              <a:rPr lang="en-US" altLang="zh-CN" sz="1600" dirty="0">
                <a:latin typeface="Source Han Sans HW TC" panose="020B0500000000000000" pitchFamily="34" charset="-128"/>
                <a:cs typeface="Consolas" panose="020B0609020204030204" pitchFamily="49" charset="0"/>
              </a:rPr>
              <a:t>    acquire(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release(lock)</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[id].cv = cv</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WAITING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yield_wait</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release(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acquire(lock)</a:t>
            </a:r>
          </a:p>
        </p:txBody>
      </p:sp>
      <p:sp>
        <p:nvSpPr>
          <p:cNvPr id="16" name="矩形 15"/>
          <p:cNvSpPr/>
          <p:nvPr/>
        </p:nvSpPr>
        <p:spPr>
          <a:xfrm>
            <a:off x="4707797" y="4905662"/>
            <a:ext cx="4176910" cy="338554"/>
          </a:xfrm>
          <a:prstGeom prst="rect">
            <a:avLst/>
          </a:prstGeom>
          <a:solidFill>
            <a:schemeClr val="accent2">
              <a:lumMod val="20000"/>
              <a:lumOff val="80000"/>
            </a:schemeClr>
          </a:solidFill>
        </p:spPr>
        <p:txBody>
          <a:bodyPr wrap="square">
            <a:spAutoFit/>
          </a:bodyPr>
          <a:lstStyle/>
          <a:p>
            <a:r>
              <a:rPr lang="en-US" altLang="zh-CN" sz="1600" dirty="0">
                <a:latin typeface="Baskerville" panose="02020502070401020303" pitchFamily="18" charset="0"/>
                <a:ea typeface="Baskerville" panose="02020502070401020303" pitchFamily="18" charset="0"/>
                <a:cs typeface="Consolas" panose="020B0609020204030204" pitchFamily="49" charset="0"/>
              </a:rPr>
              <a:t>Current thread should not be RUNNABLE</a:t>
            </a:r>
            <a:endParaRPr lang="en-US" altLang="zh-CN" dirty="0">
              <a:latin typeface="Baskerville" panose="02020502070401020303" pitchFamily="18" charset="0"/>
              <a:ea typeface="Baskerville" panose="02020502070401020303" pitchFamily="18" charset="0"/>
            </a:endParaRPr>
          </a:p>
        </p:txBody>
      </p:sp>
      <p:cxnSp>
        <p:nvCxnSpPr>
          <p:cNvPr id="17" name="直接连接符 16"/>
          <p:cNvCxnSpPr/>
          <p:nvPr/>
        </p:nvCxnSpPr>
        <p:spPr>
          <a:xfrm>
            <a:off x="899592" y="1705372"/>
            <a:ext cx="33123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796136" y="2425452"/>
            <a:ext cx="2304256"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Baskerville" panose="02020502070401020303" pitchFamily="18" charset="0"/>
            </a:endParaRPr>
          </a:p>
        </p:txBody>
      </p:sp>
      <p:sp>
        <p:nvSpPr>
          <p:cNvPr id="18" name="矩形 17"/>
          <p:cNvSpPr/>
          <p:nvPr/>
        </p:nvSpPr>
        <p:spPr>
          <a:xfrm>
            <a:off x="5796136" y="2713484"/>
            <a:ext cx="3096344"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Baskerville" panose="02020502070401020303" pitchFamily="18" charset="0"/>
            </a:endParaRPr>
          </a:p>
        </p:txBody>
      </p:sp>
      <p:sp>
        <p:nvSpPr>
          <p:cNvPr id="19" name="右大括号 18"/>
          <p:cNvSpPr/>
          <p:nvPr/>
        </p:nvSpPr>
        <p:spPr>
          <a:xfrm>
            <a:off x="5004048" y="481236"/>
            <a:ext cx="216024" cy="3816423"/>
          </a:xfrm>
          <a:prstGeom prst="rightBrace">
            <a:avLst>
              <a:gd name="adj1" fmla="val 75584"/>
              <a:gd name="adj2" fmla="val 6941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Baskerville" panose="02020502070401020303" pitchFamily="18" charset="0"/>
            </a:endParaRPr>
          </a:p>
        </p:txBody>
      </p:sp>
      <p:cxnSp>
        <p:nvCxnSpPr>
          <p:cNvPr id="20" name="直接箭头连接符 19"/>
          <p:cNvCxnSpPr/>
          <p:nvPr/>
        </p:nvCxnSpPr>
        <p:spPr>
          <a:xfrm flipH="1">
            <a:off x="5329904" y="3132713"/>
            <a:ext cx="28803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6951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a typeface="Baskerville" panose="02020502070401020303" pitchFamily="18" charset="0"/>
              </a:rPr>
              <a:t>Enforce Modularity for Bounded Buffer</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sz="2800" dirty="0">
                <a:ea typeface="Baskerville" panose="02020502070401020303" pitchFamily="18" charset="0"/>
              </a:rPr>
              <a:t>Adopt the same message-passing paradigm in C/S</a:t>
            </a:r>
          </a:p>
          <a:p>
            <a:pPr lvl="1"/>
            <a:r>
              <a:rPr lang="en-US" altLang="zh-CN" sz="2400" dirty="0">
                <a:ea typeface="Baskerville" panose="02020502070401020303" pitchFamily="18" charset="0"/>
              </a:rPr>
              <a:t>To enable communication while keep isolation</a:t>
            </a:r>
          </a:p>
          <a:p>
            <a:pPr lvl="1"/>
            <a:r>
              <a:rPr lang="en-US" altLang="zh-CN" sz="2400" dirty="0">
                <a:ea typeface="Baskerville" panose="02020502070401020303" pitchFamily="18" charset="0"/>
              </a:rPr>
              <a:t>Like RPC</a:t>
            </a:r>
          </a:p>
          <a:p>
            <a:pPr lvl="1"/>
            <a:endParaRPr lang="en-US" altLang="zh-CN" sz="2400" dirty="0">
              <a:ea typeface="Baskerville" panose="02020502070401020303" pitchFamily="18" charset="0"/>
            </a:endParaRPr>
          </a:p>
          <a:p>
            <a:r>
              <a:rPr lang="en-US" altLang="zh-CN" sz="2800" dirty="0">
                <a:ea typeface="Baskerville" panose="02020502070401020303" pitchFamily="18" charset="0"/>
              </a:rPr>
              <a:t>Share buffer in kernel</a:t>
            </a:r>
          </a:p>
          <a:p>
            <a:pPr lvl="1"/>
            <a:r>
              <a:rPr lang="en-US" altLang="zh-CN" sz="2400" dirty="0">
                <a:ea typeface="Baskerville" panose="02020502070401020303" pitchFamily="18" charset="0"/>
              </a:rPr>
              <a:t>User mode cannot access the buffer directly</a:t>
            </a:r>
          </a:p>
          <a:p>
            <a:pPr lvl="1"/>
            <a:r>
              <a:rPr lang="en-US" altLang="zh-CN" sz="2400" dirty="0">
                <a:ea typeface="Baskerville" panose="02020502070401020303" pitchFamily="18" charset="0"/>
              </a:rPr>
              <a:t>Applications use API to operate the buffer</a:t>
            </a:r>
          </a:p>
          <a:p>
            <a:pPr lvl="1"/>
            <a:r>
              <a:rPr lang="en-US" altLang="zh-CN" sz="2400" dirty="0">
                <a:ea typeface="Baskerville" panose="02020502070401020303" pitchFamily="18" charset="0"/>
              </a:rPr>
              <a:t>Must transition to kernel mode to copy messages into/from the shared buffer</a:t>
            </a:r>
          </a:p>
        </p:txBody>
      </p:sp>
      <p:sp>
        <p:nvSpPr>
          <p:cNvPr id="4" name="灯片编号占位符 3"/>
          <p:cNvSpPr>
            <a:spLocks noGrp="1"/>
          </p:cNvSpPr>
          <p:nvPr>
            <p:ph type="sldNum" sz="quarter" idx="12"/>
          </p:nvPr>
        </p:nvSpPr>
        <p:spPr/>
        <p:txBody>
          <a:bodyPr/>
          <a:lstStyle/>
          <a:p>
            <a:fld id="{8107FB38-4DA8-4D40-A1B7-468F17DAFC82}" type="slidenum">
              <a:rPr lang="zh-CN" altLang="en-US" smtClean="0"/>
              <a:t>4</a:t>
            </a:fld>
            <a:endParaRPr lang="zh-CN" altLang="en-US" dirty="0"/>
          </a:p>
        </p:txBody>
      </p:sp>
    </p:spTree>
    <p:extLst>
      <p:ext uri="{BB962C8B-B14F-4D97-AF65-F5344CB8AC3E}">
        <p14:creationId xmlns:p14="http://schemas.microsoft.com/office/powerpoint/2010/main" val="40867258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3195747"/>
          </a:xfrm>
          <a:prstGeom prst="rect">
            <a:avLst/>
          </a:prstGeom>
        </p:spPr>
        <p:txBody>
          <a:bodyPr>
            <a:spAutoFit/>
          </a:bodyPr>
          <a:lstStyle/>
          <a:p>
            <a:pPr>
              <a:lnSpc>
                <a:spcPts val="2200"/>
              </a:lnSpc>
            </a:pPr>
            <a:r>
              <a:rPr lang="en-US" altLang="zh-CN" sz="1600" dirty="0" err="1">
                <a:latin typeface="Source Han Sans HW TC" panose="020B0500000000000000" pitchFamily="34" charset="-128"/>
                <a:cs typeface="Consolas" panose="020B0609020204030204" pitchFamily="49" charset="0"/>
              </a:rPr>
              <a:t>yield_wait</a:t>
            </a:r>
            <a:r>
              <a:rPr lang="en-US" altLang="zh-CN" sz="1600" dirty="0">
                <a:latin typeface="Source Han Sans HW TC" panose="020B0500000000000000" pitchFamily="34" charset="-128"/>
                <a:cs typeface="Consolas" panose="020B0609020204030204" pitchFamily="49" charset="0"/>
              </a:rPr>
              <a:t>(): // called by wait()</a:t>
            </a:r>
          </a:p>
          <a:p>
            <a:pPr>
              <a:lnSpc>
                <a:spcPts val="2200"/>
              </a:lnSpc>
            </a:pPr>
            <a:r>
              <a:rPr lang="en-US" altLang="zh-CN" sz="1600" dirty="0">
                <a:latin typeface="Source Han Sans HW TC" panose="020B0500000000000000" pitchFamily="34" charset="-128"/>
                <a:cs typeface="Consolas" panose="020B0609020204030204" pitchFamily="49" charset="0"/>
              </a:rPr>
              <a:t>  id =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r>
              <a:rPr lang="en-US" altLang="zh-CN" sz="1600" dirty="0">
                <a:latin typeface="Source Han Sans HW TC" panose="020B0500000000000000" pitchFamily="34" charset="-128"/>
                <a:cs typeface="Consolas" panose="020B0609020204030204" pitchFamily="49" charset="0"/>
              </a:rPr>
              <a:t> = SP</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do:</a:t>
            </a:r>
          </a:p>
          <a:p>
            <a:pPr>
              <a:lnSpc>
                <a:spcPts val="2200"/>
              </a:lnSpc>
            </a:pPr>
            <a:r>
              <a:rPr lang="en-US" altLang="zh-CN" sz="1600" dirty="0">
                <a:latin typeface="Source Han Sans HW TC" panose="020B0500000000000000" pitchFamily="34" charset="-128"/>
                <a:cs typeface="Consolas" panose="020B0609020204030204" pitchFamily="49" charset="0"/>
              </a:rPr>
              <a:t>    id = (id + 1) mod N</a:t>
            </a:r>
          </a:p>
          <a:p>
            <a:pPr>
              <a:lnSpc>
                <a:spcPts val="2200"/>
              </a:lnSpc>
            </a:pPr>
            <a:r>
              <a:rPr lang="en-US" altLang="zh-CN" sz="1600" dirty="0">
                <a:latin typeface="Source Han Sans HW TC" panose="020B0500000000000000" pitchFamily="34" charset="-128"/>
                <a:cs typeface="Consolas" panose="020B0609020204030204" pitchFamily="49" charset="0"/>
              </a:rPr>
              <a:t>  while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RUNNABLE</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SP =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threads</a:t>
            </a:r>
            <a:r>
              <a:rPr lang="en-US" altLang="zh-CN" sz="1600" dirty="0">
                <a:latin typeface="Source Han Sans HW TC" panose="020B0500000000000000" pitchFamily="34" charset="-128"/>
                <a:cs typeface="Consolas" panose="020B0609020204030204" pitchFamily="49" charset="0"/>
              </a:rPr>
              <a:t>[id].state = RUNNING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 = id</a:t>
            </a:r>
          </a:p>
        </p:txBody>
      </p:sp>
      <p:sp>
        <p:nvSpPr>
          <p:cNvPr id="11" name="标题 1"/>
          <p:cNvSpPr>
            <a:spLocks noGrp="1"/>
          </p:cNvSpPr>
          <p:nvPr>
            <p:ph type="title"/>
          </p:nvPr>
        </p:nvSpPr>
        <p:spPr>
          <a:xfrm>
            <a:off x="5309639" y="170332"/>
            <a:ext cx="3359224" cy="952500"/>
          </a:xfrm>
        </p:spPr>
        <p:txBody>
          <a:bodyPr>
            <a:noAutofit/>
          </a:bodyPr>
          <a:lstStyle/>
          <a:p>
            <a:r>
              <a:rPr lang="en-US" altLang="zh-CN" sz="3200" dirty="0">
                <a:ea typeface="Baskerville" panose="02020502070401020303" pitchFamily="18" charset="0"/>
              </a:rPr>
              <a:t>YIELD_WAIT()</a:t>
            </a:r>
            <a:endParaRPr lang="zh-CN" altLang="en-US" sz="3200" dirty="0"/>
          </a:p>
        </p:txBody>
      </p:sp>
      <p:sp>
        <p:nvSpPr>
          <p:cNvPr id="15" name="矩形 14"/>
          <p:cNvSpPr/>
          <p:nvPr/>
        </p:nvSpPr>
        <p:spPr>
          <a:xfrm>
            <a:off x="5309639" y="1537741"/>
            <a:ext cx="3887986" cy="2349361"/>
          </a:xfrm>
          <a:prstGeom prst="rect">
            <a:avLst/>
          </a:prstGeom>
        </p:spPr>
        <p:txBody>
          <a:bodyPr wrap="square">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wait(cv, lock):</a:t>
            </a:r>
          </a:p>
          <a:p>
            <a:pPr>
              <a:lnSpc>
                <a:spcPts val="2200"/>
              </a:lnSpc>
            </a:pPr>
            <a:r>
              <a:rPr lang="en-US" altLang="zh-CN" sz="1600" dirty="0">
                <a:latin typeface="Source Han Sans HW TC" panose="020B0500000000000000" pitchFamily="34" charset="-128"/>
                <a:cs typeface="Consolas" panose="020B0609020204030204" pitchFamily="49" charset="0"/>
              </a:rPr>
              <a:t>    acquire(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release(lock)</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[id].cv = cv</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WAITING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yield_wait</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release(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acquire(lock)</a:t>
            </a:r>
          </a:p>
        </p:txBody>
      </p:sp>
      <p:sp>
        <p:nvSpPr>
          <p:cNvPr id="9" name="矩形 8"/>
          <p:cNvSpPr/>
          <p:nvPr/>
        </p:nvSpPr>
        <p:spPr>
          <a:xfrm>
            <a:off x="323528" y="4369668"/>
            <a:ext cx="8496944" cy="923330"/>
          </a:xfrm>
          <a:prstGeom prst="rect">
            <a:avLst/>
          </a:prstGeom>
          <a:solidFill>
            <a:schemeClr val="accent2">
              <a:lumMod val="20000"/>
              <a:lumOff val="80000"/>
            </a:schemeClr>
          </a:solidFill>
        </p:spPr>
        <p:txBody>
          <a:bodyPr wrap="square">
            <a:spAutoFit/>
          </a:bodyPr>
          <a:lstStyle/>
          <a:p>
            <a:r>
              <a:rPr lang="en-US" altLang="zh-CN" dirty="0">
                <a:latin typeface="Baskerville" panose="02020502070401020303" pitchFamily="18" charset="0"/>
                <a:ea typeface="Baskerville" panose="02020502070401020303" pitchFamily="18" charset="0"/>
                <a:cs typeface="Consolas" panose="020B0609020204030204" pitchFamily="49" charset="0"/>
              </a:rPr>
              <a:t>Problem: what if nothing is RUNNABLE?</a:t>
            </a:r>
          </a:p>
          <a:p>
            <a:r>
              <a:rPr lang="en-US" altLang="zh-CN" dirty="0">
                <a:latin typeface="Baskerville" panose="02020502070401020303" pitchFamily="18" charset="0"/>
                <a:ea typeface="Baskerville" panose="02020502070401020303" pitchFamily="18" charset="0"/>
                <a:cs typeface="Consolas" panose="020B0609020204030204" pitchFamily="49" charset="0"/>
              </a:rPr>
              <a:t>    </a:t>
            </a:r>
            <a:r>
              <a:rPr lang="en-US" altLang="zh-CN" dirty="0" err="1">
                <a:latin typeface="Baskerville" panose="02020502070401020303" pitchFamily="18" charset="0"/>
                <a:ea typeface="Baskerville" panose="02020502070401020303" pitchFamily="18" charset="0"/>
                <a:cs typeface="Consolas" panose="020B0609020204030204" pitchFamily="49" charset="0"/>
              </a:rPr>
              <a:t>yield_wait</a:t>
            </a:r>
            <a:r>
              <a:rPr lang="en-US" altLang="zh-CN" dirty="0">
                <a:latin typeface="Baskerville" panose="02020502070401020303" pitchFamily="18" charset="0"/>
                <a:ea typeface="Baskerville" panose="02020502070401020303" pitchFamily="18" charset="0"/>
                <a:cs typeface="Consolas" panose="020B0609020204030204" pitchFamily="49" charset="0"/>
              </a:rPr>
              <a:t>() will keep looping forever, while holding </a:t>
            </a:r>
            <a:r>
              <a:rPr lang="en-US" altLang="zh-CN" dirty="0" err="1">
                <a:latin typeface="Baskerville" panose="02020502070401020303" pitchFamily="18" charset="0"/>
                <a:ea typeface="Baskerville" panose="02020502070401020303" pitchFamily="18" charset="0"/>
                <a:cs typeface="Consolas" panose="020B0609020204030204" pitchFamily="49" charset="0"/>
              </a:rPr>
              <a:t>t_lock</a:t>
            </a:r>
            <a:r>
              <a:rPr lang="en-US" altLang="zh-CN" dirty="0">
                <a:latin typeface="Baskerville" panose="02020502070401020303" pitchFamily="18" charset="0"/>
                <a:ea typeface="Baskerville" panose="02020502070401020303" pitchFamily="18" charset="0"/>
                <a:cs typeface="Consolas" panose="020B0609020204030204" pitchFamily="49" charset="0"/>
              </a:rPr>
              <a:t>.</a:t>
            </a:r>
          </a:p>
          <a:p>
            <a:r>
              <a:rPr lang="en-US" altLang="zh-CN" dirty="0">
                <a:latin typeface="Baskerville" panose="02020502070401020303" pitchFamily="18" charset="0"/>
                <a:ea typeface="Baskerville" panose="02020502070401020303" pitchFamily="18" charset="0"/>
                <a:cs typeface="Consolas" panose="020B0609020204030204" pitchFamily="49" charset="0"/>
              </a:rPr>
              <a:t>    Other CPUs cannot acquire </a:t>
            </a:r>
            <a:r>
              <a:rPr lang="en-US" altLang="zh-CN" dirty="0" err="1">
                <a:latin typeface="Baskerville" panose="02020502070401020303" pitchFamily="18" charset="0"/>
                <a:ea typeface="Baskerville" panose="02020502070401020303" pitchFamily="18" charset="0"/>
                <a:cs typeface="Consolas" panose="020B0609020204030204" pitchFamily="49" charset="0"/>
              </a:rPr>
              <a:t>t_lock</a:t>
            </a:r>
            <a:r>
              <a:rPr lang="en-US" altLang="zh-CN" dirty="0">
                <a:latin typeface="Baskerville" panose="02020502070401020303" pitchFamily="18" charset="0"/>
                <a:ea typeface="Baskerville" panose="02020502070401020303" pitchFamily="18" charset="0"/>
                <a:cs typeface="Consolas" panose="020B0609020204030204" pitchFamily="49" charset="0"/>
              </a:rPr>
              <a:t>, even if they want to do a notify! ==&gt; </a:t>
            </a:r>
            <a:r>
              <a:rPr lang="en-US" altLang="zh-CN" dirty="0">
                <a:solidFill>
                  <a:srgbClr val="FF0000"/>
                </a:solidFill>
                <a:latin typeface="Baskerville" panose="02020502070401020303" pitchFamily="18" charset="0"/>
                <a:ea typeface="Baskerville" panose="02020502070401020303" pitchFamily="18" charset="0"/>
                <a:cs typeface="Consolas" panose="020B0609020204030204" pitchFamily="49" charset="0"/>
              </a:rPr>
              <a:t>deadlock</a:t>
            </a:r>
            <a:r>
              <a:rPr lang="en-US" altLang="zh-CN" dirty="0">
                <a:latin typeface="Baskerville" panose="02020502070401020303" pitchFamily="18" charset="0"/>
                <a:ea typeface="Baskerville" panose="02020502070401020303" pitchFamily="18" charset="0"/>
                <a:cs typeface="Consolas" panose="020B0609020204030204" pitchFamily="49" charset="0"/>
              </a:rPr>
              <a:t>!</a:t>
            </a:r>
          </a:p>
        </p:txBody>
      </p:sp>
      <p:sp>
        <p:nvSpPr>
          <p:cNvPr id="2" name="右大括号 1"/>
          <p:cNvSpPr/>
          <p:nvPr/>
        </p:nvSpPr>
        <p:spPr>
          <a:xfrm>
            <a:off x="5004048" y="481237"/>
            <a:ext cx="216024" cy="3123738"/>
          </a:xfrm>
          <a:prstGeom prst="rightBrace">
            <a:avLst>
              <a:gd name="adj1" fmla="val 75584"/>
              <a:gd name="adj2" fmla="val 84864"/>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Baskerville" panose="02020502070401020303" pitchFamily="18" charset="0"/>
            </a:endParaRPr>
          </a:p>
        </p:txBody>
      </p:sp>
      <p:cxnSp>
        <p:nvCxnSpPr>
          <p:cNvPr id="5" name="直接箭头连接符 4"/>
          <p:cNvCxnSpPr/>
          <p:nvPr/>
        </p:nvCxnSpPr>
        <p:spPr>
          <a:xfrm flipH="1">
            <a:off x="5329904" y="3132713"/>
            <a:ext cx="28803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2604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3760004"/>
          </a:xfrm>
          <a:prstGeom prst="rect">
            <a:avLst/>
          </a:prstGeom>
        </p:spPr>
        <p:txBody>
          <a:bodyPr>
            <a:spAutoFit/>
          </a:bodyPr>
          <a:lstStyle/>
          <a:p>
            <a:pPr>
              <a:lnSpc>
                <a:spcPts val="2200"/>
              </a:lnSpc>
            </a:pPr>
            <a:r>
              <a:rPr lang="en-US" altLang="zh-CN" sz="1600" dirty="0" err="1">
                <a:latin typeface="Source Han Sans HW TC" panose="020B0500000000000000" pitchFamily="34" charset="-128"/>
                <a:cs typeface="Consolas" panose="020B0609020204030204" pitchFamily="49" charset="0"/>
              </a:rPr>
              <a:t>yield_wait</a:t>
            </a:r>
            <a:r>
              <a:rPr lang="en-US" altLang="zh-CN" sz="1600" dirty="0">
                <a:latin typeface="Source Han Sans HW TC" panose="020B0500000000000000" pitchFamily="34" charset="-128"/>
                <a:cs typeface="Consolas" panose="020B0609020204030204" pitchFamily="49" charset="0"/>
              </a:rPr>
              <a:t>(): // called by wait()</a:t>
            </a:r>
          </a:p>
          <a:p>
            <a:pPr>
              <a:lnSpc>
                <a:spcPts val="2200"/>
              </a:lnSpc>
            </a:pPr>
            <a:r>
              <a:rPr lang="en-US" altLang="zh-CN" sz="1600" dirty="0">
                <a:latin typeface="Source Han Sans HW TC" panose="020B0500000000000000" pitchFamily="34" charset="-128"/>
                <a:cs typeface="Consolas" panose="020B0609020204030204" pitchFamily="49" charset="0"/>
              </a:rPr>
              <a:t>  id =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r>
              <a:rPr lang="en-US" altLang="zh-CN" sz="1600" dirty="0">
                <a:latin typeface="Source Han Sans HW TC" panose="020B0500000000000000" pitchFamily="34" charset="-128"/>
                <a:cs typeface="Consolas" panose="020B0609020204030204" pitchFamily="49" charset="0"/>
              </a:rPr>
              <a:t> = SP</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do:</a:t>
            </a:r>
          </a:p>
          <a:p>
            <a:pPr>
              <a:lnSpc>
                <a:spcPts val="2200"/>
              </a:lnSpc>
            </a:pPr>
            <a:r>
              <a:rPr lang="en-US" altLang="zh-CN" sz="1600" dirty="0">
                <a:latin typeface="Source Han Sans HW TC" panose="020B0500000000000000" pitchFamily="34" charset="-128"/>
                <a:cs typeface="Consolas" panose="020B0609020204030204" pitchFamily="49" charset="0"/>
              </a:rPr>
              <a:t>    id = (id + 1) mod N</a:t>
            </a:r>
          </a:p>
          <a:p>
            <a:pPr>
              <a:lnSpc>
                <a:spcPts val="2200"/>
              </a:lnSpc>
            </a:pPr>
            <a:r>
              <a:rPr lang="en-US" altLang="zh-CN" sz="1600" dirty="0">
                <a:latin typeface="Source Han Sans HW TC" panose="020B0500000000000000" pitchFamily="34" charset="-128"/>
                <a:cs typeface="Consolas" panose="020B0609020204030204" pitchFamily="49" charset="0"/>
              </a:rPr>
              <a:t>    release(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acquire(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while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RUNNABLE</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SP =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threads</a:t>
            </a:r>
            <a:r>
              <a:rPr lang="en-US" altLang="zh-CN" sz="1600" dirty="0">
                <a:latin typeface="Source Han Sans HW TC" panose="020B0500000000000000" pitchFamily="34" charset="-128"/>
                <a:cs typeface="Consolas" panose="020B0609020204030204" pitchFamily="49" charset="0"/>
              </a:rPr>
              <a:t>[id].state = RUNNING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 = id</a:t>
            </a:r>
          </a:p>
        </p:txBody>
      </p:sp>
      <p:sp>
        <p:nvSpPr>
          <p:cNvPr id="11" name="标题 1"/>
          <p:cNvSpPr>
            <a:spLocks noGrp="1"/>
          </p:cNvSpPr>
          <p:nvPr>
            <p:ph type="title"/>
          </p:nvPr>
        </p:nvSpPr>
        <p:spPr>
          <a:xfrm>
            <a:off x="5309639" y="170332"/>
            <a:ext cx="3359224" cy="952500"/>
          </a:xfrm>
        </p:spPr>
        <p:txBody>
          <a:bodyPr>
            <a:noAutofit/>
          </a:bodyPr>
          <a:lstStyle/>
          <a:p>
            <a:r>
              <a:rPr lang="en-US" altLang="zh-CN" sz="3200" dirty="0">
                <a:ea typeface="Baskerville" panose="02020502070401020303" pitchFamily="18" charset="0"/>
              </a:rPr>
              <a:t>YIELD_WAIT()</a:t>
            </a:r>
            <a:endParaRPr lang="zh-CN" altLang="en-US" sz="3200" dirty="0"/>
          </a:p>
        </p:txBody>
      </p:sp>
      <p:sp>
        <p:nvSpPr>
          <p:cNvPr id="15" name="矩形 14"/>
          <p:cNvSpPr/>
          <p:nvPr/>
        </p:nvSpPr>
        <p:spPr>
          <a:xfrm>
            <a:off x="5309639" y="1537741"/>
            <a:ext cx="3887986" cy="2349361"/>
          </a:xfrm>
          <a:prstGeom prst="rect">
            <a:avLst/>
          </a:prstGeom>
        </p:spPr>
        <p:txBody>
          <a:bodyPr wrap="square">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wait(cv, lock):</a:t>
            </a:r>
          </a:p>
          <a:p>
            <a:pPr>
              <a:lnSpc>
                <a:spcPts val="2200"/>
              </a:lnSpc>
            </a:pPr>
            <a:r>
              <a:rPr lang="en-US" altLang="zh-CN" sz="1600" dirty="0">
                <a:latin typeface="Source Han Sans HW TC" panose="020B0500000000000000" pitchFamily="34" charset="-128"/>
                <a:cs typeface="Consolas" panose="020B0609020204030204" pitchFamily="49" charset="0"/>
              </a:rPr>
              <a:t>    acquire(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release(lock)</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[id].cv = cv</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WAITING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yield_wait</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release(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acquire(lock)</a:t>
            </a:r>
          </a:p>
        </p:txBody>
      </p:sp>
      <p:sp>
        <p:nvSpPr>
          <p:cNvPr id="2" name="矩形 1"/>
          <p:cNvSpPr/>
          <p:nvPr/>
        </p:nvSpPr>
        <p:spPr>
          <a:xfrm>
            <a:off x="1115616" y="2137420"/>
            <a:ext cx="2448272" cy="576064"/>
          </a:xfrm>
          <a:prstGeom prst="rect">
            <a:avLst/>
          </a:prstGeom>
          <a:solidFill>
            <a:srgbClr val="FF0000">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Baskerville" panose="02020502070401020303" pitchFamily="18" charset="0"/>
            </a:endParaRPr>
          </a:p>
        </p:txBody>
      </p:sp>
      <p:sp>
        <p:nvSpPr>
          <p:cNvPr id="8" name="矩形 7"/>
          <p:cNvSpPr/>
          <p:nvPr/>
        </p:nvSpPr>
        <p:spPr>
          <a:xfrm>
            <a:off x="539552" y="4452797"/>
            <a:ext cx="7992888" cy="830997"/>
          </a:xfrm>
          <a:prstGeom prst="rect">
            <a:avLst/>
          </a:prstGeom>
          <a:solidFill>
            <a:schemeClr val="accent2">
              <a:lumMod val="20000"/>
              <a:lumOff val="80000"/>
            </a:schemeClr>
          </a:solidFill>
        </p:spPr>
        <p:txBody>
          <a:bodyPr wrap="square">
            <a:spAutoFit/>
          </a:bodyPr>
          <a:lstStyle/>
          <a:p>
            <a:r>
              <a:rPr lang="en-US" altLang="zh-CN" sz="1600" dirty="0">
                <a:latin typeface="Baskerville" panose="02020502070401020303" pitchFamily="18" charset="0"/>
                <a:ea typeface="Baskerville" panose="02020502070401020303" pitchFamily="18" charset="0"/>
                <a:cs typeface="Consolas" panose="020B0609020204030204" pitchFamily="49" charset="0"/>
              </a:rPr>
              <a:t>Problem: Once </a:t>
            </a:r>
            <a:r>
              <a:rPr lang="en-US" altLang="zh-CN" sz="1600" dirty="0" err="1">
                <a:latin typeface="Baskerville" panose="02020502070401020303" pitchFamily="18" charset="0"/>
                <a:ea typeface="Baskerville" panose="02020502070401020303" pitchFamily="18" charset="0"/>
                <a:cs typeface="Consolas" panose="020B0609020204030204" pitchFamily="49" charset="0"/>
              </a:rPr>
              <a:t>yield_wait</a:t>
            </a:r>
            <a:r>
              <a:rPr lang="en-US" altLang="zh-CN" sz="1600" dirty="0">
                <a:latin typeface="Baskerville" panose="02020502070401020303" pitchFamily="18" charset="0"/>
                <a:ea typeface="Baskerville" panose="02020502070401020303" pitchFamily="18" charset="0"/>
                <a:cs typeface="Consolas" panose="020B0609020204030204" pitchFamily="49" charset="0"/>
              </a:rPr>
              <a:t>() releases </a:t>
            </a:r>
            <a:r>
              <a:rPr lang="en-US" altLang="zh-CN" sz="1600" dirty="0" err="1">
                <a:latin typeface="Baskerville" panose="02020502070401020303" pitchFamily="18" charset="0"/>
                <a:ea typeface="Baskerville" panose="02020502070401020303" pitchFamily="18" charset="0"/>
                <a:cs typeface="Consolas" panose="020B0609020204030204" pitchFamily="49" charset="0"/>
              </a:rPr>
              <a:t>t_lock</a:t>
            </a:r>
            <a:r>
              <a:rPr lang="en-US" altLang="zh-CN" sz="1600" dirty="0">
                <a:latin typeface="Baskerville" panose="02020502070401020303" pitchFamily="18" charset="0"/>
                <a:ea typeface="Baskerville" panose="02020502070401020303" pitchFamily="18" charset="0"/>
                <a:cs typeface="Consolas" panose="020B0609020204030204" pitchFamily="49" charset="0"/>
              </a:rPr>
              <a:t>, another CPU can run our current thread.</a:t>
            </a:r>
          </a:p>
          <a:p>
            <a:r>
              <a:rPr lang="en-US" altLang="zh-CN" sz="1600" dirty="0">
                <a:latin typeface="Baskerville" panose="02020502070401020303" pitchFamily="18" charset="0"/>
                <a:ea typeface="Baskerville" panose="02020502070401020303" pitchFamily="18" charset="0"/>
                <a:cs typeface="Consolas" panose="020B0609020204030204" pitchFamily="49" charset="0"/>
              </a:rPr>
              <a:t>    So now two CPUs have their SP pointing to the same thread's stack!</a:t>
            </a:r>
          </a:p>
          <a:p>
            <a:r>
              <a:rPr lang="en-US" altLang="zh-CN" sz="1600" dirty="0">
                <a:latin typeface="Baskerville" panose="02020502070401020303" pitchFamily="18" charset="0"/>
                <a:ea typeface="Baskerville" panose="02020502070401020303" pitchFamily="18" charset="0"/>
                <a:cs typeface="Consolas" panose="020B0609020204030204" pitchFamily="49" charset="0"/>
              </a:rPr>
              <a:t>    Can result in the stack being corrupted!</a:t>
            </a:r>
          </a:p>
        </p:txBody>
      </p:sp>
      <p:cxnSp>
        <p:nvCxnSpPr>
          <p:cNvPr id="9" name="直接箭头连接符 8"/>
          <p:cNvCxnSpPr/>
          <p:nvPr/>
        </p:nvCxnSpPr>
        <p:spPr>
          <a:xfrm>
            <a:off x="539552" y="2425452"/>
            <a:ext cx="64807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右大括号 9"/>
          <p:cNvSpPr/>
          <p:nvPr/>
        </p:nvSpPr>
        <p:spPr>
          <a:xfrm>
            <a:off x="5004048" y="481237"/>
            <a:ext cx="216024" cy="3528392"/>
          </a:xfrm>
          <a:prstGeom prst="rightBrace">
            <a:avLst>
              <a:gd name="adj1" fmla="val 75584"/>
              <a:gd name="adj2" fmla="val 75226"/>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Baskerville" panose="02020502070401020303" pitchFamily="18" charset="0"/>
            </a:endParaRPr>
          </a:p>
        </p:txBody>
      </p:sp>
      <p:cxnSp>
        <p:nvCxnSpPr>
          <p:cNvPr id="12" name="直接箭头连接符 11"/>
          <p:cNvCxnSpPr/>
          <p:nvPr/>
        </p:nvCxnSpPr>
        <p:spPr>
          <a:xfrm flipH="1">
            <a:off x="5329904" y="3132713"/>
            <a:ext cx="28803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2273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4042132"/>
          </a:xfrm>
          <a:prstGeom prst="rect">
            <a:avLst/>
          </a:prstGeom>
        </p:spPr>
        <p:txBody>
          <a:bodyPr>
            <a:spAutoFit/>
          </a:bodyPr>
          <a:lstStyle/>
          <a:p>
            <a:pPr>
              <a:lnSpc>
                <a:spcPts val="2200"/>
              </a:lnSpc>
            </a:pPr>
            <a:r>
              <a:rPr lang="en-US" altLang="zh-CN" sz="1600" dirty="0" err="1">
                <a:latin typeface="Source Han Sans HW TC" panose="020B0500000000000000" pitchFamily="34" charset="-128"/>
                <a:cs typeface="Consolas" panose="020B0609020204030204" pitchFamily="49" charset="0"/>
              </a:rPr>
              <a:t>yield_wait</a:t>
            </a:r>
            <a:r>
              <a:rPr lang="en-US" altLang="zh-CN" sz="1600" dirty="0">
                <a:latin typeface="Source Han Sans HW TC" panose="020B0500000000000000" pitchFamily="34" charset="-128"/>
                <a:cs typeface="Consolas" panose="020B0609020204030204" pitchFamily="49" charset="0"/>
              </a:rPr>
              <a:t>(): // called by wait()</a:t>
            </a:r>
          </a:p>
          <a:p>
            <a:pPr>
              <a:lnSpc>
                <a:spcPts val="2200"/>
              </a:lnSpc>
            </a:pPr>
            <a:r>
              <a:rPr lang="en-US" altLang="zh-CN" sz="1600" dirty="0">
                <a:latin typeface="Source Han Sans HW TC" panose="020B0500000000000000" pitchFamily="34" charset="-128"/>
                <a:cs typeface="Consolas" panose="020B0609020204030204" pitchFamily="49" charset="0"/>
              </a:rPr>
              <a:t>  id =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r>
              <a:rPr lang="en-US" altLang="zh-CN" sz="1600" dirty="0">
                <a:latin typeface="Source Han Sans HW TC" panose="020B0500000000000000" pitchFamily="34" charset="-128"/>
                <a:cs typeface="Consolas" panose="020B0609020204030204" pitchFamily="49" charset="0"/>
              </a:rPr>
              <a:t> = SP</a:t>
            </a:r>
          </a:p>
          <a:p>
            <a:pPr>
              <a:lnSpc>
                <a:spcPts val="2200"/>
              </a:lnSpc>
            </a:pPr>
            <a:r>
              <a:rPr lang="en-US" altLang="zh-CN" sz="1600" dirty="0">
                <a:latin typeface="Source Han Sans HW TC" panose="020B0500000000000000" pitchFamily="34" charset="-128"/>
                <a:cs typeface="Consolas" panose="020B0609020204030204" pitchFamily="49" charset="0"/>
              </a:rPr>
              <a:t>  SP =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[CPU].stack</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do:</a:t>
            </a:r>
          </a:p>
          <a:p>
            <a:pPr>
              <a:lnSpc>
                <a:spcPts val="2200"/>
              </a:lnSpc>
            </a:pPr>
            <a:r>
              <a:rPr lang="en-US" altLang="zh-CN" sz="1600" dirty="0">
                <a:latin typeface="Source Han Sans HW TC" panose="020B0500000000000000" pitchFamily="34" charset="-128"/>
                <a:cs typeface="Consolas" panose="020B0609020204030204" pitchFamily="49" charset="0"/>
              </a:rPr>
              <a:t>    id = (id + 1) mod N</a:t>
            </a:r>
          </a:p>
          <a:p>
            <a:pPr>
              <a:lnSpc>
                <a:spcPts val="2200"/>
              </a:lnSpc>
            </a:pPr>
            <a:r>
              <a:rPr lang="en-US" altLang="zh-CN" sz="1600" dirty="0">
                <a:latin typeface="Source Han Sans HW TC" panose="020B0500000000000000" pitchFamily="34" charset="-128"/>
                <a:cs typeface="Consolas" panose="020B0609020204030204" pitchFamily="49" charset="0"/>
              </a:rPr>
              <a:t>    release(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acquire(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while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RUNNABLE</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SP =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threads</a:t>
            </a:r>
            <a:r>
              <a:rPr lang="en-US" altLang="zh-CN" sz="1600" dirty="0">
                <a:latin typeface="Source Han Sans HW TC" panose="020B0500000000000000" pitchFamily="34" charset="-128"/>
                <a:cs typeface="Consolas" panose="020B0609020204030204" pitchFamily="49" charset="0"/>
              </a:rPr>
              <a:t>[id].state = RUNNING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 = id</a:t>
            </a:r>
          </a:p>
        </p:txBody>
      </p:sp>
      <p:sp>
        <p:nvSpPr>
          <p:cNvPr id="11" name="标题 1"/>
          <p:cNvSpPr>
            <a:spLocks noGrp="1"/>
          </p:cNvSpPr>
          <p:nvPr>
            <p:ph type="title"/>
          </p:nvPr>
        </p:nvSpPr>
        <p:spPr>
          <a:xfrm>
            <a:off x="5309639" y="170332"/>
            <a:ext cx="3359224" cy="952500"/>
          </a:xfrm>
        </p:spPr>
        <p:txBody>
          <a:bodyPr>
            <a:noAutofit/>
          </a:bodyPr>
          <a:lstStyle/>
          <a:p>
            <a:r>
              <a:rPr lang="en-US" altLang="zh-CN" sz="3200" dirty="0">
                <a:ea typeface="Baskerville" panose="02020502070401020303" pitchFamily="18" charset="0"/>
              </a:rPr>
              <a:t>YIELD_WAIT()</a:t>
            </a:r>
            <a:endParaRPr lang="zh-CN" altLang="en-US" sz="3200" dirty="0"/>
          </a:p>
        </p:txBody>
      </p:sp>
      <p:sp>
        <p:nvSpPr>
          <p:cNvPr id="15" name="矩形 14"/>
          <p:cNvSpPr/>
          <p:nvPr/>
        </p:nvSpPr>
        <p:spPr>
          <a:xfrm>
            <a:off x="5309639" y="1537741"/>
            <a:ext cx="3887986" cy="2349361"/>
          </a:xfrm>
          <a:prstGeom prst="rect">
            <a:avLst/>
          </a:prstGeom>
        </p:spPr>
        <p:txBody>
          <a:bodyPr wrap="square">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wait(cv, lock):</a:t>
            </a:r>
          </a:p>
          <a:p>
            <a:pPr>
              <a:lnSpc>
                <a:spcPts val="2200"/>
              </a:lnSpc>
            </a:pPr>
            <a:r>
              <a:rPr lang="en-US" altLang="zh-CN" sz="1600" dirty="0">
                <a:latin typeface="Source Han Sans HW TC" panose="020B0500000000000000" pitchFamily="34" charset="-128"/>
                <a:cs typeface="Consolas" panose="020B0609020204030204" pitchFamily="49" charset="0"/>
              </a:rPr>
              <a:t>    acquire(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release(lock)</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[id].cv = cv</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WAITING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yield_wait</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release(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acquire(lock)</a:t>
            </a:r>
          </a:p>
        </p:txBody>
      </p:sp>
      <p:sp>
        <p:nvSpPr>
          <p:cNvPr id="2" name="矩形 1"/>
          <p:cNvSpPr/>
          <p:nvPr/>
        </p:nvSpPr>
        <p:spPr>
          <a:xfrm>
            <a:off x="971600" y="1296219"/>
            <a:ext cx="2448272" cy="327309"/>
          </a:xfrm>
          <a:prstGeom prst="rect">
            <a:avLst/>
          </a:prstGeom>
          <a:solidFill>
            <a:srgbClr val="FF0000">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Baskerville" panose="02020502070401020303" pitchFamily="18" charset="0"/>
            </a:endParaRPr>
          </a:p>
        </p:txBody>
      </p:sp>
      <p:sp>
        <p:nvSpPr>
          <p:cNvPr id="6" name="右大括号 5"/>
          <p:cNvSpPr/>
          <p:nvPr/>
        </p:nvSpPr>
        <p:spPr>
          <a:xfrm>
            <a:off x="5004048" y="481236"/>
            <a:ext cx="216024" cy="3816423"/>
          </a:xfrm>
          <a:prstGeom prst="rightBrace">
            <a:avLst>
              <a:gd name="adj1" fmla="val 75584"/>
              <a:gd name="adj2" fmla="val 6941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Baskerville" panose="02020502070401020303" pitchFamily="18" charset="0"/>
            </a:endParaRPr>
          </a:p>
        </p:txBody>
      </p:sp>
      <p:cxnSp>
        <p:nvCxnSpPr>
          <p:cNvPr id="7" name="直接箭头连接符 6"/>
          <p:cNvCxnSpPr/>
          <p:nvPr/>
        </p:nvCxnSpPr>
        <p:spPr>
          <a:xfrm flipH="1">
            <a:off x="5329904" y="3132713"/>
            <a:ext cx="28803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8"/>
          <p:cNvCxnSpPr/>
          <p:nvPr/>
        </p:nvCxnSpPr>
        <p:spPr>
          <a:xfrm>
            <a:off x="539552" y="2713484"/>
            <a:ext cx="64807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777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Baskerville" panose="02020502070401020303" pitchFamily="18" charset="0"/>
              </a:rPr>
              <a:t>Preemption</a:t>
            </a:r>
            <a:endParaRPr lang="zh-CN" altLang="en-US" dirty="0"/>
          </a:p>
        </p:txBody>
      </p:sp>
      <p:sp>
        <p:nvSpPr>
          <p:cNvPr id="3" name="文本占位符 2"/>
          <p:cNvSpPr>
            <a:spLocks noGrp="1"/>
          </p:cNvSpPr>
          <p:nvPr>
            <p:ph type="body" idx="1"/>
          </p:nvPr>
        </p:nvSpPr>
        <p:spPr/>
        <p:txBody>
          <a:bodyPr/>
          <a:lstStyle/>
          <a:p>
            <a:r>
              <a:rPr lang="en-US" altLang="zh-CN" dirty="0">
                <a:ea typeface="Baskerville" panose="02020502070401020303" pitchFamily="18" charset="0"/>
              </a:rPr>
              <a:t>For</a:t>
            </a:r>
            <a:r>
              <a:rPr lang="zh-CN" altLang="en-US" dirty="0"/>
              <a:t> </a:t>
            </a:r>
            <a:r>
              <a:rPr lang="en-US" altLang="zh-CN" dirty="0">
                <a:ea typeface="Baskerville" panose="02020502070401020303" pitchFamily="18" charset="0"/>
              </a:rPr>
              <a:t>thread</a:t>
            </a:r>
            <a:r>
              <a:rPr lang="zh-CN" altLang="en-US" dirty="0"/>
              <a:t> </a:t>
            </a:r>
            <a:r>
              <a:rPr lang="en-US" altLang="zh-CN" dirty="0">
                <a:ea typeface="Baskerville" panose="02020502070401020303" pitchFamily="18" charset="0"/>
              </a:rPr>
              <a:t>scheduling</a:t>
            </a:r>
            <a:endParaRPr lang="zh-CN" altLang="en-US" dirty="0"/>
          </a:p>
        </p:txBody>
      </p:sp>
    </p:spTree>
    <p:extLst>
      <p:ext uri="{BB962C8B-B14F-4D97-AF65-F5344CB8AC3E}">
        <p14:creationId xmlns:p14="http://schemas.microsoft.com/office/powerpoint/2010/main" val="3432792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ea typeface="Baskerville" panose="02020502070401020303" pitchFamily="18" charset="0"/>
              </a:rPr>
              <a:t>Preemptive Scheduling</a:t>
            </a:r>
            <a:endParaRPr kumimoji="1" lang="zh-CN" altLang="en-US" dirty="0"/>
          </a:p>
        </p:txBody>
      </p:sp>
      <p:sp>
        <p:nvSpPr>
          <p:cNvPr id="3" name="内容占位符 2"/>
          <p:cNvSpPr>
            <a:spLocks noGrp="1"/>
          </p:cNvSpPr>
          <p:nvPr>
            <p:ph idx="1"/>
          </p:nvPr>
        </p:nvSpPr>
        <p:spPr/>
        <p:txBody>
          <a:bodyPr>
            <a:normAutofit/>
          </a:bodyPr>
          <a:lstStyle/>
          <a:p>
            <a:pPr>
              <a:lnSpc>
                <a:spcPct val="120000"/>
              </a:lnSpc>
            </a:pPr>
            <a:r>
              <a:rPr kumimoji="1" lang="en-US" altLang="zh-CN" sz="2333" dirty="0">
                <a:ea typeface="Baskerville" panose="02020502070401020303" pitchFamily="18" charset="0"/>
              </a:rPr>
              <a:t>Non-preemptive Scheduling </a:t>
            </a:r>
          </a:p>
          <a:p>
            <a:pPr lvl="1">
              <a:lnSpc>
                <a:spcPct val="120000"/>
              </a:lnSpc>
            </a:pPr>
            <a:r>
              <a:rPr kumimoji="1" lang="en-US" altLang="zh-CN" sz="2000" dirty="0">
                <a:ea typeface="Baskerville" panose="02020502070401020303" pitchFamily="18" charset="0"/>
              </a:rPr>
              <a:t>A thread continues to run until it gives up its processor</a:t>
            </a:r>
          </a:p>
          <a:p>
            <a:pPr>
              <a:lnSpc>
                <a:spcPct val="120000"/>
              </a:lnSpc>
            </a:pPr>
            <a:r>
              <a:rPr kumimoji="1" lang="en-US" altLang="zh-CN" sz="2333" dirty="0">
                <a:ea typeface="Baskerville" panose="02020502070401020303" pitchFamily="18" charset="0"/>
              </a:rPr>
              <a:t>Cooperative Scheduling (cooperative multitasking)</a:t>
            </a:r>
          </a:p>
          <a:p>
            <a:pPr lvl="1">
              <a:lnSpc>
                <a:spcPct val="120000"/>
              </a:lnSpc>
            </a:pPr>
            <a:r>
              <a:rPr kumimoji="1" lang="en-US" altLang="zh-CN" sz="2000" dirty="0">
                <a:ea typeface="Baskerville" panose="02020502070401020303" pitchFamily="18" charset="0"/>
              </a:rPr>
              <a:t>Every thread is supposed to call YIELD periodically</a:t>
            </a:r>
          </a:p>
          <a:p>
            <a:pPr>
              <a:lnSpc>
                <a:spcPct val="120000"/>
              </a:lnSpc>
            </a:pPr>
            <a:r>
              <a:rPr kumimoji="1" lang="en-US" altLang="zh-CN" sz="2333" dirty="0">
                <a:ea typeface="Baskerville" panose="02020502070401020303" pitchFamily="18" charset="0"/>
              </a:rPr>
              <a:t>Preemptive Scheduling</a:t>
            </a:r>
          </a:p>
          <a:p>
            <a:pPr lvl="1">
              <a:lnSpc>
                <a:spcPct val="120000"/>
              </a:lnSpc>
            </a:pPr>
            <a:r>
              <a:rPr kumimoji="1" lang="en-US" altLang="zh-CN" sz="2000" dirty="0">
                <a:ea typeface="Baskerville" panose="02020502070401020303" pitchFamily="18" charset="0"/>
              </a:rPr>
              <a:t>The thread manager force a thread to give up its processor after a time interval</a:t>
            </a:r>
          </a:p>
          <a:p>
            <a:pPr>
              <a:lnSpc>
                <a:spcPct val="120000"/>
              </a:lnSpc>
            </a:pPr>
            <a:endParaRPr kumimoji="1" lang="zh-CN" altLang="en-US" sz="2333"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44</a:t>
            </a:fld>
            <a:endParaRPr lang="zh-CN" altLang="en-US" dirty="0"/>
          </a:p>
        </p:txBody>
      </p:sp>
    </p:spTree>
    <p:extLst>
      <p:ext uri="{BB962C8B-B14F-4D97-AF65-F5344CB8AC3E}">
        <p14:creationId xmlns:p14="http://schemas.microsoft.com/office/powerpoint/2010/main" val="779047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ea typeface="Baskerville" panose="02020502070401020303" pitchFamily="18" charset="0"/>
              </a:rPr>
              <a:t>Implement Preemptive Scheduling</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sz="2800" dirty="0">
                <a:ea typeface="Baskerville" panose="02020502070401020303" pitchFamily="18" charset="0"/>
              </a:rPr>
              <a:t>Set the interval timer of a clock device</a:t>
            </a:r>
          </a:p>
          <a:p>
            <a:r>
              <a:rPr kumimoji="1" lang="en-US" altLang="zh-CN" sz="2800" dirty="0">
                <a:ea typeface="Baskerville" panose="02020502070401020303" pitchFamily="18" charset="0"/>
              </a:rPr>
              <a:t>When the timer expires</a:t>
            </a:r>
          </a:p>
          <a:p>
            <a:pPr lvl="1"/>
            <a:r>
              <a:rPr kumimoji="1" lang="en-US" altLang="zh-CN" sz="2400" dirty="0">
                <a:ea typeface="Baskerville" panose="02020502070401020303" pitchFamily="18" charset="0"/>
              </a:rPr>
              <a:t>The clock triggers an interrupt </a:t>
            </a:r>
          </a:p>
          <a:p>
            <a:pPr lvl="1"/>
            <a:r>
              <a:rPr kumimoji="1" lang="en-US" altLang="zh-CN" sz="2400" dirty="0">
                <a:ea typeface="Baskerville" panose="02020502070401020303" pitchFamily="18" charset="0"/>
              </a:rPr>
              <a:t>Switching to kernel mode in the processor layer to invoke clock interrupt handler</a:t>
            </a:r>
          </a:p>
          <a:p>
            <a:r>
              <a:rPr kumimoji="1" lang="en-US" altLang="zh-CN" sz="2800" dirty="0">
                <a:ea typeface="Baskerville" panose="02020502070401020303" pitchFamily="18" charset="0"/>
              </a:rPr>
              <a:t>The clock interrupt handler invokes an exception handler</a:t>
            </a:r>
          </a:p>
          <a:p>
            <a:pPr lvl="1"/>
            <a:r>
              <a:rPr kumimoji="1" lang="en-US" altLang="zh-CN" sz="2400" dirty="0">
                <a:ea typeface="Baskerville" panose="02020502070401020303" pitchFamily="18" charset="0"/>
              </a:rPr>
              <a:t>Runs in the thread layer</a:t>
            </a:r>
          </a:p>
          <a:p>
            <a:pPr lvl="1"/>
            <a:r>
              <a:rPr kumimoji="1" lang="en-US" altLang="zh-CN" sz="2400" dirty="0">
                <a:ea typeface="Baskerville" panose="02020502070401020303" pitchFamily="18" charset="0"/>
              </a:rPr>
              <a:t>Forces the currently running thread to yield</a:t>
            </a:r>
          </a:p>
          <a:p>
            <a:endParaRPr kumimoji="1" lang="zh-CN" altLang="en-US" sz="28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45</a:t>
            </a:fld>
            <a:endParaRPr lang="zh-CN" altLang="en-US" dirty="0"/>
          </a:p>
        </p:txBody>
      </p:sp>
    </p:spTree>
    <p:extLst>
      <p:ext uri="{BB962C8B-B14F-4D97-AF65-F5344CB8AC3E}">
        <p14:creationId xmlns:p14="http://schemas.microsoft.com/office/powerpoint/2010/main" val="35332230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Baskerville" panose="02020502070401020303" pitchFamily="18" charset="0"/>
              </a:rPr>
              <a:t>Timer Interrupt Handler</a:t>
            </a:r>
            <a:endParaRPr lang="zh-CN" altLang="en-US" dirty="0"/>
          </a:p>
        </p:txBody>
      </p:sp>
      <p:sp>
        <p:nvSpPr>
          <p:cNvPr id="4" name="矩形 3"/>
          <p:cNvSpPr/>
          <p:nvPr/>
        </p:nvSpPr>
        <p:spPr>
          <a:xfrm>
            <a:off x="479402" y="1489348"/>
            <a:ext cx="7626510" cy="2631490"/>
          </a:xfrm>
          <a:prstGeom prst="rect">
            <a:avLst/>
          </a:prstGeom>
        </p:spPr>
        <p:txBody>
          <a:bodyPr wrap="square">
            <a:spAutoFit/>
          </a:bodyPr>
          <a:lstStyle/>
          <a:p>
            <a:pPr>
              <a:lnSpc>
                <a:spcPts val="2200"/>
              </a:lnSpc>
            </a:pPr>
            <a:r>
              <a:rPr lang="en-US" altLang="zh-CN" sz="1600" dirty="0" err="1">
                <a:latin typeface="Source Han Sans HW TC" panose="020B0500000000000000" pitchFamily="34" charset="-128"/>
                <a:cs typeface="Consolas" panose="020B0609020204030204" pitchFamily="49" charset="0"/>
              </a:rPr>
              <a:t>timer_interrupt</a:t>
            </a:r>
            <a:r>
              <a:rPr lang="en-US" altLang="zh-CN" sz="1600" dirty="0">
                <a:latin typeface="Source Han Sans HW TC" panose="020B0500000000000000" pitchFamily="34" charset="-128"/>
                <a:cs typeface="Consolas" panose="020B0609020204030204" pitchFamily="49" charset="0"/>
              </a:rPr>
              <a:t>():</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push PC          </a:t>
            </a:r>
            <a:r>
              <a:rPr lang="en-US" altLang="zh-CN" sz="1600" dirty="0">
                <a:solidFill>
                  <a:schemeClr val="accent3">
                    <a:lumMod val="50000"/>
                  </a:schemeClr>
                </a:solidFill>
                <a:latin typeface="Source Han Sans HW TC" panose="020B0500000000000000" pitchFamily="34" charset="-128"/>
                <a:cs typeface="Consolas" panose="020B0609020204030204" pitchFamily="49" charset="0"/>
              </a:rPr>
              <a:t>// done by CPU</a:t>
            </a:r>
          </a:p>
          <a:p>
            <a:pPr>
              <a:lnSpc>
                <a:spcPts val="2200"/>
              </a:lnSpc>
            </a:pPr>
            <a:r>
              <a:rPr lang="en-US" altLang="zh-CN" sz="1600" dirty="0">
                <a:latin typeface="Source Han Sans HW TC" panose="020B0500000000000000" pitchFamily="34" charset="-128"/>
                <a:cs typeface="Consolas" panose="020B0609020204030204" pitchFamily="49" charset="0"/>
              </a:rPr>
              <a:t>  push registers   </a:t>
            </a:r>
            <a:r>
              <a:rPr lang="en-US" altLang="zh-CN" sz="1600" dirty="0">
                <a:solidFill>
                  <a:schemeClr val="accent3">
                    <a:lumMod val="50000"/>
                  </a:schemeClr>
                </a:solidFill>
                <a:latin typeface="Source Han Sans HW TC" panose="020B0500000000000000" pitchFamily="34" charset="-128"/>
                <a:cs typeface="Consolas" panose="020B0609020204030204" pitchFamily="49" charset="0"/>
              </a:rPr>
              <a:t>// this is not a function call; </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chemeClr val="accent3">
                    <a:lumMod val="50000"/>
                  </a:schemeClr>
                </a:solidFill>
                <a:latin typeface="Source Han Sans HW TC" panose="020B0500000000000000" pitchFamily="34" charset="-128"/>
                <a:cs typeface="Consolas" panose="020B0609020204030204" pitchFamily="49" charset="0"/>
              </a:rPr>
              <a:t>// cannot assume compiler saves registers</a:t>
            </a:r>
          </a:p>
          <a:p>
            <a:pPr>
              <a:lnSpc>
                <a:spcPts val="2200"/>
              </a:lnSpc>
            </a:pPr>
            <a:r>
              <a:rPr lang="en-US" altLang="zh-CN" sz="1600" dirty="0">
                <a:latin typeface="Source Han Sans HW TC" panose="020B0500000000000000" pitchFamily="34" charset="-128"/>
                <a:cs typeface="Consolas" panose="020B0609020204030204" pitchFamily="49" charset="0"/>
              </a:rPr>
              <a:t>  yield()</a:t>
            </a:r>
            <a:endParaRPr lang="zh-CN" altLang="en-US" sz="1600" dirty="0">
              <a:latin typeface="Source Han Sans HW TC" panose="020B0500000000000000" pitchFamily="34" charset="-128"/>
              <a:cs typeface="Consolas" panose="020B0609020204030204" pitchFamily="49" charset="0"/>
            </a:endParaRP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pop registers</a:t>
            </a:r>
          </a:p>
          <a:p>
            <a:pPr>
              <a:lnSpc>
                <a:spcPts val="2200"/>
              </a:lnSpc>
            </a:pPr>
            <a:r>
              <a:rPr lang="en-US" altLang="zh-CN" sz="1600" dirty="0">
                <a:latin typeface="Source Han Sans HW TC" panose="020B0500000000000000" pitchFamily="34" charset="-128"/>
                <a:cs typeface="Consolas" panose="020B0609020204030204" pitchFamily="49" charset="0"/>
              </a:rPr>
              <a:t>  pop PC</a:t>
            </a:r>
          </a:p>
        </p:txBody>
      </p:sp>
    </p:spTree>
    <p:extLst>
      <p:ext uri="{BB962C8B-B14F-4D97-AF65-F5344CB8AC3E}">
        <p14:creationId xmlns:p14="http://schemas.microsoft.com/office/powerpoint/2010/main" val="18993040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4042132"/>
          </a:xfrm>
          <a:prstGeom prst="rect">
            <a:avLst/>
          </a:prstGeom>
        </p:spPr>
        <p:txBody>
          <a:bodyPr>
            <a:spAutoFit/>
          </a:bodyPr>
          <a:lstStyle/>
          <a:p>
            <a:pPr>
              <a:lnSpc>
                <a:spcPts val="2200"/>
              </a:lnSpc>
            </a:pPr>
            <a:r>
              <a:rPr lang="en-US" altLang="zh-CN" sz="1600" dirty="0" err="1">
                <a:latin typeface="Source Han Sans HW TC" panose="020B0500000000000000" pitchFamily="34" charset="-128"/>
                <a:cs typeface="Consolas" panose="020B0609020204030204" pitchFamily="49" charset="0"/>
              </a:rPr>
              <a:t>yield_wait</a:t>
            </a:r>
            <a:r>
              <a:rPr lang="en-US" altLang="zh-CN" sz="1600" dirty="0">
                <a:latin typeface="Source Han Sans HW TC" panose="020B0500000000000000" pitchFamily="34" charset="-128"/>
                <a:cs typeface="Consolas" panose="020B0609020204030204" pitchFamily="49" charset="0"/>
              </a:rPr>
              <a:t>(): // called by wait()</a:t>
            </a:r>
          </a:p>
          <a:p>
            <a:pPr>
              <a:lnSpc>
                <a:spcPts val="2200"/>
              </a:lnSpc>
            </a:pPr>
            <a:r>
              <a:rPr lang="en-US" altLang="zh-CN" sz="1600" dirty="0">
                <a:latin typeface="Source Han Sans HW TC" panose="020B0500000000000000" pitchFamily="34" charset="-128"/>
                <a:cs typeface="Consolas" panose="020B0609020204030204" pitchFamily="49" charset="0"/>
              </a:rPr>
              <a:t>  id =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r>
              <a:rPr lang="en-US" altLang="zh-CN" sz="1600" dirty="0">
                <a:latin typeface="Source Han Sans HW TC" panose="020B0500000000000000" pitchFamily="34" charset="-128"/>
                <a:cs typeface="Consolas" panose="020B0609020204030204" pitchFamily="49" charset="0"/>
              </a:rPr>
              <a:t> = SP</a:t>
            </a:r>
          </a:p>
          <a:p>
            <a:pPr>
              <a:lnSpc>
                <a:spcPts val="2200"/>
              </a:lnSpc>
            </a:pPr>
            <a:r>
              <a:rPr lang="en-US" altLang="zh-CN" sz="1600" dirty="0">
                <a:latin typeface="Source Han Sans HW TC" panose="020B0500000000000000" pitchFamily="34" charset="-128"/>
                <a:cs typeface="Consolas" panose="020B0609020204030204" pitchFamily="49" charset="0"/>
              </a:rPr>
              <a:t>  SP =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[CPU].stack</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do:</a:t>
            </a:r>
          </a:p>
          <a:p>
            <a:pPr>
              <a:lnSpc>
                <a:spcPts val="2200"/>
              </a:lnSpc>
            </a:pPr>
            <a:r>
              <a:rPr lang="en-US" altLang="zh-CN" sz="1600" dirty="0">
                <a:latin typeface="Source Han Sans HW TC" panose="020B0500000000000000" pitchFamily="34" charset="-128"/>
                <a:cs typeface="Consolas" panose="020B0609020204030204" pitchFamily="49" charset="0"/>
              </a:rPr>
              <a:t>    id = (id + 1) mod N</a:t>
            </a:r>
          </a:p>
          <a:p>
            <a:pPr>
              <a:lnSpc>
                <a:spcPts val="2200"/>
              </a:lnSpc>
            </a:pPr>
            <a:r>
              <a:rPr lang="en-US" altLang="zh-CN" sz="1600" dirty="0">
                <a:latin typeface="Source Han Sans HW TC" panose="020B0500000000000000" pitchFamily="34" charset="-128"/>
                <a:cs typeface="Consolas" panose="020B0609020204030204" pitchFamily="49" charset="0"/>
              </a:rPr>
              <a:t>    release(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acquire(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while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RUNNABLE</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SP =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threads</a:t>
            </a:r>
            <a:r>
              <a:rPr lang="en-US" altLang="zh-CN" sz="1600" dirty="0">
                <a:latin typeface="Source Han Sans HW TC" panose="020B0500000000000000" pitchFamily="34" charset="-128"/>
                <a:cs typeface="Consolas" panose="020B0609020204030204" pitchFamily="49" charset="0"/>
              </a:rPr>
              <a:t>[id].state = RUNNING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 = id</a:t>
            </a:r>
          </a:p>
        </p:txBody>
      </p:sp>
      <p:sp>
        <p:nvSpPr>
          <p:cNvPr id="11" name="标题 1"/>
          <p:cNvSpPr>
            <a:spLocks noGrp="1"/>
          </p:cNvSpPr>
          <p:nvPr>
            <p:ph type="title"/>
          </p:nvPr>
        </p:nvSpPr>
        <p:spPr>
          <a:xfrm>
            <a:off x="5309639" y="170332"/>
            <a:ext cx="3359224" cy="952500"/>
          </a:xfrm>
        </p:spPr>
        <p:txBody>
          <a:bodyPr>
            <a:noAutofit/>
          </a:bodyPr>
          <a:lstStyle/>
          <a:p>
            <a:r>
              <a:rPr lang="en-US" altLang="zh-CN" sz="3200" dirty="0">
                <a:ea typeface="Baskerville" panose="02020502070401020303" pitchFamily="18" charset="0"/>
              </a:rPr>
              <a:t>YIELD_WAIT()</a:t>
            </a:r>
            <a:endParaRPr lang="zh-CN" altLang="en-US" sz="3200" dirty="0"/>
          </a:p>
        </p:txBody>
      </p:sp>
      <p:sp>
        <p:nvSpPr>
          <p:cNvPr id="15" name="矩形 14"/>
          <p:cNvSpPr/>
          <p:nvPr/>
        </p:nvSpPr>
        <p:spPr>
          <a:xfrm>
            <a:off x="5309639" y="1537741"/>
            <a:ext cx="3887986" cy="2349361"/>
          </a:xfrm>
          <a:prstGeom prst="rect">
            <a:avLst/>
          </a:prstGeom>
        </p:spPr>
        <p:txBody>
          <a:bodyPr wrap="square">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wait(cv, lock):</a:t>
            </a:r>
          </a:p>
          <a:p>
            <a:pPr>
              <a:lnSpc>
                <a:spcPts val="2200"/>
              </a:lnSpc>
            </a:pPr>
            <a:r>
              <a:rPr lang="en-US" altLang="zh-CN" sz="1600" dirty="0">
                <a:latin typeface="Source Han Sans HW TC" panose="020B0500000000000000" pitchFamily="34" charset="-128"/>
                <a:cs typeface="Consolas" panose="020B0609020204030204" pitchFamily="49" charset="0"/>
              </a:rPr>
              <a:t>    acquire(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release(lock)</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[id].cv = cv</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WAITING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yield_wait</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release(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acquire(lock)</a:t>
            </a:r>
          </a:p>
        </p:txBody>
      </p:sp>
      <p:sp>
        <p:nvSpPr>
          <p:cNvPr id="8" name="矩形 7"/>
          <p:cNvSpPr/>
          <p:nvPr/>
        </p:nvSpPr>
        <p:spPr>
          <a:xfrm>
            <a:off x="395536" y="4801716"/>
            <a:ext cx="8424936" cy="584775"/>
          </a:xfrm>
          <a:prstGeom prst="rect">
            <a:avLst/>
          </a:prstGeom>
          <a:solidFill>
            <a:schemeClr val="accent2">
              <a:lumMod val="20000"/>
              <a:lumOff val="80000"/>
            </a:schemeClr>
          </a:solidFill>
        </p:spPr>
        <p:txBody>
          <a:bodyPr wrap="square">
            <a:spAutoFit/>
          </a:bodyPr>
          <a:lstStyle/>
          <a:p>
            <a:r>
              <a:rPr lang="en-US" altLang="zh-CN" sz="1600" dirty="0">
                <a:latin typeface="Baskerville" panose="02020502070401020303" pitchFamily="18" charset="0"/>
                <a:ea typeface="Baskerville" panose="02020502070401020303" pitchFamily="18" charset="0"/>
                <a:cs typeface="Consolas" panose="020B0609020204030204" pitchFamily="49" charset="0"/>
              </a:rPr>
              <a:t>Problem: What happens if timer interrupt occurs when CPU is running yield / </a:t>
            </a:r>
            <a:r>
              <a:rPr lang="en-US" altLang="zh-CN" sz="1600" dirty="0" err="1">
                <a:latin typeface="Baskerville" panose="02020502070401020303" pitchFamily="18" charset="0"/>
                <a:ea typeface="Baskerville" panose="02020502070401020303" pitchFamily="18" charset="0"/>
                <a:cs typeface="Consolas" panose="020B0609020204030204" pitchFamily="49" charset="0"/>
              </a:rPr>
              <a:t>yield_wait</a:t>
            </a:r>
            <a:r>
              <a:rPr lang="en-US" altLang="zh-CN" sz="1600" dirty="0">
                <a:latin typeface="Baskerville" panose="02020502070401020303" pitchFamily="18" charset="0"/>
                <a:ea typeface="Baskerville" panose="02020502070401020303" pitchFamily="18" charset="0"/>
                <a:cs typeface="Consolas" panose="020B0609020204030204" pitchFamily="49" charset="0"/>
              </a:rPr>
              <a:t>? </a:t>
            </a:r>
          </a:p>
          <a:p>
            <a:r>
              <a:rPr lang="en-US" altLang="zh-CN" sz="1600" dirty="0">
                <a:latin typeface="Baskerville" panose="02020502070401020303" pitchFamily="18" charset="0"/>
                <a:ea typeface="Baskerville" panose="02020502070401020303" pitchFamily="18" charset="0"/>
                <a:cs typeface="Consolas" panose="020B0609020204030204" pitchFamily="49" charset="0"/>
              </a:rPr>
              <a:t>Since </a:t>
            </a:r>
            <a:r>
              <a:rPr lang="en-US" altLang="zh-CN" sz="1600" dirty="0" err="1">
                <a:latin typeface="Baskerville" panose="02020502070401020303" pitchFamily="18" charset="0"/>
                <a:ea typeface="Baskerville" panose="02020502070401020303" pitchFamily="18" charset="0"/>
                <a:cs typeface="Consolas" panose="020B0609020204030204" pitchFamily="49" charset="0"/>
              </a:rPr>
              <a:t>t_lock</a:t>
            </a:r>
            <a:r>
              <a:rPr lang="en-US" altLang="zh-CN" sz="1600" dirty="0">
                <a:latin typeface="Baskerville" panose="02020502070401020303" pitchFamily="18" charset="0"/>
                <a:ea typeface="Baskerville" panose="02020502070401020303" pitchFamily="18" charset="0"/>
                <a:cs typeface="Consolas" panose="020B0609020204030204" pitchFamily="49" charset="0"/>
              </a:rPr>
              <a:t> is already locked, When timer tries to call yield(), acquire(</a:t>
            </a:r>
            <a:r>
              <a:rPr lang="en-US" altLang="zh-CN" sz="1600" dirty="0" err="1">
                <a:latin typeface="Baskerville" panose="02020502070401020303" pitchFamily="18" charset="0"/>
                <a:ea typeface="Baskerville" panose="02020502070401020303" pitchFamily="18" charset="0"/>
                <a:cs typeface="Consolas" panose="020B0609020204030204" pitchFamily="49" charset="0"/>
              </a:rPr>
              <a:t>t_lock</a:t>
            </a:r>
            <a:r>
              <a:rPr lang="en-US" altLang="zh-CN" sz="1600" dirty="0">
                <a:latin typeface="Baskerville" panose="02020502070401020303" pitchFamily="18" charset="0"/>
                <a:ea typeface="Baskerville" panose="02020502070401020303" pitchFamily="18" charset="0"/>
                <a:cs typeface="Consolas" panose="020B0609020204030204" pitchFamily="49" charset="0"/>
              </a:rPr>
              <a:t>) will hang forever!</a:t>
            </a:r>
          </a:p>
        </p:txBody>
      </p:sp>
      <p:sp>
        <p:nvSpPr>
          <p:cNvPr id="6" name="右大括号 5"/>
          <p:cNvSpPr/>
          <p:nvPr/>
        </p:nvSpPr>
        <p:spPr>
          <a:xfrm>
            <a:off x="5004048" y="481236"/>
            <a:ext cx="216024" cy="3816423"/>
          </a:xfrm>
          <a:prstGeom prst="rightBrace">
            <a:avLst>
              <a:gd name="adj1" fmla="val 75584"/>
              <a:gd name="adj2" fmla="val 6941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Baskerville" panose="02020502070401020303" pitchFamily="18" charset="0"/>
            </a:endParaRPr>
          </a:p>
        </p:txBody>
      </p:sp>
      <p:cxnSp>
        <p:nvCxnSpPr>
          <p:cNvPr id="7" name="直接箭头连接符 6"/>
          <p:cNvCxnSpPr/>
          <p:nvPr/>
        </p:nvCxnSpPr>
        <p:spPr>
          <a:xfrm flipH="1">
            <a:off x="5329904" y="3132713"/>
            <a:ext cx="28803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22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4606389"/>
          </a:xfrm>
          <a:prstGeom prst="rect">
            <a:avLst/>
          </a:prstGeom>
        </p:spPr>
        <p:txBody>
          <a:bodyPr>
            <a:spAutoFit/>
          </a:bodyPr>
          <a:lstStyle/>
          <a:p>
            <a:pPr>
              <a:lnSpc>
                <a:spcPts val="2200"/>
              </a:lnSpc>
            </a:pPr>
            <a:r>
              <a:rPr lang="en-US" altLang="zh-CN" sz="1600" dirty="0" err="1">
                <a:latin typeface="Source Han Sans HW TC" panose="020B0500000000000000" pitchFamily="34" charset="-128"/>
                <a:cs typeface="Consolas" panose="020B0609020204030204" pitchFamily="49" charset="0"/>
              </a:rPr>
              <a:t>yield_wait</a:t>
            </a:r>
            <a:r>
              <a:rPr lang="en-US" altLang="zh-CN" sz="1600" dirty="0">
                <a:latin typeface="Source Han Sans HW TC" panose="020B0500000000000000" pitchFamily="34" charset="-128"/>
                <a:cs typeface="Consolas" panose="020B0609020204030204" pitchFamily="49" charset="0"/>
              </a:rPr>
              <a:t>(): // called by wait()</a:t>
            </a:r>
          </a:p>
          <a:p>
            <a:pPr>
              <a:lnSpc>
                <a:spcPts val="2200"/>
              </a:lnSpc>
            </a:pPr>
            <a:r>
              <a:rPr lang="en-US" altLang="zh-CN" sz="1600" dirty="0">
                <a:latin typeface="Source Han Sans HW TC" panose="020B0500000000000000" pitchFamily="34" charset="-128"/>
                <a:cs typeface="Consolas" panose="020B0609020204030204" pitchFamily="49" charset="0"/>
              </a:rPr>
              <a:t>  id =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r>
              <a:rPr lang="en-US" altLang="zh-CN" sz="1600" dirty="0">
                <a:latin typeface="Source Han Sans HW TC" panose="020B0500000000000000" pitchFamily="34" charset="-128"/>
                <a:cs typeface="Consolas" panose="020B0609020204030204" pitchFamily="49" charset="0"/>
              </a:rPr>
              <a:t> = SP</a:t>
            </a:r>
          </a:p>
          <a:p>
            <a:pPr>
              <a:lnSpc>
                <a:spcPts val="2200"/>
              </a:lnSpc>
            </a:pPr>
            <a:r>
              <a:rPr lang="en-US" altLang="zh-CN" sz="1600" dirty="0">
                <a:latin typeface="Source Han Sans HW TC" panose="020B0500000000000000" pitchFamily="34" charset="-128"/>
                <a:cs typeface="Consolas" panose="020B0609020204030204" pitchFamily="49" charset="0"/>
              </a:rPr>
              <a:t>  SP =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[CPU].stack</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do:</a:t>
            </a:r>
          </a:p>
          <a:p>
            <a:pPr>
              <a:lnSpc>
                <a:spcPts val="2200"/>
              </a:lnSpc>
            </a:pPr>
            <a:r>
              <a:rPr lang="en-US" altLang="zh-CN" sz="1600" dirty="0">
                <a:latin typeface="Source Han Sans HW TC" panose="020B0500000000000000" pitchFamily="34" charset="-128"/>
                <a:cs typeface="Consolas" panose="020B0609020204030204" pitchFamily="49" charset="0"/>
              </a:rPr>
              <a:t>    id = (id + 1) mod N</a:t>
            </a:r>
          </a:p>
          <a:p>
            <a:pPr>
              <a:lnSpc>
                <a:spcPts val="2200"/>
              </a:lnSpc>
            </a:pPr>
            <a:r>
              <a:rPr lang="en-US" altLang="zh-CN" sz="1600" dirty="0">
                <a:latin typeface="Source Han Sans HW TC" panose="020B0500000000000000" pitchFamily="34" charset="-128"/>
                <a:cs typeface="Consolas" panose="020B0609020204030204" pitchFamily="49" charset="0"/>
              </a:rPr>
              <a:t>    release(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enable_interrupt</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disable_interrupt</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acquire(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while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RUNNABLE</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SP =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threads</a:t>
            </a:r>
            <a:r>
              <a:rPr lang="en-US" altLang="zh-CN" sz="1600" dirty="0">
                <a:latin typeface="Source Han Sans HW TC" panose="020B0500000000000000" pitchFamily="34" charset="-128"/>
                <a:cs typeface="Consolas" panose="020B0609020204030204" pitchFamily="49" charset="0"/>
              </a:rPr>
              <a:t>[id].state = RUNNING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 = id</a:t>
            </a:r>
          </a:p>
        </p:txBody>
      </p:sp>
      <p:sp>
        <p:nvSpPr>
          <p:cNvPr id="11" name="标题 1"/>
          <p:cNvSpPr>
            <a:spLocks noGrp="1"/>
          </p:cNvSpPr>
          <p:nvPr>
            <p:ph type="title"/>
          </p:nvPr>
        </p:nvSpPr>
        <p:spPr>
          <a:xfrm>
            <a:off x="5309639" y="170332"/>
            <a:ext cx="3359224" cy="952500"/>
          </a:xfrm>
        </p:spPr>
        <p:txBody>
          <a:bodyPr>
            <a:noAutofit/>
          </a:bodyPr>
          <a:lstStyle/>
          <a:p>
            <a:r>
              <a:rPr lang="en-US" altLang="zh-CN" sz="3200" dirty="0">
                <a:ea typeface="Baskerville" panose="02020502070401020303" pitchFamily="18" charset="0"/>
              </a:rPr>
              <a:t>YIELD_WAIT()</a:t>
            </a:r>
            <a:endParaRPr lang="zh-CN" altLang="en-US" sz="3200" dirty="0"/>
          </a:p>
        </p:txBody>
      </p:sp>
      <p:sp>
        <p:nvSpPr>
          <p:cNvPr id="15" name="矩形 14"/>
          <p:cNvSpPr/>
          <p:nvPr/>
        </p:nvSpPr>
        <p:spPr>
          <a:xfrm>
            <a:off x="5309639" y="1537741"/>
            <a:ext cx="3887986" cy="2913618"/>
          </a:xfrm>
          <a:prstGeom prst="rect">
            <a:avLst/>
          </a:prstGeom>
        </p:spPr>
        <p:txBody>
          <a:bodyPr wrap="square">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wait(cv, lock):</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disable_interrupt</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acquire(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release(lock)</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[id].cv = cv</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WAITING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yield_wait</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release(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enable_interrupt</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acquire(lock)</a:t>
            </a:r>
          </a:p>
        </p:txBody>
      </p:sp>
      <p:sp>
        <p:nvSpPr>
          <p:cNvPr id="2" name="矩形 1"/>
          <p:cNvSpPr/>
          <p:nvPr/>
        </p:nvSpPr>
        <p:spPr>
          <a:xfrm>
            <a:off x="1043608" y="2712421"/>
            <a:ext cx="2592288" cy="577127"/>
          </a:xfrm>
          <a:prstGeom prst="rect">
            <a:avLst/>
          </a:prstGeom>
          <a:solidFill>
            <a:srgbClr val="FF0000">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Baskerville" panose="02020502070401020303" pitchFamily="18" charset="0"/>
            </a:endParaRPr>
          </a:p>
        </p:txBody>
      </p:sp>
      <p:sp>
        <p:nvSpPr>
          <p:cNvPr id="8" name="矩形 7"/>
          <p:cNvSpPr/>
          <p:nvPr/>
        </p:nvSpPr>
        <p:spPr>
          <a:xfrm>
            <a:off x="752058" y="5140643"/>
            <a:ext cx="7560841" cy="369332"/>
          </a:xfrm>
          <a:prstGeom prst="rect">
            <a:avLst/>
          </a:prstGeom>
          <a:solidFill>
            <a:schemeClr val="accent2">
              <a:lumMod val="20000"/>
              <a:lumOff val="80000"/>
            </a:schemeClr>
          </a:solidFill>
        </p:spPr>
        <p:txBody>
          <a:bodyPr wrap="square">
            <a:spAutoFit/>
          </a:bodyPr>
          <a:lstStyle/>
          <a:p>
            <a:r>
              <a:rPr lang="en-US" altLang="zh-CN" dirty="0">
                <a:latin typeface="Baskerville" panose="02020502070401020303" pitchFamily="18" charset="0"/>
                <a:ea typeface="Baskerville" panose="02020502070401020303" pitchFamily="18" charset="0"/>
                <a:cs typeface="Consolas" panose="020B0609020204030204" pitchFamily="49" charset="0"/>
              </a:rPr>
              <a:t>Problem: if timer interrupt comes, we would put the wrong thread to sleep!</a:t>
            </a:r>
          </a:p>
        </p:txBody>
      </p:sp>
      <p:sp>
        <p:nvSpPr>
          <p:cNvPr id="7" name="矩形 6"/>
          <p:cNvSpPr/>
          <p:nvPr/>
        </p:nvSpPr>
        <p:spPr>
          <a:xfrm>
            <a:off x="5705175" y="1896682"/>
            <a:ext cx="2395217" cy="269780"/>
          </a:xfrm>
          <a:prstGeom prst="rect">
            <a:avLst/>
          </a:prstGeom>
          <a:solidFill>
            <a:srgbClr val="FF0000">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Baskerville" panose="02020502070401020303" pitchFamily="18" charset="0"/>
            </a:endParaRPr>
          </a:p>
        </p:txBody>
      </p:sp>
      <p:sp>
        <p:nvSpPr>
          <p:cNvPr id="9" name="矩形 8"/>
          <p:cNvSpPr/>
          <p:nvPr/>
        </p:nvSpPr>
        <p:spPr>
          <a:xfrm>
            <a:off x="5705175" y="3827409"/>
            <a:ext cx="2395217" cy="296758"/>
          </a:xfrm>
          <a:prstGeom prst="rect">
            <a:avLst/>
          </a:prstGeom>
          <a:solidFill>
            <a:srgbClr val="FF0000">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Baskerville" panose="02020502070401020303" pitchFamily="18" charset="0"/>
            </a:endParaRPr>
          </a:p>
        </p:txBody>
      </p:sp>
      <p:cxnSp>
        <p:nvCxnSpPr>
          <p:cNvPr id="10" name="直接箭头连接符 9"/>
          <p:cNvCxnSpPr/>
          <p:nvPr/>
        </p:nvCxnSpPr>
        <p:spPr>
          <a:xfrm>
            <a:off x="428022" y="3001516"/>
            <a:ext cx="64807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右大括号 11"/>
          <p:cNvSpPr/>
          <p:nvPr/>
        </p:nvSpPr>
        <p:spPr>
          <a:xfrm>
            <a:off x="5004048" y="481236"/>
            <a:ext cx="216024" cy="4392488"/>
          </a:xfrm>
          <a:prstGeom prst="rightBrace">
            <a:avLst>
              <a:gd name="adj1" fmla="val 75584"/>
              <a:gd name="adj2" fmla="val 66786"/>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Baskerville" panose="02020502070401020303" pitchFamily="18" charset="0"/>
            </a:endParaRPr>
          </a:p>
        </p:txBody>
      </p:sp>
      <p:cxnSp>
        <p:nvCxnSpPr>
          <p:cNvPr id="13" name="直接箭头连接符 12"/>
          <p:cNvCxnSpPr/>
          <p:nvPr/>
        </p:nvCxnSpPr>
        <p:spPr>
          <a:xfrm flipH="1">
            <a:off x="5329904" y="3420745"/>
            <a:ext cx="28803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4527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4888518"/>
          </a:xfrm>
          <a:prstGeom prst="rect">
            <a:avLst/>
          </a:prstGeom>
        </p:spPr>
        <p:txBody>
          <a:bodyPr>
            <a:spAutoFit/>
          </a:bodyPr>
          <a:lstStyle/>
          <a:p>
            <a:pPr>
              <a:lnSpc>
                <a:spcPts val="2200"/>
              </a:lnSpc>
            </a:pPr>
            <a:r>
              <a:rPr lang="en-US" altLang="zh-CN" sz="1600" dirty="0" err="1">
                <a:latin typeface="Source Han Sans HW TC" panose="020B0500000000000000" pitchFamily="34" charset="-128"/>
                <a:cs typeface="Consolas" panose="020B0609020204030204" pitchFamily="49" charset="0"/>
              </a:rPr>
              <a:t>yield_wait</a:t>
            </a:r>
            <a:r>
              <a:rPr lang="en-US" altLang="zh-CN" sz="1600" dirty="0">
                <a:latin typeface="Source Han Sans HW TC" panose="020B0500000000000000" pitchFamily="34" charset="-128"/>
                <a:cs typeface="Consolas" panose="020B0609020204030204" pitchFamily="49" charset="0"/>
              </a:rPr>
              <a:t>(): // called by wait()</a:t>
            </a:r>
          </a:p>
          <a:p>
            <a:pPr>
              <a:lnSpc>
                <a:spcPts val="2200"/>
              </a:lnSpc>
            </a:pPr>
            <a:r>
              <a:rPr lang="en-US" altLang="zh-CN" sz="1600" dirty="0">
                <a:latin typeface="Source Han Sans HW TC" panose="020B0500000000000000" pitchFamily="34" charset="-128"/>
                <a:cs typeface="Consolas" panose="020B0609020204030204" pitchFamily="49" charset="0"/>
              </a:rPr>
              <a:t>  id =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 = null</a:t>
            </a: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r>
              <a:rPr lang="en-US" altLang="zh-CN" sz="1600" dirty="0">
                <a:latin typeface="Source Han Sans HW TC" panose="020B0500000000000000" pitchFamily="34" charset="-128"/>
                <a:cs typeface="Consolas" panose="020B0609020204030204" pitchFamily="49" charset="0"/>
              </a:rPr>
              <a:t> = SP</a:t>
            </a:r>
          </a:p>
          <a:p>
            <a:pPr>
              <a:lnSpc>
                <a:spcPts val="2200"/>
              </a:lnSpc>
            </a:pPr>
            <a:r>
              <a:rPr lang="en-US" altLang="zh-CN" sz="1600" dirty="0">
                <a:latin typeface="Source Han Sans HW TC" panose="020B0500000000000000" pitchFamily="34" charset="-128"/>
                <a:cs typeface="Consolas" panose="020B0609020204030204" pitchFamily="49" charset="0"/>
              </a:rPr>
              <a:t>  SP =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[CPU].stack</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do:</a:t>
            </a:r>
          </a:p>
          <a:p>
            <a:pPr>
              <a:lnSpc>
                <a:spcPts val="2200"/>
              </a:lnSpc>
            </a:pPr>
            <a:r>
              <a:rPr lang="en-US" altLang="zh-CN" sz="1600" dirty="0">
                <a:latin typeface="Source Han Sans HW TC" panose="020B0500000000000000" pitchFamily="34" charset="-128"/>
                <a:cs typeface="Consolas" panose="020B0609020204030204" pitchFamily="49" charset="0"/>
              </a:rPr>
              <a:t>    id = (id + 1) mod N</a:t>
            </a:r>
          </a:p>
          <a:p>
            <a:pPr>
              <a:lnSpc>
                <a:spcPts val="2200"/>
              </a:lnSpc>
            </a:pPr>
            <a:r>
              <a:rPr lang="en-US" altLang="zh-CN" sz="1600" dirty="0">
                <a:latin typeface="Source Han Sans HW TC" panose="020B0500000000000000" pitchFamily="34" charset="-128"/>
                <a:cs typeface="Consolas" panose="020B0609020204030204" pitchFamily="49" charset="0"/>
              </a:rPr>
              <a:t>    release(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enable_interrupt</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disable_interrupt</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acquire(</a:t>
            </a:r>
            <a:r>
              <a:rPr lang="en-US" altLang="zh-CN" sz="1600" dirty="0" err="1">
                <a:solidFill>
                  <a:srgbClr val="7030A0"/>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while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RUNNABLE</a:t>
            </a:r>
          </a:p>
          <a:p>
            <a:pPr>
              <a:lnSpc>
                <a:spcPts val="2200"/>
              </a:lnSpc>
            </a:pP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latin typeface="Source Han Sans HW TC" panose="020B0500000000000000" pitchFamily="34" charset="-128"/>
                <a:cs typeface="Consolas" panose="020B0609020204030204" pitchFamily="49" charset="0"/>
              </a:rPr>
              <a:t>  SP =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a:t>
            </a:r>
            <a:r>
              <a:rPr lang="en-US" altLang="zh-CN" sz="1600" dirty="0" err="1">
                <a:latin typeface="Source Han Sans HW TC" panose="020B0500000000000000" pitchFamily="34" charset="-128"/>
                <a:cs typeface="Consolas" panose="020B0609020204030204" pitchFamily="49" charset="0"/>
              </a:rPr>
              <a:t>sp</a:t>
            </a:r>
            <a:endParaRPr lang="en-US" altLang="zh-CN" sz="1600" dirty="0">
              <a:latin typeface="Source Han Sans HW TC" panose="020B0500000000000000" pitchFamily="34" charset="-128"/>
              <a:cs typeface="Consolas" panose="020B0609020204030204" pitchFamily="49" charset="0"/>
            </a:endParaRPr>
          </a:p>
          <a:p>
            <a:pPr>
              <a:lnSpc>
                <a:spcPts val="2200"/>
              </a:lnSpc>
            </a:pPr>
            <a:r>
              <a:rPr lang="en-US" altLang="zh-CN" sz="1600" dirty="0">
                <a:solidFill>
                  <a:srgbClr val="FF0000"/>
                </a:solidFill>
                <a:latin typeface="Source Han Sans HW TC" panose="020B0500000000000000" pitchFamily="34" charset="-128"/>
                <a:cs typeface="Consolas" panose="020B0609020204030204" pitchFamily="49" charset="0"/>
              </a:rPr>
              <a:t>  threads</a:t>
            </a:r>
            <a:r>
              <a:rPr lang="en-US" altLang="zh-CN" sz="1600" dirty="0">
                <a:latin typeface="Source Han Sans HW TC" panose="020B0500000000000000" pitchFamily="34" charset="-128"/>
                <a:cs typeface="Consolas" panose="020B0609020204030204" pitchFamily="49" charset="0"/>
              </a:rPr>
              <a:t>[id].state = RUNNING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solidFill>
                  <a:schemeClr val="tx2">
                    <a:lumMod val="60000"/>
                    <a:lumOff val="40000"/>
                  </a:schemeClr>
                </a:solidFill>
                <a:latin typeface="Source Han Sans HW TC" panose="020B0500000000000000" pitchFamily="34" charset="-128"/>
                <a:cs typeface="Consolas" panose="020B0609020204030204" pitchFamily="49" charset="0"/>
              </a:rPr>
              <a:t>cpus</a:t>
            </a:r>
            <a:r>
              <a:rPr lang="en-US" altLang="zh-CN" sz="1600" dirty="0">
                <a:latin typeface="Source Han Sans HW TC" panose="020B0500000000000000" pitchFamily="34" charset="-128"/>
                <a:cs typeface="Consolas" panose="020B0609020204030204" pitchFamily="49" charset="0"/>
              </a:rPr>
              <a:t>[CPU].thread = id</a:t>
            </a:r>
          </a:p>
        </p:txBody>
      </p:sp>
      <p:sp>
        <p:nvSpPr>
          <p:cNvPr id="11" name="标题 1"/>
          <p:cNvSpPr>
            <a:spLocks noGrp="1"/>
          </p:cNvSpPr>
          <p:nvPr>
            <p:ph type="title"/>
          </p:nvPr>
        </p:nvSpPr>
        <p:spPr>
          <a:xfrm>
            <a:off x="5309639" y="170332"/>
            <a:ext cx="3359224" cy="952500"/>
          </a:xfrm>
        </p:spPr>
        <p:txBody>
          <a:bodyPr>
            <a:noAutofit/>
          </a:bodyPr>
          <a:lstStyle/>
          <a:p>
            <a:r>
              <a:rPr lang="en-US" altLang="zh-CN" sz="3200" dirty="0">
                <a:ea typeface="Baskerville" panose="02020502070401020303" pitchFamily="18" charset="0"/>
              </a:rPr>
              <a:t>YIELD_WAIT()</a:t>
            </a:r>
            <a:endParaRPr lang="zh-CN" altLang="en-US" sz="3200" dirty="0"/>
          </a:p>
        </p:txBody>
      </p:sp>
      <p:sp>
        <p:nvSpPr>
          <p:cNvPr id="15" name="矩形 14"/>
          <p:cNvSpPr/>
          <p:nvPr/>
        </p:nvSpPr>
        <p:spPr>
          <a:xfrm>
            <a:off x="5309639" y="1537741"/>
            <a:ext cx="3887986" cy="2913618"/>
          </a:xfrm>
          <a:prstGeom prst="rect">
            <a:avLst/>
          </a:prstGeom>
        </p:spPr>
        <p:txBody>
          <a:bodyPr wrap="square">
            <a:spAutoFit/>
          </a:bodyPr>
          <a:lstStyle/>
          <a:p>
            <a:pPr>
              <a:lnSpc>
                <a:spcPts val="2200"/>
              </a:lnSpc>
            </a:pPr>
            <a:r>
              <a:rPr lang="en-US" altLang="zh-CN" sz="1600" dirty="0">
                <a:latin typeface="Source Han Sans HW TC" panose="020B0500000000000000" pitchFamily="34" charset="-128"/>
                <a:cs typeface="Consolas" panose="020B0609020204030204" pitchFamily="49" charset="0"/>
              </a:rPr>
              <a:t>wait(cv, lock):</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disable_interrupt</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acquire(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release(lock)</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[id].cv = cv</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a:solidFill>
                  <a:srgbClr val="FF0000"/>
                </a:solidFill>
                <a:latin typeface="Source Han Sans HW TC" panose="020B0500000000000000" pitchFamily="34" charset="-128"/>
                <a:cs typeface="Consolas" panose="020B0609020204030204" pitchFamily="49" charset="0"/>
              </a:rPr>
              <a:t>threads</a:t>
            </a:r>
            <a:r>
              <a:rPr lang="en-US" altLang="zh-CN" sz="1600" dirty="0">
                <a:latin typeface="Source Han Sans HW TC" panose="020B0500000000000000" pitchFamily="34" charset="-128"/>
                <a:cs typeface="Consolas" panose="020B0609020204030204" pitchFamily="49" charset="0"/>
              </a:rPr>
              <a:t>[id].state = WAITING</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yield_wait</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release(</a:t>
            </a:r>
            <a:r>
              <a:rPr lang="en-US" altLang="zh-CN" sz="1600" dirty="0" err="1">
                <a:solidFill>
                  <a:schemeClr val="accent4"/>
                </a:solidFill>
                <a:latin typeface="Source Han Sans HW TC" panose="020B0500000000000000" pitchFamily="34" charset="-128"/>
                <a:cs typeface="Consolas" panose="020B0609020204030204" pitchFamily="49" charset="0"/>
              </a:rPr>
              <a:t>t_lock</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t>
            </a:r>
            <a:r>
              <a:rPr lang="en-US" altLang="zh-CN" sz="1600" dirty="0" err="1">
                <a:latin typeface="Source Han Sans HW TC" panose="020B0500000000000000" pitchFamily="34" charset="-128"/>
                <a:cs typeface="Consolas" panose="020B0609020204030204" pitchFamily="49" charset="0"/>
              </a:rPr>
              <a:t>enable_interrupt</a:t>
            </a:r>
            <a:r>
              <a:rPr lang="en-US" altLang="zh-CN" sz="1600" dirty="0">
                <a:latin typeface="Source Han Sans HW TC" panose="020B0500000000000000" pitchFamily="34" charset="-128"/>
                <a:cs typeface="Consolas" panose="020B0609020204030204" pitchFamily="49" charset="0"/>
              </a:rPr>
              <a:t>()</a:t>
            </a:r>
          </a:p>
          <a:p>
            <a:pPr>
              <a:lnSpc>
                <a:spcPts val="2200"/>
              </a:lnSpc>
            </a:pPr>
            <a:r>
              <a:rPr lang="en-US" altLang="zh-CN" sz="1600" dirty="0">
                <a:latin typeface="Source Han Sans HW TC" panose="020B0500000000000000" pitchFamily="34" charset="-128"/>
                <a:cs typeface="Consolas" panose="020B0609020204030204" pitchFamily="49" charset="0"/>
              </a:rPr>
              <a:t>    acquire(lock)</a:t>
            </a:r>
          </a:p>
        </p:txBody>
      </p:sp>
      <p:sp>
        <p:nvSpPr>
          <p:cNvPr id="2" name="矩形 1"/>
          <p:cNvSpPr/>
          <p:nvPr/>
        </p:nvSpPr>
        <p:spPr>
          <a:xfrm>
            <a:off x="913994" y="1013131"/>
            <a:ext cx="2851517" cy="297264"/>
          </a:xfrm>
          <a:prstGeom prst="rect">
            <a:avLst/>
          </a:prstGeom>
          <a:solidFill>
            <a:srgbClr val="FF0000">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Baskerville" panose="02020502070401020303" pitchFamily="18" charset="0"/>
            </a:endParaRPr>
          </a:p>
        </p:txBody>
      </p:sp>
    </p:spTree>
    <p:extLst>
      <p:ext uri="{BB962C8B-B14F-4D97-AF65-F5344CB8AC3E}">
        <p14:creationId xmlns:p14="http://schemas.microsoft.com/office/powerpoint/2010/main" val="12850206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Baskerville" panose="02020502070401020303" pitchFamily="18" charset="0"/>
              </a:rPr>
              <a:t>Bounded Buffer and its API</a:t>
            </a:r>
            <a:endParaRPr lang="zh-CN" altLang="en-US" dirty="0"/>
          </a:p>
        </p:txBody>
      </p:sp>
      <p:sp>
        <p:nvSpPr>
          <p:cNvPr id="3" name="内容占位符 2"/>
          <p:cNvSpPr>
            <a:spLocks noGrp="1"/>
          </p:cNvSpPr>
          <p:nvPr>
            <p:ph idx="1"/>
          </p:nvPr>
        </p:nvSpPr>
        <p:spPr/>
        <p:txBody>
          <a:bodyPr/>
          <a:lstStyle/>
          <a:p>
            <a:r>
              <a:rPr lang="en-US" altLang="zh-CN" dirty="0">
                <a:ea typeface="Baskerville" panose="02020502070401020303" pitchFamily="18" charset="0"/>
              </a:rPr>
              <a:t>Bounded buffer: a buffer that stores (up to) N messages</a:t>
            </a:r>
          </a:p>
          <a:p>
            <a:endParaRPr lang="en-US" altLang="zh-CN" dirty="0">
              <a:ea typeface="Baskerville" panose="02020502070401020303" pitchFamily="18" charset="0"/>
            </a:endParaRPr>
          </a:p>
          <a:p>
            <a:r>
              <a:rPr lang="en-US" altLang="zh-CN" dirty="0">
                <a:ea typeface="Baskerville" panose="02020502070401020303" pitchFamily="18" charset="0"/>
              </a:rPr>
              <a:t>Bounded buffer API</a:t>
            </a:r>
          </a:p>
          <a:p>
            <a:pPr marL="457200" lvl="1" indent="0">
              <a:buNone/>
            </a:pPr>
            <a:r>
              <a:rPr lang="en-US" altLang="zh-CN" dirty="0">
                <a:solidFill>
                  <a:srgbClr val="FF0000"/>
                </a:solidFill>
                <a:ea typeface="Baskerville" panose="02020502070401020303" pitchFamily="18" charset="0"/>
              </a:rPr>
              <a:t>  send</a:t>
            </a:r>
            <a:r>
              <a:rPr lang="en-US" altLang="zh-CN" dirty="0">
                <a:ea typeface="Baskerville" panose="02020502070401020303" pitchFamily="18" charset="0"/>
              </a:rPr>
              <a:t> (m)</a:t>
            </a:r>
          </a:p>
          <a:p>
            <a:pPr marL="457200" lvl="1" indent="0">
              <a:buNone/>
            </a:pPr>
            <a:r>
              <a:rPr lang="en-US" altLang="zh-CN" dirty="0">
                <a:ea typeface="Baskerville" panose="02020502070401020303" pitchFamily="18" charset="0"/>
              </a:rPr>
              <a:t>  m &lt;- </a:t>
            </a:r>
            <a:r>
              <a:rPr lang="en-US" altLang="zh-CN" dirty="0">
                <a:solidFill>
                  <a:srgbClr val="FF0000"/>
                </a:solidFill>
                <a:ea typeface="Baskerville" panose="02020502070401020303" pitchFamily="18" charset="0"/>
              </a:rPr>
              <a:t>receive</a:t>
            </a:r>
            <a:r>
              <a:rPr lang="en-US" altLang="zh-CN" dirty="0">
                <a:ea typeface="Baskerville" panose="02020502070401020303" pitchFamily="18" charset="0"/>
              </a:rPr>
              <a:t>()</a:t>
            </a:r>
            <a:endParaRPr lang="zh-CN" altLang="en-US" dirty="0"/>
          </a:p>
        </p:txBody>
      </p:sp>
    </p:spTree>
    <p:extLst>
      <p:ext uri="{BB962C8B-B14F-4D97-AF65-F5344CB8AC3E}">
        <p14:creationId xmlns:p14="http://schemas.microsoft.com/office/powerpoint/2010/main" val="335635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ea typeface="Baskerville" panose="02020502070401020303" pitchFamily="18" charset="0"/>
              </a:rPr>
              <a:t>Summary</a:t>
            </a:r>
            <a:endParaRPr kumimoji="1" lang="zh-CN" altLang="en-US" dirty="0"/>
          </a:p>
        </p:txBody>
      </p:sp>
      <p:sp>
        <p:nvSpPr>
          <p:cNvPr id="3" name="内容占位符 2"/>
          <p:cNvSpPr>
            <a:spLocks noGrp="1"/>
          </p:cNvSpPr>
          <p:nvPr>
            <p:ph idx="1"/>
          </p:nvPr>
        </p:nvSpPr>
        <p:spPr>
          <a:xfrm>
            <a:off x="457200" y="1333500"/>
            <a:ext cx="8229600" cy="4267731"/>
          </a:xfrm>
        </p:spPr>
        <p:txBody>
          <a:bodyPr>
            <a:normAutofit fontScale="85000" lnSpcReduction="10000"/>
          </a:bodyPr>
          <a:lstStyle/>
          <a:p>
            <a:r>
              <a:rPr kumimoji="1" lang="en-US" altLang="zh-CN" sz="2400" dirty="0">
                <a:ea typeface="Baskerville" panose="02020502070401020303" pitchFamily="18" charset="0"/>
              </a:rPr>
              <a:t>Threads</a:t>
            </a:r>
          </a:p>
          <a:p>
            <a:pPr lvl="1"/>
            <a:r>
              <a:rPr kumimoji="1" lang="en-US" altLang="zh-CN" sz="2000" dirty="0">
                <a:ea typeface="Baskerville" panose="02020502070401020303" pitchFamily="18" charset="0"/>
              </a:rPr>
              <a:t>Virtualize a processor so that we can share it among programs</a:t>
            </a:r>
            <a:endParaRPr kumimoji="1" lang="zh-CN" altLang="en-US" sz="2000" dirty="0"/>
          </a:p>
          <a:p>
            <a:pPr lvl="1"/>
            <a:r>
              <a:rPr kumimoji="1" lang="en-US" altLang="zh-CN" sz="2000" dirty="0">
                <a:ea typeface="Baskerville" panose="02020502070401020303" pitchFamily="18" charset="0"/>
              </a:rPr>
              <a:t>yield() allows the kernel to suspend the current thread and resume another</a:t>
            </a:r>
          </a:p>
          <a:p>
            <a:r>
              <a:rPr kumimoji="1" lang="en-US" altLang="zh-CN" sz="2400" dirty="0">
                <a:ea typeface="Baskerville" panose="02020502070401020303" pitchFamily="18" charset="0"/>
              </a:rPr>
              <a:t>Condition Variables</a:t>
            </a:r>
          </a:p>
          <a:p>
            <a:pPr lvl="1"/>
            <a:r>
              <a:rPr kumimoji="1" lang="en-US" altLang="zh-CN" sz="2000" dirty="0">
                <a:ea typeface="Baskerville" panose="02020502070401020303" pitchFamily="18" charset="0"/>
              </a:rPr>
              <a:t>Provide a more efficient API for threads</a:t>
            </a:r>
          </a:p>
          <a:p>
            <a:pPr lvl="1"/>
            <a:r>
              <a:rPr kumimoji="1" lang="en-US" altLang="zh-CN" sz="2000" dirty="0">
                <a:ea typeface="Baskerville" panose="02020502070401020303" pitchFamily="18" charset="0"/>
              </a:rPr>
              <a:t>Threads wait for an event and are notified when it occurs</a:t>
            </a:r>
            <a:endParaRPr kumimoji="1" lang="zh-CN" altLang="en-US" sz="2000" dirty="0"/>
          </a:p>
          <a:p>
            <a:pPr lvl="1"/>
            <a:r>
              <a:rPr kumimoji="1" lang="en-US" altLang="zh-CN" sz="2000" dirty="0">
                <a:ea typeface="Baskerville" panose="02020502070401020303" pitchFamily="18" charset="0"/>
              </a:rPr>
              <a:t>wait() requires a new version of yield(), </a:t>
            </a:r>
            <a:r>
              <a:rPr kumimoji="1" lang="en-US" altLang="zh-CN" sz="2000" dirty="0" err="1">
                <a:ea typeface="Baskerville" panose="02020502070401020303" pitchFamily="18" charset="0"/>
              </a:rPr>
              <a:t>yield_wait</a:t>
            </a:r>
            <a:r>
              <a:rPr kumimoji="1" lang="en-US" altLang="zh-CN" sz="2000" dirty="0">
                <a:ea typeface="Baskerville" panose="02020502070401020303" pitchFamily="18" charset="0"/>
              </a:rPr>
              <a:t>()</a:t>
            </a:r>
          </a:p>
          <a:p>
            <a:r>
              <a:rPr kumimoji="1" lang="en-US" altLang="zh-CN" sz="2400" dirty="0">
                <a:ea typeface="Baskerville" panose="02020502070401020303" pitchFamily="18" charset="0"/>
              </a:rPr>
              <a:t>Preemption</a:t>
            </a:r>
          </a:p>
          <a:p>
            <a:pPr lvl="1"/>
            <a:r>
              <a:rPr kumimoji="1" lang="en-US" altLang="zh-CN" sz="2000" dirty="0">
                <a:ea typeface="Baskerville" panose="02020502070401020303" pitchFamily="18" charset="0"/>
              </a:rPr>
              <a:t>Forces a thread to be interrupted</a:t>
            </a:r>
          </a:p>
          <a:p>
            <a:pPr lvl="2"/>
            <a:r>
              <a:rPr kumimoji="1" lang="en-US" altLang="zh-CN" sz="1600" dirty="0">
                <a:ea typeface="Baskerville" panose="02020502070401020303" pitchFamily="18" charset="0"/>
              </a:rPr>
              <a:t>So that do not have to rely on programmers correctly using yield()</a:t>
            </a:r>
          </a:p>
          <a:p>
            <a:pPr lvl="1"/>
            <a:r>
              <a:rPr kumimoji="1" lang="en-US" altLang="zh-CN" sz="2000" dirty="0">
                <a:ea typeface="Baskerville" panose="02020502070401020303" pitchFamily="18" charset="0"/>
              </a:rPr>
              <a:t>Requires a special interrupt and hardware support to disable other interrupts</a:t>
            </a:r>
            <a:endParaRPr kumimoji="1" lang="zh-CN" altLang="en-US" sz="20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50</a:t>
            </a:fld>
            <a:endParaRPr lang="zh-CN" altLang="en-US" dirty="0"/>
          </a:p>
        </p:txBody>
      </p:sp>
    </p:spTree>
    <p:extLst>
      <p:ext uri="{BB962C8B-B14F-4D97-AF65-F5344CB8AC3E}">
        <p14:creationId xmlns:p14="http://schemas.microsoft.com/office/powerpoint/2010/main" val="24898491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ea typeface="Baskerville" panose="02020502070401020303" pitchFamily="18" charset="0"/>
              </a:rPr>
              <a:t>Understanding The Code In Book</a:t>
            </a:r>
            <a:endParaRPr lang="zh-CN" altLang="en-US" dirty="0"/>
          </a:p>
        </p:txBody>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123096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Baskerville" panose="02020502070401020303" pitchFamily="18" charset="0"/>
              </a:rPr>
              <a:t>Thread Layer and Processor Layer</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ea typeface="Baskerville" panose="02020502070401020303" pitchFamily="18" charset="0"/>
              </a:rPr>
              <a:t>A thread runs in thread layer</a:t>
            </a:r>
          </a:p>
          <a:p>
            <a:r>
              <a:rPr lang="en-US" altLang="zh-CN" dirty="0">
                <a:ea typeface="Baskerville" panose="02020502070401020303" pitchFamily="18" charset="0"/>
              </a:rPr>
              <a:t>A thread calls YIELD, enters processor layer</a:t>
            </a:r>
          </a:p>
          <a:p>
            <a:r>
              <a:rPr lang="en-US" altLang="zh-CN" dirty="0">
                <a:ea typeface="Baskerville" panose="02020502070401020303" pitchFamily="18" charset="0"/>
              </a:rPr>
              <a:t>Saves the state of the running thread</a:t>
            </a:r>
          </a:p>
          <a:p>
            <a:pPr lvl="1"/>
            <a:r>
              <a:rPr lang="en-US" altLang="zh-CN" dirty="0">
                <a:ea typeface="Baskerville" panose="02020502070401020303" pitchFamily="18" charset="0"/>
              </a:rPr>
              <a:t>General purpose </a:t>
            </a:r>
            <a:r>
              <a:rPr lang="en-US" altLang="zh-CN" dirty="0" err="1">
                <a:ea typeface="Baskerville" panose="02020502070401020303" pitchFamily="18" charset="0"/>
              </a:rPr>
              <a:t>regs</a:t>
            </a:r>
            <a:r>
              <a:rPr lang="en-US" altLang="zh-CN" dirty="0">
                <a:ea typeface="Baskerville" panose="02020502070401020303" pitchFamily="18" charset="0"/>
              </a:rPr>
              <a:t> + PC + SP + CR3</a:t>
            </a:r>
          </a:p>
          <a:p>
            <a:r>
              <a:rPr lang="en-US" altLang="zh-CN" dirty="0">
                <a:ea typeface="Baskerville" panose="02020502070401020303" pitchFamily="18" charset="0"/>
              </a:rPr>
              <a:t>Chose another runnable thread</a:t>
            </a:r>
          </a:p>
          <a:p>
            <a:r>
              <a:rPr lang="en-US" altLang="zh-CN" dirty="0">
                <a:ea typeface="Baskerville" panose="02020502070401020303" pitchFamily="18" charset="0"/>
              </a:rPr>
              <a:t>Exit the processor layer and enter thread layer</a:t>
            </a:r>
          </a:p>
          <a:p>
            <a:r>
              <a:rPr lang="en-US" altLang="zh-CN" dirty="0">
                <a:ea typeface="Baskerville" panose="02020502070401020303" pitchFamily="18" charset="0"/>
              </a:rPr>
              <a:t>The new thread runs in thread layer</a:t>
            </a:r>
          </a:p>
          <a:p>
            <a:endParaRPr lang="zh-CN" altLang="en-US" dirty="0"/>
          </a:p>
        </p:txBody>
      </p:sp>
    </p:spTree>
    <p:extLst>
      <p:ext uri="{BB962C8B-B14F-4D97-AF65-F5344CB8AC3E}">
        <p14:creationId xmlns:p14="http://schemas.microsoft.com/office/powerpoint/2010/main" val="25109885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53</a:t>
            </a:fld>
            <a:endParaRPr lang="zh-CN" altLang="en-US" dirty="0"/>
          </a:p>
        </p:txBody>
      </p:sp>
      <p:pic>
        <p:nvPicPr>
          <p:cNvPr id="5" name="图片 4"/>
          <p:cNvPicPr>
            <a:picLocks noChangeAspect="1"/>
          </p:cNvPicPr>
          <p:nvPr/>
        </p:nvPicPr>
        <p:blipFill>
          <a:blip r:embed="rId3"/>
          <a:stretch>
            <a:fillRect/>
          </a:stretch>
        </p:blipFill>
        <p:spPr>
          <a:xfrm>
            <a:off x="4692013" y="1297327"/>
            <a:ext cx="3428597" cy="2040227"/>
          </a:xfrm>
          <a:prstGeom prst="rect">
            <a:avLst/>
          </a:prstGeom>
          <a:solidFill>
            <a:srgbClr val="000000"/>
          </a:solidFill>
          <a:ln>
            <a:solidFill>
              <a:schemeClr val="tx1"/>
            </a:solidFill>
          </a:ln>
        </p:spPr>
      </p:pic>
      <p:pic>
        <p:nvPicPr>
          <p:cNvPr id="6" name="图片 5"/>
          <p:cNvPicPr>
            <a:picLocks noChangeAspect="1"/>
          </p:cNvPicPr>
          <p:nvPr/>
        </p:nvPicPr>
        <p:blipFill>
          <a:blip r:embed="rId4"/>
          <a:stretch>
            <a:fillRect/>
          </a:stretch>
        </p:blipFill>
        <p:spPr>
          <a:xfrm>
            <a:off x="1091613" y="157201"/>
            <a:ext cx="3420380" cy="1021574"/>
          </a:xfrm>
          <a:prstGeom prst="rect">
            <a:avLst/>
          </a:prstGeom>
          <a:solidFill>
            <a:srgbClr val="000000"/>
          </a:solidFill>
          <a:ln>
            <a:solidFill>
              <a:schemeClr val="tx1"/>
            </a:solidFill>
          </a:ln>
        </p:spPr>
      </p:pic>
      <p:pic>
        <p:nvPicPr>
          <p:cNvPr id="7" name="图片 6"/>
          <p:cNvPicPr>
            <a:picLocks noChangeAspect="1"/>
          </p:cNvPicPr>
          <p:nvPr/>
        </p:nvPicPr>
        <p:blipFill>
          <a:blip r:embed="rId5"/>
          <a:stretch>
            <a:fillRect/>
          </a:stretch>
        </p:blipFill>
        <p:spPr>
          <a:xfrm>
            <a:off x="1091613" y="1297327"/>
            <a:ext cx="3420380" cy="1041970"/>
          </a:xfrm>
          <a:prstGeom prst="rect">
            <a:avLst/>
          </a:prstGeom>
          <a:solidFill>
            <a:srgbClr val="000000"/>
          </a:solidFill>
          <a:ln>
            <a:solidFill>
              <a:schemeClr val="tx1"/>
            </a:solidFill>
          </a:ln>
        </p:spPr>
      </p:pic>
      <p:pic>
        <p:nvPicPr>
          <p:cNvPr id="8" name="图片 7"/>
          <p:cNvPicPr>
            <a:picLocks noChangeAspect="1"/>
          </p:cNvPicPr>
          <p:nvPr/>
        </p:nvPicPr>
        <p:blipFill>
          <a:blip r:embed="rId6"/>
          <a:stretch>
            <a:fillRect/>
          </a:stretch>
        </p:blipFill>
        <p:spPr>
          <a:xfrm>
            <a:off x="1091613" y="2737487"/>
            <a:ext cx="3420380" cy="617040"/>
          </a:xfrm>
          <a:prstGeom prst="rect">
            <a:avLst/>
          </a:prstGeom>
          <a:solidFill>
            <a:srgbClr val="000000"/>
          </a:solidFill>
          <a:ln>
            <a:solidFill>
              <a:schemeClr val="tx1"/>
            </a:solidFill>
          </a:ln>
        </p:spPr>
      </p:pic>
      <p:sp>
        <p:nvSpPr>
          <p:cNvPr id="9" name="矩形 8"/>
          <p:cNvSpPr/>
          <p:nvPr/>
        </p:nvSpPr>
        <p:spPr>
          <a:xfrm>
            <a:off x="2183096" y="380986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10" name="矩形 9"/>
          <p:cNvSpPr/>
          <p:nvPr/>
        </p:nvSpPr>
        <p:spPr>
          <a:xfrm>
            <a:off x="2858263" y="380986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11" name="矩形 10"/>
          <p:cNvSpPr/>
          <p:nvPr/>
        </p:nvSpPr>
        <p:spPr>
          <a:xfrm>
            <a:off x="2978277" y="380986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12" name="矩形 11"/>
          <p:cNvSpPr/>
          <p:nvPr/>
        </p:nvSpPr>
        <p:spPr>
          <a:xfrm>
            <a:off x="3633613" y="380986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13" name="矩形 12"/>
          <p:cNvSpPr/>
          <p:nvPr/>
        </p:nvSpPr>
        <p:spPr>
          <a:xfrm>
            <a:off x="5587556" y="380986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14" name="矩形 13"/>
          <p:cNvSpPr/>
          <p:nvPr/>
        </p:nvSpPr>
        <p:spPr>
          <a:xfrm>
            <a:off x="6254405" y="380986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15" name="矩形 14"/>
          <p:cNvSpPr/>
          <p:nvPr/>
        </p:nvSpPr>
        <p:spPr>
          <a:xfrm>
            <a:off x="6914478" y="380986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16" name="矩形 15"/>
          <p:cNvSpPr/>
          <p:nvPr/>
        </p:nvSpPr>
        <p:spPr>
          <a:xfrm>
            <a:off x="7034492" y="380986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17" name="矩形 16"/>
          <p:cNvSpPr/>
          <p:nvPr/>
        </p:nvSpPr>
        <p:spPr>
          <a:xfrm>
            <a:off x="7694565" y="380986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18" name="矩形 17"/>
          <p:cNvSpPr/>
          <p:nvPr/>
        </p:nvSpPr>
        <p:spPr>
          <a:xfrm>
            <a:off x="4934258" y="380986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19" name="矩形 18"/>
          <p:cNvSpPr/>
          <p:nvPr/>
        </p:nvSpPr>
        <p:spPr>
          <a:xfrm>
            <a:off x="852258" y="382055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latin typeface="Baskerville" panose="02020502070401020303" pitchFamily="18" charset="0"/>
              </a:rPr>
              <a:t>App</a:t>
            </a:r>
            <a:endParaRPr kumimoji="1" lang="zh-CN" altLang="en-US" sz="1333" dirty="0">
              <a:latin typeface="Baskerville" panose="02020502070401020303" pitchFamily="18" charset="0"/>
            </a:endParaRPr>
          </a:p>
        </p:txBody>
      </p:sp>
      <p:sp>
        <p:nvSpPr>
          <p:cNvPr id="20" name="矩形 19"/>
          <p:cNvSpPr/>
          <p:nvPr/>
        </p:nvSpPr>
        <p:spPr>
          <a:xfrm>
            <a:off x="1512332" y="380986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21" name="矩形 20"/>
          <p:cNvSpPr/>
          <p:nvPr/>
        </p:nvSpPr>
        <p:spPr>
          <a:xfrm>
            <a:off x="851587" y="4349923"/>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latin typeface="Baskerville" panose="02020502070401020303" pitchFamily="18" charset="0"/>
              </a:rPr>
              <a:t>YIELD</a:t>
            </a:r>
            <a:endParaRPr kumimoji="1" lang="zh-CN" altLang="en-US" sz="1333" dirty="0">
              <a:latin typeface="Baskerville" panose="02020502070401020303" pitchFamily="18" charset="0"/>
            </a:endParaRPr>
          </a:p>
        </p:txBody>
      </p:sp>
      <p:sp>
        <p:nvSpPr>
          <p:cNvPr id="22" name="矩形 21"/>
          <p:cNvSpPr/>
          <p:nvPr/>
        </p:nvSpPr>
        <p:spPr>
          <a:xfrm>
            <a:off x="1514028" y="4349923"/>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23" name="矩形 22"/>
          <p:cNvSpPr/>
          <p:nvPr/>
        </p:nvSpPr>
        <p:spPr>
          <a:xfrm>
            <a:off x="2180877" y="4349923"/>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24" name="矩形 23"/>
          <p:cNvSpPr/>
          <p:nvPr/>
        </p:nvSpPr>
        <p:spPr>
          <a:xfrm>
            <a:off x="2856045" y="4349923"/>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25" name="矩形 24"/>
          <p:cNvSpPr/>
          <p:nvPr/>
        </p:nvSpPr>
        <p:spPr>
          <a:xfrm>
            <a:off x="1514028" y="4657700"/>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latin typeface="Baskerville" panose="02020502070401020303" pitchFamily="18" charset="0"/>
              </a:rPr>
              <a:t>ENTER</a:t>
            </a:r>
            <a:endParaRPr kumimoji="1" lang="zh-CN" altLang="en-US" sz="1200" dirty="0">
              <a:latin typeface="Baskerville" panose="02020502070401020303" pitchFamily="18" charset="0"/>
            </a:endParaRPr>
          </a:p>
        </p:txBody>
      </p:sp>
      <p:sp>
        <p:nvSpPr>
          <p:cNvPr id="26" name="矩形 25"/>
          <p:cNvSpPr/>
          <p:nvPr/>
        </p:nvSpPr>
        <p:spPr>
          <a:xfrm>
            <a:off x="2180877" y="4657700"/>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27" name="矩形 26"/>
          <p:cNvSpPr/>
          <p:nvPr/>
        </p:nvSpPr>
        <p:spPr>
          <a:xfrm>
            <a:off x="2180877" y="4957734"/>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SCHED</a:t>
            </a:r>
            <a:endParaRPr kumimoji="1" lang="zh-CN" altLang="en-US" sz="1167" dirty="0">
              <a:latin typeface="Baskerville" panose="02020502070401020303" pitchFamily="18" charset="0"/>
            </a:endParaRPr>
          </a:p>
        </p:txBody>
      </p:sp>
      <p:sp>
        <p:nvSpPr>
          <p:cNvPr id="28" name="矩形 27"/>
          <p:cNvSpPr/>
          <p:nvPr/>
        </p:nvSpPr>
        <p:spPr>
          <a:xfrm>
            <a:off x="851587" y="3449824"/>
            <a:ext cx="763351" cy="323165"/>
          </a:xfrm>
          <a:prstGeom prst="rect">
            <a:avLst/>
          </a:prstGeom>
        </p:spPr>
        <p:txBody>
          <a:bodyPr wrap="none">
            <a:spAutoFit/>
          </a:bodyPr>
          <a:lstStyle/>
          <a:p>
            <a:r>
              <a:rPr kumimoji="1" lang="en-US" altLang="zh-CN" sz="1500" dirty="0">
                <a:latin typeface="Baskerville" panose="02020502070401020303" pitchFamily="18" charset="0"/>
              </a:rPr>
              <a:t>YIELD</a:t>
            </a:r>
            <a:endParaRPr lang="zh-CN" altLang="en-US" sz="1500" dirty="0">
              <a:latin typeface="Baskerville" panose="02020502070401020303" pitchFamily="18" charset="0"/>
            </a:endParaRPr>
          </a:p>
        </p:txBody>
      </p:sp>
      <p:sp>
        <p:nvSpPr>
          <p:cNvPr id="29" name="矩形 28"/>
          <p:cNvSpPr/>
          <p:nvPr/>
        </p:nvSpPr>
        <p:spPr>
          <a:xfrm>
            <a:off x="1514029" y="3457567"/>
            <a:ext cx="843501" cy="323165"/>
          </a:xfrm>
          <a:prstGeom prst="rect">
            <a:avLst/>
          </a:prstGeom>
        </p:spPr>
        <p:txBody>
          <a:bodyPr wrap="none">
            <a:spAutoFit/>
          </a:bodyPr>
          <a:lstStyle/>
          <a:p>
            <a:r>
              <a:rPr kumimoji="1" lang="en-US" altLang="zh-CN" sz="1500" dirty="0">
                <a:latin typeface="Baskerville" panose="02020502070401020303" pitchFamily="18" charset="0"/>
              </a:rPr>
              <a:t>ENTER</a:t>
            </a:r>
            <a:endParaRPr lang="zh-CN" altLang="en-US" sz="1500" dirty="0">
              <a:latin typeface="Baskerville" panose="02020502070401020303" pitchFamily="18" charset="0"/>
            </a:endParaRPr>
          </a:p>
        </p:txBody>
      </p:sp>
      <p:sp>
        <p:nvSpPr>
          <p:cNvPr id="30" name="矩形 29"/>
          <p:cNvSpPr/>
          <p:nvPr/>
        </p:nvSpPr>
        <p:spPr>
          <a:xfrm>
            <a:off x="2180877" y="3457567"/>
            <a:ext cx="846707" cy="323165"/>
          </a:xfrm>
          <a:prstGeom prst="rect">
            <a:avLst/>
          </a:prstGeom>
        </p:spPr>
        <p:txBody>
          <a:bodyPr wrap="none">
            <a:spAutoFit/>
          </a:bodyPr>
          <a:lstStyle/>
          <a:p>
            <a:r>
              <a:rPr kumimoji="1" lang="en-US" altLang="zh-CN" sz="1500" dirty="0">
                <a:latin typeface="Baskerville" panose="02020502070401020303" pitchFamily="18" charset="0"/>
              </a:rPr>
              <a:t>SCHED</a:t>
            </a:r>
            <a:endParaRPr lang="zh-CN" altLang="en-US" sz="1500" dirty="0">
              <a:latin typeface="Baskerville" panose="02020502070401020303" pitchFamily="18" charset="0"/>
            </a:endParaRPr>
          </a:p>
        </p:txBody>
      </p:sp>
      <p:sp>
        <p:nvSpPr>
          <p:cNvPr id="31" name="矩形 30"/>
          <p:cNvSpPr/>
          <p:nvPr/>
        </p:nvSpPr>
        <p:spPr>
          <a:xfrm>
            <a:off x="2891814" y="3457567"/>
            <a:ext cx="655949" cy="323165"/>
          </a:xfrm>
          <a:prstGeom prst="rect">
            <a:avLst/>
          </a:prstGeom>
        </p:spPr>
        <p:txBody>
          <a:bodyPr wrap="none">
            <a:spAutoFit/>
          </a:bodyPr>
          <a:lstStyle/>
          <a:p>
            <a:r>
              <a:rPr kumimoji="1" lang="en-US" altLang="zh-CN" sz="1500" dirty="0">
                <a:latin typeface="Baskerville" panose="02020502070401020303" pitchFamily="18" charset="0"/>
              </a:rPr>
              <a:t>EXIT</a:t>
            </a:r>
            <a:endParaRPr lang="zh-CN" altLang="en-US" sz="1500" dirty="0">
              <a:latin typeface="Baskerville" panose="02020502070401020303" pitchFamily="18" charset="0"/>
            </a:endParaRPr>
          </a:p>
        </p:txBody>
      </p:sp>
      <p:sp>
        <p:nvSpPr>
          <p:cNvPr id="32" name="矩形 31"/>
          <p:cNvSpPr/>
          <p:nvPr/>
        </p:nvSpPr>
        <p:spPr>
          <a:xfrm>
            <a:off x="2856045" y="4657700"/>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33" name="矩形 32"/>
          <p:cNvSpPr/>
          <p:nvPr/>
        </p:nvSpPr>
        <p:spPr>
          <a:xfrm>
            <a:off x="2856045" y="4957734"/>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34" name="矩形 33"/>
          <p:cNvSpPr/>
          <p:nvPr/>
        </p:nvSpPr>
        <p:spPr>
          <a:xfrm>
            <a:off x="2856045" y="5257767"/>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latin typeface="Baskerville" panose="02020502070401020303" pitchFamily="18" charset="0"/>
              </a:rPr>
              <a:t>EXIT</a:t>
            </a:r>
            <a:endParaRPr kumimoji="1" lang="zh-CN" altLang="en-US" sz="1333" dirty="0">
              <a:latin typeface="Baskerville" panose="02020502070401020303" pitchFamily="18" charset="0"/>
            </a:endParaRPr>
          </a:p>
        </p:txBody>
      </p:sp>
      <p:sp>
        <p:nvSpPr>
          <p:cNvPr id="35" name="右箭头 34"/>
          <p:cNvSpPr/>
          <p:nvPr/>
        </p:nvSpPr>
        <p:spPr>
          <a:xfrm>
            <a:off x="1213995" y="4837720"/>
            <a:ext cx="240027" cy="240027"/>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36" name="矩形 35"/>
          <p:cNvSpPr/>
          <p:nvPr/>
        </p:nvSpPr>
        <p:spPr>
          <a:xfrm>
            <a:off x="731573" y="4771631"/>
            <a:ext cx="595035" cy="348878"/>
          </a:xfrm>
          <a:prstGeom prst="rect">
            <a:avLst/>
          </a:prstGeom>
        </p:spPr>
        <p:txBody>
          <a:bodyPr wrap="none">
            <a:spAutoFit/>
          </a:bodyPr>
          <a:lstStyle/>
          <a:p>
            <a:r>
              <a:rPr kumimoji="1" lang="en-US" altLang="zh-CN" sz="1667" dirty="0">
                <a:solidFill>
                  <a:schemeClr val="accent1"/>
                </a:solidFill>
                <a:latin typeface="Baskerville" panose="02020502070401020303" pitchFamily="18" charset="0"/>
              </a:rPr>
              <a:t>SP-1</a:t>
            </a:r>
            <a:endParaRPr lang="zh-CN" altLang="en-US" sz="1667" dirty="0">
              <a:solidFill>
                <a:schemeClr val="accent1"/>
              </a:solidFill>
              <a:latin typeface="Baskerville" panose="02020502070401020303" pitchFamily="18" charset="0"/>
            </a:endParaRPr>
          </a:p>
        </p:txBody>
      </p:sp>
      <p:sp>
        <p:nvSpPr>
          <p:cNvPr id="37" name="矩形 36"/>
          <p:cNvSpPr/>
          <p:nvPr/>
        </p:nvSpPr>
        <p:spPr>
          <a:xfrm>
            <a:off x="2976058" y="434992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38" name="矩形 37"/>
          <p:cNvSpPr/>
          <p:nvPr/>
        </p:nvSpPr>
        <p:spPr>
          <a:xfrm>
            <a:off x="2976058" y="4657700"/>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ENTER</a:t>
            </a:r>
            <a:endParaRPr kumimoji="1" lang="zh-CN" altLang="en-US" sz="1167" dirty="0">
              <a:latin typeface="Baskerville" panose="02020502070401020303" pitchFamily="18" charset="0"/>
            </a:endParaRPr>
          </a:p>
        </p:txBody>
      </p:sp>
      <p:sp>
        <p:nvSpPr>
          <p:cNvPr id="39" name="右箭头 38"/>
          <p:cNvSpPr/>
          <p:nvPr/>
        </p:nvSpPr>
        <p:spPr>
          <a:xfrm rot="10800000">
            <a:off x="3611894" y="4837720"/>
            <a:ext cx="240027" cy="240027"/>
          </a:xfrm>
          <a:prstGeom prst="rightArrow">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40" name="矩形 39"/>
          <p:cNvSpPr/>
          <p:nvPr/>
        </p:nvSpPr>
        <p:spPr>
          <a:xfrm>
            <a:off x="3800343" y="4777713"/>
            <a:ext cx="595035" cy="348878"/>
          </a:xfrm>
          <a:prstGeom prst="rect">
            <a:avLst/>
          </a:prstGeom>
        </p:spPr>
        <p:txBody>
          <a:bodyPr wrap="none">
            <a:spAutoFit/>
          </a:bodyPr>
          <a:lstStyle/>
          <a:p>
            <a:r>
              <a:rPr kumimoji="1" lang="en-US" altLang="zh-CN" sz="1667" dirty="0">
                <a:solidFill>
                  <a:schemeClr val="accent2"/>
                </a:solidFill>
                <a:latin typeface="Baskerville" panose="02020502070401020303" pitchFamily="18" charset="0"/>
              </a:rPr>
              <a:t>SP-2</a:t>
            </a:r>
            <a:endParaRPr lang="zh-CN" altLang="en-US" sz="1667" dirty="0">
              <a:solidFill>
                <a:schemeClr val="accent2"/>
              </a:solidFill>
              <a:latin typeface="Baskerville" panose="02020502070401020303" pitchFamily="18" charset="0"/>
            </a:endParaRPr>
          </a:p>
        </p:txBody>
      </p:sp>
      <p:sp>
        <p:nvSpPr>
          <p:cNvPr id="41" name="矩形 40"/>
          <p:cNvSpPr/>
          <p:nvPr/>
        </p:nvSpPr>
        <p:spPr>
          <a:xfrm>
            <a:off x="3631395" y="434992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YIELD</a:t>
            </a:r>
            <a:endParaRPr kumimoji="1" lang="zh-CN" altLang="en-US" sz="1167" dirty="0">
              <a:latin typeface="Baskerville" panose="02020502070401020303" pitchFamily="18" charset="0"/>
            </a:endParaRPr>
          </a:p>
        </p:txBody>
      </p:sp>
      <p:sp>
        <p:nvSpPr>
          <p:cNvPr id="42" name="矩形 41"/>
          <p:cNvSpPr/>
          <p:nvPr/>
        </p:nvSpPr>
        <p:spPr>
          <a:xfrm>
            <a:off x="3631395" y="3457567"/>
            <a:ext cx="763351" cy="323165"/>
          </a:xfrm>
          <a:prstGeom prst="rect">
            <a:avLst/>
          </a:prstGeom>
        </p:spPr>
        <p:txBody>
          <a:bodyPr wrap="none">
            <a:spAutoFit/>
          </a:bodyPr>
          <a:lstStyle/>
          <a:p>
            <a:r>
              <a:rPr kumimoji="1" lang="en-US" altLang="zh-CN" sz="1500" dirty="0">
                <a:latin typeface="Baskerville" panose="02020502070401020303" pitchFamily="18" charset="0"/>
              </a:rPr>
              <a:t>YIELD</a:t>
            </a:r>
            <a:endParaRPr lang="zh-CN" altLang="en-US" sz="1500" dirty="0">
              <a:latin typeface="Baskerville" panose="02020502070401020303" pitchFamily="18" charset="0"/>
            </a:endParaRPr>
          </a:p>
        </p:txBody>
      </p:sp>
      <p:sp>
        <p:nvSpPr>
          <p:cNvPr id="43" name="矩形 42"/>
          <p:cNvSpPr/>
          <p:nvPr/>
        </p:nvSpPr>
        <p:spPr>
          <a:xfrm>
            <a:off x="5585337" y="434992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44" name="矩形 43"/>
          <p:cNvSpPr/>
          <p:nvPr/>
        </p:nvSpPr>
        <p:spPr>
          <a:xfrm>
            <a:off x="6252187" y="434992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45" name="矩形 44"/>
          <p:cNvSpPr/>
          <p:nvPr/>
        </p:nvSpPr>
        <p:spPr>
          <a:xfrm>
            <a:off x="6912260" y="434992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46" name="矩形 45"/>
          <p:cNvSpPr/>
          <p:nvPr/>
        </p:nvSpPr>
        <p:spPr>
          <a:xfrm>
            <a:off x="5585337" y="4657700"/>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latin typeface="Baskerville" panose="02020502070401020303" pitchFamily="18" charset="0"/>
              </a:rPr>
              <a:t>ENTER</a:t>
            </a:r>
            <a:endParaRPr kumimoji="1" lang="zh-CN" altLang="en-US" sz="1200" dirty="0">
              <a:latin typeface="Baskerville" panose="02020502070401020303" pitchFamily="18" charset="0"/>
            </a:endParaRPr>
          </a:p>
        </p:txBody>
      </p:sp>
      <p:sp>
        <p:nvSpPr>
          <p:cNvPr id="47" name="矩形 46"/>
          <p:cNvSpPr/>
          <p:nvPr/>
        </p:nvSpPr>
        <p:spPr>
          <a:xfrm>
            <a:off x="6252187" y="4657700"/>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48" name="矩形 47"/>
          <p:cNvSpPr/>
          <p:nvPr/>
        </p:nvSpPr>
        <p:spPr>
          <a:xfrm>
            <a:off x="6252187" y="4957734"/>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SCHED</a:t>
            </a:r>
            <a:endParaRPr kumimoji="1" lang="zh-CN" altLang="en-US" sz="1167" dirty="0">
              <a:latin typeface="Baskerville" panose="02020502070401020303" pitchFamily="18" charset="0"/>
            </a:endParaRPr>
          </a:p>
        </p:txBody>
      </p:sp>
      <p:sp>
        <p:nvSpPr>
          <p:cNvPr id="49" name="矩形 48"/>
          <p:cNvSpPr/>
          <p:nvPr/>
        </p:nvSpPr>
        <p:spPr>
          <a:xfrm>
            <a:off x="5585338" y="3457567"/>
            <a:ext cx="843501" cy="323165"/>
          </a:xfrm>
          <a:prstGeom prst="rect">
            <a:avLst/>
          </a:prstGeom>
        </p:spPr>
        <p:txBody>
          <a:bodyPr wrap="none">
            <a:spAutoFit/>
          </a:bodyPr>
          <a:lstStyle/>
          <a:p>
            <a:r>
              <a:rPr kumimoji="1" lang="en-US" altLang="zh-CN" sz="1500" dirty="0">
                <a:latin typeface="Baskerville" panose="02020502070401020303" pitchFamily="18" charset="0"/>
              </a:rPr>
              <a:t>ENTER</a:t>
            </a:r>
            <a:endParaRPr lang="zh-CN" altLang="en-US" sz="1500" dirty="0">
              <a:latin typeface="Baskerville" panose="02020502070401020303" pitchFamily="18" charset="0"/>
            </a:endParaRPr>
          </a:p>
        </p:txBody>
      </p:sp>
      <p:sp>
        <p:nvSpPr>
          <p:cNvPr id="50" name="矩形 49"/>
          <p:cNvSpPr/>
          <p:nvPr/>
        </p:nvSpPr>
        <p:spPr>
          <a:xfrm>
            <a:off x="6252187" y="3457567"/>
            <a:ext cx="846707" cy="323165"/>
          </a:xfrm>
          <a:prstGeom prst="rect">
            <a:avLst/>
          </a:prstGeom>
        </p:spPr>
        <p:txBody>
          <a:bodyPr wrap="none">
            <a:spAutoFit/>
          </a:bodyPr>
          <a:lstStyle/>
          <a:p>
            <a:r>
              <a:rPr kumimoji="1" lang="en-US" altLang="zh-CN" sz="1500" dirty="0">
                <a:latin typeface="Baskerville" panose="02020502070401020303" pitchFamily="18" charset="0"/>
              </a:rPr>
              <a:t>SCHED</a:t>
            </a:r>
            <a:endParaRPr lang="zh-CN" altLang="en-US" sz="1500" dirty="0">
              <a:latin typeface="Baskerville" panose="02020502070401020303" pitchFamily="18" charset="0"/>
            </a:endParaRPr>
          </a:p>
        </p:txBody>
      </p:sp>
      <p:sp>
        <p:nvSpPr>
          <p:cNvPr id="51" name="矩形 50"/>
          <p:cNvSpPr/>
          <p:nvPr/>
        </p:nvSpPr>
        <p:spPr>
          <a:xfrm>
            <a:off x="6972267" y="3457567"/>
            <a:ext cx="655949" cy="323165"/>
          </a:xfrm>
          <a:prstGeom prst="rect">
            <a:avLst/>
          </a:prstGeom>
        </p:spPr>
        <p:txBody>
          <a:bodyPr wrap="none">
            <a:spAutoFit/>
          </a:bodyPr>
          <a:lstStyle/>
          <a:p>
            <a:r>
              <a:rPr kumimoji="1" lang="en-US" altLang="zh-CN" sz="1500" dirty="0">
                <a:latin typeface="Baskerville" panose="02020502070401020303" pitchFamily="18" charset="0"/>
              </a:rPr>
              <a:t>EXIT</a:t>
            </a:r>
            <a:endParaRPr lang="zh-CN" altLang="en-US" sz="1500" dirty="0">
              <a:latin typeface="Baskerville" panose="02020502070401020303" pitchFamily="18" charset="0"/>
            </a:endParaRPr>
          </a:p>
        </p:txBody>
      </p:sp>
      <p:sp>
        <p:nvSpPr>
          <p:cNvPr id="52" name="矩形 51"/>
          <p:cNvSpPr/>
          <p:nvPr/>
        </p:nvSpPr>
        <p:spPr>
          <a:xfrm>
            <a:off x="6912260" y="4657700"/>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53" name="矩形 52"/>
          <p:cNvSpPr/>
          <p:nvPr/>
        </p:nvSpPr>
        <p:spPr>
          <a:xfrm>
            <a:off x="6912260" y="4957734"/>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54" name="矩形 53"/>
          <p:cNvSpPr/>
          <p:nvPr/>
        </p:nvSpPr>
        <p:spPr>
          <a:xfrm>
            <a:off x="6912260" y="5257767"/>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latin typeface="Baskerville" panose="02020502070401020303" pitchFamily="18" charset="0"/>
              </a:rPr>
              <a:t>EXIT</a:t>
            </a:r>
            <a:endParaRPr kumimoji="1" lang="zh-CN" altLang="en-US" sz="1333" dirty="0">
              <a:latin typeface="Baskerville" panose="02020502070401020303" pitchFamily="18" charset="0"/>
            </a:endParaRPr>
          </a:p>
        </p:txBody>
      </p:sp>
      <p:sp>
        <p:nvSpPr>
          <p:cNvPr id="55" name="矩形 54"/>
          <p:cNvSpPr/>
          <p:nvPr/>
        </p:nvSpPr>
        <p:spPr>
          <a:xfrm>
            <a:off x="7032273" y="4349923"/>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56" name="矩形 55"/>
          <p:cNvSpPr/>
          <p:nvPr/>
        </p:nvSpPr>
        <p:spPr>
          <a:xfrm>
            <a:off x="7032273" y="4657700"/>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latin typeface="Baskerville" panose="02020502070401020303" pitchFamily="18" charset="0"/>
              </a:rPr>
              <a:t>ENTER</a:t>
            </a:r>
            <a:endParaRPr kumimoji="1" lang="zh-CN" altLang="en-US" sz="1200" dirty="0">
              <a:latin typeface="Baskerville" panose="02020502070401020303" pitchFamily="18" charset="0"/>
            </a:endParaRPr>
          </a:p>
        </p:txBody>
      </p:sp>
      <p:sp>
        <p:nvSpPr>
          <p:cNvPr id="57" name="矩形 56"/>
          <p:cNvSpPr/>
          <p:nvPr/>
        </p:nvSpPr>
        <p:spPr>
          <a:xfrm>
            <a:off x="7692347" y="4349923"/>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latin typeface="Baskerville" panose="02020502070401020303" pitchFamily="18" charset="0"/>
              </a:rPr>
              <a:t>YIELD</a:t>
            </a:r>
            <a:endParaRPr kumimoji="1" lang="zh-CN" altLang="en-US" sz="1333" dirty="0">
              <a:latin typeface="Baskerville" panose="02020502070401020303" pitchFamily="18" charset="0"/>
            </a:endParaRPr>
          </a:p>
        </p:txBody>
      </p:sp>
      <p:sp>
        <p:nvSpPr>
          <p:cNvPr id="58" name="矩形 57"/>
          <p:cNvSpPr/>
          <p:nvPr/>
        </p:nvSpPr>
        <p:spPr>
          <a:xfrm>
            <a:off x="7692347" y="3449824"/>
            <a:ext cx="763351" cy="323165"/>
          </a:xfrm>
          <a:prstGeom prst="rect">
            <a:avLst/>
          </a:prstGeom>
        </p:spPr>
        <p:txBody>
          <a:bodyPr wrap="none">
            <a:spAutoFit/>
          </a:bodyPr>
          <a:lstStyle/>
          <a:p>
            <a:r>
              <a:rPr kumimoji="1" lang="en-US" altLang="zh-CN" sz="1500" dirty="0">
                <a:latin typeface="Baskerville" panose="02020502070401020303" pitchFamily="18" charset="0"/>
              </a:rPr>
              <a:t>YIELD</a:t>
            </a:r>
            <a:endParaRPr lang="zh-CN" altLang="en-US" sz="1500" dirty="0">
              <a:latin typeface="Baskerville" panose="02020502070401020303" pitchFamily="18" charset="0"/>
            </a:endParaRPr>
          </a:p>
        </p:txBody>
      </p:sp>
      <p:sp>
        <p:nvSpPr>
          <p:cNvPr id="59" name="右箭头 58"/>
          <p:cNvSpPr/>
          <p:nvPr/>
        </p:nvSpPr>
        <p:spPr>
          <a:xfrm rot="10800000">
            <a:off x="7681549" y="4837720"/>
            <a:ext cx="240027" cy="240027"/>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dirty="0">
              <a:latin typeface="Baskerville" panose="02020502070401020303" pitchFamily="18" charset="0"/>
            </a:endParaRPr>
          </a:p>
        </p:txBody>
      </p:sp>
      <p:sp>
        <p:nvSpPr>
          <p:cNvPr id="60" name="矩形 59"/>
          <p:cNvSpPr/>
          <p:nvPr/>
        </p:nvSpPr>
        <p:spPr>
          <a:xfrm>
            <a:off x="7869998" y="4777713"/>
            <a:ext cx="595035" cy="348878"/>
          </a:xfrm>
          <a:prstGeom prst="rect">
            <a:avLst/>
          </a:prstGeom>
        </p:spPr>
        <p:txBody>
          <a:bodyPr wrap="none">
            <a:spAutoFit/>
          </a:bodyPr>
          <a:lstStyle/>
          <a:p>
            <a:r>
              <a:rPr kumimoji="1" lang="en-US" altLang="zh-CN" sz="1667" dirty="0">
                <a:solidFill>
                  <a:schemeClr val="accent1"/>
                </a:solidFill>
                <a:latin typeface="Baskerville" panose="02020502070401020303" pitchFamily="18" charset="0"/>
              </a:rPr>
              <a:t>SP-1</a:t>
            </a:r>
            <a:endParaRPr kumimoji="1" lang="zh-CN" altLang="en-US" sz="1667" dirty="0">
              <a:solidFill>
                <a:schemeClr val="accent1"/>
              </a:solidFill>
              <a:latin typeface="Baskerville" panose="02020502070401020303" pitchFamily="18" charset="0"/>
            </a:endParaRPr>
          </a:p>
        </p:txBody>
      </p:sp>
      <p:sp>
        <p:nvSpPr>
          <p:cNvPr id="61" name="矩形 60"/>
          <p:cNvSpPr/>
          <p:nvPr/>
        </p:nvSpPr>
        <p:spPr>
          <a:xfrm>
            <a:off x="4932040" y="434992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latin typeface="Baskerville" panose="02020502070401020303" pitchFamily="18" charset="0"/>
              </a:rPr>
              <a:t>YIELD</a:t>
            </a:r>
            <a:endParaRPr kumimoji="1" lang="zh-CN" altLang="en-US" sz="1333" dirty="0">
              <a:latin typeface="Baskerville" panose="02020502070401020303" pitchFamily="18" charset="0"/>
            </a:endParaRPr>
          </a:p>
        </p:txBody>
      </p:sp>
      <p:sp>
        <p:nvSpPr>
          <p:cNvPr id="62" name="矩形 61"/>
          <p:cNvSpPr/>
          <p:nvPr/>
        </p:nvSpPr>
        <p:spPr>
          <a:xfrm>
            <a:off x="4932040" y="3457567"/>
            <a:ext cx="763351" cy="323165"/>
          </a:xfrm>
          <a:prstGeom prst="rect">
            <a:avLst/>
          </a:prstGeom>
        </p:spPr>
        <p:txBody>
          <a:bodyPr wrap="none">
            <a:spAutoFit/>
          </a:bodyPr>
          <a:lstStyle/>
          <a:p>
            <a:r>
              <a:rPr kumimoji="1" lang="en-US" altLang="zh-CN" sz="1500" dirty="0">
                <a:latin typeface="Baskerville" panose="02020502070401020303" pitchFamily="18" charset="0"/>
              </a:rPr>
              <a:t>YIELD</a:t>
            </a:r>
            <a:endParaRPr lang="zh-CN" altLang="en-US" sz="1500" dirty="0">
              <a:latin typeface="Baskerville" panose="02020502070401020303" pitchFamily="18" charset="0"/>
            </a:endParaRPr>
          </a:p>
        </p:txBody>
      </p:sp>
      <p:sp>
        <p:nvSpPr>
          <p:cNvPr id="63" name="右箭头 62"/>
          <p:cNvSpPr/>
          <p:nvPr/>
        </p:nvSpPr>
        <p:spPr>
          <a:xfrm>
            <a:off x="5292080" y="4837720"/>
            <a:ext cx="240027" cy="240027"/>
          </a:xfrm>
          <a:prstGeom prst="rightArrow">
            <a:avLst/>
          </a:prstGeom>
          <a:solidFill>
            <a:srgbClr val="C050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dirty="0">
              <a:latin typeface="Baskerville" panose="02020502070401020303" pitchFamily="18" charset="0"/>
            </a:endParaRPr>
          </a:p>
        </p:txBody>
      </p:sp>
      <p:sp>
        <p:nvSpPr>
          <p:cNvPr id="64" name="矩形 63"/>
          <p:cNvSpPr/>
          <p:nvPr/>
        </p:nvSpPr>
        <p:spPr>
          <a:xfrm>
            <a:off x="4752020" y="4771631"/>
            <a:ext cx="595035" cy="348878"/>
          </a:xfrm>
          <a:prstGeom prst="rect">
            <a:avLst/>
          </a:prstGeom>
        </p:spPr>
        <p:txBody>
          <a:bodyPr wrap="none">
            <a:spAutoFit/>
          </a:bodyPr>
          <a:lstStyle/>
          <a:p>
            <a:r>
              <a:rPr kumimoji="1" lang="en-US" altLang="zh-CN" sz="1667" dirty="0">
                <a:solidFill>
                  <a:schemeClr val="accent2"/>
                </a:solidFill>
                <a:latin typeface="Baskerville" panose="02020502070401020303" pitchFamily="18" charset="0"/>
              </a:rPr>
              <a:t>SP-2</a:t>
            </a:r>
            <a:endParaRPr kumimoji="1" lang="zh-CN" altLang="en-US" sz="1667" dirty="0">
              <a:solidFill>
                <a:schemeClr val="accent2"/>
              </a:solidFill>
              <a:latin typeface="Baskerville" panose="02020502070401020303" pitchFamily="18" charset="0"/>
            </a:endParaRPr>
          </a:p>
        </p:txBody>
      </p:sp>
      <p:sp>
        <p:nvSpPr>
          <p:cNvPr id="65" name="矩形 64"/>
          <p:cNvSpPr/>
          <p:nvPr/>
        </p:nvSpPr>
        <p:spPr>
          <a:xfrm>
            <a:off x="1511660" y="3809863"/>
            <a:ext cx="600067" cy="1140127"/>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66" name="矩形 65"/>
          <p:cNvSpPr/>
          <p:nvPr/>
        </p:nvSpPr>
        <p:spPr>
          <a:xfrm>
            <a:off x="7032273" y="3809863"/>
            <a:ext cx="600067" cy="1140127"/>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67" name="矩形 66"/>
          <p:cNvSpPr/>
          <p:nvPr/>
        </p:nvSpPr>
        <p:spPr>
          <a:xfrm>
            <a:off x="4271967" y="3809864"/>
            <a:ext cx="300033"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APP</a:t>
            </a:r>
            <a:endParaRPr kumimoji="1" lang="zh-CN" altLang="en-US" sz="1167" dirty="0">
              <a:latin typeface="Baskerville" panose="02020502070401020303" pitchFamily="18" charset="0"/>
            </a:endParaRPr>
          </a:p>
        </p:txBody>
      </p:sp>
      <p:sp>
        <p:nvSpPr>
          <p:cNvPr id="68" name="矩形 67"/>
          <p:cNvSpPr/>
          <p:nvPr/>
        </p:nvSpPr>
        <p:spPr>
          <a:xfrm>
            <a:off x="4604073" y="3809864"/>
            <a:ext cx="300033"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APP</a:t>
            </a:r>
            <a:endParaRPr kumimoji="1" lang="zh-CN" altLang="en-US" sz="1167" dirty="0">
              <a:latin typeface="Baskerville" panose="02020502070401020303" pitchFamily="18" charset="0"/>
            </a:endParaRPr>
          </a:p>
        </p:txBody>
      </p:sp>
      <p:sp>
        <p:nvSpPr>
          <p:cNvPr id="69" name="标题 1"/>
          <p:cNvSpPr>
            <a:spLocks noGrp="1"/>
          </p:cNvSpPr>
          <p:nvPr>
            <p:ph type="title"/>
          </p:nvPr>
        </p:nvSpPr>
        <p:spPr>
          <a:xfrm>
            <a:off x="4863413" y="120853"/>
            <a:ext cx="3308987" cy="648415"/>
          </a:xfrm>
        </p:spPr>
        <p:txBody>
          <a:bodyPr>
            <a:normAutofit/>
          </a:bodyPr>
          <a:lstStyle/>
          <a:p>
            <a:pPr algn="r"/>
            <a:r>
              <a:rPr kumimoji="1" lang="en-US" altLang="zh-CN" sz="3600" dirty="0">
                <a:ea typeface="Baskerville" panose="02020502070401020303" pitchFamily="18" charset="0"/>
              </a:rPr>
              <a:t>Context Switch</a:t>
            </a:r>
            <a:endParaRPr kumimoji="1" lang="zh-CN" altLang="en-US" sz="3600" dirty="0"/>
          </a:p>
        </p:txBody>
      </p:sp>
      <p:sp>
        <p:nvSpPr>
          <p:cNvPr id="70" name="右箭头 69"/>
          <p:cNvSpPr/>
          <p:nvPr/>
        </p:nvSpPr>
        <p:spPr>
          <a:xfrm>
            <a:off x="1031607" y="554730"/>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71" name="右箭头 70"/>
          <p:cNvSpPr/>
          <p:nvPr/>
        </p:nvSpPr>
        <p:spPr>
          <a:xfrm>
            <a:off x="1031607" y="1657367"/>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72" name="右箭头 71"/>
          <p:cNvSpPr/>
          <p:nvPr/>
        </p:nvSpPr>
        <p:spPr>
          <a:xfrm>
            <a:off x="1031607" y="1897393"/>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73" name="右箭头 72"/>
          <p:cNvSpPr/>
          <p:nvPr/>
        </p:nvSpPr>
        <p:spPr>
          <a:xfrm>
            <a:off x="4632007" y="2857500"/>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74" name="右箭头 73"/>
          <p:cNvSpPr/>
          <p:nvPr/>
        </p:nvSpPr>
        <p:spPr>
          <a:xfrm>
            <a:off x="1031607" y="2906248"/>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75" name="右箭头 74"/>
          <p:cNvSpPr/>
          <p:nvPr/>
        </p:nvSpPr>
        <p:spPr>
          <a:xfrm>
            <a:off x="1031607" y="3108785"/>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76" name="右箭头 75"/>
          <p:cNvSpPr/>
          <p:nvPr/>
        </p:nvSpPr>
        <p:spPr>
          <a:xfrm>
            <a:off x="1031607" y="948545"/>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Tree>
    <p:extLst>
      <p:ext uri="{BB962C8B-B14F-4D97-AF65-F5344CB8AC3E}">
        <p14:creationId xmlns:p14="http://schemas.microsoft.com/office/powerpoint/2010/main" val="38731994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0"/>
                                        </p:tgtEl>
                                      </p:cBhvr>
                                    </p:animEffect>
                                    <p:set>
                                      <p:cBhvr>
                                        <p:cTn id="37" dur="1" fill="hold">
                                          <p:stCondLst>
                                            <p:cond delay="499"/>
                                          </p:stCondLst>
                                        </p:cTn>
                                        <p:tgtEl>
                                          <p:spTgt spid="70"/>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500"/>
                                        <p:tgtEl>
                                          <p:spTgt spid="7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fade">
                                      <p:cBhvr>
                                        <p:cTn id="46" dur="500"/>
                                        <p:tgtEl>
                                          <p:spTgt spid="6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71"/>
                                        </p:tgtEl>
                                      </p:cBhvr>
                                    </p:animEffect>
                                    <p:set>
                                      <p:cBhvr>
                                        <p:cTn id="57" dur="1" fill="hold">
                                          <p:stCondLst>
                                            <p:cond delay="499"/>
                                          </p:stCondLst>
                                        </p:cTn>
                                        <p:tgtEl>
                                          <p:spTgt spid="71"/>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500"/>
                                        <p:tgtEl>
                                          <p:spTgt spid="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72"/>
                                        </p:tgtEl>
                                      </p:cBhvr>
                                    </p:animEffect>
                                    <p:set>
                                      <p:cBhvr>
                                        <p:cTn id="83" dur="1" fill="hold">
                                          <p:stCondLst>
                                            <p:cond delay="499"/>
                                          </p:stCondLst>
                                        </p:cTn>
                                        <p:tgtEl>
                                          <p:spTgt spid="72"/>
                                        </p:tgtEl>
                                        <p:attrNameLst>
                                          <p:attrName>style.visibility</p:attrName>
                                        </p:attrNameLst>
                                      </p:cBhvr>
                                      <p:to>
                                        <p:strVal val="hidden"/>
                                      </p:to>
                                    </p:set>
                                  </p:childTnLst>
                                </p:cTn>
                              </p:par>
                            </p:childTnLst>
                          </p:cTn>
                        </p:par>
                        <p:par>
                          <p:cTn id="84" fill="hold">
                            <p:stCondLst>
                              <p:cond delay="500"/>
                            </p:stCondLst>
                            <p:childTnLst>
                              <p:par>
                                <p:cTn id="85" presetID="10" presetClass="entr" presetSubtype="0" fill="hold" grpId="0" nodeType="after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fade">
                                      <p:cBhvr>
                                        <p:cTn id="87" dur="500"/>
                                        <p:tgtEl>
                                          <p:spTgt spid="7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fade">
                                      <p:cBhvr>
                                        <p:cTn id="95" dur="500"/>
                                        <p:tgtEl>
                                          <p:spTgt spid="1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fade">
                                      <p:cBhvr>
                                        <p:cTn id="98" dur="500"/>
                                        <p:tgtEl>
                                          <p:spTgt spid="2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fade">
                                      <p:cBhvr>
                                        <p:cTn id="107" dur="500"/>
                                        <p:tgtEl>
                                          <p:spTgt spid="3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73"/>
                                        </p:tgtEl>
                                      </p:cBhvr>
                                    </p:animEffect>
                                    <p:set>
                                      <p:cBhvr>
                                        <p:cTn id="112" dur="1" fill="hold">
                                          <p:stCondLst>
                                            <p:cond delay="499"/>
                                          </p:stCondLst>
                                        </p:cTn>
                                        <p:tgtEl>
                                          <p:spTgt spid="73"/>
                                        </p:tgtEl>
                                        <p:attrNameLst>
                                          <p:attrName>style.visibility</p:attrName>
                                        </p:attrNameLst>
                                      </p:cBhvr>
                                      <p:to>
                                        <p:strVal val="hidden"/>
                                      </p:to>
                                    </p:set>
                                  </p:childTnLst>
                                </p:cTn>
                              </p:par>
                            </p:childTnLst>
                          </p:cTn>
                        </p:par>
                        <p:par>
                          <p:cTn id="113" fill="hold">
                            <p:stCondLst>
                              <p:cond delay="500"/>
                            </p:stCondLst>
                            <p:childTnLst>
                              <p:par>
                                <p:cTn id="114" presetID="10" presetClass="entr" presetSubtype="0" fill="hold" grpId="0" nodeType="afterEffect">
                                  <p:stCondLst>
                                    <p:cond delay="0"/>
                                  </p:stCondLst>
                                  <p:childTnLst>
                                    <p:set>
                                      <p:cBhvr>
                                        <p:cTn id="115" dur="1" fill="hold">
                                          <p:stCondLst>
                                            <p:cond delay="0"/>
                                          </p:stCondLst>
                                        </p:cTn>
                                        <p:tgtEl>
                                          <p:spTgt spid="74"/>
                                        </p:tgtEl>
                                        <p:attrNameLst>
                                          <p:attrName>style.visibility</p:attrName>
                                        </p:attrNameLst>
                                      </p:cBhvr>
                                      <p:to>
                                        <p:strVal val="visible"/>
                                      </p:to>
                                    </p:set>
                                    <p:animEffect transition="in" filter="fade">
                                      <p:cBhvr>
                                        <p:cTn id="116" dur="500"/>
                                        <p:tgtEl>
                                          <p:spTgt spid="74"/>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fade">
                                      <p:cBhvr>
                                        <p:cTn id="124" dur="500"/>
                                        <p:tgtEl>
                                          <p:spTgt spid="37"/>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fade">
                                      <p:cBhvr>
                                        <p:cTn id="127" dur="500"/>
                                        <p:tgtEl>
                                          <p:spTgt spid="3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9"/>
                                        </p:tgtEl>
                                        <p:attrNameLst>
                                          <p:attrName>style.visibility</p:attrName>
                                        </p:attrNameLst>
                                      </p:cBhvr>
                                      <p:to>
                                        <p:strVal val="visible"/>
                                      </p:to>
                                    </p:set>
                                    <p:animEffect transition="in" filter="fade">
                                      <p:cBhvr>
                                        <p:cTn id="130" dur="500"/>
                                        <p:tgtEl>
                                          <p:spTgt spid="39"/>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0"/>
                                        </p:tgtEl>
                                        <p:attrNameLst>
                                          <p:attrName>style.visibility</p:attrName>
                                        </p:attrNameLst>
                                      </p:cBhvr>
                                      <p:to>
                                        <p:strVal val="visible"/>
                                      </p:to>
                                    </p:set>
                                    <p:animEffect transition="in" filter="fade">
                                      <p:cBhvr>
                                        <p:cTn id="133" dur="500"/>
                                        <p:tgtEl>
                                          <p:spTgt spid="40"/>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xit" presetSubtype="0" fill="hold" grpId="1" nodeType="clickEffect">
                                  <p:stCondLst>
                                    <p:cond delay="0"/>
                                  </p:stCondLst>
                                  <p:childTnLst>
                                    <p:animEffect transition="out" filter="fade">
                                      <p:cBhvr>
                                        <p:cTn id="137" dur="500"/>
                                        <p:tgtEl>
                                          <p:spTgt spid="74"/>
                                        </p:tgtEl>
                                      </p:cBhvr>
                                    </p:animEffect>
                                    <p:set>
                                      <p:cBhvr>
                                        <p:cTn id="138" dur="1" fill="hold">
                                          <p:stCondLst>
                                            <p:cond delay="499"/>
                                          </p:stCondLst>
                                        </p:cTn>
                                        <p:tgtEl>
                                          <p:spTgt spid="74"/>
                                        </p:tgtEl>
                                        <p:attrNameLst>
                                          <p:attrName>style.visibility</p:attrName>
                                        </p:attrNameLst>
                                      </p:cBhvr>
                                      <p:to>
                                        <p:strVal val="hidden"/>
                                      </p:to>
                                    </p:se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75"/>
                                        </p:tgtEl>
                                        <p:attrNameLst>
                                          <p:attrName>style.visibility</p:attrName>
                                        </p:attrNameLst>
                                      </p:cBhvr>
                                      <p:to>
                                        <p:strVal val="visible"/>
                                      </p:to>
                                    </p:set>
                                    <p:animEffect transition="in" filter="fade">
                                      <p:cBhvr>
                                        <p:cTn id="142" dur="500"/>
                                        <p:tgtEl>
                                          <p:spTgt spid="75"/>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2"/>
                                        </p:tgtEl>
                                        <p:attrNameLst>
                                          <p:attrName>style.visibility</p:attrName>
                                        </p:attrNameLst>
                                      </p:cBhvr>
                                      <p:to>
                                        <p:strVal val="visible"/>
                                      </p:to>
                                    </p:set>
                                    <p:animEffect transition="in" filter="fade">
                                      <p:cBhvr>
                                        <p:cTn id="147" dur="500"/>
                                        <p:tgtEl>
                                          <p:spTgt spid="42"/>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2"/>
                                        </p:tgtEl>
                                        <p:attrNameLst>
                                          <p:attrName>style.visibility</p:attrName>
                                        </p:attrNameLst>
                                      </p:cBhvr>
                                      <p:to>
                                        <p:strVal val="visible"/>
                                      </p:to>
                                    </p:set>
                                    <p:animEffect transition="in" filter="fade">
                                      <p:cBhvr>
                                        <p:cTn id="150" dur="500"/>
                                        <p:tgtEl>
                                          <p:spTgt spid="1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1"/>
                                        </p:tgtEl>
                                        <p:attrNameLst>
                                          <p:attrName>style.visibility</p:attrName>
                                        </p:attrNameLst>
                                      </p:cBhvr>
                                      <p:to>
                                        <p:strVal val="visible"/>
                                      </p:to>
                                    </p:set>
                                    <p:animEffect transition="in" filter="fade">
                                      <p:cBhvr>
                                        <p:cTn id="153" dur="500"/>
                                        <p:tgtEl>
                                          <p:spTgt spid="41"/>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75"/>
                                        </p:tgtEl>
                                      </p:cBhvr>
                                    </p:animEffect>
                                    <p:set>
                                      <p:cBhvr>
                                        <p:cTn id="158" dur="1" fill="hold">
                                          <p:stCondLst>
                                            <p:cond delay="499"/>
                                          </p:stCondLst>
                                        </p:cTn>
                                        <p:tgtEl>
                                          <p:spTgt spid="75"/>
                                        </p:tgtEl>
                                        <p:attrNameLst>
                                          <p:attrName>style.visibility</p:attrName>
                                        </p:attrNameLst>
                                      </p:cBhvr>
                                      <p:to>
                                        <p:strVal val="hidden"/>
                                      </p:to>
                                    </p:set>
                                  </p:childTnLst>
                                </p:cTn>
                              </p:par>
                            </p:childTnLst>
                          </p:cTn>
                        </p:par>
                        <p:par>
                          <p:cTn id="159" fill="hold">
                            <p:stCondLst>
                              <p:cond delay="500"/>
                            </p:stCondLst>
                            <p:childTnLst>
                              <p:par>
                                <p:cTn id="160" presetID="10" presetClass="entr" presetSubtype="0" fill="hold" grpId="0" nodeType="afterEffect">
                                  <p:stCondLst>
                                    <p:cond delay="0"/>
                                  </p:stCondLst>
                                  <p:childTnLst>
                                    <p:set>
                                      <p:cBhvr>
                                        <p:cTn id="161" dur="1" fill="hold">
                                          <p:stCondLst>
                                            <p:cond delay="0"/>
                                          </p:stCondLst>
                                        </p:cTn>
                                        <p:tgtEl>
                                          <p:spTgt spid="76"/>
                                        </p:tgtEl>
                                        <p:attrNameLst>
                                          <p:attrName>style.visibility</p:attrName>
                                        </p:attrNameLst>
                                      </p:cBhvr>
                                      <p:to>
                                        <p:strVal val="visible"/>
                                      </p:to>
                                    </p:set>
                                    <p:animEffect transition="in" filter="fade">
                                      <p:cBhvr>
                                        <p:cTn id="162" dur="500"/>
                                        <p:tgtEl>
                                          <p:spTgt spid="76"/>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67"/>
                                        </p:tgtEl>
                                        <p:attrNameLst>
                                          <p:attrName>style.visibility</p:attrName>
                                        </p:attrNameLst>
                                      </p:cBhvr>
                                      <p:to>
                                        <p:strVal val="visible"/>
                                      </p:to>
                                    </p:set>
                                    <p:animEffect transition="in" filter="fade">
                                      <p:cBhvr>
                                        <p:cTn id="167" dur="500"/>
                                        <p:tgtEl>
                                          <p:spTgt spid="67"/>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grpId="1" nodeType="clickEffect">
                                  <p:stCondLst>
                                    <p:cond delay="0"/>
                                  </p:stCondLst>
                                  <p:childTnLst>
                                    <p:animEffect transition="out" filter="fade">
                                      <p:cBhvr>
                                        <p:cTn id="171" dur="500"/>
                                        <p:tgtEl>
                                          <p:spTgt spid="76"/>
                                        </p:tgtEl>
                                      </p:cBhvr>
                                    </p:animEffect>
                                    <p:set>
                                      <p:cBhvr>
                                        <p:cTn id="172" dur="1" fill="hold">
                                          <p:stCondLst>
                                            <p:cond delay="499"/>
                                          </p:stCondLst>
                                        </p:cTn>
                                        <p:tgtEl>
                                          <p:spTgt spid="76"/>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68"/>
                                        </p:tgtEl>
                                        <p:attrNameLst>
                                          <p:attrName>style.visibility</p:attrName>
                                        </p:attrNameLst>
                                      </p:cBhvr>
                                      <p:to>
                                        <p:strVal val="visible"/>
                                      </p:to>
                                    </p:set>
                                    <p:animEffect transition="in" filter="fade">
                                      <p:cBhvr>
                                        <p:cTn id="177" dur="500"/>
                                        <p:tgtEl>
                                          <p:spTgt spid="68"/>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62"/>
                                        </p:tgtEl>
                                        <p:attrNameLst>
                                          <p:attrName>style.visibility</p:attrName>
                                        </p:attrNameLst>
                                      </p:cBhvr>
                                      <p:to>
                                        <p:strVal val="visible"/>
                                      </p:to>
                                    </p:set>
                                    <p:animEffect transition="in" filter="fade">
                                      <p:cBhvr>
                                        <p:cTn id="182" dur="500"/>
                                        <p:tgtEl>
                                          <p:spTgt spid="62"/>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18"/>
                                        </p:tgtEl>
                                        <p:attrNameLst>
                                          <p:attrName>style.visibility</p:attrName>
                                        </p:attrNameLst>
                                      </p:cBhvr>
                                      <p:to>
                                        <p:strVal val="visible"/>
                                      </p:to>
                                    </p:set>
                                    <p:animEffect transition="in" filter="fade">
                                      <p:cBhvr>
                                        <p:cTn id="185" dur="500"/>
                                        <p:tgtEl>
                                          <p:spTgt spid="18"/>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500"/>
                                        <p:tgtEl>
                                          <p:spTgt spid="61"/>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2" nodeType="clickEffect">
                                  <p:stCondLst>
                                    <p:cond delay="0"/>
                                  </p:stCondLst>
                                  <p:childTnLst>
                                    <p:set>
                                      <p:cBhvr>
                                        <p:cTn id="192" dur="1" fill="hold">
                                          <p:stCondLst>
                                            <p:cond delay="0"/>
                                          </p:stCondLst>
                                        </p:cTn>
                                        <p:tgtEl>
                                          <p:spTgt spid="70"/>
                                        </p:tgtEl>
                                        <p:attrNameLst>
                                          <p:attrName>style.visibility</p:attrName>
                                        </p:attrNameLst>
                                      </p:cBhvr>
                                      <p:to>
                                        <p:strVal val="visible"/>
                                      </p:to>
                                    </p:set>
                                    <p:animEffect transition="in" filter="fade">
                                      <p:cBhvr>
                                        <p:cTn id="193" dur="500"/>
                                        <p:tgtEl>
                                          <p:spTgt spid="70"/>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49"/>
                                        </p:tgtEl>
                                        <p:attrNameLst>
                                          <p:attrName>style.visibility</p:attrName>
                                        </p:attrNameLst>
                                      </p:cBhvr>
                                      <p:to>
                                        <p:strVal val="visible"/>
                                      </p:to>
                                    </p:set>
                                    <p:animEffect transition="in" filter="fade">
                                      <p:cBhvr>
                                        <p:cTn id="198" dur="500"/>
                                        <p:tgtEl>
                                          <p:spTgt spid="49"/>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13"/>
                                        </p:tgtEl>
                                        <p:attrNameLst>
                                          <p:attrName>style.visibility</p:attrName>
                                        </p:attrNameLst>
                                      </p:cBhvr>
                                      <p:to>
                                        <p:strVal val="visible"/>
                                      </p:to>
                                    </p:set>
                                    <p:animEffect transition="in" filter="fade">
                                      <p:cBhvr>
                                        <p:cTn id="201" dur="500"/>
                                        <p:tgtEl>
                                          <p:spTgt spid="13"/>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43"/>
                                        </p:tgtEl>
                                        <p:attrNameLst>
                                          <p:attrName>style.visibility</p:attrName>
                                        </p:attrNameLst>
                                      </p:cBhvr>
                                      <p:to>
                                        <p:strVal val="visible"/>
                                      </p:to>
                                    </p:set>
                                    <p:animEffect transition="in" filter="fade">
                                      <p:cBhvr>
                                        <p:cTn id="204" dur="500"/>
                                        <p:tgtEl>
                                          <p:spTgt spid="43"/>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46"/>
                                        </p:tgtEl>
                                        <p:attrNameLst>
                                          <p:attrName>style.visibility</p:attrName>
                                        </p:attrNameLst>
                                      </p:cBhvr>
                                      <p:to>
                                        <p:strVal val="visible"/>
                                      </p:to>
                                    </p:set>
                                    <p:animEffect transition="in" filter="fade">
                                      <p:cBhvr>
                                        <p:cTn id="207" dur="500"/>
                                        <p:tgtEl>
                                          <p:spTgt spid="46"/>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xit" presetSubtype="0" fill="hold" grpId="3" nodeType="clickEffect">
                                  <p:stCondLst>
                                    <p:cond delay="0"/>
                                  </p:stCondLst>
                                  <p:childTnLst>
                                    <p:animEffect transition="out" filter="fade">
                                      <p:cBhvr>
                                        <p:cTn id="211" dur="500"/>
                                        <p:tgtEl>
                                          <p:spTgt spid="70"/>
                                        </p:tgtEl>
                                      </p:cBhvr>
                                    </p:animEffect>
                                    <p:set>
                                      <p:cBhvr>
                                        <p:cTn id="212" dur="1" fill="hold">
                                          <p:stCondLst>
                                            <p:cond delay="499"/>
                                          </p:stCondLst>
                                        </p:cTn>
                                        <p:tgtEl>
                                          <p:spTgt spid="70"/>
                                        </p:tgtEl>
                                        <p:attrNameLst>
                                          <p:attrName>style.visibility</p:attrName>
                                        </p:attrNameLst>
                                      </p:cBhvr>
                                      <p:to>
                                        <p:strVal val="hidden"/>
                                      </p:to>
                                    </p:set>
                                  </p:childTnLst>
                                </p:cTn>
                              </p:par>
                            </p:childTnLst>
                          </p:cTn>
                        </p:par>
                        <p:par>
                          <p:cTn id="213" fill="hold">
                            <p:stCondLst>
                              <p:cond delay="500"/>
                            </p:stCondLst>
                            <p:childTnLst>
                              <p:par>
                                <p:cTn id="214" presetID="10" presetClass="entr" presetSubtype="0" fill="hold" grpId="2" nodeType="afterEffect">
                                  <p:stCondLst>
                                    <p:cond delay="0"/>
                                  </p:stCondLst>
                                  <p:childTnLst>
                                    <p:set>
                                      <p:cBhvr>
                                        <p:cTn id="215" dur="1" fill="hold">
                                          <p:stCondLst>
                                            <p:cond delay="0"/>
                                          </p:stCondLst>
                                        </p:cTn>
                                        <p:tgtEl>
                                          <p:spTgt spid="71"/>
                                        </p:tgtEl>
                                        <p:attrNameLst>
                                          <p:attrName>style.visibility</p:attrName>
                                        </p:attrNameLst>
                                      </p:cBhvr>
                                      <p:to>
                                        <p:strVal val="visible"/>
                                      </p:to>
                                    </p:set>
                                    <p:animEffect transition="in" filter="fade">
                                      <p:cBhvr>
                                        <p:cTn id="216" dur="500"/>
                                        <p:tgtEl>
                                          <p:spTgt spid="71"/>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grpId="0" nodeType="clickEffect">
                                  <p:stCondLst>
                                    <p:cond delay="0"/>
                                  </p:stCondLst>
                                  <p:childTnLst>
                                    <p:set>
                                      <p:cBhvr>
                                        <p:cTn id="220" dur="1" fill="hold">
                                          <p:stCondLst>
                                            <p:cond delay="0"/>
                                          </p:stCondLst>
                                        </p:cTn>
                                        <p:tgtEl>
                                          <p:spTgt spid="64"/>
                                        </p:tgtEl>
                                        <p:attrNameLst>
                                          <p:attrName>style.visibility</p:attrName>
                                        </p:attrNameLst>
                                      </p:cBhvr>
                                      <p:to>
                                        <p:strVal val="visible"/>
                                      </p:to>
                                    </p:set>
                                    <p:animEffect transition="in" filter="fade">
                                      <p:cBhvr>
                                        <p:cTn id="221" dur="500"/>
                                        <p:tgtEl>
                                          <p:spTgt spid="64"/>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63"/>
                                        </p:tgtEl>
                                        <p:attrNameLst>
                                          <p:attrName>style.visibility</p:attrName>
                                        </p:attrNameLst>
                                      </p:cBhvr>
                                      <p:to>
                                        <p:strVal val="visible"/>
                                      </p:to>
                                    </p:set>
                                    <p:animEffect transition="in" filter="fade">
                                      <p:cBhvr>
                                        <p:cTn id="224" dur="500"/>
                                        <p:tgtEl>
                                          <p:spTgt spid="63"/>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xit" presetSubtype="0" fill="hold" grpId="3" nodeType="clickEffect">
                                  <p:stCondLst>
                                    <p:cond delay="0"/>
                                  </p:stCondLst>
                                  <p:childTnLst>
                                    <p:animEffect transition="out" filter="fade">
                                      <p:cBhvr>
                                        <p:cTn id="228" dur="500"/>
                                        <p:tgtEl>
                                          <p:spTgt spid="71"/>
                                        </p:tgtEl>
                                      </p:cBhvr>
                                    </p:animEffect>
                                    <p:set>
                                      <p:cBhvr>
                                        <p:cTn id="229" dur="1" fill="hold">
                                          <p:stCondLst>
                                            <p:cond delay="499"/>
                                          </p:stCondLst>
                                        </p:cTn>
                                        <p:tgtEl>
                                          <p:spTgt spid="71"/>
                                        </p:tgtEl>
                                        <p:attrNameLst>
                                          <p:attrName>style.visibility</p:attrName>
                                        </p:attrNameLst>
                                      </p:cBhvr>
                                      <p:to>
                                        <p:strVal val="hidden"/>
                                      </p:to>
                                    </p:set>
                                  </p:childTnLst>
                                </p:cTn>
                              </p:par>
                            </p:childTnLst>
                          </p:cTn>
                        </p:par>
                        <p:par>
                          <p:cTn id="230" fill="hold">
                            <p:stCondLst>
                              <p:cond delay="500"/>
                            </p:stCondLst>
                            <p:childTnLst>
                              <p:par>
                                <p:cTn id="231" presetID="10" presetClass="entr" presetSubtype="0" fill="hold" grpId="2" nodeType="afterEffect">
                                  <p:stCondLst>
                                    <p:cond delay="0"/>
                                  </p:stCondLst>
                                  <p:childTnLst>
                                    <p:set>
                                      <p:cBhvr>
                                        <p:cTn id="232" dur="1" fill="hold">
                                          <p:stCondLst>
                                            <p:cond delay="0"/>
                                          </p:stCondLst>
                                        </p:cTn>
                                        <p:tgtEl>
                                          <p:spTgt spid="72"/>
                                        </p:tgtEl>
                                        <p:attrNameLst>
                                          <p:attrName>style.visibility</p:attrName>
                                        </p:attrNameLst>
                                      </p:cBhvr>
                                      <p:to>
                                        <p:strVal val="visible"/>
                                      </p:to>
                                    </p:set>
                                    <p:animEffect transition="in" filter="fade">
                                      <p:cBhvr>
                                        <p:cTn id="233" dur="500"/>
                                        <p:tgtEl>
                                          <p:spTgt spid="72"/>
                                        </p:tgtEl>
                                      </p:cBhvr>
                                    </p:animEffec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grpId="0" nodeType="clickEffect">
                                  <p:stCondLst>
                                    <p:cond delay="0"/>
                                  </p:stCondLst>
                                  <p:childTnLst>
                                    <p:set>
                                      <p:cBhvr>
                                        <p:cTn id="237" dur="1" fill="hold">
                                          <p:stCondLst>
                                            <p:cond delay="0"/>
                                          </p:stCondLst>
                                        </p:cTn>
                                        <p:tgtEl>
                                          <p:spTgt spid="50"/>
                                        </p:tgtEl>
                                        <p:attrNameLst>
                                          <p:attrName>style.visibility</p:attrName>
                                        </p:attrNameLst>
                                      </p:cBhvr>
                                      <p:to>
                                        <p:strVal val="visible"/>
                                      </p:to>
                                    </p:set>
                                    <p:animEffect transition="in" filter="fade">
                                      <p:cBhvr>
                                        <p:cTn id="238" dur="500"/>
                                        <p:tgtEl>
                                          <p:spTgt spid="50"/>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4"/>
                                        </p:tgtEl>
                                        <p:attrNameLst>
                                          <p:attrName>style.visibility</p:attrName>
                                        </p:attrNameLst>
                                      </p:cBhvr>
                                      <p:to>
                                        <p:strVal val="visible"/>
                                      </p:to>
                                    </p:set>
                                    <p:animEffect transition="in" filter="fade">
                                      <p:cBhvr>
                                        <p:cTn id="241" dur="500"/>
                                        <p:tgtEl>
                                          <p:spTgt spid="14"/>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44"/>
                                        </p:tgtEl>
                                        <p:attrNameLst>
                                          <p:attrName>style.visibility</p:attrName>
                                        </p:attrNameLst>
                                      </p:cBhvr>
                                      <p:to>
                                        <p:strVal val="visible"/>
                                      </p:to>
                                    </p:set>
                                    <p:animEffect transition="in" filter="fade">
                                      <p:cBhvr>
                                        <p:cTn id="244" dur="500"/>
                                        <p:tgtEl>
                                          <p:spTgt spid="44"/>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47"/>
                                        </p:tgtEl>
                                        <p:attrNameLst>
                                          <p:attrName>style.visibility</p:attrName>
                                        </p:attrNameLst>
                                      </p:cBhvr>
                                      <p:to>
                                        <p:strVal val="visible"/>
                                      </p:to>
                                    </p:set>
                                    <p:animEffect transition="in" filter="fade">
                                      <p:cBhvr>
                                        <p:cTn id="247" dur="500"/>
                                        <p:tgtEl>
                                          <p:spTgt spid="47"/>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48"/>
                                        </p:tgtEl>
                                        <p:attrNameLst>
                                          <p:attrName>style.visibility</p:attrName>
                                        </p:attrNameLst>
                                      </p:cBhvr>
                                      <p:to>
                                        <p:strVal val="visible"/>
                                      </p:to>
                                    </p:set>
                                    <p:animEffect transition="in" filter="fade">
                                      <p:cBhvr>
                                        <p:cTn id="250" dur="500"/>
                                        <p:tgtEl>
                                          <p:spTgt spid="48"/>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xit" presetSubtype="0" fill="hold" grpId="3" nodeType="clickEffect">
                                  <p:stCondLst>
                                    <p:cond delay="0"/>
                                  </p:stCondLst>
                                  <p:childTnLst>
                                    <p:animEffect transition="out" filter="fade">
                                      <p:cBhvr>
                                        <p:cTn id="254" dur="500"/>
                                        <p:tgtEl>
                                          <p:spTgt spid="72"/>
                                        </p:tgtEl>
                                      </p:cBhvr>
                                    </p:animEffect>
                                    <p:set>
                                      <p:cBhvr>
                                        <p:cTn id="255" dur="1" fill="hold">
                                          <p:stCondLst>
                                            <p:cond delay="499"/>
                                          </p:stCondLst>
                                        </p:cTn>
                                        <p:tgtEl>
                                          <p:spTgt spid="72"/>
                                        </p:tgtEl>
                                        <p:attrNameLst>
                                          <p:attrName>style.visibility</p:attrName>
                                        </p:attrNameLst>
                                      </p:cBhvr>
                                      <p:to>
                                        <p:strVal val="hidden"/>
                                      </p:to>
                                    </p:set>
                                  </p:childTnLst>
                                </p:cTn>
                              </p:par>
                            </p:childTnLst>
                          </p:cTn>
                        </p:par>
                        <p:par>
                          <p:cTn id="256" fill="hold">
                            <p:stCondLst>
                              <p:cond delay="500"/>
                            </p:stCondLst>
                            <p:childTnLst>
                              <p:par>
                                <p:cTn id="257" presetID="10" presetClass="entr" presetSubtype="0" fill="hold" grpId="2" nodeType="afterEffect">
                                  <p:stCondLst>
                                    <p:cond delay="0"/>
                                  </p:stCondLst>
                                  <p:childTnLst>
                                    <p:set>
                                      <p:cBhvr>
                                        <p:cTn id="258" dur="1" fill="hold">
                                          <p:stCondLst>
                                            <p:cond delay="0"/>
                                          </p:stCondLst>
                                        </p:cTn>
                                        <p:tgtEl>
                                          <p:spTgt spid="73"/>
                                        </p:tgtEl>
                                        <p:attrNameLst>
                                          <p:attrName>style.visibility</p:attrName>
                                        </p:attrNameLst>
                                      </p:cBhvr>
                                      <p:to>
                                        <p:strVal val="visible"/>
                                      </p:to>
                                    </p:set>
                                    <p:animEffect transition="in" filter="fade">
                                      <p:cBhvr>
                                        <p:cTn id="259" dur="500"/>
                                        <p:tgtEl>
                                          <p:spTgt spid="73"/>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grpId="0" nodeType="clickEffect">
                                  <p:stCondLst>
                                    <p:cond delay="0"/>
                                  </p:stCondLst>
                                  <p:childTnLst>
                                    <p:set>
                                      <p:cBhvr>
                                        <p:cTn id="263" dur="1" fill="hold">
                                          <p:stCondLst>
                                            <p:cond delay="0"/>
                                          </p:stCondLst>
                                        </p:cTn>
                                        <p:tgtEl>
                                          <p:spTgt spid="15"/>
                                        </p:tgtEl>
                                        <p:attrNameLst>
                                          <p:attrName>style.visibility</p:attrName>
                                        </p:attrNameLst>
                                      </p:cBhvr>
                                      <p:to>
                                        <p:strVal val="visible"/>
                                      </p:to>
                                    </p:set>
                                    <p:animEffect transition="in" filter="fade">
                                      <p:cBhvr>
                                        <p:cTn id="264" dur="500"/>
                                        <p:tgtEl>
                                          <p:spTgt spid="15"/>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45"/>
                                        </p:tgtEl>
                                        <p:attrNameLst>
                                          <p:attrName>style.visibility</p:attrName>
                                        </p:attrNameLst>
                                      </p:cBhvr>
                                      <p:to>
                                        <p:strVal val="visible"/>
                                      </p:to>
                                    </p:set>
                                    <p:animEffect transition="in" filter="fade">
                                      <p:cBhvr>
                                        <p:cTn id="267" dur="500"/>
                                        <p:tgtEl>
                                          <p:spTgt spid="45"/>
                                        </p:tgtEl>
                                      </p:cBhvr>
                                    </p:animEffect>
                                  </p:childTnLst>
                                </p:cTn>
                              </p:par>
                              <p:par>
                                <p:cTn id="268" presetID="10" presetClass="entr" presetSubtype="0" fill="hold" grpId="0" nodeType="withEffect">
                                  <p:stCondLst>
                                    <p:cond delay="0"/>
                                  </p:stCondLst>
                                  <p:childTnLst>
                                    <p:set>
                                      <p:cBhvr>
                                        <p:cTn id="269" dur="1" fill="hold">
                                          <p:stCondLst>
                                            <p:cond delay="0"/>
                                          </p:stCondLst>
                                        </p:cTn>
                                        <p:tgtEl>
                                          <p:spTgt spid="52"/>
                                        </p:tgtEl>
                                        <p:attrNameLst>
                                          <p:attrName>style.visibility</p:attrName>
                                        </p:attrNameLst>
                                      </p:cBhvr>
                                      <p:to>
                                        <p:strVal val="visible"/>
                                      </p:to>
                                    </p:set>
                                    <p:animEffect transition="in" filter="fade">
                                      <p:cBhvr>
                                        <p:cTn id="270" dur="500"/>
                                        <p:tgtEl>
                                          <p:spTgt spid="52"/>
                                        </p:tgtEl>
                                      </p:cBhvr>
                                    </p:animEffect>
                                  </p:childTnLst>
                                </p:cTn>
                              </p:par>
                              <p:par>
                                <p:cTn id="271" presetID="10" presetClass="entr" presetSubtype="0" fill="hold" grpId="0" nodeType="withEffect">
                                  <p:stCondLst>
                                    <p:cond delay="0"/>
                                  </p:stCondLst>
                                  <p:childTnLst>
                                    <p:set>
                                      <p:cBhvr>
                                        <p:cTn id="272" dur="1" fill="hold">
                                          <p:stCondLst>
                                            <p:cond delay="0"/>
                                          </p:stCondLst>
                                        </p:cTn>
                                        <p:tgtEl>
                                          <p:spTgt spid="53"/>
                                        </p:tgtEl>
                                        <p:attrNameLst>
                                          <p:attrName>style.visibility</p:attrName>
                                        </p:attrNameLst>
                                      </p:cBhvr>
                                      <p:to>
                                        <p:strVal val="visible"/>
                                      </p:to>
                                    </p:set>
                                    <p:animEffect transition="in" filter="fade">
                                      <p:cBhvr>
                                        <p:cTn id="273" dur="500"/>
                                        <p:tgtEl>
                                          <p:spTgt spid="53"/>
                                        </p:tgtEl>
                                      </p:cBhvr>
                                    </p:animEffect>
                                  </p:childTnLst>
                                </p:cTn>
                              </p:par>
                              <p:par>
                                <p:cTn id="274" presetID="10" presetClass="entr" presetSubtype="0" fill="hold" grpId="0" nodeType="withEffect">
                                  <p:stCondLst>
                                    <p:cond delay="0"/>
                                  </p:stCondLst>
                                  <p:childTnLst>
                                    <p:set>
                                      <p:cBhvr>
                                        <p:cTn id="275" dur="1" fill="hold">
                                          <p:stCondLst>
                                            <p:cond delay="0"/>
                                          </p:stCondLst>
                                        </p:cTn>
                                        <p:tgtEl>
                                          <p:spTgt spid="54"/>
                                        </p:tgtEl>
                                        <p:attrNameLst>
                                          <p:attrName>style.visibility</p:attrName>
                                        </p:attrNameLst>
                                      </p:cBhvr>
                                      <p:to>
                                        <p:strVal val="visible"/>
                                      </p:to>
                                    </p:set>
                                    <p:animEffect transition="in" filter="fade">
                                      <p:cBhvr>
                                        <p:cTn id="276" dur="500"/>
                                        <p:tgtEl>
                                          <p:spTgt spid="54"/>
                                        </p:tgtEl>
                                      </p:cBhvr>
                                    </p:animEffect>
                                  </p:childTnLst>
                                </p:cTn>
                              </p:par>
                              <p:par>
                                <p:cTn id="277" presetID="10" presetClass="entr" presetSubtype="0" fill="hold" grpId="0" nodeType="withEffect">
                                  <p:stCondLst>
                                    <p:cond delay="0"/>
                                  </p:stCondLst>
                                  <p:childTnLst>
                                    <p:set>
                                      <p:cBhvr>
                                        <p:cTn id="278" dur="1" fill="hold">
                                          <p:stCondLst>
                                            <p:cond delay="0"/>
                                          </p:stCondLst>
                                        </p:cTn>
                                        <p:tgtEl>
                                          <p:spTgt spid="51"/>
                                        </p:tgtEl>
                                        <p:attrNameLst>
                                          <p:attrName>style.visibility</p:attrName>
                                        </p:attrNameLst>
                                      </p:cBhvr>
                                      <p:to>
                                        <p:strVal val="visible"/>
                                      </p:to>
                                    </p:set>
                                    <p:animEffect transition="in" filter="fade">
                                      <p:cBhvr>
                                        <p:cTn id="279" dur="500"/>
                                        <p:tgtEl>
                                          <p:spTgt spid="51"/>
                                        </p:tgtEl>
                                      </p:cBhvr>
                                    </p:animEffect>
                                  </p:childTnLst>
                                </p:cTn>
                              </p:par>
                            </p:childTnLst>
                          </p:cTn>
                        </p:par>
                      </p:childTnLst>
                    </p:cTn>
                  </p:par>
                  <p:par>
                    <p:cTn id="280" fill="hold">
                      <p:stCondLst>
                        <p:cond delay="indefinite"/>
                      </p:stCondLst>
                      <p:childTnLst>
                        <p:par>
                          <p:cTn id="281" fill="hold">
                            <p:stCondLst>
                              <p:cond delay="0"/>
                            </p:stCondLst>
                            <p:childTnLst>
                              <p:par>
                                <p:cTn id="282" presetID="10" presetClass="exit" presetSubtype="0" fill="hold" grpId="3" nodeType="clickEffect">
                                  <p:stCondLst>
                                    <p:cond delay="0"/>
                                  </p:stCondLst>
                                  <p:childTnLst>
                                    <p:animEffect transition="out" filter="fade">
                                      <p:cBhvr>
                                        <p:cTn id="283" dur="500"/>
                                        <p:tgtEl>
                                          <p:spTgt spid="73"/>
                                        </p:tgtEl>
                                      </p:cBhvr>
                                    </p:animEffect>
                                    <p:set>
                                      <p:cBhvr>
                                        <p:cTn id="284" dur="1" fill="hold">
                                          <p:stCondLst>
                                            <p:cond delay="499"/>
                                          </p:stCondLst>
                                        </p:cTn>
                                        <p:tgtEl>
                                          <p:spTgt spid="73"/>
                                        </p:tgtEl>
                                        <p:attrNameLst>
                                          <p:attrName>style.visibility</p:attrName>
                                        </p:attrNameLst>
                                      </p:cBhvr>
                                      <p:to>
                                        <p:strVal val="hidden"/>
                                      </p:to>
                                    </p:set>
                                  </p:childTnLst>
                                </p:cTn>
                              </p:par>
                            </p:childTnLst>
                          </p:cTn>
                        </p:par>
                        <p:par>
                          <p:cTn id="285" fill="hold">
                            <p:stCondLst>
                              <p:cond delay="500"/>
                            </p:stCondLst>
                            <p:childTnLst>
                              <p:par>
                                <p:cTn id="286" presetID="10" presetClass="entr" presetSubtype="0" fill="hold" grpId="2" nodeType="afterEffect">
                                  <p:stCondLst>
                                    <p:cond delay="0"/>
                                  </p:stCondLst>
                                  <p:childTnLst>
                                    <p:set>
                                      <p:cBhvr>
                                        <p:cTn id="287" dur="1" fill="hold">
                                          <p:stCondLst>
                                            <p:cond delay="0"/>
                                          </p:stCondLst>
                                        </p:cTn>
                                        <p:tgtEl>
                                          <p:spTgt spid="74"/>
                                        </p:tgtEl>
                                        <p:attrNameLst>
                                          <p:attrName>style.visibility</p:attrName>
                                        </p:attrNameLst>
                                      </p:cBhvr>
                                      <p:to>
                                        <p:strVal val="visible"/>
                                      </p:to>
                                    </p:set>
                                    <p:animEffect transition="in" filter="fade">
                                      <p:cBhvr>
                                        <p:cTn id="288" dur="500"/>
                                        <p:tgtEl>
                                          <p:spTgt spid="74"/>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55"/>
                                        </p:tgtEl>
                                        <p:attrNameLst>
                                          <p:attrName>style.visibility</p:attrName>
                                        </p:attrNameLst>
                                      </p:cBhvr>
                                      <p:to>
                                        <p:strVal val="visible"/>
                                      </p:to>
                                    </p:set>
                                    <p:animEffect transition="in" filter="fade">
                                      <p:cBhvr>
                                        <p:cTn id="293" dur="500"/>
                                        <p:tgtEl>
                                          <p:spTgt spid="55"/>
                                        </p:tgtEl>
                                      </p:cBhvr>
                                    </p:animEffect>
                                  </p:childTnLst>
                                </p:cTn>
                              </p:par>
                              <p:par>
                                <p:cTn id="294" presetID="10" presetClass="entr" presetSubtype="0" fill="hold" grpId="0" nodeType="withEffect">
                                  <p:stCondLst>
                                    <p:cond delay="0"/>
                                  </p:stCondLst>
                                  <p:childTnLst>
                                    <p:set>
                                      <p:cBhvr>
                                        <p:cTn id="295" dur="1" fill="hold">
                                          <p:stCondLst>
                                            <p:cond delay="0"/>
                                          </p:stCondLst>
                                        </p:cTn>
                                        <p:tgtEl>
                                          <p:spTgt spid="56"/>
                                        </p:tgtEl>
                                        <p:attrNameLst>
                                          <p:attrName>style.visibility</p:attrName>
                                        </p:attrNameLst>
                                      </p:cBhvr>
                                      <p:to>
                                        <p:strVal val="visible"/>
                                      </p:to>
                                    </p:set>
                                    <p:animEffect transition="in" filter="fade">
                                      <p:cBhvr>
                                        <p:cTn id="296" dur="500"/>
                                        <p:tgtEl>
                                          <p:spTgt spid="56"/>
                                        </p:tgtEl>
                                      </p:cBhvr>
                                    </p:animEffect>
                                  </p:childTnLst>
                                </p:cTn>
                              </p:par>
                              <p:par>
                                <p:cTn id="297" presetID="10" presetClass="entr" presetSubtype="0" fill="hold" grpId="0" nodeType="withEffect">
                                  <p:stCondLst>
                                    <p:cond delay="0"/>
                                  </p:stCondLst>
                                  <p:childTnLst>
                                    <p:set>
                                      <p:cBhvr>
                                        <p:cTn id="298" dur="1" fill="hold">
                                          <p:stCondLst>
                                            <p:cond delay="0"/>
                                          </p:stCondLst>
                                        </p:cTn>
                                        <p:tgtEl>
                                          <p:spTgt spid="66"/>
                                        </p:tgtEl>
                                        <p:attrNameLst>
                                          <p:attrName>style.visibility</p:attrName>
                                        </p:attrNameLst>
                                      </p:cBhvr>
                                      <p:to>
                                        <p:strVal val="visible"/>
                                      </p:to>
                                    </p:set>
                                    <p:animEffect transition="in" filter="fade">
                                      <p:cBhvr>
                                        <p:cTn id="299" dur="500"/>
                                        <p:tgtEl>
                                          <p:spTgt spid="66"/>
                                        </p:tgtEl>
                                      </p:cBhvr>
                                    </p:animEffect>
                                  </p:childTnLst>
                                </p:cTn>
                              </p:par>
                              <p:par>
                                <p:cTn id="300" presetID="10" presetClass="entr" presetSubtype="0" fill="hold" grpId="0" nodeType="withEffect">
                                  <p:stCondLst>
                                    <p:cond delay="0"/>
                                  </p:stCondLst>
                                  <p:childTnLst>
                                    <p:set>
                                      <p:cBhvr>
                                        <p:cTn id="301" dur="1" fill="hold">
                                          <p:stCondLst>
                                            <p:cond delay="0"/>
                                          </p:stCondLst>
                                        </p:cTn>
                                        <p:tgtEl>
                                          <p:spTgt spid="16"/>
                                        </p:tgtEl>
                                        <p:attrNameLst>
                                          <p:attrName>style.visibility</p:attrName>
                                        </p:attrNameLst>
                                      </p:cBhvr>
                                      <p:to>
                                        <p:strVal val="visible"/>
                                      </p:to>
                                    </p:set>
                                    <p:animEffect transition="in" filter="fade">
                                      <p:cBhvr>
                                        <p:cTn id="302" dur="500"/>
                                        <p:tgtEl>
                                          <p:spTgt spid="16"/>
                                        </p:tgtEl>
                                      </p:cBhvr>
                                    </p:animEffect>
                                  </p:childTnLst>
                                </p:cTn>
                              </p:par>
                              <p:par>
                                <p:cTn id="303" presetID="10" presetClass="entr" presetSubtype="0" fill="hold" grpId="0" nodeType="withEffect">
                                  <p:stCondLst>
                                    <p:cond delay="0"/>
                                  </p:stCondLst>
                                  <p:childTnLst>
                                    <p:set>
                                      <p:cBhvr>
                                        <p:cTn id="304" dur="1" fill="hold">
                                          <p:stCondLst>
                                            <p:cond delay="0"/>
                                          </p:stCondLst>
                                        </p:cTn>
                                        <p:tgtEl>
                                          <p:spTgt spid="59"/>
                                        </p:tgtEl>
                                        <p:attrNameLst>
                                          <p:attrName>style.visibility</p:attrName>
                                        </p:attrNameLst>
                                      </p:cBhvr>
                                      <p:to>
                                        <p:strVal val="visible"/>
                                      </p:to>
                                    </p:set>
                                    <p:animEffect transition="in" filter="fade">
                                      <p:cBhvr>
                                        <p:cTn id="305" dur="500"/>
                                        <p:tgtEl>
                                          <p:spTgt spid="59"/>
                                        </p:tgtEl>
                                      </p:cBhvr>
                                    </p:animEffect>
                                  </p:childTnLst>
                                </p:cTn>
                              </p:par>
                              <p:par>
                                <p:cTn id="306" presetID="10" presetClass="entr" presetSubtype="0" fill="hold" grpId="0" nodeType="withEffect">
                                  <p:stCondLst>
                                    <p:cond delay="0"/>
                                  </p:stCondLst>
                                  <p:childTnLst>
                                    <p:set>
                                      <p:cBhvr>
                                        <p:cTn id="307" dur="1" fill="hold">
                                          <p:stCondLst>
                                            <p:cond delay="0"/>
                                          </p:stCondLst>
                                        </p:cTn>
                                        <p:tgtEl>
                                          <p:spTgt spid="60"/>
                                        </p:tgtEl>
                                        <p:attrNameLst>
                                          <p:attrName>style.visibility</p:attrName>
                                        </p:attrNameLst>
                                      </p:cBhvr>
                                      <p:to>
                                        <p:strVal val="visible"/>
                                      </p:to>
                                    </p:set>
                                    <p:animEffect transition="in" filter="fade">
                                      <p:cBhvr>
                                        <p:cTn id="308" dur="500"/>
                                        <p:tgtEl>
                                          <p:spTgt spid="60"/>
                                        </p:tgtEl>
                                      </p:cBhvr>
                                    </p:animEffect>
                                  </p:childTnLst>
                                </p:cTn>
                              </p:par>
                            </p:childTnLst>
                          </p:cTn>
                        </p:par>
                      </p:childTnLst>
                    </p:cTn>
                  </p:par>
                  <p:par>
                    <p:cTn id="309" fill="hold">
                      <p:stCondLst>
                        <p:cond delay="indefinite"/>
                      </p:stCondLst>
                      <p:childTnLst>
                        <p:par>
                          <p:cTn id="310" fill="hold">
                            <p:stCondLst>
                              <p:cond delay="0"/>
                            </p:stCondLst>
                            <p:childTnLst>
                              <p:par>
                                <p:cTn id="311" presetID="10" presetClass="exit" presetSubtype="0" fill="hold" grpId="3" nodeType="clickEffect">
                                  <p:stCondLst>
                                    <p:cond delay="0"/>
                                  </p:stCondLst>
                                  <p:childTnLst>
                                    <p:animEffect transition="out" filter="fade">
                                      <p:cBhvr>
                                        <p:cTn id="312" dur="500"/>
                                        <p:tgtEl>
                                          <p:spTgt spid="74"/>
                                        </p:tgtEl>
                                      </p:cBhvr>
                                    </p:animEffect>
                                    <p:set>
                                      <p:cBhvr>
                                        <p:cTn id="313" dur="1" fill="hold">
                                          <p:stCondLst>
                                            <p:cond delay="499"/>
                                          </p:stCondLst>
                                        </p:cTn>
                                        <p:tgtEl>
                                          <p:spTgt spid="74"/>
                                        </p:tgtEl>
                                        <p:attrNameLst>
                                          <p:attrName>style.visibility</p:attrName>
                                        </p:attrNameLst>
                                      </p:cBhvr>
                                      <p:to>
                                        <p:strVal val="hidden"/>
                                      </p:to>
                                    </p:set>
                                  </p:childTnLst>
                                </p:cTn>
                              </p:par>
                            </p:childTnLst>
                          </p:cTn>
                        </p:par>
                        <p:par>
                          <p:cTn id="314" fill="hold">
                            <p:stCondLst>
                              <p:cond delay="500"/>
                            </p:stCondLst>
                            <p:childTnLst>
                              <p:par>
                                <p:cTn id="315" presetID="10" presetClass="entr" presetSubtype="0" fill="hold" grpId="2" nodeType="afterEffect">
                                  <p:stCondLst>
                                    <p:cond delay="0"/>
                                  </p:stCondLst>
                                  <p:childTnLst>
                                    <p:set>
                                      <p:cBhvr>
                                        <p:cTn id="316" dur="1" fill="hold">
                                          <p:stCondLst>
                                            <p:cond delay="0"/>
                                          </p:stCondLst>
                                        </p:cTn>
                                        <p:tgtEl>
                                          <p:spTgt spid="75"/>
                                        </p:tgtEl>
                                        <p:attrNameLst>
                                          <p:attrName>style.visibility</p:attrName>
                                        </p:attrNameLst>
                                      </p:cBhvr>
                                      <p:to>
                                        <p:strVal val="visible"/>
                                      </p:to>
                                    </p:set>
                                    <p:animEffect transition="in" filter="fade">
                                      <p:cBhvr>
                                        <p:cTn id="317" dur="500"/>
                                        <p:tgtEl>
                                          <p:spTgt spid="75"/>
                                        </p:tgtEl>
                                      </p:cBhvr>
                                    </p:animEffect>
                                  </p:childTnLst>
                                </p:cTn>
                              </p:par>
                            </p:childTnLst>
                          </p:cTn>
                        </p:par>
                      </p:childTnLst>
                    </p:cTn>
                  </p:par>
                  <p:par>
                    <p:cTn id="318" fill="hold">
                      <p:stCondLst>
                        <p:cond delay="indefinite"/>
                      </p:stCondLst>
                      <p:childTnLst>
                        <p:par>
                          <p:cTn id="319" fill="hold">
                            <p:stCondLst>
                              <p:cond delay="0"/>
                            </p:stCondLst>
                            <p:childTnLst>
                              <p:par>
                                <p:cTn id="320" presetID="10" presetClass="entr" presetSubtype="0" fill="hold" grpId="0" nodeType="clickEffect">
                                  <p:stCondLst>
                                    <p:cond delay="0"/>
                                  </p:stCondLst>
                                  <p:childTnLst>
                                    <p:set>
                                      <p:cBhvr>
                                        <p:cTn id="321" dur="1" fill="hold">
                                          <p:stCondLst>
                                            <p:cond delay="0"/>
                                          </p:stCondLst>
                                        </p:cTn>
                                        <p:tgtEl>
                                          <p:spTgt spid="58"/>
                                        </p:tgtEl>
                                        <p:attrNameLst>
                                          <p:attrName>style.visibility</p:attrName>
                                        </p:attrNameLst>
                                      </p:cBhvr>
                                      <p:to>
                                        <p:strVal val="visible"/>
                                      </p:to>
                                    </p:set>
                                    <p:animEffect transition="in" filter="fade">
                                      <p:cBhvr>
                                        <p:cTn id="322" dur="500"/>
                                        <p:tgtEl>
                                          <p:spTgt spid="58"/>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7"/>
                                        </p:tgtEl>
                                        <p:attrNameLst>
                                          <p:attrName>style.visibility</p:attrName>
                                        </p:attrNameLst>
                                      </p:cBhvr>
                                      <p:to>
                                        <p:strVal val="visible"/>
                                      </p:to>
                                    </p:set>
                                    <p:animEffect transition="in" filter="fade">
                                      <p:cBhvr>
                                        <p:cTn id="325" dur="500"/>
                                        <p:tgtEl>
                                          <p:spTgt spid="17"/>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57"/>
                                        </p:tgtEl>
                                        <p:attrNameLst>
                                          <p:attrName>style.visibility</p:attrName>
                                        </p:attrNameLst>
                                      </p:cBhvr>
                                      <p:to>
                                        <p:strVal val="visible"/>
                                      </p:to>
                                    </p:set>
                                    <p:animEffect transition="in" filter="fade">
                                      <p:cBhvr>
                                        <p:cTn id="328" dur="500"/>
                                        <p:tgtEl>
                                          <p:spTgt spid="57"/>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xit" presetSubtype="0" fill="hold" grpId="3" nodeType="clickEffect">
                                  <p:stCondLst>
                                    <p:cond delay="0"/>
                                  </p:stCondLst>
                                  <p:childTnLst>
                                    <p:animEffect transition="out" filter="fade">
                                      <p:cBhvr>
                                        <p:cTn id="332" dur="500"/>
                                        <p:tgtEl>
                                          <p:spTgt spid="75"/>
                                        </p:tgtEl>
                                      </p:cBhvr>
                                    </p:animEffect>
                                    <p:set>
                                      <p:cBhvr>
                                        <p:cTn id="333" dur="1" fill="hold">
                                          <p:stCondLst>
                                            <p:cond delay="499"/>
                                          </p:stCondLst>
                                        </p:cTn>
                                        <p:tgtEl>
                                          <p:spTgt spid="75"/>
                                        </p:tgtEl>
                                        <p:attrNameLst>
                                          <p:attrName>style.visibility</p:attrName>
                                        </p:attrNameLst>
                                      </p:cBhvr>
                                      <p:to>
                                        <p:strVal val="hidden"/>
                                      </p:to>
                                    </p:set>
                                  </p:childTnLst>
                                </p:cTn>
                              </p:par>
                            </p:childTnLst>
                          </p:cTn>
                        </p:par>
                        <p:par>
                          <p:cTn id="334" fill="hold">
                            <p:stCondLst>
                              <p:cond delay="500"/>
                            </p:stCondLst>
                            <p:childTnLst>
                              <p:par>
                                <p:cTn id="335" presetID="10" presetClass="entr" presetSubtype="0" fill="hold" grpId="2" nodeType="afterEffect">
                                  <p:stCondLst>
                                    <p:cond delay="0"/>
                                  </p:stCondLst>
                                  <p:childTnLst>
                                    <p:set>
                                      <p:cBhvr>
                                        <p:cTn id="336" dur="1" fill="hold">
                                          <p:stCondLst>
                                            <p:cond delay="0"/>
                                          </p:stCondLst>
                                        </p:cTn>
                                        <p:tgtEl>
                                          <p:spTgt spid="76"/>
                                        </p:tgtEl>
                                        <p:attrNameLst>
                                          <p:attrName>style.visibility</p:attrName>
                                        </p:attrNameLst>
                                      </p:cBhvr>
                                      <p:to>
                                        <p:strVal val="visible"/>
                                      </p:to>
                                    </p:set>
                                    <p:animEffect transition="in" filter="fade">
                                      <p:cBhvr>
                                        <p:cTn id="33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1" grpId="0"/>
      <p:bldP spid="32" grpId="0" animBg="1"/>
      <p:bldP spid="33" grpId="0" animBg="1"/>
      <p:bldP spid="34" grpId="0" animBg="1"/>
      <p:bldP spid="35" grpId="0" animBg="1"/>
      <p:bldP spid="36" grpId="0"/>
      <p:bldP spid="37" grpId="0" animBg="1"/>
      <p:bldP spid="38" grpId="0" animBg="1"/>
      <p:bldP spid="39" grpId="0" animBg="1"/>
      <p:bldP spid="40" grpId="0"/>
      <p:bldP spid="41" grpId="0" animBg="1"/>
      <p:bldP spid="42" grpId="0"/>
      <p:bldP spid="43" grpId="0" animBg="1"/>
      <p:bldP spid="44" grpId="0" animBg="1"/>
      <p:bldP spid="45" grpId="0" animBg="1"/>
      <p:bldP spid="46" grpId="0" animBg="1"/>
      <p:bldP spid="47" grpId="0" animBg="1"/>
      <p:bldP spid="48" grpId="0" animBg="1"/>
      <p:bldP spid="49" grpId="0"/>
      <p:bldP spid="50" grpId="0"/>
      <p:bldP spid="51" grpId="0"/>
      <p:bldP spid="52" grpId="0" animBg="1"/>
      <p:bldP spid="53" grpId="0" animBg="1"/>
      <p:bldP spid="54" grpId="0" animBg="1"/>
      <p:bldP spid="55" grpId="0" animBg="1"/>
      <p:bldP spid="56" grpId="0" animBg="1"/>
      <p:bldP spid="57" grpId="0" animBg="1"/>
      <p:bldP spid="58" grpId="0"/>
      <p:bldP spid="59" grpId="0" animBg="1"/>
      <p:bldP spid="60" grpId="0"/>
      <p:bldP spid="61" grpId="0" animBg="1"/>
      <p:bldP spid="62" grpId="0"/>
      <p:bldP spid="63" grpId="0" animBg="1"/>
      <p:bldP spid="64" grpId="0"/>
      <p:bldP spid="65" grpId="0" animBg="1"/>
      <p:bldP spid="66" grpId="0" animBg="1"/>
      <p:bldP spid="67" grpId="0" animBg="1"/>
      <p:bldP spid="68" grpId="0" animBg="1"/>
      <p:bldP spid="70" grpId="0" animBg="1"/>
      <p:bldP spid="70" grpId="1" animBg="1"/>
      <p:bldP spid="70" grpId="2" animBg="1"/>
      <p:bldP spid="70" grpId="3" animBg="1"/>
      <p:bldP spid="71" grpId="0" animBg="1"/>
      <p:bldP spid="71" grpId="1" animBg="1"/>
      <p:bldP spid="71" grpId="2" animBg="1"/>
      <p:bldP spid="71" grpId="3" animBg="1"/>
      <p:bldP spid="72" grpId="0" animBg="1"/>
      <p:bldP spid="72" grpId="1" animBg="1"/>
      <p:bldP spid="72" grpId="2" animBg="1"/>
      <p:bldP spid="72" grpId="3" animBg="1"/>
      <p:bldP spid="73" grpId="0" animBg="1"/>
      <p:bldP spid="73" grpId="1" animBg="1"/>
      <p:bldP spid="73" grpId="2" animBg="1"/>
      <p:bldP spid="73" grpId="3" animBg="1"/>
      <p:bldP spid="74" grpId="0" animBg="1"/>
      <p:bldP spid="74" grpId="1" animBg="1"/>
      <p:bldP spid="74" grpId="2" animBg="1"/>
      <p:bldP spid="74" grpId="3" animBg="1"/>
      <p:bldP spid="75" grpId="0" animBg="1"/>
      <p:bldP spid="75" grpId="1" animBg="1"/>
      <p:bldP spid="75" grpId="2" animBg="1"/>
      <p:bldP spid="75" grpId="3" animBg="1"/>
      <p:bldP spid="76" grpId="0" animBg="1"/>
      <p:bldP spid="76" grpId="1" animBg="1"/>
      <p:bldP spid="76" grpId="2"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ea typeface="Baskerville" panose="02020502070401020303" pitchFamily="18" charset="0"/>
              </a:rPr>
              <a:t>Creating a Thread</a:t>
            </a:r>
            <a:endParaRPr kumimoji="1" lang="zh-CN" altLang="en-US" dirty="0"/>
          </a:p>
        </p:txBody>
      </p:sp>
      <p:sp>
        <p:nvSpPr>
          <p:cNvPr id="3" name="内容占位符 2"/>
          <p:cNvSpPr>
            <a:spLocks noGrp="1"/>
          </p:cNvSpPr>
          <p:nvPr>
            <p:ph idx="1"/>
          </p:nvPr>
        </p:nvSpPr>
        <p:spPr/>
        <p:txBody>
          <a:bodyPr>
            <a:normAutofit/>
          </a:bodyPr>
          <a:lstStyle/>
          <a:p>
            <a:r>
              <a:rPr kumimoji="1" lang="en-US" altLang="zh-CN" sz="2333" dirty="0">
                <a:ea typeface="Baskerville" panose="02020502070401020303" pitchFamily="18" charset="0"/>
              </a:rPr>
              <a:t>ALLOCATE_THREAD</a:t>
            </a:r>
          </a:p>
          <a:p>
            <a:pPr lvl="1"/>
            <a:r>
              <a:rPr kumimoji="1" lang="en-US" altLang="zh-CN" sz="2000" dirty="0">
                <a:ea typeface="Baskerville" panose="02020502070401020303" pitchFamily="18" charset="0"/>
              </a:rPr>
              <a:t>Allocate a new stack</a:t>
            </a:r>
          </a:p>
          <a:p>
            <a:pPr lvl="1"/>
            <a:r>
              <a:rPr kumimoji="1" lang="en-US" altLang="zh-CN" sz="2000" dirty="0">
                <a:ea typeface="Baskerville" panose="02020502070401020303" pitchFamily="18" charset="0"/>
              </a:rPr>
              <a:t>Push address of EXIT_THREAD() as return address</a:t>
            </a:r>
          </a:p>
          <a:p>
            <a:pPr lvl="1"/>
            <a:r>
              <a:rPr kumimoji="1" lang="en-US" altLang="zh-CN" sz="2000" dirty="0">
                <a:ea typeface="Baskerville" panose="02020502070401020303" pitchFamily="18" charset="0"/>
              </a:rPr>
              <a:t>Push address of </a:t>
            </a:r>
            <a:r>
              <a:rPr kumimoji="1" lang="en-US" altLang="zh-CN" sz="2000" dirty="0" err="1">
                <a:ea typeface="Baskerville" panose="02020502070401020303" pitchFamily="18" charset="0"/>
              </a:rPr>
              <a:t>starting_procedure</a:t>
            </a:r>
            <a:r>
              <a:rPr kumimoji="1" lang="en-US" altLang="zh-CN" sz="2000" dirty="0">
                <a:ea typeface="Baskerville" panose="02020502070401020303" pitchFamily="18" charset="0"/>
              </a:rPr>
              <a:t> as return address</a:t>
            </a:r>
          </a:p>
          <a:p>
            <a:pPr lvl="2"/>
            <a:r>
              <a:rPr kumimoji="1" lang="en-US" altLang="zh-CN" sz="1667" dirty="0" err="1">
                <a:ea typeface="Baskerville" panose="02020502070401020303" pitchFamily="18" charset="0"/>
              </a:rPr>
              <a:t>starting_procedure</a:t>
            </a:r>
            <a:r>
              <a:rPr kumimoji="1" lang="en-US" altLang="zh-CN" sz="1667" dirty="0">
                <a:ea typeface="Baskerville" panose="02020502070401020303" pitchFamily="18" charset="0"/>
              </a:rPr>
              <a:t> is the start address of a thread</a:t>
            </a:r>
          </a:p>
          <a:p>
            <a:pPr lvl="1"/>
            <a:r>
              <a:rPr kumimoji="1" lang="en-US" altLang="zh-CN" sz="2000" dirty="0">
                <a:ea typeface="Baskerville" panose="02020502070401020303" pitchFamily="18" charset="0"/>
              </a:rPr>
              <a:t>Initialize an entry in </a:t>
            </a:r>
            <a:r>
              <a:rPr kumimoji="1" lang="en-US" altLang="zh-CN" sz="2000" dirty="0" err="1">
                <a:ea typeface="Baskerville" panose="02020502070401020303" pitchFamily="18" charset="0"/>
              </a:rPr>
              <a:t>thread_table</a:t>
            </a:r>
            <a:endParaRPr kumimoji="1" lang="en-US" altLang="zh-CN" sz="2000" dirty="0">
              <a:ea typeface="Baskerville" panose="02020502070401020303" pitchFamily="18" charset="0"/>
            </a:endParaRPr>
          </a:p>
          <a:p>
            <a:pPr lvl="1"/>
            <a:r>
              <a:rPr kumimoji="1" lang="en-US" altLang="zh-CN" sz="2000" dirty="0">
                <a:ea typeface="Baskerville" panose="02020502070401020303" pitchFamily="18" charset="0"/>
              </a:rPr>
              <a:t>Set state to RUNNABLE</a:t>
            </a:r>
            <a:endParaRPr kumimoji="1" lang="zh-CN" altLang="en-US" sz="20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54</a:t>
            </a:fld>
            <a:endParaRPr lang="zh-CN" altLang="en-US" dirty="0"/>
          </a:p>
        </p:txBody>
      </p:sp>
      <p:sp>
        <p:nvSpPr>
          <p:cNvPr id="7" name="矩形 6"/>
          <p:cNvSpPr/>
          <p:nvPr/>
        </p:nvSpPr>
        <p:spPr>
          <a:xfrm>
            <a:off x="3491880" y="4986165"/>
            <a:ext cx="1680187" cy="323165"/>
          </a:xfrm>
          <a:prstGeom prst="rect">
            <a:avLst/>
          </a:prstGeom>
          <a:ln>
            <a:solidFill>
              <a:schemeClr val="tx1"/>
            </a:solidFill>
          </a:ln>
        </p:spPr>
        <p:txBody>
          <a:bodyPr wrap="square">
            <a:spAutoFit/>
          </a:bodyPr>
          <a:lstStyle/>
          <a:p>
            <a:pPr algn="ctr"/>
            <a:r>
              <a:rPr kumimoji="1" lang="en-US" altLang="zh-CN" sz="1500" dirty="0" err="1">
                <a:latin typeface="Baskerville" panose="02020502070401020303" pitchFamily="18" charset="0"/>
              </a:rPr>
              <a:t>starting_procedure</a:t>
            </a:r>
            <a:endParaRPr kumimoji="1" lang="en-US" altLang="zh-CN" sz="1500" dirty="0">
              <a:latin typeface="Baskerville" panose="02020502070401020303" pitchFamily="18" charset="0"/>
            </a:endParaRPr>
          </a:p>
        </p:txBody>
      </p:sp>
      <p:sp>
        <p:nvSpPr>
          <p:cNvPr id="8" name="矩形 7"/>
          <p:cNvSpPr/>
          <p:nvPr/>
        </p:nvSpPr>
        <p:spPr>
          <a:xfrm>
            <a:off x="3491880" y="4678389"/>
            <a:ext cx="1680187" cy="323165"/>
          </a:xfrm>
          <a:prstGeom prst="rect">
            <a:avLst/>
          </a:prstGeom>
          <a:ln>
            <a:solidFill>
              <a:schemeClr val="tx1"/>
            </a:solidFill>
          </a:ln>
        </p:spPr>
        <p:txBody>
          <a:bodyPr wrap="square">
            <a:spAutoFit/>
          </a:bodyPr>
          <a:lstStyle/>
          <a:p>
            <a:pPr algn="ctr"/>
            <a:r>
              <a:rPr kumimoji="1" lang="en-US" altLang="zh-CN" sz="1500" dirty="0">
                <a:latin typeface="Baskerville" panose="02020502070401020303" pitchFamily="18" charset="0"/>
              </a:rPr>
              <a:t>EXIT_THREAD</a:t>
            </a:r>
          </a:p>
        </p:txBody>
      </p:sp>
      <p:cxnSp>
        <p:nvCxnSpPr>
          <p:cNvPr id="10" name="直线箭头连接符 9"/>
          <p:cNvCxnSpPr/>
          <p:nvPr/>
        </p:nvCxnSpPr>
        <p:spPr>
          <a:xfrm>
            <a:off x="5412093" y="4626125"/>
            <a:ext cx="0" cy="72008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1" name="矩形 10"/>
          <p:cNvSpPr/>
          <p:nvPr/>
        </p:nvSpPr>
        <p:spPr>
          <a:xfrm>
            <a:off x="3551887" y="4318349"/>
            <a:ext cx="1598964" cy="323165"/>
          </a:xfrm>
          <a:prstGeom prst="rect">
            <a:avLst/>
          </a:prstGeom>
        </p:spPr>
        <p:txBody>
          <a:bodyPr wrap="none">
            <a:spAutoFit/>
          </a:bodyPr>
          <a:lstStyle/>
          <a:p>
            <a:r>
              <a:rPr kumimoji="1" lang="en-US" altLang="zh-CN" sz="1500" dirty="0">
                <a:latin typeface="Baskerville" panose="02020502070401020303" pitchFamily="18" charset="0"/>
              </a:rPr>
              <a:t>Stack of a Thread</a:t>
            </a:r>
            <a:endParaRPr lang="zh-CN" altLang="en-US" sz="1500" dirty="0">
              <a:latin typeface="Baskerville" panose="02020502070401020303" pitchFamily="18" charset="0"/>
            </a:endParaRPr>
          </a:p>
        </p:txBody>
      </p:sp>
    </p:spTree>
    <p:extLst>
      <p:ext uri="{BB962C8B-B14F-4D97-AF65-F5344CB8AC3E}">
        <p14:creationId xmlns:p14="http://schemas.microsoft.com/office/powerpoint/2010/main" val="2891277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ea typeface="Baskerville" panose="02020502070401020303" pitchFamily="18" charset="0"/>
              </a:rPr>
              <a:t>Start the Scheduler</a:t>
            </a:r>
            <a:endParaRPr lang="zh-CN" altLang="en-US" dirty="0"/>
          </a:p>
        </p:txBody>
      </p:sp>
      <p:sp>
        <p:nvSpPr>
          <p:cNvPr id="3" name="内容占位符 2"/>
          <p:cNvSpPr>
            <a:spLocks noGrp="1"/>
          </p:cNvSpPr>
          <p:nvPr>
            <p:ph idx="1"/>
          </p:nvPr>
        </p:nvSpPr>
        <p:spPr/>
        <p:txBody>
          <a:bodyPr/>
          <a:lstStyle/>
          <a:p>
            <a:r>
              <a:rPr lang="en-US" altLang="zh-CN" dirty="0">
                <a:ea typeface="Baskerville" panose="02020502070401020303" pitchFamily="18" charset="0"/>
              </a:rPr>
              <a:t>Processor Thread</a:t>
            </a:r>
          </a:p>
          <a:p>
            <a:pPr lvl="1"/>
            <a:r>
              <a:rPr lang="en-US" altLang="zh-CN" dirty="0">
                <a:ea typeface="Baskerville" panose="02020502070401020303" pitchFamily="18" charset="0"/>
              </a:rPr>
              <a:t>Create a separate thread for each processor first</a:t>
            </a:r>
          </a:p>
          <a:p>
            <a:pPr lvl="1"/>
            <a:r>
              <a:rPr lang="en-US" altLang="zh-CN" dirty="0">
                <a:ea typeface="Baskerville" panose="02020502070401020303" pitchFamily="18" charset="0"/>
              </a:rPr>
              <a:t>Its stack is not used for most of the time</a:t>
            </a:r>
          </a:p>
          <a:p>
            <a:pPr lvl="2"/>
            <a:r>
              <a:rPr lang="en-US" altLang="zh-CN" dirty="0">
                <a:ea typeface="Baskerville" panose="02020502070401020303" pitchFamily="18" charset="0"/>
              </a:rPr>
              <a:t>Only used when running scheduler()</a:t>
            </a:r>
          </a:p>
          <a:p>
            <a:endParaRPr lang="zh-CN" altLang="en-US" dirty="0"/>
          </a:p>
        </p:txBody>
      </p:sp>
    </p:spTree>
    <p:extLst>
      <p:ext uri="{BB962C8B-B14F-4D97-AF65-F5344CB8AC3E}">
        <p14:creationId xmlns:p14="http://schemas.microsoft.com/office/powerpoint/2010/main" val="42192122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56</a:t>
            </a:fld>
            <a:endParaRPr lang="zh-CN" altLang="en-US" dirty="0"/>
          </a:p>
        </p:txBody>
      </p:sp>
      <p:pic>
        <p:nvPicPr>
          <p:cNvPr id="27" name="图片 26"/>
          <p:cNvPicPr>
            <a:picLocks noChangeAspect="1"/>
          </p:cNvPicPr>
          <p:nvPr/>
        </p:nvPicPr>
        <p:blipFill rotWithShape="1">
          <a:blip r:embed="rId2"/>
          <a:srcRect l="9304" r="18850"/>
          <a:stretch/>
        </p:blipFill>
        <p:spPr>
          <a:xfrm>
            <a:off x="4416189" y="1237320"/>
            <a:ext cx="3752883" cy="2350571"/>
          </a:xfrm>
          <a:prstGeom prst="rect">
            <a:avLst/>
          </a:prstGeom>
          <a:ln>
            <a:solidFill>
              <a:srgbClr val="000000"/>
            </a:solidFill>
          </a:ln>
        </p:spPr>
      </p:pic>
      <p:pic>
        <p:nvPicPr>
          <p:cNvPr id="29" name="图片 28"/>
          <p:cNvPicPr>
            <a:picLocks noChangeAspect="1"/>
          </p:cNvPicPr>
          <p:nvPr/>
        </p:nvPicPr>
        <p:blipFill rotWithShape="1">
          <a:blip r:embed="rId3"/>
          <a:srcRect t="56146"/>
          <a:stretch/>
        </p:blipFill>
        <p:spPr>
          <a:xfrm>
            <a:off x="911594" y="2968140"/>
            <a:ext cx="3378948" cy="789460"/>
          </a:xfrm>
          <a:prstGeom prst="rect">
            <a:avLst/>
          </a:prstGeom>
          <a:ln>
            <a:solidFill>
              <a:srgbClr val="000000"/>
            </a:solidFill>
          </a:ln>
        </p:spPr>
      </p:pic>
      <p:sp>
        <p:nvSpPr>
          <p:cNvPr id="30" name="标题 1"/>
          <p:cNvSpPr txBox="1">
            <a:spLocks/>
          </p:cNvSpPr>
          <p:nvPr/>
        </p:nvSpPr>
        <p:spPr>
          <a:xfrm>
            <a:off x="3935929" y="13184"/>
            <a:ext cx="4956551" cy="1260140"/>
          </a:xfrm>
          <a:prstGeom prst="rect">
            <a:avLst/>
          </a:prstGeom>
        </p:spPr>
        <p:txBody>
          <a:bodyPr vert="horz" lIns="76200" tIns="38100" rIns="76200" bIns="38100" rtlCol="0" anchor="ctr">
            <a:normAutofit/>
          </a:bodyPr>
          <a:lstStyle>
            <a:lvl1pPr algn="l" defTabSz="914400" rtl="0" eaLnBrk="1" latinLnBrk="0" hangingPunct="1">
              <a:spcBef>
                <a:spcPct val="0"/>
              </a:spcBef>
              <a:buNone/>
              <a:defRPr sz="4000" b="1" kern="1200">
                <a:solidFill>
                  <a:schemeClr val="tx1"/>
                </a:solidFill>
                <a:latin typeface="+mj-lt"/>
                <a:ea typeface="+mj-ea"/>
                <a:cs typeface="Calibri" pitchFamily="34" charset="0"/>
              </a:defRPr>
            </a:lvl1pPr>
          </a:lstStyle>
          <a:p>
            <a:pPr algn="r"/>
            <a:r>
              <a:rPr kumimoji="1" lang="en-US" altLang="zh-CN" sz="3200" b="0" dirty="0">
                <a:latin typeface="Baskerville" panose="02020502070401020303" pitchFamily="18" charset="0"/>
                <a:ea typeface="Baskerville" panose="02020502070401020303" pitchFamily="18" charset="0"/>
              </a:rPr>
              <a:t>RUN_PROCESSOR </a:t>
            </a:r>
          </a:p>
          <a:p>
            <a:pPr algn="r"/>
            <a:r>
              <a:rPr kumimoji="1" lang="en-US" altLang="zh-CN" sz="3200" b="0" dirty="0">
                <a:latin typeface="Baskerville" panose="02020502070401020303" pitchFamily="18" charset="0"/>
                <a:ea typeface="Baskerville" panose="02020502070401020303" pitchFamily="18" charset="0"/>
              </a:rPr>
              <a:t>&amp; Create Thread</a:t>
            </a:r>
            <a:endParaRPr kumimoji="1" lang="zh-CN" altLang="en-US" sz="3200" b="0" dirty="0">
              <a:latin typeface="Baskerville" panose="02020502070401020303" pitchFamily="18" charset="0"/>
              <a:ea typeface="等线" panose="02010600030101010101" pitchFamily="2" charset="-122"/>
            </a:endParaRPr>
          </a:p>
        </p:txBody>
      </p:sp>
      <p:pic>
        <p:nvPicPr>
          <p:cNvPr id="36" name="图片 35"/>
          <p:cNvPicPr>
            <a:picLocks noChangeAspect="1"/>
          </p:cNvPicPr>
          <p:nvPr/>
        </p:nvPicPr>
        <p:blipFill>
          <a:blip r:embed="rId4"/>
          <a:stretch>
            <a:fillRect/>
          </a:stretch>
        </p:blipFill>
        <p:spPr>
          <a:xfrm>
            <a:off x="922853" y="667257"/>
            <a:ext cx="3360374" cy="1290143"/>
          </a:xfrm>
          <a:prstGeom prst="rect">
            <a:avLst/>
          </a:prstGeom>
          <a:ln w="38100" cmpd="sng">
            <a:solidFill>
              <a:srgbClr val="C0504D"/>
            </a:solidFill>
          </a:ln>
        </p:spPr>
      </p:pic>
      <p:sp>
        <p:nvSpPr>
          <p:cNvPr id="37" name="矩形 36"/>
          <p:cNvSpPr/>
          <p:nvPr/>
        </p:nvSpPr>
        <p:spPr>
          <a:xfrm>
            <a:off x="3191847" y="4469937"/>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38" name="矩形 37"/>
          <p:cNvSpPr/>
          <p:nvPr/>
        </p:nvSpPr>
        <p:spPr>
          <a:xfrm>
            <a:off x="3189628" y="5017740"/>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SCHED</a:t>
            </a:r>
            <a:endParaRPr kumimoji="1" lang="zh-CN" altLang="en-US" sz="1167" dirty="0">
              <a:latin typeface="Baskerville" panose="02020502070401020303" pitchFamily="18" charset="0"/>
            </a:endParaRPr>
          </a:p>
        </p:txBody>
      </p:sp>
      <p:sp>
        <p:nvSpPr>
          <p:cNvPr id="39" name="矩形 38"/>
          <p:cNvSpPr/>
          <p:nvPr/>
        </p:nvSpPr>
        <p:spPr>
          <a:xfrm>
            <a:off x="2411760" y="4469937"/>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MAIN</a:t>
            </a:r>
            <a:endParaRPr kumimoji="1" lang="zh-CN" altLang="en-US" sz="1167" dirty="0">
              <a:latin typeface="Baskerville" panose="02020502070401020303" pitchFamily="18" charset="0"/>
            </a:endParaRPr>
          </a:p>
        </p:txBody>
      </p:sp>
      <p:sp>
        <p:nvSpPr>
          <p:cNvPr id="40" name="矩形 39"/>
          <p:cNvSpPr/>
          <p:nvPr/>
        </p:nvSpPr>
        <p:spPr>
          <a:xfrm>
            <a:off x="3971933" y="4469937"/>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42" name="矩形 41"/>
          <p:cNvSpPr/>
          <p:nvPr/>
        </p:nvSpPr>
        <p:spPr>
          <a:xfrm>
            <a:off x="3969715" y="5009997"/>
            <a:ext cx="600067" cy="307777"/>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43" name="矩形 42"/>
          <p:cNvSpPr/>
          <p:nvPr/>
        </p:nvSpPr>
        <p:spPr>
          <a:xfrm>
            <a:off x="1631674" y="4162161"/>
            <a:ext cx="1848006" cy="323165"/>
          </a:xfrm>
          <a:prstGeom prst="rect">
            <a:avLst/>
          </a:prstGeom>
        </p:spPr>
        <p:txBody>
          <a:bodyPr wrap="none">
            <a:spAutoFit/>
          </a:bodyPr>
          <a:lstStyle/>
          <a:p>
            <a:r>
              <a:rPr kumimoji="1" lang="en-US" altLang="zh-CN" sz="1500" dirty="0">
                <a:latin typeface="Baskerville" panose="02020502070401020303" pitchFamily="18" charset="0"/>
              </a:rPr>
              <a:t>RUN_PROCESSOR</a:t>
            </a:r>
            <a:endParaRPr lang="zh-CN" altLang="en-US" sz="1500" dirty="0">
              <a:latin typeface="Baskerville" panose="02020502070401020303" pitchFamily="18" charset="0"/>
            </a:endParaRPr>
          </a:p>
        </p:txBody>
      </p:sp>
      <p:sp>
        <p:nvSpPr>
          <p:cNvPr id="44" name="矩形 43"/>
          <p:cNvSpPr/>
          <p:nvPr/>
        </p:nvSpPr>
        <p:spPr>
          <a:xfrm>
            <a:off x="3969715" y="5317774"/>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EXIT_P</a:t>
            </a:r>
            <a:endParaRPr kumimoji="1" lang="zh-CN" altLang="en-US" sz="1167" dirty="0">
              <a:latin typeface="Baskerville" panose="02020502070401020303" pitchFamily="18" charset="0"/>
            </a:endParaRPr>
          </a:p>
        </p:txBody>
      </p:sp>
      <p:sp>
        <p:nvSpPr>
          <p:cNvPr id="50" name="矩形 49"/>
          <p:cNvSpPr/>
          <p:nvPr/>
        </p:nvSpPr>
        <p:spPr>
          <a:xfrm>
            <a:off x="3911927" y="3877614"/>
            <a:ext cx="1440160" cy="323165"/>
          </a:xfrm>
          <a:prstGeom prst="rect">
            <a:avLst/>
          </a:prstGeom>
        </p:spPr>
        <p:txBody>
          <a:bodyPr wrap="square">
            <a:spAutoFit/>
          </a:bodyPr>
          <a:lstStyle/>
          <a:p>
            <a:r>
              <a:rPr kumimoji="1" lang="en-US" altLang="zh-CN" sz="1500" dirty="0">
                <a:latin typeface="Baskerville" panose="02020502070401020303" pitchFamily="18" charset="0"/>
              </a:rPr>
              <a:t>Thread Create</a:t>
            </a:r>
            <a:endParaRPr lang="zh-CN" altLang="en-US" sz="1500" dirty="0">
              <a:latin typeface="Baskerville" panose="02020502070401020303" pitchFamily="18" charset="0"/>
            </a:endParaRPr>
          </a:p>
        </p:txBody>
      </p:sp>
      <p:sp>
        <p:nvSpPr>
          <p:cNvPr id="21" name="矩形 20"/>
          <p:cNvSpPr/>
          <p:nvPr/>
        </p:nvSpPr>
        <p:spPr>
          <a:xfrm>
            <a:off x="4509775" y="416990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EXIT_T</a:t>
            </a:r>
            <a:endParaRPr kumimoji="1" lang="zh-CN" altLang="en-US" sz="1167" dirty="0">
              <a:latin typeface="Baskerville" panose="02020502070401020303" pitchFamily="18" charset="0"/>
            </a:endParaRPr>
          </a:p>
        </p:txBody>
      </p:sp>
      <p:sp>
        <p:nvSpPr>
          <p:cNvPr id="41" name="矩形 40"/>
          <p:cNvSpPr/>
          <p:nvPr/>
        </p:nvSpPr>
        <p:spPr>
          <a:xfrm>
            <a:off x="4511993" y="4469937"/>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APP</a:t>
            </a:r>
            <a:endParaRPr kumimoji="1" lang="zh-CN" altLang="en-US" sz="1167" dirty="0">
              <a:latin typeface="Baskerville" panose="02020502070401020303" pitchFamily="18" charset="0"/>
            </a:endParaRPr>
          </a:p>
        </p:txBody>
      </p:sp>
    </p:spTree>
    <p:extLst>
      <p:ext uri="{BB962C8B-B14F-4D97-AF65-F5344CB8AC3E}">
        <p14:creationId xmlns:p14="http://schemas.microsoft.com/office/powerpoint/2010/main" val="26297567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ea typeface="Baskerville" panose="02020502070401020303" pitchFamily="18" charset="0"/>
              </a:rPr>
              <a:t>Thread Exit</a:t>
            </a:r>
            <a:endParaRPr kumimoji="1" lang="zh-CN" altLang="en-US" dirty="0"/>
          </a:p>
        </p:txBody>
      </p:sp>
      <p:sp>
        <p:nvSpPr>
          <p:cNvPr id="3" name="内容占位符 2"/>
          <p:cNvSpPr>
            <a:spLocks noGrp="1"/>
          </p:cNvSpPr>
          <p:nvPr>
            <p:ph idx="1"/>
          </p:nvPr>
        </p:nvSpPr>
        <p:spPr/>
        <p:txBody>
          <a:bodyPr>
            <a:normAutofit/>
          </a:bodyPr>
          <a:lstStyle/>
          <a:p>
            <a:pPr>
              <a:buFontTx/>
              <a:buNone/>
            </a:pPr>
            <a:r>
              <a:rPr lang="en-US" altLang="zh-CN" sz="2000" dirty="0">
                <a:ea typeface="MS PGothic" charset="0"/>
                <a:cs typeface="Times New Roman" charset="0"/>
              </a:rPr>
              <a:t>1 procedure EXIT_THREAD()</a:t>
            </a:r>
          </a:p>
          <a:p>
            <a:pPr>
              <a:buFontTx/>
              <a:buNone/>
            </a:pPr>
            <a:r>
              <a:rPr lang="en-US" altLang="zh-CN" sz="2000" dirty="0">
                <a:ea typeface="MS PGothic" charset="0"/>
                <a:cs typeface="Times New Roman" charset="0"/>
              </a:rPr>
              <a:t>2 		ACQUIRE (</a:t>
            </a:r>
            <a:r>
              <a:rPr lang="en-US" altLang="zh-CN" sz="2000" dirty="0" err="1">
                <a:ea typeface="MS PGothic" charset="0"/>
                <a:cs typeface="Times New Roman" charset="0"/>
              </a:rPr>
              <a:t>threadtable_lock</a:t>
            </a:r>
            <a:r>
              <a:rPr lang="en-US" altLang="zh-CN" sz="2000" dirty="0">
                <a:ea typeface="MS PGothic" charset="0"/>
                <a:cs typeface="Times New Roman" charset="0"/>
              </a:rPr>
              <a:t>)</a:t>
            </a:r>
          </a:p>
          <a:p>
            <a:pPr>
              <a:buFontTx/>
              <a:buNone/>
            </a:pPr>
            <a:r>
              <a:rPr lang="en-US" altLang="zh-CN" sz="2000" dirty="0">
                <a:solidFill>
                  <a:schemeClr val="accent2"/>
                </a:solidFill>
                <a:ea typeface="MS PGothic" charset="0"/>
                <a:cs typeface="Times New Roman" charset="0"/>
              </a:rPr>
              <a:t>3 		</a:t>
            </a:r>
            <a:r>
              <a:rPr lang="en-US" altLang="zh-CN" sz="2000" dirty="0" err="1">
                <a:solidFill>
                  <a:schemeClr val="accent2"/>
                </a:solidFill>
                <a:ea typeface="MS PGothic" charset="0"/>
                <a:cs typeface="Times New Roman" charset="0"/>
              </a:rPr>
              <a:t>threadtable</a:t>
            </a:r>
            <a:r>
              <a:rPr lang="en-US" altLang="zh-CN" sz="2000" dirty="0">
                <a:solidFill>
                  <a:schemeClr val="accent2"/>
                </a:solidFill>
                <a:ea typeface="MS PGothic" charset="0"/>
                <a:cs typeface="Times New Roman" charset="0"/>
              </a:rPr>
              <a:t>[</a:t>
            </a:r>
            <a:r>
              <a:rPr lang="en-US" altLang="zh-CN" sz="2000" dirty="0" err="1">
                <a:solidFill>
                  <a:schemeClr val="accent2"/>
                </a:solidFill>
                <a:ea typeface="MS PGothic" charset="0"/>
                <a:cs typeface="Times New Roman" charset="0"/>
              </a:rPr>
              <a:t>tid</a:t>
            </a:r>
            <a:r>
              <a:rPr lang="en-US" altLang="zh-CN" sz="2000" dirty="0">
                <a:solidFill>
                  <a:schemeClr val="accent2"/>
                </a:solidFill>
                <a:ea typeface="MS PGothic" charset="0"/>
                <a:cs typeface="Times New Roman" charset="0"/>
              </a:rPr>
              <a:t>].</a:t>
            </a:r>
            <a:r>
              <a:rPr lang="en-US" altLang="zh-CN" sz="2000" dirty="0" err="1">
                <a:solidFill>
                  <a:schemeClr val="accent2"/>
                </a:solidFill>
                <a:ea typeface="MS PGothic" charset="0"/>
                <a:cs typeface="Times New Roman" charset="0"/>
              </a:rPr>
              <a:t>kill_or_continue</a:t>
            </a:r>
            <a:r>
              <a:rPr lang="en-US" altLang="zh-CN" sz="2000" dirty="0">
                <a:solidFill>
                  <a:schemeClr val="accent2"/>
                </a:solidFill>
                <a:ea typeface="MS PGothic" charset="0"/>
                <a:cs typeface="Times New Roman" charset="0"/>
              </a:rPr>
              <a:t> ← KILL</a:t>
            </a:r>
          </a:p>
          <a:p>
            <a:pPr>
              <a:buFontTx/>
              <a:buNone/>
            </a:pPr>
            <a:r>
              <a:rPr lang="en-US" altLang="zh-CN" sz="2000" dirty="0">
                <a:ea typeface="MS PGothic" charset="0"/>
                <a:cs typeface="Times New Roman" charset="0"/>
              </a:rPr>
              <a:t>4 		ENTER_PROCESSOR_LAYER (GET_THREAD_ID (), CPUID)</a:t>
            </a:r>
            <a:endParaRPr lang="en-US" altLang="zh-CN" sz="1667" dirty="0">
              <a:ea typeface="MS PGothic" charset="0"/>
              <a:cs typeface="Times New Roman" charset="0"/>
            </a:endParaRPr>
          </a:p>
          <a:p>
            <a:pPr marL="0" indent="0">
              <a:buNone/>
            </a:pPr>
            <a:endParaRPr kumimoji="1" lang="zh-CN" altLang="en-US" sz="20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57</a:t>
            </a:fld>
            <a:endParaRPr lang="zh-CN" altLang="en-US" dirty="0"/>
          </a:p>
        </p:txBody>
      </p:sp>
    </p:spTree>
    <p:extLst>
      <p:ext uri="{BB962C8B-B14F-4D97-AF65-F5344CB8AC3E}">
        <p14:creationId xmlns:p14="http://schemas.microsoft.com/office/powerpoint/2010/main" val="28544351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ea typeface="Baskerville" panose="02020502070401020303" pitchFamily="18" charset="0"/>
              </a:rPr>
              <a:t>Destroy a Thread</a:t>
            </a:r>
            <a:endParaRPr kumimoji="1" lang="zh-CN" altLang="en-US" dirty="0"/>
          </a:p>
        </p:txBody>
      </p:sp>
      <p:sp>
        <p:nvSpPr>
          <p:cNvPr id="3" name="内容占位符 2"/>
          <p:cNvSpPr>
            <a:spLocks noGrp="1"/>
          </p:cNvSpPr>
          <p:nvPr>
            <p:ph idx="1"/>
          </p:nvPr>
        </p:nvSpPr>
        <p:spPr/>
        <p:txBody>
          <a:bodyPr/>
          <a:lstStyle/>
          <a:p>
            <a:r>
              <a:rPr kumimoji="1" lang="en-US" altLang="zh-CN" dirty="0">
                <a:ea typeface="Baskerville" panose="02020502070401020303" pitchFamily="18" charset="0"/>
              </a:rPr>
              <a:t>DESTROY_THREAD</a:t>
            </a:r>
          </a:p>
          <a:p>
            <a:pPr lvl="1"/>
            <a:r>
              <a:rPr kumimoji="1" lang="en-US" altLang="zh-CN" dirty="0">
                <a:ea typeface="Baskerville" panose="02020502070401020303" pitchFamily="18" charset="0"/>
              </a:rPr>
              <a:t>One thread kills another thread</a:t>
            </a:r>
          </a:p>
          <a:p>
            <a:pPr lvl="1"/>
            <a:r>
              <a:rPr kumimoji="1" lang="en-US" altLang="zh-CN" dirty="0">
                <a:ea typeface="Baskerville" panose="02020502070401020303" pitchFamily="18" charset="0"/>
              </a:rPr>
              <a:t>Problem: the target thread may be running, thus the calling thread cannot just free its resource</a:t>
            </a:r>
          </a:p>
          <a:p>
            <a:pPr lvl="1"/>
            <a:r>
              <a:rPr kumimoji="1" lang="en-US" altLang="zh-CN" dirty="0">
                <a:ea typeface="Baskerville" panose="02020502070401020303" pitchFamily="18" charset="0"/>
              </a:rPr>
              <a:t>Solution: </a:t>
            </a:r>
            <a:r>
              <a:rPr kumimoji="1" lang="en-US" altLang="zh-CN" dirty="0" err="1">
                <a:ea typeface="Baskerville" panose="02020502070401020303" pitchFamily="18" charset="0"/>
              </a:rPr>
              <a:t>asynchronization</a:t>
            </a:r>
            <a:r>
              <a:rPr kumimoji="1" lang="en-US" altLang="zh-CN" dirty="0">
                <a:ea typeface="Baskerville" panose="02020502070401020303" pitchFamily="18" charset="0"/>
              </a:rPr>
              <a:t>: set KILL and return</a:t>
            </a:r>
          </a:p>
          <a:p>
            <a:pPr lvl="2"/>
            <a:r>
              <a:rPr kumimoji="1" lang="en-US" altLang="zh-CN" dirty="0">
                <a:ea typeface="Baskerville" panose="02020502070401020303" pitchFamily="18" charset="0"/>
              </a:rPr>
              <a:t>Wait for the thread to be destroyed when SCHEDULER</a:t>
            </a: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58</a:t>
            </a:fld>
            <a:endParaRPr lang="zh-CN" altLang="en-US" dirty="0"/>
          </a:p>
        </p:txBody>
      </p:sp>
    </p:spTree>
    <p:extLst>
      <p:ext uri="{BB962C8B-B14F-4D97-AF65-F5344CB8AC3E}">
        <p14:creationId xmlns:p14="http://schemas.microsoft.com/office/powerpoint/2010/main" val="42727358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59</a:t>
            </a:fld>
            <a:endParaRPr lang="zh-CN" altLang="en-US" dirty="0"/>
          </a:p>
        </p:txBody>
      </p:sp>
      <p:pic>
        <p:nvPicPr>
          <p:cNvPr id="5" name="图片 4"/>
          <p:cNvPicPr>
            <a:picLocks noChangeAspect="1"/>
          </p:cNvPicPr>
          <p:nvPr/>
        </p:nvPicPr>
        <p:blipFill>
          <a:blip r:embed="rId2"/>
          <a:stretch>
            <a:fillRect/>
          </a:stretch>
        </p:blipFill>
        <p:spPr>
          <a:xfrm>
            <a:off x="911594" y="457234"/>
            <a:ext cx="3360373" cy="739518"/>
          </a:xfrm>
          <a:prstGeom prst="rect">
            <a:avLst/>
          </a:prstGeom>
          <a:solidFill>
            <a:schemeClr val="accent2"/>
          </a:solidFill>
          <a:ln w="28575" cmpd="sng">
            <a:solidFill>
              <a:schemeClr val="accent2"/>
            </a:solidFill>
          </a:ln>
        </p:spPr>
      </p:pic>
      <p:sp>
        <p:nvSpPr>
          <p:cNvPr id="6" name="矩形 5"/>
          <p:cNvSpPr/>
          <p:nvPr/>
        </p:nvSpPr>
        <p:spPr>
          <a:xfrm>
            <a:off x="1451653" y="409102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APP</a:t>
            </a:r>
            <a:endParaRPr kumimoji="1" lang="zh-CN" altLang="en-US" sz="1167" dirty="0">
              <a:latin typeface="Baskerville" panose="02020502070401020303" pitchFamily="18" charset="0"/>
            </a:endParaRPr>
          </a:p>
        </p:txBody>
      </p:sp>
      <p:sp>
        <p:nvSpPr>
          <p:cNvPr id="7" name="矩形 6"/>
          <p:cNvSpPr/>
          <p:nvPr/>
        </p:nvSpPr>
        <p:spPr>
          <a:xfrm>
            <a:off x="2231740" y="409102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8" name="矩形 7"/>
          <p:cNvSpPr/>
          <p:nvPr/>
        </p:nvSpPr>
        <p:spPr>
          <a:xfrm>
            <a:off x="2231740" y="4631084"/>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EXIT_T</a:t>
            </a:r>
            <a:endParaRPr kumimoji="1" lang="zh-CN" altLang="en-US" sz="1167" dirty="0">
              <a:latin typeface="Baskerville" panose="02020502070401020303" pitchFamily="18" charset="0"/>
            </a:endParaRPr>
          </a:p>
        </p:txBody>
      </p:sp>
      <p:sp>
        <p:nvSpPr>
          <p:cNvPr id="9" name="矩形 8"/>
          <p:cNvSpPr/>
          <p:nvPr/>
        </p:nvSpPr>
        <p:spPr>
          <a:xfrm>
            <a:off x="3011827" y="409102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10" name="矩形 9"/>
          <p:cNvSpPr/>
          <p:nvPr/>
        </p:nvSpPr>
        <p:spPr>
          <a:xfrm>
            <a:off x="3011827" y="4631084"/>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11" name="矩形 10"/>
          <p:cNvSpPr/>
          <p:nvPr/>
        </p:nvSpPr>
        <p:spPr>
          <a:xfrm>
            <a:off x="3011827" y="4931117"/>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a:latin typeface="Baskerville" panose="02020502070401020303" pitchFamily="18" charset="0"/>
              </a:rPr>
              <a:t>ENTER_P</a:t>
            </a:r>
            <a:endParaRPr kumimoji="1" lang="zh-CN" altLang="en-US" sz="800" dirty="0">
              <a:latin typeface="Baskerville" panose="02020502070401020303" pitchFamily="18" charset="0"/>
            </a:endParaRPr>
          </a:p>
        </p:txBody>
      </p:sp>
      <p:sp>
        <p:nvSpPr>
          <p:cNvPr id="12" name="矩形 11"/>
          <p:cNvSpPr/>
          <p:nvPr/>
        </p:nvSpPr>
        <p:spPr>
          <a:xfrm>
            <a:off x="3554105" y="4091024"/>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13" name="矩形 12"/>
          <p:cNvSpPr/>
          <p:nvPr/>
        </p:nvSpPr>
        <p:spPr>
          <a:xfrm>
            <a:off x="3551887" y="4631084"/>
            <a:ext cx="600067" cy="307777"/>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14" name="矩形 13"/>
          <p:cNvSpPr/>
          <p:nvPr/>
        </p:nvSpPr>
        <p:spPr>
          <a:xfrm>
            <a:off x="3551887" y="4938861"/>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EXIT_P</a:t>
            </a:r>
            <a:endParaRPr kumimoji="1" lang="zh-CN" altLang="en-US" sz="1167" dirty="0">
              <a:latin typeface="Baskerville" panose="02020502070401020303" pitchFamily="18" charset="0"/>
            </a:endParaRPr>
          </a:p>
        </p:txBody>
      </p:sp>
      <p:sp>
        <p:nvSpPr>
          <p:cNvPr id="15" name="矩形 14"/>
          <p:cNvSpPr/>
          <p:nvPr/>
        </p:nvSpPr>
        <p:spPr>
          <a:xfrm>
            <a:off x="4331973" y="4091024"/>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16" name="矩形 15"/>
          <p:cNvSpPr/>
          <p:nvPr/>
        </p:nvSpPr>
        <p:spPr>
          <a:xfrm>
            <a:off x="4329755" y="4638828"/>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SCHED</a:t>
            </a:r>
            <a:endParaRPr kumimoji="1" lang="zh-CN" altLang="en-US" sz="1167" dirty="0">
              <a:latin typeface="Baskerville" panose="02020502070401020303" pitchFamily="18" charset="0"/>
            </a:endParaRPr>
          </a:p>
        </p:txBody>
      </p:sp>
      <p:sp>
        <p:nvSpPr>
          <p:cNvPr id="17" name="矩形 16"/>
          <p:cNvSpPr/>
          <p:nvPr/>
        </p:nvSpPr>
        <p:spPr>
          <a:xfrm>
            <a:off x="2123728" y="3558708"/>
            <a:ext cx="883224" cy="553998"/>
          </a:xfrm>
          <a:prstGeom prst="rect">
            <a:avLst/>
          </a:prstGeom>
        </p:spPr>
        <p:txBody>
          <a:bodyPr wrap="square">
            <a:spAutoFit/>
          </a:bodyPr>
          <a:lstStyle/>
          <a:p>
            <a:r>
              <a:rPr kumimoji="1" lang="en-US" altLang="zh-CN" sz="1500" dirty="0">
                <a:latin typeface="Baskerville" panose="02020502070401020303" pitchFamily="18" charset="0"/>
              </a:rPr>
              <a:t>Thread </a:t>
            </a:r>
          </a:p>
          <a:p>
            <a:r>
              <a:rPr kumimoji="1" lang="en-US" altLang="zh-CN" sz="1500" dirty="0">
                <a:latin typeface="Baskerville" panose="02020502070401020303" pitchFamily="18" charset="0"/>
              </a:rPr>
              <a:t>Exit</a:t>
            </a:r>
            <a:endParaRPr lang="zh-CN" altLang="en-US" sz="1500" dirty="0">
              <a:latin typeface="Baskerville" panose="02020502070401020303" pitchFamily="18" charset="0"/>
            </a:endParaRPr>
          </a:p>
        </p:txBody>
      </p:sp>
      <p:sp>
        <p:nvSpPr>
          <p:cNvPr id="24" name="矩形 23"/>
          <p:cNvSpPr/>
          <p:nvPr/>
        </p:nvSpPr>
        <p:spPr>
          <a:xfrm>
            <a:off x="5112060" y="4091024"/>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25" name="矩形 24"/>
          <p:cNvSpPr/>
          <p:nvPr/>
        </p:nvSpPr>
        <p:spPr>
          <a:xfrm>
            <a:off x="5109842" y="4631084"/>
            <a:ext cx="600067" cy="307777"/>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26" name="矩形 25"/>
          <p:cNvSpPr/>
          <p:nvPr/>
        </p:nvSpPr>
        <p:spPr>
          <a:xfrm>
            <a:off x="5109842" y="4938861"/>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EXIT_P</a:t>
            </a:r>
            <a:endParaRPr kumimoji="1" lang="zh-CN" altLang="en-US" sz="1167" dirty="0">
              <a:latin typeface="Baskerville" panose="02020502070401020303" pitchFamily="18" charset="0"/>
            </a:endParaRPr>
          </a:p>
        </p:txBody>
      </p:sp>
      <p:sp>
        <p:nvSpPr>
          <p:cNvPr id="18" name="矩形 17"/>
          <p:cNvSpPr/>
          <p:nvPr/>
        </p:nvSpPr>
        <p:spPr>
          <a:xfrm>
            <a:off x="5652120" y="409102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19" name="矩形 18"/>
          <p:cNvSpPr/>
          <p:nvPr/>
        </p:nvSpPr>
        <p:spPr>
          <a:xfrm>
            <a:off x="5649902" y="4631084"/>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20" name="矩形 19"/>
          <p:cNvSpPr/>
          <p:nvPr/>
        </p:nvSpPr>
        <p:spPr>
          <a:xfrm>
            <a:off x="6432207" y="409102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21" name="矩形 20"/>
          <p:cNvSpPr/>
          <p:nvPr/>
        </p:nvSpPr>
        <p:spPr>
          <a:xfrm>
            <a:off x="5652120" y="4931117"/>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50" dirty="0">
                <a:latin typeface="Baskerville" panose="02020502070401020303" pitchFamily="18" charset="0"/>
              </a:rPr>
              <a:t>ENTER_P</a:t>
            </a:r>
            <a:endParaRPr kumimoji="1" lang="zh-CN" altLang="en-US" sz="850" dirty="0">
              <a:latin typeface="Baskerville" panose="02020502070401020303" pitchFamily="18" charset="0"/>
            </a:endParaRPr>
          </a:p>
        </p:txBody>
      </p:sp>
      <p:sp>
        <p:nvSpPr>
          <p:cNvPr id="22" name="矩形 21"/>
          <p:cNvSpPr/>
          <p:nvPr/>
        </p:nvSpPr>
        <p:spPr>
          <a:xfrm>
            <a:off x="6432207" y="4631084"/>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YIELD</a:t>
            </a:r>
            <a:endParaRPr kumimoji="1" lang="zh-CN" altLang="en-US" sz="1167" dirty="0">
              <a:latin typeface="Baskerville" panose="02020502070401020303" pitchFamily="18" charset="0"/>
            </a:endParaRPr>
          </a:p>
        </p:txBody>
      </p:sp>
      <p:sp>
        <p:nvSpPr>
          <p:cNvPr id="23" name="矩形 22"/>
          <p:cNvSpPr/>
          <p:nvPr/>
        </p:nvSpPr>
        <p:spPr>
          <a:xfrm>
            <a:off x="7212293" y="409102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APP</a:t>
            </a:r>
            <a:endParaRPr kumimoji="1" lang="zh-CN" altLang="en-US" sz="1167" dirty="0">
              <a:latin typeface="Baskerville" panose="02020502070401020303" pitchFamily="18" charset="0"/>
            </a:endParaRPr>
          </a:p>
        </p:txBody>
      </p:sp>
      <p:pic>
        <p:nvPicPr>
          <p:cNvPr id="27" name="图片 26"/>
          <p:cNvPicPr>
            <a:picLocks noChangeAspect="1"/>
          </p:cNvPicPr>
          <p:nvPr/>
        </p:nvPicPr>
        <p:blipFill rotWithShape="1">
          <a:blip r:embed="rId3"/>
          <a:srcRect l="9304" r="18850"/>
          <a:stretch/>
        </p:blipFill>
        <p:spPr>
          <a:xfrm>
            <a:off x="4416189" y="1057300"/>
            <a:ext cx="3752883" cy="2400267"/>
          </a:xfrm>
          <a:prstGeom prst="rect">
            <a:avLst/>
          </a:prstGeom>
          <a:ln>
            <a:solidFill>
              <a:srgbClr val="000000"/>
            </a:solidFill>
          </a:ln>
        </p:spPr>
      </p:pic>
      <p:pic>
        <p:nvPicPr>
          <p:cNvPr id="28" name="图片 27"/>
          <p:cNvPicPr>
            <a:picLocks noChangeAspect="1"/>
          </p:cNvPicPr>
          <p:nvPr/>
        </p:nvPicPr>
        <p:blipFill rotWithShape="1">
          <a:blip r:embed="rId4"/>
          <a:srcRect b="49070"/>
          <a:stretch/>
        </p:blipFill>
        <p:spPr>
          <a:xfrm>
            <a:off x="911593" y="1297327"/>
            <a:ext cx="3378948" cy="916846"/>
          </a:xfrm>
          <a:prstGeom prst="rect">
            <a:avLst/>
          </a:prstGeom>
          <a:ln>
            <a:solidFill>
              <a:srgbClr val="000000"/>
            </a:solidFill>
          </a:ln>
        </p:spPr>
      </p:pic>
      <p:pic>
        <p:nvPicPr>
          <p:cNvPr id="29" name="图片 28"/>
          <p:cNvPicPr>
            <a:picLocks noChangeAspect="1"/>
          </p:cNvPicPr>
          <p:nvPr/>
        </p:nvPicPr>
        <p:blipFill rotWithShape="1">
          <a:blip r:embed="rId4"/>
          <a:srcRect t="56146"/>
          <a:stretch/>
        </p:blipFill>
        <p:spPr>
          <a:xfrm>
            <a:off x="911594" y="2658608"/>
            <a:ext cx="3378948" cy="789460"/>
          </a:xfrm>
          <a:prstGeom prst="rect">
            <a:avLst/>
          </a:prstGeom>
          <a:ln>
            <a:solidFill>
              <a:srgbClr val="000000"/>
            </a:solidFill>
          </a:ln>
        </p:spPr>
      </p:pic>
      <p:sp>
        <p:nvSpPr>
          <p:cNvPr id="30" name="标题 1"/>
          <p:cNvSpPr txBox="1">
            <a:spLocks/>
          </p:cNvSpPr>
          <p:nvPr/>
        </p:nvSpPr>
        <p:spPr>
          <a:xfrm>
            <a:off x="5004048" y="192861"/>
            <a:ext cx="3308987" cy="648415"/>
          </a:xfrm>
          <a:prstGeom prst="rect">
            <a:avLst/>
          </a:prstGeom>
        </p:spPr>
        <p:txBody>
          <a:bodyPr vert="horz" lIns="76200" tIns="38100" rIns="76200" bIns="38100" rtlCol="0" anchor="ctr">
            <a:noAutofit/>
          </a:bodyPr>
          <a:lstStyle>
            <a:lvl1pPr algn="l" defTabSz="914400" rtl="0" eaLnBrk="1" latinLnBrk="0" hangingPunct="1">
              <a:spcBef>
                <a:spcPct val="0"/>
              </a:spcBef>
              <a:buNone/>
              <a:defRPr sz="4000" b="1" kern="1200">
                <a:solidFill>
                  <a:schemeClr val="tx1"/>
                </a:solidFill>
                <a:latin typeface="+mj-lt"/>
                <a:ea typeface="+mj-ea"/>
                <a:cs typeface="Calibri" pitchFamily="34" charset="0"/>
              </a:defRPr>
            </a:lvl1pPr>
          </a:lstStyle>
          <a:p>
            <a:pPr algn="r"/>
            <a:r>
              <a:rPr kumimoji="1" lang="en-US" altLang="zh-CN" sz="4400" b="0" dirty="0">
                <a:latin typeface="Baskerville" panose="02020502070401020303" pitchFamily="18" charset="0"/>
                <a:ea typeface="Baskerville" panose="02020502070401020303" pitchFamily="18" charset="0"/>
              </a:rPr>
              <a:t>Thread Exit</a:t>
            </a:r>
            <a:endParaRPr kumimoji="1" lang="zh-CN" altLang="en-US" sz="4400" b="0" dirty="0">
              <a:latin typeface="Baskerville" panose="02020502070401020303" pitchFamily="18" charset="0"/>
              <a:ea typeface="等线" panose="02010600030101010101" pitchFamily="2" charset="-122"/>
            </a:endParaRPr>
          </a:p>
        </p:txBody>
      </p:sp>
      <p:sp>
        <p:nvSpPr>
          <p:cNvPr id="32" name="右箭头 31"/>
          <p:cNvSpPr/>
          <p:nvPr/>
        </p:nvSpPr>
        <p:spPr>
          <a:xfrm>
            <a:off x="2711793" y="5118881"/>
            <a:ext cx="240027" cy="240027"/>
          </a:xfrm>
          <a:prstGeom prst="rightArrow">
            <a:avLst/>
          </a:prstGeom>
          <a:solidFill>
            <a:srgbClr val="C050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dirty="0">
              <a:latin typeface="Baskerville" panose="02020502070401020303" pitchFamily="18" charset="0"/>
            </a:endParaRPr>
          </a:p>
        </p:txBody>
      </p:sp>
      <p:sp>
        <p:nvSpPr>
          <p:cNvPr id="33" name="右箭头 32"/>
          <p:cNvSpPr/>
          <p:nvPr/>
        </p:nvSpPr>
        <p:spPr>
          <a:xfrm rot="16200000">
            <a:off x="4031940" y="5317772"/>
            <a:ext cx="240027" cy="240027"/>
          </a:xfrm>
          <a:prstGeom prst="right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dirty="0">
              <a:latin typeface="Baskerville" panose="02020502070401020303" pitchFamily="18" charset="0"/>
            </a:endParaRPr>
          </a:p>
        </p:txBody>
      </p:sp>
      <p:sp>
        <p:nvSpPr>
          <p:cNvPr id="34" name="右箭头 33"/>
          <p:cNvSpPr/>
          <p:nvPr/>
        </p:nvSpPr>
        <p:spPr>
          <a:xfrm rot="10800000">
            <a:off x="6312193" y="5118881"/>
            <a:ext cx="240027" cy="240027"/>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dirty="0">
              <a:latin typeface="Baskerville" panose="02020502070401020303" pitchFamily="18" charset="0"/>
            </a:endParaRPr>
          </a:p>
        </p:txBody>
      </p:sp>
      <p:sp>
        <p:nvSpPr>
          <p:cNvPr id="35" name="右箭头 34"/>
          <p:cNvSpPr/>
          <p:nvPr/>
        </p:nvSpPr>
        <p:spPr>
          <a:xfrm rot="16200000">
            <a:off x="4992047" y="5298901"/>
            <a:ext cx="240027" cy="240027"/>
          </a:xfrm>
          <a:prstGeom prst="right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dirty="0">
              <a:latin typeface="Baskerville" panose="02020502070401020303" pitchFamily="18" charset="0"/>
            </a:endParaRPr>
          </a:p>
        </p:txBody>
      </p:sp>
    </p:spTree>
    <p:extLst>
      <p:ext uri="{BB962C8B-B14F-4D97-AF65-F5344CB8AC3E}">
        <p14:creationId xmlns:p14="http://schemas.microsoft.com/office/powerpoint/2010/main" val="11316012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Baskerville" panose="02020502070401020303" pitchFamily="18" charset="0"/>
              </a:rPr>
              <a:t>Enforce Modularity for Bounded Buffer</a:t>
            </a:r>
            <a:endParaRPr lang="zh-CN" altLang="en-US" dirty="0"/>
          </a:p>
        </p:txBody>
      </p:sp>
      <p:sp>
        <p:nvSpPr>
          <p:cNvPr id="3" name="内容占位符 2"/>
          <p:cNvSpPr>
            <a:spLocks noGrp="1"/>
          </p:cNvSpPr>
          <p:nvPr>
            <p:ph idx="1"/>
          </p:nvPr>
        </p:nvSpPr>
        <p:spPr/>
        <p:txBody>
          <a:bodyPr/>
          <a:lstStyle/>
          <a:p>
            <a:r>
              <a:rPr lang="en-US" altLang="zh-CN" sz="2800" dirty="0">
                <a:ea typeface="Baskerville" panose="02020502070401020303" pitchFamily="18" charset="0"/>
                <a:cs typeface="Times New Roman" pitchFamily="18" charset="0"/>
              </a:rPr>
              <a:t>SEND()</a:t>
            </a:r>
            <a:r>
              <a:rPr lang="en-US" altLang="zh-CN" sz="2800" dirty="0">
                <a:ea typeface="Baskerville" panose="02020502070401020303" pitchFamily="18" charset="0"/>
              </a:rPr>
              <a:t> and </a:t>
            </a:r>
            <a:r>
              <a:rPr lang="en-US" altLang="zh-CN" sz="2800" dirty="0">
                <a:ea typeface="Baskerville" panose="02020502070401020303" pitchFamily="18" charset="0"/>
                <a:cs typeface="Times New Roman" pitchFamily="18" charset="0"/>
              </a:rPr>
              <a:t>RECEIVE()</a:t>
            </a:r>
            <a:endParaRPr lang="en-US" altLang="zh-CN" sz="2800" dirty="0">
              <a:ea typeface="Baskerville" panose="02020502070401020303" pitchFamily="18" charset="0"/>
            </a:endParaRPr>
          </a:p>
          <a:p>
            <a:pPr lvl="1"/>
            <a:r>
              <a:rPr lang="en-US" altLang="zh-CN" sz="2400" dirty="0">
                <a:ea typeface="Baskerville" panose="02020502070401020303" pitchFamily="18" charset="0"/>
              </a:rPr>
              <a:t>Supervisor calls (e.g., system calls)</a:t>
            </a:r>
          </a:p>
          <a:p>
            <a:pPr lvl="1"/>
            <a:r>
              <a:rPr lang="en-US" altLang="zh-CN" sz="2400" dirty="0">
                <a:ea typeface="Baskerville" panose="02020502070401020303" pitchFamily="18" charset="0"/>
              </a:rPr>
              <a:t>Copy the message from/to the thread's domain to/from the shared buffer</a:t>
            </a:r>
          </a:p>
          <a:p>
            <a:pPr lvl="1"/>
            <a:r>
              <a:rPr lang="en-US" altLang="zh-CN" sz="2400" dirty="0">
                <a:ea typeface="Baskerville" panose="02020502070401020303" pitchFamily="18" charset="0"/>
              </a:rPr>
              <a:t>Programs running in kernel mode is written carefully</a:t>
            </a:r>
          </a:p>
          <a:p>
            <a:pPr lvl="1"/>
            <a:r>
              <a:rPr lang="en-US" altLang="zh-CN" sz="2400" dirty="0">
                <a:ea typeface="Baskerville" panose="02020502070401020303" pitchFamily="18" charset="0"/>
              </a:rPr>
              <a:t>Transitions between user mode and kernel mode can be expensive</a:t>
            </a:r>
          </a:p>
          <a:p>
            <a:endParaRPr lang="zh-CN" altLang="en-US" dirty="0"/>
          </a:p>
          <a:p>
            <a:endParaRPr lang="zh-CN" altLang="en-US" dirty="0"/>
          </a:p>
        </p:txBody>
      </p:sp>
    </p:spTree>
    <p:extLst>
      <p:ext uri="{BB962C8B-B14F-4D97-AF65-F5344CB8AC3E}">
        <p14:creationId xmlns:p14="http://schemas.microsoft.com/office/powerpoint/2010/main" val="25053707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ea typeface="Baskerville" panose="02020502070401020303" pitchFamily="18" charset="0"/>
              </a:rPr>
              <a:t>The New Scheduler()</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60</a:t>
            </a:fld>
            <a:endParaRPr lang="zh-CN" altLang="en-US" dirty="0"/>
          </a:p>
        </p:txBody>
      </p:sp>
      <p:sp>
        <p:nvSpPr>
          <p:cNvPr id="5" name="Content Placeholder 2"/>
          <p:cNvSpPr>
            <a:spLocks noGrp="1"/>
          </p:cNvSpPr>
          <p:nvPr>
            <p:ph idx="1"/>
          </p:nvPr>
        </p:nvSpPr>
        <p:spPr>
          <a:xfrm>
            <a:off x="1000393" y="1177313"/>
            <a:ext cx="7112000" cy="4254500"/>
          </a:xfrm>
        </p:spPr>
        <p:txBody>
          <a:bodyPr>
            <a:normAutofit fontScale="62500" lnSpcReduction="20000"/>
          </a:bodyPr>
          <a:lstStyle/>
          <a:p>
            <a:pPr>
              <a:buFontTx/>
              <a:buNone/>
            </a:pPr>
            <a:r>
              <a:rPr lang="en-US" altLang="zh-CN" sz="1667" dirty="0">
                <a:ea typeface="MS PGothic" charset="0"/>
                <a:cs typeface="Times New Roman" charset="0"/>
              </a:rPr>
              <a:t>16 procedure SCHEDULER ()</a:t>
            </a:r>
          </a:p>
          <a:p>
            <a:pPr>
              <a:buFontTx/>
              <a:buNone/>
            </a:pPr>
            <a:r>
              <a:rPr lang="en-US" altLang="zh-CN" sz="1667" dirty="0">
                <a:ea typeface="MS PGothic" charset="0"/>
                <a:cs typeface="Times New Roman" charset="0"/>
              </a:rPr>
              <a:t>17 	    while </a:t>
            </a:r>
            <a:r>
              <a:rPr lang="en-US" altLang="zh-CN" sz="1667" dirty="0">
                <a:solidFill>
                  <a:srgbClr val="4F81BD"/>
                </a:solidFill>
                <a:ea typeface="MS PGothic" charset="0"/>
                <a:cs typeface="Times New Roman" charset="0"/>
              </a:rPr>
              <a:t>shutdown </a:t>
            </a:r>
            <a:r>
              <a:rPr lang="en-US" altLang="zh-CN" sz="1667" dirty="0">
                <a:ea typeface="MS PGothic" charset="0"/>
                <a:cs typeface="Times New Roman" charset="0"/>
              </a:rPr>
              <a:t>= FALSE do</a:t>
            </a:r>
          </a:p>
          <a:p>
            <a:pPr>
              <a:buFontTx/>
              <a:buNone/>
            </a:pPr>
            <a:r>
              <a:rPr lang="en-US" altLang="zh-CN" sz="1667" dirty="0">
                <a:solidFill>
                  <a:schemeClr val="accent1"/>
                </a:solidFill>
                <a:ea typeface="MS PGothic" charset="0"/>
                <a:cs typeface="Times New Roman" charset="0"/>
              </a:rPr>
              <a:t>18 		ACQUIRE (</a:t>
            </a:r>
            <a:r>
              <a:rPr lang="en-US" altLang="zh-CN" sz="1667" dirty="0" err="1">
                <a:solidFill>
                  <a:schemeClr val="accent1"/>
                </a:solidFill>
                <a:ea typeface="MS PGothic" charset="0"/>
                <a:cs typeface="Times New Roman" charset="0"/>
              </a:rPr>
              <a:t>threadtable_lock</a:t>
            </a:r>
            <a:r>
              <a:rPr lang="en-US" altLang="zh-CN" sz="1667" dirty="0">
                <a:solidFill>
                  <a:schemeClr val="accent1"/>
                </a:solidFill>
                <a:ea typeface="MS PGothic" charset="0"/>
                <a:cs typeface="Times New Roman" charset="0"/>
              </a:rPr>
              <a:t>)</a:t>
            </a:r>
          </a:p>
          <a:p>
            <a:pPr>
              <a:buFontTx/>
              <a:buNone/>
            </a:pPr>
            <a:r>
              <a:rPr lang="en-US" altLang="zh-CN" sz="1667" dirty="0">
                <a:ea typeface="MS PGothic" charset="0"/>
                <a:cs typeface="Times New Roman" charset="0"/>
              </a:rPr>
              <a:t>19 		for </a:t>
            </a:r>
            <a:r>
              <a:rPr lang="en-US" altLang="zh-CN" sz="1667" dirty="0" err="1">
                <a:ea typeface="MS PGothic" charset="0"/>
                <a:cs typeface="Times New Roman" charset="0"/>
              </a:rPr>
              <a:t>i</a:t>
            </a:r>
            <a:r>
              <a:rPr lang="en-US" altLang="zh-CN" sz="1667" dirty="0">
                <a:ea typeface="MS PGothic" charset="0"/>
                <a:cs typeface="Times New Roman" charset="0"/>
              </a:rPr>
              <a:t> from 0 until 7 do</a:t>
            </a:r>
          </a:p>
          <a:p>
            <a:pPr>
              <a:buFontTx/>
              <a:buNone/>
            </a:pPr>
            <a:r>
              <a:rPr lang="en-US" altLang="zh-CN" sz="1667" dirty="0">
                <a:ea typeface="MS PGothic" charset="0"/>
                <a:cs typeface="Times New Roman" charset="0"/>
              </a:rPr>
              <a:t>20 		    if </a:t>
            </a:r>
            <a:r>
              <a:rPr lang="en-US" altLang="zh-CN" sz="1667" dirty="0" err="1">
                <a:ea typeface="MS PGothic" charset="0"/>
                <a:cs typeface="Times New Roman" charset="0"/>
              </a:rPr>
              <a:t>threadtable</a:t>
            </a:r>
            <a:r>
              <a:rPr lang="en-US" altLang="zh-CN" sz="1667" dirty="0">
                <a:ea typeface="MS PGothic" charset="0"/>
                <a:cs typeface="Times New Roman" charset="0"/>
              </a:rPr>
              <a:t>[</a:t>
            </a:r>
            <a:r>
              <a:rPr lang="en-US" altLang="zh-CN" sz="1667" dirty="0" err="1">
                <a:ea typeface="MS PGothic" charset="0"/>
                <a:cs typeface="Times New Roman" charset="0"/>
              </a:rPr>
              <a:t>i</a:t>
            </a:r>
            <a:r>
              <a:rPr lang="en-US" altLang="zh-CN" sz="1667" dirty="0">
                <a:ea typeface="MS PGothic" charset="0"/>
                <a:cs typeface="Times New Roman" charset="0"/>
              </a:rPr>
              <a:t>].state = RUNNABLE then</a:t>
            </a:r>
          </a:p>
          <a:p>
            <a:pPr>
              <a:buFontTx/>
              <a:buNone/>
            </a:pPr>
            <a:r>
              <a:rPr lang="en-US" altLang="zh-CN" sz="1667" dirty="0">
                <a:ea typeface="MS PGothic" charset="0"/>
                <a:cs typeface="Times New Roman" charset="0"/>
              </a:rPr>
              <a:t>21 			</a:t>
            </a:r>
            <a:r>
              <a:rPr lang="en-US" altLang="zh-CN" sz="1667" dirty="0" err="1">
                <a:ea typeface="MS PGothic" charset="0"/>
                <a:cs typeface="Times New Roman" charset="0"/>
              </a:rPr>
              <a:t>threadtable</a:t>
            </a:r>
            <a:r>
              <a:rPr lang="en-US" altLang="zh-CN" sz="1667" dirty="0">
                <a:ea typeface="MS PGothic" charset="0"/>
                <a:cs typeface="Times New Roman" charset="0"/>
              </a:rPr>
              <a:t>[</a:t>
            </a:r>
            <a:r>
              <a:rPr lang="en-US" altLang="zh-CN" sz="1667" dirty="0" err="1">
                <a:ea typeface="MS PGothic" charset="0"/>
                <a:cs typeface="Times New Roman" charset="0"/>
              </a:rPr>
              <a:t>i</a:t>
            </a:r>
            <a:r>
              <a:rPr lang="en-US" altLang="zh-CN" sz="1667" dirty="0">
                <a:ea typeface="MS PGothic" charset="0"/>
                <a:cs typeface="Times New Roman" charset="0"/>
              </a:rPr>
              <a:t>].state ← RUNNING</a:t>
            </a:r>
          </a:p>
          <a:p>
            <a:pPr>
              <a:buFontTx/>
              <a:buNone/>
            </a:pPr>
            <a:r>
              <a:rPr lang="en-US" altLang="zh-CN" sz="1667" dirty="0">
                <a:ea typeface="MS PGothic" charset="0"/>
                <a:cs typeface="Times New Roman" charset="0"/>
              </a:rPr>
              <a:t>22 			</a:t>
            </a:r>
            <a:r>
              <a:rPr lang="en-US" altLang="zh-CN" sz="1667" dirty="0" err="1">
                <a:ea typeface="MS PGothic" charset="0"/>
                <a:cs typeface="Times New Roman" charset="0"/>
              </a:rPr>
              <a:t>processor_table</a:t>
            </a:r>
            <a:r>
              <a:rPr lang="en-US" altLang="zh-CN" sz="1667" dirty="0">
                <a:ea typeface="MS PGothic" charset="0"/>
                <a:cs typeface="Times New Roman" charset="0"/>
              </a:rPr>
              <a:t>[CPUID].</a:t>
            </a:r>
            <a:r>
              <a:rPr lang="en-US" altLang="zh-CN" sz="1667" dirty="0" err="1">
                <a:ea typeface="MS PGothic" charset="0"/>
                <a:cs typeface="Times New Roman" charset="0"/>
              </a:rPr>
              <a:t>thread_id</a:t>
            </a:r>
            <a:r>
              <a:rPr lang="en-US" altLang="zh-CN" sz="1667" dirty="0">
                <a:ea typeface="MS PGothic" charset="0"/>
                <a:cs typeface="Times New Roman" charset="0"/>
              </a:rPr>
              <a:t> ← </a:t>
            </a:r>
            <a:r>
              <a:rPr lang="en-US" altLang="zh-CN" sz="1667" dirty="0" err="1">
                <a:ea typeface="MS PGothic" charset="0"/>
                <a:cs typeface="Times New Roman" charset="0"/>
              </a:rPr>
              <a:t>i</a:t>
            </a:r>
            <a:endParaRPr lang="en-US" altLang="zh-CN" sz="1667" dirty="0">
              <a:ea typeface="MS PGothic" charset="0"/>
              <a:cs typeface="Times New Roman" charset="0"/>
            </a:endParaRPr>
          </a:p>
          <a:p>
            <a:pPr>
              <a:buFontTx/>
              <a:buNone/>
            </a:pPr>
            <a:r>
              <a:rPr lang="en-US" altLang="zh-CN" sz="1667" dirty="0">
                <a:ea typeface="MS PGothic" charset="0"/>
                <a:cs typeface="Times New Roman" charset="0"/>
              </a:rPr>
              <a:t>23 			EXIT_PROCESSOR_LAYER (CPUID, </a:t>
            </a:r>
            <a:r>
              <a:rPr lang="en-US" altLang="zh-CN" sz="1667" dirty="0" err="1">
                <a:ea typeface="MS PGothic" charset="0"/>
                <a:cs typeface="Times New Roman" charset="0"/>
              </a:rPr>
              <a:t>i</a:t>
            </a:r>
            <a:r>
              <a:rPr lang="en-US" altLang="zh-CN" sz="1667" dirty="0">
                <a:ea typeface="MS PGothic" charset="0"/>
                <a:cs typeface="Times New Roman" charset="0"/>
              </a:rPr>
              <a:t>)</a:t>
            </a:r>
          </a:p>
          <a:p>
            <a:pPr>
              <a:buFontTx/>
              <a:buNone/>
            </a:pPr>
            <a:r>
              <a:rPr lang="en-US" altLang="zh-CN" sz="1667" dirty="0">
                <a:solidFill>
                  <a:srgbClr val="C0504D"/>
                </a:solidFill>
                <a:ea typeface="MS PGothic" charset="0"/>
                <a:cs typeface="Times New Roman" charset="0"/>
              </a:rPr>
              <a:t>24 			if </a:t>
            </a:r>
            <a:r>
              <a:rPr lang="en-US" altLang="zh-CN" sz="1667" dirty="0" err="1">
                <a:solidFill>
                  <a:srgbClr val="C0504D"/>
                </a:solidFill>
                <a:ea typeface="MS PGothic" charset="0"/>
                <a:cs typeface="Times New Roman" charset="0"/>
              </a:rPr>
              <a:t>threadtable</a:t>
            </a:r>
            <a:r>
              <a:rPr lang="en-US" altLang="zh-CN" sz="1667" dirty="0">
                <a:solidFill>
                  <a:srgbClr val="C0504D"/>
                </a:solidFill>
                <a:ea typeface="MS PGothic" charset="0"/>
                <a:cs typeface="Times New Roman" charset="0"/>
              </a:rPr>
              <a:t>[</a:t>
            </a:r>
            <a:r>
              <a:rPr lang="en-US" altLang="zh-CN" sz="1667" dirty="0" err="1">
                <a:solidFill>
                  <a:srgbClr val="C0504D"/>
                </a:solidFill>
                <a:ea typeface="MS PGothic" charset="0"/>
                <a:cs typeface="Times New Roman" charset="0"/>
              </a:rPr>
              <a:t>i</a:t>
            </a:r>
            <a:r>
              <a:rPr lang="en-US" altLang="zh-CN" sz="1667" dirty="0">
                <a:solidFill>
                  <a:srgbClr val="C0504D"/>
                </a:solidFill>
                <a:ea typeface="MS PGothic" charset="0"/>
                <a:cs typeface="Times New Roman" charset="0"/>
              </a:rPr>
              <a:t>].</a:t>
            </a:r>
            <a:r>
              <a:rPr lang="en-US" altLang="zh-CN" sz="1667" dirty="0" err="1">
                <a:solidFill>
                  <a:srgbClr val="C0504D"/>
                </a:solidFill>
                <a:ea typeface="MS PGothic" charset="0"/>
                <a:cs typeface="Times New Roman" charset="0"/>
              </a:rPr>
              <a:t>kill_or_continue</a:t>
            </a:r>
            <a:r>
              <a:rPr lang="en-US" altLang="zh-CN" sz="1667" dirty="0">
                <a:solidFill>
                  <a:srgbClr val="C0504D"/>
                </a:solidFill>
                <a:ea typeface="MS PGothic" charset="0"/>
                <a:cs typeface="Times New Roman" charset="0"/>
              </a:rPr>
              <a:t> = KILL then</a:t>
            </a:r>
          </a:p>
          <a:p>
            <a:pPr>
              <a:buFontTx/>
              <a:buNone/>
            </a:pPr>
            <a:r>
              <a:rPr lang="en-US" altLang="zh-CN" sz="1667" dirty="0">
                <a:solidFill>
                  <a:srgbClr val="C0504D"/>
                </a:solidFill>
                <a:ea typeface="MS PGothic" charset="0"/>
                <a:cs typeface="Times New Roman" charset="0"/>
              </a:rPr>
              <a:t>25 				 </a:t>
            </a:r>
            <a:r>
              <a:rPr lang="en-US" altLang="zh-CN" sz="1667" dirty="0" err="1">
                <a:solidFill>
                  <a:srgbClr val="C0504D"/>
                </a:solidFill>
                <a:ea typeface="MS PGothic" charset="0"/>
                <a:cs typeface="Times New Roman" charset="0"/>
              </a:rPr>
              <a:t>threadtable</a:t>
            </a:r>
            <a:r>
              <a:rPr lang="en-US" altLang="zh-CN" sz="1667" dirty="0">
                <a:solidFill>
                  <a:srgbClr val="C0504D"/>
                </a:solidFill>
                <a:ea typeface="MS PGothic" charset="0"/>
                <a:cs typeface="Times New Roman" charset="0"/>
              </a:rPr>
              <a:t>[</a:t>
            </a:r>
            <a:r>
              <a:rPr lang="en-US" altLang="zh-CN" sz="1667" dirty="0" err="1">
                <a:solidFill>
                  <a:srgbClr val="C0504D"/>
                </a:solidFill>
                <a:ea typeface="MS PGothic" charset="0"/>
                <a:cs typeface="Times New Roman" charset="0"/>
              </a:rPr>
              <a:t>i</a:t>
            </a:r>
            <a:r>
              <a:rPr lang="en-US" altLang="zh-CN" sz="1667" dirty="0">
                <a:solidFill>
                  <a:srgbClr val="C0504D"/>
                </a:solidFill>
                <a:ea typeface="MS PGothic" charset="0"/>
                <a:cs typeface="Times New Roman" charset="0"/>
              </a:rPr>
              <a:t>].state ← FREE</a:t>
            </a:r>
          </a:p>
          <a:p>
            <a:pPr>
              <a:buFontTx/>
              <a:buNone/>
            </a:pPr>
            <a:r>
              <a:rPr lang="en-US" altLang="zh-CN" sz="1667" dirty="0">
                <a:solidFill>
                  <a:srgbClr val="C0504D"/>
                </a:solidFill>
                <a:ea typeface="MS PGothic" charset="0"/>
                <a:cs typeface="Times New Roman" charset="0"/>
              </a:rPr>
              <a:t>26 				 DEALLOCATE(</a:t>
            </a:r>
            <a:r>
              <a:rPr lang="en-US" altLang="zh-CN" sz="1667" dirty="0" err="1">
                <a:solidFill>
                  <a:srgbClr val="C0504D"/>
                </a:solidFill>
                <a:ea typeface="MS PGothic" charset="0"/>
                <a:cs typeface="Times New Roman" charset="0"/>
              </a:rPr>
              <a:t>threadtable</a:t>
            </a:r>
            <a:r>
              <a:rPr lang="en-US" altLang="zh-CN" sz="1667" dirty="0">
                <a:solidFill>
                  <a:srgbClr val="C0504D"/>
                </a:solidFill>
                <a:ea typeface="MS PGothic" charset="0"/>
                <a:cs typeface="Times New Roman" charset="0"/>
              </a:rPr>
              <a:t>[</a:t>
            </a:r>
            <a:r>
              <a:rPr lang="en-US" altLang="zh-CN" sz="1667" dirty="0" err="1">
                <a:solidFill>
                  <a:srgbClr val="C0504D"/>
                </a:solidFill>
                <a:ea typeface="MS PGothic" charset="0"/>
                <a:cs typeface="Times New Roman" charset="0"/>
              </a:rPr>
              <a:t>i</a:t>
            </a:r>
            <a:r>
              <a:rPr lang="en-US" altLang="zh-CN" sz="1667" dirty="0">
                <a:solidFill>
                  <a:srgbClr val="C0504D"/>
                </a:solidFill>
                <a:ea typeface="MS PGothic" charset="0"/>
                <a:cs typeface="Times New Roman" charset="0"/>
              </a:rPr>
              <a:t>]. stack)</a:t>
            </a:r>
          </a:p>
          <a:p>
            <a:pPr>
              <a:buFontTx/>
              <a:buNone/>
            </a:pPr>
            <a:r>
              <a:rPr lang="en-US" altLang="zh-CN" sz="1667" dirty="0">
                <a:solidFill>
                  <a:srgbClr val="C0504D"/>
                </a:solidFill>
                <a:ea typeface="MS PGothic" charset="0"/>
                <a:cs typeface="Times New Roman" charset="0"/>
              </a:rPr>
              <a:t>27 				 </a:t>
            </a:r>
            <a:r>
              <a:rPr lang="en-US" altLang="zh-CN" sz="1667" dirty="0" err="1">
                <a:solidFill>
                  <a:srgbClr val="C0504D"/>
                </a:solidFill>
                <a:ea typeface="MS PGothic" charset="0"/>
                <a:cs typeface="Times New Roman" charset="0"/>
              </a:rPr>
              <a:t>threadtable</a:t>
            </a:r>
            <a:r>
              <a:rPr lang="en-US" altLang="zh-CN" sz="1667" dirty="0">
                <a:solidFill>
                  <a:srgbClr val="C0504D"/>
                </a:solidFill>
                <a:ea typeface="MS PGothic" charset="0"/>
                <a:cs typeface="Times New Roman" charset="0"/>
              </a:rPr>
              <a:t>[</a:t>
            </a:r>
            <a:r>
              <a:rPr lang="en-US" altLang="zh-CN" sz="1667" dirty="0" err="1">
                <a:solidFill>
                  <a:srgbClr val="C0504D"/>
                </a:solidFill>
                <a:ea typeface="MS PGothic" charset="0"/>
                <a:cs typeface="Times New Roman" charset="0"/>
              </a:rPr>
              <a:t>i</a:t>
            </a:r>
            <a:r>
              <a:rPr lang="en-US" altLang="zh-CN" sz="1667" dirty="0">
                <a:solidFill>
                  <a:srgbClr val="C0504D"/>
                </a:solidFill>
                <a:ea typeface="MS PGothic" charset="0"/>
                <a:cs typeface="Times New Roman" charset="0"/>
              </a:rPr>
              <a:t>]. </a:t>
            </a:r>
            <a:r>
              <a:rPr lang="en-US" altLang="zh-CN" sz="1667" dirty="0" err="1">
                <a:solidFill>
                  <a:srgbClr val="C0504D"/>
                </a:solidFill>
                <a:ea typeface="MS PGothic" charset="0"/>
                <a:cs typeface="Times New Roman" charset="0"/>
              </a:rPr>
              <a:t>kill_or_continue</a:t>
            </a:r>
            <a:r>
              <a:rPr lang="en-US" altLang="zh-CN" sz="1667" dirty="0">
                <a:solidFill>
                  <a:srgbClr val="C0504D"/>
                </a:solidFill>
                <a:ea typeface="MS PGothic" charset="0"/>
                <a:cs typeface="Times New Roman" charset="0"/>
              </a:rPr>
              <a:t> = CONTINUE</a:t>
            </a:r>
          </a:p>
          <a:p>
            <a:pPr>
              <a:buFontTx/>
              <a:buNone/>
            </a:pPr>
            <a:r>
              <a:rPr lang="en-US" altLang="zh-CN" sz="1667" dirty="0">
                <a:solidFill>
                  <a:srgbClr val="4F81BD"/>
                </a:solidFill>
                <a:ea typeface="MS PGothic" charset="0"/>
                <a:cs typeface="Times New Roman" charset="0"/>
              </a:rPr>
              <a:t>28 		RELEASE (</a:t>
            </a:r>
            <a:r>
              <a:rPr lang="en-US" altLang="zh-CN" sz="1667" dirty="0" err="1">
                <a:solidFill>
                  <a:srgbClr val="4F81BD"/>
                </a:solidFill>
                <a:ea typeface="MS PGothic" charset="0"/>
                <a:cs typeface="Times New Roman" charset="0"/>
              </a:rPr>
              <a:t>threadtable_lock</a:t>
            </a:r>
            <a:r>
              <a:rPr lang="en-US" altLang="zh-CN" sz="1667" dirty="0">
                <a:solidFill>
                  <a:srgbClr val="4F81BD"/>
                </a:solidFill>
                <a:ea typeface="MS PGothic" charset="0"/>
                <a:cs typeface="Times New Roman" charset="0"/>
              </a:rPr>
              <a:t>)</a:t>
            </a:r>
          </a:p>
          <a:p>
            <a:pPr>
              <a:buFontTx/>
              <a:buNone/>
            </a:pPr>
            <a:r>
              <a:rPr lang="en-US" altLang="zh-CN" sz="1667" dirty="0">
                <a:ea typeface="MS PGothic" charset="0"/>
                <a:cs typeface="Times New Roman" charset="0"/>
              </a:rPr>
              <a:t>29     return 		// Go shut down this processor</a:t>
            </a:r>
          </a:p>
        </p:txBody>
      </p:sp>
    </p:spTree>
    <p:extLst>
      <p:ext uri="{BB962C8B-B14F-4D97-AF65-F5344CB8AC3E}">
        <p14:creationId xmlns:p14="http://schemas.microsoft.com/office/powerpoint/2010/main" val="30149326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61</a:t>
            </a:fld>
            <a:endParaRPr lang="zh-CN" altLang="en-US" dirty="0"/>
          </a:p>
        </p:txBody>
      </p:sp>
      <p:pic>
        <p:nvPicPr>
          <p:cNvPr id="5" name="图片 4"/>
          <p:cNvPicPr>
            <a:picLocks noChangeAspect="1"/>
          </p:cNvPicPr>
          <p:nvPr/>
        </p:nvPicPr>
        <p:blipFill rotWithShape="1">
          <a:blip r:embed="rId3"/>
          <a:srcRect l="9304" r="18850"/>
          <a:stretch/>
        </p:blipFill>
        <p:spPr>
          <a:xfrm>
            <a:off x="4451987" y="997294"/>
            <a:ext cx="3717084" cy="2328148"/>
          </a:xfrm>
          <a:prstGeom prst="rect">
            <a:avLst/>
          </a:prstGeom>
          <a:ln>
            <a:solidFill>
              <a:srgbClr val="000000"/>
            </a:solidFill>
          </a:ln>
        </p:spPr>
      </p:pic>
      <p:sp>
        <p:nvSpPr>
          <p:cNvPr id="6" name="矩形 5"/>
          <p:cNvSpPr/>
          <p:nvPr/>
        </p:nvSpPr>
        <p:spPr>
          <a:xfrm>
            <a:off x="2193787" y="3817607"/>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7" name="矩形 6"/>
          <p:cNvSpPr/>
          <p:nvPr/>
        </p:nvSpPr>
        <p:spPr>
          <a:xfrm>
            <a:off x="2868954" y="3817607"/>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8" name="矩形 7"/>
          <p:cNvSpPr/>
          <p:nvPr/>
        </p:nvSpPr>
        <p:spPr>
          <a:xfrm>
            <a:off x="2988967" y="3817607"/>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9" name="矩形 8"/>
          <p:cNvSpPr/>
          <p:nvPr/>
        </p:nvSpPr>
        <p:spPr>
          <a:xfrm>
            <a:off x="3644304" y="3817607"/>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10" name="矩形 9"/>
          <p:cNvSpPr/>
          <p:nvPr/>
        </p:nvSpPr>
        <p:spPr>
          <a:xfrm>
            <a:off x="7705256" y="3817607"/>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11" name="矩形 10"/>
          <p:cNvSpPr/>
          <p:nvPr/>
        </p:nvSpPr>
        <p:spPr>
          <a:xfrm>
            <a:off x="4944949" y="3817607"/>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12" name="矩形 11"/>
          <p:cNvSpPr/>
          <p:nvPr/>
        </p:nvSpPr>
        <p:spPr>
          <a:xfrm>
            <a:off x="862949" y="3828297"/>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latin typeface="Baskerville" panose="02020502070401020303" pitchFamily="18" charset="0"/>
              </a:rPr>
              <a:t>App</a:t>
            </a:r>
            <a:endParaRPr kumimoji="1" lang="zh-CN" altLang="en-US" sz="1333" dirty="0">
              <a:latin typeface="Baskerville" panose="02020502070401020303" pitchFamily="18" charset="0"/>
            </a:endParaRPr>
          </a:p>
        </p:txBody>
      </p:sp>
      <p:sp>
        <p:nvSpPr>
          <p:cNvPr id="13" name="矩形 12"/>
          <p:cNvSpPr/>
          <p:nvPr/>
        </p:nvSpPr>
        <p:spPr>
          <a:xfrm>
            <a:off x="1523023" y="3817607"/>
            <a:ext cx="528698"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14" name="矩形 13"/>
          <p:cNvSpPr/>
          <p:nvPr/>
        </p:nvSpPr>
        <p:spPr>
          <a:xfrm>
            <a:off x="862277" y="4357667"/>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latin typeface="Baskerville" panose="02020502070401020303" pitchFamily="18" charset="0"/>
              </a:rPr>
              <a:t>YIELD</a:t>
            </a:r>
            <a:endParaRPr kumimoji="1" lang="zh-CN" altLang="en-US" sz="1333" dirty="0">
              <a:latin typeface="Baskerville" panose="02020502070401020303" pitchFamily="18" charset="0"/>
            </a:endParaRPr>
          </a:p>
        </p:txBody>
      </p:sp>
      <p:sp>
        <p:nvSpPr>
          <p:cNvPr id="15" name="矩形 14"/>
          <p:cNvSpPr/>
          <p:nvPr/>
        </p:nvSpPr>
        <p:spPr>
          <a:xfrm>
            <a:off x="1524719" y="4357667"/>
            <a:ext cx="528698"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16" name="矩形 15"/>
          <p:cNvSpPr/>
          <p:nvPr/>
        </p:nvSpPr>
        <p:spPr>
          <a:xfrm>
            <a:off x="2866736" y="4357667"/>
            <a:ext cx="600067" cy="307777"/>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17" name="矩形 16"/>
          <p:cNvSpPr/>
          <p:nvPr/>
        </p:nvSpPr>
        <p:spPr>
          <a:xfrm>
            <a:off x="1524719" y="4665444"/>
            <a:ext cx="528698"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ENTER</a:t>
            </a:r>
            <a:endParaRPr kumimoji="1" lang="zh-CN" altLang="en-US" sz="1000" dirty="0">
              <a:latin typeface="Baskerville" panose="02020502070401020303" pitchFamily="18" charset="0"/>
            </a:endParaRPr>
          </a:p>
        </p:txBody>
      </p:sp>
      <p:sp>
        <p:nvSpPr>
          <p:cNvPr id="18" name="矩形 17"/>
          <p:cNvSpPr/>
          <p:nvPr/>
        </p:nvSpPr>
        <p:spPr>
          <a:xfrm>
            <a:off x="2191568" y="4365410"/>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SCHED</a:t>
            </a:r>
            <a:endParaRPr kumimoji="1" lang="zh-CN" altLang="en-US" sz="1167" dirty="0">
              <a:latin typeface="Baskerville" panose="02020502070401020303" pitchFamily="18" charset="0"/>
            </a:endParaRPr>
          </a:p>
        </p:txBody>
      </p:sp>
      <p:sp>
        <p:nvSpPr>
          <p:cNvPr id="19" name="矩形 18"/>
          <p:cNvSpPr/>
          <p:nvPr/>
        </p:nvSpPr>
        <p:spPr>
          <a:xfrm>
            <a:off x="862278" y="3457567"/>
            <a:ext cx="763351" cy="323165"/>
          </a:xfrm>
          <a:prstGeom prst="rect">
            <a:avLst/>
          </a:prstGeom>
        </p:spPr>
        <p:txBody>
          <a:bodyPr wrap="none">
            <a:spAutoFit/>
          </a:bodyPr>
          <a:lstStyle/>
          <a:p>
            <a:r>
              <a:rPr kumimoji="1" lang="en-US" altLang="zh-CN" sz="1500" dirty="0">
                <a:latin typeface="Baskerville" panose="02020502070401020303" pitchFamily="18" charset="0"/>
              </a:rPr>
              <a:t>YIELD</a:t>
            </a:r>
            <a:endParaRPr lang="zh-CN" altLang="en-US" sz="1500" dirty="0">
              <a:latin typeface="Baskerville" panose="02020502070401020303" pitchFamily="18" charset="0"/>
            </a:endParaRPr>
          </a:p>
        </p:txBody>
      </p:sp>
      <p:sp>
        <p:nvSpPr>
          <p:cNvPr id="20" name="矩形 19"/>
          <p:cNvSpPr/>
          <p:nvPr/>
        </p:nvSpPr>
        <p:spPr>
          <a:xfrm>
            <a:off x="1524720" y="3465311"/>
            <a:ext cx="843501" cy="323165"/>
          </a:xfrm>
          <a:prstGeom prst="rect">
            <a:avLst/>
          </a:prstGeom>
        </p:spPr>
        <p:txBody>
          <a:bodyPr wrap="none">
            <a:spAutoFit/>
          </a:bodyPr>
          <a:lstStyle/>
          <a:p>
            <a:r>
              <a:rPr kumimoji="1" lang="en-US" altLang="zh-CN" sz="1500" dirty="0">
                <a:latin typeface="Baskerville" panose="02020502070401020303" pitchFamily="18" charset="0"/>
              </a:rPr>
              <a:t>ENTER</a:t>
            </a:r>
            <a:endParaRPr lang="zh-CN" altLang="en-US" sz="1500" dirty="0">
              <a:latin typeface="Baskerville" panose="02020502070401020303" pitchFamily="18" charset="0"/>
            </a:endParaRPr>
          </a:p>
        </p:txBody>
      </p:sp>
      <p:sp>
        <p:nvSpPr>
          <p:cNvPr id="21" name="矩形 20"/>
          <p:cNvSpPr/>
          <p:nvPr/>
        </p:nvSpPr>
        <p:spPr>
          <a:xfrm>
            <a:off x="2191568" y="3465311"/>
            <a:ext cx="846707" cy="323165"/>
          </a:xfrm>
          <a:prstGeom prst="rect">
            <a:avLst/>
          </a:prstGeom>
        </p:spPr>
        <p:txBody>
          <a:bodyPr wrap="none">
            <a:spAutoFit/>
          </a:bodyPr>
          <a:lstStyle/>
          <a:p>
            <a:r>
              <a:rPr kumimoji="1" lang="en-US" altLang="zh-CN" sz="1500" dirty="0">
                <a:latin typeface="Baskerville" panose="02020502070401020303" pitchFamily="18" charset="0"/>
              </a:rPr>
              <a:t>SCHED</a:t>
            </a:r>
            <a:endParaRPr lang="zh-CN" altLang="en-US" sz="1500" dirty="0">
              <a:latin typeface="Baskerville" panose="02020502070401020303" pitchFamily="18" charset="0"/>
            </a:endParaRPr>
          </a:p>
        </p:txBody>
      </p:sp>
      <p:sp>
        <p:nvSpPr>
          <p:cNvPr id="22" name="矩形 21"/>
          <p:cNvSpPr/>
          <p:nvPr/>
        </p:nvSpPr>
        <p:spPr>
          <a:xfrm>
            <a:off x="2902504" y="3465311"/>
            <a:ext cx="655949" cy="323165"/>
          </a:xfrm>
          <a:prstGeom prst="rect">
            <a:avLst/>
          </a:prstGeom>
        </p:spPr>
        <p:txBody>
          <a:bodyPr wrap="none">
            <a:spAutoFit/>
          </a:bodyPr>
          <a:lstStyle/>
          <a:p>
            <a:r>
              <a:rPr kumimoji="1" lang="en-US" altLang="zh-CN" sz="1500" dirty="0">
                <a:latin typeface="Baskerville" panose="02020502070401020303" pitchFamily="18" charset="0"/>
              </a:rPr>
              <a:t>EXIT</a:t>
            </a:r>
            <a:endParaRPr lang="zh-CN" altLang="en-US" sz="1500" dirty="0">
              <a:latin typeface="Baskerville" panose="02020502070401020303" pitchFamily="18" charset="0"/>
            </a:endParaRPr>
          </a:p>
        </p:txBody>
      </p:sp>
      <p:sp>
        <p:nvSpPr>
          <p:cNvPr id="23" name="矩形 22"/>
          <p:cNvSpPr/>
          <p:nvPr/>
        </p:nvSpPr>
        <p:spPr>
          <a:xfrm>
            <a:off x="2866736" y="4665444"/>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EXIT</a:t>
            </a:r>
            <a:endParaRPr kumimoji="1" lang="zh-CN" altLang="en-US" sz="1167" dirty="0">
              <a:latin typeface="Baskerville" panose="02020502070401020303" pitchFamily="18" charset="0"/>
            </a:endParaRPr>
          </a:p>
        </p:txBody>
      </p:sp>
      <p:sp>
        <p:nvSpPr>
          <p:cNvPr id="24" name="右箭头 23"/>
          <p:cNvSpPr/>
          <p:nvPr/>
        </p:nvSpPr>
        <p:spPr>
          <a:xfrm>
            <a:off x="1224686" y="4845463"/>
            <a:ext cx="240027" cy="240027"/>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25" name="矩形 24"/>
          <p:cNvSpPr/>
          <p:nvPr/>
        </p:nvSpPr>
        <p:spPr>
          <a:xfrm>
            <a:off x="742264" y="4779374"/>
            <a:ext cx="595035" cy="348878"/>
          </a:xfrm>
          <a:prstGeom prst="rect">
            <a:avLst/>
          </a:prstGeom>
        </p:spPr>
        <p:txBody>
          <a:bodyPr wrap="none">
            <a:spAutoFit/>
          </a:bodyPr>
          <a:lstStyle/>
          <a:p>
            <a:r>
              <a:rPr kumimoji="1" lang="en-US" altLang="zh-CN" sz="1667" dirty="0">
                <a:solidFill>
                  <a:schemeClr val="accent1"/>
                </a:solidFill>
                <a:latin typeface="Baskerville" panose="02020502070401020303" pitchFamily="18" charset="0"/>
              </a:rPr>
              <a:t>SP-1</a:t>
            </a:r>
            <a:endParaRPr lang="zh-CN" altLang="en-US" sz="1667" dirty="0">
              <a:solidFill>
                <a:schemeClr val="accent1"/>
              </a:solidFill>
              <a:latin typeface="Baskerville" panose="02020502070401020303" pitchFamily="18" charset="0"/>
            </a:endParaRPr>
          </a:p>
        </p:txBody>
      </p:sp>
      <p:sp>
        <p:nvSpPr>
          <p:cNvPr id="26" name="矩形 25"/>
          <p:cNvSpPr/>
          <p:nvPr/>
        </p:nvSpPr>
        <p:spPr>
          <a:xfrm>
            <a:off x="2986749" y="4357667"/>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27" name="矩形 26"/>
          <p:cNvSpPr/>
          <p:nvPr/>
        </p:nvSpPr>
        <p:spPr>
          <a:xfrm>
            <a:off x="2986749" y="4665444"/>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ENTER</a:t>
            </a:r>
            <a:endParaRPr kumimoji="1" lang="zh-CN" altLang="en-US" sz="1167" dirty="0">
              <a:latin typeface="Baskerville" panose="02020502070401020303" pitchFamily="18" charset="0"/>
            </a:endParaRPr>
          </a:p>
        </p:txBody>
      </p:sp>
      <p:sp>
        <p:nvSpPr>
          <p:cNvPr id="28" name="右箭头 27"/>
          <p:cNvSpPr/>
          <p:nvPr/>
        </p:nvSpPr>
        <p:spPr>
          <a:xfrm rot="10800000">
            <a:off x="3622585" y="4845463"/>
            <a:ext cx="240027" cy="240027"/>
          </a:xfrm>
          <a:prstGeom prst="rightArrow">
            <a:avLst/>
          </a:prstGeom>
          <a:solidFill>
            <a:srgbClr val="C050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dirty="0">
              <a:latin typeface="Baskerville" panose="02020502070401020303" pitchFamily="18" charset="0"/>
            </a:endParaRPr>
          </a:p>
        </p:txBody>
      </p:sp>
      <p:sp>
        <p:nvSpPr>
          <p:cNvPr id="29" name="矩形 28"/>
          <p:cNvSpPr/>
          <p:nvPr/>
        </p:nvSpPr>
        <p:spPr>
          <a:xfrm>
            <a:off x="3811034" y="4785457"/>
            <a:ext cx="595035" cy="348878"/>
          </a:xfrm>
          <a:prstGeom prst="rect">
            <a:avLst/>
          </a:prstGeom>
        </p:spPr>
        <p:txBody>
          <a:bodyPr wrap="none">
            <a:spAutoFit/>
          </a:bodyPr>
          <a:lstStyle/>
          <a:p>
            <a:r>
              <a:rPr kumimoji="1" lang="en-US" altLang="zh-CN" sz="1667" dirty="0">
                <a:solidFill>
                  <a:schemeClr val="accent2"/>
                </a:solidFill>
                <a:latin typeface="Baskerville" panose="02020502070401020303" pitchFamily="18" charset="0"/>
              </a:rPr>
              <a:t>SP-2</a:t>
            </a:r>
            <a:endParaRPr lang="zh-CN" altLang="en-US" sz="1667" dirty="0">
              <a:solidFill>
                <a:schemeClr val="accent2"/>
              </a:solidFill>
              <a:latin typeface="Baskerville" panose="02020502070401020303" pitchFamily="18" charset="0"/>
            </a:endParaRPr>
          </a:p>
        </p:txBody>
      </p:sp>
      <p:sp>
        <p:nvSpPr>
          <p:cNvPr id="30" name="矩形 29"/>
          <p:cNvSpPr/>
          <p:nvPr/>
        </p:nvSpPr>
        <p:spPr>
          <a:xfrm>
            <a:off x="3642086" y="4357667"/>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YIELD</a:t>
            </a:r>
            <a:endParaRPr kumimoji="1" lang="zh-CN" altLang="en-US" sz="1167" dirty="0">
              <a:latin typeface="Baskerville" panose="02020502070401020303" pitchFamily="18" charset="0"/>
            </a:endParaRPr>
          </a:p>
        </p:txBody>
      </p:sp>
      <p:sp>
        <p:nvSpPr>
          <p:cNvPr id="31" name="矩形 30"/>
          <p:cNvSpPr/>
          <p:nvPr/>
        </p:nvSpPr>
        <p:spPr>
          <a:xfrm>
            <a:off x="3642086" y="3465311"/>
            <a:ext cx="763351" cy="323165"/>
          </a:xfrm>
          <a:prstGeom prst="rect">
            <a:avLst/>
          </a:prstGeom>
        </p:spPr>
        <p:txBody>
          <a:bodyPr wrap="none">
            <a:spAutoFit/>
          </a:bodyPr>
          <a:lstStyle/>
          <a:p>
            <a:r>
              <a:rPr kumimoji="1" lang="en-US" altLang="zh-CN" sz="1500" dirty="0">
                <a:latin typeface="Baskerville" panose="02020502070401020303" pitchFamily="18" charset="0"/>
              </a:rPr>
              <a:t>YIELD</a:t>
            </a:r>
            <a:endParaRPr lang="zh-CN" altLang="en-US" sz="1500" dirty="0">
              <a:latin typeface="Baskerville" panose="02020502070401020303" pitchFamily="18" charset="0"/>
            </a:endParaRPr>
          </a:p>
        </p:txBody>
      </p:sp>
      <p:sp>
        <p:nvSpPr>
          <p:cNvPr id="32" name="矩形 31"/>
          <p:cNvSpPr/>
          <p:nvPr/>
        </p:nvSpPr>
        <p:spPr>
          <a:xfrm>
            <a:off x="5596029" y="3465311"/>
            <a:ext cx="843501" cy="323165"/>
          </a:xfrm>
          <a:prstGeom prst="rect">
            <a:avLst/>
          </a:prstGeom>
        </p:spPr>
        <p:txBody>
          <a:bodyPr wrap="none">
            <a:spAutoFit/>
          </a:bodyPr>
          <a:lstStyle/>
          <a:p>
            <a:r>
              <a:rPr kumimoji="1" lang="en-US" altLang="zh-CN" sz="1500" dirty="0">
                <a:latin typeface="Baskerville" panose="02020502070401020303" pitchFamily="18" charset="0"/>
              </a:rPr>
              <a:t>ENTER</a:t>
            </a:r>
            <a:endParaRPr lang="zh-CN" altLang="en-US" sz="1500" dirty="0">
              <a:latin typeface="Baskerville" panose="02020502070401020303" pitchFamily="18" charset="0"/>
            </a:endParaRPr>
          </a:p>
        </p:txBody>
      </p:sp>
      <p:sp>
        <p:nvSpPr>
          <p:cNvPr id="33" name="矩形 32"/>
          <p:cNvSpPr/>
          <p:nvPr/>
        </p:nvSpPr>
        <p:spPr>
          <a:xfrm>
            <a:off x="6262877" y="3465311"/>
            <a:ext cx="846707" cy="323165"/>
          </a:xfrm>
          <a:prstGeom prst="rect">
            <a:avLst/>
          </a:prstGeom>
        </p:spPr>
        <p:txBody>
          <a:bodyPr wrap="none">
            <a:spAutoFit/>
          </a:bodyPr>
          <a:lstStyle/>
          <a:p>
            <a:r>
              <a:rPr kumimoji="1" lang="en-US" altLang="zh-CN" sz="1500" dirty="0">
                <a:latin typeface="Baskerville" panose="02020502070401020303" pitchFamily="18" charset="0"/>
              </a:rPr>
              <a:t>SCHED</a:t>
            </a:r>
            <a:endParaRPr lang="zh-CN" altLang="en-US" sz="1500" dirty="0">
              <a:latin typeface="Baskerville" panose="02020502070401020303" pitchFamily="18" charset="0"/>
            </a:endParaRPr>
          </a:p>
        </p:txBody>
      </p:sp>
      <p:sp>
        <p:nvSpPr>
          <p:cNvPr id="34" name="矩形 33"/>
          <p:cNvSpPr/>
          <p:nvPr/>
        </p:nvSpPr>
        <p:spPr>
          <a:xfrm>
            <a:off x="6982958" y="3465311"/>
            <a:ext cx="655949" cy="323165"/>
          </a:xfrm>
          <a:prstGeom prst="rect">
            <a:avLst/>
          </a:prstGeom>
        </p:spPr>
        <p:txBody>
          <a:bodyPr wrap="none">
            <a:spAutoFit/>
          </a:bodyPr>
          <a:lstStyle/>
          <a:p>
            <a:r>
              <a:rPr kumimoji="1" lang="en-US" altLang="zh-CN" sz="1500" dirty="0">
                <a:latin typeface="Baskerville" panose="02020502070401020303" pitchFamily="18" charset="0"/>
              </a:rPr>
              <a:t>EXIT</a:t>
            </a:r>
            <a:endParaRPr lang="zh-CN" altLang="en-US" sz="1500" dirty="0">
              <a:latin typeface="Baskerville" panose="02020502070401020303" pitchFamily="18" charset="0"/>
            </a:endParaRPr>
          </a:p>
        </p:txBody>
      </p:sp>
      <p:sp>
        <p:nvSpPr>
          <p:cNvPr id="35" name="矩形 34"/>
          <p:cNvSpPr/>
          <p:nvPr/>
        </p:nvSpPr>
        <p:spPr>
          <a:xfrm>
            <a:off x="7703037" y="4357667"/>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latin typeface="Baskerville" panose="02020502070401020303" pitchFamily="18" charset="0"/>
              </a:rPr>
              <a:t>YIELD</a:t>
            </a:r>
            <a:endParaRPr kumimoji="1" lang="zh-CN" altLang="en-US" sz="1333" dirty="0">
              <a:latin typeface="Baskerville" panose="02020502070401020303" pitchFamily="18" charset="0"/>
            </a:endParaRPr>
          </a:p>
        </p:txBody>
      </p:sp>
      <p:sp>
        <p:nvSpPr>
          <p:cNvPr id="36" name="矩形 35"/>
          <p:cNvSpPr/>
          <p:nvPr/>
        </p:nvSpPr>
        <p:spPr>
          <a:xfrm>
            <a:off x="7703038" y="3457567"/>
            <a:ext cx="763351" cy="323165"/>
          </a:xfrm>
          <a:prstGeom prst="rect">
            <a:avLst/>
          </a:prstGeom>
        </p:spPr>
        <p:txBody>
          <a:bodyPr wrap="none">
            <a:spAutoFit/>
          </a:bodyPr>
          <a:lstStyle/>
          <a:p>
            <a:r>
              <a:rPr kumimoji="1" lang="en-US" altLang="zh-CN" sz="1500" dirty="0">
                <a:latin typeface="Baskerville" panose="02020502070401020303" pitchFamily="18" charset="0"/>
              </a:rPr>
              <a:t>YIELD</a:t>
            </a:r>
            <a:endParaRPr lang="zh-CN" altLang="en-US" sz="1500" dirty="0">
              <a:latin typeface="Baskerville" panose="02020502070401020303" pitchFamily="18" charset="0"/>
            </a:endParaRPr>
          </a:p>
        </p:txBody>
      </p:sp>
      <p:sp>
        <p:nvSpPr>
          <p:cNvPr id="37" name="右箭头 36"/>
          <p:cNvSpPr/>
          <p:nvPr/>
        </p:nvSpPr>
        <p:spPr>
          <a:xfrm rot="10800000">
            <a:off x="7692240" y="4845463"/>
            <a:ext cx="240027" cy="240027"/>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dirty="0">
              <a:latin typeface="Baskerville" panose="02020502070401020303" pitchFamily="18" charset="0"/>
            </a:endParaRPr>
          </a:p>
        </p:txBody>
      </p:sp>
      <p:sp>
        <p:nvSpPr>
          <p:cNvPr id="38" name="矩形 37"/>
          <p:cNvSpPr/>
          <p:nvPr/>
        </p:nvSpPr>
        <p:spPr>
          <a:xfrm>
            <a:off x="7880689" y="4785457"/>
            <a:ext cx="595035" cy="348878"/>
          </a:xfrm>
          <a:prstGeom prst="rect">
            <a:avLst/>
          </a:prstGeom>
        </p:spPr>
        <p:txBody>
          <a:bodyPr wrap="none">
            <a:spAutoFit/>
          </a:bodyPr>
          <a:lstStyle/>
          <a:p>
            <a:r>
              <a:rPr kumimoji="1" lang="en-US" altLang="zh-CN" sz="1667" dirty="0">
                <a:solidFill>
                  <a:schemeClr val="accent1"/>
                </a:solidFill>
                <a:latin typeface="Baskerville" panose="02020502070401020303" pitchFamily="18" charset="0"/>
              </a:rPr>
              <a:t>SP-1</a:t>
            </a:r>
            <a:endParaRPr kumimoji="1" lang="zh-CN" altLang="en-US" sz="1667" dirty="0">
              <a:solidFill>
                <a:schemeClr val="accent1"/>
              </a:solidFill>
              <a:latin typeface="Baskerville" panose="02020502070401020303" pitchFamily="18" charset="0"/>
            </a:endParaRPr>
          </a:p>
        </p:txBody>
      </p:sp>
      <p:sp>
        <p:nvSpPr>
          <p:cNvPr id="39" name="矩形 38"/>
          <p:cNvSpPr/>
          <p:nvPr/>
        </p:nvSpPr>
        <p:spPr>
          <a:xfrm>
            <a:off x="4942731" y="4357667"/>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latin typeface="Baskerville" panose="02020502070401020303" pitchFamily="18" charset="0"/>
              </a:rPr>
              <a:t>YIELD</a:t>
            </a:r>
            <a:endParaRPr kumimoji="1" lang="zh-CN" altLang="en-US" sz="1333" dirty="0">
              <a:latin typeface="Baskerville" panose="02020502070401020303" pitchFamily="18" charset="0"/>
            </a:endParaRPr>
          </a:p>
        </p:txBody>
      </p:sp>
      <p:sp>
        <p:nvSpPr>
          <p:cNvPr id="40" name="矩形 39"/>
          <p:cNvSpPr/>
          <p:nvPr/>
        </p:nvSpPr>
        <p:spPr>
          <a:xfrm>
            <a:off x="4942731" y="3465311"/>
            <a:ext cx="763351" cy="323165"/>
          </a:xfrm>
          <a:prstGeom prst="rect">
            <a:avLst/>
          </a:prstGeom>
        </p:spPr>
        <p:txBody>
          <a:bodyPr wrap="none">
            <a:spAutoFit/>
          </a:bodyPr>
          <a:lstStyle/>
          <a:p>
            <a:r>
              <a:rPr kumimoji="1" lang="en-US" altLang="zh-CN" sz="1500" dirty="0">
                <a:latin typeface="Baskerville" panose="02020502070401020303" pitchFamily="18" charset="0"/>
              </a:rPr>
              <a:t>YIELD</a:t>
            </a:r>
            <a:endParaRPr lang="zh-CN" altLang="en-US" sz="1500" dirty="0">
              <a:latin typeface="Baskerville" panose="02020502070401020303" pitchFamily="18" charset="0"/>
            </a:endParaRPr>
          </a:p>
        </p:txBody>
      </p:sp>
      <p:sp>
        <p:nvSpPr>
          <p:cNvPr id="41" name="右箭头 40"/>
          <p:cNvSpPr/>
          <p:nvPr/>
        </p:nvSpPr>
        <p:spPr>
          <a:xfrm>
            <a:off x="5302771" y="4845463"/>
            <a:ext cx="240027" cy="240027"/>
          </a:xfrm>
          <a:prstGeom prst="rightArrow">
            <a:avLst/>
          </a:prstGeom>
          <a:solidFill>
            <a:srgbClr val="C050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dirty="0">
              <a:latin typeface="Baskerville" panose="02020502070401020303" pitchFamily="18" charset="0"/>
            </a:endParaRPr>
          </a:p>
        </p:txBody>
      </p:sp>
      <p:sp>
        <p:nvSpPr>
          <p:cNvPr id="42" name="矩形 41"/>
          <p:cNvSpPr/>
          <p:nvPr/>
        </p:nvSpPr>
        <p:spPr>
          <a:xfrm>
            <a:off x="4762711" y="4779374"/>
            <a:ext cx="595035" cy="348878"/>
          </a:xfrm>
          <a:prstGeom prst="rect">
            <a:avLst/>
          </a:prstGeom>
        </p:spPr>
        <p:txBody>
          <a:bodyPr wrap="none">
            <a:spAutoFit/>
          </a:bodyPr>
          <a:lstStyle/>
          <a:p>
            <a:r>
              <a:rPr kumimoji="1" lang="en-US" altLang="zh-CN" sz="1667" dirty="0">
                <a:solidFill>
                  <a:schemeClr val="accent2"/>
                </a:solidFill>
                <a:latin typeface="Baskerville" panose="02020502070401020303" pitchFamily="18" charset="0"/>
              </a:rPr>
              <a:t>SP-2</a:t>
            </a:r>
            <a:endParaRPr kumimoji="1" lang="zh-CN" altLang="en-US" sz="1667" dirty="0">
              <a:solidFill>
                <a:schemeClr val="accent2"/>
              </a:solidFill>
              <a:latin typeface="Baskerville" panose="02020502070401020303" pitchFamily="18" charset="0"/>
            </a:endParaRPr>
          </a:p>
        </p:txBody>
      </p:sp>
      <p:sp>
        <p:nvSpPr>
          <p:cNvPr id="43" name="矩形 42"/>
          <p:cNvSpPr/>
          <p:nvPr/>
        </p:nvSpPr>
        <p:spPr>
          <a:xfrm>
            <a:off x="4282658" y="3817607"/>
            <a:ext cx="300033"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APP</a:t>
            </a:r>
            <a:endParaRPr kumimoji="1" lang="zh-CN" altLang="en-US" sz="1167" dirty="0">
              <a:latin typeface="Baskerville" panose="02020502070401020303" pitchFamily="18" charset="0"/>
            </a:endParaRPr>
          </a:p>
        </p:txBody>
      </p:sp>
      <p:sp>
        <p:nvSpPr>
          <p:cNvPr id="44" name="矩形 43"/>
          <p:cNvSpPr/>
          <p:nvPr/>
        </p:nvSpPr>
        <p:spPr>
          <a:xfrm>
            <a:off x="4614764" y="3817607"/>
            <a:ext cx="300033"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APP</a:t>
            </a:r>
            <a:endParaRPr kumimoji="1" lang="zh-CN" altLang="en-US" sz="1167" dirty="0">
              <a:latin typeface="Baskerville" panose="02020502070401020303" pitchFamily="18" charset="0"/>
            </a:endParaRPr>
          </a:p>
        </p:txBody>
      </p:sp>
      <p:sp>
        <p:nvSpPr>
          <p:cNvPr id="45" name="矩形 44"/>
          <p:cNvSpPr/>
          <p:nvPr/>
        </p:nvSpPr>
        <p:spPr>
          <a:xfrm>
            <a:off x="6262877" y="3825350"/>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46" name="矩形 45"/>
          <p:cNvSpPr/>
          <p:nvPr/>
        </p:nvSpPr>
        <p:spPr>
          <a:xfrm>
            <a:off x="6938045" y="3825350"/>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latin typeface="Baskerville" panose="02020502070401020303" pitchFamily="18" charset="0"/>
            </a:endParaRPr>
          </a:p>
        </p:txBody>
      </p:sp>
      <p:sp>
        <p:nvSpPr>
          <p:cNvPr id="47" name="矩形 46"/>
          <p:cNvSpPr/>
          <p:nvPr/>
        </p:nvSpPr>
        <p:spPr>
          <a:xfrm>
            <a:off x="7058058" y="3825350"/>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48" name="矩形 47"/>
          <p:cNvSpPr/>
          <p:nvPr/>
        </p:nvSpPr>
        <p:spPr>
          <a:xfrm>
            <a:off x="5592114" y="3825350"/>
            <a:ext cx="528698"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49" name="矩形 48"/>
          <p:cNvSpPr/>
          <p:nvPr/>
        </p:nvSpPr>
        <p:spPr>
          <a:xfrm>
            <a:off x="5593810" y="4365410"/>
            <a:ext cx="528698"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50" name="矩形 49"/>
          <p:cNvSpPr/>
          <p:nvPr/>
        </p:nvSpPr>
        <p:spPr>
          <a:xfrm>
            <a:off x="6935827" y="4365410"/>
            <a:ext cx="600067" cy="307777"/>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SCHED</a:t>
            </a:r>
            <a:endParaRPr kumimoji="1" lang="zh-CN" altLang="en-US" sz="1167" dirty="0">
              <a:latin typeface="Baskerville" panose="02020502070401020303" pitchFamily="18" charset="0"/>
            </a:endParaRPr>
          </a:p>
        </p:txBody>
      </p:sp>
      <p:sp>
        <p:nvSpPr>
          <p:cNvPr id="51" name="矩形 50"/>
          <p:cNvSpPr/>
          <p:nvPr/>
        </p:nvSpPr>
        <p:spPr>
          <a:xfrm>
            <a:off x="5593810" y="4673187"/>
            <a:ext cx="528698"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ENTER</a:t>
            </a:r>
            <a:endParaRPr kumimoji="1" lang="zh-CN" altLang="en-US" sz="1000" dirty="0">
              <a:latin typeface="Baskerville" panose="02020502070401020303" pitchFamily="18" charset="0"/>
            </a:endParaRPr>
          </a:p>
        </p:txBody>
      </p:sp>
      <p:sp>
        <p:nvSpPr>
          <p:cNvPr id="52" name="矩形 51"/>
          <p:cNvSpPr/>
          <p:nvPr/>
        </p:nvSpPr>
        <p:spPr>
          <a:xfrm>
            <a:off x="6260659" y="4373154"/>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SCHED</a:t>
            </a:r>
            <a:endParaRPr kumimoji="1" lang="zh-CN" altLang="en-US" sz="1167" dirty="0">
              <a:latin typeface="Baskerville" panose="02020502070401020303" pitchFamily="18" charset="0"/>
            </a:endParaRPr>
          </a:p>
        </p:txBody>
      </p:sp>
      <p:sp>
        <p:nvSpPr>
          <p:cNvPr id="53" name="矩形 52"/>
          <p:cNvSpPr/>
          <p:nvPr/>
        </p:nvSpPr>
        <p:spPr>
          <a:xfrm>
            <a:off x="6935827" y="4673187"/>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EXIT</a:t>
            </a:r>
            <a:endParaRPr kumimoji="1" lang="zh-CN" altLang="en-US" sz="1167" dirty="0">
              <a:latin typeface="Baskerville" panose="02020502070401020303" pitchFamily="18" charset="0"/>
            </a:endParaRPr>
          </a:p>
        </p:txBody>
      </p:sp>
      <p:sp>
        <p:nvSpPr>
          <p:cNvPr id="54" name="矩形 53"/>
          <p:cNvSpPr/>
          <p:nvPr/>
        </p:nvSpPr>
        <p:spPr>
          <a:xfrm>
            <a:off x="7055840" y="4365410"/>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55" name="矩形 54"/>
          <p:cNvSpPr/>
          <p:nvPr/>
        </p:nvSpPr>
        <p:spPr>
          <a:xfrm>
            <a:off x="7055840" y="4673187"/>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latin typeface="Baskerville" panose="02020502070401020303" pitchFamily="18" charset="0"/>
              </a:rPr>
              <a:t>ENTER</a:t>
            </a:r>
            <a:endParaRPr kumimoji="1" lang="zh-CN" altLang="en-US" sz="1200" dirty="0">
              <a:latin typeface="Baskerville" panose="02020502070401020303" pitchFamily="18" charset="0"/>
            </a:endParaRPr>
          </a:p>
        </p:txBody>
      </p:sp>
      <p:sp>
        <p:nvSpPr>
          <p:cNvPr id="56" name="矩形 55"/>
          <p:cNvSpPr/>
          <p:nvPr/>
        </p:nvSpPr>
        <p:spPr>
          <a:xfrm>
            <a:off x="5690073" y="3833093"/>
            <a:ext cx="540060" cy="540060"/>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MAIN</a:t>
            </a:r>
            <a:endParaRPr kumimoji="1" lang="zh-CN" altLang="en-US" sz="1167" dirty="0">
              <a:latin typeface="Baskerville" panose="02020502070401020303" pitchFamily="18" charset="0"/>
            </a:endParaRPr>
          </a:p>
        </p:txBody>
      </p:sp>
      <p:sp>
        <p:nvSpPr>
          <p:cNvPr id="57" name="矩形 56"/>
          <p:cNvSpPr/>
          <p:nvPr/>
        </p:nvSpPr>
        <p:spPr>
          <a:xfrm>
            <a:off x="5690073" y="4373154"/>
            <a:ext cx="540060"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SCHED</a:t>
            </a:r>
            <a:endParaRPr kumimoji="1" lang="zh-CN" altLang="en-US" sz="1000" dirty="0">
              <a:latin typeface="Baskerville" panose="02020502070401020303" pitchFamily="18" charset="0"/>
            </a:endParaRPr>
          </a:p>
        </p:txBody>
      </p:sp>
      <p:sp>
        <p:nvSpPr>
          <p:cNvPr id="58" name="矩形 57"/>
          <p:cNvSpPr/>
          <p:nvPr/>
        </p:nvSpPr>
        <p:spPr>
          <a:xfrm>
            <a:off x="1511660" y="5284382"/>
            <a:ext cx="2234394" cy="348878"/>
          </a:xfrm>
          <a:prstGeom prst="rect">
            <a:avLst/>
          </a:prstGeom>
        </p:spPr>
        <p:txBody>
          <a:bodyPr wrap="none">
            <a:spAutoFit/>
          </a:bodyPr>
          <a:lstStyle/>
          <a:p>
            <a:r>
              <a:rPr kumimoji="1" lang="en-US" altLang="zh-CN" sz="1667" dirty="0">
                <a:latin typeface="Baskerville" panose="02020502070401020303" pitchFamily="18" charset="0"/>
              </a:rPr>
              <a:t>SP of Processor Thread</a:t>
            </a:r>
            <a:endParaRPr lang="zh-CN" altLang="en-US" sz="1667" dirty="0">
              <a:latin typeface="Baskerville" panose="02020502070401020303" pitchFamily="18" charset="0"/>
            </a:endParaRPr>
          </a:p>
        </p:txBody>
      </p:sp>
      <p:sp>
        <p:nvSpPr>
          <p:cNvPr id="59" name="右箭头 58"/>
          <p:cNvSpPr/>
          <p:nvPr/>
        </p:nvSpPr>
        <p:spPr>
          <a:xfrm rot="16200000">
            <a:off x="2051720" y="5044355"/>
            <a:ext cx="240027" cy="240027"/>
          </a:xfrm>
          <a:prstGeom prst="right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dirty="0">
              <a:latin typeface="Baskerville" panose="02020502070401020303" pitchFamily="18" charset="0"/>
            </a:endParaRPr>
          </a:p>
        </p:txBody>
      </p:sp>
      <p:sp>
        <p:nvSpPr>
          <p:cNvPr id="60" name="右箭头 59"/>
          <p:cNvSpPr/>
          <p:nvPr/>
        </p:nvSpPr>
        <p:spPr>
          <a:xfrm rot="16200000">
            <a:off x="2771800" y="5044355"/>
            <a:ext cx="240027" cy="240027"/>
          </a:xfrm>
          <a:prstGeom prst="right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dirty="0">
              <a:latin typeface="Baskerville" panose="02020502070401020303" pitchFamily="18" charset="0"/>
            </a:endParaRPr>
          </a:p>
        </p:txBody>
      </p:sp>
      <p:sp>
        <p:nvSpPr>
          <p:cNvPr id="61" name="矩形 60"/>
          <p:cNvSpPr/>
          <p:nvPr/>
        </p:nvSpPr>
        <p:spPr>
          <a:xfrm>
            <a:off x="5568830" y="5284382"/>
            <a:ext cx="2234394" cy="348878"/>
          </a:xfrm>
          <a:prstGeom prst="rect">
            <a:avLst/>
          </a:prstGeom>
        </p:spPr>
        <p:txBody>
          <a:bodyPr wrap="none">
            <a:spAutoFit/>
          </a:bodyPr>
          <a:lstStyle/>
          <a:p>
            <a:r>
              <a:rPr kumimoji="1" lang="en-US" altLang="zh-CN" sz="1667" dirty="0">
                <a:latin typeface="Baskerville" panose="02020502070401020303" pitchFamily="18" charset="0"/>
              </a:rPr>
              <a:t>SP of Processor Thread</a:t>
            </a:r>
            <a:endParaRPr lang="zh-CN" altLang="en-US" sz="1667" dirty="0">
              <a:latin typeface="Baskerville" panose="02020502070401020303" pitchFamily="18" charset="0"/>
            </a:endParaRPr>
          </a:p>
        </p:txBody>
      </p:sp>
      <p:sp>
        <p:nvSpPr>
          <p:cNvPr id="62" name="右箭头 61"/>
          <p:cNvSpPr/>
          <p:nvPr/>
        </p:nvSpPr>
        <p:spPr>
          <a:xfrm rot="16200000">
            <a:off x="6108890" y="5044355"/>
            <a:ext cx="240027" cy="240027"/>
          </a:xfrm>
          <a:prstGeom prst="right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dirty="0">
              <a:latin typeface="Baskerville" panose="02020502070401020303" pitchFamily="18" charset="0"/>
            </a:endParaRPr>
          </a:p>
        </p:txBody>
      </p:sp>
      <p:sp>
        <p:nvSpPr>
          <p:cNvPr id="63" name="右箭头 62"/>
          <p:cNvSpPr/>
          <p:nvPr/>
        </p:nvSpPr>
        <p:spPr>
          <a:xfrm rot="16200000">
            <a:off x="6828970" y="5044355"/>
            <a:ext cx="240027" cy="240027"/>
          </a:xfrm>
          <a:prstGeom prst="right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dirty="0">
              <a:latin typeface="Baskerville" panose="02020502070401020303" pitchFamily="18" charset="0"/>
            </a:endParaRPr>
          </a:p>
        </p:txBody>
      </p:sp>
      <p:sp>
        <p:nvSpPr>
          <p:cNvPr id="64" name="矩形 63"/>
          <p:cNvSpPr/>
          <p:nvPr/>
        </p:nvSpPr>
        <p:spPr>
          <a:xfrm>
            <a:off x="5690073" y="4673187"/>
            <a:ext cx="540060"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EXIT</a:t>
            </a:r>
            <a:endParaRPr kumimoji="1" lang="zh-CN" altLang="en-US" sz="1167" dirty="0">
              <a:latin typeface="Baskerville" panose="02020502070401020303" pitchFamily="18" charset="0"/>
            </a:endParaRPr>
          </a:p>
        </p:txBody>
      </p:sp>
      <p:sp>
        <p:nvSpPr>
          <p:cNvPr id="65" name="矩形 64"/>
          <p:cNvSpPr/>
          <p:nvPr/>
        </p:nvSpPr>
        <p:spPr>
          <a:xfrm>
            <a:off x="1511660" y="3817607"/>
            <a:ext cx="540060" cy="1140127"/>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66" name="矩形 65"/>
          <p:cNvSpPr/>
          <p:nvPr/>
        </p:nvSpPr>
        <p:spPr>
          <a:xfrm>
            <a:off x="1620983" y="3825350"/>
            <a:ext cx="540060" cy="540060"/>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MAIN</a:t>
            </a:r>
            <a:endParaRPr kumimoji="1" lang="zh-CN" altLang="en-US" sz="1167" dirty="0">
              <a:latin typeface="Baskerville" panose="02020502070401020303" pitchFamily="18" charset="0"/>
            </a:endParaRPr>
          </a:p>
        </p:txBody>
      </p:sp>
      <p:sp>
        <p:nvSpPr>
          <p:cNvPr id="67" name="矩形 66"/>
          <p:cNvSpPr/>
          <p:nvPr/>
        </p:nvSpPr>
        <p:spPr>
          <a:xfrm>
            <a:off x="1620983" y="4365410"/>
            <a:ext cx="540060"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SCHED</a:t>
            </a:r>
            <a:endParaRPr kumimoji="1" lang="zh-CN" altLang="en-US" sz="1000" dirty="0">
              <a:latin typeface="Baskerville" panose="02020502070401020303" pitchFamily="18" charset="0"/>
            </a:endParaRPr>
          </a:p>
        </p:txBody>
      </p:sp>
      <p:sp>
        <p:nvSpPr>
          <p:cNvPr id="68" name="矩形 67"/>
          <p:cNvSpPr/>
          <p:nvPr/>
        </p:nvSpPr>
        <p:spPr>
          <a:xfrm>
            <a:off x="1620983" y="4665444"/>
            <a:ext cx="540060"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latin typeface="Baskerville" panose="02020502070401020303" pitchFamily="18" charset="0"/>
              </a:rPr>
              <a:t>EXIT</a:t>
            </a:r>
            <a:endParaRPr kumimoji="1" lang="zh-CN" altLang="en-US" sz="1167" dirty="0">
              <a:latin typeface="Baskerville" panose="02020502070401020303" pitchFamily="18" charset="0"/>
            </a:endParaRPr>
          </a:p>
        </p:txBody>
      </p:sp>
      <p:sp>
        <p:nvSpPr>
          <p:cNvPr id="69" name="矩形 68"/>
          <p:cNvSpPr/>
          <p:nvPr/>
        </p:nvSpPr>
        <p:spPr>
          <a:xfrm>
            <a:off x="7069760" y="3828865"/>
            <a:ext cx="600067" cy="1140127"/>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pic>
        <p:nvPicPr>
          <p:cNvPr id="70" name="图片 69"/>
          <p:cNvPicPr>
            <a:picLocks noChangeAspect="1"/>
          </p:cNvPicPr>
          <p:nvPr/>
        </p:nvPicPr>
        <p:blipFill rotWithShape="1">
          <a:blip r:embed="rId4"/>
          <a:srcRect l="12873"/>
          <a:stretch/>
        </p:blipFill>
        <p:spPr>
          <a:xfrm>
            <a:off x="911593" y="157200"/>
            <a:ext cx="3381655" cy="960107"/>
          </a:xfrm>
          <a:prstGeom prst="rect">
            <a:avLst/>
          </a:prstGeom>
          <a:ln w="38100" cmpd="sng">
            <a:solidFill>
              <a:srgbClr val="C0504D"/>
            </a:solidFill>
          </a:ln>
        </p:spPr>
      </p:pic>
      <p:pic>
        <p:nvPicPr>
          <p:cNvPr id="71" name="图片 70"/>
          <p:cNvPicPr>
            <a:picLocks noChangeAspect="1"/>
          </p:cNvPicPr>
          <p:nvPr/>
        </p:nvPicPr>
        <p:blipFill rotWithShape="1">
          <a:blip r:embed="rId5"/>
          <a:srcRect b="49070"/>
          <a:stretch/>
        </p:blipFill>
        <p:spPr>
          <a:xfrm>
            <a:off x="911593" y="1237320"/>
            <a:ext cx="3378948" cy="916846"/>
          </a:xfrm>
          <a:prstGeom prst="rect">
            <a:avLst/>
          </a:prstGeom>
          <a:ln>
            <a:solidFill>
              <a:srgbClr val="000000"/>
            </a:solidFill>
          </a:ln>
        </p:spPr>
      </p:pic>
      <p:pic>
        <p:nvPicPr>
          <p:cNvPr id="72" name="图片 71"/>
          <p:cNvPicPr>
            <a:picLocks noChangeAspect="1"/>
          </p:cNvPicPr>
          <p:nvPr/>
        </p:nvPicPr>
        <p:blipFill rotWithShape="1">
          <a:blip r:embed="rId5"/>
          <a:srcRect t="56146"/>
          <a:stretch/>
        </p:blipFill>
        <p:spPr>
          <a:xfrm>
            <a:off x="911594" y="2548093"/>
            <a:ext cx="3378948" cy="789460"/>
          </a:xfrm>
          <a:prstGeom prst="rect">
            <a:avLst/>
          </a:prstGeom>
          <a:ln>
            <a:solidFill>
              <a:srgbClr val="000000"/>
            </a:solidFill>
          </a:ln>
        </p:spPr>
      </p:pic>
      <p:sp>
        <p:nvSpPr>
          <p:cNvPr id="73" name="标题 1"/>
          <p:cNvSpPr>
            <a:spLocks noGrp="1"/>
          </p:cNvSpPr>
          <p:nvPr>
            <p:ph type="title"/>
          </p:nvPr>
        </p:nvSpPr>
        <p:spPr>
          <a:xfrm>
            <a:off x="4863413" y="120853"/>
            <a:ext cx="3308987" cy="648415"/>
          </a:xfrm>
        </p:spPr>
        <p:txBody>
          <a:bodyPr>
            <a:noAutofit/>
          </a:bodyPr>
          <a:lstStyle/>
          <a:p>
            <a:pPr algn="r"/>
            <a:r>
              <a:rPr kumimoji="1" lang="en-US" altLang="zh-CN" dirty="0">
                <a:ea typeface="Baskerville" panose="02020502070401020303" pitchFamily="18" charset="0"/>
              </a:rPr>
              <a:t>Context Switch</a:t>
            </a:r>
            <a:endParaRPr kumimoji="1" lang="zh-CN" altLang="en-US" dirty="0"/>
          </a:p>
        </p:txBody>
      </p:sp>
      <p:sp>
        <p:nvSpPr>
          <p:cNvPr id="76" name="右箭头 75"/>
          <p:cNvSpPr/>
          <p:nvPr/>
        </p:nvSpPr>
        <p:spPr>
          <a:xfrm>
            <a:off x="851587" y="554730"/>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77" name="右箭头 76"/>
          <p:cNvSpPr/>
          <p:nvPr/>
        </p:nvSpPr>
        <p:spPr>
          <a:xfrm>
            <a:off x="852127" y="1574843"/>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78" name="右箭头 77"/>
          <p:cNvSpPr/>
          <p:nvPr/>
        </p:nvSpPr>
        <p:spPr>
          <a:xfrm>
            <a:off x="852127" y="1766122"/>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79" name="右箭头 78"/>
          <p:cNvSpPr/>
          <p:nvPr/>
        </p:nvSpPr>
        <p:spPr>
          <a:xfrm>
            <a:off x="852127" y="1957400"/>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80" name="右箭头 79"/>
          <p:cNvSpPr/>
          <p:nvPr/>
        </p:nvSpPr>
        <p:spPr>
          <a:xfrm>
            <a:off x="5112060" y="2257433"/>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81" name="右箭头 80"/>
          <p:cNvSpPr/>
          <p:nvPr/>
        </p:nvSpPr>
        <p:spPr>
          <a:xfrm>
            <a:off x="851587" y="2748745"/>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82" name="右箭头 81"/>
          <p:cNvSpPr/>
          <p:nvPr/>
        </p:nvSpPr>
        <p:spPr>
          <a:xfrm>
            <a:off x="851587" y="2917507"/>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83" name="右箭头 82"/>
          <p:cNvSpPr/>
          <p:nvPr/>
        </p:nvSpPr>
        <p:spPr>
          <a:xfrm>
            <a:off x="851587" y="3097527"/>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84" name="右箭头 83"/>
          <p:cNvSpPr/>
          <p:nvPr/>
        </p:nvSpPr>
        <p:spPr>
          <a:xfrm>
            <a:off x="851587" y="914770"/>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
        <p:nvSpPr>
          <p:cNvPr id="85" name="右箭头 84"/>
          <p:cNvSpPr/>
          <p:nvPr/>
        </p:nvSpPr>
        <p:spPr>
          <a:xfrm>
            <a:off x="5112060" y="2137420"/>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latin typeface="Baskerville" panose="02020502070401020303" pitchFamily="18" charset="0"/>
            </a:endParaRPr>
          </a:p>
        </p:txBody>
      </p:sp>
    </p:spTree>
    <p:extLst>
      <p:ext uri="{BB962C8B-B14F-4D97-AF65-F5344CB8AC3E}">
        <p14:creationId xmlns:p14="http://schemas.microsoft.com/office/powerpoint/2010/main" val="36594736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76"/>
                                        </p:tgtEl>
                                      </p:cBhvr>
                                    </p:animEffect>
                                    <p:set>
                                      <p:cBhvr>
                                        <p:cTn id="26" dur="1" fill="hold">
                                          <p:stCondLst>
                                            <p:cond delay="499"/>
                                          </p:stCondLst>
                                        </p:cTn>
                                        <p:tgtEl>
                                          <p:spTgt spid="76"/>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fade">
                                      <p:cBhvr>
                                        <p:cTn id="30" dur="500"/>
                                        <p:tgtEl>
                                          <p:spTgt spid="7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77"/>
                                        </p:tgtEl>
                                      </p:cBhvr>
                                    </p:animEffect>
                                    <p:set>
                                      <p:cBhvr>
                                        <p:cTn id="46" dur="1" fill="hold">
                                          <p:stCondLst>
                                            <p:cond delay="499"/>
                                          </p:stCondLst>
                                        </p:cTn>
                                        <p:tgtEl>
                                          <p:spTgt spid="77"/>
                                        </p:tgtEl>
                                        <p:attrNameLst>
                                          <p:attrName>style.visibility</p:attrName>
                                        </p:attrNameLst>
                                      </p:cBhvr>
                                      <p:to>
                                        <p:strVal val="hidden"/>
                                      </p:to>
                                    </p:se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fade">
                                      <p:cBhvr>
                                        <p:cTn id="58" dur="500"/>
                                        <p:tgtEl>
                                          <p:spTgt spid="6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fade">
                                      <p:cBhvr>
                                        <p:cTn id="61" dur="500"/>
                                        <p:tgtEl>
                                          <p:spTgt spid="6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78"/>
                                        </p:tgtEl>
                                      </p:cBhvr>
                                    </p:animEffect>
                                    <p:set>
                                      <p:cBhvr>
                                        <p:cTn id="72" dur="1" fill="hold">
                                          <p:stCondLst>
                                            <p:cond delay="499"/>
                                          </p:stCondLst>
                                        </p:cTn>
                                        <p:tgtEl>
                                          <p:spTgt spid="78"/>
                                        </p:tgtEl>
                                        <p:attrNameLst>
                                          <p:attrName>style.visibility</p:attrName>
                                        </p:attrNameLst>
                                      </p:cBhvr>
                                      <p:to>
                                        <p:strVal val="hidden"/>
                                      </p:to>
                                    </p:se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fade">
                                      <p:cBhvr>
                                        <p:cTn id="76" dur="500"/>
                                        <p:tgtEl>
                                          <p:spTgt spid="7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fade">
                                      <p:cBhvr>
                                        <p:cTn id="84" dur="500"/>
                                        <p:tgtEl>
                                          <p:spTgt spid="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79"/>
                                        </p:tgtEl>
                                      </p:cBhvr>
                                    </p:animEffect>
                                    <p:set>
                                      <p:cBhvr>
                                        <p:cTn id="92" dur="1" fill="hold">
                                          <p:stCondLst>
                                            <p:cond delay="499"/>
                                          </p:stCondLst>
                                        </p:cTn>
                                        <p:tgtEl>
                                          <p:spTgt spid="79"/>
                                        </p:tgtEl>
                                        <p:attrNameLst>
                                          <p:attrName>style.visibility</p:attrName>
                                        </p:attrNameLst>
                                      </p:cBhvr>
                                      <p:to>
                                        <p:strVal val="hidden"/>
                                      </p:to>
                                    </p:set>
                                  </p:childTnLst>
                                </p:cTn>
                              </p:par>
                            </p:childTnLst>
                          </p:cTn>
                        </p:par>
                        <p:par>
                          <p:cTn id="93" fill="hold">
                            <p:stCondLst>
                              <p:cond delay="500"/>
                            </p:stCondLst>
                            <p:childTnLst>
                              <p:par>
                                <p:cTn id="94" presetID="10" presetClass="entr" presetSubtype="0" fill="hold" grpId="0" nodeType="afterEffect">
                                  <p:stCondLst>
                                    <p:cond delay="0"/>
                                  </p:stCondLst>
                                  <p:childTnLst>
                                    <p:set>
                                      <p:cBhvr>
                                        <p:cTn id="95" dur="1" fill="hold">
                                          <p:stCondLst>
                                            <p:cond delay="0"/>
                                          </p:stCondLst>
                                        </p:cTn>
                                        <p:tgtEl>
                                          <p:spTgt spid="80"/>
                                        </p:tgtEl>
                                        <p:attrNameLst>
                                          <p:attrName>style.visibility</p:attrName>
                                        </p:attrNameLst>
                                      </p:cBhvr>
                                      <p:to>
                                        <p:strVal val="visible"/>
                                      </p:to>
                                    </p:set>
                                    <p:animEffect transition="in" filter="fade">
                                      <p:cBhvr>
                                        <p:cTn id="96" dur="500"/>
                                        <p:tgtEl>
                                          <p:spTgt spid="8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1" nodeType="clickEffect">
                                  <p:stCondLst>
                                    <p:cond delay="0"/>
                                  </p:stCondLst>
                                  <p:childTnLst>
                                    <p:animEffect transition="out" filter="fade">
                                      <p:cBhvr>
                                        <p:cTn id="100" dur="500"/>
                                        <p:tgtEl>
                                          <p:spTgt spid="80"/>
                                        </p:tgtEl>
                                      </p:cBhvr>
                                    </p:animEffect>
                                    <p:set>
                                      <p:cBhvr>
                                        <p:cTn id="101" dur="1" fill="hold">
                                          <p:stCondLst>
                                            <p:cond delay="499"/>
                                          </p:stCondLst>
                                        </p:cTn>
                                        <p:tgtEl>
                                          <p:spTgt spid="80"/>
                                        </p:tgtEl>
                                        <p:attrNameLst>
                                          <p:attrName>style.visibility</p:attrName>
                                        </p:attrNameLst>
                                      </p:cBhvr>
                                      <p:to>
                                        <p:strVal val="hidden"/>
                                      </p:to>
                                    </p:set>
                                  </p:childTnLst>
                                </p:cTn>
                              </p:par>
                            </p:childTnLst>
                          </p:cTn>
                        </p:par>
                        <p:par>
                          <p:cTn id="102" fill="hold">
                            <p:stCondLst>
                              <p:cond delay="500"/>
                            </p:stCondLst>
                            <p:childTnLst>
                              <p:par>
                                <p:cTn id="103" presetID="10" presetClass="entr" presetSubtype="0" fill="hold" grpId="2" nodeType="afterEffect">
                                  <p:stCondLst>
                                    <p:cond delay="0"/>
                                  </p:stCondLst>
                                  <p:childTnLst>
                                    <p:set>
                                      <p:cBhvr>
                                        <p:cTn id="104" dur="1" fill="hold">
                                          <p:stCondLst>
                                            <p:cond delay="0"/>
                                          </p:stCondLst>
                                        </p:cTn>
                                        <p:tgtEl>
                                          <p:spTgt spid="85"/>
                                        </p:tgtEl>
                                        <p:attrNameLst>
                                          <p:attrName>style.visibility</p:attrName>
                                        </p:attrNameLst>
                                      </p:cBhvr>
                                      <p:to>
                                        <p:strVal val="visible"/>
                                      </p:to>
                                    </p:set>
                                    <p:animEffect transition="in" filter="fade">
                                      <p:cBhvr>
                                        <p:cTn id="105" dur="500"/>
                                        <p:tgtEl>
                                          <p:spTgt spid="85"/>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fade">
                                      <p:cBhvr>
                                        <p:cTn id="110" dur="500"/>
                                        <p:tgtEl>
                                          <p:spTgt spid="22"/>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animEffect transition="in" filter="fade">
                                      <p:cBhvr>
                                        <p:cTn id="113" dur="500"/>
                                        <p:tgtEl>
                                          <p:spTgt spid="7"/>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fade">
                                      <p:cBhvr>
                                        <p:cTn id="116" dur="500"/>
                                        <p:tgtEl>
                                          <p:spTgt spid="1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fade">
                                      <p:cBhvr>
                                        <p:cTn id="119" dur="500"/>
                                        <p:tgtEl>
                                          <p:spTgt spid="23"/>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grpId="3" nodeType="clickEffect">
                                  <p:stCondLst>
                                    <p:cond delay="0"/>
                                  </p:stCondLst>
                                  <p:childTnLst>
                                    <p:animEffect transition="out" filter="fade">
                                      <p:cBhvr>
                                        <p:cTn id="123" dur="500"/>
                                        <p:tgtEl>
                                          <p:spTgt spid="85"/>
                                        </p:tgtEl>
                                      </p:cBhvr>
                                    </p:animEffect>
                                    <p:set>
                                      <p:cBhvr>
                                        <p:cTn id="124" dur="1" fill="hold">
                                          <p:stCondLst>
                                            <p:cond delay="499"/>
                                          </p:stCondLst>
                                        </p:cTn>
                                        <p:tgtEl>
                                          <p:spTgt spid="85"/>
                                        </p:tgtEl>
                                        <p:attrNameLst>
                                          <p:attrName>style.visibility</p:attrName>
                                        </p:attrNameLst>
                                      </p:cBhvr>
                                      <p:to>
                                        <p:strVal val="hidden"/>
                                      </p:to>
                                    </p:set>
                                  </p:childTnLst>
                                </p:cTn>
                              </p:par>
                            </p:childTnLst>
                          </p:cTn>
                        </p:par>
                        <p:par>
                          <p:cTn id="125" fill="hold">
                            <p:stCondLst>
                              <p:cond delay="500"/>
                            </p:stCondLst>
                            <p:childTnLst>
                              <p:par>
                                <p:cTn id="126" presetID="10" presetClass="entr" presetSubtype="0" fill="hold" grpId="0" nodeType="afterEffect">
                                  <p:stCondLst>
                                    <p:cond delay="0"/>
                                  </p:stCondLst>
                                  <p:childTnLst>
                                    <p:set>
                                      <p:cBhvr>
                                        <p:cTn id="127" dur="1" fill="hold">
                                          <p:stCondLst>
                                            <p:cond delay="0"/>
                                          </p:stCondLst>
                                        </p:cTn>
                                        <p:tgtEl>
                                          <p:spTgt spid="81"/>
                                        </p:tgtEl>
                                        <p:attrNameLst>
                                          <p:attrName>style.visibility</p:attrName>
                                        </p:attrNameLst>
                                      </p:cBhvr>
                                      <p:to>
                                        <p:strVal val="visible"/>
                                      </p:to>
                                    </p:set>
                                    <p:animEffect transition="in" filter="fade">
                                      <p:cBhvr>
                                        <p:cTn id="128" dur="500"/>
                                        <p:tgtEl>
                                          <p:spTgt spid="81"/>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60"/>
                                        </p:tgtEl>
                                        <p:attrNameLst>
                                          <p:attrName>style.visibility</p:attrName>
                                        </p:attrNameLst>
                                      </p:cBhvr>
                                      <p:to>
                                        <p:strVal val="visible"/>
                                      </p:to>
                                    </p:set>
                                    <p:animEffect transition="in" filter="fade">
                                      <p:cBhvr>
                                        <p:cTn id="133" dur="500"/>
                                        <p:tgtEl>
                                          <p:spTgt spid="60"/>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xit" presetSubtype="0" fill="hold" grpId="1" nodeType="clickEffect">
                                  <p:stCondLst>
                                    <p:cond delay="0"/>
                                  </p:stCondLst>
                                  <p:childTnLst>
                                    <p:animEffect transition="out" filter="fade">
                                      <p:cBhvr>
                                        <p:cTn id="137" dur="500"/>
                                        <p:tgtEl>
                                          <p:spTgt spid="81"/>
                                        </p:tgtEl>
                                      </p:cBhvr>
                                    </p:animEffect>
                                    <p:set>
                                      <p:cBhvr>
                                        <p:cTn id="138" dur="1" fill="hold">
                                          <p:stCondLst>
                                            <p:cond delay="499"/>
                                          </p:stCondLst>
                                        </p:cTn>
                                        <p:tgtEl>
                                          <p:spTgt spid="81"/>
                                        </p:tgtEl>
                                        <p:attrNameLst>
                                          <p:attrName>style.visibility</p:attrName>
                                        </p:attrNameLst>
                                      </p:cBhvr>
                                      <p:to>
                                        <p:strVal val="hidden"/>
                                      </p:to>
                                    </p:se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82"/>
                                        </p:tgtEl>
                                        <p:attrNameLst>
                                          <p:attrName>style.visibility</p:attrName>
                                        </p:attrNameLst>
                                      </p:cBhvr>
                                      <p:to>
                                        <p:strVal val="visible"/>
                                      </p:to>
                                    </p:set>
                                    <p:animEffect transition="in" filter="fade">
                                      <p:cBhvr>
                                        <p:cTn id="142" dur="500"/>
                                        <p:tgtEl>
                                          <p:spTgt spid="8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8"/>
                                        </p:tgtEl>
                                        <p:attrNameLst>
                                          <p:attrName>style.visibility</p:attrName>
                                        </p:attrNameLst>
                                      </p:cBhvr>
                                      <p:to>
                                        <p:strVal val="visible"/>
                                      </p:to>
                                    </p:set>
                                    <p:animEffect transition="in" filter="fade">
                                      <p:cBhvr>
                                        <p:cTn id="147" dur="500"/>
                                        <p:tgtEl>
                                          <p:spTgt spid="8"/>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26"/>
                                        </p:tgtEl>
                                        <p:attrNameLst>
                                          <p:attrName>style.visibility</p:attrName>
                                        </p:attrNameLst>
                                      </p:cBhvr>
                                      <p:to>
                                        <p:strVal val="visible"/>
                                      </p:to>
                                    </p:set>
                                    <p:animEffect transition="in" filter="fade">
                                      <p:cBhvr>
                                        <p:cTn id="150" dur="500"/>
                                        <p:tgtEl>
                                          <p:spTgt spid="26"/>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27"/>
                                        </p:tgtEl>
                                        <p:attrNameLst>
                                          <p:attrName>style.visibility</p:attrName>
                                        </p:attrNameLst>
                                      </p:cBhvr>
                                      <p:to>
                                        <p:strVal val="visible"/>
                                      </p:to>
                                    </p:set>
                                    <p:animEffect transition="in" filter="fade">
                                      <p:cBhvr>
                                        <p:cTn id="153" dur="500"/>
                                        <p:tgtEl>
                                          <p:spTgt spid="27"/>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8"/>
                                        </p:tgtEl>
                                        <p:attrNameLst>
                                          <p:attrName>style.visibility</p:attrName>
                                        </p:attrNameLst>
                                      </p:cBhvr>
                                      <p:to>
                                        <p:strVal val="visible"/>
                                      </p:to>
                                    </p:set>
                                    <p:animEffect transition="in" filter="fade">
                                      <p:cBhvr>
                                        <p:cTn id="156" dur="500"/>
                                        <p:tgtEl>
                                          <p:spTgt spid="28"/>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9"/>
                                        </p:tgtEl>
                                        <p:attrNameLst>
                                          <p:attrName>style.visibility</p:attrName>
                                        </p:attrNameLst>
                                      </p:cBhvr>
                                      <p:to>
                                        <p:strVal val="visible"/>
                                      </p:to>
                                    </p:set>
                                    <p:animEffect transition="in" filter="fade">
                                      <p:cBhvr>
                                        <p:cTn id="159" dur="500"/>
                                        <p:tgtEl>
                                          <p:spTgt spid="29"/>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xit" presetSubtype="0" fill="hold" grpId="1" nodeType="clickEffect">
                                  <p:stCondLst>
                                    <p:cond delay="0"/>
                                  </p:stCondLst>
                                  <p:childTnLst>
                                    <p:animEffect transition="out" filter="fade">
                                      <p:cBhvr>
                                        <p:cTn id="163" dur="500"/>
                                        <p:tgtEl>
                                          <p:spTgt spid="82"/>
                                        </p:tgtEl>
                                      </p:cBhvr>
                                    </p:animEffect>
                                    <p:set>
                                      <p:cBhvr>
                                        <p:cTn id="164" dur="1" fill="hold">
                                          <p:stCondLst>
                                            <p:cond delay="499"/>
                                          </p:stCondLst>
                                        </p:cTn>
                                        <p:tgtEl>
                                          <p:spTgt spid="82"/>
                                        </p:tgtEl>
                                        <p:attrNameLst>
                                          <p:attrName>style.visibility</p:attrName>
                                        </p:attrNameLst>
                                      </p:cBhvr>
                                      <p:to>
                                        <p:strVal val="hidden"/>
                                      </p:to>
                                    </p:set>
                                  </p:childTnLst>
                                </p:cTn>
                              </p:par>
                            </p:childTnLst>
                          </p:cTn>
                        </p:par>
                        <p:par>
                          <p:cTn id="165" fill="hold">
                            <p:stCondLst>
                              <p:cond delay="500"/>
                            </p:stCondLst>
                            <p:childTnLst>
                              <p:par>
                                <p:cTn id="166" presetID="10" presetClass="entr" presetSubtype="0" fill="hold" grpId="0" nodeType="afterEffect">
                                  <p:stCondLst>
                                    <p:cond delay="0"/>
                                  </p:stCondLst>
                                  <p:childTnLst>
                                    <p:set>
                                      <p:cBhvr>
                                        <p:cTn id="167" dur="1" fill="hold">
                                          <p:stCondLst>
                                            <p:cond delay="0"/>
                                          </p:stCondLst>
                                        </p:cTn>
                                        <p:tgtEl>
                                          <p:spTgt spid="83"/>
                                        </p:tgtEl>
                                        <p:attrNameLst>
                                          <p:attrName>style.visibility</p:attrName>
                                        </p:attrNameLst>
                                      </p:cBhvr>
                                      <p:to>
                                        <p:strVal val="visible"/>
                                      </p:to>
                                    </p:set>
                                    <p:animEffect transition="in" filter="fade">
                                      <p:cBhvr>
                                        <p:cTn id="168" dur="500"/>
                                        <p:tgtEl>
                                          <p:spTgt spid="83"/>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31"/>
                                        </p:tgtEl>
                                        <p:attrNameLst>
                                          <p:attrName>style.visibility</p:attrName>
                                        </p:attrNameLst>
                                      </p:cBhvr>
                                      <p:to>
                                        <p:strVal val="visible"/>
                                      </p:to>
                                    </p:set>
                                    <p:animEffect transition="in" filter="fade">
                                      <p:cBhvr>
                                        <p:cTn id="173" dur="500"/>
                                        <p:tgtEl>
                                          <p:spTgt spid="31"/>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9"/>
                                        </p:tgtEl>
                                        <p:attrNameLst>
                                          <p:attrName>style.visibility</p:attrName>
                                        </p:attrNameLst>
                                      </p:cBhvr>
                                      <p:to>
                                        <p:strVal val="visible"/>
                                      </p:to>
                                    </p:set>
                                    <p:animEffect transition="in" filter="fade">
                                      <p:cBhvr>
                                        <p:cTn id="176" dur="500"/>
                                        <p:tgtEl>
                                          <p:spTgt spid="9"/>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30"/>
                                        </p:tgtEl>
                                        <p:attrNameLst>
                                          <p:attrName>style.visibility</p:attrName>
                                        </p:attrNameLst>
                                      </p:cBhvr>
                                      <p:to>
                                        <p:strVal val="visible"/>
                                      </p:to>
                                    </p:set>
                                    <p:animEffect transition="in" filter="fade">
                                      <p:cBhvr>
                                        <p:cTn id="179" dur="500"/>
                                        <p:tgtEl>
                                          <p:spTgt spid="30"/>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grpId="1" nodeType="clickEffect">
                                  <p:stCondLst>
                                    <p:cond delay="0"/>
                                  </p:stCondLst>
                                  <p:childTnLst>
                                    <p:animEffect transition="out" filter="fade">
                                      <p:cBhvr>
                                        <p:cTn id="183" dur="500"/>
                                        <p:tgtEl>
                                          <p:spTgt spid="83"/>
                                        </p:tgtEl>
                                      </p:cBhvr>
                                    </p:animEffect>
                                    <p:set>
                                      <p:cBhvr>
                                        <p:cTn id="184" dur="1" fill="hold">
                                          <p:stCondLst>
                                            <p:cond delay="499"/>
                                          </p:stCondLst>
                                        </p:cTn>
                                        <p:tgtEl>
                                          <p:spTgt spid="83"/>
                                        </p:tgtEl>
                                        <p:attrNameLst>
                                          <p:attrName>style.visibility</p:attrName>
                                        </p:attrNameLst>
                                      </p:cBhvr>
                                      <p:to>
                                        <p:strVal val="hidden"/>
                                      </p:to>
                                    </p:set>
                                  </p:childTnLst>
                                </p:cTn>
                              </p:par>
                            </p:childTnLst>
                          </p:cTn>
                        </p:par>
                        <p:par>
                          <p:cTn id="185" fill="hold">
                            <p:stCondLst>
                              <p:cond delay="500"/>
                            </p:stCondLst>
                            <p:childTnLst>
                              <p:par>
                                <p:cTn id="186" presetID="10" presetClass="entr" presetSubtype="0" fill="hold" grpId="0" nodeType="afterEffect">
                                  <p:stCondLst>
                                    <p:cond delay="0"/>
                                  </p:stCondLst>
                                  <p:childTnLst>
                                    <p:set>
                                      <p:cBhvr>
                                        <p:cTn id="187" dur="1" fill="hold">
                                          <p:stCondLst>
                                            <p:cond delay="0"/>
                                          </p:stCondLst>
                                        </p:cTn>
                                        <p:tgtEl>
                                          <p:spTgt spid="84"/>
                                        </p:tgtEl>
                                        <p:attrNameLst>
                                          <p:attrName>style.visibility</p:attrName>
                                        </p:attrNameLst>
                                      </p:cBhvr>
                                      <p:to>
                                        <p:strVal val="visible"/>
                                      </p:to>
                                    </p:set>
                                    <p:animEffect transition="in" filter="fade">
                                      <p:cBhvr>
                                        <p:cTn id="188" dur="500"/>
                                        <p:tgtEl>
                                          <p:spTgt spid="84"/>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43"/>
                                        </p:tgtEl>
                                        <p:attrNameLst>
                                          <p:attrName>style.visibility</p:attrName>
                                        </p:attrNameLst>
                                      </p:cBhvr>
                                      <p:to>
                                        <p:strVal val="visible"/>
                                      </p:to>
                                    </p:set>
                                    <p:animEffect transition="in" filter="fade">
                                      <p:cBhvr>
                                        <p:cTn id="193" dur="500"/>
                                        <p:tgtEl>
                                          <p:spTgt spid="43"/>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xit" presetSubtype="0" fill="hold" grpId="1" nodeType="clickEffect">
                                  <p:stCondLst>
                                    <p:cond delay="0"/>
                                  </p:stCondLst>
                                  <p:childTnLst>
                                    <p:animEffect transition="out" filter="fade">
                                      <p:cBhvr>
                                        <p:cTn id="197" dur="500"/>
                                        <p:tgtEl>
                                          <p:spTgt spid="84"/>
                                        </p:tgtEl>
                                      </p:cBhvr>
                                    </p:animEffect>
                                    <p:set>
                                      <p:cBhvr>
                                        <p:cTn id="198" dur="1" fill="hold">
                                          <p:stCondLst>
                                            <p:cond delay="499"/>
                                          </p:stCondLst>
                                        </p:cTn>
                                        <p:tgtEl>
                                          <p:spTgt spid="84"/>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grpId="0" nodeType="clickEffect">
                                  <p:stCondLst>
                                    <p:cond delay="0"/>
                                  </p:stCondLst>
                                  <p:childTnLst>
                                    <p:set>
                                      <p:cBhvr>
                                        <p:cTn id="202" dur="1" fill="hold">
                                          <p:stCondLst>
                                            <p:cond delay="0"/>
                                          </p:stCondLst>
                                        </p:cTn>
                                        <p:tgtEl>
                                          <p:spTgt spid="44"/>
                                        </p:tgtEl>
                                        <p:attrNameLst>
                                          <p:attrName>style.visibility</p:attrName>
                                        </p:attrNameLst>
                                      </p:cBhvr>
                                      <p:to>
                                        <p:strVal val="visible"/>
                                      </p:to>
                                    </p:set>
                                    <p:animEffect transition="in" filter="fade">
                                      <p:cBhvr>
                                        <p:cTn id="203" dur="500"/>
                                        <p:tgtEl>
                                          <p:spTgt spid="44"/>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40"/>
                                        </p:tgtEl>
                                        <p:attrNameLst>
                                          <p:attrName>style.visibility</p:attrName>
                                        </p:attrNameLst>
                                      </p:cBhvr>
                                      <p:to>
                                        <p:strVal val="visible"/>
                                      </p:to>
                                    </p:set>
                                    <p:animEffect transition="in" filter="fade">
                                      <p:cBhvr>
                                        <p:cTn id="208" dur="500"/>
                                        <p:tgtEl>
                                          <p:spTgt spid="40"/>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1"/>
                                        </p:tgtEl>
                                        <p:attrNameLst>
                                          <p:attrName>style.visibility</p:attrName>
                                        </p:attrNameLst>
                                      </p:cBhvr>
                                      <p:to>
                                        <p:strVal val="visible"/>
                                      </p:to>
                                    </p:set>
                                    <p:animEffect transition="in" filter="fade">
                                      <p:cBhvr>
                                        <p:cTn id="211" dur="500"/>
                                        <p:tgtEl>
                                          <p:spTgt spid="11"/>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39"/>
                                        </p:tgtEl>
                                        <p:attrNameLst>
                                          <p:attrName>style.visibility</p:attrName>
                                        </p:attrNameLst>
                                      </p:cBhvr>
                                      <p:to>
                                        <p:strVal val="visible"/>
                                      </p:to>
                                    </p:set>
                                    <p:animEffect transition="in" filter="fade">
                                      <p:cBhvr>
                                        <p:cTn id="214" dur="500"/>
                                        <p:tgtEl>
                                          <p:spTgt spid="39"/>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2" nodeType="clickEffect">
                                  <p:stCondLst>
                                    <p:cond delay="0"/>
                                  </p:stCondLst>
                                  <p:childTnLst>
                                    <p:set>
                                      <p:cBhvr>
                                        <p:cTn id="218" dur="1" fill="hold">
                                          <p:stCondLst>
                                            <p:cond delay="0"/>
                                          </p:stCondLst>
                                        </p:cTn>
                                        <p:tgtEl>
                                          <p:spTgt spid="76"/>
                                        </p:tgtEl>
                                        <p:attrNameLst>
                                          <p:attrName>style.visibility</p:attrName>
                                        </p:attrNameLst>
                                      </p:cBhvr>
                                      <p:to>
                                        <p:strVal val="visible"/>
                                      </p:to>
                                    </p:set>
                                    <p:animEffect transition="in" filter="fade">
                                      <p:cBhvr>
                                        <p:cTn id="219" dur="500"/>
                                        <p:tgtEl>
                                          <p:spTgt spid="76"/>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32"/>
                                        </p:tgtEl>
                                        <p:attrNameLst>
                                          <p:attrName>style.visibility</p:attrName>
                                        </p:attrNameLst>
                                      </p:cBhvr>
                                      <p:to>
                                        <p:strVal val="visible"/>
                                      </p:to>
                                    </p:set>
                                    <p:animEffect transition="in" filter="fade">
                                      <p:cBhvr>
                                        <p:cTn id="224" dur="500"/>
                                        <p:tgtEl>
                                          <p:spTgt spid="32"/>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48"/>
                                        </p:tgtEl>
                                        <p:attrNameLst>
                                          <p:attrName>style.visibility</p:attrName>
                                        </p:attrNameLst>
                                      </p:cBhvr>
                                      <p:to>
                                        <p:strVal val="visible"/>
                                      </p:to>
                                    </p:set>
                                    <p:animEffect transition="in" filter="fade">
                                      <p:cBhvr>
                                        <p:cTn id="227" dur="500"/>
                                        <p:tgtEl>
                                          <p:spTgt spid="48"/>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49"/>
                                        </p:tgtEl>
                                        <p:attrNameLst>
                                          <p:attrName>style.visibility</p:attrName>
                                        </p:attrNameLst>
                                      </p:cBhvr>
                                      <p:to>
                                        <p:strVal val="visible"/>
                                      </p:to>
                                    </p:set>
                                    <p:animEffect transition="in" filter="fade">
                                      <p:cBhvr>
                                        <p:cTn id="230" dur="500"/>
                                        <p:tgtEl>
                                          <p:spTgt spid="49"/>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51"/>
                                        </p:tgtEl>
                                        <p:attrNameLst>
                                          <p:attrName>style.visibility</p:attrName>
                                        </p:attrNameLst>
                                      </p:cBhvr>
                                      <p:to>
                                        <p:strVal val="visible"/>
                                      </p:to>
                                    </p:set>
                                    <p:animEffect transition="in" filter="fade">
                                      <p:cBhvr>
                                        <p:cTn id="233" dur="500"/>
                                        <p:tgtEl>
                                          <p:spTgt spid="51"/>
                                        </p:tgtEl>
                                      </p:cBhvr>
                                    </p:animEffect>
                                  </p:childTnLst>
                                </p:cTn>
                              </p:par>
                            </p:childTnLst>
                          </p:cTn>
                        </p:par>
                      </p:childTnLst>
                    </p:cTn>
                  </p:par>
                  <p:par>
                    <p:cTn id="234" fill="hold">
                      <p:stCondLst>
                        <p:cond delay="indefinite"/>
                      </p:stCondLst>
                      <p:childTnLst>
                        <p:par>
                          <p:cTn id="235" fill="hold">
                            <p:stCondLst>
                              <p:cond delay="0"/>
                            </p:stCondLst>
                            <p:childTnLst>
                              <p:par>
                                <p:cTn id="236" presetID="10" presetClass="exit" presetSubtype="0" fill="hold" grpId="3" nodeType="clickEffect">
                                  <p:stCondLst>
                                    <p:cond delay="0"/>
                                  </p:stCondLst>
                                  <p:childTnLst>
                                    <p:animEffect transition="out" filter="fade">
                                      <p:cBhvr>
                                        <p:cTn id="237" dur="500"/>
                                        <p:tgtEl>
                                          <p:spTgt spid="76"/>
                                        </p:tgtEl>
                                      </p:cBhvr>
                                    </p:animEffect>
                                    <p:set>
                                      <p:cBhvr>
                                        <p:cTn id="238" dur="1" fill="hold">
                                          <p:stCondLst>
                                            <p:cond delay="499"/>
                                          </p:stCondLst>
                                        </p:cTn>
                                        <p:tgtEl>
                                          <p:spTgt spid="76"/>
                                        </p:tgtEl>
                                        <p:attrNameLst>
                                          <p:attrName>style.visibility</p:attrName>
                                        </p:attrNameLst>
                                      </p:cBhvr>
                                      <p:to>
                                        <p:strVal val="hidden"/>
                                      </p:to>
                                    </p:set>
                                  </p:childTnLst>
                                </p:cTn>
                              </p:par>
                            </p:childTnLst>
                          </p:cTn>
                        </p:par>
                        <p:par>
                          <p:cTn id="239" fill="hold">
                            <p:stCondLst>
                              <p:cond delay="500"/>
                            </p:stCondLst>
                            <p:childTnLst>
                              <p:par>
                                <p:cTn id="240" presetID="10" presetClass="entr" presetSubtype="0" fill="hold" grpId="2" nodeType="afterEffect">
                                  <p:stCondLst>
                                    <p:cond delay="0"/>
                                  </p:stCondLst>
                                  <p:childTnLst>
                                    <p:set>
                                      <p:cBhvr>
                                        <p:cTn id="241" dur="1" fill="hold">
                                          <p:stCondLst>
                                            <p:cond delay="0"/>
                                          </p:stCondLst>
                                        </p:cTn>
                                        <p:tgtEl>
                                          <p:spTgt spid="77"/>
                                        </p:tgtEl>
                                        <p:attrNameLst>
                                          <p:attrName>style.visibility</p:attrName>
                                        </p:attrNameLst>
                                      </p:cBhvr>
                                      <p:to>
                                        <p:strVal val="visible"/>
                                      </p:to>
                                    </p:set>
                                    <p:animEffect transition="in" filter="fade">
                                      <p:cBhvr>
                                        <p:cTn id="242" dur="500"/>
                                        <p:tgtEl>
                                          <p:spTgt spid="77"/>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42"/>
                                        </p:tgtEl>
                                        <p:attrNameLst>
                                          <p:attrName>style.visibility</p:attrName>
                                        </p:attrNameLst>
                                      </p:cBhvr>
                                      <p:to>
                                        <p:strVal val="visible"/>
                                      </p:to>
                                    </p:set>
                                    <p:animEffect transition="in" filter="fade">
                                      <p:cBhvr>
                                        <p:cTn id="247" dur="500"/>
                                        <p:tgtEl>
                                          <p:spTgt spid="42"/>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41"/>
                                        </p:tgtEl>
                                        <p:attrNameLst>
                                          <p:attrName>style.visibility</p:attrName>
                                        </p:attrNameLst>
                                      </p:cBhvr>
                                      <p:to>
                                        <p:strVal val="visible"/>
                                      </p:to>
                                    </p:set>
                                    <p:animEffect transition="in" filter="fade">
                                      <p:cBhvr>
                                        <p:cTn id="250" dur="500"/>
                                        <p:tgtEl>
                                          <p:spTgt spid="41"/>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xit" presetSubtype="0" fill="hold" grpId="3" nodeType="clickEffect">
                                  <p:stCondLst>
                                    <p:cond delay="0"/>
                                  </p:stCondLst>
                                  <p:childTnLst>
                                    <p:animEffect transition="out" filter="fade">
                                      <p:cBhvr>
                                        <p:cTn id="254" dur="500"/>
                                        <p:tgtEl>
                                          <p:spTgt spid="77"/>
                                        </p:tgtEl>
                                      </p:cBhvr>
                                    </p:animEffect>
                                    <p:set>
                                      <p:cBhvr>
                                        <p:cTn id="255" dur="1" fill="hold">
                                          <p:stCondLst>
                                            <p:cond delay="499"/>
                                          </p:stCondLst>
                                        </p:cTn>
                                        <p:tgtEl>
                                          <p:spTgt spid="77"/>
                                        </p:tgtEl>
                                        <p:attrNameLst>
                                          <p:attrName>style.visibility</p:attrName>
                                        </p:attrNameLst>
                                      </p:cBhvr>
                                      <p:to>
                                        <p:strVal val="hidden"/>
                                      </p:to>
                                    </p:set>
                                  </p:childTnLst>
                                </p:cTn>
                              </p:par>
                            </p:childTnLst>
                          </p:cTn>
                        </p:par>
                        <p:par>
                          <p:cTn id="256" fill="hold">
                            <p:stCondLst>
                              <p:cond delay="500"/>
                            </p:stCondLst>
                            <p:childTnLst>
                              <p:par>
                                <p:cTn id="257" presetID="10" presetClass="entr" presetSubtype="0" fill="hold" grpId="2" nodeType="afterEffect">
                                  <p:stCondLst>
                                    <p:cond delay="0"/>
                                  </p:stCondLst>
                                  <p:childTnLst>
                                    <p:set>
                                      <p:cBhvr>
                                        <p:cTn id="258" dur="1" fill="hold">
                                          <p:stCondLst>
                                            <p:cond delay="0"/>
                                          </p:stCondLst>
                                        </p:cTn>
                                        <p:tgtEl>
                                          <p:spTgt spid="78"/>
                                        </p:tgtEl>
                                        <p:attrNameLst>
                                          <p:attrName>style.visibility</p:attrName>
                                        </p:attrNameLst>
                                      </p:cBhvr>
                                      <p:to>
                                        <p:strVal val="visible"/>
                                      </p:to>
                                    </p:set>
                                    <p:animEffect transition="in" filter="fade">
                                      <p:cBhvr>
                                        <p:cTn id="259" dur="500"/>
                                        <p:tgtEl>
                                          <p:spTgt spid="78"/>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grpId="1" nodeType="clickEffect">
                                  <p:stCondLst>
                                    <p:cond delay="0"/>
                                  </p:stCondLst>
                                  <p:childTnLst>
                                    <p:set>
                                      <p:cBhvr>
                                        <p:cTn id="263" dur="1" fill="hold">
                                          <p:stCondLst>
                                            <p:cond delay="0"/>
                                          </p:stCondLst>
                                        </p:cTn>
                                        <p:tgtEl>
                                          <p:spTgt spid="32"/>
                                        </p:tgtEl>
                                        <p:attrNameLst>
                                          <p:attrName>style.visibility</p:attrName>
                                        </p:attrNameLst>
                                      </p:cBhvr>
                                      <p:to>
                                        <p:strVal val="visible"/>
                                      </p:to>
                                    </p:set>
                                    <p:animEffect transition="in" filter="fade">
                                      <p:cBhvr>
                                        <p:cTn id="264" dur="500"/>
                                        <p:tgtEl>
                                          <p:spTgt spid="32"/>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56"/>
                                        </p:tgtEl>
                                        <p:attrNameLst>
                                          <p:attrName>style.visibility</p:attrName>
                                        </p:attrNameLst>
                                      </p:cBhvr>
                                      <p:to>
                                        <p:strVal val="visible"/>
                                      </p:to>
                                    </p:set>
                                    <p:animEffect transition="in" filter="fade">
                                      <p:cBhvr>
                                        <p:cTn id="267" dur="500"/>
                                        <p:tgtEl>
                                          <p:spTgt spid="56"/>
                                        </p:tgtEl>
                                      </p:cBhvr>
                                    </p:animEffect>
                                  </p:childTnLst>
                                </p:cTn>
                              </p:par>
                              <p:par>
                                <p:cTn id="268" presetID="10" presetClass="entr" presetSubtype="0" fill="hold" grpId="0" nodeType="withEffect">
                                  <p:stCondLst>
                                    <p:cond delay="0"/>
                                  </p:stCondLst>
                                  <p:childTnLst>
                                    <p:set>
                                      <p:cBhvr>
                                        <p:cTn id="269" dur="1" fill="hold">
                                          <p:stCondLst>
                                            <p:cond delay="0"/>
                                          </p:stCondLst>
                                        </p:cTn>
                                        <p:tgtEl>
                                          <p:spTgt spid="57"/>
                                        </p:tgtEl>
                                        <p:attrNameLst>
                                          <p:attrName>style.visibility</p:attrName>
                                        </p:attrNameLst>
                                      </p:cBhvr>
                                      <p:to>
                                        <p:strVal val="visible"/>
                                      </p:to>
                                    </p:set>
                                    <p:animEffect transition="in" filter="fade">
                                      <p:cBhvr>
                                        <p:cTn id="270" dur="500"/>
                                        <p:tgtEl>
                                          <p:spTgt spid="57"/>
                                        </p:tgtEl>
                                      </p:cBhvr>
                                    </p:animEffect>
                                  </p:childTnLst>
                                </p:cTn>
                              </p:par>
                              <p:par>
                                <p:cTn id="271" presetID="10" presetClass="entr" presetSubtype="0" fill="hold" grpId="0" nodeType="withEffect">
                                  <p:stCondLst>
                                    <p:cond delay="0"/>
                                  </p:stCondLst>
                                  <p:childTnLst>
                                    <p:set>
                                      <p:cBhvr>
                                        <p:cTn id="272" dur="1" fill="hold">
                                          <p:stCondLst>
                                            <p:cond delay="0"/>
                                          </p:stCondLst>
                                        </p:cTn>
                                        <p:tgtEl>
                                          <p:spTgt spid="64"/>
                                        </p:tgtEl>
                                        <p:attrNameLst>
                                          <p:attrName>style.visibility</p:attrName>
                                        </p:attrNameLst>
                                      </p:cBhvr>
                                      <p:to>
                                        <p:strVal val="visible"/>
                                      </p:to>
                                    </p:set>
                                    <p:animEffect transition="in" filter="fade">
                                      <p:cBhvr>
                                        <p:cTn id="273" dur="500"/>
                                        <p:tgtEl>
                                          <p:spTgt spid="64"/>
                                        </p:tgtEl>
                                      </p:cBhvr>
                                    </p:animEffect>
                                  </p:childTnLst>
                                </p:cTn>
                              </p:par>
                              <p:par>
                                <p:cTn id="274" presetID="10" presetClass="entr" presetSubtype="0" fill="hold" grpId="0" nodeType="withEffect">
                                  <p:stCondLst>
                                    <p:cond delay="0"/>
                                  </p:stCondLst>
                                  <p:childTnLst>
                                    <p:set>
                                      <p:cBhvr>
                                        <p:cTn id="275" dur="1" fill="hold">
                                          <p:stCondLst>
                                            <p:cond delay="0"/>
                                          </p:stCondLst>
                                        </p:cTn>
                                        <p:tgtEl>
                                          <p:spTgt spid="62"/>
                                        </p:tgtEl>
                                        <p:attrNameLst>
                                          <p:attrName>style.visibility</p:attrName>
                                        </p:attrNameLst>
                                      </p:cBhvr>
                                      <p:to>
                                        <p:strVal val="visible"/>
                                      </p:to>
                                    </p:set>
                                    <p:animEffect transition="in" filter="fade">
                                      <p:cBhvr>
                                        <p:cTn id="276" dur="500"/>
                                        <p:tgtEl>
                                          <p:spTgt spid="62"/>
                                        </p:tgtEl>
                                      </p:cBhvr>
                                    </p:animEffect>
                                  </p:childTnLst>
                                </p:cTn>
                              </p:par>
                              <p:par>
                                <p:cTn id="277" presetID="10" presetClass="entr" presetSubtype="0" fill="hold" grpId="0" nodeType="withEffect">
                                  <p:stCondLst>
                                    <p:cond delay="0"/>
                                  </p:stCondLst>
                                  <p:childTnLst>
                                    <p:set>
                                      <p:cBhvr>
                                        <p:cTn id="278" dur="1" fill="hold">
                                          <p:stCondLst>
                                            <p:cond delay="0"/>
                                          </p:stCondLst>
                                        </p:cTn>
                                        <p:tgtEl>
                                          <p:spTgt spid="61"/>
                                        </p:tgtEl>
                                        <p:attrNameLst>
                                          <p:attrName>style.visibility</p:attrName>
                                        </p:attrNameLst>
                                      </p:cBhvr>
                                      <p:to>
                                        <p:strVal val="visible"/>
                                      </p:to>
                                    </p:set>
                                    <p:animEffect transition="in" filter="fade">
                                      <p:cBhvr>
                                        <p:cTn id="279" dur="500"/>
                                        <p:tgtEl>
                                          <p:spTgt spid="61"/>
                                        </p:tgtEl>
                                      </p:cBhvr>
                                    </p:animEffect>
                                  </p:childTnLst>
                                </p:cTn>
                              </p:par>
                            </p:childTnLst>
                          </p:cTn>
                        </p:par>
                      </p:childTnLst>
                    </p:cTn>
                  </p:par>
                  <p:par>
                    <p:cTn id="280" fill="hold">
                      <p:stCondLst>
                        <p:cond delay="indefinite"/>
                      </p:stCondLst>
                      <p:childTnLst>
                        <p:par>
                          <p:cTn id="281" fill="hold">
                            <p:stCondLst>
                              <p:cond delay="0"/>
                            </p:stCondLst>
                            <p:childTnLst>
                              <p:par>
                                <p:cTn id="282" presetID="10" presetClass="exit" presetSubtype="0" fill="hold" grpId="3" nodeType="clickEffect">
                                  <p:stCondLst>
                                    <p:cond delay="0"/>
                                  </p:stCondLst>
                                  <p:childTnLst>
                                    <p:animEffect transition="out" filter="fade">
                                      <p:cBhvr>
                                        <p:cTn id="283" dur="500"/>
                                        <p:tgtEl>
                                          <p:spTgt spid="78"/>
                                        </p:tgtEl>
                                      </p:cBhvr>
                                    </p:animEffect>
                                    <p:set>
                                      <p:cBhvr>
                                        <p:cTn id="284" dur="1" fill="hold">
                                          <p:stCondLst>
                                            <p:cond delay="499"/>
                                          </p:stCondLst>
                                        </p:cTn>
                                        <p:tgtEl>
                                          <p:spTgt spid="78"/>
                                        </p:tgtEl>
                                        <p:attrNameLst>
                                          <p:attrName>style.visibility</p:attrName>
                                        </p:attrNameLst>
                                      </p:cBhvr>
                                      <p:to>
                                        <p:strVal val="hidden"/>
                                      </p:to>
                                    </p:set>
                                  </p:childTnLst>
                                </p:cTn>
                              </p:par>
                            </p:childTnLst>
                          </p:cTn>
                        </p:par>
                        <p:par>
                          <p:cTn id="285" fill="hold">
                            <p:stCondLst>
                              <p:cond delay="500"/>
                            </p:stCondLst>
                            <p:childTnLst>
                              <p:par>
                                <p:cTn id="286" presetID="10" presetClass="entr" presetSubtype="0" fill="hold" grpId="2" nodeType="afterEffect">
                                  <p:stCondLst>
                                    <p:cond delay="0"/>
                                  </p:stCondLst>
                                  <p:childTnLst>
                                    <p:set>
                                      <p:cBhvr>
                                        <p:cTn id="287" dur="1" fill="hold">
                                          <p:stCondLst>
                                            <p:cond delay="0"/>
                                          </p:stCondLst>
                                        </p:cTn>
                                        <p:tgtEl>
                                          <p:spTgt spid="79"/>
                                        </p:tgtEl>
                                        <p:attrNameLst>
                                          <p:attrName>style.visibility</p:attrName>
                                        </p:attrNameLst>
                                      </p:cBhvr>
                                      <p:to>
                                        <p:strVal val="visible"/>
                                      </p:to>
                                    </p:set>
                                    <p:animEffect transition="in" filter="fade">
                                      <p:cBhvr>
                                        <p:cTn id="288" dur="500"/>
                                        <p:tgtEl>
                                          <p:spTgt spid="79"/>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33"/>
                                        </p:tgtEl>
                                        <p:attrNameLst>
                                          <p:attrName>style.visibility</p:attrName>
                                        </p:attrNameLst>
                                      </p:cBhvr>
                                      <p:to>
                                        <p:strVal val="visible"/>
                                      </p:to>
                                    </p:set>
                                    <p:animEffect transition="in" filter="fade">
                                      <p:cBhvr>
                                        <p:cTn id="293" dur="500"/>
                                        <p:tgtEl>
                                          <p:spTgt spid="33"/>
                                        </p:tgtEl>
                                      </p:cBhvr>
                                    </p:animEffect>
                                  </p:childTnLst>
                                </p:cTn>
                              </p:par>
                              <p:par>
                                <p:cTn id="294" presetID="10" presetClass="entr" presetSubtype="0" fill="hold" grpId="0" nodeType="withEffect">
                                  <p:stCondLst>
                                    <p:cond delay="0"/>
                                  </p:stCondLst>
                                  <p:childTnLst>
                                    <p:set>
                                      <p:cBhvr>
                                        <p:cTn id="295" dur="1" fill="hold">
                                          <p:stCondLst>
                                            <p:cond delay="0"/>
                                          </p:stCondLst>
                                        </p:cTn>
                                        <p:tgtEl>
                                          <p:spTgt spid="45"/>
                                        </p:tgtEl>
                                        <p:attrNameLst>
                                          <p:attrName>style.visibility</p:attrName>
                                        </p:attrNameLst>
                                      </p:cBhvr>
                                      <p:to>
                                        <p:strVal val="visible"/>
                                      </p:to>
                                    </p:set>
                                    <p:animEffect transition="in" filter="fade">
                                      <p:cBhvr>
                                        <p:cTn id="296" dur="500"/>
                                        <p:tgtEl>
                                          <p:spTgt spid="45"/>
                                        </p:tgtEl>
                                      </p:cBhvr>
                                    </p:animEffect>
                                  </p:childTnLst>
                                </p:cTn>
                              </p:par>
                              <p:par>
                                <p:cTn id="297" presetID="10" presetClass="entr" presetSubtype="0" fill="hold" grpId="0" nodeType="withEffect">
                                  <p:stCondLst>
                                    <p:cond delay="0"/>
                                  </p:stCondLst>
                                  <p:childTnLst>
                                    <p:set>
                                      <p:cBhvr>
                                        <p:cTn id="298" dur="1" fill="hold">
                                          <p:stCondLst>
                                            <p:cond delay="0"/>
                                          </p:stCondLst>
                                        </p:cTn>
                                        <p:tgtEl>
                                          <p:spTgt spid="52"/>
                                        </p:tgtEl>
                                        <p:attrNameLst>
                                          <p:attrName>style.visibility</p:attrName>
                                        </p:attrNameLst>
                                      </p:cBhvr>
                                      <p:to>
                                        <p:strVal val="visible"/>
                                      </p:to>
                                    </p:set>
                                    <p:animEffect transition="in" filter="fade">
                                      <p:cBhvr>
                                        <p:cTn id="299" dur="500"/>
                                        <p:tgtEl>
                                          <p:spTgt spid="52"/>
                                        </p:tgtEl>
                                      </p:cBhvr>
                                    </p:animEffect>
                                  </p:childTnLst>
                                </p:cTn>
                              </p:par>
                            </p:childTnLst>
                          </p:cTn>
                        </p:par>
                      </p:childTnLst>
                    </p:cTn>
                  </p:par>
                  <p:par>
                    <p:cTn id="300" fill="hold">
                      <p:stCondLst>
                        <p:cond delay="indefinite"/>
                      </p:stCondLst>
                      <p:childTnLst>
                        <p:par>
                          <p:cTn id="301" fill="hold">
                            <p:stCondLst>
                              <p:cond delay="0"/>
                            </p:stCondLst>
                            <p:childTnLst>
                              <p:par>
                                <p:cTn id="302" presetID="10" presetClass="exit" presetSubtype="0" fill="hold" grpId="3" nodeType="clickEffect">
                                  <p:stCondLst>
                                    <p:cond delay="0"/>
                                  </p:stCondLst>
                                  <p:childTnLst>
                                    <p:animEffect transition="out" filter="fade">
                                      <p:cBhvr>
                                        <p:cTn id="303" dur="500"/>
                                        <p:tgtEl>
                                          <p:spTgt spid="79"/>
                                        </p:tgtEl>
                                      </p:cBhvr>
                                    </p:animEffect>
                                    <p:set>
                                      <p:cBhvr>
                                        <p:cTn id="304" dur="1" fill="hold">
                                          <p:stCondLst>
                                            <p:cond delay="499"/>
                                          </p:stCondLst>
                                        </p:cTn>
                                        <p:tgtEl>
                                          <p:spTgt spid="79"/>
                                        </p:tgtEl>
                                        <p:attrNameLst>
                                          <p:attrName>style.visibility</p:attrName>
                                        </p:attrNameLst>
                                      </p:cBhvr>
                                      <p:to>
                                        <p:strVal val="hidden"/>
                                      </p:to>
                                    </p:set>
                                  </p:childTnLst>
                                </p:cTn>
                              </p:par>
                            </p:childTnLst>
                          </p:cTn>
                        </p:par>
                        <p:par>
                          <p:cTn id="305" fill="hold">
                            <p:stCondLst>
                              <p:cond delay="500"/>
                            </p:stCondLst>
                            <p:childTnLst>
                              <p:par>
                                <p:cTn id="306" presetID="10" presetClass="entr" presetSubtype="0" fill="hold" grpId="2" nodeType="afterEffect">
                                  <p:stCondLst>
                                    <p:cond delay="0"/>
                                  </p:stCondLst>
                                  <p:childTnLst>
                                    <p:set>
                                      <p:cBhvr>
                                        <p:cTn id="307" dur="1" fill="hold">
                                          <p:stCondLst>
                                            <p:cond delay="0"/>
                                          </p:stCondLst>
                                        </p:cTn>
                                        <p:tgtEl>
                                          <p:spTgt spid="80"/>
                                        </p:tgtEl>
                                        <p:attrNameLst>
                                          <p:attrName>style.visibility</p:attrName>
                                        </p:attrNameLst>
                                      </p:cBhvr>
                                      <p:to>
                                        <p:strVal val="visible"/>
                                      </p:to>
                                    </p:set>
                                    <p:animEffect transition="in" filter="fade">
                                      <p:cBhvr>
                                        <p:cTn id="308" dur="500"/>
                                        <p:tgtEl>
                                          <p:spTgt spid="80"/>
                                        </p:tgtEl>
                                      </p:cBhvr>
                                    </p:animEffect>
                                  </p:childTnLst>
                                </p:cTn>
                              </p:par>
                            </p:childTnLst>
                          </p:cTn>
                        </p:par>
                      </p:childTnLst>
                    </p:cTn>
                  </p:par>
                  <p:par>
                    <p:cTn id="309" fill="hold">
                      <p:stCondLst>
                        <p:cond delay="indefinite"/>
                      </p:stCondLst>
                      <p:childTnLst>
                        <p:par>
                          <p:cTn id="310" fill="hold">
                            <p:stCondLst>
                              <p:cond delay="0"/>
                            </p:stCondLst>
                            <p:childTnLst>
                              <p:par>
                                <p:cTn id="311" presetID="10" presetClass="entr" presetSubtype="0" fill="hold" grpId="0" nodeType="clickEffect">
                                  <p:stCondLst>
                                    <p:cond delay="0"/>
                                  </p:stCondLst>
                                  <p:childTnLst>
                                    <p:set>
                                      <p:cBhvr>
                                        <p:cTn id="312" dur="1" fill="hold">
                                          <p:stCondLst>
                                            <p:cond delay="0"/>
                                          </p:stCondLst>
                                        </p:cTn>
                                        <p:tgtEl>
                                          <p:spTgt spid="46"/>
                                        </p:tgtEl>
                                        <p:attrNameLst>
                                          <p:attrName>style.visibility</p:attrName>
                                        </p:attrNameLst>
                                      </p:cBhvr>
                                      <p:to>
                                        <p:strVal val="visible"/>
                                      </p:to>
                                    </p:set>
                                    <p:animEffect transition="in" filter="fade">
                                      <p:cBhvr>
                                        <p:cTn id="313" dur="500"/>
                                        <p:tgtEl>
                                          <p:spTgt spid="46"/>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50"/>
                                        </p:tgtEl>
                                        <p:attrNameLst>
                                          <p:attrName>style.visibility</p:attrName>
                                        </p:attrNameLst>
                                      </p:cBhvr>
                                      <p:to>
                                        <p:strVal val="visible"/>
                                      </p:to>
                                    </p:set>
                                    <p:animEffect transition="in" filter="fade">
                                      <p:cBhvr>
                                        <p:cTn id="316" dur="500"/>
                                        <p:tgtEl>
                                          <p:spTgt spid="50"/>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53"/>
                                        </p:tgtEl>
                                        <p:attrNameLst>
                                          <p:attrName>style.visibility</p:attrName>
                                        </p:attrNameLst>
                                      </p:cBhvr>
                                      <p:to>
                                        <p:strVal val="visible"/>
                                      </p:to>
                                    </p:set>
                                    <p:animEffect transition="in" filter="fade">
                                      <p:cBhvr>
                                        <p:cTn id="319" dur="500"/>
                                        <p:tgtEl>
                                          <p:spTgt spid="53"/>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34"/>
                                        </p:tgtEl>
                                        <p:attrNameLst>
                                          <p:attrName>style.visibility</p:attrName>
                                        </p:attrNameLst>
                                      </p:cBhvr>
                                      <p:to>
                                        <p:strVal val="visible"/>
                                      </p:to>
                                    </p:set>
                                    <p:animEffect transition="in" filter="fade">
                                      <p:cBhvr>
                                        <p:cTn id="322" dur="500"/>
                                        <p:tgtEl>
                                          <p:spTgt spid="34"/>
                                        </p:tgtEl>
                                      </p:cBhvr>
                                    </p:animEffect>
                                  </p:childTnLst>
                                </p:cTn>
                              </p:par>
                            </p:childTnLst>
                          </p:cTn>
                        </p:par>
                      </p:childTnLst>
                    </p:cTn>
                  </p:par>
                  <p:par>
                    <p:cTn id="323" fill="hold">
                      <p:stCondLst>
                        <p:cond delay="indefinite"/>
                      </p:stCondLst>
                      <p:childTnLst>
                        <p:par>
                          <p:cTn id="324" fill="hold">
                            <p:stCondLst>
                              <p:cond delay="0"/>
                            </p:stCondLst>
                            <p:childTnLst>
                              <p:par>
                                <p:cTn id="325" presetID="10" presetClass="exit" presetSubtype="0" fill="hold" grpId="3" nodeType="clickEffect">
                                  <p:stCondLst>
                                    <p:cond delay="0"/>
                                  </p:stCondLst>
                                  <p:childTnLst>
                                    <p:animEffect transition="out" filter="fade">
                                      <p:cBhvr>
                                        <p:cTn id="326" dur="500"/>
                                        <p:tgtEl>
                                          <p:spTgt spid="80"/>
                                        </p:tgtEl>
                                      </p:cBhvr>
                                    </p:animEffect>
                                    <p:set>
                                      <p:cBhvr>
                                        <p:cTn id="327" dur="1" fill="hold">
                                          <p:stCondLst>
                                            <p:cond delay="499"/>
                                          </p:stCondLst>
                                        </p:cTn>
                                        <p:tgtEl>
                                          <p:spTgt spid="80"/>
                                        </p:tgtEl>
                                        <p:attrNameLst>
                                          <p:attrName>style.visibility</p:attrName>
                                        </p:attrNameLst>
                                      </p:cBhvr>
                                      <p:to>
                                        <p:strVal val="hidden"/>
                                      </p:to>
                                    </p:set>
                                  </p:childTnLst>
                                </p:cTn>
                              </p:par>
                            </p:childTnLst>
                          </p:cTn>
                        </p:par>
                        <p:par>
                          <p:cTn id="328" fill="hold">
                            <p:stCondLst>
                              <p:cond delay="500"/>
                            </p:stCondLst>
                            <p:childTnLst>
                              <p:par>
                                <p:cTn id="329" presetID="10" presetClass="entr" presetSubtype="0" fill="hold" grpId="2" nodeType="afterEffect">
                                  <p:stCondLst>
                                    <p:cond delay="0"/>
                                  </p:stCondLst>
                                  <p:childTnLst>
                                    <p:set>
                                      <p:cBhvr>
                                        <p:cTn id="330" dur="1" fill="hold">
                                          <p:stCondLst>
                                            <p:cond delay="0"/>
                                          </p:stCondLst>
                                        </p:cTn>
                                        <p:tgtEl>
                                          <p:spTgt spid="81"/>
                                        </p:tgtEl>
                                        <p:attrNameLst>
                                          <p:attrName>style.visibility</p:attrName>
                                        </p:attrNameLst>
                                      </p:cBhvr>
                                      <p:to>
                                        <p:strVal val="visible"/>
                                      </p:to>
                                    </p:set>
                                    <p:animEffect transition="in" filter="fade">
                                      <p:cBhvr>
                                        <p:cTn id="331" dur="500"/>
                                        <p:tgtEl>
                                          <p:spTgt spid="81"/>
                                        </p:tgtEl>
                                      </p:cBhvr>
                                    </p:animEffect>
                                  </p:childTnLst>
                                </p:cTn>
                              </p:par>
                            </p:childTnLst>
                          </p:cTn>
                        </p:par>
                      </p:childTnLst>
                    </p:cTn>
                  </p:par>
                  <p:par>
                    <p:cTn id="332" fill="hold">
                      <p:stCondLst>
                        <p:cond delay="indefinite"/>
                      </p:stCondLst>
                      <p:childTnLst>
                        <p:par>
                          <p:cTn id="333" fill="hold">
                            <p:stCondLst>
                              <p:cond delay="0"/>
                            </p:stCondLst>
                            <p:childTnLst>
                              <p:par>
                                <p:cTn id="334" presetID="10" presetClass="entr" presetSubtype="0" fill="hold" grpId="0" nodeType="clickEffect">
                                  <p:stCondLst>
                                    <p:cond delay="0"/>
                                  </p:stCondLst>
                                  <p:childTnLst>
                                    <p:set>
                                      <p:cBhvr>
                                        <p:cTn id="335" dur="1" fill="hold">
                                          <p:stCondLst>
                                            <p:cond delay="0"/>
                                          </p:stCondLst>
                                        </p:cTn>
                                        <p:tgtEl>
                                          <p:spTgt spid="63"/>
                                        </p:tgtEl>
                                        <p:attrNameLst>
                                          <p:attrName>style.visibility</p:attrName>
                                        </p:attrNameLst>
                                      </p:cBhvr>
                                      <p:to>
                                        <p:strVal val="visible"/>
                                      </p:to>
                                    </p:set>
                                    <p:animEffect transition="in" filter="fade">
                                      <p:cBhvr>
                                        <p:cTn id="336" dur="500"/>
                                        <p:tgtEl>
                                          <p:spTgt spid="63"/>
                                        </p:tgtEl>
                                      </p:cBhvr>
                                    </p:animEffect>
                                  </p:childTnLst>
                                </p:cTn>
                              </p:par>
                            </p:childTnLst>
                          </p:cTn>
                        </p:par>
                      </p:childTnLst>
                    </p:cTn>
                  </p:par>
                  <p:par>
                    <p:cTn id="337" fill="hold">
                      <p:stCondLst>
                        <p:cond delay="indefinite"/>
                      </p:stCondLst>
                      <p:childTnLst>
                        <p:par>
                          <p:cTn id="338" fill="hold">
                            <p:stCondLst>
                              <p:cond delay="0"/>
                            </p:stCondLst>
                            <p:childTnLst>
                              <p:par>
                                <p:cTn id="339" presetID="10" presetClass="exit" presetSubtype="0" fill="hold" grpId="3" nodeType="clickEffect">
                                  <p:stCondLst>
                                    <p:cond delay="0"/>
                                  </p:stCondLst>
                                  <p:childTnLst>
                                    <p:animEffect transition="out" filter="fade">
                                      <p:cBhvr>
                                        <p:cTn id="340" dur="500"/>
                                        <p:tgtEl>
                                          <p:spTgt spid="81"/>
                                        </p:tgtEl>
                                      </p:cBhvr>
                                    </p:animEffect>
                                    <p:set>
                                      <p:cBhvr>
                                        <p:cTn id="341" dur="1" fill="hold">
                                          <p:stCondLst>
                                            <p:cond delay="499"/>
                                          </p:stCondLst>
                                        </p:cTn>
                                        <p:tgtEl>
                                          <p:spTgt spid="81"/>
                                        </p:tgtEl>
                                        <p:attrNameLst>
                                          <p:attrName>style.visibility</p:attrName>
                                        </p:attrNameLst>
                                      </p:cBhvr>
                                      <p:to>
                                        <p:strVal val="hidden"/>
                                      </p:to>
                                    </p:set>
                                  </p:childTnLst>
                                </p:cTn>
                              </p:par>
                            </p:childTnLst>
                          </p:cTn>
                        </p:par>
                        <p:par>
                          <p:cTn id="342" fill="hold">
                            <p:stCondLst>
                              <p:cond delay="500"/>
                            </p:stCondLst>
                            <p:childTnLst>
                              <p:par>
                                <p:cTn id="343" presetID="10" presetClass="entr" presetSubtype="0" fill="hold" grpId="2" nodeType="afterEffect">
                                  <p:stCondLst>
                                    <p:cond delay="0"/>
                                  </p:stCondLst>
                                  <p:childTnLst>
                                    <p:set>
                                      <p:cBhvr>
                                        <p:cTn id="344" dur="1" fill="hold">
                                          <p:stCondLst>
                                            <p:cond delay="0"/>
                                          </p:stCondLst>
                                        </p:cTn>
                                        <p:tgtEl>
                                          <p:spTgt spid="82"/>
                                        </p:tgtEl>
                                        <p:attrNameLst>
                                          <p:attrName>style.visibility</p:attrName>
                                        </p:attrNameLst>
                                      </p:cBhvr>
                                      <p:to>
                                        <p:strVal val="visible"/>
                                      </p:to>
                                    </p:set>
                                    <p:animEffect transition="in" filter="fade">
                                      <p:cBhvr>
                                        <p:cTn id="345" dur="500"/>
                                        <p:tgtEl>
                                          <p:spTgt spid="82"/>
                                        </p:tgtEl>
                                      </p:cBhvr>
                                    </p:animEffect>
                                  </p:childTnLst>
                                </p:cTn>
                              </p:par>
                            </p:childTnLst>
                          </p:cTn>
                        </p:par>
                      </p:childTnLst>
                    </p:cTn>
                  </p:par>
                  <p:par>
                    <p:cTn id="346" fill="hold">
                      <p:stCondLst>
                        <p:cond delay="indefinite"/>
                      </p:stCondLst>
                      <p:childTnLst>
                        <p:par>
                          <p:cTn id="347" fill="hold">
                            <p:stCondLst>
                              <p:cond delay="0"/>
                            </p:stCondLst>
                            <p:childTnLst>
                              <p:par>
                                <p:cTn id="348" presetID="10" presetClass="entr" presetSubtype="0" fill="hold" grpId="0" nodeType="clickEffect">
                                  <p:stCondLst>
                                    <p:cond delay="0"/>
                                  </p:stCondLst>
                                  <p:childTnLst>
                                    <p:set>
                                      <p:cBhvr>
                                        <p:cTn id="349" dur="1" fill="hold">
                                          <p:stCondLst>
                                            <p:cond delay="0"/>
                                          </p:stCondLst>
                                        </p:cTn>
                                        <p:tgtEl>
                                          <p:spTgt spid="55"/>
                                        </p:tgtEl>
                                        <p:attrNameLst>
                                          <p:attrName>style.visibility</p:attrName>
                                        </p:attrNameLst>
                                      </p:cBhvr>
                                      <p:to>
                                        <p:strVal val="visible"/>
                                      </p:to>
                                    </p:set>
                                    <p:animEffect transition="in" filter="fade">
                                      <p:cBhvr>
                                        <p:cTn id="350" dur="500"/>
                                        <p:tgtEl>
                                          <p:spTgt spid="55"/>
                                        </p:tgtEl>
                                      </p:cBhvr>
                                    </p:animEffect>
                                  </p:childTnLst>
                                </p:cTn>
                              </p:par>
                              <p:par>
                                <p:cTn id="351" presetID="10" presetClass="entr" presetSubtype="0" fill="hold" grpId="0" nodeType="withEffect">
                                  <p:stCondLst>
                                    <p:cond delay="0"/>
                                  </p:stCondLst>
                                  <p:childTnLst>
                                    <p:set>
                                      <p:cBhvr>
                                        <p:cTn id="352" dur="1" fill="hold">
                                          <p:stCondLst>
                                            <p:cond delay="0"/>
                                          </p:stCondLst>
                                        </p:cTn>
                                        <p:tgtEl>
                                          <p:spTgt spid="54"/>
                                        </p:tgtEl>
                                        <p:attrNameLst>
                                          <p:attrName>style.visibility</p:attrName>
                                        </p:attrNameLst>
                                      </p:cBhvr>
                                      <p:to>
                                        <p:strVal val="visible"/>
                                      </p:to>
                                    </p:set>
                                    <p:animEffect transition="in" filter="fade">
                                      <p:cBhvr>
                                        <p:cTn id="353" dur="500"/>
                                        <p:tgtEl>
                                          <p:spTgt spid="54"/>
                                        </p:tgtEl>
                                      </p:cBhvr>
                                    </p:animEffect>
                                  </p:childTnLst>
                                </p:cTn>
                              </p:par>
                              <p:par>
                                <p:cTn id="354" presetID="10" presetClass="entr" presetSubtype="0" fill="hold" grpId="0" nodeType="withEffect">
                                  <p:stCondLst>
                                    <p:cond delay="0"/>
                                  </p:stCondLst>
                                  <p:childTnLst>
                                    <p:set>
                                      <p:cBhvr>
                                        <p:cTn id="355" dur="1" fill="hold">
                                          <p:stCondLst>
                                            <p:cond delay="0"/>
                                          </p:stCondLst>
                                        </p:cTn>
                                        <p:tgtEl>
                                          <p:spTgt spid="69"/>
                                        </p:tgtEl>
                                        <p:attrNameLst>
                                          <p:attrName>style.visibility</p:attrName>
                                        </p:attrNameLst>
                                      </p:cBhvr>
                                      <p:to>
                                        <p:strVal val="visible"/>
                                      </p:to>
                                    </p:set>
                                    <p:animEffect transition="in" filter="fade">
                                      <p:cBhvr>
                                        <p:cTn id="356" dur="500"/>
                                        <p:tgtEl>
                                          <p:spTgt spid="69"/>
                                        </p:tgtEl>
                                      </p:cBhvr>
                                    </p:animEffect>
                                  </p:childTnLst>
                                </p:cTn>
                              </p:par>
                              <p:par>
                                <p:cTn id="357" presetID="10" presetClass="entr" presetSubtype="0" fill="hold" grpId="0" nodeType="withEffect">
                                  <p:stCondLst>
                                    <p:cond delay="0"/>
                                  </p:stCondLst>
                                  <p:childTnLst>
                                    <p:set>
                                      <p:cBhvr>
                                        <p:cTn id="358" dur="1" fill="hold">
                                          <p:stCondLst>
                                            <p:cond delay="0"/>
                                          </p:stCondLst>
                                        </p:cTn>
                                        <p:tgtEl>
                                          <p:spTgt spid="47"/>
                                        </p:tgtEl>
                                        <p:attrNameLst>
                                          <p:attrName>style.visibility</p:attrName>
                                        </p:attrNameLst>
                                      </p:cBhvr>
                                      <p:to>
                                        <p:strVal val="visible"/>
                                      </p:to>
                                    </p:set>
                                    <p:animEffect transition="in" filter="fade">
                                      <p:cBhvr>
                                        <p:cTn id="359" dur="500"/>
                                        <p:tgtEl>
                                          <p:spTgt spid="4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37"/>
                                        </p:tgtEl>
                                        <p:attrNameLst>
                                          <p:attrName>style.visibility</p:attrName>
                                        </p:attrNameLst>
                                      </p:cBhvr>
                                      <p:to>
                                        <p:strVal val="visible"/>
                                      </p:to>
                                    </p:set>
                                    <p:animEffect transition="in" filter="fade">
                                      <p:cBhvr>
                                        <p:cTn id="362" dur="500"/>
                                        <p:tgtEl>
                                          <p:spTgt spid="37"/>
                                        </p:tgtEl>
                                      </p:cBhvr>
                                    </p:animEffect>
                                  </p:childTnLst>
                                </p:cTn>
                              </p:par>
                              <p:par>
                                <p:cTn id="363" presetID="10" presetClass="entr" presetSubtype="0" fill="hold" grpId="0" nodeType="withEffect">
                                  <p:stCondLst>
                                    <p:cond delay="0"/>
                                  </p:stCondLst>
                                  <p:childTnLst>
                                    <p:set>
                                      <p:cBhvr>
                                        <p:cTn id="364" dur="1" fill="hold">
                                          <p:stCondLst>
                                            <p:cond delay="0"/>
                                          </p:stCondLst>
                                        </p:cTn>
                                        <p:tgtEl>
                                          <p:spTgt spid="38"/>
                                        </p:tgtEl>
                                        <p:attrNameLst>
                                          <p:attrName>style.visibility</p:attrName>
                                        </p:attrNameLst>
                                      </p:cBhvr>
                                      <p:to>
                                        <p:strVal val="visible"/>
                                      </p:to>
                                    </p:set>
                                    <p:animEffect transition="in" filter="fade">
                                      <p:cBhvr>
                                        <p:cTn id="365" dur="500"/>
                                        <p:tgtEl>
                                          <p:spTgt spid="38"/>
                                        </p:tgtEl>
                                      </p:cBhvr>
                                    </p:animEffect>
                                  </p:childTnLst>
                                </p:cTn>
                              </p:par>
                            </p:childTnLst>
                          </p:cTn>
                        </p:par>
                      </p:childTnLst>
                    </p:cTn>
                  </p:par>
                  <p:par>
                    <p:cTn id="366" fill="hold">
                      <p:stCondLst>
                        <p:cond delay="indefinite"/>
                      </p:stCondLst>
                      <p:childTnLst>
                        <p:par>
                          <p:cTn id="367" fill="hold">
                            <p:stCondLst>
                              <p:cond delay="0"/>
                            </p:stCondLst>
                            <p:childTnLst>
                              <p:par>
                                <p:cTn id="368" presetID="10" presetClass="exit" presetSubtype="0" fill="hold" grpId="3" nodeType="clickEffect">
                                  <p:stCondLst>
                                    <p:cond delay="0"/>
                                  </p:stCondLst>
                                  <p:childTnLst>
                                    <p:animEffect transition="out" filter="fade">
                                      <p:cBhvr>
                                        <p:cTn id="369" dur="500"/>
                                        <p:tgtEl>
                                          <p:spTgt spid="82"/>
                                        </p:tgtEl>
                                      </p:cBhvr>
                                    </p:animEffect>
                                    <p:set>
                                      <p:cBhvr>
                                        <p:cTn id="370" dur="1" fill="hold">
                                          <p:stCondLst>
                                            <p:cond delay="499"/>
                                          </p:stCondLst>
                                        </p:cTn>
                                        <p:tgtEl>
                                          <p:spTgt spid="82"/>
                                        </p:tgtEl>
                                        <p:attrNameLst>
                                          <p:attrName>style.visibility</p:attrName>
                                        </p:attrNameLst>
                                      </p:cBhvr>
                                      <p:to>
                                        <p:strVal val="hidden"/>
                                      </p:to>
                                    </p:set>
                                  </p:childTnLst>
                                </p:cTn>
                              </p:par>
                            </p:childTnLst>
                          </p:cTn>
                        </p:par>
                        <p:par>
                          <p:cTn id="371" fill="hold">
                            <p:stCondLst>
                              <p:cond delay="500"/>
                            </p:stCondLst>
                            <p:childTnLst>
                              <p:par>
                                <p:cTn id="372" presetID="10" presetClass="entr" presetSubtype="0" fill="hold" grpId="2" nodeType="afterEffect">
                                  <p:stCondLst>
                                    <p:cond delay="0"/>
                                  </p:stCondLst>
                                  <p:childTnLst>
                                    <p:set>
                                      <p:cBhvr>
                                        <p:cTn id="373" dur="1" fill="hold">
                                          <p:stCondLst>
                                            <p:cond delay="0"/>
                                          </p:stCondLst>
                                        </p:cTn>
                                        <p:tgtEl>
                                          <p:spTgt spid="83"/>
                                        </p:tgtEl>
                                        <p:attrNameLst>
                                          <p:attrName>style.visibility</p:attrName>
                                        </p:attrNameLst>
                                      </p:cBhvr>
                                      <p:to>
                                        <p:strVal val="visible"/>
                                      </p:to>
                                    </p:set>
                                    <p:animEffect transition="in" filter="fade">
                                      <p:cBhvr>
                                        <p:cTn id="374" dur="500"/>
                                        <p:tgtEl>
                                          <p:spTgt spid="83"/>
                                        </p:tgtEl>
                                      </p:cBhvr>
                                    </p:animEffect>
                                  </p:childTnLst>
                                </p:cTn>
                              </p:par>
                            </p:childTnLst>
                          </p:cTn>
                        </p:par>
                      </p:childTnLst>
                    </p:cTn>
                  </p:par>
                  <p:par>
                    <p:cTn id="375" fill="hold">
                      <p:stCondLst>
                        <p:cond delay="indefinite"/>
                      </p:stCondLst>
                      <p:childTnLst>
                        <p:par>
                          <p:cTn id="376" fill="hold">
                            <p:stCondLst>
                              <p:cond delay="0"/>
                            </p:stCondLst>
                            <p:childTnLst>
                              <p:par>
                                <p:cTn id="377" presetID="10" presetClass="entr" presetSubtype="0" fill="hold" grpId="0" nodeType="clickEffect">
                                  <p:stCondLst>
                                    <p:cond delay="0"/>
                                  </p:stCondLst>
                                  <p:childTnLst>
                                    <p:set>
                                      <p:cBhvr>
                                        <p:cTn id="378" dur="1" fill="hold">
                                          <p:stCondLst>
                                            <p:cond delay="0"/>
                                          </p:stCondLst>
                                        </p:cTn>
                                        <p:tgtEl>
                                          <p:spTgt spid="36"/>
                                        </p:tgtEl>
                                        <p:attrNameLst>
                                          <p:attrName>style.visibility</p:attrName>
                                        </p:attrNameLst>
                                      </p:cBhvr>
                                      <p:to>
                                        <p:strVal val="visible"/>
                                      </p:to>
                                    </p:set>
                                    <p:animEffect transition="in" filter="fade">
                                      <p:cBhvr>
                                        <p:cTn id="379" dur="500"/>
                                        <p:tgtEl>
                                          <p:spTgt spid="36"/>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0"/>
                                        </p:tgtEl>
                                        <p:attrNameLst>
                                          <p:attrName>style.visibility</p:attrName>
                                        </p:attrNameLst>
                                      </p:cBhvr>
                                      <p:to>
                                        <p:strVal val="visible"/>
                                      </p:to>
                                    </p:set>
                                    <p:animEffect transition="in" filter="fade">
                                      <p:cBhvr>
                                        <p:cTn id="382" dur="500"/>
                                        <p:tgtEl>
                                          <p:spTgt spid="10"/>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35"/>
                                        </p:tgtEl>
                                        <p:attrNameLst>
                                          <p:attrName>style.visibility</p:attrName>
                                        </p:attrNameLst>
                                      </p:cBhvr>
                                      <p:to>
                                        <p:strVal val="visible"/>
                                      </p:to>
                                    </p:set>
                                    <p:animEffect transition="in" filter="fade">
                                      <p:cBhvr>
                                        <p:cTn id="385" dur="500"/>
                                        <p:tgtEl>
                                          <p:spTgt spid="35"/>
                                        </p:tgtEl>
                                      </p:cBhvr>
                                    </p:animEffect>
                                  </p:childTnLst>
                                </p:cTn>
                              </p:par>
                            </p:childTnLst>
                          </p:cTn>
                        </p:par>
                      </p:childTnLst>
                    </p:cTn>
                  </p:par>
                  <p:par>
                    <p:cTn id="386" fill="hold">
                      <p:stCondLst>
                        <p:cond delay="indefinite"/>
                      </p:stCondLst>
                      <p:childTnLst>
                        <p:par>
                          <p:cTn id="387" fill="hold">
                            <p:stCondLst>
                              <p:cond delay="0"/>
                            </p:stCondLst>
                            <p:childTnLst>
                              <p:par>
                                <p:cTn id="388" presetID="10" presetClass="exit" presetSubtype="0" fill="hold" grpId="3" nodeType="clickEffect">
                                  <p:stCondLst>
                                    <p:cond delay="0"/>
                                  </p:stCondLst>
                                  <p:childTnLst>
                                    <p:animEffect transition="out" filter="fade">
                                      <p:cBhvr>
                                        <p:cTn id="389" dur="500"/>
                                        <p:tgtEl>
                                          <p:spTgt spid="83"/>
                                        </p:tgtEl>
                                      </p:cBhvr>
                                    </p:animEffect>
                                    <p:set>
                                      <p:cBhvr>
                                        <p:cTn id="390" dur="1" fill="hold">
                                          <p:stCondLst>
                                            <p:cond delay="499"/>
                                          </p:stCondLst>
                                        </p:cTn>
                                        <p:tgtEl>
                                          <p:spTgt spid="83"/>
                                        </p:tgtEl>
                                        <p:attrNameLst>
                                          <p:attrName>style.visibility</p:attrName>
                                        </p:attrNameLst>
                                      </p:cBhvr>
                                      <p:to>
                                        <p:strVal val="hidden"/>
                                      </p:to>
                                    </p:set>
                                  </p:childTnLst>
                                </p:cTn>
                              </p:par>
                            </p:childTnLst>
                          </p:cTn>
                        </p:par>
                        <p:par>
                          <p:cTn id="391" fill="hold">
                            <p:stCondLst>
                              <p:cond delay="500"/>
                            </p:stCondLst>
                            <p:childTnLst>
                              <p:par>
                                <p:cTn id="392" presetID="10" presetClass="entr" presetSubtype="0" fill="hold" grpId="2" nodeType="afterEffect">
                                  <p:stCondLst>
                                    <p:cond delay="0"/>
                                  </p:stCondLst>
                                  <p:childTnLst>
                                    <p:set>
                                      <p:cBhvr>
                                        <p:cTn id="393" dur="1" fill="hold">
                                          <p:stCondLst>
                                            <p:cond delay="0"/>
                                          </p:stCondLst>
                                        </p:cTn>
                                        <p:tgtEl>
                                          <p:spTgt spid="84"/>
                                        </p:tgtEl>
                                        <p:attrNameLst>
                                          <p:attrName>style.visibility</p:attrName>
                                        </p:attrNameLst>
                                      </p:cBhvr>
                                      <p:to>
                                        <p:strVal val="visible"/>
                                      </p:to>
                                    </p:set>
                                    <p:animEffect transition="in" filter="fade">
                                      <p:cBhvr>
                                        <p:cTn id="394" dur="500"/>
                                        <p:tgtEl>
                                          <p:spTgt spid="84"/>
                                        </p:tgtEl>
                                      </p:cBhvr>
                                    </p:animEffect>
                                  </p:childTnLst>
                                </p:cTn>
                              </p:par>
                            </p:childTnLst>
                          </p:cTn>
                        </p:par>
                        <p:par>
                          <p:cTn id="395" fill="hold">
                            <p:stCondLst>
                              <p:cond delay="1000"/>
                            </p:stCondLst>
                            <p:childTnLst>
                              <p:par>
                                <p:cTn id="396" presetID="10" presetClass="entr" presetSubtype="0" fill="hold" grpId="0" nodeType="afterEffect">
                                  <p:stCondLst>
                                    <p:cond delay="0"/>
                                  </p:stCondLst>
                                  <p:childTnLst>
                                    <p:set>
                                      <p:cBhvr>
                                        <p:cTn id="397" dur="1" fill="hold">
                                          <p:stCondLst>
                                            <p:cond delay="0"/>
                                          </p:stCondLst>
                                        </p:cTn>
                                        <p:tgtEl>
                                          <p:spTgt spid="85"/>
                                        </p:tgtEl>
                                        <p:attrNameLst>
                                          <p:attrName>style.visibility</p:attrName>
                                        </p:attrNameLst>
                                      </p:cBhvr>
                                      <p:to>
                                        <p:strVal val="visible"/>
                                      </p:to>
                                    </p:set>
                                    <p:animEffect transition="in" filter="fade">
                                      <p:cBhvr>
                                        <p:cTn id="398" dur="500"/>
                                        <p:tgtEl>
                                          <p:spTgt spid="85"/>
                                        </p:tgtEl>
                                      </p:cBhvr>
                                    </p:animEffect>
                                  </p:childTnLst>
                                </p:cTn>
                              </p:par>
                            </p:childTnLst>
                          </p:cTn>
                        </p:par>
                      </p:childTnLst>
                    </p:cTn>
                  </p:par>
                  <p:par>
                    <p:cTn id="399" fill="hold">
                      <p:stCondLst>
                        <p:cond delay="indefinite"/>
                      </p:stCondLst>
                      <p:childTnLst>
                        <p:par>
                          <p:cTn id="400" fill="hold">
                            <p:stCondLst>
                              <p:cond delay="0"/>
                            </p:stCondLst>
                            <p:childTnLst>
                              <p:par>
                                <p:cTn id="401" presetID="10" presetClass="exit" presetSubtype="0" fill="hold" grpId="1" nodeType="clickEffect">
                                  <p:stCondLst>
                                    <p:cond delay="0"/>
                                  </p:stCondLst>
                                  <p:childTnLst>
                                    <p:animEffect transition="out" filter="fade">
                                      <p:cBhvr>
                                        <p:cTn id="402" dur="500"/>
                                        <p:tgtEl>
                                          <p:spTgt spid="85"/>
                                        </p:tgtEl>
                                      </p:cBhvr>
                                    </p:animEffect>
                                    <p:set>
                                      <p:cBhvr>
                                        <p:cTn id="403" dur="1" fill="hold">
                                          <p:stCondLst>
                                            <p:cond delay="4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P spid="15" grpId="0" animBg="1"/>
      <p:bldP spid="16" grpId="0" animBg="1"/>
      <p:bldP spid="17" grpId="0" animBg="1"/>
      <p:bldP spid="18" grpId="0" animBg="1"/>
      <p:bldP spid="20" grpId="0"/>
      <p:bldP spid="21" grpId="0"/>
      <p:bldP spid="22" grpId="0"/>
      <p:bldP spid="23" grpId="0" animBg="1"/>
      <p:bldP spid="24" grpId="0" animBg="1"/>
      <p:bldP spid="25" grpId="0"/>
      <p:bldP spid="26" grpId="0" animBg="1"/>
      <p:bldP spid="27" grpId="0" animBg="1"/>
      <p:bldP spid="28" grpId="0" animBg="1"/>
      <p:bldP spid="29" grpId="0"/>
      <p:bldP spid="30" grpId="0" animBg="1"/>
      <p:bldP spid="31" grpId="0"/>
      <p:bldP spid="32" grpId="0"/>
      <p:bldP spid="32" grpId="1"/>
      <p:bldP spid="33" grpId="0"/>
      <p:bldP spid="34" grpId="0"/>
      <p:bldP spid="35" grpId="0" animBg="1"/>
      <p:bldP spid="36" grpId="0"/>
      <p:bldP spid="37" grpId="0" animBg="1"/>
      <p:bldP spid="38" grpId="0"/>
      <p:bldP spid="39" grpId="0" animBg="1"/>
      <p:bldP spid="40" grpId="0"/>
      <p:bldP spid="41" grpId="0" animBg="1"/>
      <p:bldP spid="42" grpId="0"/>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p:bldP spid="59" grpId="0" animBg="1"/>
      <p:bldP spid="60" grpId="0" animBg="1"/>
      <p:bldP spid="61" grpId="0"/>
      <p:bldP spid="62" grpId="0" animBg="1"/>
      <p:bldP spid="63" grpId="0" animBg="1"/>
      <p:bldP spid="64" grpId="0" animBg="1"/>
      <p:bldP spid="65" grpId="0" animBg="1"/>
      <p:bldP spid="66" grpId="0" animBg="1"/>
      <p:bldP spid="67" grpId="0" animBg="1"/>
      <p:bldP spid="68" grpId="0" animBg="1"/>
      <p:bldP spid="69" grpId="0" animBg="1"/>
      <p:bldP spid="76" grpId="0" animBg="1"/>
      <p:bldP spid="76" grpId="1" animBg="1"/>
      <p:bldP spid="76" grpId="2" animBg="1"/>
      <p:bldP spid="76" grpId="3" animBg="1"/>
      <p:bldP spid="77" grpId="0" animBg="1"/>
      <p:bldP spid="77" grpId="1" animBg="1"/>
      <p:bldP spid="77" grpId="2" animBg="1"/>
      <p:bldP spid="77" grpId="3" animBg="1"/>
      <p:bldP spid="78" grpId="0" animBg="1"/>
      <p:bldP spid="78" grpId="1" animBg="1"/>
      <p:bldP spid="78" grpId="2" animBg="1"/>
      <p:bldP spid="78" grpId="3" animBg="1"/>
      <p:bldP spid="79" grpId="0" animBg="1"/>
      <p:bldP spid="79" grpId="1" animBg="1"/>
      <p:bldP spid="79" grpId="2" animBg="1"/>
      <p:bldP spid="79" grpId="3" animBg="1"/>
      <p:bldP spid="80" grpId="0" animBg="1"/>
      <p:bldP spid="80" grpId="1" animBg="1"/>
      <p:bldP spid="80" grpId="2" animBg="1"/>
      <p:bldP spid="80" grpId="3" animBg="1"/>
      <p:bldP spid="81" grpId="0" animBg="1"/>
      <p:bldP spid="81" grpId="1" animBg="1"/>
      <p:bldP spid="81" grpId="2" animBg="1"/>
      <p:bldP spid="81" grpId="3" animBg="1"/>
      <p:bldP spid="82" grpId="0" animBg="1"/>
      <p:bldP spid="82" grpId="1" animBg="1"/>
      <p:bldP spid="82" grpId="2" animBg="1"/>
      <p:bldP spid="82" grpId="3" animBg="1"/>
      <p:bldP spid="83" grpId="0" animBg="1"/>
      <p:bldP spid="83" grpId="1" animBg="1"/>
      <p:bldP spid="83" grpId="2" animBg="1"/>
      <p:bldP spid="83" grpId="3" animBg="1"/>
      <p:bldP spid="84" grpId="0" animBg="1"/>
      <p:bldP spid="84" grpId="1" animBg="1"/>
      <p:bldP spid="84" grpId="2" animBg="1"/>
      <p:bldP spid="85" grpId="0" animBg="1"/>
      <p:bldP spid="85" grpId="1" animBg="1"/>
      <p:bldP spid="85" grpId="2" animBg="1"/>
      <p:bldP spid="85" grpId="3"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62</a:t>
            </a:fld>
            <a:endParaRPr lang="zh-CN" altLang="en-US" dirty="0"/>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1733" y="9915"/>
            <a:ext cx="4943140" cy="56925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0062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FDC28806-33EB-CF48-879C-421E143B051C}" type="slidenum">
              <a:rPr lang="zh-CN" altLang="en-US" sz="1167" b="0">
                <a:latin typeface="Baskerville" panose="02020502070401020303" pitchFamily="18" charset="0"/>
                <a:ea typeface="Adobe 楷体 Std R" charset="0"/>
                <a:cs typeface="Adobe 楷体 Std R" charset="0"/>
              </a:rPr>
              <a:pPr/>
              <a:t>63</a:t>
            </a:fld>
            <a:endParaRPr lang="en-US" altLang="zh-CN" sz="1167" b="0" dirty="0">
              <a:latin typeface="Baskerville" panose="02020502070401020303" pitchFamily="18" charset="0"/>
              <a:ea typeface="Adobe 楷体 Std R" charset="0"/>
              <a:cs typeface="Adobe 楷体 Std R" charset="0"/>
            </a:endParaRP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593" y="937287"/>
            <a:ext cx="7366000" cy="372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00094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50CE8E79-8222-6F4D-BF0D-8F0D1A154391}" type="slidenum">
              <a:rPr lang="zh-CN" altLang="en-US" sz="1167" b="0">
                <a:latin typeface="Baskerville" panose="02020502070401020303" pitchFamily="18" charset="0"/>
                <a:ea typeface="Adobe 楷体 Std R" charset="0"/>
                <a:cs typeface="Adobe 楷体 Std R" charset="0"/>
              </a:rPr>
              <a:pPr/>
              <a:t>64</a:t>
            </a:fld>
            <a:endParaRPr lang="en-US" altLang="zh-CN" sz="1167" b="0" dirty="0">
              <a:latin typeface="Baskerville" panose="02020502070401020303" pitchFamily="18" charset="0"/>
              <a:ea typeface="Adobe 楷体 Std R" charset="0"/>
              <a:cs typeface="Adobe 楷体 Std R" charset="0"/>
            </a:endParaRP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13" y="997294"/>
            <a:ext cx="7429500" cy="372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06956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5E18CD60-22D3-2B4B-BC6E-32FA5BB3DAD5}" type="slidenum">
              <a:rPr lang="zh-CN" altLang="en-US" sz="1167" b="0">
                <a:latin typeface="Baskerville" panose="02020502070401020303" pitchFamily="18" charset="0"/>
                <a:ea typeface="Adobe 楷体 Std R" charset="0"/>
                <a:cs typeface="Adobe 楷体 Std R" charset="0"/>
              </a:rPr>
              <a:pPr/>
              <a:t>65</a:t>
            </a:fld>
            <a:endParaRPr lang="en-US" altLang="zh-CN" sz="1167" b="0" dirty="0">
              <a:latin typeface="Baskerville" panose="02020502070401020303" pitchFamily="18" charset="0"/>
              <a:ea typeface="Adobe 楷体 Std R" charset="0"/>
              <a:cs typeface="Adobe 楷体 Std R" charset="0"/>
            </a:endParaRP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77314"/>
            <a:ext cx="7620000" cy="33603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66</a:t>
            </a:fld>
            <a:endParaRPr lang="zh-CN" altLang="en-US" dirty="0"/>
          </a:p>
        </p:txBody>
      </p:sp>
      <p:pic>
        <p:nvPicPr>
          <p:cNvPr id="5" name="图片 4"/>
          <p:cNvPicPr>
            <a:picLocks noChangeAspect="1"/>
          </p:cNvPicPr>
          <p:nvPr/>
        </p:nvPicPr>
        <p:blipFill rotWithShape="1">
          <a:blip r:embed="rId2"/>
          <a:srcRect l="9304" r="18850"/>
          <a:stretch/>
        </p:blipFill>
        <p:spPr>
          <a:xfrm>
            <a:off x="4451987" y="2209539"/>
            <a:ext cx="3717084" cy="2328148"/>
          </a:xfrm>
          <a:prstGeom prst="rect">
            <a:avLst/>
          </a:prstGeom>
          <a:ln>
            <a:solidFill>
              <a:srgbClr val="000000"/>
            </a:solidFill>
          </a:ln>
        </p:spPr>
      </p:pic>
      <p:pic>
        <p:nvPicPr>
          <p:cNvPr id="70" name="图片 69"/>
          <p:cNvPicPr>
            <a:picLocks noChangeAspect="1"/>
          </p:cNvPicPr>
          <p:nvPr/>
        </p:nvPicPr>
        <p:blipFill rotWithShape="1">
          <a:blip r:embed="rId3"/>
          <a:srcRect l="12873"/>
          <a:stretch/>
        </p:blipFill>
        <p:spPr>
          <a:xfrm>
            <a:off x="911593" y="337220"/>
            <a:ext cx="3381655" cy="960107"/>
          </a:xfrm>
          <a:prstGeom prst="rect">
            <a:avLst/>
          </a:prstGeom>
          <a:ln>
            <a:solidFill>
              <a:srgbClr val="000000"/>
            </a:solidFill>
          </a:ln>
        </p:spPr>
      </p:pic>
      <p:pic>
        <p:nvPicPr>
          <p:cNvPr id="71" name="图片 70"/>
          <p:cNvPicPr>
            <a:picLocks noChangeAspect="1"/>
          </p:cNvPicPr>
          <p:nvPr/>
        </p:nvPicPr>
        <p:blipFill rotWithShape="1">
          <a:blip r:embed="rId4"/>
          <a:srcRect b="49070"/>
          <a:stretch/>
        </p:blipFill>
        <p:spPr>
          <a:xfrm>
            <a:off x="911593" y="1417340"/>
            <a:ext cx="3378948" cy="916846"/>
          </a:xfrm>
          <a:prstGeom prst="rect">
            <a:avLst/>
          </a:prstGeom>
          <a:ln>
            <a:solidFill>
              <a:srgbClr val="000000"/>
            </a:solidFill>
          </a:ln>
        </p:spPr>
      </p:pic>
      <p:pic>
        <p:nvPicPr>
          <p:cNvPr id="72" name="图片 71"/>
          <p:cNvPicPr>
            <a:picLocks noChangeAspect="1"/>
          </p:cNvPicPr>
          <p:nvPr/>
        </p:nvPicPr>
        <p:blipFill rotWithShape="1">
          <a:blip r:embed="rId4"/>
          <a:srcRect t="56146"/>
          <a:stretch/>
        </p:blipFill>
        <p:spPr>
          <a:xfrm>
            <a:off x="911594" y="4449237"/>
            <a:ext cx="3378948" cy="789460"/>
          </a:xfrm>
          <a:prstGeom prst="rect">
            <a:avLst/>
          </a:prstGeom>
          <a:ln>
            <a:solidFill>
              <a:srgbClr val="000000"/>
            </a:solidFill>
          </a:ln>
        </p:spPr>
      </p:pic>
      <p:sp>
        <p:nvSpPr>
          <p:cNvPr id="76" name="右箭头 75"/>
          <p:cNvSpPr/>
          <p:nvPr/>
        </p:nvSpPr>
        <p:spPr>
          <a:xfrm>
            <a:off x="755577" y="545845"/>
            <a:ext cx="396044"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1</a:t>
            </a:r>
            <a:endParaRPr kumimoji="1" lang="zh-CN" altLang="en-US" sz="1000" dirty="0">
              <a:latin typeface="Baskerville" panose="02020502070401020303" pitchFamily="18" charset="0"/>
            </a:endParaRPr>
          </a:p>
        </p:txBody>
      </p:sp>
      <p:sp>
        <p:nvSpPr>
          <p:cNvPr id="85" name="右箭头 84"/>
          <p:cNvSpPr/>
          <p:nvPr/>
        </p:nvSpPr>
        <p:spPr>
          <a:xfrm>
            <a:off x="755577" y="735400"/>
            <a:ext cx="396044"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2</a:t>
            </a:r>
            <a:endParaRPr kumimoji="1" lang="zh-CN" altLang="en-US" sz="1000" dirty="0">
              <a:latin typeface="Baskerville" panose="02020502070401020303" pitchFamily="18" charset="0"/>
            </a:endParaRPr>
          </a:p>
        </p:txBody>
      </p:sp>
      <p:sp>
        <p:nvSpPr>
          <p:cNvPr id="86" name="右箭头 85"/>
          <p:cNvSpPr/>
          <p:nvPr/>
        </p:nvSpPr>
        <p:spPr>
          <a:xfrm>
            <a:off x="755577" y="1957400"/>
            <a:ext cx="396044"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3</a:t>
            </a:r>
            <a:endParaRPr kumimoji="1" lang="zh-CN" altLang="en-US" sz="1000" dirty="0">
              <a:latin typeface="Baskerville" panose="02020502070401020303" pitchFamily="18" charset="0"/>
            </a:endParaRPr>
          </a:p>
        </p:txBody>
      </p:sp>
      <p:sp>
        <p:nvSpPr>
          <p:cNvPr id="87" name="右箭头 86"/>
          <p:cNvSpPr/>
          <p:nvPr/>
        </p:nvSpPr>
        <p:spPr>
          <a:xfrm>
            <a:off x="755577" y="2137420"/>
            <a:ext cx="396044"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4</a:t>
            </a:r>
            <a:endParaRPr kumimoji="1" lang="zh-CN" altLang="en-US" sz="1000" dirty="0">
              <a:latin typeface="Baskerville" panose="02020502070401020303" pitchFamily="18" charset="0"/>
            </a:endParaRPr>
          </a:p>
        </p:txBody>
      </p:sp>
      <p:sp>
        <p:nvSpPr>
          <p:cNvPr id="88" name="右箭头 87"/>
          <p:cNvSpPr/>
          <p:nvPr/>
        </p:nvSpPr>
        <p:spPr>
          <a:xfrm>
            <a:off x="5052054" y="3501080"/>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5</a:t>
            </a:r>
            <a:endParaRPr kumimoji="1" lang="zh-CN" altLang="en-US" sz="1000" dirty="0">
              <a:latin typeface="Baskerville" panose="02020502070401020303" pitchFamily="18" charset="0"/>
            </a:endParaRPr>
          </a:p>
        </p:txBody>
      </p:sp>
      <p:sp>
        <p:nvSpPr>
          <p:cNvPr id="89" name="右箭头 88"/>
          <p:cNvSpPr/>
          <p:nvPr/>
        </p:nvSpPr>
        <p:spPr>
          <a:xfrm>
            <a:off x="4572000" y="4161153"/>
            <a:ext cx="300033"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6</a:t>
            </a:r>
            <a:endParaRPr kumimoji="1" lang="zh-CN" altLang="en-US" sz="1000" dirty="0">
              <a:latin typeface="Baskerville" panose="02020502070401020303" pitchFamily="18" charset="0"/>
            </a:endParaRPr>
          </a:p>
        </p:txBody>
      </p:sp>
      <p:sp>
        <p:nvSpPr>
          <p:cNvPr id="90" name="右箭头 89"/>
          <p:cNvSpPr/>
          <p:nvPr/>
        </p:nvSpPr>
        <p:spPr>
          <a:xfrm>
            <a:off x="4572000" y="2540973"/>
            <a:ext cx="300033"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7</a:t>
            </a:r>
            <a:endParaRPr kumimoji="1" lang="zh-CN" altLang="en-US" sz="1000" dirty="0">
              <a:latin typeface="Baskerville" panose="02020502070401020303" pitchFamily="18" charset="0"/>
            </a:endParaRPr>
          </a:p>
        </p:txBody>
      </p:sp>
      <p:sp>
        <p:nvSpPr>
          <p:cNvPr id="91" name="右箭头 90"/>
          <p:cNvSpPr/>
          <p:nvPr/>
        </p:nvSpPr>
        <p:spPr>
          <a:xfrm>
            <a:off x="5052054" y="3349665"/>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8</a:t>
            </a:r>
            <a:endParaRPr kumimoji="1" lang="zh-CN" altLang="en-US" sz="1000" dirty="0">
              <a:latin typeface="Baskerville" panose="02020502070401020303" pitchFamily="18" charset="0"/>
            </a:endParaRPr>
          </a:p>
        </p:txBody>
      </p:sp>
      <p:sp>
        <p:nvSpPr>
          <p:cNvPr id="92" name="右箭头 91"/>
          <p:cNvSpPr/>
          <p:nvPr/>
        </p:nvSpPr>
        <p:spPr>
          <a:xfrm>
            <a:off x="755577" y="4818650"/>
            <a:ext cx="396044"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9</a:t>
            </a:r>
            <a:endParaRPr kumimoji="1" lang="zh-CN" altLang="en-US" sz="1000" dirty="0">
              <a:latin typeface="Baskerville" panose="02020502070401020303" pitchFamily="18" charset="0"/>
            </a:endParaRPr>
          </a:p>
        </p:txBody>
      </p:sp>
      <p:sp>
        <p:nvSpPr>
          <p:cNvPr id="93" name="右箭头 92"/>
          <p:cNvSpPr/>
          <p:nvPr/>
        </p:nvSpPr>
        <p:spPr>
          <a:xfrm>
            <a:off x="755577" y="5017740"/>
            <a:ext cx="396044"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latin typeface="Baskerville" panose="02020502070401020303" pitchFamily="18" charset="0"/>
              </a:rPr>
              <a:t>10</a:t>
            </a:r>
            <a:endParaRPr kumimoji="1" lang="zh-CN" altLang="en-US" sz="667" dirty="0">
              <a:latin typeface="Baskerville" panose="02020502070401020303" pitchFamily="18" charset="0"/>
            </a:endParaRPr>
          </a:p>
        </p:txBody>
      </p:sp>
      <p:sp>
        <p:nvSpPr>
          <p:cNvPr id="94" name="右箭头 93"/>
          <p:cNvSpPr/>
          <p:nvPr/>
        </p:nvSpPr>
        <p:spPr>
          <a:xfrm>
            <a:off x="755577" y="915420"/>
            <a:ext cx="396044"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latin typeface="Baskerville" panose="02020502070401020303" pitchFamily="18" charset="0"/>
              </a:rPr>
              <a:t>11</a:t>
            </a:r>
            <a:endParaRPr kumimoji="1" lang="zh-CN" altLang="en-US" sz="667" dirty="0">
              <a:latin typeface="Baskerville" panose="02020502070401020303" pitchFamily="18" charset="0"/>
            </a:endParaRPr>
          </a:p>
        </p:txBody>
      </p:sp>
      <p:sp>
        <p:nvSpPr>
          <p:cNvPr id="95" name="右箭头 94"/>
          <p:cNvSpPr/>
          <p:nvPr/>
        </p:nvSpPr>
        <p:spPr>
          <a:xfrm>
            <a:off x="755577" y="1095440"/>
            <a:ext cx="396044"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latin typeface="Baskerville" panose="02020502070401020303" pitchFamily="18" charset="0"/>
              </a:rPr>
              <a:t>12</a:t>
            </a:r>
            <a:endParaRPr kumimoji="1" lang="zh-CN" altLang="en-US" sz="667" dirty="0">
              <a:latin typeface="Baskerville" panose="02020502070401020303" pitchFamily="18" charset="0"/>
            </a:endParaRPr>
          </a:p>
        </p:txBody>
      </p:sp>
      <p:cxnSp>
        <p:nvCxnSpPr>
          <p:cNvPr id="96" name="直线连接符 95"/>
          <p:cNvCxnSpPr/>
          <p:nvPr/>
        </p:nvCxnSpPr>
        <p:spPr>
          <a:xfrm>
            <a:off x="911594" y="2166025"/>
            <a:ext cx="3360373" cy="0"/>
          </a:xfrm>
          <a:prstGeom prst="line">
            <a:avLst/>
          </a:prstGeom>
          <a:ln>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7" name="直线连接符 96"/>
          <p:cNvCxnSpPr/>
          <p:nvPr/>
        </p:nvCxnSpPr>
        <p:spPr>
          <a:xfrm>
            <a:off x="911594" y="5058677"/>
            <a:ext cx="3360373" cy="0"/>
          </a:xfrm>
          <a:prstGeom prst="line">
            <a:avLst/>
          </a:prstGeom>
          <a:ln>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2" name="直线连接符 95"/>
          <p:cNvCxnSpPr/>
          <p:nvPr/>
        </p:nvCxnSpPr>
        <p:spPr>
          <a:xfrm>
            <a:off x="4451987" y="3550131"/>
            <a:ext cx="3717084" cy="0"/>
          </a:xfrm>
          <a:prstGeom prst="line">
            <a:avLst/>
          </a:prstGeom>
          <a:ln>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24" name="标题 1"/>
          <p:cNvSpPr txBox="1">
            <a:spLocks/>
          </p:cNvSpPr>
          <p:nvPr/>
        </p:nvSpPr>
        <p:spPr>
          <a:xfrm>
            <a:off x="4644009" y="264869"/>
            <a:ext cx="4032448" cy="648415"/>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yriad Pro Cond"/>
                <a:ea typeface="黑体"/>
                <a:cs typeface="Myriad Pro Cond"/>
              </a:defRPr>
            </a:lvl1pPr>
          </a:lstStyle>
          <a:p>
            <a:pPr algn="r"/>
            <a:r>
              <a:rPr kumimoji="1" lang="en-US" altLang="zh-CN" sz="3600" dirty="0" err="1">
                <a:latin typeface="Baskerville" panose="02020502070401020303" pitchFamily="18" charset="0"/>
                <a:ea typeface="Baskerville" panose="02020502070401020303" pitchFamily="18" charset="0"/>
              </a:rPr>
              <a:t>thread_table_lock</a:t>
            </a:r>
            <a:endParaRPr kumimoji="1" lang="zh-CN" altLang="en-US" sz="3600" dirty="0">
              <a:latin typeface="Baskerville" panose="02020502070401020303" pitchFamily="18" charset="0"/>
              <a:ea typeface="等线" panose="02010600030101010101" pitchFamily="2" charset="-122"/>
            </a:endParaRPr>
          </a:p>
        </p:txBody>
      </p:sp>
    </p:spTree>
    <p:extLst>
      <p:ext uri="{BB962C8B-B14F-4D97-AF65-F5344CB8AC3E}">
        <p14:creationId xmlns:p14="http://schemas.microsoft.com/office/powerpoint/2010/main" val="4670117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67</a:t>
            </a:fld>
            <a:endParaRPr lang="zh-CN" altLang="en-US" dirty="0"/>
          </a:p>
        </p:txBody>
      </p:sp>
      <p:pic>
        <p:nvPicPr>
          <p:cNvPr id="5" name="图片 4"/>
          <p:cNvPicPr>
            <a:picLocks noChangeAspect="1"/>
          </p:cNvPicPr>
          <p:nvPr/>
        </p:nvPicPr>
        <p:blipFill rotWithShape="1">
          <a:blip r:embed="rId2"/>
          <a:srcRect l="9304" r="18850" b="41967"/>
          <a:stretch/>
        </p:blipFill>
        <p:spPr>
          <a:xfrm>
            <a:off x="3611893" y="2857952"/>
            <a:ext cx="3600400" cy="1351097"/>
          </a:xfrm>
          <a:prstGeom prst="rect">
            <a:avLst/>
          </a:prstGeom>
          <a:ln>
            <a:solidFill>
              <a:srgbClr val="000000"/>
            </a:solidFill>
          </a:ln>
        </p:spPr>
      </p:pic>
      <p:pic>
        <p:nvPicPr>
          <p:cNvPr id="70" name="图片 69"/>
          <p:cNvPicPr>
            <a:picLocks noChangeAspect="1"/>
          </p:cNvPicPr>
          <p:nvPr/>
        </p:nvPicPr>
        <p:blipFill rotWithShape="1">
          <a:blip r:embed="rId3"/>
          <a:srcRect l="12873" b="38725"/>
          <a:stretch/>
        </p:blipFill>
        <p:spPr>
          <a:xfrm>
            <a:off x="1271633" y="68589"/>
            <a:ext cx="3381655" cy="588303"/>
          </a:xfrm>
          <a:prstGeom prst="rect">
            <a:avLst/>
          </a:prstGeom>
          <a:ln w="38100" cmpd="sng">
            <a:solidFill>
              <a:schemeClr val="accent4"/>
            </a:solidFill>
          </a:ln>
        </p:spPr>
      </p:pic>
      <p:pic>
        <p:nvPicPr>
          <p:cNvPr id="71" name="图片 70"/>
          <p:cNvPicPr>
            <a:picLocks noChangeAspect="1"/>
          </p:cNvPicPr>
          <p:nvPr/>
        </p:nvPicPr>
        <p:blipFill rotWithShape="1">
          <a:blip r:embed="rId4"/>
          <a:srcRect b="59594"/>
          <a:stretch/>
        </p:blipFill>
        <p:spPr>
          <a:xfrm>
            <a:off x="1271633" y="807739"/>
            <a:ext cx="3378948" cy="727386"/>
          </a:xfrm>
          <a:prstGeom prst="rect">
            <a:avLst/>
          </a:prstGeom>
          <a:ln>
            <a:solidFill>
              <a:srgbClr val="000000"/>
            </a:solidFill>
          </a:ln>
        </p:spPr>
      </p:pic>
      <p:pic>
        <p:nvPicPr>
          <p:cNvPr id="72" name="图片 71"/>
          <p:cNvPicPr>
            <a:picLocks noChangeAspect="1"/>
          </p:cNvPicPr>
          <p:nvPr/>
        </p:nvPicPr>
        <p:blipFill rotWithShape="1">
          <a:blip r:embed="rId4"/>
          <a:srcRect t="56146" b="11027"/>
          <a:stretch/>
        </p:blipFill>
        <p:spPr>
          <a:xfrm>
            <a:off x="3603903" y="4357235"/>
            <a:ext cx="3608391" cy="590963"/>
          </a:xfrm>
          <a:prstGeom prst="rect">
            <a:avLst/>
          </a:prstGeom>
          <a:ln>
            <a:solidFill>
              <a:srgbClr val="000000"/>
            </a:solidFill>
          </a:ln>
        </p:spPr>
      </p:pic>
      <p:pic>
        <p:nvPicPr>
          <p:cNvPr id="20" name="图片 19"/>
          <p:cNvPicPr>
            <a:picLocks noChangeAspect="1"/>
          </p:cNvPicPr>
          <p:nvPr/>
        </p:nvPicPr>
        <p:blipFill rotWithShape="1">
          <a:blip r:embed="rId3"/>
          <a:srcRect l="12873" t="61671"/>
          <a:stretch/>
        </p:blipFill>
        <p:spPr>
          <a:xfrm>
            <a:off x="1271633" y="5281208"/>
            <a:ext cx="3381655" cy="368000"/>
          </a:xfrm>
          <a:prstGeom prst="rect">
            <a:avLst/>
          </a:prstGeom>
          <a:ln w="38100" cmpd="sng">
            <a:solidFill>
              <a:schemeClr val="accent4"/>
            </a:solidFill>
          </a:ln>
        </p:spPr>
      </p:pic>
      <p:pic>
        <p:nvPicPr>
          <p:cNvPr id="21" name="图片 20"/>
          <p:cNvPicPr>
            <a:picLocks noChangeAspect="1"/>
          </p:cNvPicPr>
          <p:nvPr/>
        </p:nvPicPr>
        <p:blipFill rotWithShape="1">
          <a:blip r:embed="rId2"/>
          <a:srcRect l="9304" t="57443" r="18850"/>
          <a:stretch/>
        </p:blipFill>
        <p:spPr>
          <a:xfrm>
            <a:off x="3611893" y="1856909"/>
            <a:ext cx="3600400" cy="990788"/>
          </a:xfrm>
          <a:prstGeom prst="rect">
            <a:avLst/>
          </a:prstGeom>
          <a:ln>
            <a:solidFill>
              <a:srgbClr val="000000"/>
            </a:solidFill>
          </a:ln>
        </p:spPr>
      </p:pic>
      <p:pic>
        <p:nvPicPr>
          <p:cNvPr id="35" name="图片 34"/>
          <p:cNvPicPr>
            <a:picLocks noChangeAspect="1"/>
          </p:cNvPicPr>
          <p:nvPr/>
        </p:nvPicPr>
        <p:blipFill rotWithShape="1">
          <a:blip r:embed="rId4"/>
          <a:srcRect t="41465" b="49070"/>
          <a:stretch/>
        </p:blipFill>
        <p:spPr>
          <a:xfrm>
            <a:off x="3603903" y="1546888"/>
            <a:ext cx="3608391" cy="181960"/>
          </a:xfrm>
          <a:prstGeom prst="rect">
            <a:avLst/>
          </a:prstGeom>
          <a:ln>
            <a:solidFill>
              <a:srgbClr val="000000"/>
            </a:solidFill>
          </a:ln>
        </p:spPr>
      </p:pic>
      <p:pic>
        <p:nvPicPr>
          <p:cNvPr id="36" name="图片 35"/>
          <p:cNvPicPr>
            <a:picLocks noChangeAspect="1"/>
          </p:cNvPicPr>
          <p:nvPr/>
        </p:nvPicPr>
        <p:blipFill rotWithShape="1">
          <a:blip r:embed="rId4"/>
          <a:srcRect t="89128" b="1"/>
          <a:stretch/>
        </p:blipFill>
        <p:spPr>
          <a:xfrm>
            <a:off x="1271634" y="4957733"/>
            <a:ext cx="3378948" cy="195700"/>
          </a:xfrm>
          <a:prstGeom prst="rect">
            <a:avLst/>
          </a:prstGeom>
          <a:ln>
            <a:solidFill>
              <a:srgbClr val="000000"/>
            </a:solidFill>
          </a:ln>
        </p:spPr>
      </p:pic>
      <p:cxnSp>
        <p:nvCxnSpPr>
          <p:cNvPr id="18" name="肘形连接符 17"/>
          <p:cNvCxnSpPr>
            <a:stCxn id="72" idx="2"/>
            <a:endCxn id="35" idx="0"/>
          </p:cNvCxnSpPr>
          <p:nvPr/>
        </p:nvCxnSpPr>
        <p:spPr>
          <a:xfrm rot="5400000" flipH="1">
            <a:off x="3707443" y="3247544"/>
            <a:ext cx="3401310" cy="10583"/>
          </a:xfrm>
          <a:prstGeom prst="bentConnector5">
            <a:avLst>
              <a:gd name="adj1" fmla="val -5601"/>
              <a:gd name="adj2" fmla="val -20879732"/>
              <a:gd name="adj3" fmla="val 10560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4" name="右箭头 43"/>
          <p:cNvSpPr/>
          <p:nvPr/>
        </p:nvSpPr>
        <p:spPr>
          <a:xfrm>
            <a:off x="1031607" y="277213"/>
            <a:ext cx="300033"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1</a:t>
            </a:r>
            <a:endParaRPr kumimoji="1" lang="zh-CN" altLang="en-US" sz="1000" dirty="0">
              <a:latin typeface="Baskerville" panose="02020502070401020303" pitchFamily="18" charset="0"/>
            </a:endParaRPr>
          </a:p>
        </p:txBody>
      </p:sp>
      <p:sp>
        <p:nvSpPr>
          <p:cNvPr id="45" name="右箭头 44"/>
          <p:cNvSpPr/>
          <p:nvPr/>
        </p:nvSpPr>
        <p:spPr>
          <a:xfrm>
            <a:off x="1031607" y="457233"/>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2</a:t>
            </a:r>
            <a:endParaRPr kumimoji="1" lang="zh-CN" altLang="en-US" sz="1000" dirty="0">
              <a:latin typeface="Baskerville" panose="02020502070401020303" pitchFamily="18" charset="0"/>
            </a:endParaRPr>
          </a:p>
        </p:txBody>
      </p:sp>
      <p:sp>
        <p:nvSpPr>
          <p:cNvPr id="46" name="右箭头 45"/>
          <p:cNvSpPr/>
          <p:nvPr/>
        </p:nvSpPr>
        <p:spPr>
          <a:xfrm>
            <a:off x="1031607" y="1117307"/>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3</a:t>
            </a:r>
            <a:endParaRPr kumimoji="1" lang="zh-CN" altLang="en-US" sz="1000" dirty="0">
              <a:latin typeface="Baskerville" panose="02020502070401020303" pitchFamily="18" charset="0"/>
            </a:endParaRPr>
          </a:p>
        </p:txBody>
      </p:sp>
      <p:sp>
        <p:nvSpPr>
          <p:cNvPr id="47" name="右箭头 46"/>
          <p:cNvSpPr/>
          <p:nvPr/>
        </p:nvSpPr>
        <p:spPr>
          <a:xfrm>
            <a:off x="1031607" y="1297327"/>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4</a:t>
            </a:r>
            <a:endParaRPr kumimoji="1" lang="zh-CN" altLang="en-US" sz="1000" dirty="0">
              <a:latin typeface="Baskerville" panose="02020502070401020303" pitchFamily="18" charset="0"/>
            </a:endParaRPr>
          </a:p>
        </p:txBody>
      </p:sp>
      <p:sp>
        <p:nvSpPr>
          <p:cNvPr id="48" name="右箭头 47"/>
          <p:cNvSpPr/>
          <p:nvPr/>
        </p:nvSpPr>
        <p:spPr>
          <a:xfrm>
            <a:off x="3311861" y="4537687"/>
            <a:ext cx="360039"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9</a:t>
            </a:r>
            <a:endParaRPr kumimoji="1" lang="zh-CN" altLang="en-US" sz="1000" dirty="0">
              <a:latin typeface="Baskerville" panose="02020502070401020303" pitchFamily="18" charset="0"/>
            </a:endParaRPr>
          </a:p>
        </p:txBody>
      </p:sp>
      <p:sp>
        <p:nvSpPr>
          <p:cNvPr id="49" name="右箭头 48"/>
          <p:cNvSpPr/>
          <p:nvPr/>
        </p:nvSpPr>
        <p:spPr>
          <a:xfrm>
            <a:off x="3311861" y="4736777"/>
            <a:ext cx="360040"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latin typeface="Baskerville" panose="02020502070401020303" pitchFamily="18" charset="0"/>
              </a:rPr>
              <a:t>10</a:t>
            </a:r>
            <a:endParaRPr kumimoji="1" lang="zh-CN" altLang="en-US" sz="667" dirty="0">
              <a:latin typeface="Baskerville" panose="02020502070401020303" pitchFamily="18" charset="0"/>
            </a:endParaRPr>
          </a:p>
        </p:txBody>
      </p:sp>
      <p:sp>
        <p:nvSpPr>
          <p:cNvPr id="50" name="右箭头 49"/>
          <p:cNvSpPr/>
          <p:nvPr/>
        </p:nvSpPr>
        <p:spPr>
          <a:xfrm>
            <a:off x="971601" y="5257767"/>
            <a:ext cx="360040"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latin typeface="Baskerville" panose="02020502070401020303" pitchFamily="18" charset="0"/>
              </a:rPr>
              <a:t>11</a:t>
            </a:r>
            <a:endParaRPr kumimoji="1" lang="zh-CN" altLang="en-US" sz="667" dirty="0">
              <a:latin typeface="Baskerville" panose="02020502070401020303" pitchFamily="18" charset="0"/>
            </a:endParaRPr>
          </a:p>
        </p:txBody>
      </p:sp>
      <p:sp>
        <p:nvSpPr>
          <p:cNvPr id="51" name="右箭头 50"/>
          <p:cNvSpPr/>
          <p:nvPr/>
        </p:nvSpPr>
        <p:spPr>
          <a:xfrm>
            <a:off x="971601" y="5437787"/>
            <a:ext cx="360040"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latin typeface="Baskerville" panose="02020502070401020303" pitchFamily="18" charset="0"/>
              </a:rPr>
              <a:t>12</a:t>
            </a:r>
            <a:endParaRPr kumimoji="1" lang="zh-CN" altLang="en-US" sz="667" dirty="0">
              <a:latin typeface="Baskerville" panose="02020502070401020303" pitchFamily="18" charset="0"/>
            </a:endParaRPr>
          </a:p>
        </p:txBody>
      </p:sp>
      <p:sp>
        <p:nvSpPr>
          <p:cNvPr id="52" name="右箭头 51"/>
          <p:cNvSpPr/>
          <p:nvPr/>
        </p:nvSpPr>
        <p:spPr>
          <a:xfrm>
            <a:off x="3311861" y="1818317"/>
            <a:ext cx="360039"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5</a:t>
            </a:r>
            <a:endParaRPr kumimoji="1" lang="zh-CN" altLang="en-US" sz="1000" dirty="0">
              <a:latin typeface="Baskerville" panose="02020502070401020303" pitchFamily="18" charset="0"/>
            </a:endParaRPr>
          </a:p>
        </p:txBody>
      </p:sp>
      <p:sp>
        <p:nvSpPr>
          <p:cNvPr id="53" name="右箭头 52"/>
          <p:cNvSpPr/>
          <p:nvPr/>
        </p:nvSpPr>
        <p:spPr>
          <a:xfrm>
            <a:off x="3311861" y="2478390"/>
            <a:ext cx="360039"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6</a:t>
            </a:r>
            <a:endParaRPr kumimoji="1" lang="zh-CN" altLang="en-US" sz="1000" dirty="0">
              <a:latin typeface="Baskerville" panose="02020502070401020303" pitchFamily="18" charset="0"/>
            </a:endParaRPr>
          </a:p>
        </p:txBody>
      </p:sp>
      <p:sp>
        <p:nvSpPr>
          <p:cNvPr id="54" name="右箭头 53"/>
          <p:cNvSpPr/>
          <p:nvPr/>
        </p:nvSpPr>
        <p:spPr>
          <a:xfrm>
            <a:off x="3311861" y="3186138"/>
            <a:ext cx="360039"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7</a:t>
            </a:r>
            <a:endParaRPr kumimoji="1" lang="zh-CN" altLang="en-US" sz="1000" dirty="0">
              <a:latin typeface="Baskerville" panose="02020502070401020303" pitchFamily="18" charset="0"/>
            </a:endParaRPr>
          </a:p>
        </p:txBody>
      </p:sp>
      <p:sp>
        <p:nvSpPr>
          <p:cNvPr id="55" name="右箭头 54"/>
          <p:cNvSpPr/>
          <p:nvPr/>
        </p:nvSpPr>
        <p:spPr>
          <a:xfrm>
            <a:off x="3311861" y="3994830"/>
            <a:ext cx="360039"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8</a:t>
            </a:r>
            <a:endParaRPr kumimoji="1" lang="zh-CN" altLang="en-US" sz="1000" dirty="0">
              <a:latin typeface="Baskerville" panose="02020502070401020303" pitchFamily="18" charset="0"/>
            </a:endParaRPr>
          </a:p>
        </p:txBody>
      </p:sp>
      <p:sp>
        <p:nvSpPr>
          <p:cNvPr id="25" name="矩形 24"/>
          <p:cNvSpPr/>
          <p:nvPr/>
        </p:nvSpPr>
        <p:spPr>
          <a:xfrm>
            <a:off x="1131967" y="1957400"/>
            <a:ext cx="1523750" cy="553998"/>
          </a:xfrm>
          <a:prstGeom prst="rect">
            <a:avLst/>
          </a:prstGeom>
        </p:spPr>
        <p:txBody>
          <a:bodyPr wrap="none">
            <a:spAutoFit/>
          </a:bodyPr>
          <a:lstStyle/>
          <a:p>
            <a:pPr algn="ctr"/>
            <a:r>
              <a:rPr kumimoji="1" lang="en-US" altLang="zh-CN" sz="1500" dirty="0">
                <a:latin typeface="Baskerville" panose="02020502070401020303" pitchFamily="18" charset="0"/>
              </a:rPr>
              <a:t>Stack changes to </a:t>
            </a:r>
          </a:p>
          <a:p>
            <a:pPr algn="ctr"/>
            <a:r>
              <a:rPr kumimoji="1" lang="en-US" altLang="zh-CN" sz="1500" dirty="0">
                <a:latin typeface="Baskerville" panose="02020502070401020303" pitchFamily="18" charset="0"/>
              </a:rPr>
              <a:t>processor thread</a:t>
            </a:r>
            <a:endParaRPr lang="zh-CN" altLang="en-US" sz="1500" dirty="0">
              <a:latin typeface="Baskerville" panose="02020502070401020303" pitchFamily="18" charset="0"/>
            </a:endParaRPr>
          </a:p>
        </p:txBody>
      </p:sp>
      <p:cxnSp>
        <p:nvCxnSpPr>
          <p:cNvPr id="28" name="直线箭头连接符 27"/>
          <p:cNvCxnSpPr/>
          <p:nvPr/>
        </p:nvCxnSpPr>
        <p:spPr>
          <a:xfrm flipV="1">
            <a:off x="1691680" y="1597360"/>
            <a:ext cx="0" cy="4200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矩形 63"/>
          <p:cNvSpPr/>
          <p:nvPr/>
        </p:nvSpPr>
        <p:spPr>
          <a:xfrm>
            <a:off x="4894521" y="5317774"/>
            <a:ext cx="1679499" cy="323165"/>
          </a:xfrm>
          <a:prstGeom prst="rect">
            <a:avLst/>
          </a:prstGeom>
        </p:spPr>
        <p:txBody>
          <a:bodyPr wrap="none">
            <a:spAutoFit/>
          </a:bodyPr>
          <a:lstStyle/>
          <a:p>
            <a:pPr algn="ctr"/>
            <a:r>
              <a:rPr kumimoji="1" lang="en-US" altLang="zh-CN" sz="1500" dirty="0">
                <a:latin typeface="Baskerville" panose="02020502070401020303" pitchFamily="18" charset="0"/>
              </a:rPr>
              <a:t>Stack changes back</a:t>
            </a:r>
          </a:p>
        </p:txBody>
      </p:sp>
      <p:cxnSp>
        <p:nvCxnSpPr>
          <p:cNvPr id="65" name="直线箭头连接符 64"/>
          <p:cNvCxnSpPr/>
          <p:nvPr/>
        </p:nvCxnSpPr>
        <p:spPr>
          <a:xfrm flipV="1">
            <a:off x="5172067" y="4957733"/>
            <a:ext cx="0" cy="4200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标题 1"/>
          <p:cNvSpPr>
            <a:spLocks noGrp="1"/>
          </p:cNvSpPr>
          <p:nvPr>
            <p:ph type="title"/>
          </p:nvPr>
        </p:nvSpPr>
        <p:spPr>
          <a:xfrm>
            <a:off x="4650581" y="264869"/>
            <a:ext cx="4025875" cy="648415"/>
          </a:xfrm>
        </p:spPr>
        <p:txBody>
          <a:bodyPr>
            <a:noAutofit/>
          </a:bodyPr>
          <a:lstStyle/>
          <a:p>
            <a:pPr algn="r"/>
            <a:r>
              <a:rPr kumimoji="1" lang="en-US" altLang="zh-CN" dirty="0" err="1">
                <a:ea typeface="Baskerville" panose="02020502070401020303" pitchFamily="18" charset="0"/>
              </a:rPr>
              <a:t>thread_table_lock</a:t>
            </a:r>
            <a:endParaRPr kumimoji="1" lang="zh-CN" altLang="en-US" dirty="0"/>
          </a:p>
        </p:txBody>
      </p:sp>
    </p:spTree>
    <p:extLst>
      <p:ext uri="{BB962C8B-B14F-4D97-AF65-F5344CB8AC3E}">
        <p14:creationId xmlns:p14="http://schemas.microsoft.com/office/powerpoint/2010/main" val="26542982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68</a:t>
            </a:fld>
            <a:endParaRPr lang="zh-CN" altLang="en-US" dirty="0"/>
          </a:p>
        </p:txBody>
      </p:sp>
      <p:pic>
        <p:nvPicPr>
          <p:cNvPr id="5" name="图片 4"/>
          <p:cNvPicPr>
            <a:picLocks noChangeAspect="1"/>
          </p:cNvPicPr>
          <p:nvPr/>
        </p:nvPicPr>
        <p:blipFill rotWithShape="1">
          <a:blip r:embed="rId3"/>
          <a:srcRect l="9304" r="18850" b="41967"/>
          <a:stretch/>
        </p:blipFill>
        <p:spPr>
          <a:xfrm>
            <a:off x="3611893" y="2857952"/>
            <a:ext cx="3600400" cy="1351097"/>
          </a:xfrm>
          <a:prstGeom prst="rect">
            <a:avLst/>
          </a:prstGeom>
          <a:ln>
            <a:solidFill>
              <a:srgbClr val="000000"/>
            </a:solidFill>
          </a:ln>
        </p:spPr>
      </p:pic>
      <p:pic>
        <p:nvPicPr>
          <p:cNvPr id="70" name="图片 69"/>
          <p:cNvPicPr>
            <a:picLocks noChangeAspect="1"/>
          </p:cNvPicPr>
          <p:nvPr/>
        </p:nvPicPr>
        <p:blipFill rotWithShape="1">
          <a:blip r:embed="rId4"/>
          <a:srcRect l="12873" b="38725"/>
          <a:stretch/>
        </p:blipFill>
        <p:spPr>
          <a:xfrm>
            <a:off x="1271633" y="68589"/>
            <a:ext cx="3381655" cy="588303"/>
          </a:xfrm>
          <a:prstGeom prst="rect">
            <a:avLst/>
          </a:prstGeom>
          <a:ln w="9525" cmpd="sng">
            <a:solidFill>
              <a:schemeClr val="tx1"/>
            </a:solidFill>
          </a:ln>
        </p:spPr>
      </p:pic>
      <p:pic>
        <p:nvPicPr>
          <p:cNvPr id="71" name="图片 70"/>
          <p:cNvPicPr>
            <a:picLocks noChangeAspect="1"/>
          </p:cNvPicPr>
          <p:nvPr/>
        </p:nvPicPr>
        <p:blipFill rotWithShape="1">
          <a:blip r:embed="rId5"/>
          <a:srcRect b="59594"/>
          <a:stretch/>
        </p:blipFill>
        <p:spPr>
          <a:xfrm>
            <a:off x="1271633" y="807739"/>
            <a:ext cx="3378948" cy="727386"/>
          </a:xfrm>
          <a:prstGeom prst="rect">
            <a:avLst/>
          </a:prstGeom>
          <a:ln>
            <a:solidFill>
              <a:srgbClr val="000000"/>
            </a:solidFill>
          </a:ln>
        </p:spPr>
      </p:pic>
      <p:pic>
        <p:nvPicPr>
          <p:cNvPr id="72" name="图片 71"/>
          <p:cNvPicPr>
            <a:picLocks noChangeAspect="1"/>
          </p:cNvPicPr>
          <p:nvPr/>
        </p:nvPicPr>
        <p:blipFill rotWithShape="1">
          <a:blip r:embed="rId5"/>
          <a:srcRect t="56146" b="11027"/>
          <a:stretch/>
        </p:blipFill>
        <p:spPr>
          <a:xfrm>
            <a:off x="3603903" y="4357235"/>
            <a:ext cx="3608391" cy="590963"/>
          </a:xfrm>
          <a:prstGeom prst="rect">
            <a:avLst/>
          </a:prstGeom>
          <a:ln>
            <a:solidFill>
              <a:srgbClr val="000000"/>
            </a:solidFill>
          </a:ln>
        </p:spPr>
      </p:pic>
      <p:pic>
        <p:nvPicPr>
          <p:cNvPr id="21" name="图片 20"/>
          <p:cNvPicPr>
            <a:picLocks noChangeAspect="1"/>
          </p:cNvPicPr>
          <p:nvPr/>
        </p:nvPicPr>
        <p:blipFill rotWithShape="1">
          <a:blip r:embed="rId3"/>
          <a:srcRect l="9304" t="57443" r="18850"/>
          <a:stretch/>
        </p:blipFill>
        <p:spPr>
          <a:xfrm>
            <a:off x="3611893" y="1856909"/>
            <a:ext cx="3600400" cy="990788"/>
          </a:xfrm>
          <a:prstGeom prst="rect">
            <a:avLst/>
          </a:prstGeom>
          <a:ln>
            <a:solidFill>
              <a:srgbClr val="000000"/>
            </a:solidFill>
          </a:ln>
        </p:spPr>
      </p:pic>
      <p:pic>
        <p:nvPicPr>
          <p:cNvPr id="35" name="图片 34"/>
          <p:cNvPicPr>
            <a:picLocks noChangeAspect="1"/>
          </p:cNvPicPr>
          <p:nvPr/>
        </p:nvPicPr>
        <p:blipFill rotWithShape="1">
          <a:blip r:embed="rId5"/>
          <a:srcRect t="41465" b="49070"/>
          <a:stretch/>
        </p:blipFill>
        <p:spPr>
          <a:xfrm>
            <a:off x="3603903" y="1546888"/>
            <a:ext cx="3608391" cy="181960"/>
          </a:xfrm>
          <a:prstGeom prst="rect">
            <a:avLst/>
          </a:prstGeom>
          <a:ln>
            <a:solidFill>
              <a:srgbClr val="000000"/>
            </a:solidFill>
          </a:ln>
        </p:spPr>
      </p:pic>
      <p:pic>
        <p:nvPicPr>
          <p:cNvPr id="36" name="图片 35"/>
          <p:cNvPicPr>
            <a:picLocks noChangeAspect="1"/>
          </p:cNvPicPr>
          <p:nvPr/>
        </p:nvPicPr>
        <p:blipFill rotWithShape="1">
          <a:blip r:embed="rId5"/>
          <a:srcRect t="89128" b="1"/>
          <a:stretch/>
        </p:blipFill>
        <p:spPr>
          <a:xfrm>
            <a:off x="1271634" y="4957733"/>
            <a:ext cx="3378948" cy="195700"/>
          </a:xfrm>
          <a:prstGeom prst="rect">
            <a:avLst/>
          </a:prstGeom>
          <a:ln>
            <a:solidFill>
              <a:srgbClr val="000000"/>
            </a:solidFill>
          </a:ln>
        </p:spPr>
      </p:pic>
      <p:cxnSp>
        <p:nvCxnSpPr>
          <p:cNvPr id="18" name="肘形连接符 17"/>
          <p:cNvCxnSpPr>
            <a:stCxn id="72" idx="2"/>
            <a:endCxn id="35" idx="0"/>
          </p:cNvCxnSpPr>
          <p:nvPr/>
        </p:nvCxnSpPr>
        <p:spPr>
          <a:xfrm rot="5400000" flipH="1">
            <a:off x="3707443" y="3247544"/>
            <a:ext cx="3401310" cy="10583"/>
          </a:xfrm>
          <a:prstGeom prst="bentConnector5">
            <a:avLst>
              <a:gd name="adj1" fmla="val -5601"/>
              <a:gd name="adj2" fmla="val -20879732"/>
              <a:gd name="adj3" fmla="val 10560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4" name="右箭头 43"/>
          <p:cNvSpPr/>
          <p:nvPr/>
        </p:nvSpPr>
        <p:spPr>
          <a:xfrm>
            <a:off x="1031607" y="277213"/>
            <a:ext cx="300033"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1</a:t>
            </a:r>
            <a:endParaRPr kumimoji="1" lang="zh-CN" altLang="en-US" sz="1000" dirty="0">
              <a:latin typeface="Baskerville" panose="02020502070401020303" pitchFamily="18" charset="0"/>
            </a:endParaRPr>
          </a:p>
        </p:txBody>
      </p:sp>
      <p:sp>
        <p:nvSpPr>
          <p:cNvPr id="45" name="右箭头 44"/>
          <p:cNvSpPr/>
          <p:nvPr/>
        </p:nvSpPr>
        <p:spPr>
          <a:xfrm>
            <a:off x="1031607" y="457233"/>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2</a:t>
            </a:r>
            <a:endParaRPr kumimoji="1" lang="zh-CN" altLang="en-US" sz="1000" dirty="0">
              <a:latin typeface="Baskerville" panose="02020502070401020303" pitchFamily="18" charset="0"/>
            </a:endParaRPr>
          </a:p>
        </p:txBody>
      </p:sp>
      <p:sp>
        <p:nvSpPr>
          <p:cNvPr id="46" name="右箭头 45"/>
          <p:cNvSpPr/>
          <p:nvPr/>
        </p:nvSpPr>
        <p:spPr>
          <a:xfrm>
            <a:off x="1031607" y="1117307"/>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3</a:t>
            </a:r>
            <a:endParaRPr kumimoji="1" lang="zh-CN" altLang="en-US" sz="1000" dirty="0">
              <a:latin typeface="Baskerville" panose="02020502070401020303" pitchFamily="18" charset="0"/>
            </a:endParaRPr>
          </a:p>
        </p:txBody>
      </p:sp>
      <p:sp>
        <p:nvSpPr>
          <p:cNvPr id="47" name="右箭头 46"/>
          <p:cNvSpPr/>
          <p:nvPr/>
        </p:nvSpPr>
        <p:spPr>
          <a:xfrm>
            <a:off x="1031607" y="1297327"/>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4</a:t>
            </a:r>
            <a:endParaRPr kumimoji="1" lang="zh-CN" altLang="en-US" sz="1000" dirty="0">
              <a:latin typeface="Baskerville" panose="02020502070401020303" pitchFamily="18" charset="0"/>
            </a:endParaRPr>
          </a:p>
        </p:txBody>
      </p:sp>
      <p:sp>
        <p:nvSpPr>
          <p:cNvPr id="48" name="右箭头 47"/>
          <p:cNvSpPr/>
          <p:nvPr/>
        </p:nvSpPr>
        <p:spPr>
          <a:xfrm>
            <a:off x="3275856" y="4537687"/>
            <a:ext cx="396045"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9</a:t>
            </a:r>
            <a:endParaRPr kumimoji="1" lang="zh-CN" altLang="en-US" sz="1000" dirty="0">
              <a:latin typeface="Baskerville" panose="02020502070401020303" pitchFamily="18" charset="0"/>
            </a:endParaRPr>
          </a:p>
        </p:txBody>
      </p:sp>
      <p:sp>
        <p:nvSpPr>
          <p:cNvPr id="49" name="右箭头 48"/>
          <p:cNvSpPr/>
          <p:nvPr/>
        </p:nvSpPr>
        <p:spPr>
          <a:xfrm>
            <a:off x="3275856" y="4736777"/>
            <a:ext cx="396045"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latin typeface="Baskerville" panose="02020502070401020303" pitchFamily="18" charset="0"/>
              </a:rPr>
              <a:t>10</a:t>
            </a:r>
            <a:endParaRPr kumimoji="1" lang="zh-CN" altLang="en-US" sz="667" dirty="0">
              <a:latin typeface="Baskerville" panose="02020502070401020303" pitchFamily="18" charset="0"/>
            </a:endParaRPr>
          </a:p>
        </p:txBody>
      </p:sp>
      <p:sp>
        <p:nvSpPr>
          <p:cNvPr id="51" name="右箭头 50"/>
          <p:cNvSpPr/>
          <p:nvPr/>
        </p:nvSpPr>
        <p:spPr>
          <a:xfrm>
            <a:off x="971601" y="5325517"/>
            <a:ext cx="360040"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latin typeface="Baskerville" panose="02020502070401020303" pitchFamily="18" charset="0"/>
              </a:rPr>
              <a:t>11</a:t>
            </a:r>
            <a:endParaRPr kumimoji="1" lang="zh-CN" altLang="en-US" sz="667" dirty="0">
              <a:latin typeface="Baskerville" panose="02020502070401020303" pitchFamily="18" charset="0"/>
            </a:endParaRPr>
          </a:p>
        </p:txBody>
      </p:sp>
      <p:sp>
        <p:nvSpPr>
          <p:cNvPr id="52" name="右箭头 51"/>
          <p:cNvSpPr/>
          <p:nvPr/>
        </p:nvSpPr>
        <p:spPr>
          <a:xfrm>
            <a:off x="3275856" y="1818317"/>
            <a:ext cx="396045"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5</a:t>
            </a:r>
            <a:endParaRPr kumimoji="1" lang="zh-CN" altLang="en-US" sz="1000" dirty="0">
              <a:latin typeface="Baskerville" panose="02020502070401020303" pitchFamily="18" charset="0"/>
            </a:endParaRPr>
          </a:p>
        </p:txBody>
      </p:sp>
      <p:sp>
        <p:nvSpPr>
          <p:cNvPr id="53" name="右箭头 52"/>
          <p:cNvSpPr/>
          <p:nvPr/>
        </p:nvSpPr>
        <p:spPr>
          <a:xfrm>
            <a:off x="3275856" y="2478390"/>
            <a:ext cx="396045"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6</a:t>
            </a:r>
            <a:endParaRPr kumimoji="1" lang="zh-CN" altLang="en-US" sz="1000" dirty="0">
              <a:latin typeface="Baskerville" panose="02020502070401020303" pitchFamily="18" charset="0"/>
            </a:endParaRPr>
          </a:p>
        </p:txBody>
      </p:sp>
      <p:sp>
        <p:nvSpPr>
          <p:cNvPr id="54" name="右箭头 53"/>
          <p:cNvSpPr/>
          <p:nvPr/>
        </p:nvSpPr>
        <p:spPr>
          <a:xfrm>
            <a:off x="3275856" y="3186138"/>
            <a:ext cx="396045"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7</a:t>
            </a:r>
            <a:endParaRPr kumimoji="1" lang="zh-CN" altLang="en-US" sz="1000" dirty="0">
              <a:latin typeface="Baskerville" panose="02020502070401020303" pitchFamily="18" charset="0"/>
            </a:endParaRPr>
          </a:p>
        </p:txBody>
      </p:sp>
      <p:sp>
        <p:nvSpPr>
          <p:cNvPr id="55" name="右箭头 54"/>
          <p:cNvSpPr/>
          <p:nvPr/>
        </p:nvSpPr>
        <p:spPr>
          <a:xfrm>
            <a:off x="3275856" y="3994830"/>
            <a:ext cx="396045"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latin typeface="Baskerville" panose="02020502070401020303" pitchFamily="18" charset="0"/>
              </a:rPr>
              <a:t>8</a:t>
            </a:r>
            <a:endParaRPr kumimoji="1" lang="zh-CN" altLang="en-US" sz="1000" dirty="0">
              <a:latin typeface="Baskerville" panose="02020502070401020303" pitchFamily="18" charset="0"/>
            </a:endParaRPr>
          </a:p>
        </p:txBody>
      </p:sp>
      <p:sp>
        <p:nvSpPr>
          <p:cNvPr id="25" name="矩形 24"/>
          <p:cNvSpPr/>
          <p:nvPr/>
        </p:nvSpPr>
        <p:spPr>
          <a:xfrm>
            <a:off x="1131967" y="1957400"/>
            <a:ext cx="1523750" cy="553998"/>
          </a:xfrm>
          <a:prstGeom prst="rect">
            <a:avLst/>
          </a:prstGeom>
        </p:spPr>
        <p:txBody>
          <a:bodyPr wrap="none">
            <a:spAutoFit/>
          </a:bodyPr>
          <a:lstStyle/>
          <a:p>
            <a:pPr algn="ctr"/>
            <a:r>
              <a:rPr kumimoji="1" lang="en-US" altLang="zh-CN" sz="1500" dirty="0">
                <a:latin typeface="Baskerville" panose="02020502070401020303" pitchFamily="18" charset="0"/>
              </a:rPr>
              <a:t>Stack changes to </a:t>
            </a:r>
          </a:p>
          <a:p>
            <a:pPr algn="ctr"/>
            <a:r>
              <a:rPr kumimoji="1" lang="en-US" altLang="zh-CN" sz="1500" dirty="0">
                <a:latin typeface="Baskerville" panose="02020502070401020303" pitchFamily="18" charset="0"/>
              </a:rPr>
              <a:t>processor thread</a:t>
            </a:r>
            <a:endParaRPr lang="zh-CN" altLang="en-US" sz="1500" dirty="0">
              <a:latin typeface="Baskerville" panose="02020502070401020303" pitchFamily="18" charset="0"/>
            </a:endParaRPr>
          </a:p>
        </p:txBody>
      </p:sp>
      <p:cxnSp>
        <p:nvCxnSpPr>
          <p:cNvPr id="28" name="直线箭头连接符 27"/>
          <p:cNvCxnSpPr/>
          <p:nvPr/>
        </p:nvCxnSpPr>
        <p:spPr>
          <a:xfrm flipV="1">
            <a:off x="1691680" y="1597360"/>
            <a:ext cx="0" cy="4200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矩形 63"/>
          <p:cNvSpPr/>
          <p:nvPr/>
        </p:nvSpPr>
        <p:spPr>
          <a:xfrm>
            <a:off x="4894521" y="5317774"/>
            <a:ext cx="1679499" cy="323165"/>
          </a:xfrm>
          <a:prstGeom prst="rect">
            <a:avLst/>
          </a:prstGeom>
        </p:spPr>
        <p:txBody>
          <a:bodyPr wrap="none">
            <a:spAutoFit/>
          </a:bodyPr>
          <a:lstStyle/>
          <a:p>
            <a:pPr algn="ctr"/>
            <a:r>
              <a:rPr kumimoji="1" lang="en-US" altLang="zh-CN" sz="1500" dirty="0">
                <a:latin typeface="Baskerville" panose="02020502070401020303" pitchFamily="18" charset="0"/>
              </a:rPr>
              <a:t>Stack changes back</a:t>
            </a:r>
          </a:p>
        </p:txBody>
      </p:sp>
      <p:cxnSp>
        <p:nvCxnSpPr>
          <p:cNvPr id="65" name="直线箭头连接符 64"/>
          <p:cNvCxnSpPr/>
          <p:nvPr/>
        </p:nvCxnSpPr>
        <p:spPr>
          <a:xfrm flipV="1">
            <a:off x="5172067" y="4957733"/>
            <a:ext cx="0" cy="4200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标题 1"/>
          <p:cNvSpPr>
            <a:spLocks noGrp="1"/>
          </p:cNvSpPr>
          <p:nvPr>
            <p:ph type="title"/>
          </p:nvPr>
        </p:nvSpPr>
        <p:spPr>
          <a:xfrm>
            <a:off x="4283969" y="192861"/>
            <a:ext cx="4402832" cy="648415"/>
          </a:xfrm>
        </p:spPr>
        <p:txBody>
          <a:bodyPr>
            <a:noAutofit/>
          </a:bodyPr>
          <a:lstStyle/>
          <a:p>
            <a:pPr algn="r"/>
            <a:r>
              <a:rPr kumimoji="1" lang="en-US" altLang="zh-CN" sz="2800" dirty="0">
                <a:ea typeface="Baskerville" panose="02020502070401020303" pitchFamily="18" charset="0"/>
              </a:rPr>
              <a:t>First time of a thread</a:t>
            </a:r>
            <a:endParaRPr kumimoji="1" lang="zh-CN" altLang="en-US" sz="2800" dirty="0"/>
          </a:p>
        </p:txBody>
      </p:sp>
      <p:sp>
        <p:nvSpPr>
          <p:cNvPr id="29" name="矩形 28"/>
          <p:cNvSpPr/>
          <p:nvPr/>
        </p:nvSpPr>
        <p:spPr>
          <a:xfrm>
            <a:off x="1271633" y="5257767"/>
            <a:ext cx="1650222" cy="323165"/>
          </a:xfrm>
          <a:prstGeom prst="rect">
            <a:avLst/>
          </a:prstGeom>
          <a:ln>
            <a:solidFill>
              <a:srgbClr val="000000"/>
            </a:solidFill>
          </a:ln>
        </p:spPr>
        <p:txBody>
          <a:bodyPr wrap="square">
            <a:spAutoFit/>
          </a:bodyPr>
          <a:lstStyle/>
          <a:p>
            <a:r>
              <a:rPr kumimoji="1" lang="en-US" altLang="zh-CN" sz="1500" dirty="0" err="1">
                <a:latin typeface="Baskerville" panose="02020502070401020303" pitchFamily="18" charset="0"/>
              </a:rPr>
              <a:t>start_procedure</a:t>
            </a:r>
            <a:r>
              <a:rPr kumimoji="1" lang="en-US" altLang="zh-CN" sz="1500" dirty="0">
                <a:latin typeface="Baskerville" panose="02020502070401020303" pitchFamily="18" charset="0"/>
              </a:rPr>
              <a:t>()</a:t>
            </a:r>
            <a:endParaRPr lang="zh-CN" altLang="en-US" sz="1500" dirty="0">
              <a:latin typeface="Baskerville" panose="02020502070401020303" pitchFamily="18" charset="0"/>
            </a:endParaRPr>
          </a:p>
        </p:txBody>
      </p:sp>
      <p:sp>
        <p:nvSpPr>
          <p:cNvPr id="30" name="矩形 29"/>
          <p:cNvSpPr/>
          <p:nvPr/>
        </p:nvSpPr>
        <p:spPr>
          <a:xfrm>
            <a:off x="358851" y="4485423"/>
            <a:ext cx="1825564" cy="323165"/>
          </a:xfrm>
          <a:prstGeom prst="rect">
            <a:avLst/>
          </a:prstGeom>
        </p:spPr>
        <p:txBody>
          <a:bodyPr wrap="none">
            <a:spAutoFit/>
          </a:bodyPr>
          <a:lstStyle/>
          <a:p>
            <a:pPr algn="ctr"/>
            <a:r>
              <a:rPr kumimoji="1" lang="en-US" altLang="zh-CN" sz="1500" dirty="0">
                <a:solidFill>
                  <a:srgbClr val="FF0000"/>
                </a:solidFill>
                <a:latin typeface="Baskerville" panose="02020502070401020303" pitchFamily="18" charset="0"/>
              </a:rPr>
              <a:t>Q: still hold the lock?</a:t>
            </a:r>
          </a:p>
        </p:txBody>
      </p:sp>
    </p:spTree>
    <p:extLst>
      <p:ext uri="{BB962C8B-B14F-4D97-AF65-F5344CB8AC3E}">
        <p14:creationId xmlns:p14="http://schemas.microsoft.com/office/powerpoint/2010/main" val="793092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en-US" altLang="zh-CN" dirty="0" err="1">
                <a:ea typeface="Baskerville" panose="02020502070401020303" pitchFamily="18" charset="0"/>
              </a:rPr>
              <a:t>Eventcount</a:t>
            </a:r>
            <a:r>
              <a:rPr kumimoji="1" lang="en-US" altLang="zh-CN" dirty="0">
                <a:ea typeface="Baskerville" panose="02020502070401020303" pitchFamily="18" charset="0"/>
              </a:rPr>
              <a:t> &amp; Sequencer</a:t>
            </a:r>
            <a:endParaRPr kumimoji="1" lang="zh-CN" altLang="en-US" dirty="0"/>
          </a:p>
        </p:txBody>
      </p:sp>
      <p:sp>
        <p:nvSpPr>
          <p:cNvPr id="6" name="文本占位符 5"/>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69</a:t>
            </a:fld>
            <a:endParaRPr lang="zh-CN" altLang="en-US" dirty="0"/>
          </a:p>
        </p:txBody>
      </p:sp>
    </p:spTree>
    <p:extLst>
      <p:ext uri="{BB962C8B-B14F-4D97-AF65-F5344CB8AC3E}">
        <p14:creationId xmlns:p14="http://schemas.microsoft.com/office/powerpoint/2010/main" val="25690523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Baskerville" panose="02020502070401020303" pitchFamily="18" charset="0"/>
              </a:rPr>
              <a:t>Virtual Communication Links</a:t>
            </a:r>
            <a:endParaRPr lang="zh-CN" altLang="en-US" dirty="0"/>
          </a:p>
        </p:txBody>
      </p:sp>
      <p:sp>
        <p:nvSpPr>
          <p:cNvPr id="3" name="内容占位符 2"/>
          <p:cNvSpPr>
            <a:spLocks noGrp="1"/>
          </p:cNvSpPr>
          <p:nvPr>
            <p:ph idx="1"/>
          </p:nvPr>
        </p:nvSpPr>
        <p:spPr>
          <a:xfrm>
            <a:off x="457200" y="1333500"/>
            <a:ext cx="8229600" cy="4116287"/>
          </a:xfrm>
        </p:spPr>
        <p:txBody>
          <a:bodyPr>
            <a:noAutofit/>
          </a:bodyPr>
          <a:lstStyle/>
          <a:p>
            <a:pPr>
              <a:spcBef>
                <a:spcPct val="10000"/>
              </a:spcBef>
            </a:pPr>
            <a:r>
              <a:rPr lang="en-US" altLang="zh-CN" dirty="0">
                <a:ea typeface="Baskerville" panose="02020502070401020303" pitchFamily="18" charset="0"/>
              </a:rPr>
              <a:t>Producer and Consumer Problem </a:t>
            </a:r>
          </a:p>
          <a:p>
            <a:pPr lvl="1">
              <a:spcBef>
                <a:spcPct val="10000"/>
              </a:spcBef>
            </a:pPr>
            <a:r>
              <a:rPr lang="en-US" altLang="zh-CN" dirty="0">
                <a:ea typeface="Baskerville" panose="02020502070401020303" pitchFamily="18" charset="0"/>
              </a:rPr>
              <a:t>Sender must wait when buffer is full </a:t>
            </a:r>
          </a:p>
          <a:p>
            <a:pPr lvl="1">
              <a:spcBef>
                <a:spcPct val="10000"/>
              </a:spcBef>
            </a:pPr>
            <a:r>
              <a:rPr lang="en-US" altLang="zh-CN" dirty="0">
                <a:ea typeface="Baskerville" panose="02020502070401020303" pitchFamily="18" charset="0"/>
              </a:rPr>
              <a:t>Receiver must wait when buffer is empty</a:t>
            </a:r>
          </a:p>
          <a:p>
            <a:pPr lvl="1">
              <a:spcBef>
                <a:spcPct val="10000"/>
              </a:spcBef>
            </a:pPr>
            <a:r>
              <a:rPr lang="en-US" altLang="zh-CN" dirty="0">
                <a:ea typeface="Baskerville" panose="02020502070401020303" pitchFamily="18" charset="0"/>
              </a:rPr>
              <a:t>Need sequence coordination</a:t>
            </a:r>
            <a:endParaRPr lang="en-US" altLang="zh-CN" sz="3200" dirty="0">
              <a:ea typeface="Baskerville" panose="02020502070401020303" pitchFamily="18" charset="0"/>
            </a:endParaRPr>
          </a:p>
        </p:txBody>
      </p:sp>
      <p:sp>
        <p:nvSpPr>
          <p:cNvPr id="4" name="灯片编号占位符 3"/>
          <p:cNvSpPr>
            <a:spLocks noGrp="1"/>
          </p:cNvSpPr>
          <p:nvPr>
            <p:ph type="sldNum" sz="quarter" idx="12"/>
          </p:nvPr>
        </p:nvSpPr>
        <p:spPr/>
        <p:txBody>
          <a:bodyPr/>
          <a:lstStyle/>
          <a:p>
            <a:fld id="{8107FB38-4DA8-4D40-A1B7-468F17DAFC82}" type="slidenum">
              <a:rPr lang="zh-CN" altLang="en-US" smtClean="0"/>
              <a:t>7</a:t>
            </a:fld>
            <a:endParaRPr lang="zh-CN" altLang="en-US" dirty="0"/>
          </a:p>
        </p:txBody>
      </p:sp>
    </p:spTree>
    <p:extLst>
      <p:ext uri="{BB962C8B-B14F-4D97-AF65-F5344CB8AC3E}">
        <p14:creationId xmlns:p14="http://schemas.microsoft.com/office/powerpoint/2010/main" val="3883975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ea typeface="Baskerville" panose="02020502070401020303" pitchFamily="18" charset="0"/>
              </a:rPr>
              <a:t>Single Sender and Single Receiver</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70</a:t>
            </a:fld>
            <a:endParaRPr lang="zh-CN" altLang="en-US" dirty="0"/>
          </a:p>
        </p:txBody>
      </p:sp>
      <p:pic>
        <p:nvPicPr>
          <p:cNvPr id="5" name="图片 4"/>
          <p:cNvPicPr>
            <a:picLocks noChangeAspect="1"/>
          </p:cNvPicPr>
          <p:nvPr/>
        </p:nvPicPr>
        <p:blipFill>
          <a:blip r:embed="rId2"/>
          <a:stretch>
            <a:fillRect/>
          </a:stretch>
        </p:blipFill>
        <p:spPr>
          <a:xfrm>
            <a:off x="2233083" y="1471083"/>
            <a:ext cx="4667250" cy="2762250"/>
          </a:xfrm>
          <a:prstGeom prst="rect">
            <a:avLst/>
          </a:prstGeom>
        </p:spPr>
      </p:pic>
    </p:spTree>
    <p:extLst>
      <p:ext uri="{BB962C8B-B14F-4D97-AF65-F5344CB8AC3E}">
        <p14:creationId xmlns:p14="http://schemas.microsoft.com/office/powerpoint/2010/main" val="15810218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ea typeface="Baskerville" panose="02020502070401020303" pitchFamily="18" charset="0"/>
              </a:rPr>
              <a:t>4 Primitives</a:t>
            </a:r>
            <a:endParaRPr kumimoji="1" lang="zh-CN" altLang="en-US" dirty="0"/>
          </a:p>
        </p:txBody>
      </p:sp>
      <p:sp>
        <p:nvSpPr>
          <p:cNvPr id="3" name="内容占位符 2"/>
          <p:cNvSpPr>
            <a:spLocks noGrp="1"/>
          </p:cNvSpPr>
          <p:nvPr>
            <p:ph idx="1"/>
          </p:nvPr>
        </p:nvSpPr>
        <p:spPr/>
        <p:txBody>
          <a:bodyPr/>
          <a:lstStyle/>
          <a:p>
            <a:r>
              <a:rPr kumimoji="1" lang="en-US" altLang="zh-CN" dirty="0">
                <a:ea typeface="Baskerville" panose="02020502070401020303" pitchFamily="18" charset="0"/>
              </a:rPr>
              <a:t>AWAIT (</a:t>
            </a:r>
            <a:r>
              <a:rPr kumimoji="1" lang="en-US" altLang="zh-CN" dirty="0" err="1">
                <a:ea typeface="Baskerville" panose="02020502070401020303" pitchFamily="18" charset="0"/>
              </a:rPr>
              <a:t>eventcount</a:t>
            </a:r>
            <a:r>
              <a:rPr kumimoji="1" lang="en-US" altLang="zh-CN" dirty="0">
                <a:ea typeface="Baskerville" panose="02020502070401020303" pitchFamily="18" charset="0"/>
              </a:rPr>
              <a:t>, value)</a:t>
            </a:r>
          </a:p>
          <a:p>
            <a:r>
              <a:rPr kumimoji="1" lang="en-US" altLang="zh-CN" dirty="0">
                <a:ea typeface="Baskerville" panose="02020502070401020303" pitchFamily="18" charset="0"/>
              </a:rPr>
              <a:t>ADVANCE (</a:t>
            </a:r>
            <a:r>
              <a:rPr kumimoji="1" lang="en-US" altLang="zh-CN" dirty="0" err="1">
                <a:ea typeface="Baskerville" panose="02020502070401020303" pitchFamily="18" charset="0"/>
              </a:rPr>
              <a:t>eventcount</a:t>
            </a:r>
            <a:r>
              <a:rPr kumimoji="1" lang="en-US" altLang="zh-CN" dirty="0">
                <a:ea typeface="Baskerville" panose="02020502070401020303" pitchFamily="18" charset="0"/>
              </a:rPr>
              <a:t>)</a:t>
            </a:r>
          </a:p>
          <a:p>
            <a:r>
              <a:rPr kumimoji="1" lang="en-US" altLang="zh-CN" dirty="0">
                <a:ea typeface="Baskerville" panose="02020502070401020303" pitchFamily="18" charset="0"/>
              </a:rPr>
              <a:t>TICKET (sequencer)</a:t>
            </a:r>
          </a:p>
          <a:p>
            <a:r>
              <a:rPr kumimoji="1" lang="en-US" altLang="zh-CN" dirty="0">
                <a:ea typeface="Baskerville" panose="02020502070401020303" pitchFamily="18" charset="0"/>
              </a:rPr>
              <a:t>READ (</a:t>
            </a:r>
            <a:r>
              <a:rPr kumimoji="1" lang="en-US" altLang="zh-CN" dirty="0" err="1">
                <a:ea typeface="Baskerville" panose="02020502070401020303" pitchFamily="18" charset="0"/>
              </a:rPr>
              <a:t>eventcount</a:t>
            </a:r>
            <a:r>
              <a:rPr kumimoji="1" lang="en-US" altLang="zh-CN" dirty="0">
                <a:ea typeface="Baskerville" panose="02020502070401020303" pitchFamily="18" charset="0"/>
              </a:rPr>
              <a:t> or sequencer)</a:t>
            </a:r>
          </a:p>
          <a:p>
            <a:pPr lvl="1"/>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71</a:t>
            </a:fld>
            <a:endParaRPr lang="zh-CN" altLang="en-US" dirty="0"/>
          </a:p>
        </p:txBody>
      </p:sp>
    </p:spTree>
    <p:extLst>
      <p:ext uri="{BB962C8B-B14F-4D97-AF65-F5344CB8AC3E}">
        <p14:creationId xmlns:p14="http://schemas.microsoft.com/office/powerpoint/2010/main" val="34633777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ea typeface="Baskerville" panose="02020502070401020303" pitchFamily="18" charset="0"/>
              </a:rPr>
              <a:t>Multiple Senders and Single Receiver</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72</a:t>
            </a:fld>
            <a:endParaRPr lang="zh-CN" altLang="en-US" dirty="0"/>
          </a:p>
        </p:txBody>
      </p:sp>
      <p:pic>
        <p:nvPicPr>
          <p:cNvPr id="5" name="图片 4"/>
          <p:cNvPicPr>
            <a:picLocks noChangeAspect="1"/>
          </p:cNvPicPr>
          <p:nvPr/>
        </p:nvPicPr>
        <p:blipFill>
          <a:blip r:embed="rId2"/>
          <a:stretch>
            <a:fillRect/>
          </a:stretch>
        </p:blipFill>
        <p:spPr>
          <a:xfrm>
            <a:off x="2555775" y="3938356"/>
            <a:ext cx="4056451" cy="1559438"/>
          </a:xfrm>
          <a:prstGeom prst="rect">
            <a:avLst/>
          </a:prstGeom>
          <a:ln>
            <a:solidFill>
              <a:srgbClr val="000000"/>
            </a:solidFill>
          </a:ln>
        </p:spPr>
      </p:pic>
      <p:pic>
        <p:nvPicPr>
          <p:cNvPr id="6" name="图片 5"/>
          <p:cNvPicPr>
            <a:picLocks noChangeAspect="1"/>
          </p:cNvPicPr>
          <p:nvPr/>
        </p:nvPicPr>
        <p:blipFill>
          <a:blip r:embed="rId3"/>
          <a:stretch>
            <a:fillRect/>
          </a:stretch>
        </p:blipFill>
        <p:spPr>
          <a:xfrm>
            <a:off x="2555776" y="1135462"/>
            <a:ext cx="4045640" cy="2394358"/>
          </a:xfrm>
          <a:prstGeom prst="rect">
            <a:avLst/>
          </a:prstGeom>
          <a:ln>
            <a:solidFill>
              <a:srgbClr val="000000"/>
            </a:solidFill>
          </a:ln>
        </p:spPr>
      </p:pic>
      <p:sp>
        <p:nvSpPr>
          <p:cNvPr id="7" name="Left Arrow 4"/>
          <p:cNvSpPr/>
          <p:nvPr/>
        </p:nvSpPr>
        <p:spPr>
          <a:xfrm rot="16200000">
            <a:off x="4211960" y="3535575"/>
            <a:ext cx="480053" cy="420047"/>
          </a:xfrm>
          <a:prstGeom prst="leftArrow">
            <a:avLst/>
          </a:prstGeom>
          <a:noFill/>
          <a:ln w="28575"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Baskerville" panose="02020502070401020303" pitchFamily="18" charset="0"/>
            </a:endParaRPr>
          </a:p>
        </p:txBody>
      </p:sp>
      <p:sp>
        <p:nvSpPr>
          <p:cNvPr id="8" name="圆角矩形 7"/>
          <p:cNvSpPr/>
          <p:nvPr/>
        </p:nvSpPr>
        <p:spPr>
          <a:xfrm>
            <a:off x="2807034" y="4173628"/>
            <a:ext cx="2125005" cy="556079"/>
          </a:xfrm>
          <a:prstGeom prst="roundRect">
            <a:avLst/>
          </a:prstGeom>
          <a:solidFill>
            <a:schemeClr val="accent2">
              <a:alpha val="2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dirty="0">
              <a:latin typeface="Baskerville" panose="02020502070401020303" pitchFamily="18" charset="0"/>
            </a:endParaRPr>
          </a:p>
        </p:txBody>
      </p:sp>
      <p:sp>
        <p:nvSpPr>
          <p:cNvPr id="9" name="矩形 8"/>
          <p:cNvSpPr/>
          <p:nvPr/>
        </p:nvSpPr>
        <p:spPr>
          <a:xfrm>
            <a:off x="6672233" y="4564302"/>
            <a:ext cx="1782860" cy="348878"/>
          </a:xfrm>
          <a:prstGeom prst="rect">
            <a:avLst/>
          </a:prstGeom>
        </p:spPr>
        <p:txBody>
          <a:bodyPr wrap="none">
            <a:spAutoFit/>
          </a:bodyPr>
          <a:lstStyle/>
          <a:p>
            <a:r>
              <a:rPr kumimoji="1" lang="en-US" altLang="zh-CN" sz="1667" dirty="0">
                <a:solidFill>
                  <a:srgbClr val="C0504D"/>
                </a:solidFill>
                <a:latin typeface="Baskerville" panose="02020502070401020303" pitchFamily="18" charset="0"/>
              </a:rPr>
              <a:t>No loop! Is it OK?</a:t>
            </a:r>
            <a:endParaRPr lang="zh-CN" altLang="en-US" sz="1667" dirty="0">
              <a:solidFill>
                <a:srgbClr val="C0504D"/>
              </a:solidFill>
              <a:latin typeface="Baskerville" panose="02020502070401020303" pitchFamily="18" charset="0"/>
            </a:endParaRPr>
          </a:p>
        </p:txBody>
      </p:sp>
    </p:spTree>
    <p:extLst>
      <p:ext uri="{BB962C8B-B14F-4D97-AF65-F5344CB8AC3E}">
        <p14:creationId xmlns:p14="http://schemas.microsoft.com/office/powerpoint/2010/main" val="21029473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73</a:t>
            </a:fld>
            <a:endParaRPr lang="zh-CN" altLang="en-US" dirty="0"/>
          </a:p>
        </p:txBody>
      </p:sp>
      <p:pic>
        <p:nvPicPr>
          <p:cNvPr id="5" name="图片 4"/>
          <p:cNvPicPr>
            <a:picLocks noChangeAspect="1"/>
          </p:cNvPicPr>
          <p:nvPr/>
        </p:nvPicPr>
        <p:blipFill>
          <a:blip r:embed="rId2"/>
          <a:stretch>
            <a:fillRect/>
          </a:stretch>
        </p:blipFill>
        <p:spPr>
          <a:xfrm>
            <a:off x="1031607" y="281007"/>
            <a:ext cx="4980553" cy="1765168"/>
          </a:xfrm>
          <a:prstGeom prst="rect">
            <a:avLst/>
          </a:prstGeom>
          <a:ln>
            <a:solidFill>
              <a:srgbClr val="000000"/>
            </a:solidFill>
          </a:ln>
        </p:spPr>
      </p:pic>
      <p:pic>
        <p:nvPicPr>
          <p:cNvPr id="6" name="图片 5"/>
          <p:cNvPicPr>
            <a:picLocks noChangeAspect="1"/>
          </p:cNvPicPr>
          <p:nvPr/>
        </p:nvPicPr>
        <p:blipFill>
          <a:blip r:embed="rId3"/>
          <a:stretch>
            <a:fillRect/>
          </a:stretch>
        </p:blipFill>
        <p:spPr>
          <a:xfrm>
            <a:off x="1031607" y="2137419"/>
            <a:ext cx="6300700" cy="1867735"/>
          </a:xfrm>
          <a:prstGeom prst="rect">
            <a:avLst/>
          </a:prstGeom>
          <a:ln>
            <a:solidFill>
              <a:srgbClr val="000000"/>
            </a:solidFill>
          </a:ln>
        </p:spPr>
      </p:pic>
      <p:pic>
        <p:nvPicPr>
          <p:cNvPr id="7" name="图片 6"/>
          <p:cNvPicPr>
            <a:picLocks noChangeAspect="1"/>
          </p:cNvPicPr>
          <p:nvPr/>
        </p:nvPicPr>
        <p:blipFill>
          <a:blip r:embed="rId4"/>
          <a:stretch>
            <a:fillRect/>
          </a:stretch>
        </p:blipFill>
        <p:spPr>
          <a:xfrm>
            <a:off x="1031607" y="4131394"/>
            <a:ext cx="3360373" cy="1306393"/>
          </a:xfrm>
          <a:prstGeom prst="rect">
            <a:avLst/>
          </a:prstGeom>
          <a:ln>
            <a:solidFill>
              <a:srgbClr val="000000"/>
            </a:solidFill>
          </a:ln>
        </p:spPr>
      </p:pic>
      <p:pic>
        <p:nvPicPr>
          <p:cNvPr id="8" name="图片 7"/>
          <p:cNvPicPr>
            <a:picLocks noChangeAspect="1"/>
          </p:cNvPicPr>
          <p:nvPr/>
        </p:nvPicPr>
        <p:blipFill>
          <a:blip r:embed="rId5"/>
          <a:stretch>
            <a:fillRect/>
          </a:stretch>
        </p:blipFill>
        <p:spPr>
          <a:xfrm>
            <a:off x="4521853" y="4131394"/>
            <a:ext cx="3470527" cy="1043332"/>
          </a:xfrm>
          <a:prstGeom prst="rect">
            <a:avLst/>
          </a:prstGeom>
          <a:ln>
            <a:solidFill>
              <a:srgbClr val="000000"/>
            </a:solidFill>
          </a:ln>
        </p:spPr>
      </p:pic>
      <p:sp>
        <p:nvSpPr>
          <p:cNvPr id="9" name="标题 1"/>
          <p:cNvSpPr>
            <a:spLocks noGrp="1"/>
          </p:cNvSpPr>
          <p:nvPr>
            <p:ph type="title"/>
          </p:nvPr>
        </p:nvSpPr>
        <p:spPr>
          <a:xfrm>
            <a:off x="6346540" y="282145"/>
            <a:ext cx="2689956" cy="648415"/>
          </a:xfrm>
        </p:spPr>
        <p:txBody>
          <a:bodyPr>
            <a:normAutofit fontScale="90000"/>
          </a:bodyPr>
          <a:lstStyle/>
          <a:p>
            <a:pPr algn="r"/>
            <a:r>
              <a:rPr kumimoji="1" lang="en-US" altLang="zh-CN" sz="3200" dirty="0">
                <a:ea typeface="Baskerville" panose="02020502070401020303" pitchFamily="18" charset="0"/>
              </a:rPr>
              <a:t>Implementation</a:t>
            </a:r>
            <a:endParaRPr kumimoji="1" lang="zh-CN" altLang="en-US" sz="3200" dirty="0"/>
          </a:p>
        </p:txBody>
      </p:sp>
    </p:spTree>
    <p:extLst>
      <p:ext uri="{BB962C8B-B14F-4D97-AF65-F5344CB8AC3E}">
        <p14:creationId xmlns:p14="http://schemas.microsoft.com/office/powerpoint/2010/main" val="3110181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ea typeface="Baskerville" panose="02020502070401020303" pitchFamily="18" charset="0"/>
              </a:rPr>
              <a:t>Primitives for Sequence Coordination</a:t>
            </a: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en-US" altLang="zh-CN" dirty="0">
                <a:ea typeface="Baskerville" panose="02020502070401020303" pitchFamily="18" charset="0"/>
              </a:rPr>
              <a:t>AWAIT (</a:t>
            </a:r>
            <a:r>
              <a:rPr kumimoji="1" lang="en-US" altLang="zh-CN" dirty="0" err="1">
                <a:ea typeface="Baskerville" panose="02020502070401020303" pitchFamily="18" charset="0"/>
              </a:rPr>
              <a:t>eventcount</a:t>
            </a:r>
            <a:r>
              <a:rPr kumimoji="1" lang="en-US" altLang="zh-CN" dirty="0">
                <a:ea typeface="Baskerville" panose="02020502070401020303" pitchFamily="18" charset="0"/>
              </a:rPr>
              <a:t>, value) is a before-or-after action </a:t>
            </a:r>
          </a:p>
          <a:p>
            <a:pPr lvl="1"/>
            <a:r>
              <a:rPr kumimoji="1" lang="en-US" altLang="zh-CN" dirty="0">
                <a:ea typeface="Baskerville" panose="02020502070401020303" pitchFamily="18" charset="0"/>
              </a:rPr>
              <a:t>Compares </a:t>
            </a:r>
            <a:r>
              <a:rPr kumimoji="1" lang="en-US" altLang="zh-CN" dirty="0" err="1">
                <a:ea typeface="Baskerville" panose="02020502070401020303" pitchFamily="18" charset="0"/>
              </a:rPr>
              <a:t>eventcount</a:t>
            </a:r>
            <a:r>
              <a:rPr kumimoji="1" lang="en-US" altLang="zh-CN" dirty="0">
                <a:ea typeface="Baskerville" panose="02020502070401020303" pitchFamily="18" charset="0"/>
              </a:rPr>
              <a:t> to value</a:t>
            </a:r>
          </a:p>
          <a:p>
            <a:pPr lvl="1"/>
            <a:r>
              <a:rPr kumimoji="1" lang="en-US" altLang="zh-CN" dirty="0">
                <a:ea typeface="Baskerville" panose="02020502070401020303" pitchFamily="18" charset="0"/>
              </a:rPr>
              <a:t>If </a:t>
            </a:r>
            <a:r>
              <a:rPr kumimoji="1" lang="en-US" altLang="zh-CN" dirty="0" err="1">
                <a:ea typeface="Baskerville" panose="02020502070401020303" pitchFamily="18" charset="0"/>
              </a:rPr>
              <a:t>eventcount</a:t>
            </a:r>
            <a:r>
              <a:rPr kumimoji="1" lang="en-US" altLang="zh-CN" dirty="0">
                <a:ea typeface="Baskerville" panose="02020502070401020303" pitchFamily="18" charset="0"/>
              </a:rPr>
              <a:t> exceeds value</a:t>
            </a:r>
          </a:p>
          <a:p>
            <a:pPr lvl="2"/>
            <a:r>
              <a:rPr kumimoji="1" lang="en-US" altLang="zh-CN" dirty="0">
                <a:ea typeface="Baskerville" panose="02020502070401020303" pitchFamily="18" charset="0"/>
              </a:rPr>
              <a:t>AWAIT returns to its caller. </a:t>
            </a:r>
          </a:p>
          <a:p>
            <a:pPr lvl="1"/>
            <a:r>
              <a:rPr kumimoji="1" lang="en-US" altLang="zh-CN" dirty="0">
                <a:ea typeface="Baskerville" panose="02020502070401020303" pitchFamily="18" charset="0"/>
              </a:rPr>
              <a:t>If </a:t>
            </a:r>
            <a:r>
              <a:rPr kumimoji="1" lang="en-US" altLang="zh-CN" dirty="0" err="1">
                <a:ea typeface="Baskerville" panose="02020502070401020303" pitchFamily="18" charset="0"/>
              </a:rPr>
              <a:t>eventcount</a:t>
            </a:r>
            <a:r>
              <a:rPr kumimoji="1" lang="en-US" altLang="zh-CN" dirty="0">
                <a:ea typeface="Baskerville" panose="02020502070401020303" pitchFamily="18" charset="0"/>
              </a:rPr>
              <a:t> is less than or equal to value</a:t>
            </a:r>
          </a:p>
          <a:p>
            <a:pPr lvl="2"/>
            <a:r>
              <a:rPr kumimoji="1" lang="en-US" altLang="zh-CN" dirty="0">
                <a:ea typeface="Baskerville" panose="02020502070401020303" pitchFamily="18" charset="0"/>
              </a:rPr>
              <a:t>Changes the state of the calling thread to WAITING</a:t>
            </a:r>
          </a:p>
          <a:p>
            <a:pPr lvl="2"/>
            <a:r>
              <a:rPr kumimoji="1" lang="en-US" altLang="zh-CN" dirty="0">
                <a:ea typeface="Baskerville" panose="02020502070401020303" pitchFamily="18" charset="0"/>
              </a:rPr>
              <a:t>Places value and the name of </a:t>
            </a:r>
            <a:r>
              <a:rPr kumimoji="1" lang="en-US" altLang="zh-CN" dirty="0" err="1">
                <a:ea typeface="Baskerville" panose="02020502070401020303" pitchFamily="18" charset="0"/>
              </a:rPr>
              <a:t>eventcount</a:t>
            </a:r>
            <a:r>
              <a:rPr kumimoji="1" lang="en-US" altLang="zh-CN" dirty="0">
                <a:ea typeface="Baskerville" panose="02020502070401020303" pitchFamily="18" charset="0"/>
              </a:rPr>
              <a:t> in this thread's entry in the thread table</a:t>
            </a:r>
          </a:p>
          <a:p>
            <a:pPr lvl="2"/>
            <a:r>
              <a:rPr kumimoji="1" lang="en-US" altLang="zh-CN" dirty="0">
                <a:ea typeface="Baskerville" panose="02020502070401020303" pitchFamily="18" charset="0"/>
              </a:rPr>
              <a:t>Yields its processor</a:t>
            </a:r>
          </a:p>
          <a:p>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74</a:t>
            </a:fld>
            <a:endParaRPr lang="zh-CN" altLang="en-US" dirty="0"/>
          </a:p>
        </p:txBody>
      </p:sp>
    </p:spTree>
    <p:extLst>
      <p:ext uri="{BB962C8B-B14F-4D97-AF65-F5344CB8AC3E}">
        <p14:creationId xmlns:p14="http://schemas.microsoft.com/office/powerpoint/2010/main" val="3849360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ea typeface="Baskerville" panose="02020502070401020303" pitchFamily="18" charset="0"/>
              </a:rPr>
              <a:t>Primitives for Sequence Coordination</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ea typeface="Baskerville" panose="02020502070401020303" pitchFamily="18" charset="0"/>
              </a:rPr>
              <a:t>ADVANCE (</a:t>
            </a:r>
            <a:r>
              <a:rPr kumimoji="1" lang="en-US" altLang="zh-CN" dirty="0" err="1">
                <a:ea typeface="Baskerville" panose="02020502070401020303" pitchFamily="18" charset="0"/>
              </a:rPr>
              <a:t>eventcount</a:t>
            </a:r>
            <a:r>
              <a:rPr kumimoji="1" lang="en-US" altLang="zh-CN" dirty="0">
                <a:ea typeface="Baskerville" panose="02020502070401020303" pitchFamily="18" charset="0"/>
              </a:rPr>
              <a:t>) is a before-or-after action</a:t>
            </a:r>
          </a:p>
          <a:p>
            <a:pPr lvl="1"/>
            <a:r>
              <a:rPr kumimoji="1" lang="en-US" altLang="zh-CN" dirty="0">
                <a:ea typeface="Baskerville" panose="02020502070401020303" pitchFamily="18" charset="0"/>
              </a:rPr>
              <a:t>Increments </a:t>
            </a:r>
            <a:r>
              <a:rPr kumimoji="1" lang="en-US" altLang="zh-CN" dirty="0" err="1">
                <a:ea typeface="Baskerville" panose="02020502070401020303" pitchFamily="18" charset="0"/>
              </a:rPr>
              <a:t>eventcount</a:t>
            </a:r>
            <a:r>
              <a:rPr kumimoji="1" lang="en-US" altLang="zh-CN" dirty="0">
                <a:ea typeface="Baskerville" panose="02020502070401020303" pitchFamily="18" charset="0"/>
              </a:rPr>
              <a:t> by one</a:t>
            </a:r>
          </a:p>
          <a:p>
            <a:pPr lvl="1"/>
            <a:r>
              <a:rPr kumimoji="1" lang="en-US" altLang="zh-CN" dirty="0">
                <a:ea typeface="Baskerville" panose="02020502070401020303" pitchFamily="18" charset="0"/>
              </a:rPr>
              <a:t>Searches the thread table for threads that are waiting on this </a:t>
            </a:r>
            <a:r>
              <a:rPr kumimoji="1" lang="en-US" altLang="zh-CN" dirty="0" err="1">
                <a:ea typeface="Baskerville" panose="02020502070401020303" pitchFamily="18" charset="0"/>
              </a:rPr>
              <a:t>eventcount</a:t>
            </a:r>
            <a:endParaRPr kumimoji="1" lang="en-US" altLang="zh-CN" dirty="0">
              <a:ea typeface="Baskerville" panose="02020502070401020303" pitchFamily="18" charset="0"/>
            </a:endParaRPr>
          </a:p>
          <a:p>
            <a:pPr lvl="1"/>
            <a:r>
              <a:rPr kumimoji="1" lang="en-US" altLang="zh-CN" dirty="0">
                <a:ea typeface="Baskerville" panose="02020502070401020303" pitchFamily="18" charset="0"/>
              </a:rPr>
              <a:t>For each one it finds, </a:t>
            </a:r>
          </a:p>
          <a:p>
            <a:pPr lvl="2"/>
            <a:r>
              <a:rPr kumimoji="1" lang="en-US" altLang="zh-CN" dirty="0">
                <a:ea typeface="Baskerville" panose="02020502070401020303" pitchFamily="18" charset="0"/>
              </a:rPr>
              <a:t>If </a:t>
            </a:r>
            <a:r>
              <a:rPr kumimoji="1" lang="en-US" altLang="zh-CN" dirty="0" err="1">
                <a:ea typeface="Baskerville" panose="02020502070401020303" pitchFamily="18" charset="0"/>
              </a:rPr>
              <a:t>eventcount</a:t>
            </a:r>
            <a:r>
              <a:rPr kumimoji="1" lang="en-US" altLang="zh-CN" dirty="0">
                <a:ea typeface="Baskerville" panose="02020502070401020303" pitchFamily="18" charset="0"/>
              </a:rPr>
              <a:t> now exceeds the value for which that thread is waiting</a:t>
            </a:r>
          </a:p>
          <a:p>
            <a:pPr lvl="2"/>
            <a:r>
              <a:rPr kumimoji="1" lang="en-US" altLang="zh-CN" dirty="0">
                <a:ea typeface="Baskerville" panose="02020502070401020303" pitchFamily="18" charset="0"/>
              </a:rPr>
              <a:t>Changes that thread's state to RUNNABLE</a:t>
            </a:r>
          </a:p>
          <a:p>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75</a:t>
            </a:fld>
            <a:endParaRPr lang="zh-CN" altLang="en-US" dirty="0"/>
          </a:p>
        </p:txBody>
      </p:sp>
    </p:spTree>
    <p:extLst>
      <p:ext uri="{BB962C8B-B14F-4D97-AF65-F5344CB8AC3E}">
        <p14:creationId xmlns:p14="http://schemas.microsoft.com/office/powerpoint/2010/main" val="36116792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ea typeface="Baskerville" panose="02020502070401020303" pitchFamily="18" charset="0"/>
              </a:rPr>
              <a:t>Primitives for Sequence Coordination</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ea typeface="Baskerville" panose="02020502070401020303" pitchFamily="18" charset="0"/>
              </a:rPr>
              <a:t>TICKET (sequencer) is a before-or-after action </a:t>
            </a:r>
          </a:p>
          <a:p>
            <a:pPr lvl="1"/>
            <a:r>
              <a:rPr kumimoji="1" lang="en-US" altLang="zh-CN" dirty="0">
                <a:ea typeface="Baskerville" panose="02020502070401020303" pitchFamily="18" charset="0"/>
              </a:rPr>
              <a:t>Returns a non-negative value that increases by one on each call</a:t>
            </a:r>
          </a:p>
          <a:p>
            <a:pPr lvl="1"/>
            <a:r>
              <a:rPr kumimoji="1" lang="en-US" altLang="zh-CN" dirty="0">
                <a:ea typeface="Baskerville" panose="02020502070401020303" pitchFamily="18" charset="0"/>
              </a:rPr>
              <a:t>Two threads concurrently calling TICKET on the same sequencer </a:t>
            </a:r>
          </a:p>
          <a:p>
            <a:pPr lvl="2"/>
            <a:r>
              <a:rPr kumimoji="1" lang="en-US" altLang="zh-CN" dirty="0">
                <a:ea typeface="Baskerville" panose="02020502070401020303" pitchFamily="18" charset="0"/>
              </a:rPr>
              <a:t>Receive different values</a:t>
            </a:r>
          </a:p>
          <a:p>
            <a:pPr lvl="2"/>
            <a:r>
              <a:rPr kumimoji="1" lang="en-US" altLang="zh-CN" dirty="0">
                <a:ea typeface="Baskerville" panose="02020502070401020303" pitchFamily="18" charset="0"/>
              </a:rPr>
              <a:t>The ordering of the values returned corresponds to the time ordering of the execution of TICKET</a:t>
            </a:r>
          </a:p>
          <a:p>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76</a:t>
            </a:fld>
            <a:endParaRPr lang="zh-CN" altLang="en-US" dirty="0"/>
          </a:p>
        </p:txBody>
      </p:sp>
    </p:spTree>
    <p:extLst>
      <p:ext uri="{BB962C8B-B14F-4D97-AF65-F5344CB8AC3E}">
        <p14:creationId xmlns:p14="http://schemas.microsoft.com/office/powerpoint/2010/main" val="8916646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ea typeface="Baskerville" panose="02020502070401020303" pitchFamily="18" charset="0"/>
              </a:rPr>
              <a:t>Primitives for Sequence Coordination</a:t>
            </a:r>
            <a:endParaRPr kumimoji="1" lang="zh-CN" altLang="en-US" dirty="0"/>
          </a:p>
        </p:txBody>
      </p:sp>
      <p:sp>
        <p:nvSpPr>
          <p:cNvPr id="3" name="内容占位符 2"/>
          <p:cNvSpPr>
            <a:spLocks noGrp="1"/>
          </p:cNvSpPr>
          <p:nvPr>
            <p:ph idx="1"/>
          </p:nvPr>
        </p:nvSpPr>
        <p:spPr/>
        <p:txBody>
          <a:bodyPr/>
          <a:lstStyle/>
          <a:p>
            <a:r>
              <a:rPr kumimoji="1" lang="en-US" altLang="zh-CN" dirty="0">
                <a:ea typeface="Baskerville" panose="02020502070401020303" pitchFamily="18" charset="0"/>
              </a:rPr>
              <a:t>READ (</a:t>
            </a:r>
            <a:r>
              <a:rPr kumimoji="1" lang="en-US" altLang="zh-CN" dirty="0" err="1">
                <a:ea typeface="Baskerville" panose="02020502070401020303" pitchFamily="18" charset="0"/>
              </a:rPr>
              <a:t>eventcount</a:t>
            </a:r>
            <a:r>
              <a:rPr kumimoji="1" lang="en-US" altLang="zh-CN" dirty="0">
                <a:ea typeface="Baskerville" panose="02020502070401020303" pitchFamily="18" charset="0"/>
              </a:rPr>
              <a:t> or sequencer) is a before-or-after action </a:t>
            </a:r>
          </a:p>
          <a:p>
            <a:pPr lvl="1"/>
            <a:r>
              <a:rPr kumimoji="1" lang="en-US" altLang="zh-CN" dirty="0">
                <a:ea typeface="Baskerville" panose="02020502070401020303" pitchFamily="18" charset="0"/>
              </a:rPr>
              <a:t>Returns to the caller the current value of the variable</a:t>
            </a:r>
          </a:p>
          <a:p>
            <a:pPr lvl="1"/>
            <a:r>
              <a:rPr kumimoji="1" lang="en-US" altLang="zh-CN" dirty="0">
                <a:ea typeface="Baskerville" panose="02020502070401020303" pitchFamily="18" charset="0"/>
              </a:rPr>
              <a:t>Having an explicit READ procedure is to assure before-or-after atomicity for </a:t>
            </a:r>
            <a:r>
              <a:rPr kumimoji="1" lang="en-US" altLang="zh-CN" dirty="0" err="1">
                <a:ea typeface="Baskerville" panose="02020502070401020303" pitchFamily="18" charset="0"/>
              </a:rPr>
              <a:t>eventcounts</a:t>
            </a:r>
            <a:r>
              <a:rPr kumimoji="1" lang="en-US" altLang="zh-CN" dirty="0">
                <a:ea typeface="Baskerville" panose="02020502070401020303" pitchFamily="18" charset="0"/>
              </a:rPr>
              <a:t> and sequencers whose value may grow to be larger than a memory cell</a:t>
            </a:r>
          </a:p>
          <a:p>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77</a:t>
            </a:fld>
            <a:endParaRPr lang="zh-CN" altLang="en-US" dirty="0"/>
          </a:p>
        </p:txBody>
      </p:sp>
    </p:spTree>
    <p:extLst>
      <p:ext uri="{BB962C8B-B14F-4D97-AF65-F5344CB8AC3E}">
        <p14:creationId xmlns:p14="http://schemas.microsoft.com/office/powerpoint/2010/main" val="17360793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ea typeface="Baskerville" panose="02020502070401020303" pitchFamily="18" charset="0"/>
              </a:rPr>
              <a:t>Thread State Diagram</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78</a:t>
            </a:fld>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707" y="1357334"/>
            <a:ext cx="5382865" cy="3571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19102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Bounded Buffer Send</a:t>
            </a:r>
          </a:p>
        </p:txBody>
      </p:sp>
      <p:sp>
        <p:nvSpPr>
          <p:cNvPr id="1433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AA48E9BD-8D11-E947-9E0E-1F6612EBD6A4}" type="slidenum">
              <a:rPr lang="zh-CN" altLang="en-US" sz="1400" b="0">
                <a:latin typeface="Baskerville" panose="02020502070401020303" pitchFamily="18" charset="0"/>
                <a:ea typeface="Adobe 楷体 Std R" charset="0"/>
                <a:cs typeface="Adobe 楷体 Std R" charset="0"/>
              </a:rPr>
              <a:pPr/>
              <a:t>8</a:t>
            </a:fld>
            <a:endParaRPr lang="en-US" altLang="zh-CN" sz="1400" b="0" dirty="0">
              <a:latin typeface="Baskerville" panose="02020502070401020303" pitchFamily="18" charset="0"/>
              <a:ea typeface="Adobe 楷体 Std R" charset="0"/>
              <a:cs typeface="Adobe 楷体 Std R" charset="0"/>
            </a:endParaRPr>
          </a:p>
        </p:txBody>
      </p:sp>
      <p:pic>
        <p:nvPicPr>
          <p:cNvPr id="2" name="Picture 1"/>
          <p:cNvPicPr>
            <a:picLocks noChangeAspect="1"/>
          </p:cNvPicPr>
          <p:nvPr/>
        </p:nvPicPr>
        <p:blipFill>
          <a:blip r:embed="rId3"/>
          <a:stretch>
            <a:fillRect/>
          </a:stretch>
        </p:blipFill>
        <p:spPr>
          <a:xfrm>
            <a:off x="467544" y="1297327"/>
            <a:ext cx="6653567" cy="3072341"/>
          </a:xfrm>
          <a:prstGeom prst="rect">
            <a:avLst/>
          </a:prstGeom>
        </p:spPr>
      </p:pic>
      <p:sp>
        <p:nvSpPr>
          <p:cNvPr id="3" name="弧形 2"/>
          <p:cNvSpPr/>
          <p:nvPr/>
        </p:nvSpPr>
        <p:spPr>
          <a:xfrm>
            <a:off x="6660232" y="3073524"/>
            <a:ext cx="460879" cy="576064"/>
          </a:xfrm>
          <a:prstGeom prst="arc">
            <a:avLst>
              <a:gd name="adj1" fmla="val 16200000"/>
              <a:gd name="adj2" fmla="val 5648894"/>
            </a:avLst>
          </a:prstGeom>
          <a:ln w="1905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Baskerville" panose="02020502070401020303" pitchFamily="18" charset="0"/>
            </a:endParaRPr>
          </a:p>
        </p:txBody>
      </p:sp>
      <p:sp>
        <p:nvSpPr>
          <p:cNvPr id="4" name="文本框 3"/>
          <p:cNvSpPr txBox="1"/>
          <p:nvPr/>
        </p:nvSpPr>
        <p:spPr>
          <a:xfrm>
            <a:off x="6611888" y="3712304"/>
            <a:ext cx="2496616" cy="369332"/>
          </a:xfrm>
          <a:prstGeom prst="rect">
            <a:avLst/>
          </a:prstGeom>
          <a:noFill/>
        </p:spPr>
        <p:txBody>
          <a:bodyPr wrap="square" rtlCol="0">
            <a:spAutoFit/>
          </a:bodyPr>
          <a:lstStyle/>
          <a:p>
            <a:r>
              <a:rPr lang="en-US" altLang="zh-CN" dirty="0">
                <a:solidFill>
                  <a:srgbClr val="FF0000"/>
                </a:solidFill>
                <a:latin typeface="Myriad Pro Light SemiCond"/>
                <a:cs typeface="Myriad Pro Light SemiCond"/>
              </a:rPr>
              <a:t>Cannot switch the two</a:t>
            </a:r>
            <a:endParaRPr lang="zh-CN" altLang="en-US" dirty="0">
              <a:solidFill>
                <a:srgbClr val="FF0000"/>
              </a:solidFill>
              <a:latin typeface="Myriad Pro Light SemiCond"/>
              <a:cs typeface="Myriad Pro Light SemiCond"/>
            </a:endParaRPr>
          </a:p>
        </p:txBody>
      </p:sp>
    </p:spTree>
    <p:extLst>
      <p:ext uri="{BB962C8B-B14F-4D97-AF65-F5344CB8AC3E}">
        <p14:creationId xmlns:p14="http://schemas.microsoft.com/office/powerpoint/2010/main" val="5457652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Baskerville" panose="02020502070401020303" pitchFamily="18" charset="0"/>
              </a:rPr>
              <a:t>Bounded Buffer Send/Receive</a:t>
            </a:r>
          </a:p>
        </p:txBody>
      </p:sp>
      <p:sp>
        <p:nvSpPr>
          <p:cNvPr id="4" name="Slide Number Placeholder 3"/>
          <p:cNvSpPr>
            <a:spLocks noGrp="1"/>
          </p:cNvSpPr>
          <p:nvPr>
            <p:ph type="sldNum" sz="quarter" idx="12"/>
          </p:nvPr>
        </p:nvSpPr>
        <p:spPr/>
        <p:txBody>
          <a:bodyPr/>
          <a:lstStyle/>
          <a:p>
            <a:fld id="{8107FB38-4DA8-4D40-A1B7-468F17DAFC82}" type="slidenum">
              <a:rPr lang="zh-CN" altLang="en-US" smtClean="0"/>
              <a:t>9</a:t>
            </a:fld>
            <a:endParaRPr lang="zh-CN" altLang="en-US" dirty="0"/>
          </a:p>
        </p:txBody>
      </p:sp>
      <p:pic>
        <p:nvPicPr>
          <p:cNvPr id="5" name="Picture 4"/>
          <p:cNvPicPr>
            <a:picLocks noChangeAspect="1"/>
          </p:cNvPicPr>
          <p:nvPr/>
        </p:nvPicPr>
        <p:blipFill>
          <a:blip r:embed="rId2"/>
          <a:stretch>
            <a:fillRect/>
          </a:stretch>
        </p:blipFill>
        <p:spPr>
          <a:xfrm>
            <a:off x="467545" y="1267991"/>
            <a:ext cx="4464495" cy="4253805"/>
          </a:xfrm>
          <a:prstGeom prst="rect">
            <a:avLst/>
          </a:prstGeom>
        </p:spPr>
      </p:pic>
    </p:spTree>
    <p:extLst>
      <p:ext uri="{BB962C8B-B14F-4D97-AF65-F5344CB8AC3E}">
        <p14:creationId xmlns:p14="http://schemas.microsoft.com/office/powerpoint/2010/main" val="42918757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id="{85B1D284-D5D3-E84D-BD28-707B0D140669}" vid="{EAB3F4BA-066D-9146-B9C6-197746E0B32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for CSE</Template>
  <TotalTime>5231</TotalTime>
  <Words>5013</Words>
  <Application>Microsoft Macintosh PowerPoint</Application>
  <PresentationFormat>如螢幕大小 (16:10)</PresentationFormat>
  <Paragraphs>941</Paragraphs>
  <Slides>78</Slides>
  <Notes>10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78</vt:i4>
      </vt:variant>
    </vt:vector>
  </HeadingPairs>
  <TitlesOfParts>
    <vt:vector size="83" baseType="lpstr">
      <vt:lpstr>Myriad Pro Light SemiCond</vt:lpstr>
      <vt:lpstr>Source Han Sans HW TC</vt:lpstr>
      <vt:lpstr>Arial</vt:lpstr>
      <vt:lpstr>Baskerville</vt:lpstr>
      <vt:lpstr>Office 主题​​</vt:lpstr>
      <vt:lpstr>Thread and Condition Variable</vt:lpstr>
      <vt:lpstr>Producer–consumer problem</vt:lpstr>
      <vt:lpstr>Bounded Buffer between Producer &amp; Consumer</vt:lpstr>
      <vt:lpstr>Enforce Modularity for Bounded Buffer</vt:lpstr>
      <vt:lpstr>Bounded Buffer and its API</vt:lpstr>
      <vt:lpstr>Enforce Modularity for Bounded Buffer</vt:lpstr>
      <vt:lpstr>Virtual Communication Links</vt:lpstr>
      <vt:lpstr>Bounded Buffer Send</vt:lpstr>
      <vt:lpstr>Bounded Buffer Send/Receive</vt:lpstr>
      <vt:lpstr>Assumptions of the Previous Implementation</vt:lpstr>
      <vt:lpstr>Concurrency</vt:lpstr>
      <vt:lpstr>Multiple Senders</vt:lpstr>
      <vt:lpstr>Case 1</vt:lpstr>
      <vt:lpstr>Case 2</vt:lpstr>
      <vt:lpstr>Send with Locking: Correct?</vt:lpstr>
      <vt:lpstr>Send with Locking: the Correct Version</vt:lpstr>
      <vt:lpstr>Send with Locking: Another Version</vt:lpstr>
      <vt:lpstr>The Need for Yield()</vt:lpstr>
      <vt:lpstr>The yield() System Call</vt:lpstr>
      <vt:lpstr>send() with yield()</vt:lpstr>
      <vt:lpstr>YIELD() Implementation</vt:lpstr>
      <vt:lpstr>YIELD() Implementation</vt:lpstr>
      <vt:lpstr>YIELD() Implementation</vt:lpstr>
      <vt:lpstr>YIELD() Implementation</vt:lpstr>
      <vt:lpstr>YIELD() Implementation</vt:lpstr>
      <vt:lpstr>Conditional Variables</vt:lpstr>
      <vt:lpstr>Review: send() with Lock</vt:lpstr>
      <vt:lpstr>A Lot of Wasting Checks</vt:lpstr>
      <vt:lpstr>Condition Variables</vt:lpstr>
      <vt:lpstr>Send with WAIT/NOTIFY (Incorrect Version)</vt:lpstr>
      <vt:lpstr>Send with WAIT/NOTIFY</vt:lpstr>
      <vt:lpstr>The Lost Notify Problem</vt:lpstr>
      <vt:lpstr>The Lost Notify Problem</vt:lpstr>
      <vt:lpstr>New API: WAIT(bb.full, bb.lock)</vt:lpstr>
      <vt:lpstr>New API: WAIT(bb.full, bb.lock)</vt:lpstr>
      <vt:lpstr>WAIT</vt:lpstr>
      <vt:lpstr>WAIT &amp; NOTIFY</vt:lpstr>
      <vt:lpstr>Recall YIELD()</vt:lpstr>
      <vt:lpstr>YIELD_WAIT()</vt:lpstr>
      <vt:lpstr>YIELD_WAIT()</vt:lpstr>
      <vt:lpstr>YIELD_WAIT()</vt:lpstr>
      <vt:lpstr>YIELD_WAIT()</vt:lpstr>
      <vt:lpstr>Preemption</vt:lpstr>
      <vt:lpstr>Preemptive Scheduling</vt:lpstr>
      <vt:lpstr>Implement Preemptive Scheduling</vt:lpstr>
      <vt:lpstr>Timer Interrupt Handler</vt:lpstr>
      <vt:lpstr>YIELD_WAIT()</vt:lpstr>
      <vt:lpstr>YIELD_WAIT()</vt:lpstr>
      <vt:lpstr>YIELD_WAIT()</vt:lpstr>
      <vt:lpstr>Summary</vt:lpstr>
      <vt:lpstr>Understanding The Code In Book</vt:lpstr>
      <vt:lpstr>Thread Layer and Processor Layer</vt:lpstr>
      <vt:lpstr>Context Switch</vt:lpstr>
      <vt:lpstr>Creating a Thread</vt:lpstr>
      <vt:lpstr>Start the Scheduler</vt:lpstr>
      <vt:lpstr>PowerPoint 簡報</vt:lpstr>
      <vt:lpstr>Thread Exit</vt:lpstr>
      <vt:lpstr>Destroy a Thread</vt:lpstr>
      <vt:lpstr>PowerPoint 簡報</vt:lpstr>
      <vt:lpstr>The New Scheduler()</vt:lpstr>
      <vt:lpstr>Context Switch</vt:lpstr>
      <vt:lpstr>PowerPoint 簡報</vt:lpstr>
      <vt:lpstr>PowerPoint 簡報</vt:lpstr>
      <vt:lpstr>PowerPoint 簡報</vt:lpstr>
      <vt:lpstr>PowerPoint 簡報</vt:lpstr>
      <vt:lpstr>PowerPoint 簡報</vt:lpstr>
      <vt:lpstr>thread_table_lock</vt:lpstr>
      <vt:lpstr>First time of a thread</vt:lpstr>
      <vt:lpstr>Eventcount &amp; Sequencer</vt:lpstr>
      <vt:lpstr>Single Sender and Single Receiver</vt:lpstr>
      <vt:lpstr>4 Primitives</vt:lpstr>
      <vt:lpstr>Multiple Senders and Single Receiver</vt:lpstr>
      <vt:lpstr>Implementation</vt:lpstr>
      <vt:lpstr>Primitives for Sequence Coordination</vt:lpstr>
      <vt:lpstr>Primitives for Sequence Coordination</vt:lpstr>
      <vt:lpstr>Primitives for Sequence Coordination</vt:lpstr>
      <vt:lpstr>Primitives for Sequence Coordination</vt:lpstr>
      <vt:lpstr>Thread State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Xia Yubin</dc:creator>
  <cp:lastModifiedBy>Microsoft Office User</cp:lastModifiedBy>
  <cp:revision>142</cp:revision>
  <cp:lastPrinted>2016-06-13T07:55:34Z</cp:lastPrinted>
  <dcterms:created xsi:type="dcterms:W3CDTF">2017-05-12T06:55:38Z</dcterms:created>
  <dcterms:modified xsi:type="dcterms:W3CDTF">2019-11-14T03:18:35Z</dcterms:modified>
</cp:coreProperties>
</file>