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79335" autoAdjust="0"/>
  </p:normalViewPr>
  <p:slideViewPr>
    <p:cSldViewPr>
      <p:cViewPr varScale="1">
        <p:scale>
          <a:sx n="113" d="100"/>
          <a:sy n="113" d="100"/>
        </p:scale>
        <p:origin x="1480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>
                <a:latin typeface="Baskerville" panose="02020502070401020303" pitchFamily="18" charset="0"/>
              </a:rPr>
              <a:t>2019/11/14</a:t>
            </a:fld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>
                <a:latin typeface="Baskerville" panose="02020502070401020303" pitchFamily="18" charset="0"/>
              </a:rPr>
              <a:t>‹#›</a:t>
            </a:fld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fld id="{A2D7DB94-E0DE-4F0F-A9B7-54654CD8C8B1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fld id="{3A84A077-83E9-49A7-9F59-234D78BD694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0"/>
              </a:rPr>
              <a:t>When Bob is PREPARED, what if Alice crash? Bob may wait indefinitely. Here, the coordinator is a single point of failure.</a:t>
            </a:r>
          </a:p>
          <a:p>
            <a:r>
              <a:rPr lang="en-US" altLang="zh-CN" dirty="0">
                <a:ea typeface="宋体" charset="0"/>
              </a:rPr>
              <a:t>Alice collects PREPARED responses.</a:t>
            </a:r>
          </a:p>
          <a:p>
            <a:r>
              <a:rPr lang="en-US" altLang="zh-CN" dirty="0">
                <a:ea typeface="宋体" charset="0"/>
              </a:rPr>
              <a:t>After </a:t>
            </a:r>
            <a:r>
              <a:rPr lang="en-US" dirty="0">
                <a:ea typeface="宋体" charset="0"/>
              </a:rPr>
              <a:t>"</a:t>
            </a:r>
            <a:r>
              <a:rPr lang="en-US" altLang="zh-CN" dirty="0">
                <a:ea typeface="宋体" charset="0"/>
              </a:rPr>
              <a:t>thanks</a:t>
            </a:r>
            <a:r>
              <a:rPr lang="en-US" dirty="0">
                <a:ea typeface="宋体" charset="0"/>
              </a:rPr>
              <a:t>"</a:t>
            </a:r>
            <a:r>
              <a:rPr lang="en-US" altLang="zh-CN" dirty="0">
                <a:ea typeface="宋体" charset="0"/>
              </a:rPr>
              <a:t> from Alice, B,C,D will change from PREPARED to COMMITTED, perform post-commit actions and exit.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995D682-782A-7747-915B-E818D6FEF11F}" type="slidenum">
              <a:rPr lang="zh-CN" altLang="en-US" sz="1200" b="0">
                <a:latin typeface="Baskerville" panose="02020502070401020303" pitchFamily="18" charset="0"/>
              </a:rPr>
              <a:pPr/>
              <a:t>13</a:t>
            </a:fld>
            <a:endParaRPr lang="en-US" altLang="zh-CN" sz="1200" b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8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6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2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7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2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  <a:lvl2pPr>
              <a:lnSpc>
                <a:spcPct val="120000"/>
              </a:lnSpc>
              <a:defRPr sz="24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2pPr>
            <a:lvl3pPr>
              <a:lnSpc>
                <a:spcPct val="120000"/>
              </a:lnSpc>
              <a:defRPr sz="20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3pPr>
            <a:lvl4pPr>
              <a:lnSpc>
                <a:spcPct val="120000"/>
              </a:lnSpc>
              <a:defRPr sz="18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4pPr>
            <a:lvl5pPr>
              <a:lnSpc>
                <a:spcPct val="120000"/>
              </a:lnSpc>
              <a:defRPr sz="18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i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 b="0" i="0"/>
            </a:lvl1pPr>
            <a:lvl2pPr>
              <a:defRPr sz="2400" b="0" i="0"/>
            </a:lvl2pPr>
            <a:lvl3pPr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 b="0" i="0"/>
            </a:lvl1pPr>
            <a:lvl2pPr>
              <a:defRPr sz="2400" b="0" i="0"/>
            </a:lvl2pPr>
            <a:lvl3pPr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Distributed Transaction</a:t>
            </a:r>
            <a:endParaRPr kumimoji="1" lang="zh-CN" altLang="en-US" sz="4400" dirty="0">
              <a:solidFill>
                <a:schemeClr val="bg1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Transaction</a:t>
            </a:r>
            <a:r>
              <a:rPr lang="zh-CN" altLang="en-US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across multiple sites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Two-phase Commit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ea typeface="MS PGothic" charset="0"/>
              </a:rPr>
              <a:t>Phase-1: preparation / voting</a:t>
            </a:r>
          </a:p>
          <a:p>
            <a:pPr lvl="1"/>
            <a:r>
              <a:rPr lang="en-US" altLang="zh-CN" sz="2000" dirty="0">
                <a:ea typeface="MS PGothic" charset="0"/>
              </a:rPr>
              <a:t>Lower-layer transactions either aborts or </a:t>
            </a:r>
            <a:r>
              <a:rPr lang="en-US" altLang="zh-CN" sz="2000" i="1" dirty="0">
                <a:ea typeface="MS PGothic" charset="0"/>
              </a:rPr>
              <a:t>tentatively</a:t>
            </a:r>
            <a:r>
              <a:rPr lang="en-US" altLang="zh-CN" sz="2000" dirty="0">
                <a:ea typeface="MS PGothic" charset="0"/>
              </a:rPr>
              <a:t> committed</a:t>
            </a:r>
          </a:p>
          <a:p>
            <a:pPr lvl="1"/>
            <a:r>
              <a:rPr lang="en-US" altLang="zh-CN" sz="2000" dirty="0">
                <a:ea typeface="MS PGothic" charset="0"/>
              </a:rPr>
              <a:t>Higher-layer transaction evaluate lower situation</a:t>
            </a:r>
          </a:p>
          <a:p>
            <a:r>
              <a:rPr lang="en-US" altLang="zh-CN" sz="2400" b="1" dirty="0">
                <a:ea typeface="MS PGothic" charset="0"/>
              </a:rPr>
              <a:t>Phase-2: commitment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top-layer, then COMMIT or ABORT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nested itself, then become tentatively committed</a:t>
            </a:r>
          </a:p>
          <a:p>
            <a:pPr lvl="1"/>
            <a:endParaRPr lang="zh-CN" altLang="en-US" sz="2000" dirty="0"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6B9DA79-1C44-8E47-8ACE-C12C881E8267}" type="slidenum">
              <a:rPr lang="zh-CN" altLang="en-US" sz="1400" b="0">
                <a:latin typeface="Baskerville" panose="02020502070401020303" pitchFamily="18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 dirty="0">
              <a:latin typeface="Baskerville" panose="02020502070401020303" pitchFamily="18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406009"/>
            <a:ext cx="8229600" cy="1239525"/>
          </a:xfrm>
        </p:spPr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two-phase commit: nodes agree that they are ready to commit before committing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0" y="337220"/>
            <a:ext cx="7524328" cy="39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MS PGothic" charset="0"/>
              </a:rPr>
              <a:t>Worker</a:t>
            </a:r>
            <a:r>
              <a:rPr lang="en-US" altLang="zh-CN" dirty="0">
                <a:ea typeface="MS PGothic" charset="0"/>
              </a:rPr>
              <a:t>: Bob, Charles, Dawn</a:t>
            </a:r>
          </a:p>
          <a:p>
            <a:pPr lvl="1"/>
            <a:r>
              <a:rPr lang="en-US" altLang="zh-CN" dirty="0">
                <a:ea typeface="MS PGothic" charset="0"/>
              </a:rPr>
              <a:t>Does three transactions: X, Y, Z</a:t>
            </a:r>
          </a:p>
          <a:p>
            <a:r>
              <a:rPr lang="en-US" altLang="zh-CN" b="1" dirty="0">
                <a:ea typeface="MS PGothic" charset="0"/>
              </a:rPr>
              <a:t>Coordinator</a:t>
            </a:r>
            <a:r>
              <a:rPr lang="en-US" altLang="zh-CN" dirty="0">
                <a:ea typeface="MS PGothic" charset="0"/>
              </a:rPr>
              <a:t>: Alice </a:t>
            </a:r>
          </a:p>
          <a:p>
            <a:pPr lvl="1"/>
            <a:r>
              <a:rPr lang="en-US" altLang="zh-CN" dirty="0">
                <a:ea typeface="MS PGothic" charset="0"/>
              </a:rPr>
              <a:t>Create a higher-layer transaction</a:t>
            </a:r>
          </a:p>
          <a:p>
            <a:pPr lvl="1"/>
            <a:r>
              <a:rPr lang="en-US" altLang="zh-CN" dirty="0">
                <a:ea typeface="MS PGothic" charset="0"/>
              </a:rPr>
              <a:t>Send three messages to the three workers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MS PGothic" charset="0"/>
              </a:rPr>
              <a:t>Challenge</a:t>
            </a:r>
            <a:r>
              <a:rPr lang="en-US" altLang="zh-CN" dirty="0">
                <a:solidFill>
                  <a:schemeClr val="accent2"/>
                </a:solidFill>
                <a:ea typeface="MS PGothic" charset="0"/>
              </a:rPr>
              <a:t>: un-reliable communication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32F1615-51AD-F149-9F32-CCAD431BE2B6}" type="slidenum">
              <a:rPr lang="zh-CN" altLang="en-US" sz="1400" b="0">
                <a:latin typeface="Baskerville" panose="02020502070401020303" pitchFamily="18" charset="0"/>
                <a:ea typeface="Adobe 楷体 Std R" charset="0"/>
                <a:cs typeface="Adobe 楷体 Std R" charset="0"/>
              </a:rPr>
              <a:pPr/>
              <a:t>12</a:t>
            </a:fld>
            <a:endParaRPr lang="en-US" altLang="zh-CN" sz="1400" b="0" dirty="0">
              <a:latin typeface="Baskerville" panose="02020502070401020303" pitchFamily="18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1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0972"/>
            <a:ext cx="4572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4" y="659740"/>
            <a:ext cx="3581400" cy="9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7784"/>
            <a:ext cx="8686800" cy="105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290493"/>
            <a:ext cx="5370513" cy="99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1906597"/>
            <a:ext cx="18867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Baskerville" panose="02020502070401020303" pitchFamily="18" charset="0"/>
              </a:rPr>
              <a:t>Commit Phase-1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1" y="4271972"/>
            <a:ext cx="18867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Baskerville" panose="02020502070401020303" pitchFamily="18" charset="0"/>
              </a:rPr>
              <a:t>Commit Phase-2</a:t>
            </a:r>
          </a:p>
        </p:txBody>
      </p:sp>
      <p:cxnSp>
        <p:nvCxnSpPr>
          <p:cNvPr id="37895" name="Straight Connector 14"/>
          <p:cNvCxnSpPr>
            <a:cxnSpLocks noChangeShapeType="1"/>
          </p:cNvCxnSpPr>
          <p:nvPr/>
        </p:nvCxnSpPr>
        <p:spPr bwMode="auto">
          <a:xfrm>
            <a:off x="0" y="4208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01638" y="3509972"/>
            <a:ext cx="3048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Baskerville" panose="02020502070401020303" pitchFamily="18" charset="0"/>
              </a:rPr>
              <a:t>Bob: tentative committed</a:t>
            </a:r>
          </a:p>
          <a:p>
            <a:pPr>
              <a:defRPr/>
            </a:pPr>
            <a:r>
              <a:rPr lang="en-US" sz="1600" dirty="0">
                <a:latin typeface="Baskerville" panose="02020502070401020303" pitchFamily="18" charset="0"/>
              </a:rPr>
              <a:t>State: PREPARED</a:t>
            </a:r>
          </a:p>
        </p:txBody>
      </p:sp>
      <p:pic>
        <p:nvPicPr>
          <p:cNvPr id="3789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22472"/>
            <a:ext cx="2514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8" name="Straight Connector 16"/>
          <p:cNvCxnSpPr>
            <a:cxnSpLocks noChangeShapeType="1"/>
          </p:cNvCxnSpPr>
          <p:nvPr/>
        </p:nvCxnSpPr>
        <p:spPr bwMode="auto">
          <a:xfrm>
            <a:off x="0" y="1795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81000" y="5018097"/>
            <a:ext cx="304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Baskerville" panose="02020502070401020303" pitchFamily="18" charset="0"/>
              </a:rPr>
              <a:t>Bob: COMMITTED</a:t>
            </a:r>
          </a:p>
        </p:txBody>
      </p:sp>
      <p:cxnSp>
        <p:nvCxnSpPr>
          <p:cNvPr id="37900" name="Straight Arrow Connector 19"/>
          <p:cNvCxnSpPr>
            <a:cxnSpLocks noChangeShapeType="1"/>
          </p:cNvCxnSpPr>
          <p:nvPr/>
        </p:nvCxnSpPr>
        <p:spPr bwMode="auto">
          <a:xfrm flipH="1">
            <a:off x="3276600" y="652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1" name="Straight Arrow Connector 20"/>
          <p:cNvCxnSpPr>
            <a:cxnSpLocks noChangeShapeType="1"/>
          </p:cNvCxnSpPr>
          <p:nvPr/>
        </p:nvCxnSpPr>
        <p:spPr bwMode="auto">
          <a:xfrm>
            <a:off x="3276600" y="16684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2" name="Straight Arrow Connector 25"/>
          <p:cNvCxnSpPr>
            <a:cxnSpLocks noChangeShapeType="1"/>
          </p:cNvCxnSpPr>
          <p:nvPr/>
        </p:nvCxnSpPr>
        <p:spPr bwMode="auto">
          <a:xfrm flipH="1">
            <a:off x="3276600" y="26209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3" name="Straight Arrow Connector 27"/>
          <p:cNvCxnSpPr>
            <a:cxnSpLocks noChangeShapeType="1"/>
          </p:cNvCxnSpPr>
          <p:nvPr/>
        </p:nvCxnSpPr>
        <p:spPr bwMode="auto">
          <a:xfrm>
            <a:off x="3276600" y="40179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4" name="Straight Arrow Connector 28"/>
          <p:cNvCxnSpPr>
            <a:cxnSpLocks noChangeShapeType="1"/>
          </p:cNvCxnSpPr>
          <p:nvPr/>
        </p:nvCxnSpPr>
        <p:spPr bwMode="auto">
          <a:xfrm flipH="1">
            <a:off x="3276600" y="4843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81000" y="5224472"/>
            <a:ext cx="3124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Baskerville" panose="02020502070401020303" pitchFamily="18" charset="0"/>
              </a:rPr>
              <a:t>Bob will perform post-commit</a:t>
            </a:r>
          </a:p>
        </p:txBody>
      </p:sp>
    </p:spTree>
    <p:extLst>
      <p:ext uri="{BB962C8B-B14F-4D97-AF65-F5344CB8AC3E}">
        <p14:creationId xmlns:p14="http://schemas.microsoft.com/office/powerpoint/2010/main" val="171711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B4B3117-BE29-6644-8A1F-F72D31B874FC}" type="slidenum">
              <a:rPr lang="zh-CN" altLang="en-US" sz="1400" b="0">
                <a:latin typeface="Baskerville" panose="02020502070401020303" pitchFamily="18" charset="0"/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 dirty="0">
              <a:latin typeface="Baskerville" panose="02020502070401020303" pitchFamily="18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000"/>
            <a:ext cx="82296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400" y="1079500"/>
            <a:ext cx="1676400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  <a:latin typeface="Baskerville" panose="02020502070401020303" pitchFamily="18" charset="0"/>
              </a:rPr>
              <a:t>3N messages</a:t>
            </a:r>
          </a:p>
        </p:txBody>
      </p:sp>
    </p:spTree>
    <p:extLst>
      <p:ext uri="{BB962C8B-B14F-4D97-AF65-F5344CB8AC3E}">
        <p14:creationId xmlns:p14="http://schemas.microsoft.com/office/powerpoint/2010/main" val="221076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MS PGothic" charset="0"/>
              </a:rPr>
              <a:t>Coordinator</a:t>
            </a:r>
          </a:p>
          <a:p>
            <a:pPr lvl="1"/>
            <a:r>
              <a:rPr lang="en-US" altLang="zh-CN" sz="2400" dirty="0">
                <a:ea typeface="MS PGothic" charset="0"/>
              </a:rPr>
              <a:t>Collect some </a:t>
            </a:r>
            <a:r>
              <a:rPr lang="en-US" altLang="zh-CN" sz="2400" b="1" dirty="0">
                <a:ea typeface="MS PGothic" charset="0"/>
              </a:rPr>
              <a:t>ABORT</a:t>
            </a:r>
            <a:r>
              <a:rPr lang="en-US" altLang="zh-CN" sz="2400" dirty="0">
                <a:ea typeface="MS PGothic" charset="0"/>
              </a:rPr>
              <a:t> or nothing: </a:t>
            </a:r>
            <a:r>
              <a:rPr lang="en-US" altLang="zh-CN" sz="2400" b="1" dirty="0">
                <a:ea typeface="MS PGothic" charset="0"/>
              </a:rPr>
              <a:t>ABORT</a:t>
            </a:r>
            <a:r>
              <a:rPr lang="en-US" altLang="zh-CN" sz="2400" dirty="0">
                <a:ea typeface="MS PGothic" charset="0"/>
              </a:rPr>
              <a:t> or assign the work to another worker</a:t>
            </a:r>
          </a:p>
          <a:p>
            <a:pPr lvl="1"/>
            <a:r>
              <a:rPr lang="en-US" altLang="zh-CN" sz="2400" dirty="0">
                <a:ea typeface="MS PGothic" charset="0"/>
              </a:rPr>
              <a:t>Collect all </a:t>
            </a:r>
            <a:r>
              <a:rPr lang="en-US" altLang="zh-CN" sz="2400" b="1" dirty="0">
                <a:ea typeface="MS PGothic" charset="0"/>
              </a:rPr>
              <a:t>COMMIT</a:t>
            </a:r>
            <a:r>
              <a:rPr lang="en-US" altLang="zh-CN" sz="2400" dirty="0">
                <a:ea typeface="MS PGothic" charset="0"/>
              </a:rPr>
              <a:t>: then </a:t>
            </a:r>
            <a:r>
              <a:rPr lang="en-US" altLang="zh-CN" sz="2400" b="1" dirty="0">
                <a:ea typeface="MS PGothic" charset="0"/>
              </a:rPr>
              <a:t>COMMIT</a:t>
            </a:r>
          </a:p>
          <a:p>
            <a:r>
              <a:rPr lang="en-US" altLang="zh-CN" sz="2800" dirty="0">
                <a:ea typeface="MS PGothic" charset="0"/>
              </a:rPr>
              <a:t>Worker</a:t>
            </a:r>
          </a:p>
          <a:p>
            <a:pPr lvl="1"/>
            <a:r>
              <a:rPr lang="en-US" altLang="zh-CN" sz="2400" dirty="0">
                <a:ea typeface="MS PGothic" charset="0"/>
              </a:rPr>
              <a:t>When receive nothing: resend </a:t>
            </a:r>
            <a:r>
              <a:rPr lang="en-US" altLang="zh-CN" sz="2400" b="1" dirty="0">
                <a:ea typeface="MS PGothic" charset="0"/>
              </a:rPr>
              <a:t>PREPARED</a:t>
            </a:r>
          </a:p>
          <a:p>
            <a:pPr lvl="2"/>
            <a:r>
              <a:rPr lang="en-US" altLang="zh-CN" sz="2000" dirty="0">
                <a:ea typeface="MS PGothic" charset="0"/>
              </a:rPr>
              <a:t>Coordinator will send current state if it receives duplicate message</a:t>
            </a:r>
          </a:p>
          <a:p>
            <a:pPr lvl="1"/>
            <a:r>
              <a:rPr lang="en-US" altLang="zh-CN" sz="2400" dirty="0">
                <a:ea typeface="MS PGothic" charset="0"/>
              </a:rPr>
              <a:t>When receive </a:t>
            </a:r>
            <a:r>
              <a:rPr lang="en-US" altLang="zh-CN" sz="2400" b="1" dirty="0">
                <a:ea typeface="MS PGothic" charset="0"/>
              </a:rPr>
              <a:t>COMMIT</a:t>
            </a:r>
            <a:r>
              <a:rPr lang="en-US" altLang="zh-CN" sz="2400" dirty="0">
                <a:ea typeface="MS PGothic" charset="0"/>
              </a:rPr>
              <a:t>: then </a:t>
            </a:r>
            <a:r>
              <a:rPr lang="en-US" altLang="zh-CN" sz="2400" b="1" dirty="0">
                <a:ea typeface="MS PGothic" charset="0"/>
              </a:rPr>
              <a:t>COMMIT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0F630D0-117A-A542-BA23-996E4DBA4F5A}" type="slidenum">
              <a:rPr lang="zh-CN" altLang="en-US" sz="1400" b="0">
                <a:latin typeface="Baskerville" panose="02020502070401020303" pitchFamily="18" charset="0"/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 dirty="0">
              <a:latin typeface="Baskerville" panose="02020502070401020303" pitchFamily="18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skerville" panose="02020502070401020303" pitchFamily="18" charset="0"/>
              </a:rPr>
              <a:t>assume all parts of the transactions prior to </a:t>
            </a:r>
          </a:p>
          <a:p>
            <a:r>
              <a:rPr lang="en-US" altLang="zh-CN" sz="1400" dirty="0">
                <a:latin typeface="Baskerville" panose="02020502070401020303" pitchFamily="18" charset="0"/>
              </a:rPr>
              <a:t>commit have happened </a:t>
            </a:r>
            <a:endParaRPr lang="en-US" altLang="zh-CN" sz="1400" dirty="0">
              <a:effectLst/>
              <a:latin typeface="Baskerville" panose="02020502070401020303" pitchFamily="18" charset="0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522067"/>
            <a:ext cx="8229600" cy="1071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two-phase commit: nodes agree that they're </a:t>
            </a:r>
            <a:br>
              <a:rPr lang="zh-CN" altLang="en-US" dirty="0"/>
            </a:br>
            <a:r>
              <a:rPr lang="en-US" altLang="zh-CN" dirty="0">
                <a:ea typeface="Baskerville" panose="02020502070401020303" pitchFamily="18" charset="0"/>
              </a:rPr>
              <a:t>ready to commit before committing </a:t>
            </a:r>
            <a:endParaRPr lang="en-US" altLang="zh-CN" dirty="0">
              <a:effectLst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638540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317776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79360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4129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lost prepare </a:t>
            </a:r>
          </a:p>
        </p:txBody>
      </p:sp>
      <p:sp>
        <p:nvSpPr>
          <p:cNvPr id="2" name="矩形 1"/>
          <p:cNvSpPr/>
          <p:nvPr/>
        </p:nvSpPr>
        <p:spPr>
          <a:xfrm>
            <a:off x="5105430" y="2425452"/>
            <a:ext cx="603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dirty="0">
                <a:latin typeface="Baskerville" panose="02020502070401020303" pitchFamily="18" charset="0"/>
              </a:rPr>
              <a:t>X </a:t>
            </a:r>
            <a:endParaRPr lang="da-DK" altLang="zh-CN" sz="3200" dirty="0">
              <a:effectLst/>
              <a:latin typeface="Baskerville" panose="02020502070401020303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</a:rPr>
              <a:t>timeout;</a:t>
            </a:r>
            <a:r>
              <a:rPr lang="zh-CN" altLang="en-US" dirty="0">
                <a:latin typeface="Baskerville" panose="02020502070401020303" pitchFamily="18" charset="0"/>
              </a:rPr>
              <a:t> </a:t>
            </a:r>
            <a:r>
              <a:rPr lang="en-US" altLang="zh-CN" dirty="0">
                <a:latin typeface="Baskerville" panose="02020502070401020303" pitchFamily="18" charset="0"/>
              </a:rPr>
              <a:t>resend</a:t>
            </a:r>
            <a:endParaRPr lang="en-US" altLang="zh-CN" dirty="0">
              <a:effectLst/>
              <a:latin typeface="Baskerville" panose="02020502070401020303" pitchFamily="18" charset="0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95936" y="276096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95936" y="252794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6810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  <p:bldP spid="45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928328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346580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>
            <a:spLocks/>
          </p:cNvSpPr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</a:rPr>
              <a:t>failure: lost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</a:rPr>
              <a:t>ACK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</a:rPr>
              <a:t>for prepare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</a:rPr>
              <a:t>timeout;</a:t>
            </a:r>
            <a:r>
              <a:rPr lang="zh-CN" altLang="en-US" dirty="0">
                <a:latin typeface="Baskerville" panose="02020502070401020303" pitchFamily="18" charset="0"/>
              </a:rPr>
              <a:t> </a:t>
            </a:r>
            <a:r>
              <a:rPr lang="en-US" altLang="zh-CN" dirty="0">
                <a:latin typeface="Baskerville" panose="02020502070401020303" pitchFamily="18" charset="0"/>
              </a:rPr>
              <a:t>resend</a:t>
            </a:r>
            <a:endParaRPr lang="en-US" altLang="zh-CN" dirty="0">
              <a:effectLst/>
              <a:latin typeface="Baskerville" panose="02020502070401020303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39367" y="2632765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dirty="0">
                <a:latin typeface="Baskerville" panose="02020502070401020303" pitchFamily="18" charset="0"/>
              </a:rPr>
              <a:t>X </a:t>
            </a:r>
            <a:endParaRPr lang="da-DK" altLang="zh-CN" sz="2400" dirty="0">
              <a:effectLst/>
              <a:latin typeface="Baskerville" panose="02020502070401020303" pitchFamily="18" charset="0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95936" y="292950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7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763688" y="3712304"/>
            <a:ext cx="754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abort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abort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522067"/>
            <a:ext cx="8229600" cy="1071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worker failure during prepare </a:t>
            </a:r>
          </a:p>
        </p:txBody>
      </p:sp>
    </p:spTree>
    <p:extLst>
      <p:ext uri="{BB962C8B-B14F-4D97-AF65-F5344CB8AC3E}">
        <p14:creationId xmlns:p14="http://schemas.microsoft.com/office/powerpoint/2010/main" val="22309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Goal: Build Reliable Systems from Unreliable Components</a:t>
            </a:r>
            <a:endParaRPr kumimoji="1" lang="zh-CN" altLang="en-US" sz="28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47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The abstraction that makes that easier is </a:t>
            </a:r>
            <a:r>
              <a:rPr lang="en-US" altLang="zh-CN" sz="2200" dirty="0">
                <a:solidFill>
                  <a:schemeClr val="accent2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transactions</a:t>
            </a:r>
            <a:r>
              <a:rPr lang="en-US" altLang="zh-CN" sz="22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, which provide atomicity and isolation, while not hindering performance 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2425452"/>
            <a:ext cx="11336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  <a:t>all-or-</a:t>
            </a:r>
          </a:p>
          <a:p>
            <a: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  <a:t>nothing 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2051720" y="2800301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824" y="2497460"/>
            <a:ext cx="59046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  <a:t>shadow copies (simple, poor</a:t>
            </a:r>
            <a:r>
              <a:rPr lang="zh-CN" altLang="en-US" sz="2200" dirty="0">
                <a:latin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  <a:t>performance) or logs (better performance, a bit more complex)</a:t>
            </a:r>
          </a:p>
          <a:p>
            <a:endParaRPr lang="zh-CN" altLang="en-US" sz="2200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3394948"/>
            <a:ext cx="12259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  <a:t>before-or</a:t>
            </a:r>
            <a:b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</a:br>
            <a:r>
              <a:rPr lang="en-US" altLang="zh-CN" sz="2200" dirty="0">
                <a:latin typeface="Baskerville" panose="02020502070401020303" pitchFamily="18" charset="0"/>
                <a:cs typeface="+mn-ea"/>
                <a:sym typeface="+mn-lt"/>
              </a:rPr>
              <a:t>after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2051720" y="376979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573861"/>
            <a:ext cx="8229600" cy="94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eventually, we also want transaction-based systems to be </a:t>
            </a:r>
            <a:r>
              <a:rPr lang="en-US" altLang="zh-CN" sz="2200" dirty="0">
                <a:solidFill>
                  <a:srgbClr val="FF2600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distributed</a:t>
            </a:r>
            <a:r>
              <a:rPr lang="en-US" altLang="zh-CN" sz="22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: to run across multiple machines</a:t>
            </a:r>
          </a:p>
        </p:txBody>
      </p:sp>
      <p:sp>
        <p:nvSpPr>
          <p:cNvPr id="12" name="矩形 11"/>
          <p:cNvSpPr/>
          <p:nvPr/>
        </p:nvSpPr>
        <p:spPr>
          <a:xfrm>
            <a:off x="2987824" y="3388679"/>
            <a:ext cx="5698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" panose="02020502070401020303" pitchFamily="18" charset="0"/>
                <a:ea typeface="楷体"/>
                <a:cs typeface="Myriad Pro Light SemiCond"/>
              </a:rPr>
              <a:t>2PL (Two-phase locking) , </a:t>
            </a:r>
          </a:p>
          <a:p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" panose="02020502070401020303" pitchFamily="18" charset="0"/>
                <a:ea typeface="楷体"/>
                <a:cs typeface="Myriad Pro Light SemiCond"/>
              </a:rPr>
              <a:t>or OCC (Optimistic Concurrency Control)</a:t>
            </a:r>
          </a:p>
        </p:txBody>
      </p:sp>
    </p:spTree>
    <p:extLst>
      <p:ext uri="{BB962C8B-B14F-4D97-AF65-F5344CB8AC3E}">
        <p14:creationId xmlns:p14="http://schemas.microsoft.com/office/powerpoint/2010/main" val="368440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40234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lost commit message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</a:rPr>
              <a:t>timeout;</a:t>
            </a:r>
            <a:r>
              <a:rPr lang="zh-CN" altLang="en-US" dirty="0">
                <a:latin typeface="Baskerville" panose="02020502070401020303" pitchFamily="18" charset="0"/>
              </a:rPr>
              <a:t> </a:t>
            </a:r>
            <a:r>
              <a:rPr lang="en-US" altLang="zh-CN" dirty="0">
                <a:latin typeface="Baskerville" panose="02020502070401020303" pitchFamily="18" charset="0"/>
              </a:rPr>
              <a:t>resend</a:t>
            </a:r>
            <a:endParaRPr lang="en-US" altLang="zh-CN" dirty="0">
              <a:effectLst/>
              <a:latin typeface="Baskerville" panose="02020502070401020303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33294" y="3403947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dirty="0">
                <a:latin typeface="Baskerville" panose="02020502070401020303" pitchFamily="18" charset="0"/>
              </a:rPr>
              <a:t>X </a:t>
            </a:r>
            <a:endParaRPr lang="da-DK" altLang="zh-CN" sz="2400" dirty="0">
              <a:effectLst/>
              <a:latin typeface="Baskerville" panose="02020502070401020303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Baskerville" panose="02020502070401020303" pitchFamily="18" charset="0"/>
                <a:ea typeface="MS PGothic" charset="0"/>
                <a:cs typeface="Myriad Pro Light SemiCond"/>
              </a:rPr>
              <a:t>tx</a:t>
            </a:r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?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</a:rPr>
              <a:t>Why?</a:t>
            </a:r>
            <a:r>
              <a:rPr lang="zh-CN" altLang="en-US" dirty="0">
                <a:latin typeface="Baskerville" panose="02020502070401020303" pitchFamily="18" charset="0"/>
              </a:rPr>
              <a:t> </a:t>
            </a:r>
            <a:r>
              <a:rPr lang="en-US" altLang="zh-CN" dirty="0">
                <a:latin typeface="Baskerville" panose="02020502070401020303" pitchFamily="18" charset="0"/>
              </a:rPr>
              <a:t>Just</a:t>
            </a:r>
            <a:r>
              <a:rPr lang="zh-CN" altLang="en-US" dirty="0">
                <a:latin typeface="Baskerville" panose="02020502070401020303" pitchFamily="18" charset="0"/>
              </a:rPr>
              <a:t> </a:t>
            </a:r>
            <a:r>
              <a:rPr lang="en-US" altLang="zh-CN" dirty="0">
                <a:latin typeface="Baskerville" panose="02020502070401020303" pitchFamily="18" charset="0"/>
              </a:rPr>
              <a:t>wait..</a:t>
            </a:r>
            <a:endParaRPr lang="en-US" altLang="zh-CN" dirty="0">
              <a:effectLst/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40234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lost ACK</a:t>
            </a:r>
            <a:r>
              <a:rPr lang="zh-CN" altLang="en-US" dirty="0"/>
              <a:t> </a:t>
            </a:r>
            <a:r>
              <a:rPr lang="en-US" altLang="zh-CN" dirty="0">
                <a:ea typeface="Baskerville" panose="02020502070401020303" pitchFamily="18" charset="0"/>
              </a:rPr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Baskerville" panose="02020502070401020303" pitchFamily="18" charset="0"/>
              </a:rPr>
              <a:t>commit message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</a:rPr>
              <a:t>timeout;</a:t>
            </a:r>
            <a:r>
              <a:rPr lang="zh-CN" altLang="en-US" dirty="0">
                <a:latin typeface="Baskerville" panose="02020502070401020303" pitchFamily="18" charset="0"/>
              </a:rPr>
              <a:t> </a:t>
            </a:r>
            <a:r>
              <a:rPr lang="en-US" altLang="zh-CN" dirty="0">
                <a:latin typeface="Baskerville" panose="02020502070401020303" pitchFamily="18" charset="0"/>
              </a:rPr>
              <a:t>resend</a:t>
            </a:r>
            <a:endParaRPr lang="en-US" altLang="zh-CN" dirty="0">
              <a:effectLst/>
              <a:latin typeface="Baskerville" panose="02020502070401020303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35896" y="3649588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dirty="0">
                <a:latin typeface="Baskerville" panose="02020502070401020303" pitchFamily="18" charset="0"/>
              </a:rPr>
              <a:t>X </a:t>
            </a:r>
            <a:endParaRPr lang="da-DK" altLang="zh-CN" sz="2400" dirty="0">
              <a:effectLst/>
              <a:latin typeface="Baskerville" panose="02020502070401020303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2721"/>
            <a:ext cx="8229600" cy="5110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worker failure during commit 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ea typeface="Baskerville" panose="02020502070401020303" pitchFamily="18" charset="0"/>
              </a:rPr>
              <a:t>Worker Failure During Commit 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Baskerville" panose="02020502070401020303" pitchFamily="18" charset="0"/>
              </a:rPr>
              <a:t>If workers fail after the commit point</a:t>
            </a:r>
            <a:endParaRPr lang="zh-CN" altLang="en-US" dirty="0"/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We cannot abort the transaction</a:t>
            </a:r>
            <a:endParaRPr lang="zh-CN" altLang="en-US" dirty="0"/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Workers must be able to recover into a prepared state </a:t>
            </a:r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Workers write PREPARE records to </a:t>
            </a:r>
            <a:r>
              <a:rPr lang="en-US" altLang="zh-CN" dirty="0">
                <a:solidFill>
                  <a:srgbClr val="0096FF"/>
                </a:solidFill>
                <a:ea typeface="Baskerville" panose="02020502070401020303" pitchFamily="18" charset="0"/>
              </a:rPr>
              <a:t>log</a:t>
            </a:r>
            <a:r>
              <a:rPr lang="en-US" altLang="zh-CN" dirty="0">
                <a:ea typeface="Baskerville" panose="02020502070401020303" pitchFamily="18" charset="0"/>
              </a:rPr>
              <a:t> once prepared </a:t>
            </a:r>
            <a:endParaRPr lang="zh-CN" altLang="en-US" dirty="0"/>
          </a:p>
          <a:p>
            <a:r>
              <a:rPr lang="en-US" altLang="zh-CN" dirty="0">
                <a:ea typeface="Baskerville" panose="02020502070401020303" pitchFamily="18" charset="0"/>
              </a:rPr>
              <a:t>The recovery process will:</a:t>
            </a:r>
            <a:endParaRPr lang="zh-CN" altLang="en-US" dirty="0"/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Read through the </a:t>
            </a:r>
            <a:r>
              <a:rPr lang="en-US" altLang="zh-CN" dirty="0">
                <a:solidFill>
                  <a:srgbClr val="0096FF"/>
                </a:solidFill>
                <a:ea typeface="Baskerville" panose="02020502070401020303" pitchFamily="18" charset="0"/>
              </a:rPr>
              <a:t>log</a:t>
            </a:r>
            <a:r>
              <a:rPr lang="en-US" altLang="zh-CN" dirty="0">
                <a:ea typeface="Baskerville" panose="02020502070401020303" pitchFamily="18" charset="0"/>
              </a:rPr>
              <a:t>,</a:t>
            </a:r>
            <a:r>
              <a:rPr lang="zh-CN" altLang="en-US" dirty="0"/>
              <a:t> </a:t>
            </a:r>
            <a:r>
              <a:rPr lang="en-US" altLang="zh-CN" dirty="0">
                <a:ea typeface="Baskerville" panose="02020502070401020303" pitchFamily="18" charset="0"/>
              </a:rPr>
              <a:t>and</a:t>
            </a:r>
            <a:endParaRPr lang="zh-CN" altLang="en-US" dirty="0"/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Indicate which transactions are prepared but not committed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16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worker failure during commit 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11176" y="445691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Baskerville" panose="02020502070401020303" pitchFamily="18" charset="0"/>
                <a:ea typeface="MS PGothic" charset="0"/>
                <a:cs typeface="Myriad Pro Light SemiCond"/>
              </a:rPr>
              <a:t>tx</a:t>
            </a:r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?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4368" y="4138404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</a:rPr>
              <a:t>restart</a:t>
            </a:r>
            <a:endParaRPr lang="zh-CN" altLang="en-US" dirty="0">
              <a:latin typeface="Baskerville" panose="02020502070401020303" pitchFamily="18" charset="0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67944" y="372159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abort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coordinator failure during prepare 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67944" y="4240892"/>
            <a:ext cx="735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abort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89392" y="3115052"/>
            <a:ext cx="2124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r>
              <a:rPr lang="zh-CN" altLang="en-US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recovers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client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endParaRPr lang="zh-CN" altLang="en-US" sz="2400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A-M</a:t>
            </a:r>
            <a:r>
              <a:rPr lang="zh-CN" alt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N-Z</a:t>
            </a:r>
            <a:r>
              <a:rPr lang="zh-CN" altLang="en-US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MS PGothic" charset="0"/>
                <a:cs typeface="Myriad Pro Light SemiCond"/>
              </a:rPr>
              <a:t>server</a:t>
            </a:r>
            <a:endParaRPr lang="zh-CN" altLang="en-US" sz="2400" dirty="0">
              <a:solidFill>
                <a:schemeClr val="accent1"/>
              </a:solidFill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504" y="415364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ea typeface="Baskerville" panose="02020502070401020303" pitchFamily="18" charset="0"/>
              </a:rPr>
              <a:t>failure: coordinator failure during commit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504" y="44662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47864" y="3835132"/>
            <a:ext cx="2196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coordinator</a:t>
            </a:r>
            <a:r>
              <a:rPr lang="zh-CN" altLang="en-US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recovers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504" y="336155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commit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9872" y="37299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176" y="28897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prepare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888" y="3280256"/>
            <a:ext cx="5040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skerville" panose="02020502070401020303" pitchFamily="18" charset="0"/>
                <a:ea typeface="MS PGothic" charset="0"/>
                <a:cs typeface="Myriad Pro Light SemiCond"/>
              </a:rPr>
              <a:t>OK</a:t>
            </a:r>
            <a:endParaRPr lang="zh-CN" altLang="en-US" dirty="0">
              <a:latin typeface="Baskerville" panose="02020502070401020303" pitchFamily="18" charset="0"/>
              <a:ea typeface="MS PGothic" charset="0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Baskerville" panose="02020502070401020303" pitchFamily="18" charset="0"/>
              </a:rPr>
              <a:t>Two-phase commit allows us to achieve multi-site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atomicity: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transaction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remains atomic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even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when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they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Baskerville" panose="02020502070401020303" pitchFamily="18" charset="0"/>
              </a:rPr>
              <a:t>require communication with multiple machines </a:t>
            </a:r>
            <a:endParaRPr lang="zh-CN" altLang="en-US" sz="2000" dirty="0"/>
          </a:p>
          <a:p>
            <a:r>
              <a:rPr lang="en-US" altLang="zh-CN" sz="2000" dirty="0">
                <a:ea typeface="Baskerville" panose="02020502070401020303" pitchFamily="18" charset="0"/>
              </a:rPr>
              <a:t>In two-phase commit, failures prior to the commit point can be aborted. If workers (or the coordinator) fail after the commit point, they recover into the </a:t>
            </a:r>
            <a:r>
              <a:rPr lang="en-US" altLang="zh-CN" sz="2000" dirty="0">
                <a:solidFill>
                  <a:schemeClr val="accent2"/>
                </a:solidFill>
                <a:ea typeface="Baskerville" panose="02020502070401020303" pitchFamily="18" charset="0"/>
              </a:rPr>
              <a:t>PREPARED </a:t>
            </a:r>
            <a:r>
              <a:rPr lang="en-US" altLang="zh-CN" sz="2000" dirty="0">
                <a:ea typeface="Baskerville" panose="02020502070401020303" pitchFamily="18" charset="0"/>
              </a:rPr>
              <a:t>state, and complete the transaction</a:t>
            </a:r>
          </a:p>
          <a:p>
            <a:r>
              <a:rPr lang="en-US" altLang="zh-CN" sz="2000" dirty="0">
                <a:ea typeface="Baskerville" panose="02020502070401020303" pitchFamily="18" charset="0"/>
              </a:rPr>
              <a:t>Our remaining issue deals with availability and replication: we will replicate data across sites to improve availability, but must deal with keeping multiple copies of the data consistent</a:t>
            </a:r>
          </a:p>
        </p:txBody>
      </p:sp>
    </p:spTree>
    <p:extLst>
      <p:ext uri="{BB962C8B-B14F-4D97-AF65-F5344CB8AC3E}">
        <p14:creationId xmlns:p14="http://schemas.microsoft.com/office/powerpoint/2010/main" val="33124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skerville" panose="02020502070401020303" pitchFamily="18" charset="0"/>
              </a:rPr>
              <a:t>multi-site</a:t>
            </a:r>
            <a:r>
              <a:rPr lang="zh-CN" altLang="en-US" dirty="0"/>
              <a:t> </a:t>
            </a:r>
            <a:r>
              <a:rPr lang="en-US" altLang="zh-CN" dirty="0">
                <a:ea typeface="Baskerville" panose="02020502070401020303" pitchFamily="18" charset="0"/>
              </a:rPr>
              <a:t>Transaction</a:t>
            </a:r>
            <a:endParaRPr lang="en-US" dirty="0">
              <a:ea typeface="Baskerville" panose="0202050207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Transaction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Sites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two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servers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One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A-M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N-Z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all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logs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passes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messages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7220"/>
            <a:ext cx="7211756" cy="52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20"/>
            <a:ext cx="7371461" cy="51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Message may be lost, delayed or duplicated</a:t>
            </a:r>
          </a:p>
          <a:p>
            <a:r>
              <a:rPr lang="en-US" altLang="zh-CN" dirty="0">
                <a:ea typeface="MS PGothic" charset="0"/>
              </a:rPr>
              <a:t>Use RPC to communicate</a:t>
            </a:r>
          </a:p>
          <a:p>
            <a:pPr lvl="1"/>
            <a:r>
              <a:rPr lang="en-US" altLang="zh-CN" dirty="0">
                <a:ea typeface="MS PGothic" charset="0"/>
              </a:rPr>
              <a:t>Ensure at-least-once by persistent sender</a:t>
            </a:r>
          </a:p>
          <a:p>
            <a:pPr lvl="1"/>
            <a:r>
              <a:rPr lang="en-US" altLang="zh-CN" dirty="0">
                <a:ea typeface="MS PGothic" charset="0"/>
              </a:rPr>
              <a:t>Ensure at-most-once by duplicate suppression</a:t>
            </a:r>
          </a:p>
          <a:p>
            <a:pPr lvl="1"/>
            <a:r>
              <a:rPr lang="en-US" altLang="zh-CN" dirty="0">
                <a:ea typeface="MS PGothic" charset="0"/>
              </a:rPr>
              <a:t>However, neither is enough to ensure atomicity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3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Multiple servers can experience different events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One commits while the other crashes,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or</a:t>
            </a:r>
            <a:endParaRPr kumimoji="1" lang="zh-CN" altLang="en-US" dirty="0"/>
          </a:p>
          <a:p>
            <a:pPr lvl="1"/>
            <a:r>
              <a:rPr kumimoji="1" lang="en-US" altLang="zh-CN" dirty="0">
                <a:ea typeface="Baskerville" panose="02020502070401020303" pitchFamily="18" charset="0"/>
              </a:rPr>
              <a:t>One commits while 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other aborts, 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21"/>
            <a:ext cx="7344816" cy="51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10446</TotalTime>
  <Words>798</Words>
  <Application>Microsoft Macintosh PowerPoint</Application>
  <PresentationFormat>如螢幕大小 (16:10)</PresentationFormat>
  <Paragraphs>229</Paragraphs>
  <Slides>27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Baskerville</vt:lpstr>
      <vt:lpstr>Arial</vt:lpstr>
      <vt:lpstr>Office 主题​​</vt:lpstr>
      <vt:lpstr>Distributed Transaction</vt:lpstr>
      <vt:lpstr>Goal: Build Reliable Systems from Unreliable Components</vt:lpstr>
      <vt:lpstr>multi-site Transaction</vt:lpstr>
      <vt:lpstr>Transaction across Multiple Sites</vt:lpstr>
      <vt:lpstr>PowerPoint 簡報</vt:lpstr>
      <vt:lpstr>PowerPoint 簡報</vt:lpstr>
      <vt:lpstr>Deal with the Network</vt:lpstr>
      <vt:lpstr>The Main Problem</vt:lpstr>
      <vt:lpstr>PowerPoint 簡報</vt:lpstr>
      <vt:lpstr>Two-phase Commit</vt:lpstr>
      <vt:lpstr>PowerPoint 簡報</vt:lpstr>
      <vt:lpstr>Multiple-site Atomicity</vt:lpstr>
      <vt:lpstr>PowerPoint 簡報</vt:lpstr>
      <vt:lpstr>PowerPoint 簡報</vt:lpstr>
      <vt:lpstr>Multiple-site Atomicity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Worker Failure During Commit </vt:lpstr>
      <vt:lpstr>PowerPoint 簡報</vt:lpstr>
      <vt:lpstr>PowerPoint 簡報</vt:lpstr>
      <vt:lpstr>PowerPoint 簡報</vt:lpstr>
      <vt:lpstr>Summary of 2-phase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263</cp:revision>
  <cp:lastPrinted>2016-06-13T07:55:34Z</cp:lastPrinted>
  <dcterms:created xsi:type="dcterms:W3CDTF">2017-05-12T06:55:38Z</dcterms:created>
  <dcterms:modified xsi:type="dcterms:W3CDTF">2019-11-14T02:17:08Z</dcterms:modified>
</cp:coreProperties>
</file>