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314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5" autoAdjust="0"/>
    <p:restoredTop sz="83138" autoAdjust="0"/>
  </p:normalViewPr>
  <p:slideViewPr>
    <p:cSldViewPr>
      <p:cViewPr varScale="1">
        <p:scale>
          <a:sx n="101" d="100"/>
          <a:sy n="101" d="100"/>
        </p:scale>
        <p:origin x="368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2019/9/9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system has properties that a node has not.</a:t>
            </a:r>
          </a:p>
          <a:p>
            <a:pPr marL="171450" indent="-171450">
              <a:buFontTx/>
              <a:buChar char="-"/>
            </a:pPr>
            <a:r>
              <a:rPr kumimoji="1" lang="en-US" altLang="zh-CN" baseline="0" dirty="0"/>
              <a:t>gas molecule properties: speed, a, m, size</a:t>
            </a:r>
          </a:p>
          <a:p>
            <a:pPr marL="171450" indent="-171450">
              <a:buFontTx/>
              <a:buChar char="-"/>
            </a:pPr>
            <a:r>
              <a:rPr kumimoji="1" lang="en-US" altLang="zh-CN" baseline="0" dirty="0"/>
              <a:t>gas system properties: pressure, temperature</a:t>
            </a:r>
          </a:p>
          <a:p>
            <a:pPr marL="171450" indent="-171450">
              <a:buFontTx/>
              <a:buChar char="-"/>
            </a:pPr>
            <a:endParaRPr kumimoji="1" lang="en-US" altLang="zh-CN" baseline="0" dirty="0"/>
          </a:p>
          <a:p>
            <a:pPr marL="171450" indent="-171450">
              <a:buFontTx/>
              <a:buChar char="-"/>
            </a:pPr>
            <a:r>
              <a:rPr kumimoji="1" lang="en-US" altLang="zh-CN" baseline="0" dirty="0"/>
              <a:t>Computer system properties: consistency, fault tolerance, </a:t>
            </a:r>
            <a:r>
              <a:rPr kumimoji="1" lang="en-US" altLang="zh-CN" baseline="0"/>
              <a:t>performance,…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Engineering: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Programmers: from one to thousands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More on people, not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2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Myriad Pro Light SemiCond"/>
                <a:cs typeface="Myriad Pro Light SemiCond"/>
              </a:rPr>
              <a:t>More: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Myriad Pro Light SemiCond"/>
                <a:cs typeface="Myriad Pro Light SemiCond"/>
              </a:rPr>
              <a:t>http://www.informationisbeautiful.net/visualizations/million-lines-of-code/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9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0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8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Brain has</a:t>
            </a:r>
            <a:r>
              <a:rPr lang="en-US" baseline="0" dirty="0"/>
              <a:t> limitation.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9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</a:t>
            </a:r>
            <a:r>
              <a:rPr lang="en-US" baseline="0" dirty="0"/>
              <a:t> OSDI'12 socket optimization~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0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Java:</a:t>
            </a:r>
            <a:r>
              <a:rPr lang="en-US" baseline="0" dirty="0"/>
              <a:t> using get() instead of read field directly.</a:t>
            </a:r>
          </a:p>
          <a:p>
            <a:r>
              <a:rPr lang="en-US" baseline="0" dirty="0"/>
              <a:t>Buffer overflow attack.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9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data flow?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5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ipads.se.sjtu.edu.cn/courses/c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b="1" dirty="0">
                <a:solidFill>
                  <a:schemeClr val="bg1"/>
                </a:solidFill>
              </a:rPr>
              <a:t>Introduction to CSE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>
                <a:solidFill>
                  <a:schemeClr val="bg1"/>
                </a:solidFill>
              </a:rPr>
              <a:t>C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S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E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ngineering</a:t>
            </a:r>
            <a:r>
              <a:rPr lang="en-US" altLang="zh-CN" sz="1600" dirty="0">
                <a:solidFill>
                  <a:schemeClr val="bg1"/>
                </a:solidFill>
              </a:rPr>
              <a:t>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2019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(IPADS,</a:t>
            </a:r>
            <a:r>
              <a: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SJTU)</a:t>
            </a:r>
            <a:endParaRPr lang="zh-CN" altLang="en-US" sz="1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Coping with the complexity of computer system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u="sng" dirty="0"/>
              <a:t>Emergent properties</a:t>
            </a:r>
            <a:r>
              <a:rPr lang="en-US" altLang="zh-CN" sz="2400" dirty="0"/>
              <a:t> (</a:t>
            </a:r>
            <a:r>
              <a:rPr lang="en-US" altLang="zh-CN" sz="2400" dirty="0">
                <a:solidFill>
                  <a:srgbClr val="0096FF"/>
                </a:solidFill>
              </a:rPr>
              <a:t>surprise!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000" dirty="0"/>
              <a:t>The properties that are not considered at design time</a:t>
            </a:r>
          </a:p>
          <a:p>
            <a:r>
              <a:rPr lang="en-US" altLang="zh-CN" sz="2400" u="sng" dirty="0"/>
              <a:t>Propagation of effects</a:t>
            </a:r>
            <a:r>
              <a:rPr lang="zh-CN" altLang="en-US" sz="2400" b="1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96FF"/>
                </a:solidFill>
              </a:rPr>
              <a:t>butterfly</a:t>
            </a:r>
            <a:r>
              <a:rPr lang="zh-CN" altLang="en-US" sz="2400" dirty="0">
                <a:solidFill>
                  <a:srgbClr val="0096FF"/>
                </a:solidFill>
              </a:rPr>
              <a:t> </a:t>
            </a:r>
            <a:r>
              <a:rPr lang="en-US" altLang="zh-CN" sz="2400" dirty="0">
                <a:solidFill>
                  <a:srgbClr val="0096FF"/>
                </a:solidFill>
              </a:rPr>
              <a:t>effort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000" dirty="0"/>
              <a:t>Small change -&gt; big effect</a:t>
            </a:r>
          </a:p>
          <a:p>
            <a:r>
              <a:rPr lang="en-US" altLang="zh-CN" sz="2400" u="sng" dirty="0"/>
              <a:t>Incommensurate scaling</a:t>
            </a:r>
          </a:p>
          <a:p>
            <a:pPr lvl="1"/>
            <a:r>
              <a:rPr lang="en-US" altLang="zh-CN" sz="2000" dirty="0"/>
              <a:t>Design for small model may not scale</a:t>
            </a:r>
          </a:p>
          <a:p>
            <a:r>
              <a:rPr lang="en-US" altLang="zh-CN" sz="2400" u="sng" dirty="0"/>
              <a:t>Trade-offs</a:t>
            </a:r>
          </a:p>
          <a:p>
            <a:pPr lvl="1"/>
            <a:r>
              <a:rPr lang="en-US" altLang="zh-CN" sz="2000" dirty="0"/>
              <a:t>Waterbed effect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8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Emergent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</a:p>
          <a:p>
            <a:pPr lvl="1"/>
            <a:r>
              <a:rPr lang="en-US" altLang="zh-CN" dirty="0"/>
              <a:t>No evident in the individual components of a system</a:t>
            </a:r>
          </a:p>
          <a:p>
            <a:pPr lvl="1"/>
            <a:r>
              <a:rPr lang="en-US" altLang="zh-CN" dirty="0"/>
              <a:t>But show up when combining those components </a:t>
            </a:r>
          </a:p>
          <a:p>
            <a:pPr lvl="1"/>
            <a:r>
              <a:rPr lang="en-US" altLang="zh-CN" dirty="0"/>
              <a:t>Might also be called surprises</a:t>
            </a:r>
          </a:p>
          <a:p>
            <a:pPr lvl="1"/>
            <a:r>
              <a:rPr lang="en-US" altLang="zh-CN" dirty="0"/>
              <a:t>An unalterable fact of life: some things turn up </a:t>
            </a:r>
            <a:r>
              <a:rPr lang="en-US" altLang="zh-CN" dirty="0">
                <a:solidFill>
                  <a:srgbClr val="0096FF"/>
                </a:solidFill>
              </a:rPr>
              <a:t>only when a system is built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Emergent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7301"/>
            <a:ext cx="8003232" cy="456050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The Millennium Bridge </a:t>
            </a:r>
          </a:p>
          <a:p>
            <a:pPr lvl="1"/>
            <a:r>
              <a:rPr lang="en-US" altLang="zh-CN" dirty="0"/>
              <a:t>For pedestrians over the River Thames in London </a:t>
            </a:r>
          </a:p>
          <a:p>
            <a:pPr lvl="1"/>
            <a:r>
              <a:rPr lang="en-US" altLang="zh-CN" dirty="0"/>
              <a:t>Pedestrians synchronize their footsteps when the bridge sways, causing it to sway even more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It had to be closed after only a few days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7" y="2646413"/>
            <a:ext cx="3840113" cy="21313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27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Emergent Property Example: Ethernet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67612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All computers share single cable</a:t>
            </a:r>
          </a:p>
          <a:p>
            <a:r>
              <a:rPr lang="en-US" altLang="zh-CN" dirty="0"/>
              <a:t>Goal is reliable delivery</a:t>
            </a:r>
          </a:p>
          <a:p>
            <a:r>
              <a:rPr lang="en-US" altLang="zh-CN" dirty="0"/>
              <a:t>Listen while sending to detect collisions</a:t>
            </a:r>
          </a:p>
          <a:p>
            <a:pPr lvl="1"/>
            <a:r>
              <a:rPr lang="en-US" altLang="zh-CN" dirty="0"/>
              <a:t>If two nodes sends data at the same time, then both cancel and wait for a random time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55576" y="4441676"/>
            <a:ext cx="7560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59632" y="444167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71600" y="4801716"/>
            <a:ext cx="57606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812360" y="444167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524328" y="4801716"/>
            <a:ext cx="57606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2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45043" y="476856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Max length: 1km</a:t>
            </a:r>
            <a:endParaRPr lang="zh-CN" altLang="en-US" sz="32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4223" y="403454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00011011</a:t>
            </a:r>
            <a:endParaRPr lang="zh-CN" altLang="en-US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51950" y="403454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1101100</a:t>
            </a:r>
            <a:endParaRPr lang="zh-CN" altLang="en-US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13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84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Does Collision Detection Work?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5491"/>
            <a:ext cx="8579296" cy="280831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What if A finishes sending before data from B arrives?</a:t>
            </a:r>
          </a:p>
          <a:p>
            <a:pPr lvl="1"/>
            <a:r>
              <a:rPr lang="en-US" altLang="zh-CN" sz="1800" dirty="0"/>
              <a:t>1km at 60% speed of light = 5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(microseconds)</a:t>
            </a:r>
          </a:p>
          <a:p>
            <a:pPr lvl="1"/>
            <a:r>
              <a:rPr lang="en-US" altLang="zh-CN" sz="1800" dirty="0"/>
              <a:t>Original Ethernet Spec: 3 Mbit/sec</a:t>
            </a:r>
          </a:p>
          <a:p>
            <a:pPr lvl="2"/>
            <a:r>
              <a:rPr lang="en-US" altLang="zh-CN" sz="1600" dirty="0"/>
              <a:t>A can send 15 bits before bit 1 arrives at B</a:t>
            </a:r>
          </a:p>
          <a:p>
            <a:pPr lvl="2"/>
            <a:r>
              <a:rPr lang="en-US" altLang="zh-CN" sz="1600" dirty="0"/>
              <a:t>A must keep sending for 2*5 </a:t>
            </a:r>
            <a:r>
              <a:rPr lang="en-US" altLang="zh-CN" sz="1600" dirty="0" err="1"/>
              <a:t>ms</a:t>
            </a:r>
            <a:r>
              <a:rPr lang="zh-CN" altLang="en-US" sz="1600" dirty="0"/>
              <a:t> </a:t>
            </a:r>
            <a:r>
              <a:rPr lang="en-US" altLang="zh-CN" sz="1600" dirty="0"/>
              <a:t>(to detect collision when first bit from B arrives)</a:t>
            </a:r>
          </a:p>
          <a:p>
            <a:pPr lvl="1"/>
            <a:r>
              <a:rPr lang="en-US" altLang="zh-CN" sz="1800" dirty="0"/>
              <a:t>Minimum packet size is 5*2*3 = 30 bits</a:t>
            </a:r>
          </a:p>
          <a:p>
            <a:pPr lvl="1"/>
            <a:r>
              <a:rPr lang="en-US" altLang="zh-CN" sz="1800" dirty="0"/>
              <a:t>The default header is 5 bytes (40 bits), so </a:t>
            </a:r>
            <a:r>
              <a:rPr lang="en-US" altLang="zh-CN" sz="1800" b="1" dirty="0">
                <a:solidFill>
                  <a:srgbClr val="0096FF"/>
                </a:solidFill>
              </a:rPr>
              <a:t>no problem for now</a:t>
            </a:r>
            <a:endParaRPr lang="zh-CN" altLang="en-US" sz="1800" dirty="0">
              <a:solidFill>
                <a:srgbClr val="0096F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1561356"/>
            <a:ext cx="7560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259632" y="156135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1600" y="1921396"/>
            <a:ext cx="57606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12360" y="156135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524328" y="1921396"/>
            <a:ext cx="57606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2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5043" y="188824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Max length: 1km</a:t>
            </a:r>
            <a:endParaRPr lang="zh-CN" altLang="en-US" sz="32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4223" y="115422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00011011</a:t>
            </a:r>
            <a:endParaRPr lang="zh-CN" altLang="en-US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51950" y="115422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1101100</a:t>
            </a:r>
            <a:endParaRPr lang="zh-CN" altLang="en-US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1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3 Mbit/s -&gt; 10 Mbit/s, What will Happen?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First Ethernet standard: 10 Mbit/s, 2.5 km wire</a:t>
            </a:r>
          </a:p>
          <a:p>
            <a:pPr lvl="1"/>
            <a:r>
              <a:rPr lang="en-US" altLang="zh-CN" dirty="0"/>
              <a:t>Must send for 2*12.5 µseconds = 250 bits @ 10 Mb/s</a:t>
            </a:r>
          </a:p>
          <a:p>
            <a:pPr lvl="1"/>
            <a:r>
              <a:rPr lang="en-US" altLang="zh-CN" dirty="0"/>
              <a:t>Header was 14 bytes</a:t>
            </a:r>
          </a:p>
          <a:p>
            <a:pPr lvl="1"/>
            <a:r>
              <a:rPr lang="en-US" altLang="zh-CN" dirty="0"/>
              <a:t>Needed to pad packets to </a:t>
            </a:r>
            <a:r>
              <a:rPr lang="en-US" altLang="zh-CN" b="1" dirty="0">
                <a:solidFill>
                  <a:srgbClr val="0096FF"/>
                </a:solidFill>
              </a:rPr>
              <a:t>at least 250 bits </a:t>
            </a:r>
            <a:r>
              <a:rPr lang="en-US" altLang="zh-CN" dirty="0"/>
              <a:t>(~32 bytes)</a:t>
            </a:r>
          </a:p>
          <a:p>
            <a:r>
              <a:rPr lang="en-US" altLang="zh-CN" dirty="0"/>
              <a:t>Emergent property: </a:t>
            </a:r>
            <a:r>
              <a:rPr lang="en-US" altLang="zh-CN" dirty="0">
                <a:solidFill>
                  <a:srgbClr val="0096FF"/>
                </a:solidFill>
              </a:rPr>
              <a:t>Minimum packet size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The 250-bit minimum packet size is a surprise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4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Propagation of Effects </a:t>
            </a:r>
            <a:r>
              <a:rPr lang="en-US" altLang="zh-CN" baseline="30000" dirty="0"/>
              <a:t>[Cole'69]</a:t>
            </a:r>
            <a:endParaRPr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WHO: tried control malaria in North Borneo </a:t>
            </a:r>
          </a:p>
          <a:p>
            <a:pPr lvl="1"/>
            <a:r>
              <a:rPr lang="en-US" altLang="zh-CN" sz="1800" dirty="0"/>
              <a:t>Sprayed villages with DDT</a:t>
            </a:r>
          </a:p>
          <a:p>
            <a:pPr lvl="1"/>
            <a:r>
              <a:rPr lang="en-US" altLang="zh-CN" sz="1800" dirty="0"/>
              <a:t>Wiped out mosquitoes, but ….</a:t>
            </a:r>
          </a:p>
          <a:p>
            <a:pPr lvl="1"/>
            <a:r>
              <a:rPr lang="en-US" altLang="zh-CN" sz="1800" dirty="0"/>
              <a:t>Roaches collected DDT in tissue</a:t>
            </a:r>
          </a:p>
          <a:p>
            <a:pPr lvl="1"/>
            <a:r>
              <a:rPr lang="en-US" altLang="zh-CN" sz="1800" dirty="0"/>
              <a:t>Lizards ate roaches and became slower</a:t>
            </a:r>
          </a:p>
          <a:p>
            <a:pPr lvl="1"/>
            <a:r>
              <a:rPr lang="en-US" altLang="zh-CN" sz="1800" dirty="0"/>
              <a:t>Easy target for cats</a:t>
            </a:r>
          </a:p>
          <a:p>
            <a:pPr lvl="1"/>
            <a:r>
              <a:rPr lang="en-US" altLang="zh-CN" sz="1800" dirty="0"/>
              <a:t>Cats didn't deal with DDT well and died</a:t>
            </a:r>
          </a:p>
          <a:p>
            <a:pPr lvl="1"/>
            <a:r>
              <a:rPr lang="en-US" altLang="zh-CN" sz="1800" dirty="0"/>
              <a:t>Forest rats moved into villages</a:t>
            </a:r>
          </a:p>
          <a:p>
            <a:pPr lvl="1"/>
            <a:r>
              <a:rPr lang="en-US" altLang="zh-CN" sz="1800" dirty="0"/>
              <a:t>Rats carried the bacillus for the plague</a:t>
            </a:r>
          </a:p>
          <a:p>
            <a:r>
              <a:rPr lang="en-US" altLang="zh-CN" sz="2000" dirty="0"/>
              <a:t>WHO just replaced </a:t>
            </a:r>
            <a:r>
              <a:rPr lang="en-US" altLang="zh-CN" sz="2000" dirty="0">
                <a:solidFill>
                  <a:srgbClr val="0096FF"/>
                </a:solidFill>
              </a:rPr>
              <a:t>malaria </a:t>
            </a:r>
            <a:r>
              <a:rPr lang="en-US" altLang="zh-CN" sz="2000" dirty="0"/>
              <a:t>with the </a:t>
            </a:r>
            <a:r>
              <a:rPr lang="en-US" altLang="zh-CN" sz="2000" dirty="0">
                <a:solidFill>
                  <a:srgbClr val="0096FF"/>
                </a:solidFill>
              </a:rPr>
              <a:t>plague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25" y="913284"/>
            <a:ext cx="1013787" cy="7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8" y="277214"/>
            <a:ext cx="957563" cy="57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55" y="2612116"/>
            <a:ext cx="958085" cy="99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51" y="1722718"/>
            <a:ext cx="792286" cy="82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591" l="13534" r="9624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25" y="3351481"/>
            <a:ext cx="1266825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43" y="4938676"/>
            <a:ext cx="14763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45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No Small Changes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50777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Phone network features</a:t>
            </a:r>
          </a:p>
          <a:p>
            <a:pPr lvl="1"/>
            <a:r>
              <a:rPr lang="en-US" altLang="zh-CN" sz="1800" dirty="0">
                <a:solidFill>
                  <a:srgbClr val="0096FF"/>
                </a:solidFill>
              </a:rPr>
              <a:t>CF</a:t>
            </a:r>
            <a:r>
              <a:rPr lang="en-US" altLang="zh-CN" sz="1800" dirty="0"/>
              <a:t>: Call Forwarding</a:t>
            </a:r>
          </a:p>
          <a:p>
            <a:pPr lvl="1"/>
            <a:r>
              <a:rPr lang="en-US" altLang="zh-CN" sz="1800" dirty="0">
                <a:solidFill>
                  <a:srgbClr val="0096FF"/>
                </a:solidFill>
              </a:rPr>
              <a:t>CNDB</a:t>
            </a:r>
            <a:r>
              <a:rPr lang="en-US" altLang="zh-CN" sz="1800" dirty="0"/>
              <a:t>: Call Number Delivery Blocking</a:t>
            </a:r>
          </a:p>
          <a:p>
            <a:pPr lvl="2"/>
            <a:r>
              <a:rPr lang="en-US" altLang="zh-CN" sz="1600" i="1" dirty="0"/>
              <a:t>The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caller's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number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should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be</a:t>
            </a:r>
            <a:r>
              <a:rPr lang="zh-CN" altLang="en-US" sz="1600" i="1" dirty="0"/>
              <a:t> </a:t>
            </a:r>
            <a:r>
              <a:rPr lang="en-US" altLang="zh-CN" sz="1600" b="1" i="1" dirty="0"/>
              <a:t>hidden</a:t>
            </a:r>
          </a:p>
          <a:p>
            <a:pPr lvl="1"/>
            <a:r>
              <a:rPr lang="en-US" altLang="zh-CN" sz="1800" dirty="0">
                <a:solidFill>
                  <a:srgbClr val="0096FF"/>
                </a:solidFill>
              </a:rPr>
              <a:t>ACB</a:t>
            </a:r>
            <a:r>
              <a:rPr lang="en-US" altLang="zh-CN" sz="1800" dirty="0"/>
              <a:t>: Automatic Call Back</a:t>
            </a:r>
          </a:p>
          <a:p>
            <a:pPr lvl="1"/>
            <a:r>
              <a:rPr lang="en-US" altLang="zh-CN" sz="1800" dirty="0">
                <a:solidFill>
                  <a:srgbClr val="0096FF"/>
                </a:solidFill>
              </a:rPr>
              <a:t>IB</a:t>
            </a:r>
            <a:r>
              <a:rPr lang="en-US" altLang="zh-CN" sz="1800" dirty="0"/>
              <a:t>: Itemized Billing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6084168" y="1934386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yriad Pro Light SemiCond" panose="020B0403030403020204" pitchFamily="34" charset="0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740352" y="1934386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yriad Pro Light SemiCond" panose="020B0403030403020204" pitchFamily="34" charset="0"/>
              </a:rPr>
              <a:t>C</a:t>
            </a:r>
            <a:endParaRPr lang="zh-CN" altLang="en-US" sz="2800" dirty="0">
              <a:solidFill>
                <a:schemeClr val="bg1"/>
              </a:solidFill>
              <a:latin typeface="Myriad Pro Light SemiCond" panose="020B0403030403020204" pitchFamily="34" charset="0"/>
            </a:endParaRPr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6660232" y="2222418"/>
            <a:ext cx="1080120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4"/>
            <a:endCxn id="4" idx="4"/>
          </p:cNvCxnSpPr>
          <p:nvPr/>
        </p:nvCxnSpPr>
        <p:spPr>
          <a:xfrm rot="5400000">
            <a:off x="7200292" y="1682358"/>
            <a:ext cx="12700" cy="1656184"/>
          </a:xfrm>
          <a:prstGeom prst="curvedConnector3">
            <a:avLst>
              <a:gd name="adj1" fmla="val 3776472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06908" y="3054360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Myriad Pro Light SemiCond" panose="020B0403030403020204" pitchFamily="34" charset="0"/>
              </a:rPr>
              <a:t>??</a:t>
            </a:r>
            <a:endParaRPr lang="zh-CN" altLang="en-US" sz="2800" dirty="0">
              <a:solidFill>
                <a:schemeClr val="accent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4230" y="1396826"/>
            <a:ext cx="588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Myriad Pro Light SemiCond" panose="020B0403030403020204" pitchFamily="34" charset="0"/>
              </a:rPr>
              <a:t>CF</a:t>
            </a:r>
            <a:endParaRPr lang="zh-CN" altLang="en-US" sz="2800" dirty="0">
              <a:solidFill>
                <a:schemeClr val="accent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34064" y="1396826"/>
            <a:ext cx="588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Myriad Pro Light SemiCond" panose="020B0403030403020204" pitchFamily="34" charset="0"/>
              </a:rPr>
              <a:t>CF</a:t>
            </a:r>
            <a:endParaRPr lang="zh-CN" altLang="en-US" sz="2800" dirty="0">
              <a:solidFill>
                <a:schemeClr val="accent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59632" y="4681208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yriad Pro Light SemiCond" panose="020B0403030403020204" pitchFamily="34" charset="0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15816" y="4681208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yriad Pro Light SemiCond" panose="020B0403030403020204" pitchFamily="34" charset="0"/>
              </a:rPr>
              <a:t>B</a:t>
            </a:r>
            <a:endParaRPr lang="zh-CN" altLang="en-US" sz="2800" dirty="0">
              <a:solidFill>
                <a:schemeClr val="bg1"/>
              </a:solidFill>
              <a:latin typeface="Myriad Pro Light SemiCond" panose="020B0403030403020204" pitchFamily="34" charset="0"/>
            </a:endParaRPr>
          </a:p>
        </p:txBody>
      </p:sp>
      <p:cxnSp>
        <p:nvCxnSpPr>
          <p:cNvPr id="17" name="直接箭头连接符 16"/>
          <p:cNvCxnSpPr>
            <a:stCxn id="15" idx="6"/>
            <a:endCxn id="16" idx="2"/>
          </p:cNvCxnSpPr>
          <p:nvPr/>
        </p:nvCxnSpPr>
        <p:spPr>
          <a:xfrm>
            <a:off x="1835696" y="4969240"/>
            <a:ext cx="1080120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01285" y="4108343"/>
            <a:ext cx="109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Myriad Pro Light SemiCond" panose="020B0403030403020204" pitchFamily="34" charset="0"/>
              </a:rPr>
              <a:t>CNDB</a:t>
            </a:r>
            <a:endParaRPr lang="zh-CN" altLang="en-US" sz="2800" dirty="0">
              <a:solidFill>
                <a:schemeClr val="accent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0624" y="4143648"/>
            <a:ext cx="1446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Myriad Pro Light SemiCond" panose="020B0403030403020204" pitchFamily="34" charset="0"/>
              </a:rPr>
              <a:t>ACB + IB</a:t>
            </a:r>
            <a:endParaRPr lang="zh-CN" altLang="en-US" sz="2800" dirty="0">
              <a:solidFill>
                <a:schemeClr val="accent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95936" y="4113057"/>
            <a:ext cx="5016497" cy="158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 calls B, B is busy</a:t>
            </a:r>
          </a:p>
          <a:p>
            <a:pPr lvl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Once B is done, B automatically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calls A</a:t>
            </a:r>
          </a:p>
          <a:p>
            <a:pPr lvl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A's (caller)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number appears on B's bill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Incommensurate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As a system increases in size or speed, not all parts of it follow the same scaling rules</a:t>
            </a:r>
          </a:p>
          <a:p>
            <a:pPr lvl="1"/>
            <a:r>
              <a:rPr lang="en-US" altLang="zh-CN" sz="2000" dirty="0"/>
              <a:t>So things stop working</a:t>
            </a:r>
          </a:p>
          <a:p>
            <a:r>
              <a:rPr lang="en-US" altLang="zh-CN" sz="2400" dirty="0"/>
              <a:t>The mathematical description </a:t>
            </a:r>
          </a:p>
          <a:p>
            <a:pPr lvl="1"/>
            <a:r>
              <a:rPr lang="en-US" altLang="zh-CN" sz="2000" dirty="0"/>
              <a:t>Different parts of the system exhibit different orders of growth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Incommensurate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6923112" cy="377163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/>
              <a:t>Galileo in 1638</a:t>
            </a:r>
          </a:p>
          <a:p>
            <a:pPr lvl="1" algn="just"/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To illustrate briefly, I have sketched a bone whose natural </a:t>
            </a:r>
            <a:r>
              <a:rPr lang="en-US" altLang="ja-JP" sz="1800" u="sng" dirty="0">
                <a:latin typeface="Times New Roman" pitchFamily="18" charset="0"/>
                <a:cs typeface="Times New Roman" pitchFamily="18" charset="0"/>
              </a:rPr>
              <a:t>length has been increased three times </a:t>
            </a:r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and whose </a:t>
            </a:r>
            <a:r>
              <a:rPr lang="en-US" altLang="ja-JP" sz="1800" u="sng" dirty="0">
                <a:latin typeface="Times New Roman" pitchFamily="18" charset="0"/>
                <a:cs typeface="Times New Roman" pitchFamily="18" charset="0"/>
              </a:rPr>
              <a:t>thickness has been multiplied</a:t>
            </a:r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 until, for a correspondingly large animal, it would perform the same function which the small bone performs for its small animal. 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From the figures here shown</a:t>
            </a:r>
            <a:br>
              <a:rPr lang="zh-CN" alt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 you can see how </a:t>
            </a:r>
            <a:r>
              <a:rPr lang="en-US" altLang="ja-JP" sz="1800" u="sng" dirty="0">
                <a:latin typeface="Times New Roman" pitchFamily="18" charset="0"/>
                <a:cs typeface="Times New Roman" pitchFamily="18" charset="0"/>
              </a:rPr>
              <a:t>out of pro-</a:t>
            </a:r>
            <a:br>
              <a:rPr lang="en-US" altLang="ja-JP" sz="1800" u="sng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800" u="sng" dirty="0">
                <a:latin typeface="Times New Roman" pitchFamily="18" charset="0"/>
                <a:cs typeface="Times New Roman" pitchFamily="18" charset="0"/>
              </a:rPr>
              <a:t>portion </a:t>
            </a:r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enlarged bone </a:t>
            </a:r>
            <a:br>
              <a:rPr lang="zh-CN" alt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appears. </a:t>
            </a:r>
            <a:endParaRPr lang="en-US" altLang="ja-JP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24935"/>
            <a:ext cx="2865503" cy="138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62456"/>
            <a:ext cx="1306488" cy="15337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00392" y="1633364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lackadder ITC" panose="04020505051007020D02" pitchFamily="82" charset="0"/>
              </a:rPr>
              <a:t>Galileo</a:t>
            </a:r>
            <a:endParaRPr lang="zh-CN" altLang="en-US" sz="1400" dirty="0">
              <a:solidFill>
                <a:schemeClr val="bg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System?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System = 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0096FF"/>
                </a:solidFill>
              </a:rPr>
              <a:t>Interacting set of components with a specified behavior at the interface with its environment</a:t>
            </a:r>
          </a:p>
          <a:p>
            <a:r>
              <a:rPr lang="en-US" altLang="zh-CN" dirty="0"/>
              <a:t>Examples</a:t>
            </a:r>
            <a:endParaRPr lang="zh-CN" altLang="en-US" dirty="0"/>
          </a:p>
          <a:p>
            <a:pPr lvl="1"/>
            <a:r>
              <a:rPr lang="en-US" altLang="zh-CN" dirty="0"/>
              <a:t>Web, Apache web server, Android, Ext-4 file system, Linux, 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2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Incommensurate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Galileo in 1638</a:t>
            </a:r>
          </a:p>
          <a:p>
            <a:pPr lvl="1"/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Clearly then if one wishes to maintain in a great giant the same proportion of limb as that found in an ordinary man he must either find a harder and stronger material for making the bones, or he must admit a diminution of strength in comparison with men of </a:t>
            </a:r>
            <a:br>
              <a:rPr lang="en-US" altLang="ja-JP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medium stature; for if his height be increased </a:t>
            </a:r>
            <a:br>
              <a:rPr lang="en-US" altLang="ja-JP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inordinately he will fall and be crushed under </a:t>
            </a:r>
            <a:br>
              <a:rPr lang="en-US" altLang="ja-JP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his own weight. 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ja-JP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97824"/>
            <a:ext cx="15335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62456"/>
            <a:ext cx="1306488" cy="15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1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Incommensurate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Galileo in 1638</a:t>
            </a:r>
          </a:p>
          <a:p>
            <a:pPr lvl="1"/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Whereas, if the size of a body be diminished, the strength of that body is not diminished in the same proportion; indeed the smaller the body the greater its relative strength. Thus a small dog could probably carry on his back two or three dogs of his own size; but I believe that a horse could not carry even one of his own size.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26084" y="4225653"/>
            <a:ext cx="1277764" cy="111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16642"/>
            <a:ext cx="2406774" cy="183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312" y="362456"/>
            <a:ext cx="1306488" cy="15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fld id="{CAE0B33B-EC47-4A38-9EA8-5800DBC6CF86}" type="slidenum">
              <a:rPr lang="zh-CN" altLang="en-US" sz="1400" b="0" smtClean="0">
                <a:latin typeface="Calibri" pitchFamily="34" charset="0"/>
                <a:ea typeface="Adobe 楷体 Std R" charset="-122"/>
              </a:rPr>
              <a:pPr/>
              <a:t>22</a:t>
            </a:fld>
            <a:endParaRPr lang="en-US" altLang="zh-CN" sz="1400" b="0">
              <a:latin typeface="Calibri" pitchFamily="34" charset="0"/>
              <a:ea typeface="Adobe 楷体 Std R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17307"/>
            <a:ext cx="6781800" cy="440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21570000"/>
            </a:camera>
            <a:lightRig rig="threePt" dir="t"/>
          </a:scene3d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Incommensurate Scaling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68E4F-6134-014F-9725-F44DAEA9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Figures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C10BD69D-5D17-1641-8D24-6E865C37F4DE}"/>
              </a:ext>
            </a:extLst>
          </p:cNvPr>
          <p:cNvSpPr/>
          <p:nvPr/>
        </p:nvSpPr>
        <p:spPr bwMode="auto">
          <a:xfrm>
            <a:off x="773088" y="3424436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675471F6-45DA-EE43-8DFE-FC7233D72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424436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  <a:latin typeface="DengXian" charset="0"/>
                <a:ea typeface="DengXian" charset="0"/>
                <a:cs typeface="DengXian" charset="0"/>
              </a:rPr>
              <a:t>Bug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54850D24-19E9-694E-A86B-B3ACE43A1202}"/>
              </a:ext>
            </a:extLst>
          </p:cNvPr>
          <p:cNvSpPr/>
          <p:nvPr/>
        </p:nvSpPr>
        <p:spPr bwMode="auto">
          <a:xfrm>
            <a:off x="2830488" y="3424436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50" name="Straight Arrow Connector 15">
            <a:extLst>
              <a:ext uri="{FF2B5EF4-FFF2-40B4-BE49-F238E27FC236}">
                <a16:creationId xmlns:a16="http://schemas.microsoft.com/office/drawing/2014/main" id="{0C19FD5F-AB08-CE4A-923E-3E2B6E397BFE}"/>
              </a:ext>
            </a:extLst>
          </p:cNvPr>
          <p:cNvCxnSpPr>
            <a:cxnSpLocks noChangeShapeType="1"/>
            <a:stCxn id="47" idx="0"/>
            <a:endCxn id="51" idx="2"/>
          </p:cNvCxnSpPr>
          <p:nvPr/>
        </p:nvCxnSpPr>
        <p:spPr bwMode="auto">
          <a:xfrm flipV="1">
            <a:off x="1077888" y="3170436"/>
            <a:ext cx="5334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" name="Rectangle 9">
            <a:extLst>
              <a:ext uri="{FF2B5EF4-FFF2-40B4-BE49-F238E27FC236}">
                <a16:creationId xmlns:a16="http://schemas.microsoft.com/office/drawing/2014/main" id="{D06C6DB8-27EC-4D4A-8CCD-8ABED2F42C9F}"/>
              </a:ext>
            </a:extLst>
          </p:cNvPr>
          <p:cNvSpPr/>
          <p:nvPr/>
        </p:nvSpPr>
        <p:spPr bwMode="auto">
          <a:xfrm>
            <a:off x="1306488" y="2852936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C62AD4DF-5D2D-9546-987F-B58F15D1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488" y="2852936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  <a:latin typeface="DengXian" charset="0"/>
                <a:ea typeface="DengXian" charset="0"/>
                <a:cs typeface="DengXian" charset="0"/>
              </a:rPr>
              <a:t>Bug</a:t>
            </a:r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B8986155-6986-C247-9F5F-C94B8EC935E7}"/>
              </a:ext>
            </a:extLst>
          </p:cNvPr>
          <p:cNvSpPr/>
          <p:nvPr/>
        </p:nvSpPr>
        <p:spPr bwMode="auto">
          <a:xfrm>
            <a:off x="773088" y="2281436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FABE4DA9-F022-164C-AED0-58953F245850}"/>
              </a:ext>
            </a:extLst>
          </p:cNvPr>
          <p:cNvSpPr/>
          <p:nvPr/>
        </p:nvSpPr>
        <p:spPr bwMode="auto">
          <a:xfrm>
            <a:off x="1763688" y="2281436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" name="Rectangle 13">
            <a:extLst>
              <a:ext uri="{FF2B5EF4-FFF2-40B4-BE49-F238E27FC236}">
                <a16:creationId xmlns:a16="http://schemas.microsoft.com/office/drawing/2014/main" id="{C59512CC-C746-A54C-9D22-338C1083A21F}"/>
              </a:ext>
            </a:extLst>
          </p:cNvPr>
          <p:cNvSpPr/>
          <p:nvPr/>
        </p:nvSpPr>
        <p:spPr bwMode="auto">
          <a:xfrm>
            <a:off x="2830488" y="2281436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56" name="Straight Arrow Connector 30">
            <a:extLst>
              <a:ext uri="{FF2B5EF4-FFF2-40B4-BE49-F238E27FC236}">
                <a16:creationId xmlns:a16="http://schemas.microsoft.com/office/drawing/2014/main" id="{6F713F9A-45B1-C848-A4A6-F1DADC5D6874}"/>
              </a:ext>
            </a:extLst>
          </p:cNvPr>
          <p:cNvCxnSpPr>
            <a:cxnSpLocks noChangeShapeType="1"/>
            <a:stCxn id="51" idx="2"/>
            <a:endCxn id="48" idx="0"/>
          </p:cNvCxnSpPr>
          <p:nvPr/>
        </p:nvCxnSpPr>
        <p:spPr bwMode="auto">
          <a:xfrm>
            <a:off x="1611288" y="3170436"/>
            <a:ext cx="4572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" name="Straight Arrow Connector 33">
            <a:extLst>
              <a:ext uri="{FF2B5EF4-FFF2-40B4-BE49-F238E27FC236}">
                <a16:creationId xmlns:a16="http://schemas.microsoft.com/office/drawing/2014/main" id="{11201394-1D04-2C45-88AC-D235B6A2EBF8}"/>
              </a:ext>
            </a:extLst>
          </p:cNvPr>
          <p:cNvCxnSpPr>
            <a:cxnSpLocks noChangeShapeType="1"/>
            <a:stCxn id="49" idx="0"/>
            <a:endCxn id="52" idx="2"/>
          </p:cNvCxnSpPr>
          <p:nvPr/>
        </p:nvCxnSpPr>
        <p:spPr bwMode="auto">
          <a:xfrm flipV="1">
            <a:off x="3135288" y="3170436"/>
            <a:ext cx="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" name="Straight Arrow Connector 36">
            <a:extLst>
              <a:ext uri="{FF2B5EF4-FFF2-40B4-BE49-F238E27FC236}">
                <a16:creationId xmlns:a16="http://schemas.microsoft.com/office/drawing/2014/main" id="{C3C9A718-207A-E84E-B83B-6D0D97914A97}"/>
              </a:ext>
            </a:extLst>
          </p:cNvPr>
          <p:cNvCxnSpPr>
            <a:cxnSpLocks noChangeShapeType="1"/>
            <a:stCxn id="51" idx="0"/>
            <a:endCxn id="54" idx="2"/>
          </p:cNvCxnSpPr>
          <p:nvPr/>
        </p:nvCxnSpPr>
        <p:spPr bwMode="auto">
          <a:xfrm flipV="1">
            <a:off x="1611288" y="2598936"/>
            <a:ext cx="4572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Straight Arrow Connector 39">
            <a:extLst>
              <a:ext uri="{FF2B5EF4-FFF2-40B4-BE49-F238E27FC236}">
                <a16:creationId xmlns:a16="http://schemas.microsoft.com/office/drawing/2014/main" id="{B4610E85-9B34-DB48-8167-41E01D686DF2}"/>
              </a:ext>
            </a:extLst>
          </p:cNvPr>
          <p:cNvCxnSpPr>
            <a:cxnSpLocks noChangeShapeType="1"/>
            <a:stCxn id="53" idx="2"/>
            <a:endCxn id="51" idx="0"/>
          </p:cNvCxnSpPr>
          <p:nvPr/>
        </p:nvCxnSpPr>
        <p:spPr bwMode="auto">
          <a:xfrm>
            <a:off x="1077888" y="2598936"/>
            <a:ext cx="5334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Straight Arrow Connector 42">
            <a:extLst>
              <a:ext uri="{FF2B5EF4-FFF2-40B4-BE49-F238E27FC236}">
                <a16:creationId xmlns:a16="http://schemas.microsoft.com/office/drawing/2014/main" id="{2EC78F61-E63C-6247-B5C2-525C06770ACD}"/>
              </a:ext>
            </a:extLst>
          </p:cNvPr>
          <p:cNvCxnSpPr>
            <a:cxnSpLocks noChangeShapeType="1"/>
            <a:stCxn id="52" idx="0"/>
            <a:endCxn id="55" idx="2"/>
          </p:cNvCxnSpPr>
          <p:nvPr/>
        </p:nvCxnSpPr>
        <p:spPr bwMode="auto">
          <a:xfrm flipV="1">
            <a:off x="3135288" y="2598936"/>
            <a:ext cx="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Straight Arrow Connector 45">
            <a:extLst>
              <a:ext uri="{FF2B5EF4-FFF2-40B4-BE49-F238E27FC236}">
                <a16:creationId xmlns:a16="http://schemas.microsoft.com/office/drawing/2014/main" id="{B2C0C486-D8CD-664B-830C-2EA4A480E0A7}"/>
              </a:ext>
            </a:extLst>
          </p:cNvPr>
          <p:cNvCxnSpPr>
            <a:cxnSpLocks noChangeShapeType="1"/>
            <a:stCxn id="52" idx="0"/>
            <a:endCxn id="54" idx="2"/>
          </p:cNvCxnSpPr>
          <p:nvPr/>
        </p:nvCxnSpPr>
        <p:spPr bwMode="auto">
          <a:xfrm flipH="1" flipV="1">
            <a:off x="2068488" y="2598936"/>
            <a:ext cx="10668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" name="Rectangle 4">
            <a:extLst>
              <a:ext uri="{FF2B5EF4-FFF2-40B4-BE49-F238E27FC236}">
                <a16:creationId xmlns:a16="http://schemas.microsoft.com/office/drawing/2014/main" id="{5D90989F-C00D-4446-B90B-5309F44AB76E}"/>
              </a:ext>
            </a:extLst>
          </p:cNvPr>
          <p:cNvSpPr/>
          <p:nvPr/>
        </p:nvSpPr>
        <p:spPr bwMode="auto">
          <a:xfrm>
            <a:off x="4479404" y="3001516"/>
            <a:ext cx="2178701" cy="11347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AEB97448-38B7-7540-B9D1-786E77B1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004" y="3001516"/>
            <a:ext cx="2178701" cy="11347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  <a:latin typeface="DengXian" charset="0"/>
                <a:ea typeface="DengXian" charset="0"/>
                <a:cs typeface="DengXian" charset="0"/>
              </a:rPr>
              <a:t>Bug</a:t>
            </a:r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AD89CDF6-2AE5-5344-8038-CDCB57CBA12D}"/>
              </a:ext>
            </a:extLst>
          </p:cNvPr>
          <p:cNvSpPr/>
          <p:nvPr/>
        </p:nvSpPr>
        <p:spPr bwMode="auto">
          <a:xfrm>
            <a:off x="6536804" y="3001516"/>
            <a:ext cx="2178701" cy="11347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65" name="Straight Arrow Connector 15">
            <a:extLst>
              <a:ext uri="{FF2B5EF4-FFF2-40B4-BE49-F238E27FC236}">
                <a16:creationId xmlns:a16="http://schemas.microsoft.com/office/drawing/2014/main" id="{08A3B02A-5A13-ED42-B1BB-D9EC3AD8365D}"/>
              </a:ext>
            </a:extLst>
          </p:cNvPr>
          <p:cNvCxnSpPr>
            <a:cxnSpLocks noChangeShapeType="1"/>
            <a:stCxn id="62" idx="0"/>
            <a:endCxn id="66" idx="2"/>
          </p:cNvCxnSpPr>
          <p:nvPr/>
        </p:nvCxnSpPr>
        <p:spPr bwMode="auto">
          <a:xfrm>
            <a:off x="5568755" y="3001516"/>
            <a:ext cx="53340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" name="Rectangle 9">
            <a:extLst>
              <a:ext uri="{FF2B5EF4-FFF2-40B4-BE49-F238E27FC236}">
                <a16:creationId xmlns:a16="http://schemas.microsoft.com/office/drawing/2014/main" id="{8D576D0B-5DD6-4847-9467-54B6D88CC7AF}"/>
              </a:ext>
            </a:extLst>
          </p:cNvPr>
          <p:cNvSpPr/>
          <p:nvPr/>
        </p:nvSpPr>
        <p:spPr bwMode="auto">
          <a:xfrm>
            <a:off x="5012804" y="2430016"/>
            <a:ext cx="2178701" cy="11347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7" name="Rectangle 10">
            <a:extLst>
              <a:ext uri="{FF2B5EF4-FFF2-40B4-BE49-F238E27FC236}">
                <a16:creationId xmlns:a16="http://schemas.microsoft.com/office/drawing/2014/main" id="{C7ACA201-601C-D64C-9BD7-E8BB8A117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804" y="2430016"/>
            <a:ext cx="2178701" cy="11347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  <a:latin typeface="DengXian" charset="0"/>
                <a:ea typeface="DengXian" charset="0"/>
                <a:cs typeface="DengXian" charset="0"/>
              </a:rPr>
              <a:t>Bug</a:t>
            </a:r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2159BD5A-F583-3945-8254-E4940A401313}"/>
              </a:ext>
            </a:extLst>
          </p:cNvPr>
          <p:cNvSpPr/>
          <p:nvPr/>
        </p:nvSpPr>
        <p:spPr bwMode="auto">
          <a:xfrm>
            <a:off x="4479404" y="1858516"/>
            <a:ext cx="2178701" cy="11347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9" name="Rectangle 12">
            <a:extLst>
              <a:ext uri="{FF2B5EF4-FFF2-40B4-BE49-F238E27FC236}">
                <a16:creationId xmlns:a16="http://schemas.microsoft.com/office/drawing/2014/main" id="{E0813F5B-3561-C948-A406-F66E7F784022}"/>
              </a:ext>
            </a:extLst>
          </p:cNvPr>
          <p:cNvSpPr/>
          <p:nvPr/>
        </p:nvSpPr>
        <p:spPr bwMode="auto">
          <a:xfrm>
            <a:off x="5470004" y="1858516"/>
            <a:ext cx="2178701" cy="11347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0" name="Rectangle 13">
            <a:extLst>
              <a:ext uri="{FF2B5EF4-FFF2-40B4-BE49-F238E27FC236}">
                <a16:creationId xmlns:a16="http://schemas.microsoft.com/office/drawing/2014/main" id="{DB50F049-D233-9E48-98DC-A99967D7B309}"/>
              </a:ext>
            </a:extLst>
          </p:cNvPr>
          <p:cNvSpPr/>
          <p:nvPr/>
        </p:nvSpPr>
        <p:spPr bwMode="auto">
          <a:xfrm>
            <a:off x="6536804" y="1858516"/>
            <a:ext cx="2178701" cy="11347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71" name="Straight Arrow Connector 30">
            <a:extLst>
              <a:ext uri="{FF2B5EF4-FFF2-40B4-BE49-F238E27FC236}">
                <a16:creationId xmlns:a16="http://schemas.microsoft.com/office/drawing/2014/main" id="{06D1D8B8-2E86-8049-9811-6814D6F14547}"/>
              </a:ext>
            </a:extLst>
          </p:cNvPr>
          <p:cNvCxnSpPr>
            <a:cxnSpLocks noChangeShapeType="1"/>
            <a:stCxn id="66" idx="2"/>
            <a:endCxn id="63" idx="0"/>
          </p:cNvCxnSpPr>
          <p:nvPr/>
        </p:nvCxnSpPr>
        <p:spPr bwMode="auto">
          <a:xfrm flipV="1">
            <a:off x="6102155" y="3001516"/>
            <a:ext cx="45720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Straight Arrow Connector 33">
            <a:extLst>
              <a:ext uri="{FF2B5EF4-FFF2-40B4-BE49-F238E27FC236}">
                <a16:creationId xmlns:a16="http://schemas.microsoft.com/office/drawing/2014/main" id="{8E672B53-5C3D-854E-BE99-A742CC7541AB}"/>
              </a:ext>
            </a:extLst>
          </p:cNvPr>
          <p:cNvCxnSpPr>
            <a:cxnSpLocks noChangeShapeType="1"/>
            <a:stCxn id="64" idx="0"/>
            <a:endCxn id="67" idx="2"/>
          </p:cNvCxnSpPr>
          <p:nvPr/>
        </p:nvCxnSpPr>
        <p:spPr bwMode="auto">
          <a:xfrm>
            <a:off x="7626155" y="3001516"/>
            <a:ext cx="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3" name="Straight Arrow Connector 36">
            <a:extLst>
              <a:ext uri="{FF2B5EF4-FFF2-40B4-BE49-F238E27FC236}">
                <a16:creationId xmlns:a16="http://schemas.microsoft.com/office/drawing/2014/main" id="{3BF4E58F-668D-E14B-88CA-A61DE6E5E6C5}"/>
              </a:ext>
            </a:extLst>
          </p:cNvPr>
          <p:cNvCxnSpPr>
            <a:cxnSpLocks noChangeShapeType="1"/>
            <a:stCxn id="66" idx="0"/>
            <a:endCxn id="69" idx="2"/>
          </p:cNvCxnSpPr>
          <p:nvPr/>
        </p:nvCxnSpPr>
        <p:spPr bwMode="auto">
          <a:xfrm>
            <a:off x="6102155" y="2430016"/>
            <a:ext cx="45720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4" name="Straight Arrow Connector 39">
            <a:extLst>
              <a:ext uri="{FF2B5EF4-FFF2-40B4-BE49-F238E27FC236}">
                <a16:creationId xmlns:a16="http://schemas.microsoft.com/office/drawing/2014/main" id="{527A9BCA-B3BE-4A41-BABA-6F77FEAB196C}"/>
              </a:ext>
            </a:extLst>
          </p:cNvPr>
          <p:cNvCxnSpPr>
            <a:cxnSpLocks noChangeShapeType="1"/>
            <a:stCxn id="68" idx="2"/>
            <a:endCxn id="66" idx="0"/>
          </p:cNvCxnSpPr>
          <p:nvPr/>
        </p:nvCxnSpPr>
        <p:spPr bwMode="auto">
          <a:xfrm flipV="1">
            <a:off x="5568755" y="2430016"/>
            <a:ext cx="53340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5" name="Straight Arrow Connector 42">
            <a:extLst>
              <a:ext uri="{FF2B5EF4-FFF2-40B4-BE49-F238E27FC236}">
                <a16:creationId xmlns:a16="http://schemas.microsoft.com/office/drawing/2014/main" id="{CF42F671-0B17-5A47-BFEC-B1D44CA722EC}"/>
              </a:ext>
            </a:extLst>
          </p:cNvPr>
          <p:cNvCxnSpPr>
            <a:cxnSpLocks noChangeShapeType="1"/>
            <a:stCxn id="67" idx="0"/>
            <a:endCxn id="70" idx="2"/>
          </p:cNvCxnSpPr>
          <p:nvPr/>
        </p:nvCxnSpPr>
        <p:spPr bwMode="auto">
          <a:xfrm>
            <a:off x="7626155" y="2430016"/>
            <a:ext cx="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6" name="Straight Arrow Connector 45">
            <a:extLst>
              <a:ext uri="{FF2B5EF4-FFF2-40B4-BE49-F238E27FC236}">
                <a16:creationId xmlns:a16="http://schemas.microsoft.com/office/drawing/2014/main" id="{40A3A0B4-DA1E-064A-8987-466000C4ACA3}"/>
              </a:ext>
            </a:extLst>
          </p:cNvPr>
          <p:cNvCxnSpPr>
            <a:cxnSpLocks noChangeShapeType="1"/>
            <a:stCxn id="67" idx="0"/>
            <a:endCxn id="69" idx="2"/>
          </p:cNvCxnSpPr>
          <p:nvPr/>
        </p:nvCxnSpPr>
        <p:spPr bwMode="auto">
          <a:xfrm flipH="1">
            <a:off x="6559355" y="2430016"/>
            <a:ext cx="106680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0F28C04-3C67-9B40-B4B7-C31776139D41}"/>
              </a:ext>
            </a:extLst>
          </p:cNvPr>
          <p:cNvSpPr/>
          <p:nvPr/>
        </p:nvSpPr>
        <p:spPr>
          <a:xfrm>
            <a:off x="1585022" y="465770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Original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6E43B3B-96A7-AA44-9EE6-C2CE2629BF65}"/>
              </a:ext>
            </a:extLst>
          </p:cNvPr>
          <p:cNvSpPr/>
          <p:nvPr/>
        </p:nvSpPr>
        <p:spPr>
          <a:xfrm>
            <a:off x="5854674" y="4657700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After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scaling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789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Example: Scaling the Internet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Size routing tables (for shortest paths): </a:t>
            </a:r>
            <a:r>
              <a:rPr lang="en-US" altLang="zh-CN" b="1" dirty="0">
                <a:solidFill>
                  <a:srgbClr val="0096FF"/>
                </a:solidFill>
              </a:rPr>
              <a:t>O(n</a:t>
            </a:r>
            <a:r>
              <a:rPr lang="en-US" altLang="zh-CN" b="1" baseline="30000" dirty="0">
                <a:solidFill>
                  <a:srgbClr val="0096FF"/>
                </a:solidFill>
              </a:rPr>
              <a:t>2</a:t>
            </a:r>
            <a:r>
              <a:rPr lang="en-US" altLang="zh-CN" b="1" dirty="0">
                <a:solidFill>
                  <a:srgbClr val="0096FF"/>
                </a:solidFill>
              </a:rPr>
              <a:t>)</a:t>
            </a:r>
          </a:p>
          <a:p>
            <a:pPr lvl="1"/>
            <a:r>
              <a:rPr lang="en-US" altLang="zh-CN" dirty="0"/>
              <a:t>Hierarchical routing on network numbers</a:t>
            </a:r>
          </a:p>
          <a:p>
            <a:pPr lvl="1"/>
            <a:r>
              <a:rPr lang="en-US" altLang="zh-CN" dirty="0"/>
              <a:t>Address: 16-bit network number and 16-bit host number</a:t>
            </a:r>
          </a:p>
          <a:p>
            <a:r>
              <a:rPr lang="en-US" altLang="zh-CN" dirty="0"/>
              <a:t>Limited networks (</a:t>
            </a:r>
            <a:r>
              <a:rPr lang="en-US" altLang="zh-CN" b="1" dirty="0">
                <a:solidFill>
                  <a:srgbClr val="0096FF"/>
                </a:solidFill>
              </a:rPr>
              <a:t>2</a:t>
            </a:r>
            <a:r>
              <a:rPr lang="en-US" altLang="zh-CN" b="1" baseline="30000" dirty="0">
                <a:solidFill>
                  <a:srgbClr val="0096FF"/>
                </a:solidFill>
              </a:rPr>
              <a:t>16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Solutions:</a:t>
            </a:r>
          </a:p>
          <a:p>
            <a:pPr lvl="1"/>
            <a:r>
              <a:rPr lang="en-US" altLang="zh-CN" b="1" dirty="0">
                <a:solidFill>
                  <a:srgbClr val="0096FF"/>
                </a:solidFill>
              </a:rPr>
              <a:t>NAT</a:t>
            </a:r>
            <a:r>
              <a:rPr lang="en-US" altLang="zh-CN" dirty="0"/>
              <a:t> (Network Address Translators) and </a:t>
            </a:r>
            <a:r>
              <a:rPr lang="en-US" altLang="zh-CN" b="1" dirty="0">
                <a:solidFill>
                  <a:srgbClr val="0096FF"/>
                </a:solidFill>
              </a:rPr>
              <a:t>IPv6</a:t>
            </a:r>
            <a:endParaRPr lang="zh-CN" altLang="en-US" b="1" dirty="0">
              <a:solidFill>
                <a:srgbClr val="0096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0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Trade-offs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General models</a:t>
            </a:r>
          </a:p>
          <a:p>
            <a:pPr lvl="1"/>
            <a:r>
              <a:rPr lang="en-US" altLang="zh-CN" dirty="0"/>
              <a:t>Limited amount of goodness</a:t>
            </a:r>
          </a:p>
          <a:p>
            <a:pPr lvl="1"/>
            <a:r>
              <a:rPr lang="en-US" altLang="zh-CN" dirty="0"/>
              <a:t>Maximize the goodness</a:t>
            </a:r>
          </a:p>
          <a:p>
            <a:pPr lvl="1"/>
            <a:r>
              <a:rPr lang="en-US" altLang="zh-CN" dirty="0"/>
              <a:t>Avoid wasting</a:t>
            </a:r>
          </a:p>
          <a:p>
            <a:pPr lvl="1"/>
            <a:r>
              <a:rPr lang="en-US" altLang="zh-CN" dirty="0"/>
              <a:t>Allocate where helps most</a:t>
            </a:r>
          </a:p>
          <a:p>
            <a:r>
              <a:rPr lang="en-US" altLang="zh-CN" dirty="0"/>
              <a:t>Waterbed effect</a:t>
            </a:r>
          </a:p>
          <a:p>
            <a:pPr lvl="1"/>
            <a:r>
              <a:rPr lang="en-US" altLang="zh-CN" dirty="0"/>
              <a:t>Pushing down on a problem at one point </a:t>
            </a:r>
          </a:p>
          <a:p>
            <a:pPr lvl="1"/>
            <a:r>
              <a:rPr lang="en-US" altLang="zh-CN" dirty="0"/>
              <a:t>Causes another problem to pop up somewhere else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8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Trade-offs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Binary classification</a:t>
            </a:r>
          </a:p>
          <a:p>
            <a:pPr lvl="1"/>
            <a:r>
              <a:rPr lang="en-US" altLang="zh-CN" dirty="0"/>
              <a:t>We wish to classify a set of things into two categories </a:t>
            </a:r>
          </a:p>
          <a:p>
            <a:pPr lvl="2"/>
            <a:r>
              <a:rPr lang="en-US" altLang="zh-CN" dirty="0"/>
              <a:t>Based on presence or absence of some property</a:t>
            </a:r>
          </a:p>
          <a:p>
            <a:pPr lvl="1"/>
            <a:r>
              <a:rPr lang="en-US" altLang="zh-CN" dirty="0"/>
              <a:t>But we lack a direct measure of that property</a:t>
            </a:r>
          </a:p>
          <a:p>
            <a:pPr lvl="1"/>
            <a:r>
              <a:rPr lang="en-US" altLang="zh-CN" dirty="0"/>
              <a:t>So we identify some indirect measure instead</a:t>
            </a:r>
          </a:p>
          <a:p>
            <a:pPr lvl="2"/>
            <a:r>
              <a:rPr lang="en-US" altLang="zh-CN" dirty="0"/>
              <a:t>Known as a </a:t>
            </a:r>
            <a:r>
              <a:rPr lang="en-US" altLang="zh-CN" i="1" dirty="0"/>
              <a:t>proxy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Trade-offs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Binary classification (Cont.)</a:t>
            </a:r>
          </a:p>
          <a:p>
            <a:pPr lvl="1"/>
            <a:r>
              <a:rPr lang="en-US" altLang="zh-CN" dirty="0"/>
              <a:t>Occasionally this scheme misclassifies something </a:t>
            </a:r>
          </a:p>
          <a:p>
            <a:pPr lvl="1"/>
            <a:r>
              <a:rPr lang="en-US" altLang="zh-CN" dirty="0"/>
              <a:t>By adjusting parameters of the proxy </a:t>
            </a:r>
          </a:p>
          <a:p>
            <a:pPr lvl="1"/>
            <a:r>
              <a:rPr lang="en-US" altLang="zh-CN" dirty="0"/>
              <a:t>The designer may be able to:</a:t>
            </a:r>
          </a:p>
          <a:p>
            <a:pPr lvl="2"/>
            <a:r>
              <a:rPr lang="en-US" altLang="zh-CN" dirty="0"/>
              <a:t>reduce one class of mistakes</a:t>
            </a:r>
          </a:p>
          <a:p>
            <a:pPr lvl="2"/>
            <a:r>
              <a:rPr lang="en-US" altLang="zh-CN" dirty="0"/>
              <a:t>but only at the cost of increasing some other class of mistakes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77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63460"/>
          </a:xfrm>
        </p:spPr>
        <p:txBody>
          <a:bodyPr>
            <a:normAutofit/>
          </a:bodyPr>
          <a:lstStyle/>
          <a:p>
            <a:r>
              <a:rPr lang="en-US" dirty="0"/>
              <a:t>Ideally, the </a:t>
            </a:r>
            <a:r>
              <a:rPr lang="en-US" altLang="zh-CN" dirty="0"/>
              <a:t>"</a:t>
            </a:r>
            <a:r>
              <a:rPr lang="en-US" i="1" dirty="0"/>
              <a:t>Constructive Theory</a:t>
            </a:r>
            <a:r>
              <a:rPr lang="en-US" altLang="zh-CN" i="1" dirty="0"/>
              <a:t>"</a:t>
            </a:r>
            <a:endParaRPr lang="en-US" i="1" dirty="0"/>
          </a:p>
          <a:p>
            <a:pPr lvl="1"/>
            <a:r>
              <a:rPr lang="en-US" dirty="0"/>
              <a:t>Allows the designer systematically to</a:t>
            </a:r>
          </a:p>
          <a:p>
            <a:pPr lvl="2"/>
            <a:r>
              <a:rPr lang="en-US" dirty="0"/>
              <a:t>Synthesize a system from its </a:t>
            </a:r>
            <a:r>
              <a:rPr lang="en-US" dirty="0">
                <a:solidFill>
                  <a:srgbClr val="0096FF"/>
                </a:solidFill>
              </a:rPr>
              <a:t>specifications</a:t>
            </a:r>
          </a:p>
          <a:p>
            <a:pPr lvl="2"/>
            <a:r>
              <a:rPr lang="en-US" dirty="0"/>
              <a:t>Make necessary trade-offs with </a:t>
            </a:r>
            <a:r>
              <a:rPr lang="en-US" dirty="0">
                <a:solidFill>
                  <a:srgbClr val="0096FF"/>
                </a:solidFill>
              </a:rPr>
              <a:t>precision</a:t>
            </a:r>
          </a:p>
          <a:p>
            <a:pPr lvl="1"/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n some fields</a:t>
            </a:r>
          </a:p>
          <a:p>
            <a:pPr lvl="2"/>
            <a:r>
              <a:rPr lang="en-US" dirty="0"/>
              <a:t>Communication systems</a:t>
            </a:r>
          </a:p>
          <a:p>
            <a:pPr lvl="2"/>
            <a:r>
              <a:rPr lang="en-US" dirty="0"/>
              <a:t>Linear control systems</a:t>
            </a:r>
          </a:p>
          <a:p>
            <a:pPr lvl="2"/>
            <a:r>
              <a:rPr lang="en-US" dirty="0"/>
              <a:t>Design of bridge and skyscrapers (to a certain extent)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1026" name="Picture 2" descr="“Constructive”的图片搜索结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2776" r="1302" b="4442"/>
          <a:stretch/>
        </p:blipFill>
        <p:spPr bwMode="auto">
          <a:xfrm>
            <a:off x="6876256" y="208128"/>
            <a:ext cx="2016224" cy="141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6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Systems</a:t>
            </a:r>
          </a:p>
          <a:p>
            <a:pPr lvl="1"/>
            <a:r>
              <a:rPr lang="en-US" dirty="0"/>
              <a:t>"</a:t>
            </a:r>
            <a:r>
              <a:rPr lang="en-US" i="1" dirty="0">
                <a:solidFill>
                  <a:srgbClr val="0096FF"/>
                </a:solidFill>
              </a:rPr>
              <a:t>We find that we were born too soon</a:t>
            </a:r>
            <a:r>
              <a:rPr lang="en-US" dirty="0"/>
              <a:t>"  -- Our textbook</a:t>
            </a:r>
          </a:p>
          <a:p>
            <a:pPr lvl="1"/>
            <a:r>
              <a:rPr lang="en-US" dirty="0"/>
              <a:t>The problems</a:t>
            </a:r>
          </a:p>
          <a:p>
            <a:pPr lvl="2"/>
            <a:r>
              <a:rPr lang="en-US" dirty="0"/>
              <a:t>We work almost entirely by analyzing </a:t>
            </a:r>
            <a:r>
              <a:rPr lang="en-US" i="1" dirty="0"/>
              <a:t>ad hoc</a:t>
            </a:r>
            <a:r>
              <a:rPr lang="en-US" dirty="0"/>
              <a:t> examples rather than by </a:t>
            </a:r>
            <a:r>
              <a:rPr lang="en-US" i="1" dirty="0"/>
              <a:t>synthesizing</a:t>
            </a:r>
          </a:p>
          <a:p>
            <a:pPr lvl="2"/>
            <a:r>
              <a:rPr lang="en-US" dirty="0"/>
              <a:t>So, in place of a well-organized theory, we use </a:t>
            </a:r>
            <a:r>
              <a:rPr lang="en-US" i="1" dirty="0">
                <a:solidFill>
                  <a:srgbClr val="0096FF"/>
                </a:solidFill>
              </a:rPr>
              <a:t>case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89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Problem: Complexity of the Systems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45082"/>
            <a:ext cx="1560461" cy="93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77348"/>
            <a:ext cx="5256584" cy="382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99703" y="170537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Hard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for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human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to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fully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understand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702" y="3937620"/>
            <a:ext cx="2388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But,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we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can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view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from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system's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perspective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48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the Levels of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systems are </a:t>
            </a:r>
            <a:r>
              <a:rPr lang="en-US" sz="2400" dirty="0">
                <a:solidFill>
                  <a:srgbClr val="0096FF"/>
                </a:solidFill>
              </a:rPr>
              <a:t>indefinitely</a:t>
            </a:r>
          </a:p>
          <a:p>
            <a:pPr lvl="1"/>
            <a:r>
              <a:rPr lang="en-US" sz="2000" dirty="0"/>
              <a:t>The deeper one digs, the more signs of complexity turn up</a:t>
            </a:r>
          </a:p>
          <a:p>
            <a:pPr lvl="1"/>
            <a:r>
              <a:rPr lang="en-US" sz="2000" dirty="0"/>
              <a:t>A computer -&gt; gates -&gt; electrons -&gt; quarks -&gt; …</a:t>
            </a:r>
          </a:p>
          <a:p>
            <a:endParaRPr lang="en-US" sz="2400" dirty="0"/>
          </a:p>
          <a:p>
            <a:r>
              <a:rPr lang="en-US" sz="2400" dirty="0"/>
              <a:t>Abstraction: </a:t>
            </a:r>
            <a:r>
              <a:rPr lang="en-US" sz="2400" u="sng" dirty="0">
                <a:solidFill>
                  <a:srgbClr val="0096FF"/>
                </a:solidFill>
              </a:rPr>
              <a:t>limits the depth of digging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885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M.A.L.H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13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M.A.L.H</a:t>
            </a:r>
            <a:endParaRPr lang="zh-CN" alt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457200" y="1321329"/>
            <a:ext cx="4114800" cy="2040227"/>
          </a:xfrm>
        </p:spPr>
        <p:txBody>
          <a:bodyPr/>
          <a:lstStyle/>
          <a:p>
            <a:r>
              <a:rPr lang="en-US" dirty="0">
                <a:solidFill>
                  <a:srgbClr val="0096FF"/>
                </a:solidFill>
              </a:rPr>
              <a:t>Modularity</a:t>
            </a:r>
          </a:p>
          <a:p>
            <a:pPr lvl="1"/>
            <a:r>
              <a:rPr lang="en-US" dirty="0"/>
              <a:t>Split up system</a:t>
            </a:r>
          </a:p>
          <a:p>
            <a:pPr lvl="1"/>
            <a:r>
              <a:rPr lang="en-US" dirty="0"/>
              <a:t>Consider separately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3145532"/>
            <a:ext cx="4114800" cy="204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Layering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Gradually build up capabilities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211960" y="1321329"/>
            <a:ext cx="4680520" cy="2040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Abstraction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Interface/Hiding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Avoid propagation of effects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211960" y="3145532"/>
            <a:ext cx="4114800" cy="204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Hierarchy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Reduce connections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Divide-and-conquer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88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363272" cy="4116287"/>
          </a:xfrm>
        </p:spPr>
        <p:txBody>
          <a:bodyPr>
            <a:normAutofit/>
          </a:bodyPr>
          <a:lstStyle/>
          <a:p>
            <a:r>
              <a:rPr lang="en-US" sz="2000" dirty="0"/>
              <a:t>Analyze or design the system as a collection of interacting subsystems</a:t>
            </a:r>
          </a:p>
          <a:p>
            <a:pPr lvl="1"/>
            <a:r>
              <a:rPr lang="en-US" sz="2000" dirty="0"/>
              <a:t>Subsystems called </a:t>
            </a:r>
            <a:r>
              <a:rPr lang="en-US" sz="2000" i="1" dirty="0">
                <a:solidFill>
                  <a:srgbClr val="0096FF"/>
                </a:solidFill>
              </a:rPr>
              <a:t>modules</a:t>
            </a:r>
          </a:p>
          <a:p>
            <a:pPr lvl="1"/>
            <a:r>
              <a:rPr lang="en-US" altLang="zh-CN" sz="2000" dirty="0"/>
              <a:t>"</a:t>
            </a:r>
            <a:r>
              <a:rPr lang="en-US" sz="2000" u="sng" dirty="0">
                <a:solidFill>
                  <a:srgbClr val="0096FF"/>
                </a:solidFill>
              </a:rPr>
              <a:t>Divide-and-conquer</a:t>
            </a:r>
            <a:r>
              <a:rPr lang="en-US" altLang="zh-CN" sz="2000" dirty="0"/>
              <a:t>"</a:t>
            </a:r>
            <a:r>
              <a:rPr lang="en-US" sz="2000" dirty="0"/>
              <a:t> technique </a:t>
            </a:r>
          </a:p>
          <a:p>
            <a:pPr lvl="1"/>
            <a:endParaRPr lang="en-US" sz="2000" dirty="0"/>
          </a:p>
          <a:p>
            <a:r>
              <a:rPr lang="en-US" altLang="zh-CN" sz="2000" dirty="0"/>
              <a:t>Modularity is t</a:t>
            </a:r>
            <a:r>
              <a:rPr lang="en-US" sz="2000" dirty="0"/>
              <a:t>he </a:t>
            </a:r>
            <a:r>
              <a:rPr lang="en-US" sz="2000" dirty="0">
                <a:solidFill>
                  <a:srgbClr val="0096FF"/>
                </a:solidFill>
              </a:rPr>
              <a:t>simplest, most important tool </a:t>
            </a:r>
            <a:r>
              <a:rPr lang="en-US" sz="2000" dirty="0"/>
              <a:t>for reducing complexity</a:t>
            </a:r>
          </a:p>
          <a:p>
            <a:pPr lvl="1"/>
            <a:r>
              <a:rPr lang="en-US" altLang="zh-CN" sz="2000" dirty="0"/>
              <a:t>C</a:t>
            </a:r>
            <a:r>
              <a:rPr lang="en-US" sz="2000" dirty="0"/>
              <a:t>onsider interactions among the components within a module without simultaneously thinking about the components that are inside other modules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91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948808" y="2519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39408" y="2519402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  <a:latin typeface="DengXian" charset="0"/>
                <a:ea typeface="DengXian" charset="0"/>
                <a:cs typeface="DengXian" charset="0"/>
              </a:rPr>
              <a:t>Bug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006208" y="2519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2608" y="1376402"/>
            <a:ext cx="2590800" cy="1460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9" name="Straight Arrow Connector 15"/>
          <p:cNvCxnSpPr>
            <a:cxnSpLocks noChangeShapeType="1"/>
            <a:stCxn id="5" idx="0"/>
            <a:endCxn id="10" idx="2"/>
          </p:cNvCxnSpPr>
          <p:nvPr/>
        </p:nvCxnSpPr>
        <p:spPr bwMode="auto">
          <a:xfrm flipV="1">
            <a:off x="5253608" y="2265402"/>
            <a:ext cx="5334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482208" y="19479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006208" y="1947902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  <a:latin typeface="DengXian" charset="0"/>
                <a:ea typeface="DengXian" charset="0"/>
                <a:cs typeface="DengXian" charset="0"/>
              </a:rPr>
              <a:t>Bug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948808" y="1376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39408" y="1376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06208" y="1376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15" name="Straight Arrow Connector 30"/>
          <p:cNvCxnSpPr>
            <a:cxnSpLocks noChangeShapeType="1"/>
            <a:stCxn id="10" idx="2"/>
            <a:endCxn id="6" idx="0"/>
          </p:cNvCxnSpPr>
          <p:nvPr/>
        </p:nvCxnSpPr>
        <p:spPr bwMode="auto">
          <a:xfrm>
            <a:off x="5787008" y="2265402"/>
            <a:ext cx="4572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Arrow Connector 33"/>
          <p:cNvCxnSpPr>
            <a:cxnSpLocks noChangeShapeType="1"/>
            <a:stCxn id="7" idx="0"/>
            <a:endCxn id="11" idx="2"/>
          </p:cNvCxnSpPr>
          <p:nvPr/>
        </p:nvCxnSpPr>
        <p:spPr bwMode="auto">
          <a:xfrm flipV="1">
            <a:off x="7311008" y="2265402"/>
            <a:ext cx="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Straight Arrow Connector 36"/>
          <p:cNvCxnSpPr>
            <a:cxnSpLocks noChangeShapeType="1"/>
            <a:stCxn id="10" idx="0"/>
            <a:endCxn id="13" idx="2"/>
          </p:cNvCxnSpPr>
          <p:nvPr/>
        </p:nvCxnSpPr>
        <p:spPr bwMode="auto">
          <a:xfrm flipV="1">
            <a:off x="5787008" y="1693902"/>
            <a:ext cx="4572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Arrow Connector 39"/>
          <p:cNvCxnSpPr>
            <a:cxnSpLocks noChangeShapeType="1"/>
            <a:stCxn id="12" idx="2"/>
            <a:endCxn id="10" idx="0"/>
          </p:cNvCxnSpPr>
          <p:nvPr/>
        </p:nvCxnSpPr>
        <p:spPr bwMode="auto">
          <a:xfrm>
            <a:off x="5253608" y="1693902"/>
            <a:ext cx="5334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42"/>
          <p:cNvCxnSpPr>
            <a:cxnSpLocks noChangeShapeType="1"/>
            <a:stCxn id="11" idx="0"/>
            <a:endCxn id="14" idx="2"/>
          </p:cNvCxnSpPr>
          <p:nvPr/>
        </p:nvCxnSpPr>
        <p:spPr bwMode="auto">
          <a:xfrm flipV="1">
            <a:off x="7311008" y="1693902"/>
            <a:ext cx="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Arrow Connector 45"/>
          <p:cNvCxnSpPr>
            <a:cxnSpLocks noChangeShapeType="1"/>
            <a:stCxn id="11" idx="0"/>
            <a:endCxn id="13" idx="2"/>
          </p:cNvCxnSpPr>
          <p:nvPr/>
        </p:nvCxnSpPr>
        <p:spPr bwMode="auto">
          <a:xfrm flipH="1" flipV="1">
            <a:off x="6244208" y="1693902"/>
            <a:ext cx="10668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Rectangle 20"/>
          <p:cNvSpPr/>
          <p:nvPr/>
        </p:nvSpPr>
        <p:spPr bwMode="auto">
          <a:xfrm>
            <a:off x="1824608" y="2392402"/>
            <a:ext cx="762000" cy="3175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16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Bug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586608" y="1947902"/>
            <a:ext cx="838200" cy="3175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16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Bug</a:t>
            </a:r>
          </a:p>
        </p:txBody>
      </p: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910208" y="4577862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b="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Original System</a:t>
            </a:r>
          </a:p>
        </p:txBody>
      </p:sp>
      <p:sp>
        <p:nvSpPr>
          <p:cNvPr id="24" name="TextBox 52"/>
          <p:cNvSpPr txBox="1">
            <a:spLocks noChangeArrowheads="1"/>
          </p:cNvSpPr>
          <p:nvPr/>
        </p:nvSpPr>
        <p:spPr bwMode="auto">
          <a:xfrm>
            <a:off x="4948808" y="4577862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System with Modularity</a:t>
            </a:r>
          </a:p>
        </p:txBody>
      </p:sp>
      <p:pic>
        <p:nvPicPr>
          <p:cNvPr id="25" name="Pictur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52" y="3361406"/>
            <a:ext cx="2941712" cy="83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7541"/>
            <a:ext cx="2937011" cy="11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97768" y="5310512"/>
            <a:ext cx="84066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Assumptions: consider the number of bugs is proportional to its size, and bugs are randomly distributed</a:t>
            </a:r>
          </a:p>
        </p:txBody>
      </p:sp>
    </p:spTree>
    <p:extLst>
      <p:ext uri="{BB962C8B-B14F-4D97-AF65-F5344CB8AC3E}">
        <p14:creationId xmlns:p14="http://schemas.microsoft.com/office/powerpoint/2010/main" val="657517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Abstraction</a:t>
            </a:r>
          </a:p>
          <a:p>
            <a:pPr lvl="1"/>
            <a:r>
              <a:rPr lang="en-US" sz="2000" dirty="0"/>
              <a:t>Treat a module based on external specifications, no need for details inside</a:t>
            </a:r>
          </a:p>
          <a:p>
            <a:r>
              <a:rPr lang="en-US" sz="2400" dirty="0"/>
              <a:t>Principles to divide a module</a:t>
            </a:r>
          </a:p>
          <a:p>
            <a:pPr lvl="1"/>
            <a:r>
              <a:rPr lang="en-US" sz="2000" dirty="0"/>
              <a:t>Follow natural or effective boundaries</a:t>
            </a:r>
          </a:p>
          <a:p>
            <a:pPr lvl="1"/>
            <a:r>
              <a:rPr lang="en-US" sz="2000" dirty="0"/>
              <a:t>Fewer interactions among modules (Chap.4 &amp; 5)</a:t>
            </a:r>
          </a:p>
          <a:p>
            <a:pPr lvl="1"/>
            <a:r>
              <a:rPr lang="en-US" sz="2000" dirty="0"/>
              <a:t>Less propagation of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98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r>
              <a:rPr lang="en-US" sz="2400" dirty="0"/>
              <a:t>inimizing interconnections among modules may be defeated </a:t>
            </a:r>
          </a:p>
          <a:p>
            <a:pPr lvl="1"/>
            <a:r>
              <a:rPr lang="en-US" sz="2000" dirty="0"/>
              <a:t>Unintentional or accidental interconnections, arising from implementation errors </a:t>
            </a:r>
          </a:p>
          <a:p>
            <a:pPr lvl="1"/>
            <a:r>
              <a:rPr lang="en-US" sz="2000" dirty="0"/>
              <a:t>Well-meaning design attempts to sneak past modular boundaries</a:t>
            </a:r>
          </a:p>
          <a:p>
            <a:pPr lvl="2"/>
            <a:r>
              <a:rPr lang="en-US" sz="1800" dirty="0"/>
              <a:t>Improve performance</a:t>
            </a:r>
          </a:p>
          <a:p>
            <a:pPr lvl="2"/>
            <a:r>
              <a:rPr lang="en-US" sz="1800" dirty="0"/>
              <a:t>Meet some other requirement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738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Software is particularly subject to this problem</a:t>
            </a:r>
          </a:p>
          <a:p>
            <a:pPr lvl="1"/>
            <a:r>
              <a:rPr lang="en-US" sz="2000" dirty="0"/>
              <a:t>The modular boundaries provided by the separately compiled subprograms are actually somewhat </a:t>
            </a:r>
            <a:r>
              <a:rPr lang="en-US" sz="2000" dirty="0">
                <a:solidFill>
                  <a:srgbClr val="0096FF"/>
                </a:solidFill>
              </a:rPr>
              <a:t>soft</a:t>
            </a:r>
          </a:p>
          <a:p>
            <a:pPr lvl="1"/>
            <a:r>
              <a:rPr lang="en-US" sz="2000" dirty="0"/>
              <a:t>Is easily penetrated by errors in:</a:t>
            </a:r>
          </a:p>
          <a:p>
            <a:pPr lvl="2"/>
            <a:r>
              <a:rPr lang="en-US" sz="1800" dirty="0"/>
              <a:t>using pointer;</a:t>
            </a:r>
          </a:p>
          <a:p>
            <a:pPr lvl="2"/>
            <a:r>
              <a:rPr lang="en-US" sz="1800" dirty="0"/>
              <a:t>filling buffer;</a:t>
            </a:r>
          </a:p>
          <a:p>
            <a:pPr lvl="2"/>
            <a:r>
              <a:rPr lang="en-US" sz="1800" dirty="0"/>
              <a:t>calculating array index;</a:t>
            </a:r>
          </a:p>
          <a:p>
            <a:pPr lvl="2"/>
            <a:r>
              <a:rPr lang="en-US" sz="1800" dirty="0"/>
              <a:t>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26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Failure containment</a:t>
            </a:r>
          </a:p>
          <a:p>
            <a:pPr lvl="1"/>
            <a:r>
              <a:rPr lang="en-US" sz="2000" dirty="0"/>
              <a:t>When a module does not meet its abstract interface specifications</a:t>
            </a:r>
          </a:p>
          <a:p>
            <a:pPr lvl="1"/>
            <a:r>
              <a:rPr lang="en-US" sz="2000" dirty="0"/>
              <a:t>Limiting the impact of faults</a:t>
            </a:r>
          </a:p>
          <a:p>
            <a:pPr lvl="2"/>
            <a:r>
              <a:rPr lang="en-US" sz="1800" dirty="0"/>
              <a:t>Well-designed and properly enforced modular abstractions </a:t>
            </a:r>
          </a:p>
          <a:p>
            <a:pPr lvl="2"/>
            <a:r>
              <a:rPr lang="en-US" sz="1800" dirty="0"/>
              <a:t>Control propagation of effects</a:t>
            </a:r>
          </a:p>
          <a:p>
            <a:pPr lvl="1"/>
            <a:r>
              <a:rPr lang="en-US" sz="2000" dirty="0"/>
              <a:t>Modules are the units of fault containment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20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Goal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sz="2200" dirty="0"/>
              <a:t>Reduce module interconnections even more</a:t>
            </a:r>
          </a:p>
          <a:p>
            <a:r>
              <a:rPr lang="en-US" sz="2400" dirty="0"/>
              <a:t>How to do it?</a:t>
            </a:r>
          </a:p>
          <a:p>
            <a:pPr lvl="1"/>
            <a:r>
              <a:rPr lang="en-US" sz="2000" dirty="0"/>
              <a:t>Build a set of mechanisms first (a lower layer)</a:t>
            </a:r>
          </a:p>
          <a:p>
            <a:pPr lvl="1"/>
            <a:r>
              <a:rPr lang="en-US" sz="2000" dirty="0"/>
              <a:t>Use them to create a different complete set of mechanisms (an upper layer)</a:t>
            </a:r>
          </a:p>
          <a:p>
            <a:r>
              <a:rPr lang="en-US" sz="2400" dirty="0"/>
              <a:t>General rule: A module in one layer only interacts with:</a:t>
            </a:r>
          </a:p>
          <a:p>
            <a:pPr lvl="1"/>
            <a:r>
              <a:rPr lang="en-US" sz="2000" dirty="0"/>
              <a:t>its peers in the same layer, and</a:t>
            </a:r>
          </a:p>
          <a:p>
            <a:pPr lvl="1"/>
            <a:r>
              <a:rPr lang="en-US" sz="2000" dirty="0"/>
              <a:t>modules in the next lower layer / next higher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2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Example: The Gas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24408"/>
            <a:ext cx="4572000" cy="405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1362924" y="3029271"/>
            <a:ext cx="184740" cy="1882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6"/>
            <a:endCxn id="9" idx="2"/>
          </p:cNvCxnSpPr>
          <p:nvPr/>
        </p:nvCxnSpPr>
        <p:spPr>
          <a:xfrm>
            <a:off x="1547664" y="3123406"/>
            <a:ext cx="60734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155012" y="3029271"/>
            <a:ext cx="184740" cy="1882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8871" y="4376105"/>
            <a:ext cx="2388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A systematical way to understand a complex system is needed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52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34" name="组合 50"/>
          <p:cNvGrpSpPr>
            <a:grpSpLocks/>
          </p:cNvGrpSpPr>
          <p:nvPr/>
        </p:nvGrpSpPr>
        <p:grpSpPr bwMode="auto">
          <a:xfrm>
            <a:off x="457200" y="1270000"/>
            <a:ext cx="8153400" cy="1587500"/>
            <a:chOff x="533400" y="1600200"/>
            <a:chExt cx="8153400" cy="2590800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85800" y="3048890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828800" y="3048890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cxnSp>
          <p:nvCxnSpPr>
            <p:cNvPr id="37" name="Straight Connector 7"/>
            <p:cNvCxnSpPr>
              <a:cxnSpLocks noChangeShapeType="1"/>
            </p:cNvCxnSpPr>
            <p:nvPr/>
          </p:nvCxnSpPr>
          <p:spPr bwMode="auto">
            <a:xfrm>
              <a:off x="533400" y="2848625"/>
              <a:ext cx="327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10"/>
            <p:cNvCxnSpPr>
              <a:cxnSpLocks noChangeShapeType="1"/>
            </p:cNvCxnSpPr>
            <p:nvPr/>
          </p:nvCxnSpPr>
          <p:spPr bwMode="auto">
            <a:xfrm>
              <a:off x="533400" y="3581400"/>
              <a:ext cx="327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971800" y="3048890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85800" y="3733292"/>
              <a:ext cx="609600" cy="38214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828800" y="3733292"/>
              <a:ext cx="609600" cy="382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971800" y="3733292"/>
              <a:ext cx="609600" cy="38214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85800" y="2286762"/>
              <a:ext cx="609600" cy="37998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828800" y="2286762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971800" y="2286762"/>
              <a:ext cx="609600" cy="37998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cxnSp>
          <p:nvCxnSpPr>
            <p:cNvPr id="46" name="Straight Arrow Connector 33"/>
            <p:cNvCxnSpPr>
              <a:cxnSpLocks noChangeShapeType="1"/>
              <a:stCxn id="44" idx="2"/>
              <a:endCxn id="36" idx="0"/>
            </p:cNvCxnSpPr>
            <p:nvPr/>
          </p:nvCxnSpPr>
          <p:spPr bwMode="auto">
            <a:xfrm>
              <a:off x="2133600" y="2667000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" name="Straight Arrow Connector 35"/>
            <p:cNvCxnSpPr>
              <a:cxnSpLocks noChangeShapeType="1"/>
              <a:stCxn id="35" idx="3"/>
              <a:endCxn id="36" idx="1"/>
            </p:cNvCxnSpPr>
            <p:nvPr/>
          </p:nvCxnSpPr>
          <p:spPr bwMode="auto">
            <a:xfrm>
              <a:off x="1295400" y="32385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Straight Arrow Connector 37"/>
            <p:cNvCxnSpPr>
              <a:cxnSpLocks noChangeShapeType="1"/>
              <a:stCxn id="36" idx="3"/>
              <a:endCxn id="39" idx="1"/>
            </p:cNvCxnSpPr>
            <p:nvPr/>
          </p:nvCxnSpPr>
          <p:spPr bwMode="auto">
            <a:xfrm>
              <a:off x="2438400" y="32385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Straight Arrow Connector 39"/>
            <p:cNvCxnSpPr>
              <a:cxnSpLocks noChangeShapeType="1"/>
              <a:stCxn id="36" idx="2"/>
              <a:endCxn id="41" idx="0"/>
            </p:cNvCxnSpPr>
            <p:nvPr/>
          </p:nvCxnSpPr>
          <p:spPr bwMode="auto">
            <a:xfrm>
              <a:off x="2133600" y="34290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0" name="Rectangle 49"/>
            <p:cNvSpPr/>
            <p:nvPr/>
          </p:nvSpPr>
          <p:spPr bwMode="auto">
            <a:xfrm>
              <a:off x="4036334" y="3031537"/>
              <a:ext cx="4191000" cy="37998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charset="0"/>
                  <a:ea typeface="DengXian" charset="0"/>
                  <a:cs typeface="DengXian" charset="0"/>
                </a:rPr>
                <a:t>Processor &amp; memory layer</a:t>
              </a:r>
            </a:p>
          </p:txBody>
        </p:sp>
        <p:cxnSp>
          <p:nvCxnSpPr>
            <p:cNvPr id="51" name="Straight Connector 43"/>
            <p:cNvCxnSpPr>
              <a:cxnSpLocks noChangeShapeType="1"/>
            </p:cNvCxnSpPr>
            <p:nvPr/>
          </p:nvCxnSpPr>
          <p:spPr bwMode="auto">
            <a:xfrm>
              <a:off x="4038600" y="2842010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" name="Straight Connector 44"/>
            <p:cNvCxnSpPr>
              <a:cxnSpLocks noChangeShapeType="1"/>
            </p:cNvCxnSpPr>
            <p:nvPr/>
          </p:nvCxnSpPr>
          <p:spPr bwMode="auto">
            <a:xfrm>
              <a:off x="4038600" y="3581400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" name="Rectangle 52"/>
            <p:cNvSpPr/>
            <p:nvPr/>
          </p:nvSpPr>
          <p:spPr bwMode="auto">
            <a:xfrm>
              <a:off x="4027967" y="3733293"/>
              <a:ext cx="4495800" cy="45770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charset="0"/>
                  <a:ea typeface="DengXian" charset="0"/>
                  <a:cs typeface="DengXian" charset="0"/>
                </a:rPr>
                <a:t>Memory cells &amp; gates layer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4038600" y="2286762"/>
              <a:ext cx="2971800" cy="37998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charset="0"/>
                  <a:ea typeface="DengXian" charset="0"/>
                  <a:cs typeface="DengXian" charset="0"/>
                </a:rPr>
                <a:t>OS layer</a:t>
              </a:r>
            </a:p>
          </p:txBody>
        </p:sp>
        <p:cxnSp>
          <p:nvCxnSpPr>
            <p:cNvPr id="55" name="Straight Connector 7"/>
            <p:cNvCxnSpPr>
              <a:cxnSpLocks noChangeShapeType="1"/>
            </p:cNvCxnSpPr>
            <p:nvPr/>
          </p:nvCxnSpPr>
          <p:spPr bwMode="auto">
            <a:xfrm>
              <a:off x="533400" y="2133600"/>
              <a:ext cx="327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" name="Rectangle 29"/>
            <p:cNvSpPr/>
            <p:nvPr/>
          </p:nvSpPr>
          <p:spPr bwMode="auto">
            <a:xfrm>
              <a:off x="685800" y="1600200"/>
              <a:ext cx="609600" cy="37998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1828800" y="1600200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58" name="Rectangle 31"/>
            <p:cNvSpPr/>
            <p:nvPr/>
          </p:nvSpPr>
          <p:spPr bwMode="auto">
            <a:xfrm>
              <a:off x="2971800" y="1600200"/>
              <a:ext cx="609600" cy="37998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cxnSp>
          <p:nvCxnSpPr>
            <p:cNvPr id="59" name="Straight Arrow Connector 33"/>
            <p:cNvCxnSpPr>
              <a:cxnSpLocks noChangeShapeType="1"/>
              <a:stCxn id="57" idx="2"/>
            </p:cNvCxnSpPr>
            <p:nvPr/>
          </p:nvCxnSpPr>
          <p:spPr bwMode="auto">
            <a:xfrm>
              <a:off x="2133600" y="19812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Connector 43"/>
            <p:cNvCxnSpPr>
              <a:cxnSpLocks noChangeShapeType="1"/>
            </p:cNvCxnSpPr>
            <p:nvPr/>
          </p:nvCxnSpPr>
          <p:spPr bwMode="auto">
            <a:xfrm>
              <a:off x="4038600" y="2133600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" name="Rectangle 49"/>
            <p:cNvSpPr/>
            <p:nvPr/>
          </p:nvSpPr>
          <p:spPr bwMode="auto">
            <a:xfrm>
              <a:off x="4038600" y="1600200"/>
              <a:ext cx="3276600" cy="37998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charset="0"/>
                  <a:ea typeface="DengXian" charset="0"/>
                  <a:cs typeface="DengXian" charset="0"/>
                </a:rPr>
                <a:t>Application layer</a:t>
              </a:r>
            </a:p>
          </p:txBody>
        </p: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304800" y="2984500"/>
            <a:ext cx="8839200" cy="26093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2000" dirty="0"/>
              <a:t>House: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/>
              <a:t>Inner layer of studs, joist, rafter (shape &amp; strength 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/>
              <a:t>Layer of sheathing and drywall (wind out)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/>
              <a:t>Layer of siding, flooring and roof tiles (watertight)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/>
              <a:t>Cosmetic layer of paint (looks good)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/>
              <a:t>Algebra: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/>
              <a:t>integer, complex number, polynomials, polynomials with polynomial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85244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302"/>
            <a:ext cx="8229600" cy="39604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Hierarchy: another module organization</a:t>
            </a:r>
          </a:p>
          <a:p>
            <a:pPr lvl="1"/>
            <a:r>
              <a:rPr lang="en-US" dirty="0"/>
              <a:t>Start with a small group of modules</a:t>
            </a:r>
          </a:p>
          <a:p>
            <a:pPr lvl="1"/>
            <a:r>
              <a:rPr lang="en-US" dirty="0"/>
              <a:t>Assemble them into a stable, self-contained subsystem with well defined interface</a:t>
            </a:r>
          </a:p>
          <a:p>
            <a:pPr lvl="1"/>
            <a:r>
              <a:rPr lang="en-US" dirty="0"/>
              <a:t>Assemble a group of subsystems to a larger subsystem</a:t>
            </a:r>
          </a:p>
          <a:p>
            <a:pPr lvl="1"/>
            <a:endParaRPr lang="en-US" dirty="0"/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dirty="0"/>
              <a:t>1 manager leads N employees</a:t>
            </a:r>
          </a:p>
          <a:p>
            <a:pPr lvl="1"/>
            <a:r>
              <a:rPr lang="en-US" dirty="0"/>
              <a:t>1 higher manager leads N </a:t>
            </a:r>
            <a:br>
              <a:rPr lang="en-US" dirty="0"/>
            </a:br>
            <a:r>
              <a:rPr lang="en-US" dirty="0"/>
              <a:t>lower managers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1104" y="46355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2104" y="40005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89304" y="46355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10" name="Straight Arrow Connector 16"/>
          <p:cNvCxnSpPr>
            <a:cxnSpLocks noChangeShapeType="1"/>
            <a:stCxn id="7" idx="0"/>
            <a:endCxn id="8" idx="2"/>
          </p:cNvCxnSpPr>
          <p:nvPr/>
        </p:nvCxnSpPr>
        <p:spPr bwMode="auto">
          <a:xfrm flipV="1">
            <a:off x="6955904" y="4318000"/>
            <a:ext cx="3810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Arrow Connector 17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7336904" y="4318000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08104" y="40005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93904" y="31750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14" name="Straight Arrow Connector 41"/>
          <p:cNvCxnSpPr>
            <a:cxnSpLocks noChangeShapeType="1"/>
            <a:stCxn id="12" idx="0"/>
            <a:endCxn id="13" idx="2"/>
          </p:cNvCxnSpPr>
          <p:nvPr/>
        </p:nvCxnSpPr>
        <p:spPr bwMode="auto">
          <a:xfrm flipV="1">
            <a:off x="5812904" y="3492500"/>
            <a:ext cx="6858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Arrow Connector 42"/>
          <p:cNvCxnSpPr>
            <a:cxnSpLocks noChangeShapeType="1"/>
            <a:stCxn id="13" idx="2"/>
            <a:endCxn id="8" idx="0"/>
          </p:cNvCxnSpPr>
          <p:nvPr/>
        </p:nvCxnSpPr>
        <p:spPr bwMode="auto">
          <a:xfrm>
            <a:off x="6498704" y="3492500"/>
            <a:ext cx="8382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Oval 55"/>
          <p:cNvSpPr>
            <a:spLocks noChangeArrowheads="1"/>
          </p:cNvSpPr>
          <p:nvPr/>
        </p:nvSpPr>
        <p:spPr bwMode="auto">
          <a:xfrm>
            <a:off x="6346304" y="3810000"/>
            <a:ext cx="2057400" cy="1397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96876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435280" cy="4188295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zh-CN" sz="2400" dirty="0"/>
              <a:t>There are many striking examples of hierarchy 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E.g.,</a:t>
            </a:r>
            <a:r>
              <a:rPr lang="zh-CN" altLang="en-US" sz="2000" dirty="0"/>
              <a:t> </a:t>
            </a:r>
            <a:r>
              <a:rPr lang="en-US" altLang="zh-CN" sz="2000" dirty="0"/>
              <a:t>microscopic biological systems, assembly of Alexander's empire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Under evolution, such</a:t>
            </a:r>
            <a:r>
              <a:rPr lang="zh-CN" altLang="en-US" sz="2000" dirty="0"/>
              <a:t> </a:t>
            </a:r>
            <a:r>
              <a:rPr lang="en-US" altLang="zh-CN" sz="2000" dirty="0"/>
              <a:t>designs have a better chance of survival</a:t>
            </a:r>
          </a:p>
          <a:p>
            <a:pPr>
              <a:spcBef>
                <a:spcPts val="300"/>
              </a:spcBef>
            </a:pPr>
            <a:endParaRPr lang="zh-CN" altLang="en-US" sz="2400" dirty="0"/>
          </a:p>
          <a:p>
            <a:pPr>
              <a:spcBef>
                <a:spcPts val="300"/>
              </a:spcBef>
            </a:pPr>
            <a:r>
              <a:rPr lang="en-US" altLang="zh-CN" sz="2400" dirty="0"/>
              <a:t>Constrains interactions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Permit interaction</a:t>
            </a:r>
            <a:r>
              <a:rPr lang="zh-CN" altLang="en-US" sz="2000" dirty="0"/>
              <a:t> </a:t>
            </a:r>
            <a:r>
              <a:rPr lang="en-US" altLang="zh-CN" sz="2000" dirty="0"/>
              <a:t>only among the components of a subsystem</a:t>
            </a:r>
            <a:endParaRPr lang="zh-CN" altLang="en-US" sz="2400" dirty="0"/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Reduces </a:t>
            </a:r>
            <a:r>
              <a:rPr lang="en-US" altLang="zh-CN" sz="2000" u="sng" dirty="0"/>
              <a:t>the number of potential interactions</a:t>
            </a:r>
            <a:r>
              <a:rPr lang="en-US" altLang="zh-CN" sz="2000" dirty="0"/>
              <a:t> among modules from </a:t>
            </a:r>
            <a:r>
              <a:rPr lang="en-US" altLang="zh-CN" sz="2000" dirty="0">
                <a:solidFill>
                  <a:srgbClr val="0096FF"/>
                </a:solidFill>
              </a:rPr>
              <a:t>square-law</a:t>
            </a:r>
            <a:r>
              <a:rPr lang="en-US" altLang="zh-CN" sz="2000" dirty="0"/>
              <a:t> to </a:t>
            </a:r>
            <a:r>
              <a:rPr lang="en-US" altLang="zh-CN" sz="2000" dirty="0">
                <a:solidFill>
                  <a:srgbClr val="0096FF"/>
                </a:solidFill>
              </a:rPr>
              <a:t>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12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 systems are </a:t>
            </a:r>
            <a:r>
              <a:rPr lang="en-US" sz="3600" dirty="0">
                <a:solidFill>
                  <a:srgbClr val="0096FF"/>
                </a:solidFill>
              </a:rPr>
              <a:t>different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451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Systems are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Computer systems are the same as all other systems</a:t>
            </a:r>
          </a:p>
          <a:p>
            <a:pPr lvl="1"/>
            <a:r>
              <a:rPr lang="en-US" sz="2400" dirty="0"/>
              <a:t>Certain common problems show up in all complex systems</a:t>
            </a:r>
          </a:p>
          <a:p>
            <a:pPr lvl="1"/>
            <a:r>
              <a:rPr lang="en-US" sz="2400" dirty="0"/>
              <a:t>The techniques that have been devised for coping with complexity are universal</a:t>
            </a:r>
          </a:p>
          <a:p>
            <a:r>
              <a:rPr lang="en-US" altLang="zh-CN" sz="2800" dirty="0"/>
              <a:t>Yet,</a:t>
            </a:r>
            <a:r>
              <a:rPr lang="zh-CN" altLang="en-US" sz="2800" dirty="0"/>
              <a:t> </a:t>
            </a:r>
            <a:r>
              <a:rPr lang="en-US" altLang="zh-CN" sz="2800" dirty="0"/>
              <a:t>c</a:t>
            </a:r>
            <a:r>
              <a:rPr lang="en-US" sz="2800" dirty="0"/>
              <a:t>omputer systems are </a:t>
            </a:r>
            <a:r>
              <a:rPr lang="en-US" sz="2800" dirty="0">
                <a:solidFill>
                  <a:srgbClr val="0096FF"/>
                </a:solidFill>
              </a:rPr>
              <a:t>different</a:t>
            </a:r>
            <a:r>
              <a:rPr lang="zh-CN" altLang="en-US" sz="2800" dirty="0"/>
              <a:t> </a:t>
            </a:r>
            <a:r>
              <a:rPr lang="en-US" altLang="zh-CN" sz="2800" dirty="0"/>
              <a:t>(sadly)</a:t>
            </a:r>
            <a:endParaRPr lang="en-US" sz="2800" dirty="0"/>
          </a:p>
          <a:p>
            <a:pPr lvl="1"/>
            <a:r>
              <a:rPr lang="en-US" sz="2400" dirty="0"/>
              <a:t>The complexity is not limited by physical laws</a:t>
            </a:r>
          </a:p>
          <a:p>
            <a:pPr lvl="1"/>
            <a:r>
              <a:rPr lang="en-US" sz="2400" dirty="0"/>
              <a:t>The rate of change of technology is unprecedented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88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properties of computer systems </a:t>
            </a:r>
          </a:p>
          <a:p>
            <a:pPr lvl="1"/>
            <a:r>
              <a:rPr lang="en-US" dirty="0"/>
              <a:t>1. Mostly digital </a:t>
            </a:r>
          </a:p>
          <a:p>
            <a:pPr lvl="1"/>
            <a:r>
              <a:rPr lang="en-US" dirty="0"/>
              <a:t>2. Controlled by software</a:t>
            </a:r>
          </a:p>
          <a:p>
            <a:pPr lvl="1"/>
            <a:r>
              <a:rPr lang="en-US" dirty="0"/>
              <a:t>Both relax the limits on complexity arising from physical laws in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22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Computer System: Coping with Complexity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M.A.L.H are NOT enough</a:t>
            </a:r>
          </a:p>
          <a:p>
            <a:pPr lvl="1"/>
            <a:r>
              <a:rPr kumimoji="1" lang="en-US" altLang="zh-CN" dirty="0"/>
              <a:t>Hard to choose </a:t>
            </a:r>
            <a:r>
              <a:rPr kumimoji="1" lang="en-US" altLang="zh-CN" dirty="0">
                <a:solidFill>
                  <a:srgbClr val="0096FF"/>
                </a:solidFill>
              </a:rPr>
              <a:t>the right</a:t>
            </a:r>
            <a:r>
              <a:rPr kumimoji="1" lang="en-US" altLang="zh-CN" dirty="0"/>
              <a:t> modularity</a:t>
            </a:r>
          </a:p>
          <a:p>
            <a:pPr lvl="1"/>
            <a:r>
              <a:rPr kumimoji="1" lang="en-US" altLang="zh-CN" dirty="0"/>
              <a:t>Hard to choose </a:t>
            </a:r>
            <a:r>
              <a:rPr kumimoji="1" lang="en-US" altLang="zh-CN" dirty="0">
                <a:solidFill>
                  <a:srgbClr val="0096FF"/>
                </a:solidFill>
              </a:rPr>
              <a:t>the right</a:t>
            </a:r>
            <a:r>
              <a:rPr kumimoji="1" lang="en-US" altLang="zh-CN" dirty="0"/>
              <a:t> abstraction</a:t>
            </a:r>
          </a:p>
          <a:p>
            <a:pPr lvl="1"/>
            <a:r>
              <a:rPr kumimoji="1" lang="en-US" altLang="zh-CN" dirty="0"/>
              <a:t>Hard to choose </a:t>
            </a:r>
            <a:r>
              <a:rPr kumimoji="1" lang="en-US" altLang="zh-CN" dirty="0">
                <a:solidFill>
                  <a:srgbClr val="0096FF"/>
                </a:solidFill>
              </a:rPr>
              <a:t>the right</a:t>
            </a:r>
            <a:r>
              <a:rPr kumimoji="1" lang="en-US" altLang="zh-CN" dirty="0"/>
              <a:t> layer</a:t>
            </a:r>
          </a:p>
          <a:p>
            <a:pPr lvl="1"/>
            <a:r>
              <a:rPr kumimoji="1" lang="en-US" altLang="zh-CN" dirty="0"/>
              <a:t>Hard to choose </a:t>
            </a:r>
            <a:r>
              <a:rPr kumimoji="1" lang="en-US" altLang="zh-CN" dirty="0">
                <a:solidFill>
                  <a:srgbClr val="0096FF"/>
                </a:solidFill>
              </a:rPr>
              <a:t>the right</a:t>
            </a:r>
            <a:r>
              <a:rPr kumimoji="1" lang="en-US" altLang="zh-CN" dirty="0"/>
              <a:t> hierarchy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72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b="1" dirty="0"/>
              <a:t>File System</a:t>
            </a:r>
            <a:r>
              <a:rPr lang="en-US" altLang="zh-CN" sz="2400" dirty="0"/>
              <a:t>: Abstraction and layering</a:t>
            </a:r>
          </a:p>
          <a:p>
            <a:r>
              <a:rPr lang="en-US" altLang="zh-CN" sz="2400" b="1" dirty="0"/>
              <a:t>Enforced Modularity</a:t>
            </a:r>
            <a:r>
              <a:rPr lang="en-US" altLang="zh-CN" sz="2400" dirty="0"/>
              <a:t>: Client &amp; Server, virtualization</a:t>
            </a:r>
          </a:p>
          <a:p>
            <a:r>
              <a:rPr lang="en-US" altLang="zh-CN" sz="2400" b="1" dirty="0"/>
              <a:t>Performance</a:t>
            </a:r>
            <a:r>
              <a:rPr lang="en-US" altLang="zh-CN" sz="2400" dirty="0"/>
              <a:t>: Systematic way for optimization</a:t>
            </a:r>
          </a:p>
          <a:p>
            <a:r>
              <a:rPr lang="en-US" altLang="zh-CN" sz="2400" b="1" dirty="0"/>
              <a:t>Network</a:t>
            </a:r>
            <a:r>
              <a:rPr lang="en-US" altLang="zh-CN" sz="2400" dirty="0"/>
              <a:t>: Different layers, resource management</a:t>
            </a:r>
          </a:p>
          <a:p>
            <a:r>
              <a:rPr lang="en-US" altLang="zh-CN" sz="2400" b="1" dirty="0"/>
              <a:t>Fault Tolerance</a:t>
            </a:r>
            <a:r>
              <a:rPr lang="en-US" altLang="zh-CN" sz="2400" dirty="0"/>
              <a:t>: Replication, logging</a:t>
            </a:r>
          </a:p>
          <a:p>
            <a:r>
              <a:rPr lang="en-US" altLang="zh-CN" sz="2400" b="1" dirty="0"/>
              <a:t>Transaction</a:t>
            </a:r>
            <a:r>
              <a:rPr lang="en-US" altLang="zh-CN" sz="2400" dirty="0"/>
              <a:t>: Atomicity, isolation, consistency, availability</a:t>
            </a:r>
          </a:p>
          <a:p>
            <a:r>
              <a:rPr lang="en-US" altLang="zh-CN" sz="2400" b="1" dirty="0"/>
              <a:t>Security</a:t>
            </a:r>
            <a:r>
              <a:rPr lang="en-US" altLang="zh-CN" sz="2400" dirty="0"/>
              <a:t>: threat model, authentication, attacking</a:t>
            </a:r>
            <a:endParaRPr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99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Mid-</a:t>
            </a:r>
            <a:r>
              <a:rPr kumimoji="1" lang="en-US" altLang="zh-TW" dirty="0"/>
              <a:t>Exam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25%</a:t>
            </a:r>
          </a:p>
          <a:p>
            <a:r>
              <a:rPr kumimoji="1" lang="en-US" altLang="zh-TW" dirty="0"/>
              <a:t>Final-Exam: 35%</a:t>
            </a:r>
          </a:p>
          <a:p>
            <a:r>
              <a:rPr kumimoji="1" lang="en-US" altLang="zh-TW" dirty="0"/>
              <a:t>Lab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30%</a:t>
            </a:r>
          </a:p>
          <a:p>
            <a:r>
              <a:rPr kumimoji="1" lang="en-US" altLang="zh-TW" dirty="0"/>
              <a:t>Homework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10%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79912" y="1489348"/>
            <a:ext cx="216024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9912" y="2713484"/>
            <a:ext cx="252028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79912" y="3325460"/>
            <a:ext cx="864096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81794" y="2101508"/>
            <a:ext cx="2878438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609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Principles of Computer System Design: An Introduction</a:t>
            </a:r>
          </a:p>
          <a:p>
            <a:pPr lvl="1"/>
            <a:r>
              <a:rPr lang="en-US" altLang="zh-CN" sz="1600" dirty="0"/>
              <a:t>Jerome H. </a:t>
            </a:r>
            <a:r>
              <a:rPr lang="en-US" altLang="zh-CN" sz="1600" dirty="0" err="1"/>
              <a:t>Saltzer</a:t>
            </a:r>
            <a:r>
              <a:rPr lang="en-US" altLang="zh-CN" sz="1600" dirty="0"/>
              <a:t> &amp; M. </a:t>
            </a:r>
            <a:r>
              <a:rPr lang="en-US" altLang="zh-CN" sz="1600" dirty="0" err="1"/>
              <a:t>Frans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Kaashoek</a:t>
            </a:r>
            <a:r>
              <a:rPr lang="en-US" altLang="zh-CN" sz="1600" dirty="0"/>
              <a:t>, June 2009.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endParaRPr lang="en-US" altLang="zh-CN" sz="1800" dirty="0"/>
          </a:p>
          <a:p>
            <a:r>
              <a:rPr lang="en-US" altLang="zh-CN" sz="1800" dirty="0"/>
              <a:t>Others</a:t>
            </a:r>
          </a:p>
          <a:p>
            <a:pPr lvl="1"/>
            <a:r>
              <a:rPr lang="en-US" altLang="zh-CN" sz="1600" dirty="0"/>
              <a:t>Computer Systems: An Integrated Approach to Architecture and Operating Systems</a:t>
            </a:r>
          </a:p>
          <a:p>
            <a:pPr lvl="1"/>
            <a:r>
              <a:rPr lang="en-US" altLang="zh-CN" sz="1600" dirty="0"/>
              <a:t>Distributed Systems: Principles and Paradigms, 2</a:t>
            </a:r>
            <a:r>
              <a:rPr lang="en-US" altLang="zh-CN" sz="1600" baseline="30000" dirty="0"/>
              <a:t>nd</a:t>
            </a:r>
            <a:r>
              <a:rPr lang="en-US" altLang="zh-CN" sz="1600" dirty="0"/>
              <a:t> Edition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104"/>
            <a:ext cx="1333500" cy="13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53444"/>
            <a:ext cx="1333500" cy="133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0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with the Computer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Programming / Data Structure</a:t>
            </a:r>
          </a:p>
          <a:p>
            <a:pPr lvl="1"/>
            <a:r>
              <a:rPr lang="en-US" altLang="zh-CN" sz="2000" dirty="0" err="1"/>
              <a:t>LoC</a:t>
            </a:r>
            <a:r>
              <a:rPr lang="en-US" altLang="zh-CN" sz="2000" dirty="0"/>
              <a:t> (Lines of Code): From hundreds to millions</a:t>
            </a:r>
          </a:p>
          <a:p>
            <a:r>
              <a:rPr lang="en-US" altLang="zh-CN" sz="2400" dirty="0"/>
              <a:t>Operating System / Architecture</a:t>
            </a:r>
          </a:p>
          <a:p>
            <a:pPr lvl="1"/>
            <a:r>
              <a:rPr lang="en-US" altLang="zh-CN" sz="2000" dirty="0"/>
              <a:t>CPU cores: from one to hundreds</a:t>
            </a:r>
          </a:p>
          <a:p>
            <a:r>
              <a:rPr lang="en-US" altLang="zh-CN" sz="2400" dirty="0"/>
              <a:t>Network</a:t>
            </a:r>
          </a:p>
          <a:p>
            <a:pPr lvl="1"/>
            <a:r>
              <a:rPr lang="en-US" altLang="zh-CN" sz="2000" dirty="0"/>
              <a:t>Nodes: from two to millions</a:t>
            </a:r>
          </a:p>
          <a:p>
            <a:r>
              <a:rPr lang="en-US" altLang="zh-CN" sz="2400" dirty="0"/>
              <a:t>Web Service</a:t>
            </a:r>
          </a:p>
          <a:p>
            <a:pPr lvl="1"/>
            <a:r>
              <a:rPr lang="en-US" altLang="zh-CN" sz="2000" dirty="0"/>
              <a:t>Clients: from tens to millions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301603"/>
            <a:ext cx="3413343" cy="20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58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Where is CSE in Courses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6AFABB4-FE0C-F049-89A6-0CC661519876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50</a:t>
            </a:fld>
            <a:endParaRPr lang="en-US" altLang="zh-CN" sz="1400" b="0" dirty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1123528" y="4790985"/>
            <a:ext cx="6400800" cy="658803"/>
          </a:xfrm>
          <a:prstGeom prst="roundRect">
            <a:avLst>
              <a:gd name="adj" fmla="val 3155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Introduction to Computer Systems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1153739" y="2030048"/>
            <a:ext cx="2405285" cy="1035854"/>
          </a:xfrm>
          <a:prstGeom prst="roundRect">
            <a:avLst>
              <a:gd name="adj" fmla="val 188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Operating Systems</a:t>
            </a:r>
          </a:p>
        </p:txBody>
      </p:sp>
      <p:sp>
        <p:nvSpPr>
          <p:cNvPr id="7" name="Rounded Rectangle 6"/>
          <p:cNvSpPr/>
          <p:nvPr/>
        </p:nvSpPr>
        <p:spPr>
          <a:xfrm rot="16200000">
            <a:off x="2564638" y="2047909"/>
            <a:ext cx="2405285" cy="1000132"/>
          </a:xfrm>
          <a:prstGeom prst="roundRect">
            <a:avLst>
              <a:gd name="adj" fmla="val 188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Architecture</a:t>
            </a:r>
          </a:p>
        </p:txBody>
      </p:sp>
      <p:sp>
        <p:nvSpPr>
          <p:cNvPr id="8" name="Rounded Rectangle 7"/>
          <p:cNvSpPr/>
          <p:nvPr/>
        </p:nvSpPr>
        <p:spPr>
          <a:xfrm rot="16200000">
            <a:off x="3868383" y="2101486"/>
            <a:ext cx="2405285" cy="892978"/>
          </a:xfrm>
          <a:prstGeom prst="roundRect">
            <a:avLst>
              <a:gd name="adj" fmla="val 188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Compilers</a:t>
            </a:r>
          </a:p>
        </p:txBody>
      </p:sp>
      <p:sp>
        <p:nvSpPr>
          <p:cNvPr id="9" name="Rounded Rectangle 8"/>
          <p:cNvSpPr/>
          <p:nvPr/>
        </p:nvSpPr>
        <p:spPr>
          <a:xfrm rot="16200000">
            <a:off x="5082969" y="2101345"/>
            <a:ext cx="2405285" cy="893259"/>
          </a:xfrm>
          <a:prstGeom prst="roundRect">
            <a:avLst>
              <a:gd name="adj" fmla="val 188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Networking</a:t>
            </a:r>
          </a:p>
        </p:txBody>
      </p:sp>
      <p:sp>
        <p:nvSpPr>
          <p:cNvPr id="10" name="Rounded Rectangle 3"/>
          <p:cNvSpPr/>
          <p:nvPr/>
        </p:nvSpPr>
        <p:spPr>
          <a:xfrm>
            <a:off x="1432048" y="3930952"/>
            <a:ext cx="5791200" cy="658803"/>
          </a:xfrm>
          <a:prstGeom prst="roundRect">
            <a:avLst>
              <a:gd name="adj" fmla="val 3155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DengXian" charset="0"/>
                <a:ea typeface="DengXian" charset="0"/>
                <a:cs typeface="DengXian" charset="0"/>
              </a:rPr>
              <a:t>Computer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214536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Info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Website</a:t>
            </a:r>
          </a:p>
          <a:p>
            <a:pPr lvl="1"/>
            <a:r>
              <a:rPr lang="en-US" altLang="zh-CN" dirty="0">
                <a:hlinkClick r:id="rId2"/>
              </a:rPr>
              <a:t>https://ipads.se.sjtu.edu.cn/courses/cse/</a:t>
            </a:r>
            <a:endParaRPr lang="en-US" altLang="zh-CN" dirty="0"/>
          </a:p>
          <a:p>
            <a:r>
              <a:rPr lang="en-US" altLang="zh-CN" dirty="0"/>
              <a:t>TAs</a:t>
            </a:r>
          </a:p>
          <a:p>
            <a:pPr lvl="1"/>
            <a:r>
              <a:rPr lang="en-US" altLang="zh-CN" dirty="0" err="1"/>
              <a:t>Mingyu</a:t>
            </a:r>
            <a:r>
              <a:rPr lang="en-US" altLang="zh-CN" dirty="0"/>
              <a:t> Wu: </a:t>
            </a:r>
            <a:r>
              <a:rPr lang="en-US" altLang="zh-CN" dirty="0" err="1"/>
              <a:t>timberonce@gmail.com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Ziming</a:t>
            </a:r>
            <a:r>
              <a:rPr lang="en-US" altLang="zh-CN" dirty="0"/>
              <a:t> Zhao: dumplings_ming@126.com </a:t>
            </a:r>
          </a:p>
          <a:p>
            <a:pPr lvl="1"/>
            <a:r>
              <a:rPr lang="en-US" altLang="zh-CN" dirty="0" err="1"/>
              <a:t>Fuqian</a:t>
            </a:r>
            <a:r>
              <a:rPr lang="en-US" altLang="zh-CN" dirty="0"/>
              <a:t> Huang: hfq_zyx@163.com </a:t>
            </a:r>
          </a:p>
          <a:p>
            <a:pPr lvl="1"/>
            <a:r>
              <a:rPr lang="en-US" altLang="zh-CN" dirty="0"/>
              <a:t>Xu Lu: 1603155230@qq.com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55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 of</a:t>
            </a:r>
            <a:r>
              <a:rPr lang="zh-CN" altLang="en-US" dirty="0"/>
              <a:t> </a:t>
            </a:r>
            <a:r>
              <a:rPr lang="en-US" altLang="zh-CN" dirty="0"/>
              <a:t>Complex Systems: 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507288" cy="43204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1975 Unix kernel: 10,500 LOC (Lines of Code)</a:t>
            </a:r>
          </a:p>
          <a:p>
            <a:r>
              <a:rPr lang="en-US" dirty="0"/>
              <a:t>2008 Linux 2.6.24 line counts:</a:t>
            </a:r>
          </a:p>
          <a:p>
            <a:pPr lvl="1"/>
            <a:r>
              <a:rPr lang="en-US" dirty="0"/>
              <a:t>     85,000  processes</a:t>
            </a:r>
          </a:p>
          <a:p>
            <a:pPr lvl="1"/>
            <a:r>
              <a:rPr lang="en-US" dirty="0"/>
              <a:t>   430,000  sound drivers</a:t>
            </a:r>
          </a:p>
          <a:p>
            <a:pPr lvl="1"/>
            <a:r>
              <a:rPr lang="en-US" dirty="0"/>
              <a:t>   490,000  network protocols</a:t>
            </a:r>
          </a:p>
          <a:p>
            <a:pPr lvl="1"/>
            <a:r>
              <a:rPr lang="en-US" dirty="0"/>
              <a:t>   710,000  file systems</a:t>
            </a:r>
          </a:p>
          <a:p>
            <a:pPr lvl="1"/>
            <a:r>
              <a:rPr lang="en-US" dirty="0"/>
              <a:t>1,000,000  different CPU architectures</a:t>
            </a:r>
          </a:p>
          <a:p>
            <a:pPr lvl="1"/>
            <a:r>
              <a:rPr lang="en-US" dirty="0"/>
              <a:t>4,000,000  drivers</a:t>
            </a:r>
          </a:p>
          <a:p>
            <a:pPr lvl="1"/>
            <a:r>
              <a:rPr lang="en-US" dirty="0"/>
              <a:t>7,800,000 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3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 (Lines Of Code)</a:t>
            </a:r>
            <a:endParaRPr lang="zh-CN" altLang="en-US" dirty="0"/>
          </a:p>
        </p:txBody>
      </p:sp>
      <p:pic>
        <p:nvPicPr>
          <p:cNvPr id="1026" name="Picture 2" descr="1276_Codeb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5" y="1057300"/>
            <a:ext cx="8967389" cy="257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85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5778 L 0 -1.840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4056 L 0 -2.798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9806 L 0 -3.35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 of Computer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Hard to define; but</a:t>
            </a:r>
            <a:r>
              <a:rPr lang="zh-CN" altLang="en-US" sz="2000" dirty="0"/>
              <a:t> </a:t>
            </a:r>
            <a:r>
              <a:rPr lang="en-US" altLang="zh-CN" sz="2000" dirty="0"/>
              <a:t>has</a:t>
            </a:r>
            <a:r>
              <a:rPr lang="zh-CN" altLang="en-US" sz="2000" dirty="0"/>
              <a:t> </a:t>
            </a:r>
            <a:r>
              <a:rPr lang="en-US" altLang="zh-CN" sz="2000" dirty="0"/>
              <a:t>some</a:t>
            </a:r>
            <a:r>
              <a:rPr lang="zh-CN" altLang="en-US" sz="2000" dirty="0"/>
              <a:t> </a:t>
            </a:r>
            <a:r>
              <a:rPr lang="en-US" altLang="zh-CN" sz="2000" dirty="0"/>
              <a:t>symptoms:</a:t>
            </a:r>
          </a:p>
          <a:p>
            <a:pPr lvl="1"/>
            <a:r>
              <a:rPr lang="en-US" altLang="zh-CN" sz="1800" dirty="0"/>
              <a:t>Large number of components</a:t>
            </a:r>
          </a:p>
          <a:p>
            <a:pPr lvl="1"/>
            <a:r>
              <a:rPr lang="en-US" altLang="zh-CN" sz="1800" dirty="0"/>
              <a:t>Large number of connections</a:t>
            </a:r>
          </a:p>
          <a:p>
            <a:pPr lvl="1"/>
            <a:r>
              <a:rPr lang="en-US" altLang="zh-CN" sz="1800" dirty="0"/>
              <a:t>Irregular</a:t>
            </a:r>
          </a:p>
          <a:p>
            <a:pPr lvl="1"/>
            <a:r>
              <a:rPr lang="en-US" altLang="zh-CN" sz="1800" dirty="0"/>
              <a:t>No short description</a:t>
            </a:r>
          </a:p>
          <a:p>
            <a:pPr lvl="1"/>
            <a:r>
              <a:rPr lang="en-US" altLang="zh-CN" sz="1800" dirty="0"/>
              <a:t>Many people required to design/maintain</a:t>
            </a:r>
          </a:p>
          <a:p>
            <a:r>
              <a:rPr lang="en-US" altLang="zh-CN" sz="2000" dirty="0"/>
              <a:t>Technology rarely the limit</a:t>
            </a:r>
          </a:p>
          <a:p>
            <a:pPr lvl="1"/>
            <a:r>
              <a:rPr lang="en-US" altLang="zh-CN" sz="1800" dirty="0"/>
              <a:t>Indeed tech opportunity is the problem</a:t>
            </a:r>
          </a:p>
          <a:p>
            <a:pPr lvl="1"/>
            <a:r>
              <a:rPr lang="en-US" altLang="zh-CN" sz="1800" dirty="0"/>
              <a:t>Limit is usually designers' understanding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16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5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2942</TotalTime>
  <Words>2253</Words>
  <Application>Microsoft Macintosh PowerPoint</Application>
  <PresentationFormat>全屏显示(16:10)</PresentationFormat>
  <Paragraphs>430</Paragraphs>
  <Slides>51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DengXian</vt:lpstr>
      <vt:lpstr>DengXian</vt:lpstr>
      <vt:lpstr>宋体</vt:lpstr>
      <vt:lpstr>Adobe 楷体 Std R</vt:lpstr>
      <vt:lpstr>Blackadder ITC</vt:lpstr>
      <vt:lpstr>Myriad Pro Light SemiCond</vt:lpstr>
      <vt:lpstr>Arial</vt:lpstr>
      <vt:lpstr>Calibri</vt:lpstr>
      <vt:lpstr>Times New Roman</vt:lpstr>
      <vt:lpstr>Office 主题​​</vt:lpstr>
      <vt:lpstr>Introduction to CSE</vt:lpstr>
      <vt:lpstr>What is a System?</vt:lpstr>
      <vt:lpstr>The Problem: Complexity of the Systems</vt:lpstr>
      <vt:lpstr>An Example: The Gas System</vt:lpstr>
      <vt:lpstr>Compare with the Computer Systems</vt:lpstr>
      <vt:lpstr>Example of Complex Systems: Linux Kernel</vt:lpstr>
      <vt:lpstr>LOC (Lines Of Code)</vt:lpstr>
      <vt:lpstr>Complexity of Computer Systems</vt:lpstr>
      <vt:lpstr>System Complexity</vt:lpstr>
      <vt:lpstr>Problem Types</vt:lpstr>
      <vt:lpstr>1. Emergent Properties</vt:lpstr>
      <vt:lpstr>1. Emergent Properties</vt:lpstr>
      <vt:lpstr>Emergent Property Example: Ethernet</vt:lpstr>
      <vt:lpstr>Does Collision Detection Work?</vt:lpstr>
      <vt:lpstr>3 Mbit/s -&gt; 10 Mbit/s, What will Happen?</vt:lpstr>
      <vt:lpstr>2. Propagation of Effects [Cole'69]</vt:lpstr>
      <vt:lpstr>Example: No Small Changes</vt:lpstr>
      <vt:lpstr>3. Incommensurate Scaling</vt:lpstr>
      <vt:lpstr>3. Incommensurate Scaling</vt:lpstr>
      <vt:lpstr>3. Incommensurate Scaling</vt:lpstr>
      <vt:lpstr>3. Incommensurate Scaling</vt:lpstr>
      <vt:lpstr>3. Incommensurate Scaling</vt:lpstr>
      <vt:lpstr>Example: Scaling Figures in PPT</vt:lpstr>
      <vt:lpstr>Example: Scaling the Internet </vt:lpstr>
      <vt:lpstr>4. Trade-offs</vt:lpstr>
      <vt:lpstr>4. Trade-offs</vt:lpstr>
      <vt:lpstr>4. Trade-offs</vt:lpstr>
      <vt:lpstr>How to Handle?</vt:lpstr>
      <vt:lpstr>How to Handle? </vt:lpstr>
      <vt:lpstr>Limit the Levels of Complexity</vt:lpstr>
      <vt:lpstr>Coping with complexity</vt:lpstr>
      <vt:lpstr>M.A.L.H</vt:lpstr>
      <vt:lpstr>Modularity</vt:lpstr>
      <vt:lpstr>Modularity</vt:lpstr>
      <vt:lpstr>Abstraction</vt:lpstr>
      <vt:lpstr>Abstraction</vt:lpstr>
      <vt:lpstr>Abstraction</vt:lpstr>
      <vt:lpstr>Abstraction</vt:lpstr>
      <vt:lpstr>Layering</vt:lpstr>
      <vt:lpstr>Layering</vt:lpstr>
      <vt:lpstr>Hierarchy</vt:lpstr>
      <vt:lpstr>Hierarchy</vt:lpstr>
      <vt:lpstr>Computer systems are different</vt:lpstr>
      <vt:lpstr>Computer Systems are Different</vt:lpstr>
      <vt:lpstr>Unbounded Composition</vt:lpstr>
      <vt:lpstr>Computer System: Coping with Complexity</vt:lpstr>
      <vt:lpstr>Class Plan</vt:lpstr>
      <vt:lpstr>Scores</vt:lpstr>
      <vt:lpstr>Textbook</vt:lpstr>
      <vt:lpstr>Where is CSE in Courses</vt:lpstr>
      <vt:lpstr>Course Info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40</cp:revision>
  <cp:lastPrinted>2016-06-13T07:55:34Z</cp:lastPrinted>
  <dcterms:created xsi:type="dcterms:W3CDTF">2017-05-12T06:55:38Z</dcterms:created>
  <dcterms:modified xsi:type="dcterms:W3CDTF">2019-09-10T06:56:05Z</dcterms:modified>
</cp:coreProperties>
</file>