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1391" r:id="rId39"/>
    <p:sldId id="1392" r:id="rId40"/>
    <p:sldId id="1396" r:id="rId41"/>
    <p:sldId id="1397" r:id="rId4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61" autoAdjust="0"/>
    <p:restoredTop sz="83221" autoAdjust="0"/>
  </p:normalViewPr>
  <p:slideViewPr>
    <p:cSldViewPr>
      <p:cViewPr varScale="1">
        <p:scale>
          <a:sx n="60" d="100"/>
          <a:sy n="60" d="100"/>
        </p:scale>
        <p:origin x="192" y="9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4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need to organize the blocks</a:t>
            </a:r>
            <a:r>
              <a:rPr kumimoji="1" lang="en-US" altLang="zh-CN" baseline="0" dirty="0"/>
              <a:t> to store larger size 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0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DD5C21B-AC00-194C-9537-51B5DB478376}" type="slidenum">
              <a:rPr lang="zh-CN" altLang="en-US" sz="1200" b="0">
                <a:latin typeface="Times New Roman" charset="0"/>
              </a:rPr>
              <a:pPr/>
              <a:t>12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3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CHDIR can set working directory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4BDC23A-6497-6444-B9F1-C70B68E2077D}" type="slidenum">
              <a:rPr lang="zh-CN" altLang="en-US" sz="1200" b="0">
                <a:latin typeface="Times New Roman" charset="0"/>
              </a:rPr>
              <a:pPr/>
              <a:t>16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 err="1">
                <a:solidFill>
                  <a:schemeClr val="bg1"/>
                </a:solidFill>
              </a:rPr>
              <a:t>iNode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-based File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System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Seven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layers abstraction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L1: Block Layer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Block size: a trade-off</a:t>
            </a:r>
          </a:p>
          <a:p>
            <a:pPr lvl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Neither too small or too big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Q: What will happen if the block size is too small? What if too big?</a:t>
            </a:r>
            <a:endParaRPr lang="en-US" altLang="zh-CN" sz="2400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1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93604"/>
            <a:ext cx="256071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L2: File Layer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05800" cy="273050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 requirements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items that are larger than one block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May grow or shrink over time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file is a linear array of bytes of arbitrary length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Record which blocks belong to each file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(index node)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container for metadata about the file </a:t>
            </a:r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34B97E2-7996-684B-BAFD-F77D04382504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11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0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 for Larger Files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A63B2AD-74D9-EE40-9A39-42AFB6E9887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12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05000" y="3257567"/>
            <a:ext cx="533400" cy="3968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05000" y="3654441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5000" y="3844941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5000" y="402750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05000" y="421800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05000" y="440850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05000" y="459635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5000" y="4786858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5000" y="4972066"/>
            <a:ext cx="533400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49" name="肘形连接符 23"/>
          <p:cNvCxnSpPr>
            <a:cxnSpLocks noChangeShapeType="1"/>
            <a:stCxn id="8" idx="3"/>
            <a:endCxn id="56" idx="1"/>
          </p:cNvCxnSpPr>
          <p:nvPr/>
        </p:nvCxnSpPr>
        <p:spPr bwMode="auto">
          <a:xfrm flipV="1">
            <a:off x="2438400" y="2699957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肘形连接符 58382"/>
          <p:cNvCxnSpPr>
            <a:cxnSpLocks noChangeShapeType="1"/>
            <a:stCxn id="15" idx="3"/>
            <a:endCxn id="63" idx="1"/>
          </p:cNvCxnSpPr>
          <p:nvPr/>
        </p:nvCxnSpPr>
        <p:spPr bwMode="auto">
          <a:xfrm flipV="1">
            <a:off x="2438400" y="4665149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1" name="TextBox 67"/>
          <p:cNvSpPr txBox="1">
            <a:spLocks noChangeArrowheads="1"/>
          </p:cNvSpPr>
          <p:nvPr/>
        </p:nvSpPr>
        <p:spPr bwMode="auto">
          <a:xfrm>
            <a:off x="838200" y="4052640"/>
            <a:ext cx="95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800" i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zh-CN" altLang="en-US" sz="18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52" name="TextBox 68"/>
          <p:cNvSpPr txBox="1">
            <a:spLocks noChangeArrowheads="1"/>
          </p:cNvSpPr>
          <p:nvPr/>
        </p:nvSpPr>
        <p:spPr bwMode="auto">
          <a:xfrm>
            <a:off x="707036" y="1525963"/>
            <a:ext cx="1501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>
                <a:latin typeface="等线" panose="02010600030101010101" pitchFamily="2" charset="-122"/>
                <a:ea typeface="等线" panose="02010600030101010101" pitchFamily="2" charset="-122"/>
              </a:rPr>
              <a:t>indirect block</a:t>
            </a:r>
            <a:endParaRPr lang="zh-CN" altLang="en-US" sz="1800" b="0" i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79838" y="4569899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79838" y="4757754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780676" y="4948254"/>
            <a:ext cx="532562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486400" y="3829066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486400" y="401559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491163" y="4206098"/>
            <a:ext cx="528637" cy="215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486400" y="2426589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65" name="肘形连接符 83"/>
          <p:cNvCxnSpPr>
            <a:cxnSpLocks noChangeShapeType="1"/>
            <a:stCxn id="150" idx="3"/>
            <a:endCxn id="97" idx="1"/>
          </p:cNvCxnSpPr>
          <p:nvPr/>
        </p:nvCxnSpPr>
        <p:spPr bwMode="auto">
          <a:xfrm flipV="1">
            <a:off x="4313238" y="2701094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矩形 101"/>
          <p:cNvSpPr/>
          <p:nvPr/>
        </p:nvSpPr>
        <p:spPr bwMode="auto">
          <a:xfrm>
            <a:off x="5486400" y="4569899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86400" y="475775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491163" y="4948254"/>
            <a:ext cx="528637" cy="20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69" name="肘形连接符 89"/>
          <p:cNvCxnSpPr>
            <a:cxnSpLocks noChangeShapeType="1"/>
            <a:stCxn id="63" idx="3"/>
            <a:endCxn id="75" idx="1"/>
          </p:cNvCxnSpPr>
          <p:nvPr/>
        </p:nvCxnSpPr>
        <p:spPr bwMode="auto">
          <a:xfrm flipV="1">
            <a:off x="4313238" y="3924316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肘形连接符 94"/>
          <p:cNvCxnSpPr>
            <a:cxnSpLocks noChangeShapeType="1"/>
            <a:stCxn id="64" idx="3"/>
            <a:endCxn id="102" idx="1"/>
          </p:cNvCxnSpPr>
          <p:nvPr/>
        </p:nvCxnSpPr>
        <p:spPr bwMode="auto">
          <a:xfrm flipV="1">
            <a:off x="4313238" y="4665151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7315200" y="2425452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315200" y="3094538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315200" y="3909765"/>
            <a:ext cx="533400" cy="5503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5200" y="4579160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75" name="肘形连接符 100"/>
          <p:cNvCxnSpPr>
            <a:cxnSpLocks noChangeShapeType="1"/>
            <a:stCxn id="75" idx="3"/>
            <a:endCxn id="112" idx="1"/>
          </p:cNvCxnSpPr>
          <p:nvPr/>
        </p:nvCxnSpPr>
        <p:spPr bwMode="auto">
          <a:xfrm flipV="1">
            <a:off x="6019800" y="2699957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肘形连接符 105"/>
          <p:cNvCxnSpPr>
            <a:cxnSpLocks noChangeShapeType="1"/>
            <a:stCxn id="76" idx="3"/>
            <a:endCxn id="113" idx="1"/>
          </p:cNvCxnSpPr>
          <p:nvPr/>
        </p:nvCxnSpPr>
        <p:spPr bwMode="auto">
          <a:xfrm flipV="1">
            <a:off x="6019800" y="3369043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肘形连接符 108"/>
          <p:cNvCxnSpPr>
            <a:cxnSpLocks noChangeShapeType="1"/>
            <a:stCxn id="102" idx="3"/>
            <a:endCxn id="114" idx="1"/>
          </p:cNvCxnSpPr>
          <p:nvPr/>
        </p:nvCxnSpPr>
        <p:spPr bwMode="auto">
          <a:xfrm flipV="1">
            <a:off x="6019800" y="4184931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8" name="肘形连接符 110"/>
          <p:cNvCxnSpPr>
            <a:cxnSpLocks noChangeShapeType="1"/>
            <a:stCxn id="103" idx="3"/>
            <a:endCxn id="115" idx="1"/>
          </p:cNvCxnSpPr>
          <p:nvPr/>
        </p:nvCxnSpPr>
        <p:spPr bwMode="auto">
          <a:xfrm>
            <a:off x="6019800" y="4853005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79" name="TextBox 124"/>
          <p:cNvSpPr txBox="1">
            <a:spLocks noChangeArrowheads="1"/>
          </p:cNvSpPr>
          <p:nvPr/>
        </p:nvSpPr>
        <p:spPr bwMode="auto">
          <a:xfrm>
            <a:off x="-58139" y="1827588"/>
            <a:ext cx="2263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等线" panose="02010600030101010101" pitchFamily="2" charset="-122"/>
                <a:ea typeface="等线" panose="02010600030101010101" pitchFamily="2" charset="-122"/>
              </a:rPr>
              <a:t>double indirect block</a:t>
            </a:r>
            <a:endParaRPr lang="zh-CN" altLang="en-US" sz="1800" b="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80" name="TextBox 125"/>
          <p:cNvSpPr txBox="1">
            <a:spLocks noChangeArrowheads="1"/>
          </p:cNvSpPr>
          <p:nvPr/>
        </p:nvSpPr>
        <p:spPr bwMode="auto">
          <a:xfrm>
            <a:off x="707036" y="1223014"/>
            <a:ext cx="1501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800" b="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2310408" y="1301067"/>
            <a:ext cx="533400" cy="17594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10408" y="160401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310408" y="1921514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779838" y="334752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79838" y="353537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780204" y="3719264"/>
            <a:ext cx="533034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87" name="肘形连接符 58377"/>
          <p:cNvCxnSpPr>
            <a:cxnSpLocks noChangeShapeType="1"/>
            <a:stCxn id="14" idx="3"/>
            <a:endCxn id="150" idx="1"/>
          </p:cNvCxnSpPr>
          <p:nvPr/>
        </p:nvCxnSpPr>
        <p:spPr bwMode="auto">
          <a:xfrm flipV="1">
            <a:off x="2438400" y="3442774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89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90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779838" y="2425452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51" name="TextBox 124"/>
          <p:cNvSpPr txBox="1">
            <a:spLocks noChangeArrowheads="1"/>
          </p:cNvSpPr>
          <p:nvPr/>
        </p:nvSpPr>
        <p:spPr bwMode="auto">
          <a:xfrm>
            <a:off x="-58139" y="2128128"/>
            <a:ext cx="2263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等线" panose="02010600030101010101" pitchFamily="2" charset="-122"/>
                <a:ea typeface="等线" panose="02010600030101010101" pitchFamily="2" charset="-122"/>
              </a:rPr>
              <a:t>triple indirect block</a:t>
            </a:r>
            <a:endParaRPr lang="zh-CN" altLang="en-US" sz="1800" b="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310408" y="2222054"/>
            <a:ext cx="533400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0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L2: File Layer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305800" cy="41042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Given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can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index number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(of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file) </a:t>
            </a:r>
            <a:b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-&gt;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number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(of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disk)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Index number: e.g.,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b="1" baseline="30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block of a file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78</a:t>
            </a: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5990CCB-D0B7-F746-8366-04AFBB29C0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13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7" y="4541590"/>
            <a:ext cx="8079531" cy="54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8" y="3145532"/>
            <a:ext cx="72390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2195736" y="3937620"/>
            <a:ext cx="0" cy="60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L3: 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Number Layer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FD8B3AD-DA91-8B41-9EB3-420C67AC2406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14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Mapping: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inode number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-&gt;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table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at a fixed location on storage</a:t>
            </a:r>
          </a:p>
          <a:p>
            <a:pPr lvl="1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index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Track which inode number are in use,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e.g. free list, a field in inode</a:t>
            </a:r>
          </a:p>
        </p:txBody>
      </p:sp>
      <p:pic>
        <p:nvPicPr>
          <p:cNvPr id="1536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48" y="4019872"/>
            <a:ext cx="5537200" cy="78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 rot="5400000">
            <a:off x="4153124" y="470068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 rot="5400000">
            <a:off x="4034061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 rot="5400000">
            <a:off x="39181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 rot="5400000">
            <a:off x="38038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 rot="5400000">
            <a:off x="4621436" y="470068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 rot="5400000">
            <a:off x="45023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 rot="5400000">
            <a:off x="4386486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 rot="5400000">
            <a:off x="4272186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376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77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78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1396"/>
            <a:ext cx="7499096" cy="5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0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Put Layers so far Together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0788130-05E7-274B-A568-B8B7EE358D67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15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97000"/>
            <a:ext cx="7753350" cy="14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457200" y="3289548"/>
            <a:ext cx="8305800" cy="2185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enough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operate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Needs more user-friendly name</a:t>
            </a:r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Numbers are convenient names only for computer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Numbers change on different storage device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91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L4: File Name Layer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7B74C3A-76B0-1148-AADF-C12424506C9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16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177313"/>
            <a:ext cx="8229600" cy="432048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File name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Hide metadata of file management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Files and I/O devices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Mapping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Mapping table is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saved in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Default context: </a:t>
            </a:r>
            <a:r>
              <a:rPr lang="en-US" altLang="zh-CN" sz="18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current working directory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Context reference is also 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current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also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Max length of a file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name is </a:t>
            </a:r>
            <a:r>
              <a:rPr lang="en-US" altLang="zh-CN" sz="18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 bytes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UNIX version 6</a:t>
            </a:r>
            <a:endParaRPr 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27" y="2362692"/>
            <a:ext cx="2639273" cy="72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369668"/>
            <a:ext cx="7548562" cy="39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94" y="1282573"/>
            <a:ext cx="2611774" cy="77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2067" y="3091236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looks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like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0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LOOKUP in a Directory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4072508"/>
            <a:ext cx="8305800" cy="1377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Name compare method: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STRING_MATCH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LOOKUP("program",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dir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 will return 10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Next Problem: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 if too many files?</a:t>
            </a:r>
            <a:endParaRPr lang="zh-CN" altLang="en-US" sz="18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DBC0235-D74E-9F4A-8BA9-488F5E136CD0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17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064"/>
            <a:ext cx="77724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80" y="4119723"/>
            <a:ext cx="3297234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72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L5: Path Name Layer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Hierarchy of directories and files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Structured naming: E.g. "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projects/paper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PLAIN_NAME()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returns true if no ‘/’ in the path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Context: the working directory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5E4069F-6511-F34A-AE3D-70E6C549E3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7311"/>
            <a:ext cx="68580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5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69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Links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LINK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shortcut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for long names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LINK("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Mail/inbox/new-assignment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", "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assignment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Turns strict hierarchy into a directed graph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Users cannot create links to directories -&gt; acyclic graph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Different names, same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UNLINK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Remove the binding of filename to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UNLINK last binding, put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/blocks to free-list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 reference counter is needed</a:t>
            </a:r>
            <a:endParaRPr 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95589CF-65B1-C94F-A523-A7F319D0BD35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pPr/>
              <a:t>19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based File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9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Links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Reference count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can bind multiple file names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+1 when </a:t>
            </a:r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-1 when </a:t>
            </a:r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UNLINK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file will be deleted when reference count is 0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 cycle allowed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Except for ‘.’ and ‘..’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Naming current and parent 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directory with no need to 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know their names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84DAADE3-62A3-B343-BB57-326D304B3853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20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21596"/>
            <a:ext cx="31051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6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No Cycle for LINK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AAA6A53-16F1-8E4C-A3E3-66CC7810566F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21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9705" name="直接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直接连接符 13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直接连接符 17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直接连接符 19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/a/b is a directory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a’s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47" name="直接连接符 27"/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直接连接符 28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直接连接符 30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直接连接符 31"/>
          <p:cNvCxnSpPr>
            <a:cxnSpLocks noChangeShapeType="1"/>
            <a:stCxn id="24" idx="2"/>
            <a:endCxn id="27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56" name="直接连接符 38"/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直接连接符 39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直接连接符 41"/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直接连接符 42"/>
          <p:cNvCxnSpPr>
            <a:cxnSpLocks noChangeShapeType="1"/>
            <a:stCxn id="35" idx="2"/>
            <a:endCxn id="38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肘形连接符 48"/>
          <p:cNvCxnSpPr>
            <a:cxnSpLocks noChangeShapeType="1"/>
            <a:stCxn id="27" idx="1"/>
            <a:endCxn id="24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十字形 49"/>
          <p:cNvSpPr/>
          <p:nvPr/>
        </p:nvSpPr>
        <p:spPr bwMode="auto">
          <a:xfrm rot="18900000">
            <a:off x="7310438" y="1877219"/>
            <a:ext cx="342900" cy="285750"/>
          </a:xfrm>
          <a:prstGeom prst="plus">
            <a:avLst>
              <a:gd name="adj" fmla="val 43391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62" name="肘形连接符 56"/>
          <p:cNvCxnSpPr>
            <a:cxnSpLocks noChangeShapeType="1"/>
            <a:stCxn id="38" idx="1"/>
            <a:endCxn id="35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1" name="TextBox 57"/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732" name="TextBox 58"/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5" name="TextBox 59"/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 ("/a/b/c", 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Cause a cycle!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6" name="TextBox 60"/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7" name="TextBox 61"/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8" name="TextBox 64"/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9" name="TextBox 67"/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70" name="TextBox 68"/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71" name="TextBox 69"/>
          <p:cNvSpPr txBox="1">
            <a:spLocks noChangeArrowheads="1"/>
          </p:cNvSpPr>
          <p:nvPr/>
        </p:nvSpPr>
        <p:spPr bwMode="auto">
          <a:xfrm>
            <a:off x="6018659" y="3577580"/>
            <a:ext cx="30178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UNLINK ("/a")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1, so 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25 is not deleted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Now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25 is dis-connected from graph</a:t>
            </a:r>
          </a:p>
        </p:txBody>
      </p:sp>
      <p:sp>
        <p:nvSpPr>
          <p:cNvPr id="22572" name="TextBox 70"/>
          <p:cNvSpPr txBox="1">
            <a:spLocks noChangeArrowheads="1"/>
          </p:cNvSpPr>
          <p:nvPr/>
        </p:nvSpPr>
        <p:spPr bwMode="auto">
          <a:xfrm>
            <a:off x="7269163" y="1796635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50" grpId="0" animBg="1"/>
      <p:bldP spid="22565" grpId="0"/>
      <p:bldP spid="22566" grpId="0"/>
      <p:bldP spid="22567" grpId="0"/>
      <p:bldP spid="22568" grpId="0"/>
      <p:bldP spid="22569" grpId="0"/>
      <p:bldP spid="22570" grpId="0"/>
      <p:bldP spid="22571" grpId="0"/>
      <p:bldP spid="225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Renaming - 1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540000"/>
            <a:ext cx="8305800" cy="295779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Text edit usually save editing file in a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tmp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file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Edit in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a.txt.swp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then rename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a.txt.swp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to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</a:t>
            </a:r>
            <a:endParaRPr lang="en-US" altLang="zh-CN" sz="18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if the computer fails between 1 &amp; 2?</a:t>
            </a:r>
          </a:p>
          <a:p>
            <a:pPr lvl="1"/>
            <a:r>
              <a:rPr lang="en-US" altLang="zh-CN" sz="18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will be lost, which surprises the user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Need atomic action in chap-9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202FE45-0473-F046-BB2E-B106C57E1E09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22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0000"/>
            <a:ext cx="4614664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79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Renaming - 2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2366516"/>
            <a:ext cx="8305800" cy="315528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Weaker specification without atomic actions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1. Changes 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number in for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to 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number of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endParaRPr lang="en-US" altLang="zh-CN" sz="1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2. Removes the directory entry for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endParaRPr lang="en-US" altLang="zh-CN" sz="1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’s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18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already exist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It will always exist even if machine fails between 1 &amp; 2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235CB27-B5B0-B645-BA38-F5093D4374A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23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99232"/>
            <a:ext cx="4430716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89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6222"/>
            <a:ext cx="858107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L6: Absolute Path </a:t>
            </a:r>
            <a:br>
              <a:rPr lang="en-US" altLang="zh-CN" sz="2800" dirty="0"/>
            </a:br>
            <a:r>
              <a:rPr lang="en-US" altLang="zh-CN" sz="2800" dirty="0"/>
              <a:t>Name Layer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462876"/>
            <a:ext cx="8229600" cy="3642260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HOME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Every user’s default working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Problem: no sharing of HOME files between users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Context: the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 universal context for all users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Well-known name: ‘/’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Both ‘/.’ and ‘/..’ are linked to ‘/’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6BDFDF0-1E08-A94F-9CA7-CE3BFA05947F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6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‘/’ root directory: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is 1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Find the first directory in ‘/’ by block number</a:t>
            </a:r>
            <a:endParaRPr lang="zh-CN" altLang="en-US" sz="28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‘/programs’ by comparing name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‘/programs’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by its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number 7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A file has two key properties</a:t>
            </a:r>
          </a:p>
          <a:p>
            <a:pPr lvl="1"/>
            <a:r>
              <a:rPr lang="en-US" altLang="zh-CN" sz="1800" dirty="0"/>
              <a:t>It is </a:t>
            </a:r>
            <a:r>
              <a:rPr lang="en-US" altLang="zh-CN" sz="1800" dirty="0">
                <a:solidFill>
                  <a:srgbClr val="0096FF"/>
                </a:solidFill>
              </a:rPr>
              <a:t>durable</a:t>
            </a:r>
            <a:r>
              <a:rPr lang="en-US" altLang="zh-CN" sz="1800" dirty="0"/>
              <a:t> &amp;  has a </a:t>
            </a:r>
            <a:r>
              <a:rPr lang="en-US" altLang="zh-CN" sz="1800" dirty="0">
                <a:solidFill>
                  <a:srgbClr val="0096FF"/>
                </a:solidFill>
              </a:rPr>
              <a:t>name</a:t>
            </a:r>
          </a:p>
          <a:p>
            <a:pPr lvl="1"/>
            <a:r>
              <a:rPr lang="en-US" altLang="zh-CN" sz="1800" dirty="0"/>
              <a:t>It is a high-level version of the memory abstraction</a:t>
            </a:r>
          </a:p>
          <a:p>
            <a:r>
              <a:rPr lang="en-US" altLang="zh-CN" sz="2000" dirty="0"/>
              <a:t>System layer implements files using modules from hardware layer</a:t>
            </a:r>
          </a:p>
          <a:p>
            <a:pPr lvl="1"/>
            <a:r>
              <a:rPr lang="en-US" altLang="zh-CN" sz="1800" u="sng" dirty="0"/>
              <a:t>Divide-and-conquer</a:t>
            </a:r>
            <a:r>
              <a:rPr lang="en-US" altLang="zh-CN" sz="1800" dirty="0"/>
              <a:t> strategy</a:t>
            </a:r>
          </a:p>
          <a:p>
            <a:pPr lvl="1"/>
            <a:r>
              <a:rPr lang="en-US" altLang="zh-CN" sz="18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1800" dirty="0"/>
              <a:t>Maps user-friendly names to these files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8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the first file in ‘/programs/’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‘/programs/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pong.c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’ by comparing its name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of ‘/programs/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’ by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9</a:t>
            </a:r>
            <a:endParaRPr lang="zh-CN" altLang="en-US" sz="200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block number of ‘/programs/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/>
              <a:t>Find data of block 61 by its block number</a:t>
            </a:r>
          </a:p>
          <a:p>
            <a:pPr lvl="1"/>
            <a:r>
              <a:rPr lang="en-US" altLang="zh-CN" sz="2400"/>
              <a:t>And data of block 44 &amp; 15</a:t>
            </a:r>
            <a:endParaRPr lang="zh-CN" altLang="en-US" sz="240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L7: Symbolic Link</a:t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Layer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41882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MOUNT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Record the device and the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number of the file system in memory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Record in the in-memory version of the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for "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/dev/fd1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" its parent’s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UNMOUNT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undoes the mount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Change to the file name layer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LOOKUP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runs into an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on which a file system is mount, it uses the root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of that file system for the lookup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DF96DB-F56D-2048-B922-4153394FAA3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44042" name="TextBox 8"/>
          <p:cNvSpPr txBox="1">
            <a:spLocks noChangeArrowheads="1"/>
          </p:cNvSpPr>
          <p:nvPr/>
        </p:nvSpPr>
        <p:spPr bwMode="auto">
          <a:xfrm>
            <a:off x="352226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2226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52226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3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L7: Symbolic Link </a:t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Layer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Name files on other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Inode is different on other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Supports to attach new disks to the name space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Two options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Make inodes unique across all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Create synonyms for the files on the other disks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Soft link (symbolic link)</a:t>
            </a:r>
          </a:p>
          <a:p>
            <a:pPr lvl="1"/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SYMLINK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Add another type of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7DAD453-D0D0-EB42-9687-FCFF493116A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36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3" name="十字形 49"/>
          <p:cNvSpPr/>
          <p:nvPr/>
        </p:nvSpPr>
        <p:spPr bwMode="auto">
          <a:xfrm rot="18900000">
            <a:off x="4766828" y="3080902"/>
            <a:ext cx="342900" cy="285750"/>
          </a:xfrm>
          <a:prstGeom prst="plus">
            <a:avLst>
              <a:gd name="adj" fmla="val 43391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Other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Choices than 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32048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Method-1: 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Use continue blocks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Re-allocate if the file expands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E.g., data in memory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Why not?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integrate different FS?</a:t>
            </a:r>
          </a:p>
          <a:p>
            <a:pPr lvl="1"/>
            <a:r>
              <a:rPr kumimoji="1"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vnode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(</a:t>
            </a:r>
            <a:r>
              <a:rPr kumimoji="1"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</a:rPr>
              <a:t>will discuss later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Interface is similar with </a:t>
            </a:r>
            <a:r>
              <a:rPr kumimoji="1"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11960" y="1345332"/>
            <a:ext cx="453650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Method-2: Use Linked List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Each block links to its next block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Use special one as EOF (End of File)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E.g., FAT32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114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8" y="1046956"/>
            <a:ext cx="1085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79409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13100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0765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55456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2" y="1406971"/>
            <a:ext cx="1749081" cy="838808"/>
            <a:chOff x="3348408" y="1975617"/>
            <a:chExt cx="2098897" cy="1006569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535147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9822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49704" y="3262685"/>
            <a:ext cx="1301265" cy="604098"/>
            <a:chOff x="4235879" y="4214685"/>
            <a:chExt cx="1561518" cy="724917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628096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EE37CD5-DF35-6F45-9D10-75EF16B8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sz="1800" dirty="0"/>
              <a:t>File is collection of disk blocks</a:t>
            </a:r>
            <a:endParaRPr lang="en-US" sz="900" dirty="0"/>
          </a:p>
          <a:p>
            <a:r>
              <a:rPr lang="en-US" sz="1800" dirty="0"/>
              <a:t>FAT is linked list 1-1 with blocks</a:t>
            </a:r>
            <a:endParaRPr lang="en-US" sz="900" dirty="0"/>
          </a:p>
          <a:p>
            <a:r>
              <a:rPr lang="en-US" sz="1800" dirty="0"/>
              <a:t>File Number is index of root </a:t>
            </a:r>
            <a:br>
              <a:rPr lang="en-US" sz="1800" dirty="0"/>
            </a:br>
            <a:r>
              <a:rPr lang="en-US" sz="1800" dirty="0"/>
              <a:t>of block list for the file</a:t>
            </a:r>
            <a:endParaRPr lang="en-US" sz="900" dirty="0"/>
          </a:p>
          <a:p>
            <a:r>
              <a:rPr lang="en-US" sz="1800" dirty="0"/>
              <a:t>File offset (o = &lt; B, x &gt; )</a:t>
            </a:r>
            <a:endParaRPr lang="en-US" sz="900" dirty="0"/>
          </a:p>
          <a:p>
            <a:r>
              <a:rPr lang="en-US" sz="1800" dirty="0"/>
              <a:t>Follow list to get block #</a:t>
            </a:r>
            <a:endParaRPr lang="en-US" sz="900" dirty="0"/>
          </a:p>
          <a:p>
            <a:r>
              <a:rPr lang="en-US" sz="1800" dirty="0"/>
              <a:t>Unused blocks </a:t>
            </a:r>
            <a:r>
              <a:rPr lang="en-US" sz="1800" dirty="0">
                <a:sym typeface="Wingdings"/>
              </a:rPr>
              <a:t> FAT free list</a:t>
            </a:r>
          </a:p>
        </p:txBody>
      </p:sp>
    </p:spTree>
    <p:extLst>
      <p:ext uri="{BB962C8B-B14F-4D97-AF65-F5344CB8AC3E}">
        <p14:creationId xmlns:p14="http://schemas.microsoft.com/office/powerpoint/2010/main" val="35160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sz="1800" dirty="0"/>
              <a:t>File is collection of disk blocks</a:t>
            </a:r>
            <a:endParaRPr lang="en-US" sz="900" dirty="0"/>
          </a:p>
          <a:p>
            <a:r>
              <a:rPr lang="en-US" sz="1800" dirty="0"/>
              <a:t>FAT is linked list 1-1 with blocks</a:t>
            </a:r>
            <a:endParaRPr lang="en-US" sz="900" dirty="0"/>
          </a:p>
          <a:p>
            <a:r>
              <a:rPr lang="en-US" sz="1800" dirty="0"/>
              <a:t>File Number is index of root </a:t>
            </a:r>
            <a:br>
              <a:rPr lang="en-US" sz="1800" dirty="0"/>
            </a:br>
            <a:r>
              <a:rPr lang="en-US" sz="1800" dirty="0"/>
              <a:t>of block list for the file</a:t>
            </a:r>
            <a:endParaRPr lang="en-US" sz="900" dirty="0"/>
          </a:p>
          <a:p>
            <a:r>
              <a:rPr lang="en-US" sz="1800" dirty="0"/>
              <a:t>File offset (o = &lt; B, x &gt; )</a:t>
            </a:r>
            <a:endParaRPr lang="en-US" sz="900" dirty="0"/>
          </a:p>
          <a:p>
            <a:r>
              <a:rPr lang="en-US" sz="1800" dirty="0"/>
              <a:t>Follow list to get block #</a:t>
            </a:r>
            <a:endParaRPr lang="en-US" sz="900" dirty="0"/>
          </a:p>
          <a:p>
            <a:r>
              <a:rPr lang="en-US" sz="1800" dirty="0"/>
              <a:t>Unused blocks </a:t>
            </a:r>
            <a:r>
              <a:rPr lang="en-US" sz="1800" dirty="0">
                <a:sym typeface="Wingdings"/>
              </a:rPr>
              <a:t> FAT free list</a:t>
            </a:r>
          </a:p>
          <a:p>
            <a:r>
              <a:rPr lang="en-US" sz="1800" dirty="0">
                <a:sym typeface="Wingdings"/>
              </a:rPr>
              <a:t>Ex: </a:t>
            </a:r>
            <a:r>
              <a:rPr lang="en-US" sz="1800" dirty="0" err="1">
                <a:sym typeface="Wingdings"/>
              </a:rPr>
              <a:t>file_write</a:t>
            </a:r>
            <a:r>
              <a:rPr lang="en-US" sz="1800" dirty="0">
                <a:sym typeface="Wingdings"/>
              </a:rPr>
              <a:t>(31, &lt; 3, y &gt;)</a:t>
            </a:r>
          </a:p>
          <a:p>
            <a:pPr lvl="1"/>
            <a:r>
              <a:rPr lang="en-US" sz="1600" dirty="0">
                <a:sym typeface="Wingdings"/>
              </a:rPr>
              <a:t>Grab blocks from free list</a:t>
            </a:r>
          </a:p>
          <a:p>
            <a:pPr lvl="1"/>
            <a:r>
              <a:rPr lang="en-US" sz="1600" dirty="0">
                <a:sym typeface="Wingdings"/>
              </a:rPr>
              <a:t>Linking them into fil</a:t>
            </a:r>
            <a:r>
              <a:rPr lang="en-US" altLang="zh-CN" sz="1600" dirty="0">
                <a:sym typeface="Wingdings"/>
              </a:rPr>
              <a:t>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8" y="1046956"/>
            <a:ext cx="1085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79409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13100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0765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55456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2" y="1406971"/>
            <a:ext cx="1749081" cy="838808"/>
            <a:chOff x="3348408" y="1975617"/>
            <a:chExt cx="2098897" cy="1006569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535147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9822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79115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9704" y="3517904"/>
            <a:ext cx="52341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827702" y="3382201"/>
            <a:ext cx="451707" cy="3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827702" y="3664495"/>
            <a:ext cx="451707" cy="2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580956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72603" y="3256110"/>
            <a:ext cx="371853" cy="267621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97726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File System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Disk Driver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804965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660949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516933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6059" y="5022613"/>
            <a:ext cx="73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Disk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App-1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App-2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App-3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475" y="2983189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Kernel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81368" y="5022613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818" y="4445830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Hardware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3719" y="1448329"/>
            <a:ext cx="777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User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940226"/>
            <a:ext cx="18085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OPEN("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a.txt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", "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rw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")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…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4</a:t>
            </a:fld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913284"/>
            <a:ext cx="7037917" cy="160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Directory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474" y="2606659"/>
            <a:ext cx="7143193" cy="29295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Essentially a file containing</a:t>
            </a:r>
            <a:br>
              <a:rPr lang="en-US" sz="2400" dirty="0"/>
            </a:b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file_number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/>
              <a:t> mappings</a:t>
            </a:r>
            <a:endParaRPr lang="en-US" sz="1200" dirty="0"/>
          </a:p>
          <a:p>
            <a:r>
              <a:rPr lang="en-US" sz="2400" dirty="0"/>
              <a:t>Free space for new entries</a:t>
            </a:r>
            <a:endParaRPr lang="en-US" sz="1200" dirty="0"/>
          </a:p>
          <a:p>
            <a:r>
              <a:rPr lang="en-US" sz="2400" dirty="0"/>
              <a:t>In FAT: file attributes are kept in directory (!!!)</a:t>
            </a:r>
            <a:endParaRPr lang="en-US" sz="1200" dirty="0"/>
          </a:p>
          <a:p>
            <a:r>
              <a:rPr lang="en-US" sz="2400" dirty="0"/>
              <a:t>Each directory a linked list of entries</a:t>
            </a:r>
            <a:endParaRPr lang="en-US" sz="1200" dirty="0"/>
          </a:p>
          <a:p>
            <a:r>
              <a:rPr lang="en-US" altLang="zh-CN" sz="2400" dirty="0"/>
              <a:t>Q:</a:t>
            </a:r>
            <a:r>
              <a:rPr lang="zh-CN" altLang="en-US" sz="2400" dirty="0"/>
              <a:t> </a:t>
            </a:r>
            <a:r>
              <a:rPr lang="en-US" sz="2400" dirty="0"/>
              <a:t>Where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find root directory ( "/" )?</a:t>
            </a:r>
          </a:p>
        </p:txBody>
      </p:sp>
    </p:spTree>
    <p:extLst>
      <p:ext uri="{BB962C8B-B14F-4D97-AF65-F5344CB8AC3E}">
        <p14:creationId xmlns:p14="http://schemas.microsoft.com/office/powerpoint/2010/main" val="30869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D7106-AF1D-2B43-A5D9-5326C1C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BD028-2BF8-5242-A9CF-56FEE377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FAT?</a:t>
            </a:r>
          </a:p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link?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4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OPEN, READ, WRITE, SEEK, CLOSE</a:t>
            </a:r>
          </a:p>
          <a:p>
            <a:r>
              <a:rPr lang="en-US" altLang="zh-CN" sz="2000" dirty="0"/>
              <a:t>FSYNC</a:t>
            </a:r>
          </a:p>
          <a:p>
            <a:r>
              <a:rPr lang="en-US" altLang="zh-CN" sz="2000" dirty="0"/>
              <a:t>STAT, CHMOD, CHOWN</a:t>
            </a:r>
          </a:p>
          <a:p>
            <a:r>
              <a:rPr lang="en-US" altLang="zh-CN" sz="2000" dirty="0"/>
              <a:t>RENAME, LINK, UNLINK, SYMLINK</a:t>
            </a:r>
          </a:p>
          <a:p>
            <a:r>
              <a:rPr lang="en-US" altLang="zh-CN" sz="2000" dirty="0"/>
              <a:t>MKDIR, CHDIR, CHROOT</a:t>
            </a:r>
          </a:p>
          <a:p>
            <a:r>
              <a:rPr lang="en-US" altLang="zh-CN" sz="2000" dirty="0"/>
              <a:t>MOUNT, UNMOUNT</a:t>
            </a:r>
          </a:p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software 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L1: Block Layer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Mapping: 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number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-&gt; 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data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know the size of block?</a:t>
            </a: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know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which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free?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These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metadata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will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also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stored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on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same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lvl="2"/>
            <a:r>
              <a:rPr kumimoji="1"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Super block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</a:p>
          <a:p>
            <a:endParaRPr kumimoji="1"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7420"/>
            <a:ext cx="705323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69668"/>
            <a:ext cx="501650" cy="3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3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Super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05800" cy="15875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One superblock per file system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Kernel reads superblock when mount the FS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Superblock contains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931379-6498-C04D-B35A-037E96CFA6C3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9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1269" name="Content Placeholder 2"/>
          <p:cNvSpPr txBox="1">
            <a:spLocks/>
          </p:cNvSpPr>
          <p:nvPr/>
        </p:nvSpPr>
        <p:spPr bwMode="auto">
          <a:xfrm>
            <a:off x="457200" y="2761208"/>
            <a:ext cx="8077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Size of the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Number of free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A list of free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Index to next free block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Lock field for free block and free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 lists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Flag to indicate modification of superblock</a:t>
            </a:r>
            <a:endParaRPr lang="en-US" altLang="zh-CN" sz="1800" b="0" dirty="0">
              <a:latin typeface="等线" panose="02010600030101010101" pitchFamily="2" charset="-122"/>
              <a:ea typeface="等线" panose="02010600030101010101" pitchFamily="2" charset="-122"/>
              <a:cs typeface="MS PGothic" charset="0"/>
            </a:endParaRPr>
          </a:p>
        </p:txBody>
      </p:sp>
      <p:sp>
        <p:nvSpPr>
          <p:cNvPr id="11270" name="Content Placeholder 2"/>
          <p:cNvSpPr txBox="1">
            <a:spLocks/>
          </p:cNvSpPr>
          <p:nvPr/>
        </p:nvSpPr>
        <p:spPr bwMode="auto">
          <a:xfrm>
            <a:off x="4343400" y="2689200"/>
            <a:ext cx="4038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Size of the inode list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Number of free inodes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A list of free inodes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Index to next free inode</a:t>
            </a:r>
          </a:p>
        </p:txBody>
      </p:sp>
      <p:pic>
        <p:nvPicPr>
          <p:cNvPr id="1127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57700"/>
            <a:ext cx="6375400" cy="90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368105"/>
            <a:ext cx="501650" cy="31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5036" y="4924777"/>
            <a:ext cx="4841300" cy="554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3347864" y="4925036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923928" y="4929697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4499992" y="4932904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076056" y="4931151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652120" y="4926490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6228184" y="4931151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7020272" y="4929697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6216" y="501774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...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7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1797</TotalTime>
  <Words>1874</Words>
  <Application>Microsoft Macintosh PowerPoint</Application>
  <PresentationFormat>全屏显示(16:10)</PresentationFormat>
  <Paragraphs>480</Paragraphs>
  <Slides>41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DengXian</vt:lpstr>
      <vt:lpstr>DengXian</vt:lpstr>
      <vt:lpstr>宋体</vt:lpstr>
      <vt:lpstr>Adobe 楷体 Std R</vt:lpstr>
      <vt:lpstr>MS PGothic</vt:lpstr>
      <vt:lpstr>Arial</vt:lpstr>
      <vt:lpstr>Calibri</vt:lpstr>
      <vt:lpstr>Consolas</vt:lpstr>
      <vt:lpstr>Gill Sans</vt:lpstr>
      <vt:lpstr>Times New Roman</vt:lpstr>
      <vt:lpstr>Wingdings</vt:lpstr>
      <vt:lpstr>Office 主题​​</vt:lpstr>
      <vt:lpstr>iNode-based File System</vt:lpstr>
      <vt:lpstr>iNode based File System</vt:lpstr>
      <vt:lpstr>File</vt:lpstr>
      <vt:lpstr>The Big Picture</vt:lpstr>
      <vt:lpstr>Abstraction: API of UNIX File System</vt:lpstr>
      <vt:lpstr>7 software layers</vt:lpstr>
      <vt:lpstr>The Naming Layers of the UNIX FS (version 6)</vt:lpstr>
      <vt:lpstr>L1: Block Layer</vt:lpstr>
      <vt:lpstr>Super Block</vt:lpstr>
      <vt:lpstr>L1: Block Layer</vt:lpstr>
      <vt:lpstr>L2: File Layer</vt:lpstr>
      <vt:lpstr>inode for Larger Files</vt:lpstr>
      <vt:lpstr>L2: File Layer</vt:lpstr>
      <vt:lpstr>L3: inode Number Layer</vt:lpstr>
      <vt:lpstr>Put Layers so far Together</vt:lpstr>
      <vt:lpstr>L4: File Name Layer</vt:lpstr>
      <vt:lpstr>LOOKUP in a Directory</vt:lpstr>
      <vt:lpstr>L5: Path Name Layer</vt:lpstr>
      <vt:lpstr>Links</vt:lpstr>
      <vt:lpstr>Links</vt:lpstr>
      <vt:lpstr>No Cycle for LINK</vt:lpstr>
      <vt:lpstr>Renaming - 1</vt:lpstr>
      <vt:lpstr>Renaming - 2</vt:lpstr>
      <vt:lpstr>L6: Absolute Path  Name Layer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L7: Symbolic Link Layer</vt:lpstr>
      <vt:lpstr>L7: Symbolic Link  Layer</vt:lpstr>
      <vt:lpstr>Other Choices than inode</vt:lpstr>
      <vt:lpstr>FAT (File Allocation Table) File System</vt:lpstr>
      <vt:lpstr>FAT Properties</vt:lpstr>
      <vt:lpstr>What about the Directory in FAT?</vt:lpstr>
      <vt:lpstr>Question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39</cp:revision>
  <cp:lastPrinted>2016-06-13T07:55:34Z</cp:lastPrinted>
  <dcterms:created xsi:type="dcterms:W3CDTF">2017-05-12T06:55:38Z</dcterms:created>
  <dcterms:modified xsi:type="dcterms:W3CDTF">2019-09-12T01:07:02Z</dcterms:modified>
</cp:coreProperties>
</file>