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521" r:id="rId2"/>
    <p:sldId id="573" r:id="rId3"/>
    <p:sldId id="523" r:id="rId4"/>
    <p:sldId id="524" r:id="rId5"/>
    <p:sldId id="525" r:id="rId6"/>
    <p:sldId id="526" r:id="rId7"/>
    <p:sldId id="527" r:id="rId8"/>
    <p:sldId id="528" r:id="rId9"/>
    <p:sldId id="529" r:id="rId10"/>
    <p:sldId id="557" r:id="rId11"/>
    <p:sldId id="575" r:id="rId12"/>
    <p:sldId id="559" r:id="rId13"/>
    <p:sldId id="560" r:id="rId14"/>
    <p:sldId id="561" r:id="rId15"/>
    <p:sldId id="562" r:id="rId16"/>
    <p:sldId id="576" r:id="rId17"/>
    <p:sldId id="577" r:id="rId18"/>
    <p:sldId id="574" r:id="rId19"/>
    <p:sldId id="566" r:id="rId20"/>
    <p:sldId id="567" r:id="rId21"/>
    <p:sldId id="568" r:id="rId22"/>
    <p:sldId id="569" r:id="rId23"/>
    <p:sldId id="570" r:id="rId24"/>
    <p:sldId id="536" r:id="rId25"/>
    <p:sldId id="537" r:id="rId26"/>
    <p:sldId id="539" r:id="rId27"/>
    <p:sldId id="538" r:id="rId28"/>
    <p:sldId id="540" r:id="rId29"/>
    <p:sldId id="541" r:id="rId30"/>
    <p:sldId id="542" r:id="rId31"/>
    <p:sldId id="578" r:id="rId32"/>
    <p:sldId id="579" r:id="rId33"/>
    <p:sldId id="580" r:id="rId34"/>
    <p:sldId id="581" r:id="rId35"/>
    <p:sldId id="582" r:id="rId36"/>
    <p:sldId id="583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46" autoAdjust="0"/>
    <p:restoredTop sz="94653" autoAdjust="0"/>
  </p:normalViewPr>
  <p:slideViewPr>
    <p:cSldViewPr>
      <p:cViewPr>
        <p:scale>
          <a:sx n="102" d="100"/>
          <a:sy n="102" d="100"/>
        </p:scale>
        <p:origin x="144" y="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2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EFBC15FC-B5C2-1F4E-8EC9-8CAE403E74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zh-CN" altLang="en-US" i="0" dirty="0">
              <a:latin typeface="Baskerville" panose="02020502070401020303" pitchFamily="18" charset="0"/>
            </a:endParaRPr>
          </a:p>
        </p:txBody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6F9C4E31-86D8-D84C-BA0F-3347F7B1126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en-US" altLang="zh-CN" i="0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310276" name="Rectangle 4">
            <a:extLst>
              <a:ext uri="{FF2B5EF4-FFF2-40B4-BE49-F238E27FC236}">
                <a16:creationId xmlns:a16="http://schemas.microsoft.com/office/drawing/2014/main" id="{9AB771CE-0977-E141-AE9E-A52D8557F5D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en-US" altLang="zh-CN" i="0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310277" name="Rectangle 5">
            <a:extLst>
              <a:ext uri="{FF2B5EF4-FFF2-40B4-BE49-F238E27FC236}">
                <a16:creationId xmlns:a16="http://schemas.microsoft.com/office/drawing/2014/main" id="{E3DC1D66-B9B2-7B45-AE11-112D273E1C5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fld id="{44A50826-C143-AF4F-9747-26427C55CF46}" type="slidenum">
              <a:rPr lang="zh-CN" altLang="en-US" i="0">
                <a:latin typeface="Baskerville" panose="02020502070401020303" pitchFamily="18" charset="0"/>
              </a:rPr>
              <a:pPr>
                <a:defRPr/>
              </a:pPr>
              <a:t>‹#›</a:t>
            </a:fld>
            <a:endParaRPr lang="en-US" altLang="zh-CN" i="0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FBD2681-9E18-7844-A10D-005B807ADA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onsolas" panose="020B0609020204030204" pitchFamily="49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1113560-7591-0D41-9C04-43D969A92C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onsolas" panose="020B0609020204030204" pitchFamily="49" charset="0"/>
              </a:defRPr>
            </a:lvl1pPr>
          </a:lstStyle>
          <a:p>
            <a:pPr>
              <a:defRPr/>
            </a:pPr>
            <a:endParaRPr lang="en-US" altLang="zh-CN" dirty="0">
              <a:ea typeface="Baskerville" panose="02020502070401020303" pitchFamily="18" charset="0"/>
            </a:endParaRP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FCD1CAA-F276-8741-8A90-50CF274959E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CD7B642-4E63-0241-8480-2F4DEE9F4FA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3CCA1D4-8FCB-AF48-8F7F-7DB4A92D53E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onsolas" panose="020B0609020204030204" pitchFamily="49" charset="0"/>
              </a:defRPr>
            </a:lvl1pPr>
          </a:lstStyle>
          <a:p>
            <a:pPr>
              <a:defRPr/>
            </a:pPr>
            <a:endParaRPr lang="en-US" altLang="zh-CN" dirty="0">
              <a:ea typeface="Baskerville" panose="02020502070401020303" pitchFamily="18" charset="0"/>
            </a:endParaRP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FFCCDFD-E2B1-3E41-AABD-253F1985BF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onsolas" panose="020B0609020204030204" pitchFamily="49" charset="0"/>
              </a:defRPr>
            </a:lvl1pPr>
          </a:lstStyle>
          <a:p>
            <a:pPr>
              <a:defRPr/>
            </a:pPr>
            <a:fld id="{9AC9726F-8B4F-F648-ACFF-6EAD77440851}" type="slidenum">
              <a:rPr lang="zh-CN" altLang="en-US" smtClean="0"/>
              <a:pPr>
                <a:defRPr/>
              </a:pPr>
              <a:t>‹#›</a:t>
            </a:fld>
            <a:endParaRPr lang="en-US" altLang="zh-CN" dirty="0">
              <a:ea typeface="Baskerville" panose="02020502070401020303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onsolas" panose="020B0609020204030204" pitchFamily="49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onsolas" panose="020B0609020204030204" pitchFamily="49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onsolas" panose="020B0609020204030204" pitchFamily="49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onsolas" panose="020B0609020204030204" pitchFamily="49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onsolas" panose="020B0609020204030204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3F65F8F-1E63-2147-A518-1DC1F56179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FD6678C-5AAF-AE49-9449-98E2D53D5F84}" type="slidenum">
              <a:rPr lang="zh-CN" altLang="en-US" sz="1200" i="0" smtClean="0">
                <a:latin typeface="Consolas" panose="020B0609020204030204" pitchFamily="49" charset="0"/>
              </a:rPr>
              <a:pPr/>
              <a:t>1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3A0E6FA-DDA6-7D47-A0F0-0675F9F9F14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2016D71-A115-0745-A84E-87D62939A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04E6E46F-DFDE-EB41-AA67-0980E2C62E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01EC2AD-047B-1942-A07D-692E86B4C27F}" type="slidenum">
              <a:rPr lang="zh-CN" altLang="en-US" sz="1200" i="0" smtClean="0">
                <a:latin typeface="Consolas" panose="020B0609020204030204" pitchFamily="49" charset="0"/>
              </a:rPr>
              <a:pPr/>
              <a:t>10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2B746BD-FBB7-A144-A027-3535ADD03B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C5DE452F-3785-CD46-95AB-18731F60D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6A59C4A2-0E24-9840-9A1A-FA9D64A02A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32D737F-7ADA-4C44-9877-50851BB5C703}" type="slidenum">
              <a:rPr lang="zh-CN" altLang="en-US" sz="1200" i="0" smtClean="0">
                <a:latin typeface="Consolas" panose="020B0609020204030204" pitchFamily="49" charset="0"/>
              </a:rPr>
              <a:pPr/>
              <a:t>11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1F8D2CB-B9EF-184C-8019-1F40E41F63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0FD6F6E-DE12-094C-8E28-1F0CEE5EC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12E8B451-541D-DB49-910C-FA3FC06FFE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CCBCAA1-3E8D-ED40-AC16-A858CEFB7273}" type="slidenum">
              <a:rPr lang="zh-CN" altLang="en-US" sz="1200" i="0" smtClean="0">
                <a:latin typeface="Consolas" panose="020B0609020204030204" pitchFamily="49" charset="0"/>
              </a:rPr>
              <a:pPr/>
              <a:t>12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3D2369B-D6B4-EE4F-BFC3-7FF3FEFC9A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588CEBE6-3C29-D249-8C8A-73918493B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D6AB455A-7E7F-B246-A320-94518925B7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6D6B574-3772-0E4F-95B6-9F6AB8E56738}" type="slidenum">
              <a:rPr lang="zh-CN" altLang="en-US" sz="1200" i="0" smtClean="0">
                <a:latin typeface="Consolas" panose="020B0609020204030204" pitchFamily="49" charset="0"/>
              </a:rPr>
              <a:pPr/>
              <a:t>13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7F9C692-ED36-264D-9CC3-76410BA698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1B8E113-953A-DA4F-A66D-2753BAFA2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606AC823-FDAF-654F-844F-30C74A408C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98C1E20-6FCF-EB4E-B983-6AE59CCBF31D}" type="slidenum">
              <a:rPr lang="zh-CN" altLang="en-US" sz="1200" i="0" smtClean="0">
                <a:latin typeface="Consolas" panose="020B0609020204030204" pitchFamily="49" charset="0"/>
              </a:rPr>
              <a:pPr/>
              <a:t>14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D9C2CDD-35E4-F140-8238-4F49073F30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9C3934A9-2D11-3B48-87A0-2065600D07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8C9B977C-AFEB-D148-81CE-EAB387ED1A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E93AEA9-6203-534A-B410-D54FE763A657}" type="slidenum">
              <a:rPr lang="zh-CN" altLang="en-US" sz="1200" i="0" smtClean="0">
                <a:latin typeface="Consolas" panose="020B0609020204030204" pitchFamily="49" charset="0"/>
              </a:rPr>
              <a:pPr/>
              <a:t>15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CFBCC2B-043B-2D42-82C7-65F6DF3191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A7B9F18-AD9C-BA42-AF60-F7AE60B67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381139A7-CAF9-3A48-BE63-0AAFD2B493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7704964-D394-AE41-8697-B304840BAC6E}" type="slidenum">
              <a:rPr lang="zh-CN" altLang="en-US" sz="1200" i="0" smtClean="0">
                <a:latin typeface="Consolas" panose="020B0609020204030204" pitchFamily="49" charset="0"/>
              </a:rPr>
              <a:pPr/>
              <a:t>16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F7B84D2C-137E-EE42-AF72-A61B5340B53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EFD3C988-FB4B-8345-8A0E-86508DBC7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D3C75F22-F0F8-E540-B81D-F9F91A7AAB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B1EBDC6-1EF6-6441-A07E-CCF1904B2E8F}" type="slidenum">
              <a:rPr lang="zh-CN" altLang="en-US" sz="1200" i="0" smtClean="0">
                <a:latin typeface="Consolas" panose="020B0609020204030204" pitchFamily="49" charset="0"/>
              </a:rPr>
              <a:pPr/>
              <a:t>17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54356034-5530-0A40-8130-327F05BD627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9165F910-1465-1048-B12A-0889692090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24258C2-1E75-7546-8B43-923E6F22E2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9CF5AC3-2410-C842-A510-ABEC6B1A7CB2}" type="slidenum">
              <a:rPr lang="zh-CN" altLang="en-US" sz="1200" i="0" smtClean="0">
                <a:latin typeface="Consolas" panose="020B0609020204030204" pitchFamily="49" charset="0"/>
              </a:rPr>
              <a:pPr/>
              <a:t>18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BB61EAD-8021-2845-8C65-21246C75B70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9559F565-0737-224A-99D1-1DC91DA31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DBC64358-D2F0-BC45-830F-8251C126F6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CBABFE2-4AE1-E645-B842-E3447107BC2F}" type="slidenum">
              <a:rPr lang="zh-CN" altLang="en-US" sz="1200" i="0" smtClean="0">
                <a:latin typeface="Consolas" panose="020B0609020204030204" pitchFamily="49" charset="0"/>
              </a:rPr>
              <a:pPr/>
              <a:t>19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6D9B658C-A2DD-CD41-A9F5-1764DF20860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59042643-0736-B043-832A-0CDA3B11A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A1ECA0DF-7AC6-BE4A-8020-CBC50DE988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ABE03CF-F489-4744-99D3-BF0DA03A7E46}" type="slidenum">
              <a:rPr lang="zh-CN" altLang="en-US" sz="1200" i="0" smtClean="0">
                <a:latin typeface="Consolas" panose="020B0609020204030204" pitchFamily="49" charset="0"/>
              </a:rPr>
              <a:pPr/>
              <a:t>2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4F29D06-A379-6C41-BB18-B288B2979F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B5168C89-FD9A-BF45-A1BC-04CB9FC57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3B3991A9-8FEC-4C40-B869-6916342A90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05FE0F0-B9D3-5148-8651-9B445DE7816E}" type="slidenum">
              <a:rPr lang="zh-CN" altLang="en-US" sz="1200" i="0" smtClean="0">
                <a:latin typeface="Consolas" panose="020B0609020204030204" pitchFamily="49" charset="0"/>
              </a:rPr>
              <a:pPr/>
              <a:t>20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D0726AB-9E39-9541-8544-832776E752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EBEA5AB0-154C-3747-A2A6-1F51035FDA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66A448A3-4C28-A244-9075-A2DB4E489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8A41D7E-23F2-E547-92EC-67A284D06FB2}" type="slidenum">
              <a:rPr lang="zh-CN" altLang="en-US" sz="1200" i="0" smtClean="0">
                <a:latin typeface="Consolas" panose="020B0609020204030204" pitchFamily="49" charset="0"/>
              </a:rPr>
              <a:pPr/>
              <a:t>21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498ABC2-0181-224C-A18D-54FA53BF6D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592F1525-A88C-804C-B36E-5A1D5A7B5D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1978E460-FBF5-8B4A-A23E-C893C79DB7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A18CA08-7EEB-2F48-A379-133D667672CB}" type="slidenum">
              <a:rPr lang="zh-CN" altLang="en-US" sz="1200" i="0" smtClean="0">
                <a:latin typeface="Consolas" panose="020B0609020204030204" pitchFamily="49" charset="0"/>
              </a:rPr>
              <a:pPr/>
              <a:t>22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15457E94-1E92-0B4A-84EA-DD496C8786F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426C2BEE-A1B5-964D-8769-888DA4103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9D591B39-367B-FD48-9AB7-4FF1390E04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94C64ED-766E-5748-BE89-B665BC17F6D7}" type="slidenum">
              <a:rPr lang="zh-CN" altLang="en-US" sz="1200" i="0" smtClean="0">
                <a:latin typeface="Consolas" panose="020B0609020204030204" pitchFamily="49" charset="0"/>
              </a:rPr>
              <a:pPr/>
              <a:t>23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6B95593-1196-CC47-98DC-2A960BDDD56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CED04B0B-88C2-5246-B6A6-D961530C08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B728C3BF-2C6E-7440-8E52-D97F666D20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E1F67FF-46FC-C14E-A02A-416329B56141}" type="slidenum">
              <a:rPr lang="zh-CN" altLang="en-US" sz="1200" i="0" smtClean="0">
                <a:latin typeface="Consolas" panose="020B0609020204030204" pitchFamily="49" charset="0"/>
              </a:rPr>
              <a:pPr/>
              <a:t>24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E8305AE0-A59C-B347-8DE6-6864E19512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D7476A2-3AE6-EE46-8D75-A8C1224AF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15811525-1D3D-F444-B5D1-8A5BC2A0F6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C7825A7-7061-4843-B5FC-462304859DAA}" type="slidenum">
              <a:rPr lang="zh-CN" altLang="en-US" sz="1200" i="0" smtClean="0">
                <a:latin typeface="Consolas" panose="020B0609020204030204" pitchFamily="49" charset="0"/>
              </a:rPr>
              <a:pPr/>
              <a:t>25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FF95F80-5A94-1D4A-92B8-260B81697D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A5B7D4B-626C-BA4D-81A3-BE99F07B8C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C9CB265B-DAA5-AD47-9057-C75B913533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8FC5258-73DA-9243-BE20-A1CCCEE99676}" type="slidenum">
              <a:rPr lang="zh-CN" altLang="en-US" sz="1200" i="0" smtClean="0">
                <a:latin typeface="Consolas" panose="020B0609020204030204" pitchFamily="49" charset="0"/>
              </a:rPr>
              <a:pPr/>
              <a:t>26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943E0643-46F8-2945-B215-1ED4DC2729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4D4424B0-9CC4-934D-9884-40B10A174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354B8696-8498-4741-8510-D2E7C98CD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505C1B2-08D9-7B43-941A-8B45BD533440}" type="slidenum">
              <a:rPr lang="zh-CN" altLang="en-US" sz="1200" i="0" smtClean="0">
                <a:latin typeface="Consolas" panose="020B0609020204030204" pitchFamily="49" charset="0"/>
              </a:rPr>
              <a:pPr/>
              <a:t>27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CC2C5E0-9E68-5A42-9DF4-9044A8C16D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D5071C14-84C3-FC41-B7F2-07276FE01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2175B0FF-9DF3-1548-BFFA-26EF52139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B2EFF9F-C3F0-E743-B1A6-E378197D49DA}" type="slidenum">
              <a:rPr lang="zh-CN" altLang="en-US" sz="1200" i="0" smtClean="0">
                <a:latin typeface="Consolas" panose="020B0609020204030204" pitchFamily="49" charset="0"/>
              </a:rPr>
              <a:pPr/>
              <a:t>28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AF31EFC-2337-5342-9EB0-885A580DA9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FBCA15BA-6D1B-FE43-AED3-B20D35A2E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26DBE448-6B37-C741-B930-3280FCED02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804C85D-1E67-FB4A-B945-D8B233469188}" type="slidenum">
              <a:rPr lang="zh-CN" altLang="en-US" sz="1200" i="0" smtClean="0">
                <a:latin typeface="Consolas" panose="020B0609020204030204" pitchFamily="49" charset="0"/>
              </a:rPr>
              <a:pPr/>
              <a:t>29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7781EC72-AA15-384E-AD1F-ABDBDB6FD4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18DEC056-7EFD-4F4F-AE70-31738EE8CB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80B2187D-DBF9-8449-9311-873B31D478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3BC6C6A-055B-734B-90EA-E8EE72141D93}" type="slidenum">
              <a:rPr lang="zh-CN" altLang="en-US" sz="1200" i="0" smtClean="0">
                <a:latin typeface="Consolas" panose="020B0609020204030204" pitchFamily="49" charset="0"/>
              </a:rPr>
              <a:pPr/>
              <a:t>3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2477D98-0E95-9341-827B-A8AE338DA8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84564037-139E-C446-B476-F47B2AC5D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E4A9826D-416E-0748-AAA2-2784EAC96F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D5728E2-3249-AA43-B0C1-41A8CF77898C}" type="slidenum">
              <a:rPr lang="zh-CN" altLang="en-US" sz="1200" i="0" smtClean="0">
                <a:latin typeface="Consolas" panose="020B0609020204030204" pitchFamily="49" charset="0"/>
              </a:rPr>
              <a:pPr/>
              <a:t>30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FB5860D6-3B6B-AD40-9DF9-FA87A7B100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EAAB3058-1C2B-4B47-ADB5-80BBE33A5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219DE667-725C-1A4F-99E4-EECF046A8F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BA0EC8D-3E15-824A-9F3A-E9C45C9409C9}" type="slidenum">
              <a:rPr lang="zh-CN" altLang="en-US" sz="1200" i="0" smtClean="0">
                <a:latin typeface="Consolas" panose="020B0609020204030204" pitchFamily="49" charset="0"/>
              </a:rPr>
              <a:pPr/>
              <a:t>31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1430A500-22C8-2B43-A5B3-0732F5CF88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A8839AB8-A88A-AE41-B69F-5ECF9BEFC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04FEF598-67BC-494F-B612-C415CBA4E6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DDB2C99-6521-D545-BE77-31A4DEF03AB7}" type="slidenum">
              <a:rPr lang="zh-CN" altLang="en-US" sz="1200" i="0" smtClean="0">
                <a:latin typeface="Consolas" panose="020B0609020204030204" pitchFamily="49" charset="0"/>
              </a:rPr>
              <a:pPr/>
              <a:t>32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41CB63D8-EF33-FE40-90E2-0A0B528B572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2C52AA09-464B-134F-A124-0BB68D698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B17BAA7C-0D49-E54D-81F5-26023ACA6A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B6DB362-3EFC-D64C-98BB-AC8737C436F8}" type="slidenum">
              <a:rPr lang="zh-CN" altLang="en-US" sz="1200" i="0" smtClean="0">
                <a:latin typeface="Consolas" panose="020B0609020204030204" pitchFamily="49" charset="0"/>
              </a:rPr>
              <a:pPr/>
              <a:t>33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997DAEB0-032A-794F-BB48-AA0AC1EF53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BFD194F1-9A58-3B4C-8F25-A98141D53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13D4B386-2944-E64D-B1AC-82EFED3135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11C105B-03C0-6F4E-861E-3AB29891E790}" type="slidenum">
              <a:rPr lang="zh-CN" altLang="en-US" sz="1200" i="0" smtClean="0">
                <a:latin typeface="Consolas" panose="020B0609020204030204" pitchFamily="49" charset="0"/>
              </a:rPr>
              <a:pPr/>
              <a:t>34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161DDE3B-91A7-984E-BDB5-5FF3A7B564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F5C750D8-5FFE-194B-AF8C-042DED302C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979CB009-619F-5347-9E1F-E3505CAA82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9522AE3-C0B8-5D45-B50A-AC657A46F00D}" type="slidenum">
              <a:rPr lang="zh-CN" altLang="en-US" sz="1200" i="0" smtClean="0">
                <a:latin typeface="Consolas" panose="020B0609020204030204" pitchFamily="49" charset="0"/>
              </a:rPr>
              <a:pPr/>
              <a:t>35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C3B9E27B-9861-444B-A20E-015C357CC0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FE013B0E-5D67-184C-BA32-822242FA4A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85B930F1-0ACD-E040-80EC-99D9711964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A5278D9-1E41-164A-9482-B38F007C495B}" type="slidenum">
              <a:rPr lang="zh-CN" altLang="en-US" sz="1200" i="0" smtClean="0">
                <a:latin typeface="Consolas" panose="020B0609020204030204" pitchFamily="49" charset="0"/>
              </a:rPr>
              <a:pPr/>
              <a:t>36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96376770-F404-B843-9A50-99E6D5589FB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023FC543-F8FE-1A4F-9BDC-3445E5A54E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3DEC67C6-5040-614A-BA7A-0ABE2E0234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FBACC70-01FD-0748-BC7F-662E0816D8A9}" type="slidenum">
              <a:rPr lang="zh-CN" altLang="en-US" sz="1200" i="0" smtClean="0">
                <a:latin typeface="Consolas" panose="020B0609020204030204" pitchFamily="49" charset="0"/>
              </a:rPr>
              <a:pPr/>
              <a:t>4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AB33C83-6EB9-354D-96B6-EDDB5413289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18046E5-1A8E-CD42-9282-1EB0C27C18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1D5B8535-A86D-B543-BE01-3B10D0FC6C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A32462D-243F-AC4F-BA83-EB2AB1F09A94}" type="slidenum">
              <a:rPr lang="zh-CN" altLang="en-US" sz="1200" i="0" smtClean="0">
                <a:latin typeface="Consolas" panose="020B0609020204030204" pitchFamily="49" charset="0"/>
              </a:rPr>
              <a:pPr/>
              <a:t>5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5C8063F-0AA4-364C-A633-6BF56AA2205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4011329-1C71-9647-9884-6D6730C3D5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8F9E7BD9-B858-7B4A-BCE9-1C11ADDDB2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9726100-1FE7-F041-A88A-1E5CA8730659}" type="slidenum">
              <a:rPr lang="zh-CN" altLang="en-US" sz="1200" i="0" smtClean="0">
                <a:latin typeface="Consolas" panose="020B0609020204030204" pitchFamily="49" charset="0"/>
              </a:rPr>
              <a:pPr/>
              <a:t>6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C52733A-B6DB-044B-94DB-3191BB98662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7908414-08B9-4B4F-B3DA-88A66E345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2AD756A2-6007-9F4B-B5FA-CB3B3479D3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E717EC7-0896-0044-8686-D6BBC66556A6}" type="slidenum">
              <a:rPr lang="zh-CN" altLang="en-US" sz="1200" i="0" smtClean="0">
                <a:latin typeface="Consolas" panose="020B0609020204030204" pitchFamily="49" charset="0"/>
              </a:rPr>
              <a:pPr/>
              <a:t>7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1184329-FB16-8345-9415-8A7BC82C8F4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D846206-59E6-064D-9A9E-E899DCA32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A7C3D5E9-2FCA-3E49-893A-61D10F3B5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336B1A0-11D4-8F4D-9C1B-150B44513E1F}" type="slidenum">
              <a:rPr lang="zh-CN" altLang="en-US" sz="1200" i="0" smtClean="0">
                <a:latin typeface="Consolas" panose="020B0609020204030204" pitchFamily="49" charset="0"/>
              </a:rPr>
              <a:pPr/>
              <a:t>8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B4631A2-D944-314D-80FF-AE2D0772789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046A9D7-69E7-B64B-86AE-A2DE28AFDE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326FED13-D541-1740-B005-3447B72C47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22B9709-BA26-CF40-BAAA-EDD56DB18681}" type="slidenum">
              <a:rPr lang="zh-CN" altLang="en-US" sz="1200" i="0" smtClean="0">
                <a:latin typeface="Consolas" panose="020B0609020204030204" pitchFamily="49" charset="0"/>
              </a:rPr>
              <a:pPr/>
              <a:t>9</a:t>
            </a:fld>
            <a:endParaRPr lang="en-US" altLang="zh-CN" sz="1200" i="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1BA3F5D-134A-6048-9EF5-87121182B3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18C355C-CCE3-5847-8482-F87B2AD0C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FB1A81-8B2E-2943-970C-852BAE4855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1F769792-BCEF-464E-8AC8-B2E2733585C7}" type="datetime1">
              <a:rPr lang="zh-CN" altLang="en-US" smtClean="0"/>
              <a:pPr>
                <a:defRPr/>
              </a:pPr>
              <a:t>2019/11/21</a:t>
            </a:fld>
            <a:endParaRPr lang="en-US" altLang="zh-CN" dirty="0">
              <a:ea typeface="Baskerville" panose="02020502070401020303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E57DCA-E71B-A743-9047-3CFE300F46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r>
              <a:rPr lang="zh-CN" altLang="en-US" dirty="0"/>
              <a:t>Prof. Necula  CS 164  Lecture 19</a:t>
            </a:r>
            <a:endParaRPr lang="en-US" altLang="zh-CN" dirty="0">
              <a:ea typeface="Baskerville" panose="02020502070401020303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295BED-4F64-914B-860A-BCB921A89E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E88F19BC-E08D-9C40-9F44-E9F757CA9B27}" type="slidenum">
              <a:rPr lang="zh-CN" altLang="en-US" smtClean="0"/>
              <a:pPr>
                <a:defRPr/>
              </a:pPr>
              <a:t>‹#›</a:t>
            </a:fld>
            <a:endParaRPr lang="en-US" altLang="zh-CN" dirty="0"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44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08B569-41E0-2F41-B994-8871BDADDF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72FBDDAD-AF4A-1441-9828-B536956972EB}" type="datetime1">
              <a:rPr lang="zh-CN" altLang="en-US" smtClean="0"/>
              <a:pPr>
                <a:defRPr/>
              </a:pPr>
              <a:t>2019/11/21</a:t>
            </a:fld>
            <a:endParaRPr lang="en-US" altLang="zh-CN" dirty="0">
              <a:ea typeface="Baskerville" panose="02020502070401020303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259963-FDB6-B047-97A3-E6B5EECD00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r>
              <a:rPr lang="zh-CN" altLang="en-US" dirty="0"/>
              <a:t>Prof. Necula  CS 164  Lecture 19</a:t>
            </a:r>
            <a:endParaRPr lang="en-US" altLang="zh-CN" dirty="0">
              <a:ea typeface="Baskerville" panose="02020502070401020303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7EE405-CB81-7A41-A5F8-FD4CB6AB53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FC9597C5-8A12-BD41-9EDB-DE230F5849DC}" type="slidenum">
              <a:rPr lang="zh-CN" altLang="en-US" smtClean="0"/>
              <a:pPr>
                <a:defRPr/>
              </a:pPr>
              <a:t>‹#›</a:t>
            </a:fld>
            <a:endParaRPr lang="en-US" altLang="zh-CN" dirty="0"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21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A02204A-CFBA-6641-9938-3311F4CFDB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DD862F63-A772-7446-9093-B161F7A42C44}" type="datetime1">
              <a:rPr lang="zh-CN" altLang="en-US" smtClean="0"/>
              <a:pPr>
                <a:defRPr/>
              </a:pPr>
              <a:t>2019/11/21</a:t>
            </a:fld>
            <a:endParaRPr lang="en-US" altLang="zh-CN" dirty="0">
              <a:ea typeface="Baskerville" panose="02020502070401020303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F27380-3652-2A4A-8309-136B4E9F32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r>
              <a:rPr lang="zh-CN" altLang="en-US" dirty="0"/>
              <a:t>Prof. Necula  CS 164  Lecture 19</a:t>
            </a:r>
            <a:endParaRPr lang="en-US" altLang="zh-CN" dirty="0">
              <a:ea typeface="Baskerville" panose="02020502070401020303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6EEAB4-DF33-8D4C-9B2E-38B4631320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CF24D93E-656F-1947-8E3F-3B00E40E7169}" type="slidenum">
              <a:rPr lang="zh-CN" altLang="en-US" smtClean="0"/>
              <a:pPr>
                <a:defRPr/>
              </a:pPr>
              <a:t>‹#›</a:t>
            </a:fld>
            <a:endParaRPr lang="en-US" altLang="zh-CN" dirty="0"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16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E69519-31B9-6446-82FF-07B45D8404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DAF2257A-4692-E140-9206-37DB94FE601F}" type="datetime1">
              <a:rPr lang="zh-CN" altLang="en-US" smtClean="0"/>
              <a:pPr>
                <a:defRPr/>
              </a:pPr>
              <a:t>2019/11/21</a:t>
            </a:fld>
            <a:endParaRPr lang="en-US" altLang="zh-CN" dirty="0">
              <a:ea typeface="Baskerville" panose="02020502070401020303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714C64-87DD-6245-9514-59FDCE3630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r>
              <a:rPr lang="zh-CN" altLang="en-US" dirty="0"/>
              <a:t>Prof. Necula  CS 164  Lecture 19</a:t>
            </a:r>
            <a:endParaRPr lang="en-US" altLang="zh-CN" dirty="0">
              <a:ea typeface="Baskerville" panose="02020502070401020303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B3AC0F-CB57-B843-A17D-4F4F498697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130B23A4-C2AE-9B40-811C-8A675729701E}" type="slidenum">
              <a:rPr lang="zh-CN" altLang="en-US" smtClean="0"/>
              <a:pPr>
                <a:defRPr/>
              </a:pPr>
              <a:t>‹#›</a:t>
            </a:fld>
            <a:endParaRPr lang="en-US" altLang="zh-CN" dirty="0"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58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9F3779-71E6-7F4F-914F-48523D700D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743B2DF9-87F2-1448-829A-DA11D160FA63}" type="datetime1">
              <a:rPr lang="zh-CN" altLang="en-US" smtClean="0"/>
              <a:pPr>
                <a:defRPr/>
              </a:pPr>
              <a:t>2019/11/21</a:t>
            </a:fld>
            <a:endParaRPr lang="en-US" altLang="zh-CN" dirty="0">
              <a:ea typeface="Baskerville" panose="02020502070401020303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2EFB50-1CD3-5742-82BA-728A97E5E4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r>
              <a:rPr lang="zh-CN" altLang="en-US" dirty="0"/>
              <a:t>Prof. Necula  CS 164  Lecture 19</a:t>
            </a:r>
            <a:endParaRPr lang="en-US" altLang="zh-CN" dirty="0">
              <a:ea typeface="Baskerville" panose="02020502070401020303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8AE9EF-5E87-D04E-B4D9-72E9D90B30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7668A047-6DBB-F243-AB95-6442B36FF310}" type="slidenum">
              <a:rPr lang="zh-CN" altLang="en-US" smtClean="0"/>
              <a:pPr>
                <a:defRPr/>
              </a:pPr>
              <a:t>‹#›</a:t>
            </a:fld>
            <a:endParaRPr lang="en-US" altLang="zh-CN" dirty="0"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5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B70B5-FD0D-A348-B704-F49B8E145B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F003FD9F-9C1C-4947-A76C-88404D9ED7F5}" type="datetime1">
              <a:rPr lang="zh-CN" altLang="en-US" smtClean="0"/>
              <a:pPr>
                <a:defRPr/>
              </a:pPr>
              <a:t>2019/11/21</a:t>
            </a:fld>
            <a:endParaRPr lang="en-US" altLang="zh-CN" dirty="0">
              <a:ea typeface="Baskerville" panose="02020502070401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D2AA79-1238-234A-8B83-DE3618125B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r>
              <a:rPr lang="zh-CN" altLang="en-US" dirty="0"/>
              <a:t>Prof. Necula  CS 164  Lecture 19</a:t>
            </a:r>
            <a:endParaRPr lang="en-US" altLang="zh-CN" dirty="0">
              <a:ea typeface="Baskerville" panose="020205020704010203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01484E-33FC-CD4B-B7F0-159BA55FC5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AA7528E0-085A-4249-9D56-5643B41BC84B}" type="slidenum">
              <a:rPr lang="zh-CN" altLang="en-US" smtClean="0"/>
              <a:pPr>
                <a:defRPr/>
              </a:pPr>
              <a:t>‹#›</a:t>
            </a:fld>
            <a:endParaRPr lang="en-US" altLang="zh-CN" dirty="0"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8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057252C-30F5-A945-8489-4C5970E8EC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59537E10-64A9-974D-8737-559012276775}" type="datetime1">
              <a:rPr lang="zh-CN" altLang="en-US" smtClean="0"/>
              <a:pPr>
                <a:defRPr/>
              </a:pPr>
              <a:t>2019/11/21</a:t>
            </a:fld>
            <a:endParaRPr lang="en-US" altLang="zh-CN" dirty="0">
              <a:ea typeface="Baskerville" panose="02020502070401020303" pitchFamily="18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0C2526C-2F83-D940-A17D-94323D0154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r>
              <a:rPr lang="zh-CN" altLang="en-US" dirty="0"/>
              <a:t>Prof. Necula  CS 164  Lecture 19</a:t>
            </a:r>
            <a:endParaRPr lang="en-US" altLang="zh-CN" dirty="0">
              <a:ea typeface="Baskerville" panose="02020502070401020303" pitchFamily="18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5E63222-A1C7-9244-B6A5-A9B8652CB1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6635F962-B778-5B4C-8CBD-C7CA6467E19D}" type="slidenum">
              <a:rPr lang="zh-CN" altLang="en-US" smtClean="0"/>
              <a:pPr>
                <a:defRPr/>
              </a:pPr>
              <a:t>‹#›</a:t>
            </a:fld>
            <a:endParaRPr lang="en-US" altLang="zh-CN" dirty="0"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71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928FD64-5BDA-E24D-8205-01DDBFE670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9B948A31-63AD-6E4D-B3A6-D9EBA2A59A43}" type="datetime1">
              <a:rPr lang="zh-CN" altLang="en-US" smtClean="0"/>
              <a:pPr>
                <a:defRPr/>
              </a:pPr>
              <a:t>2019/11/21</a:t>
            </a:fld>
            <a:endParaRPr lang="en-US" altLang="zh-CN" dirty="0">
              <a:ea typeface="Baskerville" panose="02020502070401020303" pitchFamily="18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E4756DB-49B7-EA4B-BC28-2EF6EDB577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r>
              <a:rPr lang="zh-CN" altLang="en-US" dirty="0"/>
              <a:t>Prof. Necula  CS 164  Lecture 19</a:t>
            </a:r>
            <a:endParaRPr lang="en-US" altLang="zh-CN" dirty="0">
              <a:ea typeface="Baskerville" panose="02020502070401020303" pitchFamily="18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0BFD3C8-6077-1D47-9B68-B1B097BBA1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CB361DB2-60EA-9645-BBE6-674684896E2D}" type="slidenum">
              <a:rPr lang="zh-CN" altLang="en-US" smtClean="0"/>
              <a:pPr>
                <a:defRPr/>
              </a:pPr>
              <a:t>‹#›</a:t>
            </a:fld>
            <a:endParaRPr lang="en-US" altLang="zh-CN" dirty="0"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28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183699B-05D1-6B49-9CC9-1AF877D6A9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EAD5FD74-5890-CD4F-86D7-E2B3C4266F54}" type="datetime1">
              <a:rPr lang="zh-CN" altLang="en-US" smtClean="0"/>
              <a:pPr>
                <a:defRPr/>
              </a:pPr>
              <a:t>2019/11/21</a:t>
            </a:fld>
            <a:endParaRPr lang="en-US" altLang="zh-CN" dirty="0">
              <a:ea typeface="Baskerville" panose="02020502070401020303" pitchFamily="18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21402F1-FA1C-0147-9902-69B6966075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r>
              <a:rPr lang="zh-CN" altLang="en-US" dirty="0"/>
              <a:t>Prof. Necula  CS 164  Lecture 19</a:t>
            </a:r>
            <a:endParaRPr lang="en-US" altLang="zh-CN" dirty="0">
              <a:ea typeface="Baskerville" panose="02020502070401020303" pitchFamily="18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34361E-AE07-E447-AB20-1F0D8BCB4D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996EB08C-0D2C-484A-9976-D8A6EFC3A21C}" type="slidenum">
              <a:rPr lang="zh-CN" altLang="en-US" smtClean="0"/>
              <a:pPr>
                <a:defRPr/>
              </a:pPr>
              <a:t>‹#›</a:t>
            </a:fld>
            <a:endParaRPr lang="en-US" altLang="zh-CN" dirty="0"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5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08CCB2-BAF6-CF49-A789-3DFE5B530A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D8356B4C-503C-E843-B168-EB34E9F0322D}" type="datetime1">
              <a:rPr lang="zh-CN" altLang="en-US" smtClean="0"/>
              <a:pPr>
                <a:defRPr/>
              </a:pPr>
              <a:t>2019/11/21</a:t>
            </a:fld>
            <a:endParaRPr lang="en-US" altLang="zh-CN" dirty="0">
              <a:ea typeface="Baskerville" panose="02020502070401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E707C8-7A05-4E41-B4D6-56246F5E60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r>
              <a:rPr lang="zh-CN" altLang="en-US" dirty="0"/>
              <a:t>Prof. Necula  CS 164  Lecture 19</a:t>
            </a:r>
            <a:endParaRPr lang="en-US" altLang="zh-CN" dirty="0">
              <a:ea typeface="Baskerville" panose="020205020704010203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A694AF-00AA-264E-B977-9D8123DDA5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739ED65A-3B44-064F-B3C3-B807CDBADA46}" type="slidenum">
              <a:rPr lang="zh-CN" altLang="en-US" smtClean="0"/>
              <a:pPr>
                <a:defRPr/>
              </a:pPr>
              <a:t>‹#›</a:t>
            </a:fld>
            <a:endParaRPr lang="en-US" altLang="zh-CN" dirty="0"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3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56D96-8652-2F4E-91D0-C41DD6B34B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9B1C50EE-1799-1B47-A3B5-70AEB8A2979A}" type="datetime1">
              <a:rPr lang="zh-CN" altLang="en-US" smtClean="0"/>
              <a:pPr>
                <a:defRPr/>
              </a:pPr>
              <a:t>2019/11/21</a:t>
            </a:fld>
            <a:endParaRPr lang="en-US" altLang="zh-CN" dirty="0">
              <a:ea typeface="Baskerville" panose="02020502070401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AC1C4F-95DA-B042-8CDC-58DEE454B6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r>
              <a:rPr lang="zh-CN" altLang="en-US" dirty="0"/>
              <a:t>Prof. Necula  CS 164  Lecture 19</a:t>
            </a:r>
            <a:endParaRPr lang="en-US" altLang="zh-CN" dirty="0">
              <a:ea typeface="Baskerville" panose="020205020704010203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415A1A-C781-954B-86F1-5C6A86932B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AABFFD9B-34FA-1D4C-98F9-A49C2194C82B}" type="slidenum">
              <a:rPr lang="zh-CN" altLang="en-US" smtClean="0"/>
              <a:pPr>
                <a:defRPr/>
              </a:pPr>
              <a:t>‹#›</a:t>
            </a:fld>
            <a:endParaRPr lang="en-US" altLang="zh-CN" dirty="0"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26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4B6A4E5-D9FB-D348-842B-63302CF80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F2CCC0C-58F1-C148-A848-6E9B471198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8DDA605-B656-0F4F-8414-62E0DEE7402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latin typeface="Consolas" panose="020B0609020204030204" pitchFamily="49" charset="0"/>
                <a:ea typeface="宋体" pitchFamily="2" charset="-122"/>
              </a:defRPr>
            </a:lvl1pPr>
          </a:lstStyle>
          <a:p>
            <a:pPr>
              <a:defRPr/>
            </a:pPr>
            <a:fld id="{C42528B9-5C2E-5D45-B6A9-57BB91CEB553}" type="datetime1">
              <a:rPr lang="zh-CN" altLang="en-US" smtClean="0"/>
              <a:pPr>
                <a:defRPr/>
              </a:pPr>
              <a:t>2019/11/21</a:t>
            </a:fld>
            <a:endParaRPr lang="en-US" altLang="zh-CN" dirty="0">
              <a:ea typeface="Baskerville" panose="02020502070401020303" pitchFamily="18" charset="0"/>
            </a:endParaRP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7BE3B6D-AE71-7C49-A2A9-E2678B15A58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1722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latin typeface="Consolas" panose="020B0609020204030204" pitchFamily="49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Prof. Necula  CS 164  Lecture 19</a:t>
            </a:r>
            <a:endParaRPr lang="en-US" altLang="zh-CN" dirty="0">
              <a:ea typeface="Baskerville" panose="02020502070401020303" pitchFamily="18" charset="0"/>
            </a:endParaRP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39E4F0C-4B57-D640-B9FF-35C89AD17A7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latin typeface="Consolas" panose="020B0609020204030204" pitchFamily="49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94A5E50-04F3-1A4D-9268-47ECED8C2F33}" type="slidenum">
              <a:rPr lang="zh-CN" altLang="en-US" smtClean="0"/>
              <a:pPr>
                <a:defRPr/>
              </a:pPr>
              <a:t>‹#›</a:t>
            </a:fld>
            <a:endParaRPr lang="en-US" altLang="zh-CN" dirty="0">
              <a:ea typeface="Baskerville" panose="02020502070401020303" pitchFamily="18" charset="0"/>
            </a:endParaRPr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9E7A65B5-6C1B-4E4C-9304-8D347FDAE6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Baskerville" panose="02020502070401020303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Baskerville" panose="02020502070401020303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Baskerville" panose="02020502070401020303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Baskerville" panose="02020502070401020303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Baskerville" panose="02020502070401020303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Baskerville" panose="02020502070401020303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Baskerville" panose="02020502070401020303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D4C35583-F035-0E43-B5D4-57345FB5C9F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4D223A-51A7-E742-A485-1F4712AF2B7B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5123" name="Rectangle 6">
            <a:extLst>
              <a:ext uri="{FF2B5EF4-FFF2-40B4-BE49-F238E27FC236}">
                <a16:creationId xmlns:a16="http://schemas.microsoft.com/office/drawing/2014/main" id="{27FF2050-BEF4-B44B-ACD5-F2A9FAC531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071373-5BBF-7649-AAC2-03DDCDF8443D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046C9FE8-0192-7242-B9C0-AB476355499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2286000"/>
            <a:ext cx="7772400" cy="1143000"/>
          </a:xfrm>
        </p:spPr>
        <p:txBody>
          <a:bodyPr/>
          <a:lstStyle/>
          <a:p>
            <a:r>
              <a:rPr lang="en-US" altLang="zh-CN" sz="3600" b="0" dirty="0">
                <a:ea typeface="Baskerville" panose="02020502070401020303" pitchFamily="18" charset="0"/>
              </a:rPr>
              <a:t>Register Allocation Implementation</a:t>
            </a:r>
            <a:br>
              <a:rPr lang="en-US" altLang="zh-CN" sz="3600" b="0" dirty="0">
                <a:ea typeface="Baskerville" panose="02020502070401020303" pitchFamily="18" charset="0"/>
              </a:rPr>
            </a:br>
            <a:r>
              <a:rPr lang="en-US" altLang="zh-CN" sz="3600" b="0" dirty="0">
                <a:ea typeface="Baskerville" panose="02020502070401020303" pitchFamily="18" charset="0"/>
              </a:rPr>
              <a:t>in the Tiger Compiler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>
            <a:extLst>
              <a:ext uri="{FF2B5EF4-FFF2-40B4-BE49-F238E27FC236}">
                <a16:creationId xmlns:a16="http://schemas.microsoft.com/office/drawing/2014/main" id="{A0024DA9-1984-9248-B4BD-9191CF483C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8F8A94-6526-034E-8854-B82FC6FB76E0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23555" name="灯片编号占位符 5">
            <a:extLst>
              <a:ext uri="{FF2B5EF4-FFF2-40B4-BE49-F238E27FC236}">
                <a16:creationId xmlns:a16="http://schemas.microsoft.com/office/drawing/2014/main" id="{6CD72145-FE18-A34A-9CAB-8C2789E1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4AE49E-A5FC-6F48-9341-BD3C7FDF4710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C33AC9B3-0E7E-9C41-AD6A-0BD89302E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Baskerville" panose="02020502070401020303" pitchFamily="18" charset="0"/>
              </a:rPr>
              <a:t>Program Code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C4E7F91B-C454-734B-AF07-0833C0782B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procedure Build()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forall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b∈blocks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in program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let live =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liveOut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(b)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forall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I</a:t>
            </a:r>
            <a:r>
              <a:rPr lang="en-US" altLang="zh-CN" sz="2000" dirty="0" err="1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∈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instruction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(b) in reverse order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    if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isMoveInstruction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(I) then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	live ← live\use(I)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forall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n∈def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(I)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∪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use(I)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	   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moveList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[n]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moveList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[n]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∪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{I}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	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workListMoves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workListMoves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∪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{I}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    live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live</a:t>
            </a:r>
            <a:r>
              <a:rPr lang="en-US" altLang="zh-CN" sz="2000" dirty="0" err="1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∪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def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(I)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   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forall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d∈def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(I)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forall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l∈live</a:t>
            </a:r>
            <a:endParaRPr lang="en-US" altLang="zh-CN" sz="2000" dirty="0"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	</a:t>
            </a:r>
            <a:r>
              <a:rPr lang="en-US" altLang="zh-CN" sz="2000" dirty="0" err="1">
                <a:solidFill>
                  <a:srgbClr val="0070C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AddEdge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(l, d)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	        live ← use(I)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∪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(live\def(I))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>
            <a:extLst>
              <a:ext uri="{FF2B5EF4-FFF2-40B4-BE49-F238E27FC236}">
                <a16:creationId xmlns:a16="http://schemas.microsoft.com/office/drawing/2014/main" id="{D42B880C-A289-F149-8219-6A71D6BCCE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6C0C9D-8202-F94E-957C-A0FA5CC3239B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25603" name="灯片编号占位符 5">
            <a:extLst>
              <a:ext uri="{FF2B5EF4-FFF2-40B4-BE49-F238E27FC236}">
                <a16:creationId xmlns:a16="http://schemas.microsoft.com/office/drawing/2014/main" id="{CD592E67-367D-E046-A5BE-798FEA68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1C88A2-D9D6-2D48-8ABA-8F8460D75E50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5E5FD65F-4939-A64E-8C2F-6F363430B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Baskerville" panose="02020502070401020303" pitchFamily="18" charset="0"/>
              </a:rPr>
              <a:t>Program Code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A839E540-96E0-F94D-825E-8B853EA41E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blipFill>
            <a:blip r:embed="rId3"/>
            <a:stretch>
              <a:fillRect l="-1018" t="-762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>
            <a:extLst>
              <a:ext uri="{FF2B5EF4-FFF2-40B4-BE49-F238E27FC236}">
                <a16:creationId xmlns:a16="http://schemas.microsoft.com/office/drawing/2014/main" id="{71E91012-4AB3-AD43-AF5E-962BB2E682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E6E03F-D2D2-A64C-8BCF-2FC4DB39D223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27651" name="灯片编号占位符 5">
            <a:extLst>
              <a:ext uri="{FF2B5EF4-FFF2-40B4-BE49-F238E27FC236}">
                <a16:creationId xmlns:a16="http://schemas.microsoft.com/office/drawing/2014/main" id="{1ADA3644-6884-074A-BEBA-E664F43B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E608B3-93BD-1347-86E8-72631021EF10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D6618B1C-D21C-FC49-BF1F-10506E190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Baskerville" panose="02020502070401020303" pitchFamily="18" charset="0"/>
              </a:rPr>
              <a:t>Program Code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258A670B-AC42-6D4D-81A5-10BAC1046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procedure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MakeWorkList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forall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n∈intial</a:t>
            </a:r>
            <a:endParaRPr lang="en-US" altLang="zh-CN" sz="2000" dirty="0"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intial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intial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\{n}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if degree[n] 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≥ 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K then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   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spillWorkList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spillWorkList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∪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{n}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else if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MoveRelated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(n) then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   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freezeWorkList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freezeWorkList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∪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{n}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else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   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simplifyWorkList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simplifyWorkList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∪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{n}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 dirty="0"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 dirty="0"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>
            <a:extLst>
              <a:ext uri="{FF2B5EF4-FFF2-40B4-BE49-F238E27FC236}">
                <a16:creationId xmlns:a16="http://schemas.microsoft.com/office/drawing/2014/main" id="{1D014E8A-CF02-3649-9428-988F5EEBD4B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8E83DC-8AB0-454E-8BBA-C15B851E154B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29699" name="灯片编号占位符 5">
            <a:extLst>
              <a:ext uri="{FF2B5EF4-FFF2-40B4-BE49-F238E27FC236}">
                <a16:creationId xmlns:a16="http://schemas.microsoft.com/office/drawing/2014/main" id="{E865D98C-7C63-C941-972C-4A11743B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B2D113-C1C7-9A47-A8FD-E2C763E1C752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9F337E38-7CA5-1B4C-9478-9AC833E6C1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Baskerville" panose="02020502070401020303" pitchFamily="18" charset="0"/>
              </a:rPr>
              <a:t>Program Code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140F304F-B828-644D-814E-F34ACE7BA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function  Adjacent(n)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adjList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[n] \ (</a:t>
            </a:r>
            <a:r>
              <a:rPr lang="en-US" altLang="zh-CN" sz="2000" dirty="0" err="1">
                <a:solidFill>
                  <a:srgbClr val="9900CC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selectStack</a:t>
            </a:r>
            <a:r>
              <a:rPr lang="en-US" altLang="zh-CN" sz="2000" dirty="0" err="1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∪</a:t>
            </a:r>
            <a:r>
              <a:rPr lang="en-US" altLang="zh-CN" sz="2000" dirty="0" err="1">
                <a:solidFill>
                  <a:srgbClr val="9900CC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coalescedNodes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function 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NodeMoves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(n)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moveList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[n]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∩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9900CC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activeMoves</a:t>
            </a:r>
            <a:r>
              <a:rPr lang="en-US" altLang="zh-CN" sz="2000" dirty="0" err="1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∪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worklistMoves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function 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MoveRelated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(n)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NodeMoves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(n) 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≠ 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{}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 dirty="0"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procedure Simplify()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let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n∈simplifyWorkList</a:t>
            </a:r>
            <a:endParaRPr lang="en-US" altLang="zh-CN" sz="2000" dirty="0"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simplifyWorkList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simplifyWorkList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\{n}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push(n,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selectStack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forall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m∈Adjacent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(n)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	       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DecrementDegree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(m)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>
            <a:extLst>
              <a:ext uri="{FF2B5EF4-FFF2-40B4-BE49-F238E27FC236}">
                <a16:creationId xmlns:a16="http://schemas.microsoft.com/office/drawing/2014/main" id="{E547E6BD-F813-404C-9708-ACC7DF582A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0243D9-F317-A84D-BE15-7B18EB278C81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31747" name="灯片编号占位符 5">
            <a:extLst>
              <a:ext uri="{FF2B5EF4-FFF2-40B4-BE49-F238E27FC236}">
                <a16:creationId xmlns:a16="http://schemas.microsoft.com/office/drawing/2014/main" id="{DDCD2AC9-90C2-2246-976B-68FD6893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B720D8-1606-3944-8EDF-7A16ABD9142B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8A97C8C5-F2E2-BC4A-B1B3-82A925D3F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Baskerville" panose="02020502070401020303" pitchFamily="18" charset="0"/>
              </a:rPr>
              <a:t>Program Code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8FCC07B5-DF36-E640-A868-BC1712A40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procedure Decrement(m)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let d = degree[m]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degree[m] ← d - 1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if d =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K then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    </a:t>
            </a:r>
            <a:r>
              <a:rPr lang="en-US" altLang="zh-CN" sz="2000" dirty="0" err="1">
                <a:solidFill>
                  <a:srgbClr val="0070C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EnableMoves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m</a:t>
            </a:r>
            <a:r>
              <a:rPr lang="en-US" altLang="zh-CN" sz="2000" dirty="0" err="1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∪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Adjcent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(m))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   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spillWorkList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spillWorkList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\ {m}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    if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MoveRelated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(m) then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    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freezeWorkList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freezeWorkList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∪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{n}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    else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    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simplifyWorkList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simplifyWorkList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∪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{n}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procedure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EnableMoves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(nodes)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forall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n</a:t>
            </a:r>
            <a:r>
              <a:rPr lang="en-US" altLang="zh-CN" sz="2000" dirty="0" err="1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∈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nodes</a:t>
            </a:r>
            <a:endParaRPr lang="en-US" altLang="zh-CN" sz="2000" dirty="0"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forall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m</a:t>
            </a:r>
            <a:r>
              <a:rPr lang="en-US" altLang="zh-CN" sz="2000" dirty="0" err="1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∈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NodeMoves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(n)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    if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m</a:t>
            </a:r>
            <a:r>
              <a:rPr lang="en-US" altLang="zh-CN" sz="2000" dirty="0" err="1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∈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activeMoves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then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activeMoves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activeMoves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\ {m}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workListMoves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workListMoves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∪{m}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 dirty="0"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 dirty="0"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>
            <a:extLst>
              <a:ext uri="{FF2B5EF4-FFF2-40B4-BE49-F238E27FC236}">
                <a16:creationId xmlns:a16="http://schemas.microsoft.com/office/drawing/2014/main" id="{04C1A8B4-9283-B941-95DD-5B0F2308B1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7FBC6E-0BF5-6A4B-9679-371C722C57E5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33795" name="灯片编号占位符 5">
            <a:extLst>
              <a:ext uri="{FF2B5EF4-FFF2-40B4-BE49-F238E27FC236}">
                <a16:creationId xmlns:a16="http://schemas.microsoft.com/office/drawing/2014/main" id="{D53C2010-ABEC-4B4C-BA9C-B7B22F78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216CD6-7EA1-0949-8EB1-17049FB9830B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FDB1AB54-9FAF-E749-B301-8AB51866F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Baskerville" panose="02020502070401020303" pitchFamily="18" charset="0"/>
              </a:rPr>
              <a:t>Program Code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051AF88A-E774-294F-B6B5-D6802FD80B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  <a:ln>
            <a:noFill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procedure Coalesce()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let m(</a:t>
            </a:r>
            <a:r>
              <a:rPr lang="en-US" altLang="zh-CN" sz="2000" baseline="-25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=copy(</a:t>
            </a:r>
            <a:r>
              <a:rPr lang="en-US" altLang="zh-CN" sz="2000" baseline="-25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x,y</a:t>
            </a:r>
            <a:r>
              <a:rPr lang="en-US" altLang="zh-CN" sz="2000" baseline="-25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∈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workListMoves</a:t>
            </a:r>
            <a:endParaRPr lang="en-US" altLang="zh-CN" sz="2000" dirty="0"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x ← </a:t>
            </a:r>
            <a:r>
              <a:rPr lang="en-US" altLang="zh-CN" sz="2000" dirty="0" err="1">
                <a:solidFill>
                  <a:srgbClr val="0070C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GetAlias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(x)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y ← </a:t>
            </a:r>
            <a:r>
              <a:rPr lang="en-US" altLang="zh-CN" sz="2000" dirty="0" err="1">
                <a:solidFill>
                  <a:srgbClr val="0070C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GetAlias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(y)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if y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∈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precolored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then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    let (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u,v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) = (y, x)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else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    let (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u,v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) = (x, y)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workListMoves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workListMoves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\{m}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if  ( u = v ) then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   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coalescedMoves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coalescedMoves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∪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{m}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   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AddWorkList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(u)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else if v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∈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precolored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∨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u,v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∈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adjSet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then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   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constrainedMoves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contrainedMoves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∪{m}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   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AddWorkList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(u)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   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AddWorkList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(v)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 dirty="0"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>
            <a:extLst>
              <a:ext uri="{FF2B5EF4-FFF2-40B4-BE49-F238E27FC236}">
                <a16:creationId xmlns:a16="http://schemas.microsoft.com/office/drawing/2014/main" id="{540EAF84-5A37-EB43-8867-5AD394B1885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BAD1C4-9589-C543-B80E-2FAB851D2516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35843" name="灯片编号占位符 5">
            <a:extLst>
              <a:ext uri="{FF2B5EF4-FFF2-40B4-BE49-F238E27FC236}">
                <a16:creationId xmlns:a16="http://schemas.microsoft.com/office/drawing/2014/main" id="{8A8FBC1B-4345-FC47-86BE-A4CEB20F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BBD5CD-112E-A945-AA7C-45992814A000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C5C472E7-87FA-514E-982C-66F08A3D7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914400"/>
          </a:xfrm>
        </p:spPr>
        <p:txBody>
          <a:bodyPr/>
          <a:lstStyle/>
          <a:p>
            <a:r>
              <a:rPr lang="en-US" altLang="zh-CN" b="0" dirty="0">
                <a:ea typeface="Baskerville" panose="02020502070401020303" pitchFamily="18" charset="0"/>
              </a:rPr>
              <a:t>Program Code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C8014C68-F2DE-1044-BCFD-FD64D91532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381000" y="1447800"/>
            <a:ext cx="8610600" cy="5029200"/>
          </a:xfrm>
          <a:blipFill>
            <a:blip r:embed="rId3"/>
            <a:srcRect/>
            <a:stretch>
              <a:fillRect l="273" r="27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>
            <a:extLst>
              <a:ext uri="{FF2B5EF4-FFF2-40B4-BE49-F238E27FC236}">
                <a16:creationId xmlns:a16="http://schemas.microsoft.com/office/drawing/2014/main" id="{80F49D34-6AEE-A44A-A482-BE477B9C39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A516C8-A925-4E4A-B31D-D83590BDB931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37891" name="灯片编号占位符 5">
            <a:extLst>
              <a:ext uri="{FF2B5EF4-FFF2-40B4-BE49-F238E27FC236}">
                <a16:creationId xmlns:a16="http://schemas.microsoft.com/office/drawing/2014/main" id="{61B6906E-637F-C347-9498-ADDA4F87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778640-3B40-2749-A75A-A21BC4543708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70F778DF-6070-2D45-B4FB-38B471800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Baskerville" panose="02020502070401020303" pitchFamily="18" charset="0"/>
              </a:rPr>
              <a:t>Program Code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8D854E82-215E-9844-A5E8-830CB719FD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381000" y="1447800"/>
            <a:ext cx="8610600" cy="5029200"/>
          </a:xfrm>
          <a:blipFill>
            <a:blip r:embed="rId3"/>
            <a:stretch>
              <a:fillRect l="-71" t="-72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>
            <a:extLst>
              <a:ext uri="{FF2B5EF4-FFF2-40B4-BE49-F238E27FC236}">
                <a16:creationId xmlns:a16="http://schemas.microsoft.com/office/drawing/2014/main" id="{8CE46A30-1801-A54E-A367-6F5E8A2CBC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6F856F-CA1B-D248-AB0E-ACD42D7F9729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39939" name="灯片编号占位符 5">
            <a:extLst>
              <a:ext uri="{FF2B5EF4-FFF2-40B4-BE49-F238E27FC236}">
                <a16:creationId xmlns:a16="http://schemas.microsoft.com/office/drawing/2014/main" id="{A88E96C8-73D2-0A40-8289-F7A67DA5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3C57D0-7206-B240-8471-2A3B562C82AE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DB79703C-D00C-BF4C-8CB2-D69800170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Baskerville" panose="02020502070401020303" pitchFamily="18" charset="0"/>
              </a:rPr>
              <a:t>Program Code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E2A54083-3483-264B-9E93-42163C60F2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381000" y="1447800"/>
            <a:ext cx="8458200" cy="5029200"/>
          </a:xfrm>
          <a:blipFill>
            <a:blip r:embed="rId3"/>
            <a:stretch>
              <a:fillRect l="-72" t="-72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>
            <a:extLst>
              <a:ext uri="{FF2B5EF4-FFF2-40B4-BE49-F238E27FC236}">
                <a16:creationId xmlns:a16="http://schemas.microsoft.com/office/drawing/2014/main" id="{7AFE13A0-87E0-4D43-B5C9-22A834EC17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464F77-9001-EC40-BB6A-17B31238AA82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41987" name="灯片编号占位符 5">
            <a:extLst>
              <a:ext uri="{FF2B5EF4-FFF2-40B4-BE49-F238E27FC236}">
                <a16:creationId xmlns:a16="http://schemas.microsoft.com/office/drawing/2014/main" id="{E677F95E-8C50-5047-9237-BEC2756A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578400-DA35-F54E-A1EB-5B57BFC736F3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BC3066C0-627B-C540-B792-54F112F12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Baskerville" panose="02020502070401020303" pitchFamily="18" charset="0"/>
              </a:rPr>
              <a:t>Program Code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33DA6B5B-BB58-BB44-A92D-54B9647C2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procedure Combine(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u,v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if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v</a:t>
            </a:r>
            <a:r>
              <a:rPr lang="en-US" altLang="zh-CN" sz="2000" dirty="0" err="1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∈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freezeWorkList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then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freezeWorkList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freezeWorkList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\ {v}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else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spillWorkList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spillWorkList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\ {v}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coalescedNodes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coalescedNodes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∪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{v}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alias[v] ← u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moveList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[u]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moveList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[u] 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∪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moveList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[v]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EnableMoves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(v)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forall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t 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∈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Adjacent(v)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addEdge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(t, u)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DecrementDegree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(t)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if degree[u]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≥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K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∧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u 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∈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freezeWorkList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then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freezeWorkList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freezeWorkList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\ {u}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spillWorkList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spillWorkList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∪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{u} 		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 dirty="0"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>
            <a:extLst>
              <a:ext uri="{FF2B5EF4-FFF2-40B4-BE49-F238E27FC236}">
                <a16:creationId xmlns:a16="http://schemas.microsoft.com/office/drawing/2014/main" id="{2A2BF6C4-5EB8-0641-AC9C-77364F6284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8FE7CC-13A2-F143-B18D-D495FB390E60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7171" name="灯片编号占位符 5">
            <a:extLst>
              <a:ext uri="{FF2B5EF4-FFF2-40B4-BE49-F238E27FC236}">
                <a16:creationId xmlns:a16="http://schemas.microsoft.com/office/drawing/2014/main" id="{038234A3-8B67-FB43-BAE9-FAE6227D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FE59C4-AC50-2B47-9E56-A4EE73F1F3C9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D91402F1-74D4-824C-AD12-8454B806A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Baskerville" panose="02020502070401020303" pitchFamily="18" charset="0"/>
              </a:rPr>
              <a:t>Graph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756CED24-0F22-7848-8111-409EE63D3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10600" cy="4419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Graph</a:t>
            </a: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 abstract data type</a:t>
            </a:r>
          </a:p>
          <a:p>
            <a:pPr>
              <a:spcBef>
                <a:spcPct val="0"/>
              </a:spcBef>
            </a:pP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G_Graph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()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Create an empty directed graph</a:t>
            </a:r>
          </a:p>
          <a:p>
            <a:pPr>
              <a:spcBef>
                <a:spcPct val="0"/>
              </a:spcBef>
            </a:pP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G_Node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g,x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)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Make a new node within graph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g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x </a:t>
            </a: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is any extra information “attached” to the new node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G_addEdge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n,m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)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Create a direct edge from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n</a:t>
            </a: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 to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m</a:t>
            </a:r>
          </a:p>
          <a:p>
            <a:pPr lvl="1">
              <a:spcBef>
                <a:spcPct val="0"/>
              </a:spcBef>
            </a:pP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g_succ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(n),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g_pred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(m)</a:t>
            </a:r>
          </a:p>
          <a:p>
            <a:pPr lvl="1">
              <a:spcBef>
                <a:spcPct val="0"/>
              </a:spcBef>
            </a:pP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G_adj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(m)=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g_succ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(m)</a:t>
            </a:r>
            <a:r>
              <a:rPr lang="en-US" altLang="zh-CN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∪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g_pred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(m)</a:t>
            </a:r>
          </a:p>
          <a:p>
            <a:pPr>
              <a:spcBef>
                <a:spcPct val="0"/>
              </a:spcBef>
            </a:pP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G_emEdge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()</a:t>
            </a: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 deletes an edge</a:t>
            </a:r>
          </a:p>
          <a:p>
            <a:pPr lvl="1">
              <a:spcBef>
                <a:spcPct val="0"/>
              </a:spcBef>
            </a:pP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endParaRPr lang="en-US" altLang="zh-CN" dirty="0">
              <a:ea typeface="Baskerville" panose="02020502070401020303" pitchFamily="18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3">
            <a:extLst>
              <a:ext uri="{FF2B5EF4-FFF2-40B4-BE49-F238E27FC236}">
                <a16:creationId xmlns:a16="http://schemas.microsoft.com/office/drawing/2014/main" id="{DFAB1480-0865-C441-AD12-723FC4102A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398C69-B139-4B4D-BB2C-B648A40E7D53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44035" name="灯片编号占位符 5">
            <a:extLst>
              <a:ext uri="{FF2B5EF4-FFF2-40B4-BE49-F238E27FC236}">
                <a16:creationId xmlns:a16="http://schemas.microsoft.com/office/drawing/2014/main" id="{A55A30CC-F59E-1746-89F8-9ECF8986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12ED89-1FD3-054E-BE3F-7C5DB3EBF790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F167D3F2-F76A-6D4E-A98B-225848871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Baskerville" panose="02020502070401020303" pitchFamily="18" charset="0"/>
              </a:rPr>
              <a:t>Program Code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9C9B3B70-BC7F-E14C-AC16-43D6DE6EF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procedure Freeze()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let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u</a:t>
            </a:r>
            <a:r>
              <a:rPr lang="en-US" altLang="zh-CN" sz="2000" dirty="0" err="1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∈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freezeWorkList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freezeWorkList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freezeWorkList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\ {u}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simplifyWorkList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simplifyWorkList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∪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{u}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FreezeMoves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(u)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procedure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FreezeMoves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(u)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forall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m(</a:t>
            </a:r>
            <a:r>
              <a:rPr lang="en-US" altLang="zh-CN" sz="2000" baseline="-25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=copy(</a:t>
            </a:r>
            <a:r>
              <a:rPr lang="en-US" altLang="zh-CN" sz="2000" baseline="-25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x,y</a:t>
            </a:r>
            <a:r>
              <a:rPr lang="en-US" altLang="zh-CN" sz="2000" baseline="-25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∈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NodeMoves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(u)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if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GetAlias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(y)=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GetAlias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(u) then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    v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GetAlias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(x)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else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    v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GetAlias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(y)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activeMoves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activeMoves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\ {m}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frozenMoves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frozenMoves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∪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{m}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if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NodeMoves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(v) = {}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∧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degree[v] &lt; K then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   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freezeWorkList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freezeWorkList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\ {v}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   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simplifyWorkList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simplifyWorkList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∪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{v} 		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3">
            <a:extLst>
              <a:ext uri="{FF2B5EF4-FFF2-40B4-BE49-F238E27FC236}">
                <a16:creationId xmlns:a16="http://schemas.microsoft.com/office/drawing/2014/main" id="{DFDE5C4B-88D1-8740-9BC2-E3875BC61E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2C75F4-C79D-0845-B934-F97C5E3BB3FC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46083" name="灯片编号占位符 5">
            <a:extLst>
              <a:ext uri="{FF2B5EF4-FFF2-40B4-BE49-F238E27FC236}">
                <a16:creationId xmlns:a16="http://schemas.microsoft.com/office/drawing/2014/main" id="{7B664322-1BCA-694F-92FB-B6C5EA7D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2C44BB-99B6-364F-927D-3CBF9FE21E9D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B57EDF5E-3A9E-B44F-B731-B03DDE0F87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Baskerville" panose="02020502070401020303" pitchFamily="18" charset="0"/>
              </a:rPr>
              <a:t>Program Code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DE9BDF4B-52D8-D54B-88E6-FEBD128B6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procedure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SelectSpill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let m 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∈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spillWorkList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/* Should use heuristic algorithms */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/* Now just randomly pick one */ 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 dirty="0"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spillWorkList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spillWorkList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\ {m}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simplifyWorkList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simplifyWorkList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∪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{m}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FreezeMoves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(m) 		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 dirty="0"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灯片编号占位符 5">
            <a:extLst>
              <a:ext uri="{FF2B5EF4-FFF2-40B4-BE49-F238E27FC236}">
                <a16:creationId xmlns:a16="http://schemas.microsoft.com/office/drawing/2014/main" id="{133A20E1-2724-2345-92D6-CAB76E6C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F4FD93-1A9E-814B-8AAA-F44266F4741B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1B781CF7-FA15-6E4F-9C0E-0CE34283B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Baskerville" panose="02020502070401020303" pitchFamily="18" charset="0"/>
              </a:rPr>
              <a:t>Program Code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5F39B3EE-234B-7841-8085-A5DCCE16B6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procedure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AssignColor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while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SelectStack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not empty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let n = pop(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SelectStack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okColors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 [0, … , K-1]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forall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w</a:t>
            </a:r>
            <a:r>
              <a:rPr lang="en-US" altLang="zh-CN" sz="2000" dirty="0" err="1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∈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adjList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[n]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if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GetAlias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[w]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∈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ColoreNodes</a:t>
            </a:r>
            <a:r>
              <a:rPr lang="en-US" altLang="zh-CN" sz="2000" dirty="0" err="1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∪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precolored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) then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   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okColors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okColors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\ {color[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GetAlias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(w)]}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if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okColor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= {} then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spillWorkList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spillWorkList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∪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{n}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else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coloredNodes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coloredNodes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∪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{n}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let c 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∈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okColor</a:t>
            </a:r>
            <a:endParaRPr lang="en-US" altLang="zh-CN" sz="2000" dirty="0"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color[n] ← c	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 dirty="0"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</p:txBody>
      </p:sp>
      <p:sp>
        <p:nvSpPr>
          <p:cNvPr id="48130" name="日期占位符 3">
            <a:extLst>
              <a:ext uri="{FF2B5EF4-FFF2-40B4-BE49-F238E27FC236}">
                <a16:creationId xmlns:a16="http://schemas.microsoft.com/office/drawing/2014/main" id="{F6F22238-BE06-FA47-BE5F-D102A766F4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FC5B91-A781-BE4D-937B-61F474D25BEB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3">
            <a:extLst>
              <a:ext uri="{FF2B5EF4-FFF2-40B4-BE49-F238E27FC236}">
                <a16:creationId xmlns:a16="http://schemas.microsoft.com/office/drawing/2014/main" id="{B0B0DB53-A587-B246-BDF8-EFBAF22423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6E3930-BB14-A244-AB48-B35EA883583B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50179" name="灯片编号占位符 5">
            <a:extLst>
              <a:ext uri="{FF2B5EF4-FFF2-40B4-BE49-F238E27FC236}">
                <a16:creationId xmlns:a16="http://schemas.microsoft.com/office/drawing/2014/main" id="{F5C0E0C3-802B-924E-93B2-CCA8EF4D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EC717C-E03B-6C4C-8341-1EE69A726D13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CC723921-FB7A-5046-AF99-6C986A60A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Baskerville" panose="02020502070401020303" pitchFamily="18" charset="0"/>
              </a:rPr>
              <a:t>Program Code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4A90FD04-C951-9D4C-86A9-AA20653B51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procedure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RewriteProgram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Allocate memory locations for each v 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∈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spilledNodes</a:t>
            </a:r>
            <a:endParaRPr lang="en-US" altLang="zh-CN" sz="2000" dirty="0"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Create a new temporary v</a:t>
            </a:r>
            <a:r>
              <a:rPr lang="en-US" altLang="zh-CN" sz="2000" baseline="-25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for each definition and each use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In the program (instructions), insert a store after each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definition of a v</a:t>
            </a:r>
            <a:r>
              <a:rPr lang="en-US" altLang="zh-CN" sz="2000" baseline="-25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i 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, a fetch before each use of a v</a:t>
            </a:r>
            <a:r>
              <a:rPr lang="en-US" altLang="zh-CN" sz="2000" baseline="-25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i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Put All the v</a:t>
            </a:r>
            <a:r>
              <a:rPr lang="en-US" altLang="zh-CN" sz="2000" baseline="-25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into a set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newTemps</a:t>
            </a:r>
            <a:endParaRPr lang="en-US" altLang="zh-CN" sz="2000" dirty="0"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spilledNode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 {}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initial ←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coloredNodes</a:t>
            </a:r>
            <a:r>
              <a:rPr lang="en-US" altLang="zh-CN" sz="2000" dirty="0" err="1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∪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coalescedNodes</a:t>
            </a:r>
            <a:r>
              <a:rPr lang="en-US" altLang="zh-CN" sz="2000" dirty="0" err="1">
                <a:latin typeface="Baskerville" panose="02020502070401020303" pitchFamily="18" charset="0"/>
                <a:ea typeface="Baskerville" panose="02020502070401020303" pitchFamily="18" charset="0"/>
                <a:cs typeface="Consolas" panose="020B0609020204030204" pitchFamily="49" charset="0"/>
              </a:rPr>
              <a:t>∪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newTemp</a:t>
            </a:r>
            <a:endParaRPr lang="en-US" altLang="zh-CN" sz="2000" dirty="0"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coloredNodes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 {}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coalescedNodes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←{}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>
            <a:extLst>
              <a:ext uri="{FF2B5EF4-FFF2-40B4-BE49-F238E27FC236}">
                <a16:creationId xmlns:a16="http://schemas.microsoft.com/office/drawing/2014/main" id="{7E006F34-843D-D445-AD0F-60B35EB59BE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8C6550-8D46-0F49-82D8-F61030493E11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52227" name="Rectangle 6">
            <a:extLst>
              <a:ext uri="{FF2B5EF4-FFF2-40B4-BE49-F238E27FC236}">
                <a16:creationId xmlns:a16="http://schemas.microsoft.com/office/drawing/2014/main" id="{75E8FB7F-C99E-6B45-9F2A-159A873E33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034A33-9166-B14E-89C5-9DD7F78BD68E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FB237E48-C745-1D44-9871-25ADE94941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2286000"/>
            <a:ext cx="8534400" cy="1143000"/>
          </a:xfrm>
        </p:spPr>
        <p:txBody>
          <a:bodyPr/>
          <a:lstStyle/>
          <a:p>
            <a:r>
              <a:rPr lang="en-US" altLang="zh-CN" sz="3600" b="0" dirty="0">
                <a:ea typeface="Baskerville" panose="02020502070401020303" pitchFamily="18" charset="0"/>
              </a:rPr>
              <a:t>Putting It All Together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B26841A7-2A65-0B45-AA75-79A994CA45D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ea typeface="Baskerville" panose="02020502070401020303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3">
            <a:extLst>
              <a:ext uri="{FF2B5EF4-FFF2-40B4-BE49-F238E27FC236}">
                <a16:creationId xmlns:a16="http://schemas.microsoft.com/office/drawing/2014/main" id="{6477027B-B1A9-6D49-8DEC-67B8EE3B121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920911-27BD-C04D-A58B-E8F9D62757D5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54275" name="灯片编号占位符 5">
            <a:extLst>
              <a:ext uri="{FF2B5EF4-FFF2-40B4-BE49-F238E27FC236}">
                <a16:creationId xmlns:a16="http://schemas.microsoft.com/office/drawing/2014/main" id="{16CB5D75-04B5-F14D-930B-BB525F40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68029D-FEF0-3740-88FF-FD2AA0B9EB50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8CA186EC-4449-154A-BC33-04CD158455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Baskerville" panose="02020502070401020303" pitchFamily="18" charset="0"/>
              </a:rPr>
              <a:t>As simple as possible, but not simpler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B77B2083-8FD5-A047-94BE-0635DBAB1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Nested functions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Escape analysis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Structured l-value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No record or array variables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Only pointers to heap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Register allocation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Back end much bigger</a:t>
            </a:r>
          </a:p>
          <a:p>
            <a:pPr lvl="1">
              <a:spcBef>
                <a:spcPct val="0"/>
              </a:spcBef>
            </a:pPr>
            <a:r>
              <a:rPr lang="en-US" altLang="zh-CN" b="1" dirty="0">
                <a:solidFill>
                  <a:srgbClr val="C00000"/>
                </a:solidFill>
                <a:ea typeface="Baskerville" panose="02020502070401020303" pitchFamily="18" charset="0"/>
              </a:rPr>
              <a:t>We can put all the temporaries to the stack without register allocation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Need load and store instruction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Optimized in basic block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Using labeling algorithm to assign registers for trees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>
            <a:extLst>
              <a:ext uri="{FF2B5EF4-FFF2-40B4-BE49-F238E27FC236}">
                <a16:creationId xmlns:a16="http://schemas.microsoft.com/office/drawing/2014/main" id="{4D388F92-9EF0-8540-8BF5-35281D39CF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BDECEC-A912-3648-8520-C10308C72C9E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56323" name="灯片编号占位符 5">
            <a:extLst>
              <a:ext uri="{FF2B5EF4-FFF2-40B4-BE49-F238E27FC236}">
                <a16:creationId xmlns:a16="http://schemas.microsoft.com/office/drawing/2014/main" id="{CF8A2F3E-8644-AF4E-A177-1E720D95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989438-7027-4B49-A311-526756BF4703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163F7252-8AFA-7D41-B497-F5A6B331F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Baskerville" panose="02020502070401020303" pitchFamily="18" charset="0"/>
              </a:rPr>
              <a:t>As simple as possible, but not simpler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7311C680-B46D-CC4C-AC5B-38BC92CA9F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Tree intermediate representation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Cannot describe procedure entry and exit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Not completely machine independent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No enough information to simulate the execution of an entire program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View shift is partly done implicitly by procedure prologues and epilogues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Useful as a low-level IR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Useful for instruction selection and intraprocedural optimization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High-level IR would be more tied to a family of source languages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Preserve more of the source program semantics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3">
            <a:extLst>
              <a:ext uri="{FF2B5EF4-FFF2-40B4-BE49-F238E27FC236}">
                <a16:creationId xmlns:a16="http://schemas.microsoft.com/office/drawing/2014/main" id="{E4E485D8-3ED2-4E45-AC85-11A8747DBC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47CE13-8DF5-5240-9447-FBD57447957F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58371" name="灯片编号占位符 5">
            <a:extLst>
              <a:ext uri="{FF2B5EF4-FFF2-40B4-BE49-F238E27FC236}">
                <a16:creationId xmlns:a16="http://schemas.microsoft.com/office/drawing/2014/main" id="{15DDA866-AC2D-3946-8172-43088336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AFD8C4-9C4E-6B4E-AFCD-4BA9C4FFFC0C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D68FFEAE-F2D7-FE40-89B5-98A65CA36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Baskerville" panose="02020502070401020303" pitchFamily="18" charset="0"/>
              </a:rPr>
              <a:t>Data structures for frame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AA09AD70-1D26-534D-9AC3-F01A23AA3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registers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A list of all the register names on the machine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Can be used as “color” for register allocation</a:t>
            </a:r>
          </a:p>
          <a:p>
            <a:pPr>
              <a:spcBef>
                <a:spcPct val="0"/>
              </a:spcBef>
            </a:pPr>
            <a:r>
              <a:rPr lang="en-US" altLang="zh-CN" dirty="0" err="1">
                <a:ea typeface="Baskerville" panose="02020502070401020303" pitchFamily="18" charset="0"/>
              </a:rPr>
              <a:t>tempMap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For each machine register, a </a:t>
            </a:r>
            <a:r>
              <a:rPr lang="en-US" altLang="zh-CN" dirty="0" err="1">
                <a:ea typeface="Baskerville" panose="02020502070401020303" pitchFamily="18" charset="0"/>
              </a:rPr>
              <a:t>particulare</a:t>
            </a:r>
            <a:r>
              <a:rPr lang="en-US" altLang="zh-CN" dirty="0">
                <a:ea typeface="Baskerville" panose="02020502070401020303" pitchFamily="18" charset="0"/>
              </a:rPr>
              <a:t> </a:t>
            </a:r>
            <a:r>
              <a:rPr lang="en-US" altLang="zh-CN" dirty="0" err="1">
                <a:ea typeface="Baskerville" panose="02020502070401020303" pitchFamily="18" charset="0"/>
              </a:rPr>
              <a:t>Temp_temp</a:t>
            </a:r>
            <a:r>
              <a:rPr lang="en-US" altLang="zh-CN" dirty="0">
                <a:ea typeface="Baskerville" panose="02020502070401020303" pitchFamily="18" charset="0"/>
              </a:rPr>
              <a:t> is maintained by the Frame module to serve as the “</a:t>
            </a:r>
            <a:r>
              <a:rPr lang="en-US" altLang="zh-CN" dirty="0" err="1">
                <a:ea typeface="Baskerville" panose="02020502070401020303" pitchFamily="18" charset="0"/>
              </a:rPr>
              <a:t>precolored</a:t>
            </a:r>
            <a:r>
              <a:rPr lang="en-US" altLang="zh-CN" dirty="0">
                <a:ea typeface="Baskerville" panose="02020502070401020303" pitchFamily="18" charset="0"/>
              </a:rPr>
              <a:t> temporary” that stands for the register, appears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in the </a:t>
            </a:r>
            <a:r>
              <a:rPr lang="en-US" altLang="zh-CN" dirty="0" err="1">
                <a:ea typeface="Baskerville" panose="02020502070401020303" pitchFamily="18" charset="0"/>
              </a:rPr>
              <a:t>Assem</a:t>
            </a:r>
            <a:r>
              <a:rPr lang="en-US" altLang="zh-CN" dirty="0">
                <a:ea typeface="Baskerville" panose="02020502070401020303" pitchFamily="18" charset="0"/>
              </a:rPr>
              <a:t> CALL instructions 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Procedure entry/exit sequences generated by procEntryExit1</a:t>
            </a:r>
          </a:p>
          <a:p>
            <a:pPr lvl="1">
              <a:spcBef>
                <a:spcPct val="0"/>
              </a:spcBef>
            </a:pPr>
            <a:r>
              <a:rPr lang="en-US" altLang="zh-CN" dirty="0" err="1">
                <a:ea typeface="Baskerville" panose="02020502070401020303" pitchFamily="18" charset="0"/>
              </a:rPr>
              <a:t>tempMap</a:t>
            </a:r>
            <a:r>
              <a:rPr lang="en-US" altLang="zh-CN" dirty="0">
                <a:ea typeface="Baskerville" panose="02020502070401020303" pitchFamily="18" charset="0"/>
              </a:rPr>
              <a:t> tells the “color” of each these </a:t>
            </a:r>
            <a:r>
              <a:rPr lang="en-US" altLang="zh-CN" dirty="0" err="1">
                <a:ea typeface="Baskerville" panose="02020502070401020303" pitchFamily="18" charset="0"/>
              </a:rPr>
              <a:t>precolored</a:t>
            </a:r>
            <a:r>
              <a:rPr lang="en-US" altLang="zh-CN" dirty="0">
                <a:ea typeface="Baskerville" panose="02020502070401020303" pitchFamily="18" charset="0"/>
              </a:rPr>
              <a:t> temps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3">
            <a:extLst>
              <a:ext uri="{FF2B5EF4-FFF2-40B4-BE49-F238E27FC236}">
                <a16:creationId xmlns:a16="http://schemas.microsoft.com/office/drawing/2014/main" id="{C99FFDE4-13E4-4047-BAD2-32E1BB73AE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11D291-BF45-DA4D-ADE1-D82A877A67DE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60419" name="灯片编号占位符 5">
            <a:extLst>
              <a:ext uri="{FF2B5EF4-FFF2-40B4-BE49-F238E27FC236}">
                <a16:creationId xmlns:a16="http://schemas.microsoft.com/office/drawing/2014/main" id="{2B281D7B-9168-8B43-9C79-30A0B368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36ED7D-28EA-934A-9CC7-F7EF596CACD8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F8B079F1-9ED6-CC49-B4B9-1444BDC53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Baskerville" panose="02020502070401020303" pitchFamily="18" charset="0"/>
              </a:rPr>
              <a:t>procEntryExit1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595F178D-57F4-7540-9FEA-83C4C3BB6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400" dirty="0" err="1">
                <a:ea typeface="Baskerville" panose="02020502070401020303" pitchFamily="18" charset="0"/>
              </a:rPr>
              <a:t>newFrame</a:t>
            </a:r>
            <a:r>
              <a:rPr lang="en-US" altLang="zh-CN" sz="2400" dirty="0">
                <a:ea typeface="Baskerville" panose="02020502070401020303" pitchFamily="18" charset="0"/>
              </a:rPr>
              <a:t> </a:t>
            </a: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ea typeface="Baskerville" panose="02020502070401020303" pitchFamily="18" charset="0"/>
              </a:rPr>
              <a:t>creates a sequence of T_MOVE as it creates all the formal parameter “accesses”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puts this into the frame data structure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Baskerville" panose="02020502070401020303" pitchFamily="18" charset="0"/>
              </a:rPr>
              <a:t>Concatenates the sequence in the frame data structure onto the procedure body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Baskerville" panose="02020502070401020303" pitchFamily="18" charset="0"/>
              </a:rPr>
              <a:t>On entry move all the </a:t>
            </a:r>
            <a:r>
              <a:rPr lang="en-US" altLang="zh-CN" sz="2400" dirty="0" err="1">
                <a:ea typeface="Baskerville" panose="02020502070401020303" pitchFamily="18" charset="0"/>
              </a:rPr>
              <a:t>callee</a:t>
            </a:r>
            <a:r>
              <a:rPr lang="en-US" altLang="zh-CN" sz="2400" dirty="0">
                <a:ea typeface="Baskerville" panose="02020502070401020303" pitchFamily="18" charset="0"/>
              </a:rPr>
              <a:t>-save registers to their new temporary locations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Baskerville" panose="02020502070401020303" pitchFamily="18" charset="0"/>
              </a:rPr>
              <a:t>On exit move back the called save register from their new temporary locations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Baskerville" panose="02020502070401020303" pitchFamily="18" charset="0"/>
              </a:rPr>
              <a:t>These moves will be eliminated by register coalescing</a:t>
            </a:r>
          </a:p>
          <a:p>
            <a:pPr>
              <a:spcBef>
                <a:spcPct val="0"/>
              </a:spcBef>
            </a:pPr>
            <a:endParaRPr lang="en-US" altLang="zh-CN" sz="2400" dirty="0">
              <a:ea typeface="Baskerville" panose="02020502070401020303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占位符 3">
            <a:extLst>
              <a:ext uri="{FF2B5EF4-FFF2-40B4-BE49-F238E27FC236}">
                <a16:creationId xmlns:a16="http://schemas.microsoft.com/office/drawing/2014/main" id="{A44780B2-E2A3-7548-9063-4B864DF6F86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9D9EB2-1AD4-DE4C-83FA-F8C61F46F670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62467" name="灯片编号占位符 5">
            <a:extLst>
              <a:ext uri="{FF2B5EF4-FFF2-40B4-BE49-F238E27FC236}">
                <a16:creationId xmlns:a16="http://schemas.microsoft.com/office/drawing/2014/main" id="{D87543A5-3441-9544-8622-8C36D193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ABD951-70F2-6C4C-BA4E-1D8D70421A8A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99D4C789-41EA-8047-AA7C-0BAC18C1B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Baskerville" panose="02020502070401020303" pitchFamily="18" charset="0"/>
              </a:rPr>
              <a:t>procEntryExit3</a:t>
            </a:r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6BB6807F-7D9E-154A-A81D-6DEA30B210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Baskerville" panose="02020502070401020303" pitchFamily="18" charset="0"/>
              </a:rPr>
              <a:t>Creates the procedure prologue and epilogue assembly language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Baskerville" panose="02020502070401020303" pitchFamily="18" charset="0"/>
              </a:rPr>
              <a:t>Calculates the size of the outgoing parameter space in the frame</a:t>
            </a: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ea typeface="Baskerville" panose="02020502070401020303" pitchFamily="18" charset="0"/>
              </a:rPr>
              <a:t>Maximum number of outgoing parameters of any CALL instructions in the procedure body </a:t>
            </a: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ea typeface="Baskerville" panose="02020502070401020303" pitchFamily="18" charset="0"/>
              </a:rPr>
              <a:t>In </a:t>
            </a:r>
            <a:r>
              <a:rPr lang="en-US" altLang="zh-CN" sz="2000" dirty="0" err="1">
                <a:ea typeface="Baskerville" panose="02020502070401020303" pitchFamily="18" charset="0"/>
              </a:rPr>
              <a:t>Assem</a:t>
            </a:r>
            <a:r>
              <a:rPr lang="en-US" altLang="zh-CN" sz="2000" dirty="0">
                <a:ea typeface="Baskerville" panose="02020502070401020303" pitchFamily="18" charset="0"/>
              </a:rPr>
              <a:t> trees  it is not obvious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Baskerville" panose="02020502070401020303" pitchFamily="18" charset="0"/>
              </a:rPr>
              <a:t>procEntryExit2 should scan the body and record this information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Baskerville" panose="02020502070401020303" pitchFamily="18" charset="0"/>
              </a:rPr>
              <a:t>Or the maximum legal value is used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Baskerville" panose="02020502070401020303" pitchFamily="18" charset="0"/>
              </a:rPr>
              <a:t>Generates the assembly language for procedure entry, stack-pointer adjustment, and procedure exit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>
            <a:extLst>
              <a:ext uri="{FF2B5EF4-FFF2-40B4-BE49-F238E27FC236}">
                <a16:creationId xmlns:a16="http://schemas.microsoft.com/office/drawing/2014/main" id="{B79FEA77-5191-CC4A-8AC9-C33876BCC3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72D0A9-F06B-CB48-8EBC-A6B86BA0D5A0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9219" name="灯片编号占位符 5">
            <a:extLst>
              <a:ext uri="{FF2B5EF4-FFF2-40B4-BE49-F238E27FC236}">
                <a16:creationId xmlns:a16="http://schemas.microsoft.com/office/drawing/2014/main" id="{20FB386F-DF44-8041-9DB1-3D023559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2D2FF8-8612-1442-9CF6-B10FB7D185DD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75DE3018-BBB6-FB48-B868-DCF9EBFDF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Baskerville" panose="02020502070401020303" pitchFamily="18" charset="0"/>
              </a:rPr>
              <a:t>Attach additional information to nodes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01F17929-C7BD-D946-AE0F-DF947F3B0D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Each node represents some thing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An instruction in a program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Dataflow information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A variable in a program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Two ways to map from node to things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Put things in node directly (via a pointer)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n=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G_Node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g,x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)</a:t>
            </a:r>
          </a:p>
          <a:p>
            <a:pPr lvl="2">
              <a:spcBef>
                <a:spcPct val="0"/>
              </a:spcBef>
            </a:pP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G_nodeinfo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(n)</a:t>
            </a:r>
            <a:r>
              <a:rPr lang="en-US" altLang="zh-CN" dirty="0">
                <a:ea typeface="Baskerville" panose="02020502070401020303" pitchFamily="18" charset="0"/>
              </a:rPr>
              <a:t> retrieves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</a:rPr>
              <a:t>x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Using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</a:rPr>
              <a:t>G_table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Baskerville" panose="02020502070401020303" pitchFamily="18" charset="0"/>
            </a:endParaRPr>
          </a:p>
          <a:p>
            <a:pPr lvl="2">
              <a:spcBef>
                <a:spcPct val="0"/>
              </a:spcBef>
            </a:pP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</a:rPr>
              <a:t>G_enter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</a:rPr>
              <a:t>mytable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</a:rPr>
              <a:t>, n, x)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Associates information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</a:rPr>
              <a:t>x</a:t>
            </a:r>
            <a:r>
              <a:rPr lang="en-US" altLang="zh-CN" dirty="0">
                <a:ea typeface="Baskerville" panose="02020502070401020303" pitchFamily="18" charset="0"/>
              </a:rPr>
              <a:t> to node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</a:rPr>
              <a:t>n</a:t>
            </a:r>
            <a:r>
              <a:rPr lang="en-US" altLang="zh-CN" dirty="0">
                <a:ea typeface="Baskerville" panose="02020502070401020303" pitchFamily="18" charset="0"/>
              </a:rPr>
              <a:t> in a mapping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</a:rPr>
              <a:t>mytable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Baskerville" panose="02020502070401020303" pitchFamily="18" charset="0"/>
            </a:endParaRPr>
          </a:p>
          <a:p>
            <a:pPr>
              <a:spcBef>
                <a:spcPct val="0"/>
              </a:spcBef>
            </a:pPr>
            <a:endParaRPr lang="en-US" altLang="zh-CN" dirty="0">
              <a:ea typeface="Baskerville" panose="02020502070401020303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3">
            <a:extLst>
              <a:ext uri="{FF2B5EF4-FFF2-40B4-BE49-F238E27FC236}">
                <a16:creationId xmlns:a16="http://schemas.microsoft.com/office/drawing/2014/main" id="{F9655B75-780E-F746-9484-279EFA7E352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59F1E3-B497-C04D-B017-A1B66F8E01EA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64515" name="灯片编号占位符 5">
            <a:extLst>
              <a:ext uri="{FF2B5EF4-FFF2-40B4-BE49-F238E27FC236}">
                <a16:creationId xmlns:a16="http://schemas.microsoft.com/office/drawing/2014/main" id="{98D16D45-B400-B940-B4CC-414B1EA0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A0F4FD-5363-DC4F-B1E9-1764573589E0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067FB727-0B73-3A42-8B92-E831C34225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Baskerville" panose="02020502070401020303" pitchFamily="18" charset="0"/>
              </a:rPr>
              <a:t>string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149DA652-3461-E94D-BE6B-2F021F84C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A string literal in Tiger is translated into a </a:t>
            </a:r>
            <a:r>
              <a:rPr lang="en-US" altLang="zh-CN" dirty="0" err="1">
                <a:ea typeface="Baskerville" panose="02020502070401020303" pitchFamily="18" charset="0"/>
              </a:rPr>
              <a:t>F_stringFrag</a:t>
            </a:r>
            <a:r>
              <a:rPr lang="en-US" altLang="zh-CN" dirty="0">
                <a:ea typeface="Baskerville" panose="02020502070401020303" pitchFamily="18" charset="0"/>
              </a:rPr>
              <a:t> fragment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It will be translated into machine-dependent assembly language that reserves and initializes a block of memory</a:t>
            </a:r>
          </a:p>
          <a:p>
            <a:pPr>
              <a:spcBef>
                <a:spcPct val="0"/>
              </a:spcBef>
            </a:pPr>
            <a:r>
              <a:rPr lang="en-US" altLang="zh-CN" dirty="0" err="1">
                <a:ea typeface="Baskerville" panose="02020502070401020303" pitchFamily="18" charset="0"/>
              </a:rPr>
              <a:t>F_string</a:t>
            </a:r>
            <a:r>
              <a:rPr lang="en-US" altLang="zh-CN" dirty="0">
                <a:ea typeface="Baskerville" panose="02020502070401020303" pitchFamily="18" charset="0"/>
              </a:rPr>
              <a:t> function returns a string containing the assembly-language instructions required to define and initialize a string literal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Be careful \0 in tiger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占位符 3">
            <a:extLst>
              <a:ext uri="{FF2B5EF4-FFF2-40B4-BE49-F238E27FC236}">
                <a16:creationId xmlns:a16="http://schemas.microsoft.com/office/drawing/2014/main" id="{4A248D36-5F1A-C04F-9542-E7D366CBB7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FAC914-237A-A740-A206-947CD3732F36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66563" name="灯片编号占位符 5">
            <a:extLst>
              <a:ext uri="{FF2B5EF4-FFF2-40B4-BE49-F238E27FC236}">
                <a16:creationId xmlns:a16="http://schemas.microsoft.com/office/drawing/2014/main" id="{5461A321-5BE8-0F4B-AD85-AF3B45A6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F070D6-89F9-5342-B9EB-A8FD0548E1B2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51DDCC71-5B20-1E49-8DE8-25F66630D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Baskerville" panose="02020502070401020303" pitchFamily="18" charset="0"/>
              </a:rPr>
              <a:t>Register Allocation for Trees</a:t>
            </a:r>
          </a:p>
        </p:txBody>
      </p:sp>
      <p:sp>
        <p:nvSpPr>
          <p:cNvPr id="89093" name="Rectangle 3">
            <a:extLst>
              <a:ext uri="{FF2B5EF4-FFF2-40B4-BE49-F238E27FC236}">
                <a16:creationId xmlns:a16="http://schemas.microsoft.com/office/drawing/2014/main" id="{AB841DD6-CDEE-DF42-A201-2E4DA7DC5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procedure </a:t>
            </a:r>
            <a:r>
              <a:rPr lang="en-US" altLang="zh-CN" sz="24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SimpleAlloc</a:t>
            </a:r>
            <a:r>
              <a:rPr lang="en-US" altLang="zh-CN" sz="24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(t)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	for each nontrivial tile u that is a child of t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</a:t>
            </a:r>
            <a:r>
              <a:rPr lang="en-US" altLang="zh-CN" sz="24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SimpleAlloc</a:t>
            </a:r>
            <a:r>
              <a:rPr lang="en-US" altLang="zh-CN" sz="24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(u)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for each nontrivial tile u that is a child of t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n ← n – 1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n ← n + 1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assign </a:t>
            </a:r>
            <a:r>
              <a:rPr lang="en-US" altLang="zh-CN" sz="24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r</a:t>
            </a:r>
            <a:r>
              <a:rPr lang="en-US" altLang="zh-CN" sz="2400" baseline="-25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n</a:t>
            </a:r>
            <a:r>
              <a:rPr lang="en-US" altLang="zh-CN" sz="24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to hold the value at the root of t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400" dirty="0">
                <a:ea typeface="Baskerville" panose="02020502070401020303" pitchFamily="18" charset="0"/>
                <a:cs typeface="Consolas" panose="020B0609020204030204" pitchFamily="49" charset="0"/>
              </a:rPr>
              <a:t>Assume we have enough number of registers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400" dirty="0">
                <a:ea typeface="Baskerville" panose="02020502070401020303" pitchFamily="18" charset="0"/>
                <a:cs typeface="Consolas" panose="020B0609020204030204" pitchFamily="49" charset="0"/>
              </a:rPr>
              <a:t>Still we want to minimize the number of registers to be used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400" dirty="0">
                <a:ea typeface="Baskerville" panose="02020502070401020303" pitchFamily="18" charset="0"/>
                <a:cs typeface="Consolas" panose="020B0609020204030204" pitchFamily="49" charset="0"/>
              </a:rPr>
              <a:t>The above code is only sub-optimal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2000" dirty="0">
                <a:ea typeface="Baskerville" panose="02020502070401020303" pitchFamily="18" charset="0"/>
                <a:cs typeface="Consolas" panose="020B0609020204030204" pitchFamily="49" charset="0"/>
              </a:rPr>
              <a:t>n is a global initialize as 0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3">
            <a:extLst>
              <a:ext uri="{FF2B5EF4-FFF2-40B4-BE49-F238E27FC236}">
                <a16:creationId xmlns:a16="http://schemas.microsoft.com/office/drawing/2014/main" id="{4374644E-9D1D-4B4C-A655-50B1C0604C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413765-C5CD-BB4C-83BC-41C5E7570B40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68611" name="灯片编号占位符 5">
            <a:extLst>
              <a:ext uri="{FF2B5EF4-FFF2-40B4-BE49-F238E27FC236}">
                <a16:creationId xmlns:a16="http://schemas.microsoft.com/office/drawing/2014/main" id="{19C4A0FE-7ED3-E740-A06F-15A8315E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39F63B-F4CC-4248-9A7D-FE92B2B46885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436F2D76-B07F-4C46-B1BC-56D6E582E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Baskerville" panose="02020502070401020303" pitchFamily="18" charset="0"/>
              </a:rPr>
              <a:t>Example</a:t>
            </a:r>
          </a:p>
        </p:txBody>
      </p:sp>
      <p:grpSp>
        <p:nvGrpSpPr>
          <p:cNvPr id="68613" name="组合 4">
            <a:extLst>
              <a:ext uri="{FF2B5EF4-FFF2-40B4-BE49-F238E27FC236}">
                <a16:creationId xmlns:a16="http://schemas.microsoft.com/office/drawing/2014/main" id="{7CFC50AC-0B79-D744-AF05-E85C7B4A1618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828800"/>
            <a:ext cx="6880225" cy="3768725"/>
            <a:chOff x="1143000" y="2438400"/>
            <a:chExt cx="6880225" cy="3768725"/>
          </a:xfrm>
        </p:grpSpPr>
        <p:sp>
          <p:nvSpPr>
            <p:cNvPr id="68620" name="AutoShape 5">
              <a:extLst>
                <a:ext uri="{FF2B5EF4-FFF2-40B4-BE49-F238E27FC236}">
                  <a16:creationId xmlns:a16="http://schemas.microsoft.com/office/drawing/2014/main" id="{854FC0C5-AFA0-1942-9F76-85DDA63CF99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43000" y="2590800"/>
              <a:ext cx="6705600" cy="335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pic>
          <p:nvPicPr>
            <p:cNvPr id="68621" name="Picture 7">
              <a:extLst>
                <a:ext uri="{FF2B5EF4-FFF2-40B4-BE49-F238E27FC236}">
                  <a16:creationId xmlns:a16="http://schemas.microsoft.com/office/drawing/2014/main" id="{8A6CA132-13A8-754D-B22B-7BB17C59CC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590800"/>
              <a:ext cx="6713538" cy="335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泪滴形 1">
              <a:extLst>
                <a:ext uri="{FF2B5EF4-FFF2-40B4-BE49-F238E27FC236}">
                  <a16:creationId xmlns:a16="http://schemas.microsoft.com/office/drawing/2014/main" id="{C820F5E7-DDD1-E247-A418-F0340CBEC99F}"/>
                </a:ext>
              </a:extLst>
            </p:cNvPr>
            <p:cNvSpPr/>
            <p:nvPr/>
          </p:nvSpPr>
          <p:spPr bwMode="auto">
            <a:xfrm>
              <a:off x="3733800" y="2438400"/>
              <a:ext cx="2209800" cy="990600"/>
            </a:xfrm>
            <a:prstGeom prst="teardrop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609600" indent="-609600">
                <a:lnSpc>
                  <a:spcPct val="90000"/>
                </a:lnSpc>
                <a:spcBef>
                  <a:spcPct val="20000"/>
                </a:spcBef>
                <a:buFontTx/>
                <a:buChar char="•"/>
                <a:defRPr/>
              </a:pPr>
              <a:endParaRPr lang="zh-CN" altLang="en-US" i="0" dirty="0">
                <a:latin typeface="Baskerville" panose="02020502070401020303" pitchFamily="18" charset="0"/>
              </a:endParaRPr>
            </a:p>
          </p:txBody>
        </p:sp>
        <p:sp>
          <p:nvSpPr>
            <p:cNvPr id="4" name="泪滴形 3">
              <a:extLst>
                <a:ext uri="{FF2B5EF4-FFF2-40B4-BE49-F238E27FC236}">
                  <a16:creationId xmlns:a16="http://schemas.microsoft.com/office/drawing/2014/main" id="{CD4751E7-031E-1F40-BAF9-876BBABF6268}"/>
                </a:ext>
              </a:extLst>
            </p:cNvPr>
            <p:cNvSpPr/>
            <p:nvPr/>
          </p:nvSpPr>
          <p:spPr bwMode="auto">
            <a:xfrm rot="20732257">
              <a:off x="2982913" y="3459163"/>
              <a:ext cx="2211387" cy="792162"/>
            </a:xfrm>
            <a:prstGeom prst="teardrop">
              <a:avLst>
                <a:gd name="adj" fmla="val 47274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609600" indent="-609600">
                <a:lnSpc>
                  <a:spcPct val="90000"/>
                </a:lnSpc>
                <a:spcBef>
                  <a:spcPct val="20000"/>
                </a:spcBef>
                <a:buFontTx/>
                <a:buChar char="•"/>
                <a:defRPr/>
              </a:pPr>
              <a:endParaRPr lang="zh-CN" altLang="en-US" i="0" dirty="0">
                <a:latin typeface="Baskerville" panose="02020502070401020303" pitchFamily="18" charset="0"/>
              </a:endParaRPr>
            </a:p>
          </p:txBody>
        </p:sp>
        <p:sp>
          <p:nvSpPr>
            <p:cNvPr id="8" name="泪滴形 7">
              <a:extLst>
                <a:ext uri="{FF2B5EF4-FFF2-40B4-BE49-F238E27FC236}">
                  <a16:creationId xmlns:a16="http://schemas.microsoft.com/office/drawing/2014/main" id="{455AFF57-9D48-AD43-A0FB-FA3B1CBE3213}"/>
                </a:ext>
              </a:extLst>
            </p:cNvPr>
            <p:cNvSpPr/>
            <p:nvPr/>
          </p:nvSpPr>
          <p:spPr bwMode="auto">
            <a:xfrm rot="20737188">
              <a:off x="2020888" y="4068763"/>
              <a:ext cx="1238250" cy="2138362"/>
            </a:xfrm>
            <a:prstGeom prst="teardrop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609600" indent="-609600">
                <a:lnSpc>
                  <a:spcPct val="90000"/>
                </a:lnSpc>
                <a:spcBef>
                  <a:spcPct val="20000"/>
                </a:spcBef>
                <a:buFontTx/>
                <a:buChar char="•"/>
                <a:defRPr/>
              </a:pPr>
              <a:endParaRPr lang="zh-CN" altLang="en-US" i="0" dirty="0">
                <a:latin typeface="Baskerville" panose="02020502070401020303" pitchFamily="18" charset="0"/>
              </a:endParaRPr>
            </a:p>
          </p:txBody>
        </p:sp>
        <p:sp>
          <p:nvSpPr>
            <p:cNvPr id="9" name="泪滴形 8">
              <a:extLst>
                <a:ext uri="{FF2B5EF4-FFF2-40B4-BE49-F238E27FC236}">
                  <a16:creationId xmlns:a16="http://schemas.microsoft.com/office/drawing/2014/main" id="{B00F7F90-AB52-C34C-82D8-D43915A364A1}"/>
                </a:ext>
              </a:extLst>
            </p:cNvPr>
            <p:cNvSpPr/>
            <p:nvPr/>
          </p:nvSpPr>
          <p:spPr bwMode="auto">
            <a:xfrm>
              <a:off x="4367213" y="4094163"/>
              <a:ext cx="914400" cy="457200"/>
            </a:xfrm>
            <a:prstGeom prst="teardrop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609600" indent="-609600">
                <a:lnSpc>
                  <a:spcPct val="90000"/>
                </a:lnSpc>
                <a:spcBef>
                  <a:spcPct val="20000"/>
                </a:spcBef>
                <a:buFontTx/>
                <a:buChar char="•"/>
                <a:defRPr/>
              </a:pPr>
              <a:endParaRPr lang="zh-CN" altLang="en-US" i="0" dirty="0">
                <a:latin typeface="Baskerville" panose="02020502070401020303" pitchFamily="18" charset="0"/>
              </a:endParaRPr>
            </a:p>
          </p:txBody>
        </p:sp>
        <p:sp>
          <p:nvSpPr>
            <p:cNvPr id="68626" name="椭圆 10">
              <a:extLst>
                <a:ext uri="{FF2B5EF4-FFF2-40B4-BE49-F238E27FC236}">
                  <a16:creationId xmlns:a16="http://schemas.microsoft.com/office/drawing/2014/main" id="{2A05A7D7-6A44-EC4A-9E18-F89C6E00E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521200"/>
              <a:ext cx="1143000" cy="95408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609600" indent="-609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zh-CN" altLang="en-US" sz="16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泪滴形 11">
              <a:extLst>
                <a:ext uri="{FF2B5EF4-FFF2-40B4-BE49-F238E27FC236}">
                  <a16:creationId xmlns:a16="http://schemas.microsoft.com/office/drawing/2014/main" id="{E77901BB-54D1-FA43-9CA9-6873A11EF71C}"/>
                </a:ext>
              </a:extLst>
            </p:cNvPr>
            <p:cNvSpPr/>
            <p:nvPr/>
          </p:nvSpPr>
          <p:spPr bwMode="auto">
            <a:xfrm rot="2825676">
              <a:off x="5865019" y="3151982"/>
              <a:ext cx="2736850" cy="1579562"/>
            </a:xfrm>
            <a:prstGeom prst="teardrop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609600" indent="-609600">
                <a:lnSpc>
                  <a:spcPct val="90000"/>
                </a:lnSpc>
                <a:spcBef>
                  <a:spcPct val="20000"/>
                </a:spcBef>
                <a:buFontTx/>
                <a:buChar char="•"/>
                <a:defRPr/>
              </a:pPr>
              <a:endParaRPr lang="zh-CN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68614" name="文本框 5">
            <a:extLst>
              <a:ext uri="{FF2B5EF4-FFF2-40B4-BE49-F238E27FC236}">
                <a16:creationId xmlns:a16="http://schemas.microsoft.com/office/drawing/2014/main" id="{A80E2F39-34D7-3441-8091-5015B76BD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5586413"/>
            <a:ext cx="4667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r</a:t>
            </a:r>
            <a:r>
              <a:rPr lang="en-US" altLang="zh-CN" sz="2400" i="0" baseline="-25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1</a:t>
            </a:r>
            <a:endParaRPr lang="zh-CN" altLang="en-US" sz="2400" i="0" baseline="-25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8615" name="文本框 18">
            <a:extLst>
              <a:ext uri="{FF2B5EF4-FFF2-40B4-BE49-F238E27FC236}">
                <a16:creationId xmlns:a16="http://schemas.microsoft.com/office/drawing/2014/main" id="{F094ACFE-0167-044E-885F-D703765D4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757738"/>
            <a:ext cx="4667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r</a:t>
            </a:r>
            <a:r>
              <a:rPr lang="en-US" altLang="zh-CN" sz="2400" i="0" baseline="-25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2</a:t>
            </a:r>
            <a:endParaRPr lang="zh-CN" altLang="en-US" sz="2400" i="0" baseline="-25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8616" name="文本框 19">
            <a:extLst>
              <a:ext uri="{FF2B5EF4-FFF2-40B4-BE49-F238E27FC236}">
                <a16:creationId xmlns:a16="http://schemas.microsoft.com/office/drawing/2014/main" id="{923CF7BF-4AFA-C143-A4E2-FE28C9A7A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563" y="3402013"/>
            <a:ext cx="4667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r</a:t>
            </a:r>
            <a:r>
              <a:rPr lang="en-US" altLang="zh-CN" sz="2400" i="0" baseline="-25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2</a:t>
            </a:r>
            <a:endParaRPr lang="zh-CN" altLang="en-US" sz="2400" i="0" baseline="-25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8617" name="文本框 20">
            <a:extLst>
              <a:ext uri="{FF2B5EF4-FFF2-40B4-BE49-F238E27FC236}">
                <a16:creationId xmlns:a16="http://schemas.microsoft.com/office/drawing/2014/main" id="{349E92E1-9CE7-E341-877A-536CAD942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300" y="2949575"/>
            <a:ext cx="4667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r</a:t>
            </a:r>
            <a:r>
              <a:rPr lang="en-US" altLang="zh-CN" sz="2400" i="0" baseline="-25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1</a:t>
            </a:r>
            <a:endParaRPr lang="zh-CN" altLang="en-US" sz="2400" i="0" baseline="-25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8618" name="文本框 21">
            <a:extLst>
              <a:ext uri="{FF2B5EF4-FFF2-40B4-BE49-F238E27FC236}">
                <a16:creationId xmlns:a16="http://schemas.microsoft.com/office/drawing/2014/main" id="{18B7D555-576B-464C-A3A3-F353439EF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8" y="2093913"/>
            <a:ext cx="4667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r</a:t>
            </a:r>
            <a:r>
              <a:rPr lang="en-US" altLang="zh-CN" sz="2400" i="0" baseline="-25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2</a:t>
            </a:r>
            <a:endParaRPr lang="zh-CN" altLang="en-US" sz="2400" i="0" baseline="-25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8619" name="文本框 22">
            <a:extLst>
              <a:ext uri="{FF2B5EF4-FFF2-40B4-BE49-F238E27FC236}">
                <a16:creationId xmlns:a16="http://schemas.microsoft.com/office/drawing/2014/main" id="{8CC5BBDD-F407-D04B-AD07-1B6D8D07C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490663"/>
            <a:ext cx="4667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r</a:t>
            </a:r>
            <a:r>
              <a:rPr lang="en-US" altLang="zh-CN" sz="2400" i="0" baseline="-25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1</a:t>
            </a:r>
            <a:endParaRPr lang="zh-CN" altLang="en-US" sz="2400" i="0" baseline="-25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占位符 3">
            <a:extLst>
              <a:ext uri="{FF2B5EF4-FFF2-40B4-BE49-F238E27FC236}">
                <a16:creationId xmlns:a16="http://schemas.microsoft.com/office/drawing/2014/main" id="{E19E4F2D-AF32-864C-9D9B-C59DE4452F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F15053-3F36-224C-8BEA-88A11562834D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70659" name="灯片编号占位符 5">
            <a:extLst>
              <a:ext uri="{FF2B5EF4-FFF2-40B4-BE49-F238E27FC236}">
                <a16:creationId xmlns:a16="http://schemas.microsoft.com/office/drawing/2014/main" id="{527273C3-6AF9-4940-AEA9-1D8E1321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51B272-71B5-A14D-91FE-BA624A814636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CC52EDDE-BB25-D840-BFD2-6B8D59F4E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Baskerville" panose="02020502070401020303" pitchFamily="18" charset="0"/>
              </a:rPr>
              <a:t>Example</a:t>
            </a:r>
          </a:p>
        </p:txBody>
      </p:sp>
      <p:sp>
        <p:nvSpPr>
          <p:cNvPr id="70661" name="文本框 2">
            <a:extLst>
              <a:ext uri="{FF2B5EF4-FFF2-40B4-BE49-F238E27FC236}">
                <a16:creationId xmlns:a16="http://schemas.microsoft.com/office/drawing/2014/main" id="{0DDA8967-0E8A-324A-8F4C-7E8C3C88A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905000"/>
            <a:ext cx="357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+</a:t>
            </a:r>
            <a:endParaRPr lang="zh-CN" altLang="en-US" sz="2400" i="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cxnSp>
        <p:nvCxnSpPr>
          <p:cNvPr id="70662" name="直接连接符 9">
            <a:extLst>
              <a:ext uri="{FF2B5EF4-FFF2-40B4-BE49-F238E27FC236}">
                <a16:creationId xmlns:a16="http://schemas.microsoft.com/office/drawing/2014/main" id="{93503A17-9EFD-FC4D-976F-DADA329510FA}"/>
              </a:ext>
            </a:extLst>
          </p:cNvPr>
          <p:cNvCxnSpPr>
            <a:cxnSpLocks noChangeShapeType="1"/>
            <a:stCxn id="70661" idx="2"/>
          </p:cNvCxnSpPr>
          <p:nvPr/>
        </p:nvCxnSpPr>
        <p:spPr bwMode="auto">
          <a:xfrm flipH="1">
            <a:off x="3124200" y="2366963"/>
            <a:ext cx="1169988" cy="528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3" name="直接连接符 12">
            <a:extLst>
              <a:ext uri="{FF2B5EF4-FFF2-40B4-BE49-F238E27FC236}">
                <a16:creationId xmlns:a16="http://schemas.microsoft.com/office/drawing/2014/main" id="{0F1AC182-BC5D-7446-BBF4-194DB5906FE4}"/>
              </a:ext>
            </a:extLst>
          </p:cNvPr>
          <p:cNvCxnSpPr>
            <a:cxnSpLocks noChangeShapeType="1"/>
            <a:stCxn id="70661" idx="2"/>
          </p:cNvCxnSpPr>
          <p:nvPr/>
        </p:nvCxnSpPr>
        <p:spPr bwMode="auto">
          <a:xfrm>
            <a:off x="4294188" y="2366963"/>
            <a:ext cx="1344612" cy="4524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64" name="文本框 24">
            <a:extLst>
              <a:ext uri="{FF2B5EF4-FFF2-40B4-BE49-F238E27FC236}">
                <a16:creationId xmlns:a16="http://schemas.microsoft.com/office/drawing/2014/main" id="{6839F99B-4D3B-E243-9E2F-A51C4166B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75" y="2895600"/>
            <a:ext cx="20537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MEM(NAME a)</a:t>
            </a:r>
            <a:endParaRPr lang="zh-CN" altLang="en-US" sz="2400" i="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70665" name="文本框 25">
            <a:extLst>
              <a:ext uri="{FF2B5EF4-FFF2-40B4-BE49-F238E27FC236}">
                <a16:creationId xmlns:a16="http://schemas.microsoft.com/office/drawing/2014/main" id="{25229EB0-5351-D243-8A4E-9D381E1B7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800" y="3903663"/>
            <a:ext cx="20537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MEM(NAME b)</a:t>
            </a:r>
            <a:endParaRPr lang="zh-CN" altLang="en-US" sz="2400" i="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70666" name="文本框 26">
            <a:extLst>
              <a:ext uri="{FF2B5EF4-FFF2-40B4-BE49-F238E27FC236}">
                <a16:creationId xmlns:a16="http://schemas.microsoft.com/office/drawing/2014/main" id="{17D47DF6-7F55-834B-811E-4E0546660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895600"/>
            <a:ext cx="354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*</a:t>
            </a:r>
            <a:endParaRPr lang="zh-CN" altLang="en-US" sz="2400" i="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cxnSp>
        <p:nvCxnSpPr>
          <p:cNvPr id="70667" name="直接连接符 14">
            <a:extLst>
              <a:ext uri="{FF2B5EF4-FFF2-40B4-BE49-F238E27FC236}">
                <a16:creationId xmlns:a16="http://schemas.microsoft.com/office/drawing/2014/main" id="{48E2358C-A14C-CB44-8B3A-963D025C884B}"/>
              </a:ext>
            </a:extLst>
          </p:cNvPr>
          <p:cNvCxnSpPr>
            <a:cxnSpLocks noChangeShapeType="1"/>
            <a:stCxn id="70666" idx="2"/>
            <a:endCxn id="70665" idx="0"/>
          </p:cNvCxnSpPr>
          <p:nvPr/>
        </p:nvCxnSpPr>
        <p:spPr bwMode="auto">
          <a:xfrm flipH="1">
            <a:off x="4252684" y="3357265"/>
            <a:ext cx="1411008" cy="54639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68" name="文本框 29">
            <a:extLst>
              <a:ext uri="{FF2B5EF4-FFF2-40B4-BE49-F238E27FC236}">
                <a16:creationId xmlns:a16="http://schemas.microsoft.com/office/drawing/2014/main" id="{19E2747D-9149-4840-8C92-ED6A4CC95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8" y="3906838"/>
            <a:ext cx="20537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MEM(NAME c)</a:t>
            </a:r>
            <a:endParaRPr lang="zh-CN" altLang="en-US" sz="2400" i="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cxnSp>
        <p:nvCxnSpPr>
          <p:cNvPr id="70669" name="直接连接符 16">
            <a:extLst>
              <a:ext uri="{FF2B5EF4-FFF2-40B4-BE49-F238E27FC236}">
                <a16:creationId xmlns:a16="http://schemas.microsoft.com/office/drawing/2014/main" id="{6188D9AC-CC2A-9149-8A85-A7D21D3053EC}"/>
              </a:ext>
            </a:extLst>
          </p:cNvPr>
          <p:cNvCxnSpPr>
            <a:cxnSpLocks noChangeShapeType="1"/>
            <a:stCxn id="70666" idx="2"/>
            <a:endCxn id="70668" idx="0"/>
          </p:cNvCxnSpPr>
          <p:nvPr/>
        </p:nvCxnSpPr>
        <p:spPr bwMode="auto">
          <a:xfrm>
            <a:off x="5663692" y="3357265"/>
            <a:ext cx="1194080" cy="54957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70" name="文本框 32">
            <a:extLst>
              <a:ext uri="{FF2B5EF4-FFF2-40B4-BE49-F238E27FC236}">
                <a16:creationId xmlns:a16="http://schemas.microsoft.com/office/drawing/2014/main" id="{EDBB4626-8E12-7644-9E30-E0B704B9E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38" y="3276600"/>
            <a:ext cx="4667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r</a:t>
            </a:r>
            <a:r>
              <a:rPr lang="en-US" altLang="zh-CN" sz="2400" i="0" baseline="-25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1</a:t>
            </a:r>
            <a:endParaRPr lang="zh-CN" altLang="en-US" sz="2400" i="0" baseline="-25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70671" name="文本框 33">
            <a:extLst>
              <a:ext uri="{FF2B5EF4-FFF2-40B4-BE49-F238E27FC236}">
                <a16:creationId xmlns:a16="http://schemas.microsoft.com/office/drawing/2014/main" id="{B9503E48-4197-F441-8F49-C1F23657C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2425" y="4449763"/>
            <a:ext cx="4667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r</a:t>
            </a:r>
            <a:r>
              <a:rPr lang="en-US" altLang="zh-CN" sz="2400" i="0" baseline="-25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2</a:t>
            </a:r>
            <a:endParaRPr lang="zh-CN" altLang="en-US" sz="2400" i="0" baseline="-25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70672" name="文本框 34">
            <a:extLst>
              <a:ext uri="{FF2B5EF4-FFF2-40B4-BE49-F238E27FC236}">
                <a16:creationId xmlns:a16="http://schemas.microsoft.com/office/drawing/2014/main" id="{2479BAD2-15C7-3D48-9CBA-570195E35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075" y="4449763"/>
            <a:ext cx="4667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r</a:t>
            </a:r>
            <a:r>
              <a:rPr lang="en-US" altLang="zh-CN" sz="2400" i="0" baseline="-25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3</a:t>
            </a:r>
            <a:endParaRPr lang="zh-CN" altLang="en-US" sz="2400" i="0" baseline="-25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70673" name="文本框 35">
            <a:extLst>
              <a:ext uri="{FF2B5EF4-FFF2-40B4-BE49-F238E27FC236}">
                <a16:creationId xmlns:a16="http://schemas.microsoft.com/office/drawing/2014/main" id="{CBBAC3F6-0A3E-5147-B409-0D2E6CA03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0" y="2819400"/>
            <a:ext cx="4667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r</a:t>
            </a:r>
            <a:r>
              <a:rPr lang="en-US" altLang="zh-CN" sz="2400" i="0" baseline="-25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2</a:t>
            </a:r>
            <a:endParaRPr lang="zh-CN" altLang="en-US" sz="2400" i="0" baseline="-25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70674" name="文本框 36">
            <a:extLst>
              <a:ext uri="{FF2B5EF4-FFF2-40B4-BE49-F238E27FC236}">
                <a16:creationId xmlns:a16="http://schemas.microsoft.com/office/drawing/2014/main" id="{3097E040-5CD9-034C-8059-D9DCAAB80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763" y="1862138"/>
            <a:ext cx="4667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r</a:t>
            </a:r>
            <a:r>
              <a:rPr lang="en-US" altLang="zh-CN" sz="2400" i="0" baseline="-25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1</a:t>
            </a:r>
            <a:endParaRPr lang="zh-CN" altLang="en-US" sz="2400" i="0" baseline="-25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日期占位符 3">
            <a:extLst>
              <a:ext uri="{FF2B5EF4-FFF2-40B4-BE49-F238E27FC236}">
                <a16:creationId xmlns:a16="http://schemas.microsoft.com/office/drawing/2014/main" id="{4D77326F-6507-C644-A5D2-52BEE3EBAA1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9D3A78-2AD9-BE47-A810-F01753FAC364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72707" name="灯片编号占位符 5">
            <a:extLst>
              <a:ext uri="{FF2B5EF4-FFF2-40B4-BE49-F238E27FC236}">
                <a16:creationId xmlns:a16="http://schemas.microsoft.com/office/drawing/2014/main" id="{20CAC29A-E043-4747-9D30-2503567E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D0D4C9-61D0-1A49-9950-EA048F90FCF2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F207BB67-334A-3B42-93A8-3A4604C32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ea typeface="Baskerville" panose="02020502070401020303" pitchFamily="18" charset="0"/>
              </a:rPr>
              <a:t>Sethi</a:t>
            </a:r>
            <a:r>
              <a:rPr lang="en-US" altLang="zh-CN" b="0" dirty="0">
                <a:ea typeface="Baskerville" panose="02020502070401020303" pitchFamily="18" charset="0"/>
              </a:rPr>
              <a:t>-Ullman Labeling Algorithm</a:t>
            </a:r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4F4FB8F7-A020-1F4E-A27E-A6877394E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procedure Label(t)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	for each tile u that is a child of t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Label(u)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	if t is trivial then need[t] ← 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else if t has two children, </a:t>
            </a:r>
            <a:r>
              <a:rPr lang="en-US" altLang="zh-CN" sz="24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u</a:t>
            </a:r>
            <a:r>
              <a:rPr lang="en-US" altLang="zh-CN" sz="2400" baseline="-25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left</a:t>
            </a:r>
            <a:r>
              <a:rPr lang="en-US" altLang="zh-CN" sz="24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and </a:t>
            </a:r>
            <a:r>
              <a:rPr lang="en-US" altLang="zh-CN" sz="24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u</a:t>
            </a:r>
            <a:r>
              <a:rPr lang="en-US" altLang="zh-CN" sz="2400" baseline="-25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right</a:t>
            </a:r>
            <a:r>
              <a:rPr lang="en-US" altLang="zh-CN" sz="2400" baseline="-25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if need[</a:t>
            </a:r>
            <a:r>
              <a:rPr lang="en-US" altLang="zh-CN" sz="24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u</a:t>
            </a:r>
            <a:r>
              <a:rPr lang="en-US" altLang="zh-CN" sz="2400" baseline="-25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left</a:t>
            </a:r>
            <a:r>
              <a:rPr lang="en-US" altLang="zh-CN" sz="24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] = need[</a:t>
            </a:r>
            <a:r>
              <a:rPr lang="en-US" altLang="zh-CN" sz="24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u</a:t>
            </a:r>
            <a:r>
              <a:rPr lang="en-US" altLang="zh-CN" sz="2400" baseline="-25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right</a:t>
            </a:r>
            <a:r>
              <a:rPr lang="en-US" altLang="zh-CN" sz="24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] then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	need[t] ← 1+ need[</a:t>
            </a:r>
            <a:r>
              <a:rPr lang="en-US" altLang="zh-CN" sz="24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u</a:t>
            </a:r>
            <a:r>
              <a:rPr lang="en-US" altLang="zh-CN" sz="2400" baseline="-25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left</a:t>
            </a:r>
            <a:r>
              <a:rPr lang="en-US" altLang="zh-CN" sz="24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else need[t] ← max(1, need[</a:t>
            </a:r>
            <a:r>
              <a:rPr lang="en-US" altLang="zh-CN" sz="24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u</a:t>
            </a:r>
            <a:r>
              <a:rPr lang="en-US" altLang="zh-CN" sz="2400" baseline="-25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left</a:t>
            </a:r>
            <a:r>
              <a:rPr lang="en-US" altLang="zh-CN" sz="24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], need[</a:t>
            </a:r>
            <a:r>
              <a:rPr lang="en-US" altLang="zh-CN" sz="24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u</a:t>
            </a:r>
            <a:r>
              <a:rPr lang="en-US" altLang="zh-CN" sz="2400" baseline="-25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right</a:t>
            </a:r>
            <a:r>
              <a:rPr lang="en-US" altLang="zh-CN" sz="24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])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else if t has one child, u then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need[t] ← max(1, need[u])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else if t has no children then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need[t] ← 1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占位符 3">
            <a:extLst>
              <a:ext uri="{FF2B5EF4-FFF2-40B4-BE49-F238E27FC236}">
                <a16:creationId xmlns:a16="http://schemas.microsoft.com/office/drawing/2014/main" id="{2665D532-3C4D-F845-B2D4-712141A0F3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B2E570-01C6-6F40-AA7B-8E8AA1C17FB0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74755" name="灯片编号占位符 5">
            <a:extLst>
              <a:ext uri="{FF2B5EF4-FFF2-40B4-BE49-F238E27FC236}">
                <a16:creationId xmlns:a16="http://schemas.microsoft.com/office/drawing/2014/main" id="{81D340A8-C884-9E41-9EF6-2E02AF0C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C0373C-BD05-3847-9DB4-D17B645DB5A6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0D5896FF-AA4C-4447-9345-2C369F7B9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ea typeface="Baskerville" panose="02020502070401020303" pitchFamily="18" charset="0"/>
              </a:rPr>
              <a:t>Sethi</a:t>
            </a:r>
            <a:r>
              <a:rPr lang="en-US" altLang="zh-CN" b="0" dirty="0">
                <a:ea typeface="Baskerville" panose="02020502070401020303" pitchFamily="18" charset="0"/>
              </a:rPr>
              <a:t>-Ullman Labeling Algorithm</a:t>
            </a:r>
          </a:p>
        </p:txBody>
      </p:sp>
      <p:sp>
        <p:nvSpPr>
          <p:cNvPr id="74757" name="文本框 2">
            <a:extLst>
              <a:ext uri="{FF2B5EF4-FFF2-40B4-BE49-F238E27FC236}">
                <a16:creationId xmlns:a16="http://schemas.microsoft.com/office/drawing/2014/main" id="{8548DF12-3D9F-7048-B3D6-6F68FB117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905000"/>
            <a:ext cx="357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+</a:t>
            </a:r>
            <a:endParaRPr lang="zh-CN" altLang="en-US" sz="2400" i="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cxnSp>
        <p:nvCxnSpPr>
          <p:cNvPr id="74758" name="直接连接符 9">
            <a:extLst>
              <a:ext uri="{FF2B5EF4-FFF2-40B4-BE49-F238E27FC236}">
                <a16:creationId xmlns:a16="http://schemas.microsoft.com/office/drawing/2014/main" id="{B0EFECE0-6BF1-C64A-8114-BFA379293CC9}"/>
              </a:ext>
            </a:extLst>
          </p:cNvPr>
          <p:cNvCxnSpPr>
            <a:cxnSpLocks noChangeShapeType="1"/>
            <a:stCxn id="74757" idx="2"/>
          </p:cNvCxnSpPr>
          <p:nvPr/>
        </p:nvCxnSpPr>
        <p:spPr bwMode="auto">
          <a:xfrm flipH="1">
            <a:off x="3124200" y="2366963"/>
            <a:ext cx="1169988" cy="528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59" name="直接连接符 12">
            <a:extLst>
              <a:ext uri="{FF2B5EF4-FFF2-40B4-BE49-F238E27FC236}">
                <a16:creationId xmlns:a16="http://schemas.microsoft.com/office/drawing/2014/main" id="{EA336085-536C-FB4E-B743-97BEFC9FEA40}"/>
              </a:ext>
            </a:extLst>
          </p:cNvPr>
          <p:cNvCxnSpPr>
            <a:cxnSpLocks noChangeShapeType="1"/>
            <a:stCxn id="74757" idx="2"/>
          </p:cNvCxnSpPr>
          <p:nvPr/>
        </p:nvCxnSpPr>
        <p:spPr bwMode="auto">
          <a:xfrm>
            <a:off x="4294188" y="2366963"/>
            <a:ext cx="1344612" cy="4524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60" name="文本框 24">
            <a:extLst>
              <a:ext uri="{FF2B5EF4-FFF2-40B4-BE49-F238E27FC236}">
                <a16:creationId xmlns:a16="http://schemas.microsoft.com/office/drawing/2014/main" id="{F02DB4F5-EBA0-5E49-8A26-F667DA8CF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75" y="2895600"/>
            <a:ext cx="20537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MEM(NAME a)</a:t>
            </a:r>
            <a:endParaRPr lang="zh-CN" altLang="en-US" sz="2400" i="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74761" name="文本框 25">
            <a:extLst>
              <a:ext uri="{FF2B5EF4-FFF2-40B4-BE49-F238E27FC236}">
                <a16:creationId xmlns:a16="http://schemas.microsoft.com/office/drawing/2014/main" id="{0043F3EE-3184-514B-8511-EB4AE2163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800" y="3903663"/>
            <a:ext cx="20537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MEM(NAME b)</a:t>
            </a:r>
            <a:endParaRPr lang="zh-CN" altLang="en-US" sz="2400" i="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74762" name="文本框 26">
            <a:extLst>
              <a:ext uri="{FF2B5EF4-FFF2-40B4-BE49-F238E27FC236}">
                <a16:creationId xmlns:a16="http://schemas.microsoft.com/office/drawing/2014/main" id="{CD06007A-D7A4-2848-84CB-E06C398DB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895600"/>
            <a:ext cx="354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*</a:t>
            </a:r>
            <a:endParaRPr lang="zh-CN" altLang="en-US" sz="2400" i="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cxnSp>
        <p:nvCxnSpPr>
          <p:cNvPr id="74763" name="直接连接符 14">
            <a:extLst>
              <a:ext uri="{FF2B5EF4-FFF2-40B4-BE49-F238E27FC236}">
                <a16:creationId xmlns:a16="http://schemas.microsoft.com/office/drawing/2014/main" id="{87F7B937-BC98-E14A-8351-256E6E005510}"/>
              </a:ext>
            </a:extLst>
          </p:cNvPr>
          <p:cNvCxnSpPr>
            <a:cxnSpLocks noChangeShapeType="1"/>
            <a:stCxn id="74762" idx="2"/>
            <a:endCxn id="74761" idx="0"/>
          </p:cNvCxnSpPr>
          <p:nvPr/>
        </p:nvCxnSpPr>
        <p:spPr bwMode="auto">
          <a:xfrm flipH="1">
            <a:off x="4252684" y="3357265"/>
            <a:ext cx="1411008" cy="54639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64" name="文本框 29">
            <a:extLst>
              <a:ext uri="{FF2B5EF4-FFF2-40B4-BE49-F238E27FC236}">
                <a16:creationId xmlns:a16="http://schemas.microsoft.com/office/drawing/2014/main" id="{FF983F72-E32D-334F-A845-9C8C66D75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8" y="3906838"/>
            <a:ext cx="20537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MEM(NAME c)</a:t>
            </a:r>
            <a:endParaRPr lang="zh-CN" altLang="en-US" sz="2400" i="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cxnSp>
        <p:nvCxnSpPr>
          <p:cNvPr id="74765" name="直接连接符 16">
            <a:extLst>
              <a:ext uri="{FF2B5EF4-FFF2-40B4-BE49-F238E27FC236}">
                <a16:creationId xmlns:a16="http://schemas.microsoft.com/office/drawing/2014/main" id="{65C4D156-9126-4844-B38F-D08333432A84}"/>
              </a:ext>
            </a:extLst>
          </p:cNvPr>
          <p:cNvCxnSpPr>
            <a:cxnSpLocks noChangeShapeType="1"/>
            <a:stCxn id="74762" idx="2"/>
            <a:endCxn id="74764" idx="0"/>
          </p:cNvCxnSpPr>
          <p:nvPr/>
        </p:nvCxnSpPr>
        <p:spPr bwMode="auto">
          <a:xfrm>
            <a:off x="5663692" y="3357265"/>
            <a:ext cx="1194080" cy="54957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66" name="文本框 32">
            <a:extLst>
              <a:ext uri="{FF2B5EF4-FFF2-40B4-BE49-F238E27FC236}">
                <a16:creationId xmlns:a16="http://schemas.microsoft.com/office/drawing/2014/main" id="{0327B73A-9BFE-6F4F-A93D-DF1B08FFE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775" y="2514600"/>
            <a:ext cx="354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1</a:t>
            </a:r>
            <a:endParaRPr lang="zh-CN" altLang="en-US" sz="2400" i="0" baseline="-25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74767" name="文本框 33">
            <a:extLst>
              <a:ext uri="{FF2B5EF4-FFF2-40B4-BE49-F238E27FC236}">
                <a16:creationId xmlns:a16="http://schemas.microsoft.com/office/drawing/2014/main" id="{3164F8A6-AD16-4E42-A8C2-8931B13FA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850" y="3541713"/>
            <a:ext cx="354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1</a:t>
            </a:r>
            <a:endParaRPr lang="zh-CN" altLang="en-US" sz="2400" i="0" baseline="-25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74768" name="文本框 34">
            <a:extLst>
              <a:ext uri="{FF2B5EF4-FFF2-40B4-BE49-F238E27FC236}">
                <a16:creationId xmlns:a16="http://schemas.microsoft.com/office/drawing/2014/main" id="{B423832C-410F-BD4D-88C4-A378C029A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541713"/>
            <a:ext cx="354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1</a:t>
            </a:r>
            <a:endParaRPr lang="zh-CN" altLang="en-US" sz="2400" i="0" baseline="-25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74769" name="文本框 35">
            <a:extLst>
              <a:ext uri="{FF2B5EF4-FFF2-40B4-BE49-F238E27FC236}">
                <a16:creationId xmlns:a16="http://schemas.microsoft.com/office/drawing/2014/main" id="{7A357B7A-D018-D548-A520-2633859EC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0" y="2819400"/>
            <a:ext cx="354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2</a:t>
            </a:r>
            <a:endParaRPr lang="zh-CN" altLang="en-US" sz="2400" i="0" baseline="-25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74770" name="文本框 36">
            <a:extLst>
              <a:ext uri="{FF2B5EF4-FFF2-40B4-BE49-F238E27FC236}">
                <a16:creationId xmlns:a16="http://schemas.microsoft.com/office/drawing/2014/main" id="{3ABBEBAE-873D-9340-B83B-3237D280A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763" y="1862138"/>
            <a:ext cx="354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2</a:t>
            </a:r>
            <a:endParaRPr lang="zh-CN" altLang="en-US" sz="2400" i="0" baseline="-25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日期占位符 3">
            <a:extLst>
              <a:ext uri="{FF2B5EF4-FFF2-40B4-BE49-F238E27FC236}">
                <a16:creationId xmlns:a16="http://schemas.microsoft.com/office/drawing/2014/main" id="{23CAAC1C-81AD-2D48-ABCC-5AAA4D5493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600C2F-78DD-504A-A828-80E03B7D2F3B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76803" name="灯片编号占位符 5">
            <a:extLst>
              <a:ext uri="{FF2B5EF4-FFF2-40B4-BE49-F238E27FC236}">
                <a16:creationId xmlns:a16="http://schemas.microsoft.com/office/drawing/2014/main" id="{AA030CBD-B3F8-B342-A988-E973ECAA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65BAE-4349-C240-8D1F-71FE65CBAA7F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2B85CFF4-6959-344F-BD1B-35AEC09DE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ea typeface="Baskerville" panose="02020502070401020303" pitchFamily="18" charset="0"/>
              </a:rPr>
              <a:t>Sethi</a:t>
            </a:r>
            <a:r>
              <a:rPr lang="en-US" altLang="zh-CN" b="0" dirty="0">
                <a:ea typeface="Baskerville" panose="02020502070401020303" pitchFamily="18" charset="0"/>
              </a:rPr>
              <a:t>-Ullman Labeling Algorithm</a:t>
            </a: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62C802DE-4D67-7745-A922-6226448E78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Maximal Munch should identify the tiles simultaneously with the labeling algorithm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Next pass emits </a:t>
            </a:r>
            <a:r>
              <a:rPr lang="en-US" altLang="zh-CN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Assem</a:t>
            </a:r>
            <a:r>
              <a:rPr lang="en-US" altLang="zh-CN" dirty="0">
                <a:ea typeface="Baskerville" panose="02020502070401020303" pitchFamily="18" charset="0"/>
              </a:rPr>
              <a:t> instruction for the tiles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In descendent order of </a:t>
            </a:r>
            <a:r>
              <a:rPr lang="en-US" altLang="zh-CN" dirty="0">
                <a:latin typeface="Consolas" panose="020B0609020204030204" pitchFamily="49" charset="0"/>
                <a:ea typeface="Baskerville" panose="02020502070401020303" pitchFamily="18" charset="0"/>
              </a:rPr>
              <a:t>need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</a:rPr>
              <a:t>Will minimize the number of simultaneously live temporaries and reduce the number of spills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>
            <a:extLst>
              <a:ext uri="{FF2B5EF4-FFF2-40B4-BE49-F238E27FC236}">
                <a16:creationId xmlns:a16="http://schemas.microsoft.com/office/drawing/2014/main" id="{6359FA02-A69A-884C-89E9-C4F0C05A34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E56BBF-F449-F04D-8318-336AF398E2E0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11267" name="灯片编号占位符 5">
            <a:extLst>
              <a:ext uri="{FF2B5EF4-FFF2-40B4-BE49-F238E27FC236}">
                <a16:creationId xmlns:a16="http://schemas.microsoft.com/office/drawing/2014/main" id="{023C81BF-18EA-5249-9BB3-EBEFACFA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627F29-F413-C94E-8505-B29842C800FE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E845BCE5-E110-5442-9102-E247F7242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Baskerville" panose="02020502070401020303" pitchFamily="18" charset="0"/>
              </a:rPr>
              <a:t>Control Flow Graph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952565B6-3093-9340-B128-5F85C2DCC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15340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G_graph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FG_AssemFlowGraph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AS_instrList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il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)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Info</a:t>
            </a: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 of each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G_node</a:t>
            </a: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 is actually a pointer to an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AS_instr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jump</a:t>
            </a: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 fields of the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instrs</a:t>
            </a: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 are used to in creating control flow edges</a:t>
            </a:r>
          </a:p>
          <a:p>
            <a:pPr>
              <a:spcBef>
                <a:spcPct val="0"/>
              </a:spcBef>
            </a:pP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Temp_tempList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FG_def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G_node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n)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def</a:t>
            </a: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 information is obtained from the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dst</a:t>
            </a: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 fields of the instruction</a:t>
            </a:r>
          </a:p>
          <a:p>
            <a:pPr>
              <a:spcBef>
                <a:spcPct val="0"/>
              </a:spcBef>
            </a:pP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Temp_tempList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FG_use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G_node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n)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use</a:t>
            </a: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 information is obtained from the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src</a:t>
            </a: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 fields of the instruction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bool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FG_isMove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G_node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>
            <a:extLst>
              <a:ext uri="{FF2B5EF4-FFF2-40B4-BE49-F238E27FC236}">
                <a16:creationId xmlns:a16="http://schemas.microsoft.com/office/drawing/2014/main" id="{9C6037E0-4D29-424F-860B-944636938B9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F15B1A-9E6B-7444-827C-736BC764FA9E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13315" name="灯片编号占位符 5">
            <a:extLst>
              <a:ext uri="{FF2B5EF4-FFF2-40B4-BE49-F238E27FC236}">
                <a16:creationId xmlns:a16="http://schemas.microsoft.com/office/drawing/2014/main" id="{5A941BAE-EE95-4141-ABCC-8040F953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15DACC-DDF3-154B-9E62-97EB70B441F0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4BFB01B1-6B13-9B48-B23C-E2CD9BAC1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Baskerville" panose="02020502070401020303" pitchFamily="18" charset="0"/>
              </a:rPr>
              <a:t>Liveness Analysis 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784B771A-B25E-E94C-BBA5-C5794A29C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Takes a flow graph produce liveness information at the exit of each </a:t>
            </a:r>
            <a:r>
              <a:rPr lang="en-US" altLang="zh-CN" dirty="0" err="1">
                <a:ea typeface="Baskerville" panose="02020502070401020303" pitchFamily="18" charset="0"/>
                <a:cs typeface="Consolas" panose="020B0609020204030204" pitchFamily="49" charset="0"/>
              </a:rPr>
              <a:t>flownode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static void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enterLiveMap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G_table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t,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G_node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flownode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Temp_tempList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temps)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Remember what is live at the exit of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flownode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Using a table to attach information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static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Temp_tempList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lookupLiveMap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G_table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t,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G_node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flownode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>
            <a:extLst>
              <a:ext uri="{FF2B5EF4-FFF2-40B4-BE49-F238E27FC236}">
                <a16:creationId xmlns:a16="http://schemas.microsoft.com/office/drawing/2014/main" id="{C3583765-FEEF-5B4F-9EA0-DFD9C8C660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FA7EC4-C446-084E-BB42-E96695398B2F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15363" name="灯片编号占位符 5">
            <a:extLst>
              <a:ext uri="{FF2B5EF4-FFF2-40B4-BE49-F238E27FC236}">
                <a16:creationId xmlns:a16="http://schemas.microsoft.com/office/drawing/2014/main" id="{C071AA23-FA30-6744-898B-738D6DDF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016676-04D0-F34C-BD91-355861EEEAA8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1C04F939-3930-0649-9F2A-A658FADE5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Baskerville" panose="02020502070401020303" pitchFamily="18" charset="0"/>
              </a:rPr>
              <a:t>Register Allocation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5702F58B-00E0-F244-841C-77316C7CBA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Takes a flow graph produce a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Live_graph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An interference graph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Using liveness information at the exit of each node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A list of node-pairs representing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MOVE</a:t>
            </a: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 instructions</a:t>
            </a:r>
          </a:p>
          <a:p>
            <a:pPr>
              <a:spcBef>
                <a:spcPct val="0"/>
              </a:spcBef>
            </a:pP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Live_gtemp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(n)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Tells what temporary variable is represented by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n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Implemented by making info field point to a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Temp_temp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Baskerville" panose="02020502070401020303" pitchFamily="18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If a variable is defined but never used, we still need to generate interference edge from this variable because this instruction needs to be executed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>
            <a:extLst>
              <a:ext uri="{FF2B5EF4-FFF2-40B4-BE49-F238E27FC236}">
                <a16:creationId xmlns:a16="http://schemas.microsoft.com/office/drawing/2014/main" id="{9F38D6B0-7C00-804B-8B17-056C9851264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C663D4-A406-1241-B2F0-810BBFC343ED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17411" name="灯片编号占位符 5">
            <a:extLst>
              <a:ext uri="{FF2B5EF4-FFF2-40B4-BE49-F238E27FC236}">
                <a16:creationId xmlns:a16="http://schemas.microsoft.com/office/drawing/2014/main" id="{E859E58B-8EFE-C74C-8BA0-530CE4C1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FE80C8-C806-274B-8AD5-8D5DC39E1CE1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4F3D2AD6-E8D4-684A-8326-3F48AE824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Baskerville" panose="02020502070401020303" pitchFamily="18" charset="0"/>
              </a:rPr>
              <a:t>Register Allocation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A82B0E65-24F6-F841-8231-53AF90076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Two ways to represent edges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Adjacent list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Only for normal temporaries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Because the adjacent list for machine registers may be too large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Machine registers cannot be selected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We only coalesce temporary node to machine registers using George method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Bitmap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Both for temporaries and machine registers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Move-related node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associated with a count number of moves 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easy to maintain and test if it is no longer move-related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>
            <a:extLst>
              <a:ext uri="{FF2B5EF4-FFF2-40B4-BE49-F238E27FC236}">
                <a16:creationId xmlns:a16="http://schemas.microsoft.com/office/drawing/2014/main" id="{3F3D4842-B7EE-0348-A03C-EBB6EEBF97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2FB85F-3329-0742-9C7A-476A2A8AA073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19459" name="灯片编号占位符 5">
            <a:extLst>
              <a:ext uri="{FF2B5EF4-FFF2-40B4-BE49-F238E27FC236}">
                <a16:creationId xmlns:a16="http://schemas.microsoft.com/office/drawing/2014/main" id="{1D11C4F9-9D22-9F4A-A26C-C3E7C021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9DDCBA-AF82-C040-8C9D-87E36A219D2A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0866D45A-B4B3-664C-B5DE-55AE43E28E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Baskerville" panose="02020502070401020303" pitchFamily="18" charset="0"/>
              </a:rPr>
              <a:t>Register Allocation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77A6C88D-9E32-DA49-9ADF-DF431476B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All nodes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associated with a count of the number of neighbors currently in the graph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This number is used to determine whether 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a node is of significant degree during coalescing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Baskerville" panose="02020502070401020303" pitchFamily="18" charset="0"/>
                <a:cs typeface="Consolas" panose="020B0609020204030204" pitchFamily="49" charset="0"/>
              </a:rPr>
              <a:t>a node can be removed from the graph during simplification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>
            <a:extLst>
              <a:ext uri="{FF2B5EF4-FFF2-40B4-BE49-F238E27FC236}">
                <a16:creationId xmlns:a16="http://schemas.microsoft.com/office/drawing/2014/main" id="{1D11D5D1-421C-F248-B505-AB140B6C81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136E27-9D46-1241-8280-414BB97929A7}" type="datetime1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2019/11/21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21507" name="灯片编号占位符 5">
            <a:extLst>
              <a:ext uri="{FF2B5EF4-FFF2-40B4-BE49-F238E27FC236}">
                <a16:creationId xmlns:a16="http://schemas.microsoft.com/office/drawing/2014/main" id="{8789308C-2B92-664B-96D7-6523E1EF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6C9DD6-DC6D-6E40-959C-CF371683E55E}" type="slidenum">
              <a:rPr lang="zh-CN" altLang="en-US" sz="1400" smtClean="0">
                <a:latin typeface="Consolas" panose="020B0609020204030204" pitchFamily="49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AEBFE382-707A-4541-94DB-06E0DCAAB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Baskerville" panose="02020502070401020303" pitchFamily="18" charset="0"/>
              </a:rPr>
              <a:t>Program Code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6FFC0269-3CC3-144F-8A6C-128643C5E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procedure Main()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LivenessAnalysis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Build()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MakeWorklist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repeat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if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simplifyWorklist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!= {} then Simplify()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else if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worklistMoves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!= {} then Coalesce()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else if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freezeWorklist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!= {} then Freeze()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else if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spillWorklist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!= {} then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SelectSpill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until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simplifyWorklist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= {} &amp;&amp;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worklistMove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={} &amp;&amp;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    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freezeWorklis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={} &amp;&amp;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spillWorklist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={}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AssignColor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if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spilledNodes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 != {} then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RewriteProgram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spilledNodes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Consolas" panose="020B0609020204030204" pitchFamily="49" charset="0"/>
              </a:rPr>
              <a:t>	    Main()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15386</TotalTime>
  <Words>2564</Words>
  <Application>Microsoft Macintosh PowerPoint</Application>
  <PresentationFormat>如螢幕大小 (4:3)</PresentationFormat>
  <Paragraphs>451</Paragraphs>
  <Slides>36</Slides>
  <Notes>36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2" baseType="lpstr">
      <vt:lpstr>Comic Sans MS</vt:lpstr>
      <vt:lpstr>Arial</vt:lpstr>
      <vt:lpstr>Times New Roman</vt:lpstr>
      <vt:lpstr>宋体</vt:lpstr>
      <vt:lpstr>Math A</vt:lpstr>
      <vt:lpstr>icfp99</vt:lpstr>
      <vt:lpstr>Register Allocation Implementation in the Tiger Compiler</vt:lpstr>
      <vt:lpstr>Graph</vt:lpstr>
      <vt:lpstr>Attach additional information to nodes</vt:lpstr>
      <vt:lpstr>Control Flow Graph</vt:lpstr>
      <vt:lpstr>Liveness Analysis </vt:lpstr>
      <vt:lpstr>Register Allocation</vt:lpstr>
      <vt:lpstr>Register Allocation</vt:lpstr>
      <vt:lpstr>Register Allocation</vt:lpstr>
      <vt:lpstr>Program Code</vt:lpstr>
      <vt:lpstr>Program Code</vt:lpstr>
      <vt:lpstr>Program Code</vt:lpstr>
      <vt:lpstr>Program Code</vt:lpstr>
      <vt:lpstr>Program Code</vt:lpstr>
      <vt:lpstr>Program Code</vt:lpstr>
      <vt:lpstr>Program Code</vt:lpstr>
      <vt:lpstr>Program Code</vt:lpstr>
      <vt:lpstr>Program Code</vt:lpstr>
      <vt:lpstr>Program Code</vt:lpstr>
      <vt:lpstr>Program Code</vt:lpstr>
      <vt:lpstr>Program Code</vt:lpstr>
      <vt:lpstr>Program Code</vt:lpstr>
      <vt:lpstr>Program Code</vt:lpstr>
      <vt:lpstr>Program Code</vt:lpstr>
      <vt:lpstr>Putting It All Together</vt:lpstr>
      <vt:lpstr>As simple as possible, but not simpler</vt:lpstr>
      <vt:lpstr>As simple as possible, but not simpler</vt:lpstr>
      <vt:lpstr>Data structures for frame</vt:lpstr>
      <vt:lpstr>procEntryExit1</vt:lpstr>
      <vt:lpstr>procEntryExit3</vt:lpstr>
      <vt:lpstr>string</vt:lpstr>
      <vt:lpstr>Register Allocation for Trees</vt:lpstr>
      <vt:lpstr>Example</vt:lpstr>
      <vt:lpstr>Example</vt:lpstr>
      <vt:lpstr>Sethi-Ullman Labeling Algorithm</vt:lpstr>
      <vt:lpstr>Sethi-Ullman Labeling Algorithm</vt:lpstr>
      <vt:lpstr>Sethi-Ullman Labeling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Languages and Compilers</dc:title>
  <dc:creator>Alex Aiken &amp; George Necula</dc:creator>
  <cp:lastModifiedBy>Microsoft Office User</cp:lastModifiedBy>
  <cp:revision>398</cp:revision>
  <dcterms:created xsi:type="dcterms:W3CDTF">2000-01-15T07:54:11Z</dcterms:created>
  <dcterms:modified xsi:type="dcterms:W3CDTF">2019-11-21T09:00:17Z</dcterms:modified>
</cp:coreProperties>
</file>