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93" r:id="rId3"/>
    <p:sldId id="394" r:id="rId4"/>
    <p:sldId id="267" r:id="rId5"/>
    <p:sldId id="268" r:id="rId6"/>
    <p:sldId id="269" r:id="rId7"/>
    <p:sldId id="303" r:id="rId8"/>
    <p:sldId id="304" r:id="rId9"/>
    <p:sldId id="270" r:id="rId10"/>
    <p:sldId id="307" r:id="rId11"/>
    <p:sldId id="305" r:id="rId12"/>
    <p:sldId id="306" r:id="rId13"/>
    <p:sldId id="274" r:id="rId14"/>
    <p:sldId id="275" r:id="rId15"/>
    <p:sldId id="276" r:id="rId16"/>
    <p:sldId id="277" r:id="rId17"/>
    <p:sldId id="278" r:id="rId18"/>
    <p:sldId id="279" r:id="rId19"/>
    <p:sldId id="308" r:id="rId20"/>
    <p:sldId id="280" r:id="rId21"/>
    <p:sldId id="281" r:id="rId22"/>
    <p:sldId id="287" r:id="rId23"/>
    <p:sldId id="288" r:id="rId24"/>
    <p:sldId id="324" r:id="rId25"/>
    <p:sldId id="325" r:id="rId26"/>
    <p:sldId id="323" r:id="rId27"/>
    <p:sldId id="322" r:id="rId28"/>
    <p:sldId id="294" r:id="rId29"/>
    <p:sldId id="313" r:id="rId30"/>
    <p:sldId id="321" r:id="rId31"/>
    <p:sldId id="298" r:id="rId32"/>
    <p:sldId id="299" r:id="rId33"/>
    <p:sldId id="315" r:id="rId34"/>
    <p:sldId id="326" r:id="rId35"/>
    <p:sldId id="320" r:id="rId36"/>
    <p:sldId id="366" r:id="rId37"/>
    <p:sldId id="373" r:id="rId38"/>
    <p:sldId id="395" r:id="rId39"/>
    <p:sldId id="396" r:id="rId40"/>
    <p:sldId id="397" r:id="rId41"/>
    <p:sldId id="283" r:id="rId42"/>
    <p:sldId id="284" r:id="rId43"/>
    <p:sldId id="285" r:id="rId44"/>
    <p:sldId id="311" r:id="rId45"/>
    <p:sldId id="297" r:id="rId46"/>
    <p:sldId id="385" r:id="rId47"/>
    <p:sldId id="386" r:id="rId48"/>
    <p:sldId id="336" r:id="rId49"/>
    <p:sldId id="338" r:id="rId50"/>
    <p:sldId id="339" r:id="rId51"/>
    <p:sldId id="398" r:id="rId52"/>
    <p:sldId id="343" r:id="rId53"/>
    <p:sldId id="344" r:id="rId54"/>
    <p:sldId id="376" r:id="rId55"/>
    <p:sldId id="387" r:id="rId56"/>
    <p:sldId id="399" r:id="rId57"/>
    <p:sldId id="389" r:id="rId58"/>
    <p:sldId id="379" r:id="rId59"/>
    <p:sldId id="380" r:id="rId60"/>
    <p:sldId id="345" r:id="rId61"/>
    <p:sldId id="346" r:id="rId62"/>
    <p:sldId id="347" r:id="rId63"/>
    <p:sldId id="400" r:id="rId64"/>
    <p:sldId id="392" r:id="rId65"/>
    <p:sldId id="348" r:id="rId6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9" autoAdjust="0"/>
    <p:restoredTop sz="83221" autoAdjust="0"/>
  </p:normalViewPr>
  <p:slideViewPr>
    <p:cSldViewPr>
      <p:cViewPr varScale="1">
        <p:scale>
          <a:sx n="101" d="100"/>
          <a:sy n="101" d="100"/>
        </p:scale>
        <p:origin x="936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Occam</a:t>
            </a:r>
            <a:r>
              <a:rPr lang="en-US" dirty="0">
                <a:latin typeface="Times New Roman" charset="0"/>
                <a:ea typeface="宋体" charset="0"/>
              </a:rPr>
              <a:t>'</a:t>
            </a:r>
            <a:r>
              <a:rPr lang="en-US" altLang="zh-CN" dirty="0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8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5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3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1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4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Marshal:</a:t>
            </a:r>
            <a:r>
              <a:rPr kumimoji="1" lang="en-US" altLang="zh-CN" baseline="0" dirty="0"/>
              <a:t> 16-19</a:t>
            </a:r>
          </a:p>
          <a:p>
            <a:r>
              <a:rPr kumimoji="1" lang="en-US" altLang="zh-CN" baseline="0" dirty="0" err="1"/>
              <a:t>Unmarshal</a:t>
            </a:r>
            <a:r>
              <a:rPr kumimoji="1" lang="en-US" altLang="zh-CN" baseline="0" dirty="0"/>
              <a:t>: 13 14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latin typeface="Times New Roman" charset="0"/>
              <a:ea typeface="宋体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20831E2-7846-8F4A-822F-C26B5E84CD4B}" type="slidenum">
              <a:rPr lang="zh-CN" altLang="en-US" sz="1200" b="0">
                <a:latin typeface="Times New Roman" charset="0"/>
              </a:rPr>
              <a:pPr/>
              <a:t>9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4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charset="0"/>
                <a:ea typeface="MS PGothic" charset="0"/>
              </a:rPr>
              <a:t>What about the case of "delete-after-open"?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3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Mixed blocks, old and new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A2DC2E0B-2544-FC47-9A27-4FB1D9A39888}" type="slidenum">
              <a:rPr lang="zh-CN" altLang="en-US" sz="1200" b="0">
                <a:latin typeface="Times New Roman" charset="0"/>
              </a:rPr>
              <a:pPr/>
              <a:t>31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7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Occam</a:t>
            </a:r>
            <a:r>
              <a:rPr lang="en-US" dirty="0">
                <a:latin typeface="Times New Roman" charset="0"/>
                <a:ea typeface="宋体" charset="0"/>
              </a:rPr>
              <a:t>'</a:t>
            </a:r>
            <a:r>
              <a:rPr lang="en-US" altLang="zh-CN" dirty="0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38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1831.txt?number=183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RPC &amp; NFS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&amp;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GFS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Enable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Client/Server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model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Stub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MS PGothic" charset="0"/>
              </a:rPr>
              <a:t>Client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arguments into a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request to server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response</a:t>
            </a:r>
          </a:p>
          <a:p>
            <a:r>
              <a:rPr lang="en-US" altLang="zh-CN" sz="2000" dirty="0">
                <a:ea typeface="MS PGothic" charset="0"/>
              </a:rPr>
              <a:t>Service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message</a:t>
            </a:r>
          </a:p>
          <a:p>
            <a:pPr lvl="1"/>
            <a:r>
              <a:rPr lang="en-US" altLang="zh-CN" sz="1800" dirty="0">
                <a:ea typeface="MS PGothic" charset="0"/>
              </a:rPr>
              <a:t>Get the parameters from the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Call the procedure (e.g. </a:t>
            </a:r>
            <a:r>
              <a:rPr lang="en-US" altLang="zh-CN" sz="1800" b="1" dirty="0">
                <a:ea typeface="MS PGothic" charset="0"/>
              </a:rPr>
              <a:t>GET_TIME</a:t>
            </a:r>
            <a:r>
              <a:rPr lang="en-US" altLang="zh-CN" sz="1800" dirty="0">
                <a:ea typeface="MS PGothic" charset="0"/>
              </a:rPr>
              <a:t>)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result into a response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response to the client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E335A82-A9D7-174D-A8DE-95DE2954AB9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506" y="1417340"/>
            <a:ext cx="3165939" cy="1323439"/>
          </a:xfrm>
          <a:prstGeom prst="rect">
            <a:avLst/>
          </a:prstGeom>
          <a:ln>
            <a:solidFill>
              <a:srgbClr val="009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hide communication details from up-level code, so that up-level code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14840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102" y="1254723"/>
            <a:ext cx="4005898" cy="1606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MEASURE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-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102" y="3136369"/>
            <a:ext cx="8094148" cy="21605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, {"Get time",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)})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GET_RETCODE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 != "OK"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HANDLE_ERROR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7674" y="1289293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3133" y="244581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client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cxnSpLocks/>
            <a:stCxn id="9" idx="2"/>
          </p:cNvCxnSpPr>
          <p:nvPr/>
        </p:nvCxnSpPr>
        <p:spPr>
          <a:xfrm>
            <a:off x="7502722" y="2845928"/>
            <a:ext cx="0" cy="29044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788025" y="1489348"/>
            <a:ext cx="28803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8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128675"/>
            <a:ext cx="465397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r>
              <a:rPr lang="en-US" altLang="zh-CN" sz="1600" dirty="0">
                <a:latin typeface="Consolas" panose="020B0609020204030204" pitchFamily="49" charset="0"/>
              </a:rPr>
              <a:t> &lt;- CLOCK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    time</a:t>
            </a:r>
            <a:r>
              <a:rPr lang="en-US" altLang="zh-CN" sz="1600" dirty="0">
                <a:latin typeface="Consolas" panose="020B0609020204030204" pitchFamily="49" charset="0"/>
              </a:rPr>
              <a:t> &lt;- CONVERT_TO_UNITS(time, units)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2475195"/>
            <a:ext cx="8577898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TIME_SERVICE</a:t>
            </a:r>
            <a:r>
              <a:rPr lang="en-US" altLang="zh-CN" sz="1600" dirty="0">
                <a:latin typeface="Consolas" panose="020B0609020204030204" pitchFamily="49" charset="0"/>
              </a:rPr>
              <a:t> ()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do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forever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GET_OPCODE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= "Get time" and 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SECONDS or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MINUTES) then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{"OK",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{"Bad request"}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7081" y="1150306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9" y="1345332"/>
            <a:ext cx="360039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25061" y="173731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server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52320" y="2137420"/>
            <a:ext cx="1" cy="337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4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96FF"/>
                </a:solidFill>
              </a:rPr>
              <a:t>message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Service ID (e.g., function ID)</a:t>
            </a:r>
          </a:p>
          <a:p>
            <a:pPr lvl="1"/>
            <a:r>
              <a:rPr kumimoji="1" lang="en-US" altLang="zh-CN" dirty="0"/>
              <a:t>Service parameter (e.g., function parameter)</a:t>
            </a:r>
          </a:p>
          <a:p>
            <a:pPr lvl="1"/>
            <a:r>
              <a:rPr kumimoji="1" lang="en-US" altLang="zh-CN" dirty="0"/>
              <a:t>Using 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Request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kumimoji="1" lang="en-US" altLang="zh-CN" dirty="0"/>
              <a:t>UDP header...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 err="1"/>
              <a:t>rpc</a:t>
            </a:r>
            <a:r>
              <a:rPr kumimoji="1" lang="en-US" altLang="zh-CN" dirty="0"/>
              <a:t>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program #</a:t>
            </a:r>
          </a:p>
          <a:p>
            <a:pPr lvl="2"/>
            <a:r>
              <a:rPr kumimoji="1" lang="en-US" altLang="zh-CN" dirty="0"/>
              <a:t>program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procedure #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/>
              <a:t>arguments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55976" y="177738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 is short for "transaction"</a:t>
            </a: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reply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remembers the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of each call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976" y="339349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Server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prog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#,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proc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3635896" y="200540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635896" y="3289548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3635896" y="3709595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Reply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UDP header …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accepted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rpc</a:t>
            </a:r>
            <a:r>
              <a:rPr kumimoji="1" lang="en-US" altLang="zh-CN" dirty="0"/>
              <a:t> version, or </a:t>
            </a:r>
            <a:r>
              <a:rPr kumimoji="1" lang="en-US" altLang="zh-CN" dirty="0" err="1"/>
              <a:t>auth</a:t>
            </a:r>
            <a:r>
              <a:rPr kumimoji="1" lang="en-US" altLang="zh-CN" dirty="0"/>
              <a:t> failure)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success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prog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proc</a:t>
            </a:r>
            <a:r>
              <a:rPr kumimoji="1" lang="en-US" altLang="zh-CN" dirty="0"/>
              <a:t> #)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results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4392488"/>
          </a:xfrm>
        </p:spPr>
        <p:txBody>
          <a:bodyPr>
            <a:normAutofit fontScale="92500"/>
          </a:bodyPr>
          <a:lstStyle/>
          <a:p>
            <a:r>
              <a:rPr kumimoji="1" lang="en-US" altLang="zh-CN" sz="2400" dirty="0"/>
              <a:t>Marshal</a:t>
            </a:r>
          </a:p>
          <a:p>
            <a:pPr lvl="1"/>
            <a:r>
              <a:rPr kumimoji="1" lang="en-US" altLang="zh-CN" sz="2000" dirty="0"/>
              <a:t>Convert an object into </a:t>
            </a:r>
            <a:r>
              <a:rPr kumimoji="1" lang="en-US" altLang="zh-CN" sz="2000" b="1" dirty="0">
                <a:solidFill>
                  <a:srgbClr val="0096FF"/>
                </a:solidFill>
              </a:rPr>
              <a:t>an array of bytes</a:t>
            </a:r>
            <a:r>
              <a:rPr kumimoji="1" lang="en-US" altLang="zh-CN" sz="2000" dirty="0"/>
              <a:t> with enough annotation so that the </a:t>
            </a:r>
            <a:r>
              <a:rPr kumimoji="1" lang="en-US" altLang="zh-CN" sz="2000" dirty="0" err="1"/>
              <a:t>unmarshall</a:t>
            </a:r>
            <a:r>
              <a:rPr kumimoji="1" lang="en-US" altLang="zh-CN" sz="2000" dirty="0"/>
              <a:t> procedure can convert it back into an object</a:t>
            </a:r>
          </a:p>
          <a:p>
            <a:r>
              <a:rPr kumimoji="1" lang="en-US" altLang="zh-CN" sz="2400" dirty="0"/>
              <a:t>Serialization is not easy</a:t>
            </a:r>
          </a:p>
          <a:p>
            <a:pPr lvl="1"/>
            <a:r>
              <a:rPr kumimoji="1" lang="en-US" altLang="zh-CN" sz="2000" dirty="0"/>
              <a:t>E.g., </a:t>
            </a:r>
            <a:r>
              <a:rPr kumimoji="1" lang="en-US" altLang="zh-CN" sz="2000" b="1" dirty="0"/>
              <a:t>big endian </a:t>
            </a:r>
            <a:r>
              <a:rPr kumimoji="1" lang="en-US" altLang="zh-CN" sz="2000" dirty="0"/>
              <a:t>VS. </a:t>
            </a:r>
            <a:r>
              <a:rPr kumimoji="1" lang="en-US" altLang="zh-CN" sz="2000" b="1" dirty="0"/>
              <a:t>little endian</a:t>
            </a:r>
          </a:p>
          <a:p>
            <a:pPr lvl="2"/>
            <a:r>
              <a:rPr kumimoji="1" lang="en-US" altLang="zh-CN" sz="1800" dirty="0"/>
              <a:t>Big endian on network</a:t>
            </a:r>
          </a:p>
          <a:p>
            <a:pPr lvl="2"/>
            <a:r>
              <a:rPr kumimoji="1" lang="en-US" altLang="zh-CN" sz="1800" dirty="0"/>
              <a:t>Two functions: </a:t>
            </a:r>
            <a:r>
              <a:rPr kumimoji="1" lang="en-US" altLang="zh-CN" sz="1800" dirty="0" err="1"/>
              <a:t>htons</a:t>
            </a:r>
            <a:r>
              <a:rPr kumimoji="1" lang="en-US" altLang="zh-CN" sz="1800" dirty="0"/>
              <a:t>(), </a:t>
            </a:r>
            <a:r>
              <a:rPr kumimoji="1" lang="en-US" altLang="zh-CN" sz="1800" dirty="0" err="1"/>
              <a:t>ntohs</a:t>
            </a:r>
            <a:r>
              <a:rPr kumimoji="1" lang="en-US" altLang="zh-CN" sz="1800" dirty="0"/>
              <a:t>()</a:t>
            </a:r>
          </a:p>
          <a:p>
            <a:pPr lvl="1"/>
            <a:r>
              <a:rPr kumimoji="1" lang="en-US" altLang="zh-CN" sz="2200" dirty="0"/>
              <a:t>Using </a:t>
            </a:r>
            <a:r>
              <a:rPr kumimoji="1" lang="en-US" altLang="zh-CN" sz="2200" b="1" dirty="0"/>
              <a:t>IEEE 754</a:t>
            </a:r>
            <a:r>
              <a:rPr kumimoji="1" lang="en-US" altLang="zh-CN" sz="2200" dirty="0"/>
              <a:t> or not?</a:t>
            </a:r>
          </a:p>
          <a:p>
            <a:pPr lvl="1"/>
            <a:r>
              <a:rPr kumimoji="1" lang="en-US" altLang="zh-CN" sz="2000" dirty="0"/>
              <a:t>What about an array?</a:t>
            </a:r>
          </a:p>
          <a:p>
            <a:pPr lvl="1"/>
            <a:r>
              <a:rPr kumimoji="1" lang="en-US" altLang="zh-CN" sz="2000" dirty="0"/>
              <a:t>What about a pointer?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785492"/>
            <a:ext cx="2260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Automatic Stub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Generate stubs from an </a:t>
            </a:r>
            <a:r>
              <a:rPr lang="en-US" sz="2400" b="1" u="sng" dirty="0"/>
              <a:t>interface specification</a:t>
            </a:r>
          </a:p>
          <a:p>
            <a:pPr lvl="1">
              <a:defRPr/>
            </a:pPr>
            <a:r>
              <a:rPr lang="en-US" dirty="0"/>
              <a:t>Tool to look at argument and return types</a:t>
            </a:r>
          </a:p>
          <a:p>
            <a:pPr lvl="1">
              <a:defRPr/>
            </a:pPr>
            <a:r>
              <a:rPr lang="en-US" dirty="0"/>
              <a:t>Generate </a:t>
            </a:r>
            <a:r>
              <a:rPr lang="en-US" dirty="0">
                <a:solidFill>
                  <a:srgbClr val="0096FF"/>
                </a:solidFill>
              </a:rPr>
              <a:t>marshal</a:t>
            </a:r>
            <a:r>
              <a:rPr lang="en-US" dirty="0"/>
              <a:t> and </a:t>
            </a:r>
            <a:r>
              <a:rPr lang="en-US" dirty="0" err="1">
                <a:solidFill>
                  <a:srgbClr val="0096FF"/>
                </a:solidFill>
              </a:rPr>
              <a:t>unmarshal</a:t>
            </a:r>
            <a:r>
              <a:rPr lang="en-US" dirty="0"/>
              <a:t> code</a:t>
            </a:r>
          </a:p>
          <a:p>
            <a:pPr lvl="1">
              <a:defRPr/>
            </a:pPr>
            <a:r>
              <a:rPr lang="en-US" dirty="0"/>
              <a:t>Generate stub procedures</a:t>
            </a:r>
          </a:p>
          <a:p>
            <a:pPr lvl="1">
              <a:defRPr/>
            </a:pPr>
            <a:r>
              <a:rPr lang="en-US" dirty="0"/>
              <a:t>Saves programming (thus less error)</a:t>
            </a:r>
          </a:p>
          <a:p>
            <a:pPr lvl="1">
              <a:defRPr/>
            </a:pPr>
            <a:r>
              <a:rPr lang="en-US" dirty="0"/>
              <a:t>Ensures agreement on argument types</a:t>
            </a:r>
          </a:p>
          <a:p>
            <a:pPr lvl="2">
              <a:defRPr/>
            </a:pPr>
            <a:r>
              <a:rPr lang="en-US" dirty="0"/>
              <a:t>E.g., consistent function ID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334BBFA9-A866-1A4C-B36B-B239E762149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0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dirty="0"/>
              <a:t>1. Standards for wire format of RPC message and data types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2. Library of routines to marshal /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data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3. Stub generator, or RPC compiler, to produce "stubs"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client: marshal arguments, call, wait,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reply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server: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arguments, call real function, marshal reply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/>
              <a:t>4. Server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Dispatch each call message to correct server stub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5. Client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Give each reply to correct waiting thread / callback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6. Binding: how does client find the right server? </a:t>
            </a:r>
            <a:endParaRPr kumimoji="1"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D375-6C3A-F14D-9E20-A2FD390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639F-8DF2-004F-977B-AB01B4EA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Taobao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D33B4B-B819-9440-BCB9-3EE867D85FD3}"/>
              </a:ext>
            </a:extLst>
          </p:cNvPr>
          <p:cNvSpPr/>
          <p:nvPr/>
        </p:nvSpPr>
        <p:spPr>
          <a:xfrm>
            <a:off x="3455542" y="2185655"/>
            <a:ext cx="3024336" cy="578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D3FB5E-68ED-9641-BA73-EF6D2A6A2AE2}"/>
              </a:ext>
            </a:extLst>
          </p:cNvPr>
          <p:cNvSpPr/>
          <p:nvPr/>
        </p:nvSpPr>
        <p:spPr>
          <a:xfrm>
            <a:off x="5032326" y="2921124"/>
            <a:ext cx="144755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B21BB1-AD78-1C4E-90B9-A6C65C8FF7F0}"/>
              </a:ext>
            </a:extLst>
          </p:cNvPr>
          <p:cNvSpPr/>
          <p:nvPr/>
        </p:nvSpPr>
        <p:spPr>
          <a:xfrm>
            <a:off x="3455542" y="2921124"/>
            <a:ext cx="144755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8790ED-648C-6544-AB06-C6EAB99F33F9}"/>
              </a:ext>
            </a:extLst>
          </p:cNvPr>
          <p:cNvSpPr/>
          <p:nvPr/>
        </p:nvSpPr>
        <p:spPr>
          <a:xfrm>
            <a:off x="5032326" y="3484116"/>
            <a:ext cx="144755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F7585-1899-FC44-8316-F45AEFB858AD}"/>
              </a:ext>
            </a:extLst>
          </p:cNvPr>
          <p:cNvSpPr/>
          <p:nvPr/>
        </p:nvSpPr>
        <p:spPr>
          <a:xfrm>
            <a:off x="3455542" y="3484116"/>
            <a:ext cx="144755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336017-9A80-2D4C-815C-28EE8D2AB473}"/>
              </a:ext>
            </a:extLst>
          </p:cNvPr>
          <p:cNvSpPr/>
          <p:nvPr/>
        </p:nvSpPr>
        <p:spPr>
          <a:xfrm>
            <a:off x="3455542" y="4067874"/>
            <a:ext cx="3024336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B95FAA-74CA-FB4E-A18B-B47B89B24568}"/>
              </a:ext>
            </a:extLst>
          </p:cNvPr>
          <p:cNvSpPr/>
          <p:nvPr/>
        </p:nvSpPr>
        <p:spPr>
          <a:xfrm>
            <a:off x="3448150" y="4651633"/>
            <a:ext cx="144755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49BAF5-8E5F-7C4F-B2E9-7B07B6075BEF}"/>
              </a:ext>
            </a:extLst>
          </p:cNvPr>
          <p:cNvSpPr/>
          <p:nvPr/>
        </p:nvSpPr>
        <p:spPr>
          <a:xfrm>
            <a:off x="5032326" y="4651633"/>
            <a:ext cx="144755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C0561-3B81-4544-BFC9-F3EB3243C277}"/>
              </a:ext>
            </a:extLst>
          </p:cNvPr>
          <p:cNvSpPr txBox="1"/>
          <p:nvPr/>
        </p:nvSpPr>
        <p:spPr>
          <a:xfrm>
            <a:off x="6798660" y="400962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PIO,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MMIO,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DMA,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Bus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transaction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819413-2ADF-EA4D-BD73-391FA566082B}"/>
              </a:ext>
            </a:extLst>
          </p:cNvPr>
          <p:cNvSpPr txBox="1"/>
          <p:nvPr/>
        </p:nvSpPr>
        <p:spPr>
          <a:xfrm>
            <a:off x="6787572" y="2240816"/>
            <a:ext cx="187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Accept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requests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&amp;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reply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files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HTTP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70801-0FB1-C440-9106-A8A8A1A0D11E}"/>
              </a:ext>
            </a:extLst>
          </p:cNvPr>
          <p:cNvSpPr txBox="1"/>
          <p:nvPr/>
        </p:nvSpPr>
        <p:spPr>
          <a:xfrm>
            <a:off x="6789832" y="287553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inode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FAT,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VFS,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API,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Crash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consistency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4236A5-AD02-0048-9DD5-34B12DE9A8B4}"/>
              </a:ext>
            </a:extLst>
          </p:cNvPr>
          <p:cNvSpPr txBox="1"/>
          <p:nvPr/>
        </p:nvSpPr>
        <p:spPr>
          <a:xfrm>
            <a:off x="6789832" y="34335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controlling,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Interrupt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handling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14DEC1-F48C-8A48-8B9A-18ACB9150538}"/>
              </a:ext>
            </a:extLst>
          </p:cNvPr>
          <p:cNvSpPr txBox="1"/>
          <p:nvPr/>
        </p:nvSpPr>
        <p:spPr>
          <a:xfrm>
            <a:off x="6780964" y="45856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Disk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structure,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SSD,</a:t>
            </a:r>
            <a:r>
              <a:rPr kumimoji="1" lang="zh-CN" altLang="en-US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Optimization</a:t>
            </a:r>
            <a:endParaRPr kumimoji="1" lang="zh-CN" altLang="en-US" sz="1400" dirty="0">
              <a:solidFill>
                <a:schemeClr val="tx2"/>
              </a:solidFill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9FE82B-00DB-6E45-A976-F13B0499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0" y="3638470"/>
            <a:ext cx="2192728" cy="14340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484EA99F-4C02-8743-8555-E50210A8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744" y="2161977"/>
            <a:ext cx="533400" cy="533400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546659F-77CC-BF46-B93F-B0B71B818AC8}"/>
              </a:ext>
            </a:extLst>
          </p:cNvPr>
          <p:cNvCxnSpPr/>
          <p:nvPr/>
        </p:nvCxnSpPr>
        <p:spPr>
          <a:xfrm>
            <a:off x="2267744" y="2433767"/>
            <a:ext cx="109348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4C0394-6FE7-2946-B4EB-52C6A98B499D}"/>
              </a:ext>
            </a:extLst>
          </p:cNvPr>
          <p:cNvCxnSpPr>
            <a:cxnSpLocks/>
          </p:cNvCxnSpPr>
          <p:nvPr/>
        </p:nvCxnSpPr>
        <p:spPr>
          <a:xfrm flipH="1">
            <a:off x="2586793" y="2569468"/>
            <a:ext cx="774438" cy="9407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139B244-15FA-954B-85F0-BDBC7BE11FBF}"/>
              </a:ext>
            </a:extLst>
          </p:cNvPr>
          <p:cNvCxnSpPr>
            <a:cxnSpLocks/>
          </p:cNvCxnSpPr>
          <p:nvPr/>
        </p:nvCxnSpPr>
        <p:spPr>
          <a:xfrm flipH="1" flipV="1">
            <a:off x="1870444" y="2764036"/>
            <a:ext cx="716349" cy="74622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1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/>
              <a:t>Keeps track of outstanding requests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/>
              <a:t>For each, </a:t>
            </a:r>
            <a:r>
              <a:rPr kumimoji="1" lang="en-US" altLang="zh-CN" sz="2400" dirty="0" err="1">
                <a:solidFill>
                  <a:srgbClr val="0096FF"/>
                </a:solidFill>
              </a:rPr>
              <a:t>xid</a:t>
            </a:r>
            <a:r>
              <a:rPr kumimoji="1" lang="en-US" altLang="zh-CN" sz="2400" dirty="0"/>
              <a:t> and caller's thread / callback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Matches replies to 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callers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Multiple callers may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one socket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Usually handles </a:t>
            </a:r>
            <a:r>
              <a:rPr kumimoji="1" lang="en-US" altLang="zh-CN" sz="2800" b="1" u="sng" dirty="0"/>
              <a:t>timing out</a:t>
            </a:r>
            <a:r>
              <a:rPr kumimoji="1" lang="en-US" altLang="zh-CN" sz="2800" dirty="0"/>
              <a:t> and retransmitting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Type-1: Create a </a:t>
            </a:r>
            <a:r>
              <a:rPr kumimoji="1" lang="en-US" altLang="zh-CN" dirty="0">
                <a:solidFill>
                  <a:srgbClr val="0096FF"/>
                </a:solidFill>
              </a:rPr>
              <a:t>new thread </a:t>
            </a:r>
            <a:r>
              <a:rPr kumimoji="1" lang="en-US" altLang="zh-CN" dirty="0"/>
              <a:t>per request</a:t>
            </a:r>
          </a:p>
          <a:p>
            <a:pPr lvl="1"/>
            <a:r>
              <a:rPr kumimoji="1" lang="en-US" altLang="zh-CN" dirty="0"/>
              <a:t>Master thread reads socket[s]</a:t>
            </a:r>
          </a:p>
          <a:p>
            <a:r>
              <a:rPr kumimoji="1" lang="en-US" altLang="zh-CN" dirty="0"/>
              <a:t>Type-2: Use a </a:t>
            </a:r>
            <a:r>
              <a:rPr kumimoji="1" lang="en-US" altLang="zh-CN" dirty="0">
                <a:solidFill>
                  <a:srgbClr val="0096FF"/>
                </a:solidFill>
              </a:rPr>
              <a:t>fixed pool </a:t>
            </a:r>
            <a:r>
              <a:rPr kumimoji="1" lang="en-US" altLang="zh-CN" dirty="0"/>
              <a:t>of threads</a:t>
            </a:r>
          </a:p>
          <a:p>
            <a:pPr lvl="1"/>
            <a:r>
              <a:rPr kumimoji="1" lang="en-US" altLang="zh-CN" dirty="0"/>
              <a:t>Use a queue if too many requests </a:t>
            </a:r>
          </a:p>
          <a:p>
            <a:pPr lvl="1"/>
            <a:r>
              <a:rPr kumimoji="1" lang="en-US" altLang="zh-CN" dirty="0"/>
              <a:t>E.g., NFS server</a:t>
            </a:r>
          </a:p>
          <a:p>
            <a:r>
              <a:rPr kumimoji="1" lang="en-US" altLang="zh-CN" dirty="0"/>
              <a:t>Type-3: Just </a:t>
            </a:r>
            <a:r>
              <a:rPr kumimoji="1" lang="en-US" altLang="zh-CN" dirty="0">
                <a:solidFill>
                  <a:srgbClr val="0096FF"/>
                </a:solidFill>
              </a:rPr>
              <a:t>one thread </a:t>
            </a:r>
            <a:r>
              <a:rPr kumimoji="1" lang="en-US" altLang="zh-CN" dirty="0"/>
              <a:t>for </a:t>
            </a:r>
            <a:r>
              <a:rPr kumimoji="1" lang="en-US" altLang="zh-CN" b="1" dirty="0"/>
              <a:t>serial execution</a:t>
            </a:r>
          </a:p>
          <a:p>
            <a:pPr lvl="1"/>
            <a:r>
              <a:rPr kumimoji="1" lang="en-US" altLang="zh-CN" dirty="0"/>
              <a:t>Simplifies concurrency, e.g., the X server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NFS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4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NFS (Network File System)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>
                <a:ea typeface="MS PGothic" charset="0"/>
              </a:rPr>
              <a:t>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</a:t>
            </a:r>
            <a:r>
              <a:rPr lang="zh-CN" altLang="en-US" sz="2000" dirty="0">
                <a:ea typeface="MS PGothic" charset="0"/>
              </a:rPr>
              <a:t> </a:t>
            </a:r>
            <a:r>
              <a:rPr lang="en-US" altLang="zh-CN" sz="2000" dirty="0">
                <a:ea typeface="MS PGothic" charset="0"/>
              </a:rPr>
              <a:t>Inc., 1980s, designed for workstations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Centralized management: easy to share &amp; backup files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Cost benefit: workstations without disks</a:t>
            </a:r>
          </a:p>
          <a:p>
            <a:r>
              <a:rPr lang="en-US" altLang="zh-CN" sz="2400" dirty="0">
                <a:ea typeface="MS PGothic" charset="0"/>
              </a:rPr>
              <a:t>NFS goals</a:t>
            </a:r>
          </a:p>
          <a:p>
            <a:pPr lvl="1"/>
            <a:r>
              <a:rPr lang="en-US" altLang="zh-CN" sz="2000" dirty="0">
                <a:ea typeface="MS PGothic" charset="0"/>
              </a:rPr>
              <a:t>Transparency: compatibility with existing applications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OS independent: clients even in DOS</a:t>
            </a:r>
          </a:p>
          <a:p>
            <a:pPr lvl="1"/>
            <a:r>
              <a:rPr lang="en-US" altLang="zh-CN" sz="2000" dirty="0">
                <a:ea typeface="MS PGothic" charset="0"/>
              </a:rPr>
              <a:t>Easy to deploy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4B49AE3-0B2A-3F47-9A6F-178F0B4D31A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04062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# mount –t 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10.131.250.6:/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mnt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endParaRPr lang="en-US" altLang="zh-CN" dirty="0">
              <a:latin typeface="Consolas" panose="020B0609020204030204" pitchFamily="49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8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in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18536A5-006B-DD4E-807B-722C4336450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308"/>
            <a:ext cx="61653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8264" y="1129308"/>
            <a:ext cx="19442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Where is OPEN and CLOSE?</a:t>
            </a:r>
            <a:endParaRPr lang="zh-CN" altLang="en-US" b="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8962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NFS Overview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0211" y="28620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No state after open()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3688" y="2641476"/>
            <a:ext cx="432048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36179" y="2562113"/>
            <a:ext cx="432049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4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Handler for a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MS PGothic" charset="0"/>
              </a:rPr>
              <a:t>File handler contains three parts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File system identifier</a:t>
            </a:r>
            <a:r>
              <a:rPr lang="en-US" altLang="zh-CN" sz="2000" dirty="0">
                <a:ea typeface="MS PGothic" charset="0"/>
              </a:rPr>
              <a:t>: for server to identify the file system</a:t>
            </a:r>
          </a:p>
          <a:p>
            <a:pPr lvl="1"/>
            <a:r>
              <a:rPr lang="en-US" altLang="zh-CN" sz="2000" b="1" u="sng" dirty="0" err="1">
                <a:solidFill>
                  <a:srgbClr val="0096FF"/>
                </a:solidFill>
                <a:ea typeface="MS PGothic" charset="0"/>
              </a:rPr>
              <a:t>inode</a:t>
            </a:r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 number</a:t>
            </a:r>
            <a:r>
              <a:rPr lang="en-US" altLang="zh-CN" sz="2000" dirty="0">
                <a:ea typeface="MS PGothic" charset="0"/>
              </a:rPr>
              <a:t>: for server to locate the file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Generation number</a:t>
            </a:r>
            <a:r>
              <a:rPr lang="en-US" altLang="zh-CN" sz="2000" dirty="0">
                <a:ea typeface="MS PGothic" charset="0"/>
              </a:rPr>
              <a:t>: for server to maintain consistency of a file</a:t>
            </a:r>
          </a:p>
          <a:p>
            <a:pPr lvl="1"/>
            <a:endParaRPr lang="en-US" altLang="zh-CN" sz="2000" dirty="0">
              <a:ea typeface="MS PGothic" charset="0"/>
            </a:endParaRPr>
          </a:p>
          <a:p>
            <a:r>
              <a:rPr lang="en-US" altLang="zh-CN" sz="2400" dirty="0">
                <a:ea typeface="MS PGothic" charset="0"/>
              </a:rPr>
              <a:t>Can still work across server failures</a:t>
            </a:r>
          </a:p>
          <a:p>
            <a:pPr lvl="1"/>
            <a:r>
              <a:rPr lang="en-US" altLang="zh-CN" sz="2200" dirty="0">
                <a:ea typeface="MS PGothic" charset="0"/>
              </a:rPr>
              <a:t>E.g., server reboot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: Why not put </a:t>
            </a:r>
            <a:r>
              <a:rPr lang="en-US" altLang="zh-CN" sz="2400" u="sng" dirty="0">
                <a:solidFill>
                  <a:srgbClr val="C00000"/>
                </a:solidFill>
                <a:ea typeface="MS PGothic" charset="0"/>
              </a:rPr>
              <a:t>path name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 in the handle?</a:t>
            </a:r>
            <a:endParaRPr lang="zh-CN" altLang="en-US" sz="2400" dirty="0">
              <a:solidFill>
                <a:srgbClr val="C00000"/>
              </a:solidFill>
              <a:ea typeface="MS PGothic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087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1: Rename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3918530-48DE-364C-9827-192746DB65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345332"/>
            <a:ext cx="7572375" cy="1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3265264"/>
            <a:ext cx="8305800" cy="1968500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UNIX Spec:</a:t>
            </a:r>
          </a:p>
          <a:p>
            <a:pPr lvl="1"/>
            <a:r>
              <a:rPr lang="en-US" altLang="zh-CN" dirty="0">
                <a:ea typeface="MS PGothic" charset="0"/>
              </a:rPr>
              <a:t>Program 1 should read "dir2/f"</a:t>
            </a:r>
          </a:p>
          <a:p>
            <a:pPr lvl="1"/>
            <a:r>
              <a:rPr lang="en-US" altLang="zh-CN" dirty="0">
                <a:ea typeface="MS PGothic" charset="0"/>
              </a:rPr>
              <a:t>NFS should keep the spec</a:t>
            </a:r>
            <a:endParaRPr lang="zh-CN" alt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Stateless on NFS server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Stateless on NFS server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Each RPC contains all the information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: What about states like file cursor?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Client maintains the states, including the file cursor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Client</a:t>
            </a:r>
            <a:r>
              <a:rPr lang="zh-CN" altLang="en-US" sz="2000" dirty="0">
                <a:ea typeface="MS PGothic" charset="0"/>
              </a:rPr>
              <a:t> </a:t>
            </a:r>
            <a:r>
              <a:rPr lang="en-US" altLang="zh-CN" sz="2000" dirty="0">
                <a:ea typeface="MS PGothic" charset="0"/>
              </a:rPr>
              <a:t>can repeat a request until it receives a reply (</a:t>
            </a:r>
            <a:r>
              <a:rPr lang="en-US" altLang="zh-CN" sz="2000" dirty="0">
                <a:solidFill>
                  <a:srgbClr val="0096FF"/>
                </a:solidFill>
                <a:ea typeface="MS PGothic" charset="0"/>
              </a:rPr>
              <a:t>at least once</a:t>
            </a:r>
            <a:r>
              <a:rPr lang="en-US" altLang="zh-CN" sz="2000" dirty="0">
                <a:ea typeface="MS PGothic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Server may execute the same request twice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Solution: each RPC is tagged with a transaction number, and server maintains some "soft" state: reply cache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What if the server </a:t>
            </a:r>
            <a:r>
              <a:rPr lang="en-US" altLang="zh-CN" sz="1800" u="sng" dirty="0">
                <a:solidFill>
                  <a:srgbClr val="C00000"/>
                </a:solidFill>
                <a:ea typeface="MS PGothic" charset="0"/>
              </a:rPr>
              <a:t>fails between two same requests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?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9B973B8-469E-4540-956B-7AEBD6CD5CB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2: Delete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ea typeface="MS PGothic" charset="0"/>
              </a:rPr>
              <a:t>UNIX spec:</a:t>
            </a:r>
          </a:p>
          <a:p>
            <a:pPr lvl="1"/>
            <a:r>
              <a:rPr lang="en-US" altLang="zh-CN" sz="2400" dirty="0">
                <a:ea typeface="MS PGothic" charset="0"/>
              </a:rPr>
              <a:t>On local FS, program 2 will read the old file</a:t>
            </a:r>
          </a:p>
          <a:p>
            <a:r>
              <a:rPr lang="en-US" altLang="zh-CN" sz="2800" dirty="0">
                <a:ea typeface="MS PGothic" charset="0"/>
              </a:rPr>
              <a:t>How to avoid program 2 reading new file?</a:t>
            </a:r>
          </a:p>
          <a:p>
            <a:pPr lvl="1"/>
            <a:r>
              <a:rPr lang="en-US" altLang="zh-CN" sz="2400" dirty="0">
                <a:ea typeface="MS PGothic" charset="0"/>
              </a:rPr>
              <a:t>Generation number</a:t>
            </a:r>
          </a:p>
          <a:p>
            <a:pPr lvl="1"/>
            <a:r>
              <a:rPr lang="en-US" altLang="zh-CN" sz="2400" dirty="0">
                <a:ea typeface="MS PGothic" charset="0"/>
              </a:rPr>
              <a:t>"stale file handler"</a:t>
            </a:r>
          </a:p>
          <a:p>
            <a:r>
              <a:rPr lang="en-US" altLang="zh-CN" sz="2800" b="1" dirty="0">
                <a:ea typeface="MS PGothic" charset="0"/>
              </a:rPr>
              <a:t>Not the same as UNIX spec! </a:t>
            </a:r>
            <a:r>
              <a:rPr lang="en-US" altLang="zh-CN" sz="2800" dirty="0">
                <a:ea typeface="MS PGothic" charset="0"/>
              </a:rPr>
              <a:t>It's a tradeoff...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83B15562-7171-2443-A8B5-3EB92BEA184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9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920A-D33B-514B-86B9-FDAF757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62324-BEB2-1C45-8BB7-E16059ED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enough</a:t>
            </a:r>
          </a:p>
          <a:p>
            <a:pPr lvl="1"/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pictures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</a:p>
          <a:p>
            <a:pPr lvl="1"/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clients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</a:t>
            </a:r>
          </a:p>
          <a:p>
            <a:r>
              <a:rPr kumimoji="1" lang="en-US" altLang="zh-CN" sz="2400" dirty="0"/>
              <a:t>Multiple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needed</a:t>
            </a:r>
          </a:p>
          <a:p>
            <a:pPr lvl="1"/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storage,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</a:p>
          <a:p>
            <a:pPr lvl="1"/>
            <a:r>
              <a:rPr kumimoji="1" lang="en-US" altLang="zh-CN" sz="2000" dirty="0"/>
              <a:t>Multiple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server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clients</a:t>
            </a:r>
          </a:p>
          <a:p>
            <a:r>
              <a:rPr kumimoji="1" lang="en-US" altLang="zh-CN" sz="2200" dirty="0"/>
              <a:t>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build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Network</a:t>
            </a:r>
            <a:r>
              <a:rPr kumimoji="1" lang="zh-CN" altLang="en-US" sz="2200" dirty="0">
                <a:solidFill>
                  <a:srgbClr val="0096FF"/>
                </a:solidFill>
              </a:rPr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File</a:t>
            </a:r>
            <a:r>
              <a:rPr kumimoji="1" lang="zh-CN" altLang="en-US" sz="2200" dirty="0">
                <a:solidFill>
                  <a:srgbClr val="0096FF"/>
                </a:solidFill>
              </a:rPr>
              <a:t> </a:t>
            </a:r>
            <a:r>
              <a:rPr kumimoji="1" lang="en-US" altLang="zh-CN" sz="2200" dirty="0">
                <a:solidFill>
                  <a:srgbClr val="0096FF"/>
                </a:solidFill>
              </a:rPr>
              <a:t>System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(NFS)?</a:t>
            </a:r>
          </a:p>
          <a:p>
            <a:pPr lvl="1"/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nodes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global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large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system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9C2A45D-6486-3243-AEF8-D5C234DC8EE5}"/>
              </a:ext>
            </a:extLst>
          </p:cNvPr>
          <p:cNvGrpSpPr/>
          <p:nvPr/>
        </p:nvGrpSpPr>
        <p:grpSpPr>
          <a:xfrm>
            <a:off x="5950496" y="1129308"/>
            <a:ext cx="2736304" cy="2414800"/>
            <a:chOff x="6372200" y="865833"/>
            <a:chExt cx="1944216" cy="171577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6C30C91-9748-2243-9BCA-CF7F603E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2200" y="1489348"/>
              <a:ext cx="325740" cy="325740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4B27D83B-40D1-8A4A-A886-D0113B85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9500" y="1489348"/>
              <a:ext cx="325740" cy="325740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28DC35F-4836-0D46-8E09-C077AE31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2200" y="865833"/>
              <a:ext cx="335483" cy="335483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AF48DDE9-7CA7-284F-8563-E4145290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9757" y="865833"/>
              <a:ext cx="335483" cy="33548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41944D4A-1A3C-A04C-8CBB-754E16E6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90676" y="1489348"/>
              <a:ext cx="325740" cy="32574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6D7482CD-0ED0-F149-ADD5-7F2C1B9A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0933" y="865833"/>
              <a:ext cx="335483" cy="33548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B134800D-246D-EA47-85FE-C09D2054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2666" y="1993404"/>
              <a:ext cx="325740" cy="325740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D98FEB1B-4A03-AF46-BB20-07CE9554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24328" y="2357204"/>
              <a:ext cx="177656" cy="22440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447520C1-C533-174D-A10A-BF836D4F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27528" y="2357204"/>
              <a:ext cx="177656" cy="224408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9256D7E-0CF2-E14B-BC85-276607468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0728" y="2357204"/>
              <a:ext cx="177656" cy="224408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37C65DFB-B8FE-8648-853C-96EA3F6C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3928" y="2357204"/>
              <a:ext cx="177656" cy="224408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8667AD81-EA53-634F-8C5F-A70E5FAB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6242" y="1858731"/>
              <a:ext cx="177656" cy="224408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3F72598-F9AD-2341-852D-EF2F43C24A18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6535070" y="1201316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4F9663F-24CD-044C-A508-D1C1D09EA988}"/>
                </a:ext>
              </a:extLst>
            </p:cNvPr>
            <p:cNvCxnSpPr/>
            <p:nvPr/>
          </p:nvCxnSpPr>
          <p:spPr>
            <a:xfrm flipH="1">
              <a:off x="7682626" y="1201316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6A602B5-5857-3042-BE6D-DDACA5B1B326}"/>
                </a:ext>
              </a:extLst>
            </p:cNvPr>
            <p:cNvCxnSpPr/>
            <p:nvPr/>
          </p:nvCxnSpPr>
          <p:spPr>
            <a:xfrm flipH="1">
              <a:off x="8148674" y="1213147"/>
              <a:ext cx="4872" cy="2880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359422AF-EF09-CA48-A53C-CDAF492D40A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7692370" y="1815088"/>
              <a:ext cx="243166" cy="1783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5465E3E3-1EA3-6541-B114-353CBC11D29E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7935536" y="1815088"/>
              <a:ext cx="218010" cy="1783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右箭头 28">
              <a:extLst>
                <a:ext uri="{FF2B5EF4-FFF2-40B4-BE49-F238E27FC236}">
                  <a16:creationId xmlns:a16="http://schemas.microsoft.com/office/drawing/2014/main" id="{6F87229C-AEBE-354B-99C6-3F3F667B7BE7}"/>
                </a:ext>
              </a:extLst>
            </p:cNvPr>
            <p:cNvSpPr/>
            <p:nvPr/>
          </p:nvSpPr>
          <p:spPr>
            <a:xfrm>
              <a:off x="7020272" y="1489348"/>
              <a:ext cx="144016" cy="16287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25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Cache on the Client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NFS client maintains various caches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Stores a </a:t>
            </a:r>
            <a:r>
              <a:rPr lang="en-US" altLang="zh-CN" sz="2000" b="1" dirty="0" err="1">
                <a:solidFill>
                  <a:srgbClr val="0096FF"/>
                </a:solidFill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for every open file</a:t>
            </a:r>
          </a:p>
          <a:p>
            <a:pPr lvl="2">
              <a:tabLst>
                <a:tab pos="1438275" algn="l"/>
              </a:tabLst>
            </a:pPr>
            <a:r>
              <a:rPr lang="en-US" altLang="zh-CN" sz="1800" dirty="0">
                <a:ea typeface="MS PGothic" charset="0"/>
              </a:rPr>
              <a:t>Know the file handles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Recently used </a:t>
            </a:r>
            <a:r>
              <a:rPr lang="en-US" altLang="zh-CN" sz="2000" dirty="0" err="1">
                <a:ea typeface="MS PGothic" charset="0"/>
              </a:rPr>
              <a:t>vnodes</a:t>
            </a:r>
            <a:r>
              <a:rPr lang="en-US" altLang="zh-CN" sz="2000" dirty="0">
                <a:ea typeface="MS PGothic" charset="0"/>
              </a:rPr>
              <a:t>, attributes, recently used blocks, mapping from path name to </a:t>
            </a:r>
            <a:r>
              <a:rPr lang="en-US" altLang="zh-CN" sz="2000" dirty="0" err="1">
                <a:ea typeface="MS PGothic" charset="0"/>
              </a:rPr>
              <a:t>vnode</a:t>
            </a:r>
            <a:endParaRPr lang="en-US" altLang="zh-CN" sz="2000" dirty="0">
              <a:ea typeface="MS PGothic" charset="0"/>
            </a:endParaRPr>
          </a:p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Cache benefits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Reduce latency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Less RPC, reduce load on server</a:t>
            </a:r>
          </a:p>
          <a:p>
            <a:pPr>
              <a:tabLst>
                <a:tab pos="1438275" algn="l"/>
              </a:tabLst>
            </a:pPr>
            <a:r>
              <a:rPr lang="en-US" altLang="zh-CN" sz="2400" b="1" dirty="0">
                <a:ea typeface="MS PGothic" charset="0"/>
              </a:rPr>
              <a:t>Cache coherence </a:t>
            </a:r>
            <a:r>
              <a:rPr lang="en-US" altLang="zh-CN" sz="2400" dirty="0">
                <a:ea typeface="MS PGothic" charset="0"/>
              </a:rPr>
              <a:t>is needed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1C909856-5FCF-2C48-807A-CAE0C476947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5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Coherence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ea typeface="MS PGothic" charset="0"/>
              </a:rPr>
              <a:t>Read/write coherence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local file system, </a:t>
            </a:r>
            <a:r>
              <a:rPr lang="en-US" altLang="zh-CN" sz="1800" b="1" dirty="0">
                <a:ea typeface="MS PGothic" charset="0"/>
              </a:rPr>
              <a:t>READ</a:t>
            </a:r>
            <a:r>
              <a:rPr lang="en-US" altLang="zh-CN" sz="1800" dirty="0">
                <a:ea typeface="MS PGothic" charset="0"/>
              </a:rPr>
              <a:t> gets newest data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NFS, client has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NFS could guarantee read/write coherence for every operation, or just for certain operation</a:t>
            </a:r>
          </a:p>
          <a:p>
            <a:r>
              <a:rPr lang="en-US" altLang="zh-CN" sz="2000" b="1" dirty="0">
                <a:ea typeface="MS PGothic" charset="0"/>
              </a:rPr>
              <a:t>Close-to-open consistency</a:t>
            </a:r>
          </a:p>
          <a:p>
            <a:pPr lvl="1"/>
            <a:r>
              <a:rPr lang="en-US" altLang="zh-CN" sz="1800" dirty="0">
                <a:ea typeface="MS PGothic" charset="0"/>
              </a:rPr>
              <a:t>Higher data rate</a:t>
            </a:r>
          </a:p>
          <a:p>
            <a:pPr lvl="1"/>
            <a:r>
              <a:rPr lang="en-US" altLang="zh-CN" sz="1800" b="1" dirty="0">
                <a:ea typeface="MS PGothic" charset="0"/>
              </a:rPr>
              <a:t>GETATTR</a:t>
            </a:r>
            <a:r>
              <a:rPr lang="en-US" altLang="zh-CN" sz="1800" dirty="0">
                <a:ea typeface="MS PGothic" charset="0"/>
              </a:rPr>
              <a:t> when </a:t>
            </a:r>
            <a:r>
              <a:rPr lang="en-US" altLang="zh-CN" sz="1800" b="1" dirty="0">
                <a:ea typeface="MS PGothic" charset="0"/>
              </a:rPr>
              <a:t>OPEN</a:t>
            </a:r>
            <a:r>
              <a:rPr lang="en-US" altLang="zh-CN" sz="1800" dirty="0">
                <a:ea typeface="MS PGothic" charset="0"/>
              </a:rPr>
              <a:t>, to get last modification time</a:t>
            </a:r>
          </a:p>
          <a:p>
            <a:pPr lvl="1"/>
            <a:r>
              <a:rPr lang="en-US" altLang="zh-CN" sz="1800" dirty="0">
                <a:ea typeface="MS PGothic" charset="0"/>
              </a:rPr>
              <a:t>Compare the time with its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When </a:t>
            </a:r>
            <a:r>
              <a:rPr lang="en-US" altLang="zh-CN" sz="1800" b="1" dirty="0">
                <a:ea typeface="MS PGothic" charset="0"/>
              </a:rPr>
              <a:t>CLOSE</a:t>
            </a:r>
            <a:r>
              <a:rPr lang="en-US" altLang="zh-CN" sz="1800" dirty="0">
                <a:ea typeface="MS PGothic" charset="0"/>
              </a:rPr>
              <a:t>, send cached writes to the server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544AEE6-96FB-F34B-9D1D-22D0B4E0523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87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Coherence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063C3B4-FA0E-664B-8F54-CD5CECFCD2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32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23917"/>
            <a:ext cx="79057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1640" y="1323807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Two cases of close-to-open consistency</a:t>
            </a:r>
            <a:endParaRPr kumimoji="1" lang="zh-CN" altLang="en-US" sz="20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02197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More contents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of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consistency in chapter 9 and 10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93641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ea typeface="MS PGothic" charset="0"/>
              </a:rPr>
              <a:t>Vnode</a:t>
            </a:r>
            <a:endParaRPr lang="en-US" altLang="zh-CN" sz="2400" dirty="0">
              <a:ea typeface="MS PGothic" charset="0"/>
            </a:endParaRPr>
          </a:p>
          <a:p>
            <a:pPr lvl="1"/>
            <a:r>
              <a:rPr lang="en-US" altLang="zh-CN" sz="2000" dirty="0">
                <a:ea typeface="MS PGothic" charset="0"/>
              </a:rPr>
              <a:t>Abstract whether a file or directory is local or remote</a:t>
            </a:r>
          </a:p>
          <a:p>
            <a:pPr lvl="1"/>
            <a:r>
              <a:rPr lang="en-US" altLang="zh-CN" sz="2000" dirty="0">
                <a:ea typeface="MS PGothic" charset="0"/>
              </a:rPr>
              <a:t>In volatile memory (why?)</a:t>
            </a:r>
          </a:p>
          <a:p>
            <a:pPr lvl="1"/>
            <a:r>
              <a:rPr lang="en-US" altLang="zh-CN" sz="2000" dirty="0">
                <a:ea typeface="MS PGothic" charset="0"/>
              </a:rPr>
              <a:t>Support several different local file system</a:t>
            </a:r>
          </a:p>
          <a:p>
            <a:pPr lvl="1"/>
            <a:r>
              <a:rPr lang="en-US" altLang="zh-CN" sz="2000" dirty="0">
                <a:ea typeface="MS PGothic" charset="0"/>
              </a:rPr>
              <a:t>Where should </a:t>
            </a:r>
            <a:r>
              <a:rPr lang="en-US" altLang="zh-CN" sz="2000" dirty="0" err="1"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layer be inserted?</a:t>
            </a:r>
          </a:p>
          <a:p>
            <a:r>
              <a:rPr lang="en-US" altLang="zh-CN" sz="2400" dirty="0" err="1">
                <a:ea typeface="MS PGothic" charset="0"/>
              </a:rPr>
              <a:t>Vnode</a:t>
            </a:r>
            <a:r>
              <a:rPr lang="en-US" altLang="zh-CN" sz="2400" dirty="0">
                <a:ea typeface="MS PGothic" charset="0"/>
              </a:rPr>
              <a:t> API</a:t>
            </a:r>
          </a:p>
          <a:p>
            <a:pPr lvl="1"/>
            <a:r>
              <a:rPr lang="en-US" altLang="zh-CN" sz="2000" dirty="0">
                <a:ea typeface="MS PGothic" charset="0"/>
              </a:rPr>
              <a:t>Same as we learnt: OPEN, READ, WRITE, CLOSE…</a:t>
            </a:r>
          </a:p>
          <a:p>
            <a:pPr lvl="1"/>
            <a:r>
              <a:rPr lang="en-US" altLang="zh-CN" sz="2000" dirty="0">
                <a:ea typeface="MS PGothic" charset="0"/>
              </a:rPr>
              <a:t>Code of </a:t>
            </a:r>
            <a:r>
              <a:rPr lang="en-US" altLang="zh-CN" sz="2000" dirty="0" err="1">
                <a:ea typeface="MS PGothic" charset="0"/>
              </a:rPr>
              <a:t>fd_table</a:t>
            </a:r>
            <a:r>
              <a:rPr lang="en-US" altLang="zh-CN" sz="2000" dirty="0">
                <a:ea typeface="MS PGothic" charset="0"/>
              </a:rPr>
              <a:t>, current </a:t>
            </a:r>
            <a:r>
              <a:rPr lang="en-US" altLang="zh-CN" sz="2000" dirty="0" err="1">
                <a:ea typeface="MS PGothic" charset="0"/>
              </a:rPr>
              <a:t>dir</a:t>
            </a:r>
            <a:r>
              <a:rPr lang="en-US" altLang="zh-CN" sz="2000" dirty="0">
                <a:ea typeface="MS PGothic" charset="0"/>
              </a:rPr>
              <a:t>, file name lookup, can be moved up to the file system call layer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0F40DBEE-0008-BD4C-BB78-1AF0E8FD8A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EFFFA421-FF1F-4D48-B0C9-62BAE6FE1EC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1571625"/>
            <a:ext cx="8296275" cy="35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195389" y="3133500"/>
            <a:ext cx="2486025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1" y="3133500"/>
            <a:ext cx="2487613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Textbook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Chapter 4.2 &amp; 4.5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  <a:hlinkClick r:id="rId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1831: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RPC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http://www.ietf.org/rfc/rfc1831.txt?number=1831</a:t>
            </a: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1832: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XDR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http://www.ietf.org/rfc/rfc1832.txt?number=1832</a:t>
            </a:r>
          </a:p>
        </p:txBody>
      </p:sp>
    </p:spTree>
    <p:extLst>
      <p:ext uri="{BB962C8B-B14F-4D97-AF65-F5344CB8AC3E}">
        <p14:creationId xmlns:p14="http://schemas.microsoft.com/office/powerpoint/2010/main" val="249194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&amp; Server</a:t>
            </a:r>
            <a:r>
              <a:rPr lang="zh-CN" altLang="en-US" dirty="0"/>
              <a:t> </a:t>
            </a:r>
            <a:r>
              <a:rPr lang="en-US" altLang="zh-CN" dirty="0"/>
              <a:t>(C/S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Enforced modularity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68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9108"/>
            <a:ext cx="73152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Client/Service Organization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17306"/>
            <a:ext cx="8305800" cy="188420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Limit interactions to explicit messages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Client: request; service: response or reply</a:t>
            </a:r>
          </a:p>
          <a:p>
            <a:pPr lvl="1"/>
            <a:r>
              <a:rPr lang="en-US" altLang="zh-CN" sz="2000" dirty="0">
                <a:ea typeface="MS PGothic" charset="0"/>
              </a:rPr>
              <a:t>On different computers, connected by a wire</a:t>
            </a:r>
          </a:p>
          <a:p>
            <a:pPr lvl="2"/>
            <a:r>
              <a:rPr lang="en-US" altLang="zh-CN" sz="1800" dirty="0">
                <a:ea typeface="MS PGothic" charset="0"/>
              </a:rPr>
              <a:t>Chap 5 will explain how to get them into one computer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B7432BF3-3A85-3C4D-B384-DFE7B4680FF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6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C/S Model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Client/Service model</a:t>
            </a:r>
          </a:p>
          <a:p>
            <a:pPr lvl="1"/>
            <a:r>
              <a:rPr lang="en-US" altLang="zh-CN" dirty="0">
                <a:ea typeface="MS PGothic" charset="0"/>
              </a:rPr>
              <a:t>Separates functions (</a:t>
            </a:r>
            <a:r>
              <a:rPr lang="en-US" altLang="zh-CN" b="1" dirty="0">
                <a:ea typeface="MS PGothic" charset="0"/>
              </a:rPr>
              <a:t>abstraction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Enforces that separation (</a:t>
            </a:r>
            <a:r>
              <a:rPr lang="en-US" altLang="zh-CN" b="1" dirty="0">
                <a:ea typeface="MS PGothic" charset="0"/>
              </a:rPr>
              <a:t>enforced modularity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 lvl="1"/>
            <a:r>
              <a:rPr lang="en-US" altLang="zh-CN" dirty="0">
                <a:ea typeface="MS PGothic" charset="0"/>
              </a:rPr>
              <a:t>Reduce </a:t>
            </a:r>
            <a:r>
              <a:rPr lang="en-US" altLang="zh-CN" u="sng" dirty="0">
                <a:ea typeface="MS PGothic" charset="0"/>
              </a:rPr>
              <a:t>fate sharing</a:t>
            </a:r>
            <a:r>
              <a:rPr lang="en-US" altLang="zh-CN" dirty="0">
                <a:ea typeface="MS PGothic" charset="0"/>
              </a:rPr>
              <a:t> but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eliminate it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9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 Clients and Services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ea typeface="MS PGothic" charset="0"/>
              </a:rPr>
              <a:t>One services can work for multiple clients</a:t>
            </a:r>
          </a:p>
          <a:p>
            <a:pPr lvl="1"/>
            <a:r>
              <a:rPr lang="en-US" altLang="zh-CN" dirty="0">
                <a:ea typeface="MS PGothic" charset="0"/>
              </a:rPr>
              <a:t>E.g.,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one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file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server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for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multiple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clients</a:t>
            </a:r>
          </a:p>
          <a:p>
            <a:r>
              <a:rPr lang="en-US" altLang="zh-CN" sz="2800" dirty="0">
                <a:ea typeface="MS PGothic" charset="0"/>
              </a:rPr>
              <a:t>One client can use several services</a:t>
            </a:r>
          </a:p>
          <a:p>
            <a:pPr lvl="1"/>
            <a:r>
              <a:rPr lang="en-US" altLang="zh-CN" dirty="0">
                <a:ea typeface="MS PGothic" charset="0"/>
              </a:rPr>
              <a:t>E.g.,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one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client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can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connect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to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multiple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file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servers</a:t>
            </a:r>
          </a:p>
          <a:p>
            <a:r>
              <a:rPr lang="en-US" altLang="zh-CN" sz="2800" dirty="0">
                <a:ea typeface="MS PGothic" charset="0"/>
              </a:rPr>
              <a:t>One module can be both a client and a service</a:t>
            </a:r>
          </a:p>
          <a:p>
            <a:pPr lvl="1"/>
            <a:r>
              <a:rPr lang="en-US" altLang="zh-CN" sz="2400" dirty="0">
                <a:ea typeface="MS PGothic" charset="0"/>
              </a:rPr>
              <a:t>E.g.,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p</a:t>
            </a:r>
            <a:r>
              <a:rPr lang="en-US" altLang="zh-CN" sz="2400" dirty="0">
                <a:ea typeface="MS PGothic" charset="0"/>
              </a:rPr>
              <a:t>rinter as a service for printing request,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while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also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as</a:t>
            </a:r>
            <a:r>
              <a:rPr lang="zh-CN" altLang="en-US" sz="2400" dirty="0">
                <a:ea typeface="MS PGothic" charset="0"/>
              </a:rPr>
              <a:t> </a:t>
            </a:r>
            <a:r>
              <a:rPr lang="en-US" altLang="zh-CN" sz="2400" dirty="0">
                <a:ea typeface="MS PGothic" charset="0"/>
              </a:rPr>
              <a:t>a client of the file service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A3EA57F-8456-BD40-AF0D-718D5B57977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3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Remote Procedure Call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Trusted Intermediaries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MS PGothic" charset="0"/>
              </a:rPr>
              <a:t>Service as trusted 3</a:t>
            </a:r>
            <a:r>
              <a:rPr lang="en-US" altLang="zh-CN" sz="2000" b="1" baseline="30000" dirty="0">
                <a:ea typeface="MS PGothic" charset="0"/>
              </a:rPr>
              <a:t>rd</a:t>
            </a:r>
            <a:r>
              <a:rPr lang="en-US" altLang="zh-CN" sz="2000" b="1" dirty="0">
                <a:ea typeface="MS PGothic" charset="0"/>
              </a:rPr>
              <a:t> party</a:t>
            </a:r>
          </a:p>
          <a:p>
            <a:pPr lvl="1"/>
            <a:r>
              <a:rPr lang="en-US" altLang="zh-CN" sz="1800" dirty="0">
                <a:ea typeface="MS PGothic" charset="0"/>
              </a:rPr>
              <a:t>Run critical procedures as a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E.g., a file service to keep clients' file distinct, email service</a:t>
            </a:r>
          </a:p>
          <a:p>
            <a:pPr lvl="1"/>
            <a:r>
              <a:rPr lang="en-US" altLang="zh-CN" sz="1800" dirty="0">
                <a:ea typeface="MS PGothic" charset="0"/>
              </a:rPr>
              <a:t>Enforces modularity among multiple clients</a:t>
            </a:r>
          </a:p>
          <a:p>
            <a:pPr lvl="1"/>
            <a:r>
              <a:rPr lang="en-US" altLang="zh-CN" sz="1800" dirty="0">
                <a:ea typeface="MS PGothic" charset="0"/>
              </a:rPr>
              <a:t>Ensures that a fault in one client has limited effect on another client</a:t>
            </a:r>
          </a:p>
          <a:p>
            <a:r>
              <a:rPr lang="en-US" altLang="zh-CN" sz="2000" b="1" dirty="0">
                <a:ea typeface="MS PGothic" charset="0"/>
              </a:rPr>
              <a:t>Thin client computing</a:t>
            </a:r>
            <a:r>
              <a:rPr lang="en-US" altLang="zh-CN" sz="2000" dirty="0">
                <a:ea typeface="MS PGothic" charset="0"/>
              </a:rPr>
              <a:t> (the ultimate version of C/S?)</a:t>
            </a:r>
          </a:p>
          <a:p>
            <a:pPr lvl="1"/>
            <a:r>
              <a:rPr lang="en-US" altLang="zh-CN" sz="1800" dirty="0">
                <a:ea typeface="MS PGothic" charset="0"/>
              </a:rPr>
              <a:t>Simplify clients by having the trusted intermediary provide most functions</a:t>
            </a:r>
          </a:p>
          <a:p>
            <a:pPr lvl="1"/>
            <a:r>
              <a:rPr lang="en-US" altLang="zh-CN" sz="1800" dirty="0">
                <a:ea typeface="MS PGothic" charset="0"/>
              </a:rPr>
              <a:t>Only the trusted intermediaries run on powerful computers</a:t>
            </a:r>
          </a:p>
          <a:p>
            <a:pPr lvl="1"/>
            <a:r>
              <a:rPr lang="en-US" altLang="zh-CN" sz="1800" dirty="0">
                <a:ea typeface="MS PGothic" charset="0"/>
              </a:rPr>
              <a:t>What if the powerful computers fail…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64328BD-EF91-BF48-B65F-60E2777DEF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!= PC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200753"/>
            <a:ext cx="8305800" cy="432104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RPCs can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reduce</a:t>
            </a:r>
            <a:r>
              <a:rPr lang="en-US" altLang="zh-CN" sz="2800" dirty="0">
                <a:ea typeface="MS PGothic" charset="0"/>
              </a:rPr>
              <a:t>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fate sharing</a:t>
            </a:r>
          </a:p>
          <a:p>
            <a:pPr lvl="1"/>
            <a:r>
              <a:rPr lang="en-US" altLang="zh-CN" dirty="0">
                <a:ea typeface="MS PGothic" charset="0"/>
              </a:rPr>
              <a:t>Set a time-out for message lost or service failure</a:t>
            </a:r>
          </a:p>
          <a:p>
            <a:r>
              <a:rPr lang="en-US" altLang="zh-CN" sz="2800" dirty="0">
                <a:ea typeface="MS PGothic" charset="0"/>
              </a:rPr>
              <a:t>RPCs introduce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new failures</a:t>
            </a:r>
            <a:r>
              <a:rPr lang="en-US" altLang="zh-CN" sz="2800" dirty="0">
                <a:ea typeface="MS PGothic" charset="0"/>
              </a:rPr>
              <a:t>: </a:t>
            </a:r>
            <a:r>
              <a:rPr lang="en-US" altLang="zh-CN" sz="2800" u="sng" dirty="0">
                <a:ea typeface="MS PGothic" charset="0"/>
              </a:rPr>
              <a:t>no response</a:t>
            </a:r>
          </a:p>
          <a:p>
            <a:r>
              <a:rPr lang="en-US" altLang="zh-CN" sz="2800" dirty="0">
                <a:ea typeface="MS PGothic" charset="0"/>
              </a:rPr>
              <a:t>RPCs take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more time</a:t>
            </a:r>
          </a:p>
          <a:p>
            <a:pPr lvl="1"/>
            <a:r>
              <a:rPr lang="en-US" altLang="zh-CN" dirty="0">
                <a:ea typeface="MS PGothic" charset="0"/>
              </a:rPr>
              <a:t>Stub itself may cost more than a service</a:t>
            </a:r>
          </a:p>
          <a:p>
            <a:pPr lvl="1"/>
            <a:r>
              <a:rPr lang="en-US" altLang="zh-CN" dirty="0">
                <a:ea typeface="MS PGothic" charset="0"/>
              </a:rPr>
              <a:t>Consider using RPC in device driver: time-out error</a:t>
            </a:r>
          </a:p>
          <a:p>
            <a:pPr lvl="1"/>
            <a:r>
              <a:rPr lang="en-US" altLang="zh-CN" dirty="0">
                <a:ea typeface="MS PGothic" charset="0"/>
              </a:rPr>
              <a:t>Not suitable for all cases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A2F8D61-CF03-9B47-B59D-5BBFF49BB43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7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RPC: Failure Handling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1.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At least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until server responds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Only OK if without side effects on server</a:t>
            </a:r>
            <a:endParaRPr lang="zh-CN" altLang="en-US" sz="20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600" dirty="0">
                <a:ea typeface="MS PGothic" charset="0"/>
              </a:rPr>
              <a:t>2. </a:t>
            </a:r>
            <a:r>
              <a:rPr lang="en-US" altLang="zh-CN" sz="2600" b="1" dirty="0">
                <a:solidFill>
                  <a:srgbClr val="0096FF"/>
                </a:solidFill>
                <a:ea typeface="MS PGothic" charset="0"/>
              </a:rPr>
              <a:t>At most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(may time-out)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Server remembers requests and suppress duplicates?</a:t>
            </a:r>
            <a:endParaRPr lang="zh-CN" altLang="en-US" sz="2000" dirty="0"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Idempotent</a:t>
            </a:r>
            <a:r>
              <a:rPr lang="en-US" altLang="zh-CN" sz="2000" dirty="0">
                <a:ea typeface="MS PGothic" charset="0"/>
              </a:rPr>
              <a:t> functions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3.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Exactly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This is often what we really want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Hard to do in a useful way, later in Chap-8 and 10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7F955AC-F006-9540-8508-BC03770104D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5324" y="489604"/>
            <a:ext cx="2808312" cy="92333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network systems and applications also have these considerations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0112" y="4648408"/>
            <a:ext cx="3238387" cy="369332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RPC systems do #1 </a:t>
            </a:r>
            <a:r>
              <a:rPr kumimoji="1"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or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806178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Other Differences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Language support</a:t>
            </a:r>
          </a:p>
          <a:p>
            <a:pPr lvl="1"/>
            <a:r>
              <a:rPr lang="en-US" altLang="zh-CN" dirty="0">
                <a:ea typeface="MS PGothic" charset="0"/>
              </a:rPr>
              <a:t>Some features do </a:t>
            </a:r>
            <a:r>
              <a:rPr lang="en-US" altLang="zh-CN" b="1" dirty="0"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combine well with RPC</a:t>
            </a:r>
          </a:p>
          <a:p>
            <a:pPr lvl="2"/>
            <a:r>
              <a:rPr lang="en-US" altLang="zh-CN" dirty="0">
                <a:ea typeface="MS PGothic" charset="0"/>
              </a:rPr>
              <a:t>E.g., inter-procedure communicate through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global variable</a:t>
            </a:r>
          </a:p>
          <a:p>
            <a:pPr lvl="1"/>
            <a:r>
              <a:rPr lang="en-US" altLang="zh-CN" dirty="0">
                <a:ea typeface="MS PGothic" charset="0"/>
              </a:rPr>
              <a:t>Data structure that contains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pointers</a:t>
            </a:r>
          </a:p>
          <a:p>
            <a:r>
              <a:rPr lang="en-US" altLang="zh-CN" dirty="0">
                <a:ea typeface="MS PGothic" charset="0"/>
              </a:rPr>
              <a:t>Security consideration</a:t>
            </a:r>
          </a:p>
          <a:p>
            <a:pPr lvl="1"/>
            <a:r>
              <a:rPr lang="en-US" altLang="zh-CN" dirty="0">
                <a:ea typeface="MS PGothic" charset="0"/>
              </a:rPr>
              <a:t>Both client and server need authentication</a:t>
            </a:r>
          </a:p>
          <a:p>
            <a:pPr lvl="1"/>
            <a:r>
              <a:rPr lang="en-US" altLang="zh-CN" dirty="0">
                <a:ea typeface="MS PGothic" charset="0"/>
              </a:rPr>
              <a:t>Side channel attacks through network pattern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E8D21D3-28E1-C541-8283-C6A57420AC7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90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en-US" altLang="zh-CN" dirty="0">
                <a:solidFill>
                  <a:srgbClr val="C00000"/>
                </a:solidFill>
              </a:rPr>
              <a:t> Why RPC and C/S?</a:t>
            </a:r>
          </a:p>
          <a:p>
            <a:pPr lvl="1"/>
            <a:r>
              <a:rPr lang="en-US" altLang="zh-CN" dirty="0">
                <a:ea typeface="MS PGothic" charset="0"/>
              </a:rPr>
              <a:t>Programmers make mistakes</a:t>
            </a:r>
          </a:p>
          <a:p>
            <a:pPr lvl="1"/>
            <a:r>
              <a:rPr lang="en-US" altLang="zh-CN" dirty="0">
                <a:ea typeface="MS PGothic" charset="0"/>
              </a:rPr>
              <a:t>Mistakes propagate easily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Enforce modularity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What does RPC do, exactly? Can we use other ways?</a:t>
            </a:r>
          </a:p>
          <a:p>
            <a:pPr lvl="1"/>
            <a:r>
              <a:rPr lang="en-US" altLang="zh-CN" dirty="0"/>
              <a:t>E.g., socket? HTTP? Why not use them?</a:t>
            </a:r>
          </a:p>
          <a:p>
            <a:pPr lvl="1"/>
            <a:r>
              <a:rPr lang="en-US" altLang="zh-CN" dirty="0"/>
              <a:t>Be more friendly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36924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Architecture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3"/>
          <a:stretch/>
        </p:blipFill>
        <p:spPr>
          <a:xfrm>
            <a:off x="683568" y="1621179"/>
            <a:ext cx="7632848" cy="3684593"/>
          </a:xfrm>
        </p:spPr>
      </p:pic>
      <p:sp>
        <p:nvSpPr>
          <p:cNvPr id="2" name="Rectangle 1"/>
          <p:cNvSpPr/>
          <p:nvPr/>
        </p:nvSpPr>
        <p:spPr>
          <a:xfrm>
            <a:off x="7884368" y="2439183"/>
            <a:ext cx="540060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Arial Regular"/>
            </a:endParaRPr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646" b="38813"/>
          <a:stretch/>
        </p:blipFill>
        <p:spPr>
          <a:xfrm>
            <a:off x="6607423" y="228866"/>
            <a:ext cx="2159252" cy="12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09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" y="213409"/>
            <a:ext cx="6858000" cy="9525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Design Architecture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77313"/>
            <a:ext cx="8568952" cy="42995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charset="-122"/>
              </a:rPr>
              <a:t>GFS</a:t>
            </a:r>
            <a:r>
              <a:rPr lang="en-US" altLang="zh-CN" sz="2000" dirty="0">
                <a:ea typeface="宋体" charset="-122"/>
              </a:rPr>
              <a:t> Cluster (accessed by clients)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Single Master + Multiple </a:t>
            </a:r>
            <a:r>
              <a:rPr lang="en-US" altLang="zh-CN" sz="2000" dirty="0" err="1">
                <a:ea typeface="宋体" charset="-122"/>
              </a:rPr>
              <a:t>Chunkservers</a:t>
            </a:r>
            <a:endParaRPr lang="en-US" altLang="zh-CN" sz="2000" dirty="0">
              <a:ea typeface="宋体" charset="-122"/>
            </a:endParaRPr>
          </a:p>
          <a:p>
            <a:pPr lvl="3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ea typeface="宋体" charset="-122"/>
              </a:rPr>
              <a:t>Chunkserver</a:t>
            </a:r>
            <a:endParaRPr lang="en-US" altLang="zh-CN" sz="2000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Files of fixed sized chunks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Each chunk has a globally unique 64-bit chunk handle.</a:t>
            </a:r>
          </a:p>
          <a:p>
            <a:pPr lvl="3">
              <a:lnSpc>
                <a:spcPct val="90000"/>
              </a:lnSpc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charset="-122"/>
              </a:rPr>
              <a:t>Master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Maintains file system metadata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Namespace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Access Control Information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Mapping from files to chunks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Current locations of chunks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14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044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05" y="365842"/>
            <a:ext cx="5027414" cy="25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65F2B81-96CF-4E40-BD59-7340A378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23" y="3073524"/>
            <a:ext cx="4991696" cy="22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52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1. Application originates the read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2. GFS client translates the request from (filename, byte range) -&gt; (filename, chunk index), and sends it to master.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3. Master responds with chunk handle and replica locations (i.e. chunk servers where the replicas are stored).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4. Client picks a location and sends the (chunk handle, byte range) request to that location.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5. Chunk server sends requested data to the client.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6. Client forwards the data to the application.</a:t>
            </a:r>
            <a:endParaRPr lang="ko-KR" altLang="en-US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60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MS PGothic" charset="0"/>
              </a:rPr>
              <a:t>RPC </a:t>
            </a:r>
            <a:r>
              <a:rPr lang="zh-CN" altLang="en-US" sz="2400" dirty="0">
                <a:ea typeface="MS PGothic" charset="0"/>
              </a:rPr>
              <a:t>（</a:t>
            </a:r>
            <a:r>
              <a:rPr lang="en-US" altLang="zh-CN" sz="2400" dirty="0">
                <a:ea typeface="MS PGothic" charset="0"/>
              </a:rPr>
              <a:t>Remote Procedure Call)</a:t>
            </a:r>
          </a:p>
          <a:p>
            <a:pPr lvl="1"/>
            <a:r>
              <a:rPr lang="en-US" altLang="zh-CN" sz="2000" dirty="0">
                <a:ea typeface="MS PGothic" charset="0"/>
              </a:rPr>
              <a:t>Allow a procedure to execute in another address space without coding the details for the remote interaction</a:t>
            </a:r>
          </a:p>
          <a:p>
            <a:r>
              <a:rPr lang="en-US" altLang="zh-CN" sz="2400" dirty="0">
                <a:ea typeface="MS PGothic" charset="0"/>
              </a:rPr>
              <a:t>RPC 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Idea goes back in 1976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Sun's RPC: first popular implementation on Unix</a:t>
            </a:r>
          </a:p>
          <a:p>
            <a:pPr lvl="2"/>
            <a:r>
              <a:rPr lang="en-US" altLang="zh-CN" sz="1800" dirty="0">
                <a:ea typeface="MS PGothic" charset="0"/>
              </a:rPr>
              <a:t>Used as the basis for NFS</a:t>
            </a:r>
          </a:p>
          <a:p>
            <a:r>
              <a:rPr lang="en-US" altLang="zh-CN" sz="2400" dirty="0">
                <a:ea typeface="MS PGothic" charset="0"/>
              </a:rPr>
              <a:t>RMI (Remote Method Invocation)</a:t>
            </a:r>
          </a:p>
          <a:p>
            <a:pPr lvl="1"/>
            <a:r>
              <a:rPr lang="en-US" altLang="zh-CN" sz="2000" dirty="0">
                <a:ea typeface="MS PGothic" charset="0"/>
              </a:rPr>
              <a:t>Object-oriented version of RPC, e.g. in Java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4CF920F-D7E8-1945-AB62-92643DAFEE4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88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179512" y="243182"/>
            <a:ext cx="8229600" cy="151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1236"/>
            <a:ext cx="5054203" cy="2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45B401B-D771-BF4A-AF18-032E173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29463"/>
            <a:ext cx="5179219" cy="249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583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179512" y="243182"/>
            <a:ext cx="8229600" cy="151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7FA1DD-5E48-1C48-BFD4-F264CE94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36" y="351192"/>
            <a:ext cx="5478505" cy="259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CAC123-E287-3E41-94C5-E8F514BB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1" y="3163788"/>
            <a:ext cx="534888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46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9939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1. Application originates write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2. GFS client translates request from (filename, data) -&gt; (filename, chunk index), and sends it to master.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3. Master responds with chunk handle and (primary + secondary) replica locations.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4. Client pushes write data to all locations. Data is stored in </a:t>
            </a:r>
            <a:r>
              <a:rPr lang="en-US" altLang="ko-KR" sz="2000" dirty="0" err="1">
                <a:ea typeface="굴림" panose="020B0600000101010101" pitchFamily="34" charset="-127"/>
              </a:rPr>
              <a:t>chunkservers</a:t>
            </a:r>
            <a:r>
              <a:rPr lang="en-US" altLang="ko-KR" sz="2000" dirty="0">
                <a:ea typeface="굴림" panose="020B0600000101010101" pitchFamily="34" charset="-127"/>
              </a:rPr>
              <a:t>' internal buffers.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5. Client sends write command to primary.</a:t>
            </a:r>
            <a:endParaRPr lang="ko-KR" altLang="en-US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376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6. Primary determines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serial order </a:t>
            </a:r>
            <a:r>
              <a:rPr lang="en-US" altLang="ko-KR" sz="2000" dirty="0">
                <a:ea typeface="굴림" charset="-127"/>
              </a:rPr>
              <a:t>for data instances stored in its buffer and writes the instances in that order to the chunk.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7. Primary sends serial order to the </a:t>
            </a:r>
            <a:r>
              <a:rPr lang="en-US" altLang="ko-KR" sz="2000" dirty="0" err="1">
                <a:ea typeface="굴림" charset="-127"/>
              </a:rPr>
              <a:t>secondaries</a:t>
            </a:r>
            <a:r>
              <a:rPr lang="en-US" altLang="ko-KR" sz="2000" dirty="0">
                <a:ea typeface="굴림" charset="-127"/>
              </a:rPr>
              <a:t> and tells them to perform the write.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8. </a:t>
            </a:r>
            <a:r>
              <a:rPr lang="en-US" altLang="ko-KR" sz="2000" dirty="0" err="1">
                <a:ea typeface="굴림" charset="-127"/>
              </a:rPr>
              <a:t>Secondaries</a:t>
            </a:r>
            <a:r>
              <a:rPr lang="en-US" altLang="ko-KR" sz="2000" dirty="0">
                <a:ea typeface="굴림" charset="-127"/>
              </a:rPr>
              <a:t> respond to the primary.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9. Primary responds back to client.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1667" dirty="0">
              <a:ea typeface="굴림" charset="-127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67" dirty="0">
                <a:ea typeface="굴림" charset="-127"/>
              </a:rPr>
              <a:t> </a:t>
            </a:r>
            <a:r>
              <a:rPr lang="en-US" altLang="ko-KR" sz="1667" i="1" dirty="0">
                <a:ea typeface="굴림" charset="-127"/>
              </a:rPr>
              <a:t>Note: If write fails at one of chunk servers, client is informed and </a:t>
            </a:r>
            <a:r>
              <a:rPr lang="en-US" altLang="ko-KR" sz="1667" i="1" dirty="0">
                <a:solidFill>
                  <a:srgbClr val="FF0000"/>
                </a:solidFill>
                <a:ea typeface="굴림" charset="-127"/>
              </a:rPr>
              <a:t>retries</a:t>
            </a:r>
            <a:r>
              <a:rPr lang="en-US" altLang="ko-KR" sz="1667" i="1" dirty="0">
                <a:ea typeface="굴림" charset="-127"/>
              </a:rPr>
              <a:t> the write.</a:t>
            </a:r>
            <a:endParaRPr lang="ko-KR" altLang="en-US" sz="1667" i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039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1016-AC18-4F46-B150-5E96065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Design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41390-B543-414D-AEB9-367DD540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Principle</a:t>
            </a:r>
            <a:r>
              <a:rPr lang="en" altLang="zh-CN" sz="2000" dirty="0"/>
              <a:t>: </a:t>
            </a:r>
            <a:r>
              <a:rPr lang="en" altLang="zh-CN" sz="2000" dirty="0">
                <a:solidFill>
                  <a:srgbClr val="FF0000"/>
                </a:solidFill>
              </a:rPr>
              <a:t>data flow is decoupled from control flow</a:t>
            </a:r>
          </a:p>
          <a:p>
            <a:pPr lvl="1"/>
            <a:r>
              <a:rPr lang="en" altLang="zh-CN" sz="1667" dirty="0"/>
              <a:t>Clients interact with the master for metadata operations</a:t>
            </a:r>
          </a:p>
          <a:p>
            <a:pPr lvl="1"/>
            <a:r>
              <a:rPr lang="en" altLang="zh-CN" sz="1667" dirty="0"/>
              <a:t>Clients interact directly with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for all files operations</a:t>
            </a:r>
          </a:p>
          <a:p>
            <a:pPr lvl="1"/>
            <a:r>
              <a:rPr lang="en" altLang="zh-CN" sz="1667" dirty="0"/>
              <a:t>This means performance can be improved by scheduling expensive data flow </a:t>
            </a:r>
            <a:r>
              <a:rPr lang="en" altLang="zh-CN" sz="1667" u="sng" dirty="0"/>
              <a:t>based on the network topology</a:t>
            </a:r>
          </a:p>
          <a:p>
            <a:pPr lvl="1"/>
            <a:endParaRPr lang="en" altLang="zh-CN" sz="1667" dirty="0"/>
          </a:p>
          <a:p>
            <a:r>
              <a:rPr lang="en" altLang="zh-CN" sz="2000" dirty="0"/>
              <a:t>Neither the clients nor the </a:t>
            </a:r>
            <a:r>
              <a:rPr lang="en" altLang="zh-CN" sz="2000" dirty="0" err="1"/>
              <a:t>chunkservers</a:t>
            </a:r>
            <a:r>
              <a:rPr lang="en" altLang="zh-CN" sz="2000" dirty="0"/>
              <a:t> cache file data</a:t>
            </a:r>
          </a:p>
          <a:p>
            <a:pPr lvl="1"/>
            <a:r>
              <a:rPr lang="en" altLang="zh-CN" sz="1667" dirty="0"/>
              <a:t>Working sets are usually too large to be cached,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can use Linux's buffer cache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3416969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Single Master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Node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Clients do not read or write through the master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master relays relevant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location information to the client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client temporarily caches the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data and directly accesses the </a:t>
            </a:r>
            <a:r>
              <a:rPr lang="en-US" altLang="zh-CN" dirty="0" err="1">
                <a:ea typeface="宋体" charset="-122"/>
              </a:rPr>
              <a:t>chunkserver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Shadow Masters (for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fault tolerance)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5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4FF4D-EE00-D14B-8E0D-7EC721E2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Metadata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on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Master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35DE4-B6EC-AD45-B73B-31933AC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" altLang="zh-CN" b="1" dirty="0"/>
              <a:t>Metadata is stored in memory</a:t>
            </a:r>
          </a:p>
          <a:p>
            <a:pPr lvl="1"/>
            <a:r>
              <a:rPr kumimoji="1" lang="en" altLang="zh-CN" dirty="0"/>
              <a:t>Namespaces and file-to-chunk mappings are also stored persistently in </a:t>
            </a:r>
            <a:r>
              <a:rPr kumimoji="1" lang="en" altLang="zh-CN" dirty="0">
                <a:solidFill>
                  <a:srgbClr val="0096FF"/>
                </a:solidFill>
              </a:rPr>
              <a:t>operation log</a:t>
            </a:r>
          </a:p>
          <a:p>
            <a:pPr lvl="1"/>
            <a:r>
              <a:rPr lang="en-US" altLang="zh-CN" dirty="0">
                <a:ea typeface="宋体" charset="-122"/>
              </a:rPr>
              <a:t>Master monitors chunk location through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heartbeat </a:t>
            </a:r>
            <a:r>
              <a:rPr lang="en-US" altLang="zh-CN" dirty="0">
                <a:ea typeface="宋体" charset="-122"/>
              </a:rPr>
              <a:t>messages with each chunk</a:t>
            </a:r>
          </a:p>
          <a:p>
            <a:r>
              <a:rPr kumimoji="1" lang="en-US" altLang="zh-CN" b="1" dirty="0"/>
              <a:t>T</a:t>
            </a:r>
            <a:r>
              <a:rPr kumimoji="1" lang="en" altLang="zh-CN" b="1" dirty="0"/>
              <a:t>he namespace metadata</a:t>
            </a:r>
          </a:p>
          <a:p>
            <a:pPr lvl="1"/>
            <a:r>
              <a:rPr kumimoji="1" lang="en" altLang="zh-CN" dirty="0"/>
              <a:t>Master does not use any per-directory data structures</a:t>
            </a:r>
          </a:p>
          <a:p>
            <a:pPr lvl="1"/>
            <a:r>
              <a:rPr kumimoji="1" lang="en" altLang="zh-CN" dirty="0">
                <a:solidFill>
                  <a:srgbClr val="FF0000"/>
                </a:solidFill>
              </a:rPr>
              <a:t>No </a:t>
            </a:r>
            <a:r>
              <a:rPr kumimoji="1" lang="en" altLang="zh-CN" dirty="0" err="1">
                <a:solidFill>
                  <a:srgbClr val="FF0000"/>
                </a:solidFill>
              </a:rPr>
              <a:t>inodes</a:t>
            </a:r>
            <a:r>
              <a:rPr kumimoji="1" lang="en" altLang="zh-CN" dirty="0">
                <a:solidFill>
                  <a:srgbClr val="FF0000"/>
                </a:solidFill>
              </a:rPr>
              <a:t>!</a:t>
            </a:r>
            <a:r>
              <a:rPr kumimoji="1" lang="en" altLang="zh-CN" dirty="0"/>
              <a:t> No </a:t>
            </a:r>
            <a:r>
              <a:rPr kumimoji="1" lang="en" altLang="zh-CN" dirty="0" err="1"/>
              <a:t>symlinks</a:t>
            </a:r>
            <a:r>
              <a:rPr kumimoji="1" lang="en" altLang="zh-CN" dirty="0"/>
              <a:t> or hard links, either</a:t>
            </a:r>
          </a:p>
          <a:p>
            <a:pPr lvl="1"/>
            <a:r>
              <a:rPr kumimoji="1" lang="en" altLang="zh-CN" dirty="0"/>
              <a:t>Every file and directory is represented as a node in a lookup table, mapping pathnames to metadata</a:t>
            </a:r>
          </a:p>
          <a:p>
            <a:pPr lvl="1"/>
            <a:r>
              <a:rPr kumimoji="1" lang="en" altLang="zh-CN" dirty="0"/>
              <a:t>Stored efficiently using prefix compression</a:t>
            </a:r>
          </a:p>
          <a:p>
            <a:pPr lvl="2"/>
            <a:r>
              <a:rPr kumimoji="1" lang="en" altLang="zh-CN" dirty="0"/>
              <a:t>&lt; 64 bytes per namespace entry</a:t>
            </a:r>
          </a:p>
          <a:p>
            <a:endParaRPr kumimoji="1" lang="zh-CN" alt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88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charset="-122"/>
              </a:rPr>
              <a:t>Chunkserver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Contains chunks (blocks,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each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64MB) of a fixed size</a:t>
            </a:r>
          </a:p>
          <a:p>
            <a:pPr lvl="1"/>
            <a:r>
              <a:rPr lang="en-US" altLang="zh-CN" sz="1667" dirty="0">
                <a:ea typeface="宋体" charset="-122"/>
              </a:rPr>
              <a:t>Fewer chunk location, fewer metadata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(all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in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memory)</a:t>
            </a:r>
          </a:p>
          <a:p>
            <a:r>
              <a:rPr lang="en-US" altLang="zh-CN" sz="2000" dirty="0">
                <a:ea typeface="宋体" charset="-122"/>
              </a:rPr>
              <a:t>Chunks are replicated regularly</a:t>
            </a:r>
          </a:p>
          <a:p>
            <a:pPr lvl="1"/>
            <a:r>
              <a:rPr lang="en-US" altLang="zh-CN" sz="1667" dirty="0">
                <a:ea typeface="宋体" charset="-122"/>
              </a:rPr>
              <a:t>Default: </a:t>
            </a:r>
            <a:r>
              <a:rPr lang="en-US" altLang="zh-CN" sz="1667" dirty="0">
                <a:solidFill>
                  <a:srgbClr val="0096FF"/>
                </a:solidFill>
                <a:ea typeface="宋体" charset="-122"/>
              </a:rPr>
              <a:t>3-way mirror</a:t>
            </a:r>
            <a:r>
              <a:rPr lang="en-US" altLang="zh-CN" sz="1667" dirty="0">
                <a:ea typeface="宋体" charset="-122"/>
              </a:rPr>
              <a:t> (across machines and racks)</a:t>
            </a:r>
          </a:p>
          <a:p>
            <a:r>
              <a:rPr lang="en-US" altLang="zh-CN" sz="2000" dirty="0">
                <a:ea typeface="宋体" charset="-122"/>
              </a:rPr>
              <a:t>Talks with master through </a:t>
            </a:r>
            <a:r>
              <a:rPr lang="en-US" altLang="zh-CN" sz="2000" i="1" dirty="0">
                <a:solidFill>
                  <a:srgbClr val="0096FF"/>
                </a:solidFill>
                <a:ea typeface="宋体" charset="-122"/>
              </a:rPr>
              <a:t>heartbeat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messages</a:t>
            </a:r>
          </a:p>
          <a:p>
            <a:pPr lvl="1"/>
            <a:r>
              <a:rPr lang="en-US" altLang="zh-CN" sz="1667" dirty="0"/>
              <a:t>M</a:t>
            </a:r>
            <a:r>
              <a:rPr lang="en" altLang="zh-CN" sz="1667" dirty="0"/>
              <a:t>aster determines chunk locations and assesses state of the overall system</a:t>
            </a:r>
          </a:p>
          <a:p>
            <a:pPr lvl="1"/>
            <a:r>
              <a:rPr lang="en" altLang="zh-CN" sz="1667" dirty="0"/>
              <a:t>The </a:t>
            </a:r>
            <a:r>
              <a:rPr lang="en" altLang="zh-CN" sz="1667" dirty="0" err="1"/>
              <a:t>chunkserver</a:t>
            </a:r>
            <a:r>
              <a:rPr lang="en" altLang="zh-CN" sz="1667" dirty="0"/>
              <a:t> has the final word over what chunks it does or does not have on its own disks – not the master</a:t>
            </a:r>
            <a:endParaRPr lang="en-US" altLang="zh-CN" sz="1667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359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8889-53D5-7349-B1AA-91642A0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64D35-F1B7-E949-BD5E-4BEBAD42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000" dirty="0"/>
              <a:t>The master now has global knowledge of the whole system, which drastically simplifies the design</a:t>
            </a:r>
          </a:p>
          <a:p>
            <a:endParaRPr lang="en" altLang="zh-CN" sz="2000" dirty="0"/>
          </a:p>
          <a:p>
            <a:r>
              <a:rPr lang="en" altLang="zh-CN" sz="2000" dirty="0"/>
              <a:t>But the master is (hopefully) never the </a:t>
            </a:r>
            <a:r>
              <a:rPr lang="en" altLang="zh-CN" sz="2000" b="1" dirty="0"/>
              <a:t>bottleneck</a:t>
            </a:r>
          </a:p>
          <a:p>
            <a:pPr lvl="1"/>
            <a:r>
              <a:rPr lang="en" altLang="zh-CN" sz="1667" dirty="0"/>
              <a:t>Clients never read and write file data through the master; client only requests from master which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to talk to</a:t>
            </a:r>
          </a:p>
          <a:p>
            <a:pPr lvl="1"/>
            <a:r>
              <a:rPr lang="en" altLang="zh-CN" sz="1667" dirty="0"/>
              <a:t>Master can also provide additional information about subsequent chunks to further reduce latency</a:t>
            </a:r>
          </a:p>
          <a:p>
            <a:pPr lvl="1"/>
            <a:r>
              <a:rPr lang="en" altLang="zh-CN" sz="1667" dirty="0"/>
              <a:t>Further reads of the same chunk don't involve the master, either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1559624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29DF-A10B-8744-ACE1-DFA0A063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D8B7-5948-6342-8127-9719D15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zh-CN" sz="2000" dirty="0"/>
              <a:t>Master state is also replicated for reliability on multiple machines, using the operation log and checkpoints</a:t>
            </a:r>
          </a:p>
          <a:p>
            <a:pPr lvl="1"/>
            <a:r>
              <a:rPr lang="en" altLang="zh-CN" sz="1667" dirty="0"/>
              <a:t>If master fails, GFS can start a new master process at any of these replicas and modify DNS alias accordingly</a:t>
            </a:r>
          </a:p>
          <a:p>
            <a:pPr lvl="1"/>
            <a:endParaRPr lang="en" altLang="zh-CN" sz="1667" dirty="0"/>
          </a:p>
          <a:p>
            <a:r>
              <a:rPr lang="en" altLang="zh-CN" sz="2000" dirty="0"/>
              <a:t>"Shadow" masters also provide read-only access to the file system, even when primary master is down</a:t>
            </a:r>
          </a:p>
          <a:p>
            <a:pPr lvl="1"/>
            <a:r>
              <a:rPr lang="en" altLang="zh-CN" sz="1667" dirty="0"/>
              <a:t>They read a replica of the operation log and apply the same sequence of changes</a:t>
            </a:r>
          </a:p>
          <a:p>
            <a:pPr lvl="1"/>
            <a:r>
              <a:rPr lang="en" altLang="zh-CN" sz="1667" dirty="0"/>
              <a:t>Not mirrors of master</a:t>
            </a:r>
            <a:r>
              <a:rPr lang="en-US" altLang="zh-CN" sz="1667" dirty="0"/>
              <a:t>:</a:t>
            </a:r>
            <a:r>
              <a:rPr lang="zh-CN" altLang="en-US" sz="1667" dirty="0"/>
              <a:t> </a:t>
            </a:r>
            <a:r>
              <a:rPr lang="en" altLang="zh-CN" sz="1667" dirty="0"/>
              <a:t>they lag primary master by fractions of a second</a:t>
            </a:r>
          </a:p>
          <a:p>
            <a:pPr lvl="1"/>
            <a:r>
              <a:rPr lang="en" altLang="zh-CN" sz="1667" dirty="0"/>
              <a:t>This means we can still read up-to-date file contents while master is in recovery!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123599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Example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of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RPC: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Function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Call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3037520"/>
            <a:ext cx="8229600" cy="206761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Re-implement </a:t>
            </a:r>
            <a:r>
              <a:rPr lang="en-US" altLang="zh-CN" sz="2800" b="1" dirty="0">
                <a:ea typeface="MS PGothic" charset="0"/>
              </a:rPr>
              <a:t>MEASURE</a:t>
            </a:r>
            <a:r>
              <a:rPr lang="en-US" altLang="zh-CN" sz="2800" dirty="0">
                <a:ea typeface="MS PGothic" charset="0"/>
              </a:rPr>
              <a:t> and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GET_TIME</a:t>
            </a:r>
            <a:endParaRPr lang="en-US" altLang="zh-CN" sz="2800" dirty="0">
              <a:solidFill>
                <a:srgbClr val="0096FF"/>
              </a:solidFill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Run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sz="2400" dirty="0">
                <a:ea typeface="MS PGothic" charset="0"/>
              </a:rPr>
              <a:t> on a server</a:t>
            </a:r>
          </a:p>
          <a:p>
            <a:pPr lvl="1"/>
            <a:r>
              <a:rPr lang="en-US" altLang="zh-CN" dirty="0">
                <a:ea typeface="MS PGothic" charset="0"/>
              </a:rPr>
              <a:t>Call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dirty="0">
                <a:ea typeface="MS PGothic" charset="0"/>
              </a:rPr>
              <a:t> on a client</a:t>
            </a:r>
            <a:endParaRPr lang="en-US" altLang="zh-CN" sz="2400" dirty="0">
              <a:ea typeface="MS PGothic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8421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12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Fast recovery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Master and </a:t>
            </a:r>
            <a:r>
              <a:rPr lang="en-US" altLang="ko-KR" dirty="0" err="1">
                <a:ea typeface="굴림" panose="020B0600000101010101" pitchFamily="34" charset="-127"/>
              </a:rPr>
              <a:t>chunkserver</a:t>
            </a:r>
            <a:r>
              <a:rPr lang="en-US" altLang="ko-KR" dirty="0">
                <a:ea typeface="굴림" panose="020B0600000101010101" pitchFamily="34" charset="-127"/>
              </a:rPr>
              <a:t> are designed to restore their states and start in seconds</a:t>
            </a:r>
          </a:p>
          <a:p>
            <a:pPr marL="380985" lvl="1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Chunk replication : 3-way mirrors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Across multiple machines, across multiple racks</a:t>
            </a:r>
          </a:p>
        </p:txBody>
      </p:sp>
    </p:spTree>
    <p:extLst>
      <p:ext uri="{BB962C8B-B14F-4D97-AF65-F5344CB8AC3E}">
        <p14:creationId xmlns:p14="http://schemas.microsoft.com/office/powerpoint/2010/main" val="3948709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Mechanisms:</a:t>
            </a:r>
          </a:p>
          <a:p>
            <a:pPr lvl="1"/>
            <a:r>
              <a:rPr lang="en-US" altLang="zh-CN" dirty="0"/>
              <a:t>Log of all changes made to metadata</a:t>
            </a:r>
          </a:p>
          <a:p>
            <a:pPr lvl="1"/>
            <a:r>
              <a:rPr lang="en-US" altLang="zh-CN" dirty="0"/>
              <a:t>Periodic checkpoints of the log</a:t>
            </a:r>
          </a:p>
          <a:p>
            <a:pPr lvl="1"/>
            <a:r>
              <a:rPr lang="en-US" altLang="zh-CN" dirty="0"/>
              <a:t>Log and checkpoints replicated on multiple machines</a:t>
            </a:r>
          </a:p>
          <a:p>
            <a:pPr lvl="1"/>
            <a:r>
              <a:rPr lang="en-US" altLang="zh-CN" dirty="0"/>
              <a:t>Master state is replicated on multiple machines</a:t>
            </a:r>
          </a:p>
          <a:p>
            <a:pPr lvl="1"/>
            <a:r>
              <a:rPr lang="en-US" altLang="zh-CN" dirty="0"/>
              <a:t>"Shadow" masters for reading data if "real" master is down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108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Data integrity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A chunk is divided into 64-KB blocks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Each with its 32</a:t>
            </a:r>
            <a:r>
              <a:rPr lang="en-US" altLang="zh-CN" dirty="0">
                <a:ea typeface="굴림" panose="020B0600000101010101" pitchFamily="34" charset="-127"/>
              </a:rPr>
              <a:t>-</a:t>
            </a:r>
            <a:r>
              <a:rPr lang="en-US" altLang="ko-KR" dirty="0">
                <a:ea typeface="굴림" panose="020B0600000101010101" pitchFamily="34" charset="-127"/>
              </a:rPr>
              <a:t>bit checksum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Verified at read and write times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Also scans for rarely used data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zh-CN" dirty="0">
                <a:ea typeface="굴림" panose="020B0600000101010101" pitchFamily="34" charset="-127"/>
              </a:rPr>
              <a:t>in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53428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D058-4805-AE49-ABDD-CD45BA47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Typical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Workloads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GFS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DF41C-3FA4-1B4D-8CC1-024B50D1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T</a:t>
            </a:r>
            <a:r>
              <a:rPr kumimoji="1" lang="en" altLang="zh-CN" b="1" dirty="0"/>
              <a:t>wo kinds of reads: large streaming reads &amp; small random reads</a:t>
            </a:r>
          </a:p>
          <a:p>
            <a:pPr lvl="1"/>
            <a:r>
              <a:rPr kumimoji="1" lang="en" altLang="zh-CN" dirty="0"/>
              <a:t>Large streaming reads usually read 1MB or more</a:t>
            </a:r>
          </a:p>
          <a:p>
            <a:pPr lvl="1"/>
            <a:r>
              <a:rPr kumimoji="1" lang="en" altLang="zh-CN" dirty="0"/>
              <a:t>Oftentimes, applications read through contiguous regions in the file</a:t>
            </a:r>
          </a:p>
          <a:p>
            <a:pPr lvl="1"/>
            <a:r>
              <a:rPr kumimoji="1" lang="en" altLang="zh-CN" dirty="0"/>
              <a:t>Small random reads are usually only a few KBs at some arbitrary offset</a:t>
            </a:r>
          </a:p>
          <a:p>
            <a:r>
              <a:rPr kumimoji="1" lang="en" altLang="zh-CN" b="1" dirty="0"/>
              <a:t>Also many large, sequential writes that append data to files</a:t>
            </a:r>
          </a:p>
          <a:p>
            <a:pPr lvl="1"/>
            <a:r>
              <a:rPr kumimoji="1" lang="en" altLang="zh-CN" dirty="0"/>
              <a:t>Similar operation sizes to reads</a:t>
            </a:r>
          </a:p>
          <a:p>
            <a:pPr lvl="1"/>
            <a:r>
              <a:rPr kumimoji="1" lang="en" altLang="zh-CN" dirty="0"/>
              <a:t>Once written, files are seldom modified again</a:t>
            </a:r>
          </a:p>
          <a:p>
            <a:pPr lvl="1"/>
            <a:r>
              <a:rPr kumimoji="1" lang="en" altLang="zh-CN" dirty="0"/>
              <a:t>Small writes at arbitrary offsets do not have to be efficient</a:t>
            </a:r>
          </a:p>
          <a:p>
            <a:r>
              <a:rPr kumimoji="1" lang="en" altLang="zh-CN" b="1" dirty="0"/>
              <a:t>Multiple clients (e.g. ~100) concurrently appending to a single file</a:t>
            </a:r>
          </a:p>
          <a:p>
            <a:pPr lvl="1"/>
            <a:r>
              <a:rPr kumimoji="1" lang="en" altLang="zh-CN" dirty="0"/>
              <a:t>e.g. producer-consumer queues, many-way merging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293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宋体" charset="-122"/>
              </a:rPr>
              <a:t>Runs on commodity hardware and is scalable</a:t>
            </a:r>
            <a:endParaRPr lang="en-US" altLang="zh-CN" sz="600" dirty="0">
              <a:ea typeface="宋体" charset="-122"/>
            </a:endParaRPr>
          </a:p>
          <a:p>
            <a:pPr lvl="3"/>
            <a:endParaRPr lang="en-US" altLang="zh-CN" sz="16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Performs well for the specified tasks and assumptions previously mentioned</a:t>
            </a:r>
          </a:p>
          <a:p>
            <a:pPr lvl="3"/>
            <a:endParaRPr lang="en-US" altLang="zh-CN" sz="11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Innovation</a:t>
            </a:r>
          </a:p>
          <a:p>
            <a:pPr lvl="1"/>
            <a:r>
              <a:rPr lang="en-US" sz="2000" dirty="0"/>
              <a:t>File system API tailored to stylized workload</a:t>
            </a:r>
          </a:p>
          <a:p>
            <a:pPr lvl="1"/>
            <a:r>
              <a:rPr lang="en-US" sz="2000" dirty="0"/>
              <a:t>Single-master design to simplify coordination</a:t>
            </a:r>
          </a:p>
          <a:p>
            <a:pPr lvl="1"/>
            <a:r>
              <a:rPr lang="en-US" sz="2000" dirty="0"/>
              <a:t>Metadata fit in memory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5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33500"/>
            <a:ext cx="8208912" cy="404428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Flat namespace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Dedicated Care for Component Failure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hard disk failure, data corruption, network disconnection, etc.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High-throughput 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Minimized the master involvement 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Chunk servers themselves send and receive the client data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The master leases authority to mutate chunks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93204"/>
            <a:ext cx="6858000" cy="9525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</p:spTree>
    <p:extLst>
      <p:ext uri="{BB962C8B-B14F-4D97-AF65-F5344CB8AC3E}">
        <p14:creationId xmlns:p14="http://schemas.microsoft.com/office/powerpoint/2010/main" val="401894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0725"/>
            <a:ext cx="8064896" cy="2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1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2266"/>
            <a:ext cx="8136904" cy="25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4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Calling Process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F4FAB4E-783A-4F40-9963-D4620A327BD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5332"/>
            <a:ext cx="7310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5925</TotalTime>
  <Words>3190</Words>
  <Application>Microsoft Macintosh PowerPoint</Application>
  <PresentationFormat>全屏显示(16:10)</PresentationFormat>
  <Paragraphs>518</Paragraphs>
  <Slides>65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等线</vt:lpstr>
      <vt:lpstr>等线</vt:lpstr>
      <vt:lpstr>宋体</vt:lpstr>
      <vt:lpstr>Adobe 楷体 Std R</vt:lpstr>
      <vt:lpstr>Arial Regular</vt:lpstr>
      <vt:lpstr>굴림</vt:lpstr>
      <vt:lpstr>MS PGothic</vt:lpstr>
      <vt:lpstr>Myriad Pro Light SemiCond</vt:lpstr>
      <vt:lpstr>Arial</vt:lpstr>
      <vt:lpstr>Calibri</vt:lpstr>
      <vt:lpstr>Comic Sans MS</vt:lpstr>
      <vt:lpstr>Consolas</vt:lpstr>
      <vt:lpstr>Times New Roman</vt:lpstr>
      <vt:lpstr>Wingdings</vt:lpstr>
      <vt:lpstr>Office 主题​​</vt:lpstr>
      <vt:lpstr>RPC &amp; NFS &amp; GFS</vt:lpstr>
      <vt:lpstr>Current Status</vt:lpstr>
      <vt:lpstr>Challenges</vt:lpstr>
      <vt:lpstr>RPC</vt:lpstr>
      <vt:lpstr>RPC</vt:lpstr>
      <vt:lpstr>Example of RPC: A Function Call</vt:lpstr>
      <vt:lpstr>Client Program</vt:lpstr>
      <vt:lpstr>Service Program</vt:lpstr>
      <vt:lpstr>RPC Calling Process</vt:lpstr>
      <vt:lpstr>RPC Stub</vt:lpstr>
      <vt:lpstr>Client Program using RPC</vt:lpstr>
      <vt:lpstr>Server Program using RPC</vt:lpstr>
      <vt:lpstr>Question</vt:lpstr>
      <vt:lpstr>RPC Request </vt:lpstr>
      <vt:lpstr>RPC Reply</vt:lpstr>
      <vt:lpstr>Marshal / Unmarshal</vt:lpstr>
      <vt:lpstr>Automatic Stub Generation</vt:lpstr>
      <vt:lpstr>RPC System Components</vt:lpstr>
      <vt:lpstr>RPC System Components</vt:lpstr>
      <vt:lpstr>Client Framework</vt:lpstr>
      <vt:lpstr>Server Framework</vt:lpstr>
      <vt:lpstr>Case Study: NFS</vt:lpstr>
      <vt:lpstr>NFS (Network File System)</vt:lpstr>
      <vt:lpstr>RPC in NFS</vt:lpstr>
      <vt:lpstr>NFS Overview</vt:lpstr>
      <vt:lpstr>File Handler for a Client</vt:lpstr>
      <vt:lpstr>Case 1: Rename After Open</vt:lpstr>
      <vt:lpstr>Stateless on NFS server</vt:lpstr>
      <vt:lpstr>Case 2: Delete after Open</vt:lpstr>
      <vt:lpstr>Cache on the Client</vt:lpstr>
      <vt:lpstr>Coherence</vt:lpstr>
      <vt:lpstr>Coherence</vt:lpstr>
      <vt:lpstr>Extend the UNIX FS to support NFS</vt:lpstr>
      <vt:lpstr>Extend the UNIX FS to support NFS</vt:lpstr>
      <vt:lpstr>Reference Materials</vt:lpstr>
      <vt:lpstr>Client &amp; Server (C/S Model)</vt:lpstr>
      <vt:lpstr>Client/Service Organization</vt:lpstr>
      <vt:lpstr>C/S Model</vt:lpstr>
      <vt:lpstr>Multiple Clients and Services</vt:lpstr>
      <vt:lpstr>Trusted Intermediaries</vt:lpstr>
      <vt:lpstr>RPC != PC</vt:lpstr>
      <vt:lpstr>RPC: Failure Handling</vt:lpstr>
      <vt:lpstr>Other Differences</vt:lpstr>
      <vt:lpstr>Questions</vt:lpstr>
      <vt:lpstr>GFS</vt:lpstr>
      <vt:lpstr>Architecture</vt:lpstr>
      <vt:lpstr>Design Architecture</vt:lpstr>
      <vt:lpstr>Read  Algorithm</vt:lpstr>
      <vt:lpstr>Read Algorithm</vt:lpstr>
      <vt:lpstr>Write  Algorithm</vt:lpstr>
      <vt:lpstr>Write  Algorithm</vt:lpstr>
      <vt:lpstr>Write Algorithm</vt:lpstr>
      <vt:lpstr>Write Algorithm</vt:lpstr>
      <vt:lpstr>Design Architecture</vt:lpstr>
      <vt:lpstr>Single Master Node</vt:lpstr>
      <vt:lpstr>Metadata on Master</vt:lpstr>
      <vt:lpstr>Chunkserver</vt:lpstr>
      <vt:lpstr>Why a Single Master?</vt:lpstr>
      <vt:lpstr>Why a Single Master?</vt:lpstr>
      <vt:lpstr>Fault Tolerance and Diagnosis</vt:lpstr>
      <vt:lpstr>Fault Tolerance and Diagnosis</vt:lpstr>
      <vt:lpstr>Fault Tolerance and Diagnosis</vt:lpstr>
      <vt:lpstr>Typical Workloads on GFS</vt:lpstr>
      <vt:lpstr>Summary of GFS</vt:lpstr>
      <vt:lpstr>Summary of GFS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137</cp:revision>
  <cp:lastPrinted>2016-06-13T07:55:34Z</cp:lastPrinted>
  <dcterms:created xsi:type="dcterms:W3CDTF">2017-05-12T06:55:38Z</dcterms:created>
  <dcterms:modified xsi:type="dcterms:W3CDTF">2019-10-10T01:32:29Z</dcterms:modified>
</cp:coreProperties>
</file>