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297" r:id="rId3"/>
    <p:sldId id="416" r:id="rId4"/>
    <p:sldId id="385" r:id="rId5"/>
    <p:sldId id="386" r:id="rId6"/>
    <p:sldId id="387" r:id="rId7"/>
    <p:sldId id="388" r:id="rId8"/>
    <p:sldId id="389" r:id="rId9"/>
    <p:sldId id="398" r:id="rId10"/>
    <p:sldId id="399" r:id="rId11"/>
    <p:sldId id="400" r:id="rId12"/>
    <p:sldId id="376" r:id="rId13"/>
    <p:sldId id="401" r:id="rId14"/>
    <p:sldId id="402" r:id="rId15"/>
    <p:sldId id="403" r:id="rId16"/>
    <p:sldId id="379" r:id="rId17"/>
    <p:sldId id="380" r:id="rId18"/>
    <p:sldId id="404" r:id="rId19"/>
    <p:sldId id="405" r:id="rId20"/>
    <p:sldId id="406" r:id="rId21"/>
    <p:sldId id="407" r:id="rId22"/>
    <p:sldId id="392" r:id="rId23"/>
    <p:sldId id="408" r:id="rId24"/>
    <p:sldId id="409" r:id="rId25"/>
    <p:sldId id="410" r:id="rId26"/>
    <p:sldId id="411" r:id="rId27"/>
    <p:sldId id="413" r:id="rId28"/>
    <p:sldId id="414" r:id="rId29"/>
    <p:sldId id="415" r:id="rId30"/>
    <p:sldId id="330" r:id="rId31"/>
    <p:sldId id="331" r:id="rId32"/>
    <p:sldId id="332" r:id="rId33"/>
    <p:sldId id="333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81" r:id="rId57"/>
    <p:sldId id="357" r:id="rId58"/>
    <p:sldId id="358" r:id="rId59"/>
    <p:sldId id="359" r:id="rId60"/>
    <p:sldId id="360" r:id="rId61"/>
    <p:sldId id="361" r:id="rId62"/>
    <p:sldId id="382" r:id="rId63"/>
    <p:sldId id="362" r:id="rId64"/>
    <p:sldId id="383" r:id="rId65"/>
    <p:sldId id="363" r:id="rId66"/>
    <p:sldId id="364" r:id="rId67"/>
    <p:sldId id="365" r:id="rId6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83221" autoAdjust="0"/>
  </p:normalViewPr>
  <p:slideViewPr>
    <p:cSldViewPr>
      <p:cViewPr varScale="1">
        <p:scale>
          <a:sx n="101" d="100"/>
          <a:sy n="101" d="100"/>
        </p:scale>
        <p:origin x="696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21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8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1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89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 4.5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is true only when M’s cache misses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prefix of the name has nothing in common with the domain that M serves.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will be true only if the time-to-live of the DNS record cached by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not expired. If the binding found by M in its cache for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www.cslab.scholarly.edu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expired, then M must contact at least one other name server to resolve the domain name.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true only if M has no valid information in its cache for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www.cslab.scholarly.edu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58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is not usually true, because 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scholarly.edu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service will normally refer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cslab.scholarly.edu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service, rather than answer the query itself. (Though it is possible to configure a name service to directly contain the data for one or more of its subdomains.)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will normally be true, though it is possible that the name is a synonym that requires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cslab.scholarly.edu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ask yet another name server for help. 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9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6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2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7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1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9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3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0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com: 192.5.6.30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com.cn: 210.72.13.83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2019/10/12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GFS,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CDN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&amp;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DNS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Naming in the Internet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39939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1. Application originates write request.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2. GFS client translates request from (filename, data) -&gt; (filename, chunk index), and sends it to master.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3. Master responds with chunk handle and (primary + secondary) replica locations.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4. Client pushes write data to all locations. Data is stored in </a:t>
            </a:r>
            <a:r>
              <a:rPr lang="en-US" altLang="ko-KR" sz="2000" dirty="0" err="1">
                <a:ea typeface="굴림" panose="020B0600000101010101" pitchFamily="34" charset="-127"/>
              </a:rPr>
              <a:t>chunkservers</a:t>
            </a:r>
            <a:r>
              <a:rPr lang="en-US" altLang="ko-KR" sz="2000" dirty="0">
                <a:ea typeface="굴림" panose="020B0600000101010101" pitchFamily="34" charset="-127"/>
              </a:rPr>
              <a:t>' internal buffers.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5. Client sends write command to primary.</a:t>
            </a:r>
            <a:endParaRPr lang="ko-KR" altLang="en-US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84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6. Primary determines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serial order </a:t>
            </a:r>
            <a:r>
              <a:rPr lang="en-US" altLang="ko-KR" sz="2000" dirty="0">
                <a:ea typeface="굴림" charset="-127"/>
              </a:rPr>
              <a:t>for data instances stored in its buffer and writes the instances in that order to the chunk.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7. Primary sends serial order to the secondaries and tells them to perform the write.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8. Secondaries respond to the primary.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9. Primary responds back to client.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1667" dirty="0">
              <a:ea typeface="굴림" charset="-127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67" dirty="0">
                <a:ea typeface="굴림" charset="-127"/>
              </a:rPr>
              <a:t> </a:t>
            </a:r>
            <a:r>
              <a:rPr lang="en-US" altLang="ko-KR" sz="1667" i="1" dirty="0">
                <a:ea typeface="굴림" charset="-127"/>
              </a:rPr>
              <a:t>Note: If write fails at one of chunk servers, client is informed and </a:t>
            </a:r>
            <a:r>
              <a:rPr lang="en-US" altLang="ko-KR" sz="1667" i="1" dirty="0">
                <a:solidFill>
                  <a:srgbClr val="FF0000"/>
                </a:solidFill>
                <a:ea typeface="굴림" charset="-127"/>
              </a:rPr>
              <a:t>retries</a:t>
            </a:r>
            <a:r>
              <a:rPr lang="en-US" altLang="ko-KR" sz="1667" i="1" dirty="0">
                <a:ea typeface="굴림" charset="-127"/>
              </a:rPr>
              <a:t> the write.</a:t>
            </a:r>
            <a:endParaRPr lang="ko-KR" altLang="en-US" sz="1667" i="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95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1016-AC18-4F46-B150-5E960656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Design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41390-B543-414D-AEB9-367DD540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Principle</a:t>
            </a:r>
            <a:r>
              <a:rPr lang="en" altLang="zh-CN" sz="2000" dirty="0"/>
              <a:t>: </a:t>
            </a:r>
            <a:r>
              <a:rPr lang="en" altLang="zh-CN" sz="2000" b="1" dirty="0">
                <a:solidFill>
                  <a:srgbClr val="0096FF"/>
                </a:solidFill>
              </a:rPr>
              <a:t>data flow is decoupled from control flow</a:t>
            </a:r>
          </a:p>
          <a:p>
            <a:pPr lvl="1"/>
            <a:r>
              <a:rPr lang="en" altLang="zh-CN" sz="1667" dirty="0"/>
              <a:t>Clients interact with the master for metadata operations</a:t>
            </a:r>
          </a:p>
          <a:p>
            <a:pPr lvl="1"/>
            <a:r>
              <a:rPr lang="en" altLang="zh-CN" sz="1667" dirty="0"/>
              <a:t>Clients interact directly with </a:t>
            </a:r>
            <a:r>
              <a:rPr lang="en" altLang="zh-CN" sz="1667" dirty="0" err="1"/>
              <a:t>chunkservers</a:t>
            </a:r>
            <a:r>
              <a:rPr lang="en" altLang="zh-CN" sz="1667" dirty="0"/>
              <a:t> for all files operations</a:t>
            </a:r>
          </a:p>
          <a:p>
            <a:pPr lvl="1"/>
            <a:r>
              <a:rPr lang="en" altLang="zh-CN" sz="1667" dirty="0"/>
              <a:t>This means performance can be improved by scheduling expensive data flow </a:t>
            </a:r>
            <a:r>
              <a:rPr lang="en" altLang="zh-CN" sz="1667" u="sng" dirty="0"/>
              <a:t>based on the network topology</a:t>
            </a:r>
          </a:p>
          <a:p>
            <a:pPr lvl="1"/>
            <a:endParaRPr lang="en" altLang="zh-CN" sz="1667" dirty="0"/>
          </a:p>
          <a:p>
            <a:r>
              <a:rPr lang="en" altLang="zh-CN" sz="2000" dirty="0"/>
              <a:t>Neither the clients nor the </a:t>
            </a:r>
            <a:r>
              <a:rPr lang="en" altLang="zh-CN" sz="2000" dirty="0" err="1"/>
              <a:t>chunkservers</a:t>
            </a:r>
            <a:r>
              <a:rPr lang="en" altLang="zh-CN" sz="2000" dirty="0"/>
              <a:t> cache file data</a:t>
            </a:r>
          </a:p>
          <a:p>
            <a:pPr lvl="1"/>
            <a:r>
              <a:rPr lang="en" altLang="zh-CN" sz="1667" dirty="0"/>
              <a:t>Working sets are usually too large to be cached, </a:t>
            </a:r>
            <a:r>
              <a:rPr lang="en" altLang="zh-CN" sz="1667" dirty="0" err="1"/>
              <a:t>chunkservers</a:t>
            </a:r>
            <a:r>
              <a:rPr lang="en" altLang="zh-CN" sz="1667" dirty="0"/>
              <a:t> can use Linux's buffer cache</a:t>
            </a:r>
            <a:endParaRPr kumimoji="1" lang="zh-CN" altLang="en-US" sz="1667" dirty="0"/>
          </a:p>
        </p:txBody>
      </p:sp>
    </p:spTree>
    <p:extLst>
      <p:ext uri="{BB962C8B-B14F-4D97-AF65-F5344CB8AC3E}">
        <p14:creationId xmlns:p14="http://schemas.microsoft.com/office/powerpoint/2010/main" val="53620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Single Master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Node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Clients do not read or write through the master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master relays relevant </a:t>
            </a:r>
            <a:r>
              <a:rPr lang="en-US" altLang="zh-CN" dirty="0" err="1">
                <a:ea typeface="宋体" charset="-122"/>
              </a:rPr>
              <a:t>chunkserver</a:t>
            </a:r>
            <a:r>
              <a:rPr lang="en-US" altLang="zh-CN" dirty="0">
                <a:ea typeface="宋体" charset="-122"/>
              </a:rPr>
              <a:t> location information to the client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client temporarily caches the </a:t>
            </a:r>
            <a:r>
              <a:rPr lang="en-US" altLang="zh-CN" dirty="0" err="1">
                <a:ea typeface="宋体" charset="-122"/>
              </a:rPr>
              <a:t>chunkserver</a:t>
            </a:r>
            <a:r>
              <a:rPr lang="en-US" altLang="zh-CN" dirty="0">
                <a:ea typeface="宋体" charset="-122"/>
              </a:rPr>
              <a:t> data and directly accesses the </a:t>
            </a:r>
            <a:r>
              <a:rPr lang="en-US" altLang="zh-CN" dirty="0" err="1">
                <a:ea typeface="宋体" charset="-122"/>
              </a:rPr>
              <a:t>chunkserver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Shadow Masters (for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fault tolerance)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4FF4D-EE00-D14B-8E0D-7EC721E2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Metadata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on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Master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35DE4-B6EC-AD45-B73B-31933ACB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" altLang="zh-CN" b="1" dirty="0"/>
              <a:t>Metadata is stored in memory</a:t>
            </a:r>
          </a:p>
          <a:p>
            <a:pPr lvl="1"/>
            <a:r>
              <a:rPr kumimoji="1" lang="en" altLang="zh-CN" dirty="0"/>
              <a:t>Namespaces and file-to-chunk mappings are also stored persistently in </a:t>
            </a:r>
            <a:r>
              <a:rPr kumimoji="1" lang="en" altLang="zh-CN" dirty="0">
                <a:solidFill>
                  <a:srgbClr val="0096FF"/>
                </a:solidFill>
              </a:rPr>
              <a:t>operation log</a:t>
            </a:r>
          </a:p>
          <a:p>
            <a:pPr lvl="1"/>
            <a:r>
              <a:rPr lang="en-US" altLang="zh-CN" dirty="0">
                <a:ea typeface="宋体" charset="-122"/>
              </a:rPr>
              <a:t>Master monitors chunk location through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heartbeat </a:t>
            </a:r>
            <a:r>
              <a:rPr lang="en-US" altLang="zh-CN" dirty="0">
                <a:ea typeface="宋体" charset="-122"/>
              </a:rPr>
              <a:t>messages with each chunk</a:t>
            </a:r>
          </a:p>
          <a:p>
            <a:r>
              <a:rPr kumimoji="1" lang="en-US" altLang="zh-CN" b="1" dirty="0"/>
              <a:t>T</a:t>
            </a:r>
            <a:r>
              <a:rPr kumimoji="1" lang="en" altLang="zh-CN" b="1" dirty="0"/>
              <a:t>he namespace metadata</a:t>
            </a:r>
          </a:p>
          <a:p>
            <a:pPr lvl="1"/>
            <a:r>
              <a:rPr kumimoji="1" lang="en" altLang="zh-CN" dirty="0"/>
              <a:t>Master does not use any per-directory data structures</a:t>
            </a:r>
          </a:p>
          <a:p>
            <a:pPr lvl="1"/>
            <a:r>
              <a:rPr kumimoji="1" lang="en" altLang="zh-CN" dirty="0">
                <a:solidFill>
                  <a:srgbClr val="FF0000"/>
                </a:solidFill>
              </a:rPr>
              <a:t>No </a:t>
            </a:r>
            <a:r>
              <a:rPr kumimoji="1" lang="en" altLang="zh-CN" dirty="0" err="1">
                <a:solidFill>
                  <a:srgbClr val="FF0000"/>
                </a:solidFill>
              </a:rPr>
              <a:t>inodes</a:t>
            </a:r>
            <a:r>
              <a:rPr kumimoji="1" lang="en" altLang="zh-CN" dirty="0">
                <a:solidFill>
                  <a:srgbClr val="FF0000"/>
                </a:solidFill>
              </a:rPr>
              <a:t>!</a:t>
            </a:r>
            <a:r>
              <a:rPr kumimoji="1" lang="en" altLang="zh-CN" dirty="0"/>
              <a:t> No </a:t>
            </a:r>
            <a:r>
              <a:rPr kumimoji="1" lang="en" altLang="zh-CN" dirty="0" err="1"/>
              <a:t>symlinks</a:t>
            </a:r>
            <a:r>
              <a:rPr kumimoji="1" lang="en" altLang="zh-CN" dirty="0"/>
              <a:t> or hard links, either</a:t>
            </a:r>
          </a:p>
          <a:p>
            <a:pPr lvl="1"/>
            <a:r>
              <a:rPr kumimoji="1" lang="en" altLang="zh-CN" dirty="0"/>
              <a:t>Every file and directory is represented as a node in a lookup table, mapping pathnames to metadata</a:t>
            </a:r>
          </a:p>
          <a:p>
            <a:pPr lvl="1"/>
            <a:r>
              <a:rPr kumimoji="1" lang="en" altLang="zh-CN" dirty="0"/>
              <a:t>Stored efficiently using prefix compression</a:t>
            </a:r>
          </a:p>
          <a:p>
            <a:pPr lvl="2"/>
            <a:r>
              <a:rPr kumimoji="1" lang="en" altLang="zh-CN" sz="2300" dirty="0"/>
              <a:t>&lt; 64 bytes per namespace entry</a:t>
            </a:r>
          </a:p>
          <a:p>
            <a:endParaRPr kumimoji="1" lang="zh-CN" altLang="en-US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2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charset="-122"/>
              </a:rPr>
              <a:t>Chunkserver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ea typeface="宋体" charset="-122"/>
              </a:rPr>
              <a:t>Contains chunks (blocks,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each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64MB) of a fixed size</a:t>
            </a:r>
          </a:p>
          <a:p>
            <a:pPr lvl="1"/>
            <a:r>
              <a:rPr lang="en-US" altLang="zh-CN" sz="1667" dirty="0">
                <a:ea typeface="宋体" charset="-122"/>
              </a:rPr>
              <a:t>Fewer chunk location, fewer metadata</a:t>
            </a:r>
            <a:r>
              <a:rPr lang="zh-CN" altLang="en-US" sz="1667" dirty="0">
                <a:ea typeface="宋体" charset="-122"/>
              </a:rPr>
              <a:t> </a:t>
            </a:r>
            <a:r>
              <a:rPr lang="en-US" altLang="zh-CN" sz="1667" dirty="0">
                <a:ea typeface="宋体" charset="-122"/>
              </a:rPr>
              <a:t>(all</a:t>
            </a:r>
            <a:r>
              <a:rPr lang="zh-CN" altLang="en-US" sz="1667" dirty="0">
                <a:ea typeface="宋体" charset="-122"/>
              </a:rPr>
              <a:t> </a:t>
            </a:r>
            <a:r>
              <a:rPr lang="en-US" altLang="zh-CN" sz="1667" dirty="0">
                <a:ea typeface="宋体" charset="-122"/>
              </a:rPr>
              <a:t>in</a:t>
            </a:r>
            <a:r>
              <a:rPr lang="zh-CN" altLang="en-US" sz="1667" dirty="0">
                <a:ea typeface="宋体" charset="-122"/>
              </a:rPr>
              <a:t> </a:t>
            </a:r>
            <a:r>
              <a:rPr lang="en-US" altLang="zh-CN" sz="1667" dirty="0">
                <a:ea typeface="宋体" charset="-122"/>
              </a:rPr>
              <a:t>memory)</a:t>
            </a:r>
          </a:p>
          <a:p>
            <a:r>
              <a:rPr lang="en-US" altLang="zh-CN" sz="2000" dirty="0">
                <a:ea typeface="宋体" charset="-122"/>
              </a:rPr>
              <a:t>Chunks are replicated regularly</a:t>
            </a:r>
          </a:p>
          <a:p>
            <a:pPr lvl="1"/>
            <a:r>
              <a:rPr lang="en-US" altLang="zh-CN" sz="1667" dirty="0">
                <a:ea typeface="宋体" charset="-122"/>
              </a:rPr>
              <a:t>Default: </a:t>
            </a:r>
            <a:r>
              <a:rPr lang="en-US" altLang="zh-CN" sz="1667" dirty="0">
                <a:solidFill>
                  <a:srgbClr val="0096FF"/>
                </a:solidFill>
                <a:ea typeface="宋体" charset="-122"/>
              </a:rPr>
              <a:t>3-way mirror</a:t>
            </a:r>
            <a:r>
              <a:rPr lang="en-US" altLang="zh-CN" sz="1667" dirty="0">
                <a:ea typeface="宋体" charset="-122"/>
              </a:rPr>
              <a:t> (across machines and racks)</a:t>
            </a:r>
          </a:p>
          <a:p>
            <a:r>
              <a:rPr lang="en-US" altLang="zh-CN" sz="2000" dirty="0">
                <a:ea typeface="宋体" charset="-122"/>
              </a:rPr>
              <a:t>Talks with master through </a:t>
            </a:r>
            <a:r>
              <a:rPr lang="en-US" altLang="zh-CN" sz="2000" i="1" dirty="0">
                <a:solidFill>
                  <a:srgbClr val="0096FF"/>
                </a:solidFill>
                <a:ea typeface="宋体" charset="-122"/>
              </a:rPr>
              <a:t>heartbeat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messages</a:t>
            </a:r>
          </a:p>
          <a:p>
            <a:pPr lvl="1"/>
            <a:r>
              <a:rPr lang="en-US" altLang="zh-CN" sz="1667" dirty="0"/>
              <a:t>M</a:t>
            </a:r>
            <a:r>
              <a:rPr lang="en" altLang="zh-CN" sz="1667" dirty="0"/>
              <a:t>aster determines chunk locations and assesses state of the overall system</a:t>
            </a:r>
          </a:p>
          <a:p>
            <a:pPr lvl="1"/>
            <a:r>
              <a:rPr lang="en" altLang="zh-CN" sz="1667" dirty="0"/>
              <a:t>Note</a:t>
            </a:r>
            <a:r>
              <a:rPr lang="en-US" altLang="zh-CN" sz="1667" dirty="0"/>
              <a:t>:</a:t>
            </a:r>
            <a:r>
              <a:rPr lang="zh-CN" altLang="en-US" sz="1667" dirty="0"/>
              <a:t> </a:t>
            </a:r>
            <a:r>
              <a:rPr lang="en" altLang="zh-CN" sz="1667" dirty="0"/>
              <a:t>The </a:t>
            </a:r>
            <a:r>
              <a:rPr lang="en" altLang="zh-CN" sz="1667" dirty="0" err="1"/>
              <a:t>chunkserver</a:t>
            </a:r>
            <a:r>
              <a:rPr lang="en" altLang="zh-CN" sz="1667" dirty="0"/>
              <a:t> has the final word over what chunks it does or does not have on its own disks – not the master</a:t>
            </a:r>
            <a:endParaRPr lang="en-US" altLang="zh-CN" sz="1667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5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8889-53D5-7349-B1AA-91642A0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Why a Single Master?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64D35-F1B7-E949-BD5E-4BEBAD42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000" dirty="0"/>
              <a:t>The master now has global knowledge of the whole system, which drastically simplifies the design</a:t>
            </a:r>
          </a:p>
          <a:p>
            <a:endParaRPr lang="en" altLang="zh-CN" sz="2000" dirty="0"/>
          </a:p>
          <a:p>
            <a:r>
              <a:rPr lang="en" altLang="zh-CN" sz="2000" dirty="0"/>
              <a:t>But the master is (hopefully) never the </a:t>
            </a:r>
            <a:r>
              <a:rPr lang="en" altLang="zh-CN" sz="2000" b="1" dirty="0"/>
              <a:t>bottleneck</a:t>
            </a:r>
          </a:p>
          <a:p>
            <a:pPr lvl="1"/>
            <a:r>
              <a:rPr lang="en" altLang="zh-CN" sz="1667" dirty="0"/>
              <a:t>Clients never read and write file data through the master; client only requests from master which </a:t>
            </a:r>
            <a:r>
              <a:rPr lang="en" altLang="zh-CN" sz="1667" dirty="0" err="1"/>
              <a:t>chunkservers</a:t>
            </a:r>
            <a:r>
              <a:rPr lang="en" altLang="zh-CN" sz="1667" dirty="0"/>
              <a:t> to talk to</a:t>
            </a:r>
          </a:p>
          <a:p>
            <a:pPr lvl="1"/>
            <a:r>
              <a:rPr lang="en" altLang="zh-CN" sz="1667" dirty="0"/>
              <a:t>Master can also provide additional information about subsequent chunks to further reduce latency</a:t>
            </a:r>
          </a:p>
          <a:p>
            <a:pPr lvl="1"/>
            <a:r>
              <a:rPr lang="en" altLang="zh-CN" sz="1667" dirty="0"/>
              <a:t>Further reads of the same chunk don't involve the master, either</a:t>
            </a:r>
            <a:endParaRPr kumimoji="1" lang="zh-CN" altLang="en-US" sz="1667" dirty="0"/>
          </a:p>
        </p:txBody>
      </p:sp>
    </p:spTree>
    <p:extLst>
      <p:ext uri="{BB962C8B-B14F-4D97-AF65-F5344CB8AC3E}">
        <p14:creationId xmlns:p14="http://schemas.microsoft.com/office/powerpoint/2010/main" val="279642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429DF-A10B-8744-ACE1-DFA0A063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Why a Single Master?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D8B7-5948-6342-8127-9719D15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" altLang="zh-CN" sz="2000" dirty="0"/>
              <a:t>Master state is also replicated for reliability on multiple machines, using the operation log and checkpoints</a:t>
            </a:r>
          </a:p>
          <a:p>
            <a:pPr lvl="1"/>
            <a:r>
              <a:rPr lang="en" altLang="zh-CN" sz="1667" dirty="0"/>
              <a:t>If master fails, GFS can start a new master process at any of these replicas and modify DNS alias accordingly</a:t>
            </a:r>
          </a:p>
          <a:p>
            <a:pPr lvl="1"/>
            <a:endParaRPr lang="en" altLang="zh-CN" sz="1667" dirty="0"/>
          </a:p>
          <a:p>
            <a:r>
              <a:rPr lang="en" altLang="zh-CN" sz="2000" dirty="0"/>
              <a:t>"Shadow" masters also provide read-only access to the file system, even when primary master is down</a:t>
            </a:r>
          </a:p>
          <a:p>
            <a:pPr lvl="1"/>
            <a:r>
              <a:rPr lang="en" altLang="zh-CN" sz="1667" dirty="0"/>
              <a:t>They read a replica of the operation log and apply the same sequence of changes</a:t>
            </a:r>
          </a:p>
          <a:p>
            <a:pPr lvl="1"/>
            <a:r>
              <a:rPr lang="en" altLang="zh-CN" sz="1667" dirty="0"/>
              <a:t>Not mirrors of master</a:t>
            </a:r>
            <a:r>
              <a:rPr lang="en-US" altLang="zh-CN" sz="1667" dirty="0"/>
              <a:t>:</a:t>
            </a:r>
            <a:r>
              <a:rPr lang="zh-CN" altLang="en-US" sz="1667" dirty="0"/>
              <a:t> </a:t>
            </a:r>
            <a:r>
              <a:rPr lang="en" altLang="zh-CN" sz="1667" dirty="0"/>
              <a:t>they lag primary master by fractions of a second</a:t>
            </a:r>
          </a:p>
          <a:p>
            <a:pPr lvl="1"/>
            <a:r>
              <a:rPr lang="en" altLang="zh-CN" sz="1667" dirty="0"/>
              <a:t>This means we can still read up-to-date file contents while master is in recovery!</a:t>
            </a:r>
            <a:endParaRPr kumimoji="1" lang="zh-CN" altLang="en-US" sz="1667" dirty="0"/>
          </a:p>
        </p:txBody>
      </p:sp>
    </p:spTree>
    <p:extLst>
      <p:ext uri="{BB962C8B-B14F-4D97-AF65-F5344CB8AC3E}">
        <p14:creationId xmlns:p14="http://schemas.microsoft.com/office/powerpoint/2010/main" val="399318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Fast recovery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Master and </a:t>
            </a:r>
            <a:r>
              <a:rPr lang="en-US" altLang="ko-KR" dirty="0" err="1">
                <a:ea typeface="굴림" panose="020B0600000101010101" pitchFamily="34" charset="-127"/>
              </a:rPr>
              <a:t>chunkserver</a:t>
            </a:r>
            <a:r>
              <a:rPr lang="en-US" altLang="ko-KR" dirty="0">
                <a:ea typeface="굴림" panose="020B0600000101010101" pitchFamily="34" charset="-127"/>
              </a:rPr>
              <a:t> are designed to restore their states and start in seconds</a:t>
            </a:r>
          </a:p>
          <a:p>
            <a:pPr marL="380985" lvl="1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Chunk replication : 3-way mirrors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Across multiple machines, across multiple racks</a:t>
            </a:r>
          </a:p>
        </p:txBody>
      </p:sp>
    </p:spTree>
    <p:extLst>
      <p:ext uri="{BB962C8B-B14F-4D97-AF65-F5344CB8AC3E}">
        <p14:creationId xmlns:p14="http://schemas.microsoft.com/office/powerpoint/2010/main" val="171459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Mechanisms</a:t>
            </a:r>
          </a:p>
          <a:p>
            <a:pPr lvl="1"/>
            <a:r>
              <a:rPr lang="en-US" altLang="zh-CN" dirty="0"/>
              <a:t>Log of all changes made to metadata</a:t>
            </a:r>
          </a:p>
          <a:p>
            <a:pPr lvl="1"/>
            <a:r>
              <a:rPr lang="en-US" altLang="zh-CN" dirty="0"/>
              <a:t>Periodic checkpoints of the log</a:t>
            </a:r>
          </a:p>
          <a:p>
            <a:pPr lvl="1"/>
            <a:r>
              <a:rPr lang="en-US" altLang="zh-CN" dirty="0"/>
              <a:t>Log and checkpoints replicated on multiple machines</a:t>
            </a:r>
          </a:p>
          <a:p>
            <a:pPr lvl="1"/>
            <a:r>
              <a:rPr lang="en-US" altLang="zh-CN" dirty="0"/>
              <a:t>Master state is replicated on multiple machines</a:t>
            </a:r>
          </a:p>
          <a:p>
            <a:pPr lvl="1"/>
            <a:r>
              <a:rPr lang="en-US" altLang="zh-CN" dirty="0"/>
              <a:t>"Shadow" masters for reading data if "real" master is down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16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3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Data integrity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A chunk is divided into 64-KB blocks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Each with its 32</a:t>
            </a:r>
            <a:r>
              <a:rPr lang="en-US" altLang="zh-CN" dirty="0">
                <a:ea typeface="굴림" panose="020B0600000101010101" pitchFamily="34" charset="-127"/>
              </a:rPr>
              <a:t>-</a:t>
            </a:r>
            <a:r>
              <a:rPr lang="en-US" altLang="ko-KR" dirty="0">
                <a:ea typeface="굴림" panose="020B0600000101010101" pitchFamily="34" charset="-127"/>
              </a:rPr>
              <a:t>bit checksum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Verified at read and write times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Also scans for rarely used data</a:t>
            </a:r>
            <a:r>
              <a:rPr lang="zh-CN" altLang="en-US" dirty="0">
                <a:ea typeface="굴림" panose="020B0600000101010101" pitchFamily="34" charset="-127"/>
              </a:rPr>
              <a:t> </a:t>
            </a:r>
            <a:r>
              <a:rPr lang="en-US" altLang="zh-CN" dirty="0">
                <a:ea typeface="굴림" panose="020B0600000101010101" pitchFamily="34" charset="-127"/>
              </a:rPr>
              <a:t>in</a:t>
            </a:r>
            <a:r>
              <a:rPr lang="zh-CN" altLang="en-US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46436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5D058-4805-AE49-ABDD-CD45BA47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Typical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Workloads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GFS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DF41C-3FA4-1B4D-8CC1-024B50D1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T</a:t>
            </a:r>
            <a:r>
              <a:rPr kumimoji="1" lang="en" altLang="zh-CN" b="1" dirty="0"/>
              <a:t>wo kinds of reads: large streaming reads &amp; small random reads</a:t>
            </a:r>
          </a:p>
          <a:p>
            <a:pPr lvl="1"/>
            <a:r>
              <a:rPr kumimoji="1" lang="en" altLang="zh-CN" dirty="0"/>
              <a:t>Large streaming reads usually read 1MB or more</a:t>
            </a:r>
          </a:p>
          <a:p>
            <a:pPr lvl="1"/>
            <a:r>
              <a:rPr kumimoji="1" lang="en" altLang="zh-CN" dirty="0"/>
              <a:t>Oftentimes, applications read through contiguous regions in the file</a:t>
            </a:r>
          </a:p>
          <a:p>
            <a:pPr lvl="1"/>
            <a:r>
              <a:rPr kumimoji="1" lang="en" altLang="zh-CN" dirty="0"/>
              <a:t>Small random reads are usually only a few KBs at some arbitrary offset</a:t>
            </a:r>
          </a:p>
          <a:p>
            <a:r>
              <a:rPr kumimoji="1" lang="en" altLang="zh-CN" b="1" dirty="0"/>
              <a:t>Also many large, sequential writes that append data to files</a:t>
            </a:r>
          </a:p>
          <a:p>
            <a:pPr lvl="1"/>
            <a:r>
              <a:rPr kumimoji="1" lang="en" altLang="zh-CN" dirty="0"/>
              <a:t>Similar operation sizes to reads</a:t>
            </a:r>
          </a:p>
          <a:p>
            <a:pPr lvl="1"/>
            <a:r>
              <a:rPr kumimoji="1" lang="en" altLang="zh-CN" dirty="0"/>
              <a:t>Once written, files are seldom modified again</a:t>
            </a:r>
          </a:p>
          <a:p>
            <a:pPr lvl="1"/>
            <a:r>
              <a:rPr kumimoji="1" lang="en" altLang="zh-CN" dirty="0"/>
              <a:t>Small writes at arbitrary offsets do not have to be efficient</a:t>
            </a:r>
          </a:p>
          <a:p>
            <a:r>
              <a:rPr kumimoji="1" lang="en" altLang="zh-CN" b="1" dirty="0"/>
              <a:t>Multiple clients (e.g. ~100) concurrently appending to a single file</a:t>
            </a:r>
          </a:p>
          <a:p>
            <a:pPr lvl="1"/>
            <a:r>
              <a:rPr kumimoji="1" lang="en" altLang="zh-CN" dirty="0"/>
              <a:t>e.g. producer-consumer queues, many-way merging</a:t>
            </a:r>
            <a:endParaRPr kumimoji="1" lang="zh-CN" altLang="en-US" dirty="0"/>
          </a:p>
        </p:txBody>
      </p:sp>
      <p:pic>
        <p:nvPicPr>
          <p:cNvPr id="1025" name="Picture 1" descr="page3image41744448">
            <a:extLst>
              <a:ext uri="{FF2B5EF4-FFF2-40B4-BE49-F238E27FC236}">
                <a16:creationId xmlns:a16="http://schemas.microsoft.com/office/drawing/2014/main" id="{02C2D64A-49DA-0342-86BA-E0C7C98A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169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Summary of GFS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ea typeface="宋体" charset="-122"/>
              </a:rPr>
              <a:t>Runs on commodity hardware and is scalable</a:t>
            </a:r>
            <a:endParaRPr lang="en-US" altLang="zh-CN" sz="600" dirty="0">
              <a:ea typeface="宋体" charset="-122"/>
            </a:endParaRPr>
          </a:p>
          <a:p>
            <a:pPr lvl="3"/>
            <a:endParaRPr lang="en-US" altLang="zh-CN" sz="16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Performs well for the specified tasks and assumptions previously mentioned</a:t>
            </a:r>
          </a:p>
          <a:p>
            <a:pPr lvl="3"/>
            <a:endParaRPr lang="en-US" altLang="zh-CN" sz="11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Innovation</a:t>
            </a:r>
          </a:p>
          <a:p>
            <a:pPr lvl="1"/>
            <a:r>
              <a:rPr lang="en-US" sz="2000" dirty="0"/>
              <a:t>File system API tailored to stylized workload</a:t>
            </a:r>
          </a:p>
          <a:p>
            <a:pPr lvl="1"/>
            <a:r>
              <a:rPr lang="en-US" sz="2000" dirty="0"/>
              <a:t>Single-master design to simplify coordination</a:t>
            </a:r>
          </a:p>
          <a:p>
            <a:pPr lvl="1"/>
            <a:r>
              <a:rPr lang="en-US" sz="2000" dirty="0"/>
              <a:t>Metadata fit in memory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33500"/>
            <a:ext cx="8208912" cy="404428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Flat namespace</a:t>
            </a:r>
          </a:p>
          <a:p>
            <a:pPr lvl="3"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Dedicated Care for Component Failure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hard disk failure, data corruption, network disconnection, etc.</a:t>
            </a:r>
          </a:p>
          <a:p>
            <a:pPr lvl="3"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High-throughput 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Minimized the master involvement 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Chunk servers themselves send and receive the client data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The master leases authority to mutate chunks</a:t>
            </a:r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93204"/>
            <a:ext cx="6858000" cy="9525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Summary of GFS</a:t>
            </a:r>
          </a:p>
        </p:txBody>
      </p:sp>
    </p:spTree>
    <p:extLst>
      <p:ext uri="{BB962C8B-B14F-4D97-AF65-F5344CB8AC3E}">
        <p14:creationId xmlns:p14="http://schemas.microsoft.com/office/powerpoint/2010/main" val="170877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1D1AE-6D00-7A4A-A8CB-161D2683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5AF7D-60DE-2241-A4D4-EAACF066C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65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44B64-FB90-F547-8F8A-5BCFB13B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F6612-DF0E-904E-9C5E-8B843902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Internet?</a:t>
            </a:r>
          </a:p>
          <a:p>
            <a:pPr lvl="1"/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videos</a:t>
            </a:r>
          </a:p>
          <a:p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SJTU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pages</a:t>
            </a:r>
          </a:p>
          <a:p>
            <a:pPr lvl="1"/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caching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</a:p>
          <a:p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</a:p>
          <a:p>
            <a:pPr lvl="1"/>
            <a:r>
              <a:rPr kumimoji="1" lang="en-US" altLang="zh-CN" dirty="0"/>
              <a:t>Push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(CDN)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591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08E6B-574F-404C-80B8-480AFD7F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0746C-4AF0-8C4C-8C15-17F6CF08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"back"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</a:p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proxies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URLs</a:t>
            </a:r>
          </a:p>
          <a:p>
            <a:pPr lvl="1"/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bandwidth/time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URL</a:t>
            </a:r>
          </a:p>
          <a:p>
            <a:r>
              <a:rPr kumimoji="1" lang="en-US" altLang="zh-CN" dirty="0"/>
              <a:t>DNS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resolvers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(URL→IP)</a:t>
            </a:r>
          </a:p>
          <a:p>
            <a:r>
              <a:rPr kumimoji="1" lang="en-US" altLang="zh-CN" dirty="0"/>
              <a:t>NFS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read/written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036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BA0F7-6E20-054B-903B-C9647154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(CDN)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3B26-FED0-C142-A46B-49785EA0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Network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computers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replicate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content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across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Internet</a:t>
            </a:r>
          </a:p>
          <a:p>
            <a:pPr lvl="1"/>
            <a:r>
              <a:rPr kumimoji="1" lang="en-US" altLang="zh-CN" sz="2000" dirty="0"/>
              <a:t>Bringing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closer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requests</a:t>
            </a:r>
          </a:p>
          <a:p>
            <a:pPr lvl="1"/>
            <a:r>
              <a:rPr kumimoji="1" lang="en-US" altLang="zh-CN" sz="2000" dirty="0"/>
              <a:t>End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shared)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network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capacity</a:t>
            </a:r>
          </a:p>
          <a:p>
            <a:r>
              <a:rPr kumimoji="1" lang="en-US" altLang="zh-CN" sz="2400" dirty="0"/>
              <a:t>Content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providers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96FF"/>
                </a:solidFill>
              </a:rPr>
              <a:t>actively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pushes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network</a:t>
            </a:r>
          </a:p>
          <a:p>
            <a:pPr lvl="1"/>
            <a:r>
              <a:rPr kumimoji="1" lang="en-US" altLang="zh-CN" sz="2000" dirty="0"/>
              <a:t>Improve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performance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costs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0474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615F0-4B4F-0F46-B295-7DD5448A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(CDN)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B31B6-29A0-2A4B-B86A-D054B8A6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921396"/>
            <a:ext cx="8229600" cy="30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70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3B159-C5C8-F943-B458-F73FF11C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98AC5-74B2-F444-B9CA-F1D8EEAA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Challenges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</a:p>
          <a:p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"close"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</a:p>
          <a:p>
            <a:pPr lvl="1"/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</a:p>
          <a:p>
            <a:r>
              <a:rPr kumimoji="1" lang="en-US" altLang="zh-CN" dirty="0"/>
              <a:t>Specifically,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</a:p>
          <a:p>
            <a:pPr lvl="1"/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lookups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32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AAAD48-E09B-0442-A150-3F7BA5A5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Scale?</a:t>
            </a:r>
            <a:endParaRPr kumimoji="1"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1C65C926-CFB2-8949-B800-761A72AC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689" y="2582912"/>
            <a:ext cx="458449" cy="45844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BC8C9D2-04B9-CB45-9CEA-AF117221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482" y="2582912"/>
            <a:ext cx="458449" cy="458449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E3387D4-D4F5-774A-A048-BBFEA23F2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89" y="1705372"/>
            <a:ext cx="472161" cy="472161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21BA7C4B-7AF6-6E4D-AF72-A85C35697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0769" y="1705372"/>
            <a:ext cx="472161" cy="472161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3B727FDB-BE3E-364C-BD4F-CFF4930F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4" y="2582912"/>
            <a:ext cx="458449" cy="458449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2B5FC635-A094-6149-B72D-5621625FA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832" y="1705372"/>
            <a:ext cx="472161" cy="472161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A365B26-17A9-CE4E-83EB-19CAF61AD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715" y="3292324"/>
            <a:ext cx="458449" cy="458449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23744F4-CE30-4741-A435-D6B165A1A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7202" y="3804339"/>
            <a:ext cx="250034" cy="315833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ED5BC670-FB5B-3641-82F4-72FDA3DA0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3188" y="3804339"/>
            <a:ext cx="250034" cy="315833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DCC8FBD6-BFAF-264D-8FDA-9FDAE76F6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9173" y="3804339"/>
            <a:ext cx="250034" cy="315833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0FEA2241-B8B3-E748-B11A-33EF8E40F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5158" y="3804339"/>
            <a:ext cx="250034" cy="315833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FAAF44A4-A8C4-5A4A-B0EE-DB680D97D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896" y="3102784"/>
            <a:ext cx="250034" cy="315833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C3065C2-A3A8-214D-B7D8-F59CD9B220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1024913" y="2177533"/>
            <a:ext cx="6857" cy="405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1978D1F-B257-F64E-9C71-BEDE69591FFD}"/>
              </a:ext>
            </a:extLst>
          </p:cNvPr>
          <p:cNvCxnSpPr/>
          <p:nvPr/>
        </p:nvCxnSpPr>
        <p:spPr>
          <a:xfrm flipH="1">
            <a:off x="2639992" y="2177533"/>
            <a:ext cx="6857" cy="405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D9FC0AD-BE28-C64D-BA37-77EA2D42BAE8}"/>
              </a:ext>
            </a:extLst>
          </p:cNvPr>
          <p:cNvCxnSpPr/>
          <p:nvPr/>
        </p:nvCxnSpPr>
        <p:spPr>
          <a:xfrm flipH="1">
            <a:off x="3295912" y="2194184"/>
            <a:ext cx="6857" cy="405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21B296B-0B0D-EA43-A40F-F5F45770EE3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53706" y="3041360"/>
            <a:ext cx="342234" cy="2509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B1025B4-CCA0-A642-B6D0-FE7A71762FD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995940" y="3041360"/>
            <a:ext cx="306829" cy="2509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>
            <a:extLst>
              <a:ext uri="{FF2B5EF4-FFF2-40B4-BE49-F238E27FC236}">
                <a16:creationId xmlns:a16="http://schemas.microsoft.com/office/drawing/2014/main" id="{B1E466F8-E913-2944-A729-BF41EA4E2B01}"/>
              </a:ext>
            </a:extLst>
          </p:cNvPr>
          <p:cNvSpPr/>
          <p:nvPr/>
        </p:nvSpPr>
        <p:spPr>
          <a:xfrm>
            <a:off x="1707790" y="2582912"/>
            <a:ext cx="202689" cy="22922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6A734D38-8B31-0D46-9C40-4D9C17D3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205" y="2582912"/>
            <a:ext cx="458449" cy="458449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A48C84B7-91E9-E44F-9278-C7DB6E916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492" y="1705372"/>
            <a:ext cx="472161" cy="472161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B997536-2188-1F40-8731-6996FF0C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5267" y="2582912"/>
            <a:ext cx="458449" cy="458449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3C1109BC-67CA-4845-A471-0C3B4E2A9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555" y="1705372"/>
            <a:ext cx="472161" cy="472161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1374AB15-AB04-9741-B835-72A95C07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438" y="3292324"/>
            <a:ext cx="458449" cy="458449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4D996E0A-34B8-CD4A-8015-9B6450281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925" y="3804339"/>
            <a:ext cx="250034" cy="315833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443D7562-8408-6546-8682-2A059F59A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911" y="3804339"/>
            <a:ext cx="250034" cy="315833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071F4AA4-D3D8-5246-8921-6DA09E080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0896" y="3804339"/>
            <a:ext cx="250034" cy="315833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2010AD94-EADE-DF49-B340-247D0794A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6881" y="3804339"/>
            <a:ext cx="250034" cy="315833"/>
          </a:xfrm>
          <a:prstGeom prst="rect">
            <a:avLst/>
          </a:prstGeom>
        </p:spPr>
      </p:pic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E3D8E47-B3B3-5C4F-B264-443949736875}"/>
              </a:ext>
            </a:extLst>
          </p:cNvPr>
          <p:cNvCxnSpPr/>
          <p:nvPr/>
        </p:nvCxnSpPr>
        <p:spPr>
          <a:xfrm flipH="1">
            <a:off x="6181715" y="2177533"/>
            <a:ext cx="6857" cy="405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B4D9B5A-ED3D-A043-BF64-0DBC0966EBD4}"/>
              </a:ext>
            </a:extLst>
          </p:cNvPr>
          <p:cNvCxnSpPr/>
          <p:nvPr/>
        </p:nvCxnSpPr>
        <p:spPr>
          <a:xfrm flipH="1">
            <a:off x="6837635" y="2194184"/>
            <a:ext cx="6857" cy="405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6DB4208-422F-1F4B-8618-B49A23B706A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195429" y="3041360"/>
            <a:ext cx="342234" cy="2509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8F19915-233B-A644-91E0-1069B8B1DE25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6537663" y="3041360"/>
            <a:ext cx="306829" cy="2509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形 37">
            <a:extLst>
              <a:ext uri="{FF2B5EF4-FFF2-40B4-BE49-F238E27FC236}">
                <a16:creationId xmlns:a16="http://schemas.microsoft.com/office/drawing/2014/main" id="{40A93850-C684-604C-B8A9-325C6801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97" y="2578080"/>
            <a:ext cx="458449" cy="458449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4809A3F7-DCB3-954B-BB88-D057ED36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084" y="2578080"/>
            <a:ext cx="458449" cy="458449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0F9EBC1E-8D06-E54D-814A-65C49B3EB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6900" y="2578079"/>
            <a:ext cx="458449" cy="458449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76515AFD-3D89-1249-863E-FE1BECA1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234" y="2578078"/>
            <a:ext cx="458449" cy="458449"/>
          </a:xfrm>
          <a:prstGeom prst="rect">
            <a:avLst/>
          </a:prstGeom>
        </p:spPr>
      </p:pic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82015C3F-E6AF-224B-8B5D-54E629444C5A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5546522" y="3036529"/>
            <a:ext cx="991141" cy="2557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3D2AEBB9-B55F-BE40-B6FA-C9CCCF1CA653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>
            <a:off x="4897459" y="3036527"/>
            <a:ext cx="1640204" cy="2557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9AC9FDF-A91B-7645-8E99-FDC919B01706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6537663" y="3036529"/>
            <a:ext cx="987646" cy="2557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F8D38E68-1323-544B-8289-1937100655FA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 flipH="1">
            <a:off x="6537663" y="3036528"/>
            <a:ext cx="1668462" cy="2557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>
            <a:extLst>
              <a:ext uri="{FF2B5EF4-FFF2-40B4-BE49-F238E27FC236}">
                <a16:creationId xmlns:a16="http://schemas.microsoft.com/office/drawing/2014/main" id="{A9520D14-131D-A54C-B9B9-7B1B78D6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8234" y="1722023"/>
            <a:ext cx="472161" cy="472161"/>
          </a:xfrm>
          <a:prstGeom prst="rect">
            <a:avLst/>
          </a:prstGeom>
        </p:spPr>
      </p:pic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9241A08-5FA3-5C45-BAC9-D75FCD20944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897459" y="2194184"/>
            <a:ext cx="6856" cy="3838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48E9611B-0F64-D243-A63F-62ECD4430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429" y="1705372"/>
            <a:ext cx="472161" cy="472161"/>
          </a:xfrm>
          <a:prstGeom prst="rect">
            <a:avLst/>
          </a:prstGeom>
        </p:spPr>
      </p:pic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8F06FBC-9B4D-474C-B391-079199024975}"/>
              </a:ext>
            </a:extLst>
          </p:cNvPr>
          <p:cNvCxnSpPr/>
          <p:nvPr/>
        </p:nvCxnSpPr>
        <p:spPr>
          <a:xfrm flipH="1">
            <a:off x="5532652" y="2177533"/>
            <a:ext cx="6857" cy="405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形 58">
            <a:extLst>
              <a:ext uri="{FF2B5EF4-FFF2-40B4-BE49-F238E27FC236}">
                <a16:creationId xmlns:a16="http://schemas.microsoft.com/office/drawing/2014/main" id="{25A08FA3-FE49-0C4B-863E-7FE12631F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2088" y="1696179"/>
            <a:ext cx="472161" cy="472161"/>
          </a:xfrm>
          <a:prstGeom prst="rect">
            <a:avLst/>
          </a:prstGeom>
        </p:spPr>
      </p:pic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2D8C66F-8FDF-8B47-BB18-01D17FD8E0F0}"/>
              </a:ext>
            </a:extLst>
          </p:cNvPr>
          <p:cNvCxnSpPr/>
          <p:nvPr/>
        </p:nvCxnSpPr>
        <p:spPr>
          <a:xfrm flipH="1">
            <a:off x="7508168" y="2184991"/>
            <a:ext cx="6857" cy="405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形 60">
            <a:extLst>
              <a:ext uri="{FF2B5EF4-FFF2-40B4-BE49-F238E27FC236}">
                <a16:creationId xmlns:a16="http://schemas.microsoft.com/office/drawing/2014/main" id="{B88EB0EB-A324-2A43-BB5E-D5C679D0D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9760" y="1683378"/>
            <a:ext cx="472161" cy="472161"/>
          </a:xfrm>
          <a:prstGeom prst="rect">
            <a:avLst/>
          </a:prstGeom>
        </p:spPr>
      </p:pic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4DEE4AB-9E62-F143-AF2D-18106729EEBB}"/>
              </a:ext>
            </a:extLst>
          </p:cNvPr>
          <p:cNvCxnSpPr/>
          <p:nvPr/>
        </p:nvCxnSpPr>
        <p:spPr>
          <a:xfrm flipH="1">
            <a:off x="8195840" y="2172190"/>
            <a:ext cx="6857" cy="4053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形 62">
            <a:extLst>
              <a:ext uri="{FF2B5EF4-FFF2-40B4-BE49-F238E27FC236}">
                <a16:creationId xmlns:a16="http://schemas.microsoft.com/office/drawing/2014/main" id="{6604EDA8-3CD0-024E-846B-18088C53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243" y="4225652"/>
            <a:ext cx="458449" cy="458449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5347DEA6-83F3-9A4A-A10C-C6B09F31F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6730" y="4737667"/>
            <a:ext cx="250034" cy="315833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9B670D1D-C261-4648-9697-92EBD727A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2716" y="4737667"/>
            <a:ext cx="250034" cy="315833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FE10FD66-4BAB-1045-AB65-D2E28872A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8701" y="4737667"/>
            <a:ext cx="250034" cy="315833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F5203388-01F3-CA4A-9E99-3183CE002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4686" y="4737667"/>
            <a:ext cx="250034" cy="315833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B51C6BF5-3A02-EB40-A70A-D5C7269C5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438" y="4225652"/>
            <a:ext cx="458449" cy="458449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3D64AC4F-030F-B248-8E39-0EB168FAB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925" y="4737667"/>
            <a:ext cx="250034" cy="315833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B927260A-7F9F-344C-B4AE-3A6B82D2D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911" y="4737667"/>
            <a:ext cx="250034" cy="315833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F59B3040-8A32-D741-9ED8-F7164C562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0896" y="4737667"/>
            <a:ext cx="250034" cy="315833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9AADAFC4-E080-3F49-8826-2C48B76D8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6881" y="4737667"/>
            <a:ext cx="250034" cy="315833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D9A6B86D-9150-D842-AE40-517DA5AE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0633" y="4225654"/>
            <a:ext cx="458449" cy="458449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8D063896-C425-8D47-8BE8-8601EA23F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1120" y="4737669"/>
            <a:ext cx="250034" cy="315833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83221548-6441-1A44-8BEE-EBE9E0435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7106" y="4737669"/>
            <a:ext cx="250034" cy="315833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EF1ABB13-53A3-404D-90F0-F1EE04842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3091" y="4737669"/>
            <a:ext cx="250034" cy="315833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8D6EB1A2-FE27-3A4B-8986-55C5EBFBD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9076" y="4737669"/>
            <a:ext cx="250034" cy="315833"/>
          </a:xfrm>
          <a:prstGeom prst="rect">
            <a:avLst/>
          </a:prstGeom>
        </p:spPr>
      </p:pic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4DE558F7-66D3-B44B-8C79-D918C5E8899E}"/>
              </a:ext>
            </a:extLst>
          </p:cNvPr>
          <p:cNvCxnSpPr>
            <a:cxnSpLocks/>
            <a:stCxn id="29" idx="2"/>
            <a:endCxn id="63" idx="0"/>
          </p:cNvCxnSpPr>
          <p:nvPr/>
        </p:nvCxnSpPr>
        <p:spPr>
          <a:xfrm flipH="1">
            <a:off x="5245468" y="3750773"/>
            <a:ext cx="1292195" cy="474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F5D18C0-9E10-094B-90CF-2E421BC03162}"/>
              </a:ext>
            </a:extLst>
          </p:cNvPr>
          <p:cNvCxnSpPr>
            <a:cxnSpLocks/>
            <a:stCxn id="29" idx="2"/>
            <a:endCxn id="68" idx="0"/>
          </p:cNvCxnSpPr>
          <p:nvPr/>
        </p:nvCxnSpPr>
        <p:spPr>
          <a:xfrm>
            <a:off x="6537663" y="3750773"/>
            <a:ext cx="0" cy="4748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1C942EA-A9DE-EE4D-9581-F4F2B6069766}"/>
              </a:ext>
            </a:extLst>
          </p:cNvPr>
          <p:cNvCxnSpPr>
            <a:cxnSpLocks/>
            <a:stCxn id="29" idx="2"/>
            <a:endCxn id="73" idx="0"/>
          </p:cNvCxnSpPr>
          <p:nvPr/>
        </p:nvCxnSpPr>
        <p:spPr>
          <a:xfrm>
            <a:off x="6537663" y="3750773"/>
            <a:ext cx="1292195" cy="4748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248A95D4-F195-BD48-B5D4-98F425BB8981}"/>
              </a:ext>
            </a:extLst>
          </p:cNvPr>
          <p:cNvSpPr/>
          <p:nvPr/>
        </p:nvSpPr>
        <p:spPr>
          <a:xfrm>
            <a:off x="3999838" y="2556268"/>
            <a:ext cx="202689" cy="22922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of DNS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Domain Name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16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DNS: Binding IP and Domain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96FF"/>
                </a:solidFill>
              </a:rPr>
              <a:t>Names</a:t>
            </a:r>
            <a:r>
              <a:rPr lang="en-US" altLang="zh-CN" dirty="0"/>
              <a:t>: hostname strings</a:t>
            </a:r>
          </a:p>
          <a:p>
            <a:pPr lvl="1"/>
            <a:r>
              <a:rPr lang="en-US" altLang="zh-CN" dirty="0"/>
              <a:t>E.g., </a:t>
            </a:r>
            <a:r>
              <a:rPr lang="en-US" altLang="zh-CN" u="sng" dirty="0"/>
              <a:t>www.sjtu.edu.cn</a:t>
            </a:r>
          </a:p>
          <a:p>
            <a:r>
              <a:rPr lang="en-US" altLang="zh-CN" b="1" dirty="0">
                <a:solidFill>
                  <a:srgbClr val="0096FF"/>
                </a:solidFill>
              </a:rPr>
              <a:t>Values</a:t>
            </a:r>
            <a:r>
              <a:rPr lang="en-US" altLang="zh-CN" dirty="0"/>
              <a:t>: IP addresses</a:t>
            </a:r>
          </a:p>
          <a:p>
            <a:pPr lvl="1"/>
            <a:r>
              <a:rPr lang="en-US" altLang="zh-CN" dirty="0"/>
              <a:t>E.g., 202.120.2.119</a:t>
            </a:r>
          </a:p>
          <a:p>
            <a:r>
              <a:rPr lang="en-US" altLang="zh-CN" b="1" dirty="0">
                <a:solidFill>
                  <a:srgbClr val="0096FF"/>
                </a:solidFill>
              </a:rPr>
              <a:t>Look-up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96FF"/>
                </a:solidFill>
              </a:rPr>
              <a:t>algorithm</a:t>
            </a:r>
          </a:p>
          <a:p>
            <a:pPr lvl="1"/>
            <a:r>
              <a:rPr lang="en-US" altLang="zh-CN" dirty="0"/>
              <a:t>Resolves a hostname to an IP address so that your machine knows where to send packets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9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 as a Type of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An IP address itself is a type of name</a:t>
            </a:r>
          </a:p>
          <a:p>
            <a:pPr lvl="1"/>
            <a:r>
              <a:rPr lang="en-US" altLang="zh-CN" dirty="0"/>
              <a:t>A structured name that is used to locate an object</a:t>
            </a:r>
          </a:p>
          <a:p>
            <a:pPr lvl="1"/>
            <a:r>
              <a:rPr lang="en-US" altLang="zh-CN" dirty="0"/>
              <a:t>Use IP address to identify the server</a:t>
            </a:r>
          </a:p>
          <a:p>
            <a:pPr lvl="2"/>
            <a:r>
              <a:rPr lang="en-US" altLang="zh-CN" dirty="0"/>
              <a:t>Recall your labs in ICS on socket</a:t>
            </a:r>
          </a:p>
          <a:p>
            <a:pPr lvl="1"/>
            <a:r>
              <a:rPr lang="en-US" altLang="zh-CN" dirty="0"/>
              <a:t>On Internet</a:t>
            </a:r>
          </a:p>
          <a:p>
            <a:pPr lvl="2"/>
            <a:r>
              <a:rPr lang="en-US" altLang="zh-CN" dirty="0"/>
              <a:t>The router will know where to send a packet with destination IP</a:t>
            </a:r>
          </a:p>
          <a:p>
            <a:r>
              <a:rPr lang="en-US" altLang="zh-CN" dirty="0"/>
              <a:t>Hostname has </a:t>
            </a:r>
            <a:r>
              <a:rPr lang="en-US" altLang="zh-CN" b="1" dirty="0">
                <a:solidFill>
                  <a:srgbClr val="C00000"/>
                </a:solidFill>
              </a:rPr>
              <a:t>no</a:t>
            </a:r>
            <a:r>
              <a:rPr lang="en-US" altLang="zh-CN" dirty="0"/>
              <a:t> such semantic</a:t>
            </a:r>
          </a:p>
          <a:p>
            <a:pPr lvl="1"/>
            <a:r>
              <a:rPr lang="en-US" altLang="zh-CN" dirty="0"/>
              <a:t>A router does not know how to send a packet to “</a:t>
            </a:r>
            <a:r>
              <a:rPr lang="en-US" altLang="zh-CN" u="sng" dirty="0"/>
              <a:t>baidu.com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039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Not Just Using IP Address?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IPs are structured in a particular way for routing</a:t>
            </a:r>
          </a:p>
          <a:p>
            <a:pPr lvl="1"/>
            <a:r>
              <a:rPr lang="en-US" altLang="zh-CN" dirty="0"/>
              <a:t>You cannot chose your IP address as you wish</a:t>
            </a:r>
          </a:p>
          <a:p>
            <a:pPr lvl="2"/>
            <a:r>
              <a:rPr lang="en-US" altLang="zh-CN" dirty="0">
                <a:solidFill>
                  <a:srgbClr val="0096FF"/>
                </a:solidFill>
              </a:rPr>
              <a:t>Note: usually an address cannot be picked</a:t>
            </a:r>
          </a:p>
          <a:p>
            <a:pPr lvl="1"/>
            <a:r>
              <a:rPr lang="en-US" altLang="zh-CN" dirty="0"/>
              <a:t>While you can chose your host names</a:t>
            </a:r>
          </a:p>
          <a:p>
            <a:r>
              <a:rPr lang="en-US" altLang="zh-CN" dirty="0"/>
              <a:t>IPs are not</a:t>
            </a:r>
            <a:r>
              <a:rPr lang="zh-CN" altLang="en-US" dirty="0"/>
              <a:t> </a:t>
            </a:r>
            <a:r>
              <a:rPr lang="en-US" altLang="zh-CN" dirty="0"/>
              <a:t>user-friendly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</a:p>
        </p:txBody>
      </p:sp>
    </p:spTree>
    <p:extLst>
      <p:ext uri="{BB962C8B-B14F-4D97-AF65-F5344CB8AC3E}">
        <p14:creationId xmlns:p14="http://schemas.microsoft.com/office/powerpoint/2010/main" val="1297970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on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Q: </a:t>
            </a:r>
            <a:r>
              <a:rPr lang="en-US" altLang="zh-CN" sz="2400" dirty="0">
                <a:solidFill>
                  <a:srgbClr val="C00000"/>
                </a:solidFill>
              </a:rPr>
              <a:t>Can a name have multiple values (IP addresses)?</a:t>
            </a:r>
          </a:p>
          <a:p>
            <a:pPr lvl="1"/>
            <a:r>
              <a:rPr lang="en-US" altLang="zh-CN" sz="2000" dirty="0"/>
              <a:t>Yes</a:t>
            </a:r>
          </a:p>
          <a:p>
            <a:pPr lvl="1"/>
            <a:r>
              <a:rPr lang="en-US" altLang="zh-CN" sz="2000" dirty="0"/>
              <a:t>This allows a web server to balance its load over multiple machines</a:t>
            </a:r>
          </a:p>
          <a:p>
            <a:pPr lvl="1"/>
            <a:r>
              <a:rPr lang="en-US" altLang="zh-CN" sz="2000" dirty="0"/>
              <a:t>Also allows a client to choice a nearest IP to access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Q: </a:t>
            </a:r>
            <a:r>
              <a:rPr lang="en-US" altLang="zh-CN" sz="2400" dirty="0">
                <a:solidFill>
                  <a:srgbClr val="C00000"/>
                </a:solidFill>
              </a:rPr>
              <a:t>Can a single value have multiple names?</a:t>
            </a:r>
          </a:p>
          <a:p>
            <a:pPr lvl="1"/>
            <a:r>
              <a:rPr lang="en-US" altLang="zh-CN" sz="2000" dirty="0"/>
              <a:t>Yes</a:t>
            </a:r>
          </a:p>
          <a:p>
            <a:pPr lvl="1"/>
            <a:r>
              <a:rPr lang="en-US" altLang="zh-CN" sz="2000" dirty="0"/>
              <a:t>This allows server consolidation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17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on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Q: </a:t>
            </a:r>
            <a:r>
              <a:rPr lang="en-US" altLang="zh-CN" sz="2400" dirty="0">
                <a:solidFill>
                  <a:srgbClr val="C00000"/>
                </a:solidFill>
              </a:rPr>
              <a:t>Can the value corresponding to a name change?</a:t>
            </a:r>
          </a:p>
          <a:p>
            <a:pPr lvl="1"/>
            <a:r>
              <a:rPr lang="en-US" altLang="zh-CN" sz="2000" dirty="0"/>
              <a:t>Yes</a:t>
            </a:r>
          </a:p>
          <a:p>
            <a:pPr lvl="1"/>
            <a:r>
              <a:rPr lang="en-US" altLang="zh-CN" sz="2000" dirty="0"/>
              <a:t>This allows to change the physical machine (with different IP) that stores the data without changing the hostname</a:t>
            </a:r>
          </a:p>
          <a:p>
            <a:pPr lvl="1"/>
            <a:r>
              <a:rPr lang="en-US" altLang="zh-CN" sz="2000" dirty="0"/>
              <a:t>Such changing is hidden to clients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95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/>
              <a:t>At first, each machine kept a “</a:t>
            </a:r>
            <a:r>
              <a:rPr lang="en-US" altLang="zh-CN" sz="2200" dirty="0">
                <a:solidFill>
                  <a:srgbClr val="0096FF"/>
                </a:solidFill>
              </a:rPr>
              <a:t>hosts.txt</a:t>
            </a:r>
            <a:r>
              <a:rPr lang="en-US" altLang="zh-CN" sz="2200" dirty="0"/>
              <a:t>” for address binding</a:t>
            </a:r>
          </a:p>
          <a:p>
            <a:pPr lvl="1"/>
            <a:r>
              <a:rPr lang="en-US" altLang="zh-CN" sz="2000" dirty="0"/>
              <a:t>E.g., “</a:t>
            </a:r>
            <a:r>
              <a:rPr lang="en-US" altLang="zh-CN" sz="2000" dirty="0">
                <a:solidFill>
                  <a:srgbClr val="0096FF"/>
                </a:solidFill>
              </a:rPr>
              <a:t>r900 202.120.224.83</a:t>
            </a:r>
            <a:r>
              <a:rPr lang="en-US" altLang="zh-CN" sz="2000" dirty="0"/>
              <a:t>”</a:t>
            </a:r>
          </a:p>
          <a:p>
            <a:pPr lvl="1"/>
            <a:r>
              <a:rPr lang="en-US" altLang="zh-CN" sz="2000" dirty="0"/>
              <a:t>Using table look-up to resolve the binding</a:t>
            </a:r>
          </a:p>
          <a:p>
            <a:pPr lvl="1"/>
            <a:r>
              <a:rPr lang="en-US" altLang="zh-CN" sz="2000" dirty="0"/>
              <a:t>This method </a:t>
            </a:r>
            <a:r>
              <a:rPr lang="en-US" altLang="zh-CN" sz="2000" dirty="0">
                <a:solidFill>
                  <a:srgbClr val="C00000"/>
                </a:solidFill>
              </a:rPr>
              <a:t>cannot scale </a:t>
            </a:r>
            <a:r>
              <a:rPr lang="en-US" altLang="zh-CN" sz="2000" dirty="0"/>
              <a:t>in Internet</a:t>
            </a:r>
            <a:endParaRPr lang="en-US" altLang="zh-CN" sz="2200" dirty="0"/>
          </a:p>
          <a:p>
            <a:r>
              <a:rPr lang="en-US" altLang="zh-CN" sz="2200" dirty="0"/>
              <a:t>1984, four Berkeley students wrote </a:t>
            </a:r>
            <a:r>
              <a:rPr lang="en-US" altLang="zh-CN" sz="2200" b="1" dirty="0">
                <a:solidFill>
                  <a:srgbClr val="0096FF"/>
                </a:solidFill>
              </a:rPr>
              <a:t>BIND</a:t>
            </a:r>
          </a:p>
          <a:p>
            <a:pPr lvl="1"/>
            <a:r>
              <a:rPr lang="en-US" altLang="zh-CN" sz="2000" b="1" dirty="0">
                <a:solidFill>
                  <a:srgbClr val="0096FF"/>
                </a:solidFill>
              </a:rPr>
              <a:t>B</a:t>
            </a:r>
            <a:r>
              <a:rPr lang="en-US" altLang="zh-CN" sz="2000" dirty="0"/>
              <a:t>erkeley </a:t>
            </a:r>
            <a:r>
              <a:rPr lang="en-US" altLang="zh-CN" sz="2000" b="1" dirty="0">
                <a:solidFill>
                  <a:srgbClr val="0096FF"/>
                </a:solidFill>
              </a:rPr>
              <a:t>I</a:t>
            </a:r>
            <a:r>
              <a:rPr lang="en-US" altLang="zh-CN" sz="2000" dirty="0"/>
              <a:t>nternet </a:t>
            </a:r>
            <a:r>
              <a:rPr lang="en-US" altLang="zh-CN" sz="2000" b="1" dirty="0">
                <a:solidFill>
                  <a:srgbClr val="0096FF"/>
                </a:solidFill>
              </a:rPr>
              <a:t>N</a:t>
            </a:r>
            <a:r>
              <a:rPr lang="en-US" altLang="zh-CN" sz="2000" dirty="0"/>
              <a:t>ame </a:t>
            </a:r>
            <a:r>
              <a:rPr lang="en-US" altLang="zh-CN" sz="2000" b="1" dirty="0">
                <a:solidFill>
                  <a:srgbClr val="0096FF"/>
                </a:solidFill>
              </a:rPr>
              <a:t>D</a:t>
            </a:r>
            <a:r>
              <a:rPr lang="en-US" altLang="zh-CN" sz="2000" dirty="0"/>
              <a:t>omain</a:t>
            </a:r>
          </a:p>
          <a:p>
            <a:pPr lvl="1"/>
            <a:r>
              <a:rPr lang="en-US" altLang="zh-CN" sz="2000" dirty="0"/>
              <a:t>Still the dominant DNS software in use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93004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Distributing Responsibility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The binding</a:t>
            </a:r>
          </a:p>
          <a:p>
            <a:pPr lvl="1"/>
            <a:r>
              <a:rPr lang="en-US" altLang="zh-CN" sz="2400" dirty="0"/>
              <a:t>Too large to be stored on a single machine</a:t>
            </a:r>
          </a:p>
          <a:p>
            <a:pPr lvl="1"/>
            <a:r>
              <a:rPr lang="en-US" altLang="zh-CN" sz="2400" dirty="0"/>
              <a:t>Thus, the data are stored on many machines</a:t>
            </a:r>
          </a:p>
          <a:p>
            <a:pPr lvl="2"/>
            <a:r>
              <a:rPr lang="en-US" altLang="zh-CN" sz="2000" dirty="0"/>
              <a:t>As known as “</a:t>
            </a:r>
            <a:r>
              <a:rPr lang="en-US" altLang="zh-CN" sz="2000" b="1" dirty="0">
                <a:solidFill>
                  <a:srgbClr val="0096FF"/>
                </a:solidFill>
              </a:rPr>
              <a:t>name servers</a:t>
            </a:r>
            <a:r>
              <a:rPr lang="en-US" altLang="zh-CN" sz="2000" dirty="0"/>
              <a:t>”</a:t>
            </a:r>
          </a:p>
          <a:p>
            <a:r>
              <a:rPr lang="en-US" altLang="zh-CN" sz="2800" dirty="0"/>
              <a:t>How to know which name server has a particular binding?</a:t>
            </a:r>
          </a:p>
          <a:p>
            <a:pPr lvl="1"/>
            <a:r>
              <a:rPr lang="en-US" altLang="zh-CN" sz="2400" dirty="0"/>
              <a:t>Solution: structure the hostname</a:t>
            </a:r>
          </a:p>
          <a:p>
            <a:pPr lvl="1"/>
            <a:r>
              <a:rPr lang="en-US" altLang="zh-CN" sz="2400" dirty="0"/>
              <a:t>Names have a hierarchy, e.g., </a:t>
            </a:r>
            <a:r>
              <a:rPr lang="en-US" altLang="zh-CN" sz="2400" i="1" dirty="0">
                <a:solidFill>
                  <a:srgbClr val="0096FF"/>
                </a:solidFill>
              </a:rPr>
              <a:t>com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rgbClr val="0096FF"/>
                </a:solidFill>
              </a:rPr>
              <a:t>net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96FF"/>
                </a:solidFill>
              </a:rPr>
              <a:t>gov</a:t>
            </a:r>
            <a:r>
              <a:rPr lang="en-US" altLang="zh-CN" sz="2400" dirty="0"/>
              <a:t>, correspond to “</a:t>
            </a:r>
            <a:r>
              <a:rPr lang="en-US" altLang="zh-CN" sz="2400" b="1" dirty="0">
                <a:solidFill>
                  <a:srgbClr val="0096FF"/>
                </a:solidFill>
              </a:rPr>
              <a:t>zones</a:t>
            </a:r>
            <a:r>
              <a:rPr lang="en-US" altLang="zh-CN" sz="2400" dirty="0"/>
              <a:t>”</a:t>
            </a:r>
          </a:p>
          <a:p>
            <a:pPr lvl="1"/>
            <a:r>
              <a:rPr lang="en-US" altLang="zh-CN" sz="2400" dirty="0"/>
              <a:t>Zones are mapped to name servers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6676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root zone</a:t>
            </a:r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ICANN</a:t>
            </a:r>
            <a:r>
              <a:rPr lang="en-US" altLang="zh-CN" dirty="0"/>
              <a:t>, non-profit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96FF"/>
                </a:solidFill>
              </a:rPr>
              <a:t>“.com” </a:t>
            </a:r>
            <a:r>
              <a:rPr lang="en-US" altLang="zh-CN" dirty="0"/>
              <a:t>zone</a:t>
            </a:r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VeriSign</a:t>
            </a:r>
            <a:r>
              <a:rPr lang="en-US" altLang="zh-CN" dirty="0"/>
              <a:t>, add for money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96FF"/>
                </a:solidFill>
              </a:rPr>
              <a:t>“.sjtu.edu.cn” </a:t>
            </a:r>
            <a:r>
              <a:rPr lang="en-US" altLang="zh-CN" dirty="0"/>
              <a:t>zone</a:t>
            </a:r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SJTU</a:t>
            </a:r>
            <a:endParaRPr lang="zh-CN" altLang="en-US" b="1" u="sng" dirty="0"/>
          </a:p>
        </p:txBody>
      </p:sp>
      <p:pic>
        <p:nvPicPr>
          <p:cNvPr id="1034" name="Picture 10" descr="http://blogs-images.forbes.com/erikkain/files/2012/02/veri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15" y="2608727"/>
            <a:ext cx="2040161" cy="12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24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DNS Hierarchy (a partial view)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7904" y="118136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7315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3648" y="2719921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apple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093" y="2726817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google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drive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7315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mail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7046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3642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9989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org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76336" y="2020722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gov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3143991" y="740745"/>
            <a:ext cx="459366" cy="2100589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6" idx="0"/>
          </p:cNvCxnSpPr>
          <p:nvPr/>
        </p:nvCxnSpPr>
        <p:spPr>
          <a:xfrm rot="5400000">
            <a:off x="1851942" y="2248483"/>
            <a:ext cx="319209" cy="6236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7" idx="0"/>
          </p:cNvCxnSpPr>
          <p:nvPr/>
        </p:nvCxnSpPr>
        <p:spPr>
          <a:xfrm rot="16200000" flipH="1">
            <a:off x="2479216" y="2244875"/>
            <a:ext cx="326105" cy="6377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2"/>
            <a:endCxn id="8" idx="0"/>
          </p:cNvCxnSpPr>
          <p:nvPr/>
        </p:nvCxnSpPr>
        <p:spPr>
          <a:xfrm rot="5400000">
            <a:off x="1950550" y="2419906"/>
            <a:ext cx="323707" cy="16975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7" idx="2"/>
            <a:endCxn id="9" idx="0"/>
          </p:cNvCxnSpPr>
          <p:nvPr/>
        </p:nvCxnSpPr>
        <p:spPr>
          <a:xfrm rot="5400000">
            <a:off x="2480415" y="2949771"/>
            <a:ext cx="323707" cy="6377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10" idx="0"/>
          </p:cNvCxnSpPr>
          <p:nvPr/>
        </p:nvCxnSpPr>
        <p:spPr>
          <a:xfrm rot="16200000" flipH="1">
            <a:off x="3010280" y="3057683"/>
            <a:ext cx="323707" cy="4219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4486333" y="1498991"/>
            <a:ext cx="459366" cy="5840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4" idx="2"/>
            <a:endCxn id="12" idx="0"/>
          </p:cNvCxnSpPr>
          <p:nvPr/>
        </p:nvCxnSpPr>
        <p:spPr>
          <a:xfrm rot="16200000" flipH="1">
            <a:off x="5182154" y="803170"/>
            <a:ext cx="459366" cy="19757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13" idx="0"/>
          </p:cNvCxnSpPr>
          <p:nvPr/>
        </p:nvCxnSpPr>
        <p:spPr>
          <a:xfrm rot="16200000" flipH="1">
            <a:off x="5660327" y="324996"/>
            <a:ext cx="459366" cy="29320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4" idx="2"/>
            <a:endCxn id="14" idx="0"/>
          </p:cNvCxnSpPr>
          <p:nvPr/>
        </p:nvCxnSpPr>
        <p:spPr>
          <a:xfrm rot="16200000" flipH="1">
            <a:off x="6138501" y="-153177"/>
            <a:ext cx="459366" cy="38884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91909" y="2719921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53354" y="2726817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2000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63642" y="343051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endCxn id="44" idx="0"/>
          </p:cNvCxnSpPr>
          <p:nvPr/>
        </p:nvCxnSpPr>
        <p:spPr>
          <a:xfrm rot="5400000">
            <a:off x="4580203" y="2248483"/>
            <a:ext cx="319209" cy="6236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45" idx="0"/>
          </p:cNvCxnSpPr>
          <p:nvPr/>
        </p:nvCxnSpPr>
        <p:spPr>
          <a:xfrm rot="16200000" flipH="1">
            <a:off x="5207477" y="2244875"/>
            <a:ext cx="326105" cy="6377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5186888" y="2927983"/>
            <a:ext cx="323707" cy="6813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5882709" y="2913516"/>
            <a:ext cx="323707" cy="7102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42114" y="4134211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5877089" y="3611593"/>
            <a:ext cx="323707" cy="7215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572000" y="4837908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5181268" y="4340997"/>
            <a:ext cx="323707" cy="6701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927871" y="4837908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5859203" y="4333175"/>
            <a:ext cx="323707" cy="6857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876256" y="413369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seiee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2" name="肘形连接符 71"/>
          <p:cNvCxnSpPr>
            <a:stCxn id="47" idx="2"/>
            <a:endCxn id="71" idx="0"/>
          </p:cNvCxnSpPr>
          <p:nvPr/>
        </p:nvCxnSpPr>
        <p:spPr>
          <a:xfrm rot="16200000" flipH="1">
            <a:off x="6694418" y="3515792"/>
            <a:ext cx="323190" cy="9126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876834" y="413369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6" name="肘形连接符 75"/>
          <p:cNvCxnSpPr>
            <a:stCxn id="47" idx="2"/>
            <a:endCxn id="75" idx="0"/>
          </p:cNvCxnSpPr>
          <p:nvPr/>
        </p:nvCxnSpPr>
        <p:spPr>
          <a:xfrm rot="16200000" flipH="1">
            <a:off x="7194707" y="3015503"/>
            <a:ext cx="323190" cy="191319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Architecture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of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GFS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73"/>
          <a:stretch/>
        </p:blipFill>
        <p:spPr>
          <a:xfrm>
            <a:off x="683568" y="1621179"/>
            <a:ext cx="7632848" cy="3684593"/>
          </a:xfrm>
        </p:spPr>
      </p:pic>
      <p:sp>
        <p:nvSpPr>
          <p:cNvPr id="2" name="Rectangle 1"/>
          <p:cNvSpPr/>
          <p:nvPr/>
        </p:nvSpPr>
        <p:spPr>
          <a:xfrm>
            <a:off x="7884368" y="2439183"/>
            <a:ext cx="540060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Arial Regular"/>
            </a:endParaRPr>
          </a:p>
        </p:txBody>
      </p:sp>
      <p:pic>
        <p:nvPicPr>
          <p:cNvPr id="8" name="Content Placeholder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3" t="23646" b="38813"/>
          <a:stretch/>
        </p:blipFill>
        <p:spPr>
          <a:xfrm>
            <a:off x="6607423" y="228866"/>
            <a:ext cx="2159252" cy="127184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01B6FB-1FE1-A64E-B827-28668E992CD9}"/>
              </a:ext>
            </a:extLst>
          </p:cNvPr>
          <p:cNvSpPr/>
          <p:nvPr/>
        </p:nvSpPr>
        <p:spPr>
          <a:xfrm>
            <a:off x="4139952" y="1777380"/>
            <a:ext cx="3384376" cy="15841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C48FA4-4DDA-5A41-BF97-1D3596CAF657}"/>
              </a:ext>
            </a:extLst>
          </p:cNvPr>
          <p:cNvSpPr/>
          <p:nvPr/>
        </p:nvSpPr>
        <p:spPr>
          <a:xfrm>
            <a:off x="4139952" y="4066540"/>
            <a:ext cx="1872208" cy="6631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188C48-BBCB-6449-BB75-477CCB768A11}"/>
              </a:ext>
            </a:extLst>
          </p:cNvPr>
          <p:cNvSpPr/>
          <p:nvPr/>
        </p:nvSpPr>
        <p:spPr>
          <a:xfrm>
            <a:off x="6348530" y="4066540"/>
            <a:ext cx="1872208" cy="6631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378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DNS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Example: lookup IP of </a:t>
            </a:r>
            <a:r>
              <a:rPr lang="en-US" altLang="zh-CN" sz="2000" dirty="0">
                <a:solidFill>
                  <a:srgbClr val="0096FF"/>
                </a:solidFill>
              </a:rPr>
              <a:t>“ipads.se.sjtu.edu.cn”</a:t>
            </a:r>
          </a:p>
          <a:p>
            <a:r>
              <a:rPr lang="en-US" altLang="zh-CN" sz="2000" dirty="0"/>
              <a:t>Traverse the name hierarchy from the root</a:t>
            </a:r>
          </a:p>
          <a:p>
            <a:pPr lvl="1"/>
            <a:r>
              <a:rPr lang="en-US" altLang="zh-CN" sz="2000" dirty="0"/>
              <a:t>The root will tell us the “</a:t>
            </a:r>
            <a:r>
              <a:rPr lang="en-US" altLang="zh-CN" sz="2000" dirty="0" err="1">
                <a:solidFill>
                  <a:srgbClr val="0096FF"/>
                </a:solidFill>
              </a:rPr>
              <a:t>cn</a:t>
            </a:r>
            <a:r>
              <a:rPr lang="en-US" altLang="zh-CN" sz="2000" dirty="0"/>
              <a:t>” name server IP,</a:t>
            </a:r>
          </a:p>
          <a:p>
            <a:pPr lvl="1"/>
            <a:r>
              <a:rPr lang="en-US" altLang="zh-CN" sz="2000" dirty="0"/>
              <a:t>which will tell us the “</a:t>
            </a:r>
            <a:r>
              <a:rPr lang="en-US" altLang="zh-CN" sz="2000" dirty="0">
                <a:solidFill>
                  <a:srgbClr val="0096FF"/>
                </a:solidFill>
              </a:rPr>
              <a:t>edu.cn</a:t>
            </a:r>
            <a:r>
              <a:rPr lang="en-US" altLang="zh-CN" sz="2000" dirty="0"/>
              <a:t>” name server IP,</a:t>
            </a:r>
          </a:p>
          <a:p>
            <a:pPr lvl="1"/>
            <a:r>
              <a:rPr lang="en-US" altLang="zh-CN" sz="2000" dirty="0"/>
              <a:t>which will tell us the “</a:t>
            </a:r>
            <a:r>
              <a:rPr lang="en-US" altLang="zh-CN" sz="2000" dirty="0">
                <a:solidFill>
                  <a:srgbClr val="0096FF"/>
                </a:solidFill>
              </a:rPr>
              <a:t>sjtu.edu.cn</a:t>
            </a:r>
            <a:r>
              <a:rPr lang="en-US" altLang="zh-CN" sz="2000" dirty="0"/>
              <a:t>” name server IP,</a:t>
            </a:r>
          </a:p>
          <a:p>
            <a:pPr lvl="1"/>
            <a:r>
              <a:rPr lang="en-US" altLang="zh-CN" sz="2000" dirty="0"/>
              <a:t>which will tell us the “</a:t>
            </a:r>
            <a:r>
              <a:rPr lang="en-US" altLang="zh-CN" sz="2000" dirty="0">
                <a:solidFill>
                  <a:srgbClr val="0096FF"/>
                </a:solidFill>
              </a:rPr>
              <a:t>se.sjtu.edu.cn</a:t>
            </a:r>
            <a:r>
              <a:rPr lang="en-US" altLang="zh-CN" sz="2000" dirty="0"/>
              <a:t>” name server IP,</a:t>
            </a:r>
          </a:p>
          <a:p>
            <a:pPr lvl="1"/>
            <a:r>
              <a:rPr lang="en-US" altLang="zh-CN" sz="2000" dirty="0"/>
              <a:t>which finally tells us the “</a:t>
            </a:r>
            <a:r>
              <a:rPr lang="en-US" altLang="zh-CN" sz="2000" dirty="0">
                <a:solidFill>
                  <a:srgbClr val="0096FF"/>
                </a:solidFill>
              </a:rPr>
              <a:t>ipads.se.sjtu.edu.cn</a:t>
            </a:r>
            <a:r>
              <a:rPr lang="en-US" altLang="zh-CN" sz="2000" dirty="0"/>
              <a:t>” IP</a:t>
            </a:r>
          </a:p>
          <a:p>
            <a:r>
              <a:rPr lang="en-US" altLang="zh-CN" sz="2000" dirty="0"/>
              <a:t>Such algorithm is called </a:t>
            </a:r>
            <a:r>
              <a:rPr lang="en-US" altLang="zh-CN" sz="2000" b="1" u="sng" dirty="0"/>
              <a:t>delegation</a:t>
            </a:r>
            <a:endParaRPr lang="zh-CN" alt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163437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38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52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80" y="218777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edu.cn: 202.112.0.35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7" idx="1"/>
          </p:cNvCxnSpPr>
          <p:nvPr/>
        </p:nvCxnSpPr>
        <p:spPr>
          <a:xfrm>
            <a:off x="3203848" y="2370599"/>
            <a:ext cx="2088232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94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80" y="218777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edu.cn: 202.112.0.35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2080" y="2894571"/>
            <a:ext cx="2728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sjtu.edu.cn: 202.120.2.101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7" idx="1"/>
          </p:cNvCxnSpPr>
          <p:nvPr/>
        </p:nvCxnSpPr>
        <p:spPr>
          <a:xfrm>
            <a:off x="3203848" y="2370599"/>
            <a:ext cx="2088232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3"/>
            <a:endCxn id="29" idx="1"/>
          </p:cNvCxnSpPr>
          <p:nvPr/>
        </p:nvCxnSpPr>
        <p:spPr>
          <a:xfrm>
            <a:off x="3923928" y="3076694"/>
            <a:ext cx="1368152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10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80" y="218777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edu.cn: 202.112.0.35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2080" y="2894571"/>
            <a:ext cx="2728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sjtu.edu.cn: 202.120.2.101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7" idx="1"/>
          </p:cNvCxnSpPr>
          <p:nvPr/>
        </p:nvCxnSpPr>
        <p:spPr>
          <a:xfrm>
            <a:off x="3203848" y="2370599"/>
            <a:ext cx="2088232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3"/>
            <a:endCxn id="29" idx="1"/>
          </p:cNvCxnSpPr>
          <p:nvPr/>
        </p:nvCxnSpPr>
        <p:spPr>
          <a:xfrm>
            <a:off x="3923928" y="3076694"/>
            <a:ext cx="1368152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92080" y="3590395"/>
            <a:ext cx="28712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se.sjtu.edu.cn: 202.120.40.2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47" idx="3"/>
            <a:endCxn id="34" idx="1"/>
          </p:cNvCxnSpPr>
          <p:nvPr/>
        </p:nvCxnSpPr>
        <p:spPr>
          <a:xfrm flipV="1">
            <a:off x="4595490" y="3775061"/>
            <a:ext cx="696590" cy="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04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84" y="1341248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6" y="2180604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1720" y="2180604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1517941" y="1594897"/>
            <a:ext cx="459366" cy="71204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" idx="2"/>
            <a:endCxn id="11" idx="0"/>
          </p:cNvCxnSpPr>
          <p:nvPr/>
        </p:nvCxnSpPr>
        <p:spPr>
          <a:xfrm rot="16200000" flipH="1">
            <a:off x="2206033" y="1618853"/>
            <a:ext cx="459366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7584" y="2886699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51800" y="2886699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2792" y="3590395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fudan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23362" y="3590396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sjtu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9" name="肘形连接符 48"/>
          <p:cNvCxnSpPr>
            <a:stCxn id="11" idx="2"/>
            <a:endCxn id="44" idx="0"/>
          </p:cNvCxnSpPr>
          <p:nvPr/>
        </p:nvCxnSpPr>
        <p:spPr>
          <a:xfrm rot="5400000">
            <a:off x="2272664" y="2391578"/>
            <a:ext cx="326105" cy="6641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45" idx="0"/>
          </p:cNvCxnSpPr>
          <p:nvPr/>
        </p:nvCxnSpPr>
        <p:spPr>
          <a:xfrm rot="16200000" flipH="1">
            <a:off x="2964772" y="2363606"/>
            <a:ext cx="326105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5" idx="2"/>
            <a:endCxn id="46" idx="0"/>
          </p:cNvCxnSpPr>
          <p:nvPr/>
        </p:nvCxnSpPr>
        <p:spPr>
          <a:xfrm rot="5400000">
            <a:off x="2981507" y="3084038"/>
            <a:ext cx="323706" cy="6890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5" idx="2"/>
            <a:endCxn id="47" idx="0"/>
          </p:cNvCxnSpPr>
          <p:nvPr/>
        </p:nvCxnSpPr>
        <p:spPr>
          <a:xfrm rot="16200000" flipH="1">
            <a:off x="3661792" y="3092761"/>
            <a:ext cx="323707" cy="671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043768" y="4294093"/>
            <a:ext cx="872128" cy="379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8" name="肘形连接符 57"/>
          <p:cNvCxnSpPr>
            <a:stCxn id="47" idx="2"/>
            <a:endCxn id="57" idx="0"/>
          </p:cNvCxnSpPr>
          <p:nvPr/>
        </p:nvCxnSpPr>
        <p:spPr>
          <a:xfrm rot="5400000">
            <a:off x="3657776" y="3792442"/>
            <a:ext cx="323707" cy="6795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331720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ipads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2" name="肘形连接符 61"/>
          <p:cNvCxnSpPr>
            <a:stCxn id="57" idx="2"/>
            <a:endCxn id="61" idx="0"/>
          </p:cNvCxnSpPr>
          <p:nvPr/>
        </p:nvCxnSpPr>
        <p:spPr>
          <a:xfrm rot="5400000">
            <a:off x="2961955" y="4479912"/>
            <a:ext cx="323707" cy="712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763848" y="4997790"/>
            <a:ext cx="872128" cy="3799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www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8" name="肘形连接符 67"/>
          <p:cNvCxnSpPr>
            <a:stCxn id="57" idx="2"/>
            <a:endCxn id="67" idx="0"/>
          </p:cNvCxnSpPr>
          <p:nvPr/>
        </p:nvCxnSpPr>
        <p:spPr>
          <a:xfrm rot="16200000" flipH="1">
            <a:off x="3678019" y="4475896"/>
            <a:ext cx="323707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7200" y="1357689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198.41.0.4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1345332"/>
            <a:ext cx="17796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202.112.0.44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80" y="218777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edu.cn: 202.112.0.35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92080" y="2894571"/>
            <a:ext cx="2728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sjtu.edu.cn: 202.120.2.101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2539712" y="1529998"/>
            <a:ext cx="2752368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27" idx="1"/>
          </p:cNvCxnSpPr>
          <p:nvPr/>
        </p:nvCxnSpPr>
        <p:spPr>
          <a:xfrm>
            <a:off x="3203848" y="2370599"/>
            <a:ext cx="2088232" cy="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5" idx="3"/>
            <a:endCxn id="29" idx="1"/>
          </p:cNvCxnSpPr>
          <p:nvPr/>
        </p:nvCxnSpPr>
        <p:spPr>
          <a:xfrm>
            <a:off x="3923928" y="3076694"/>
            <a:ext cx="1368152" cy="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92080" y="3590395"/>
            <a:ext cx="29931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se.sjtu.edu.cn: 202.120.2.101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47" idx="3"/>
            <a:endCxn id="34" idx="1"/>
          </p:cNvCxnSpPr>
          <p:nvPr/>
        </p:nvCxnSpPr>
        <p:spPr>
          <a:xfrm flipV="1">
            <a:off x="4595490" y="3775061"/>
            <a:ext cx="696590" cy="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92080" y="4304750"/>
            <a:ext cx="36936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ipads.se.sjtu.edu.cn: 202.120.40.188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stCxn id="57" idx="3"/>
            <a:endCxn id="36" idx="1"/>
          </p:cNvCxnSpPr>
          <p:nvPr/>
        </p:nvCxnSpPr>
        <p:spPr>
          <a:xfrm>
            <a:off x="3915896" y="4484088"/>
            <a:ext cx="1376184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88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in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Names in DNS are </a:t>
            </a:r>
            <a:r>
              <a:rPr lang="en-US" altLang="zh-CN" sz="2400" b="1" dirty="0">
                <a:solidFill>
                  <a:srgbClr val="0096FF"/>
                </a:solidFill>
              </a:rPr>
              <a:t>global</a:t>
            </a:r>
            <a:r>
              <a:rPr lang="en-US" altLang="zh-CN" sz="2400" dirty="0"/>
              <a:t> (context-free)</a:t>
            </a:r>
          </a:p>
          <a:p>
            <a:pPr lvl="1"/>
            <a:r>
              <a:rPr lang="en-US" altLang="zh-CN" sz="2000" dirty="0"/>
              <a:t>A hostname means the same thing everywhere in DNS</a:t>
            </a:r>
          </a:p>
          <a:p>
            <a:r>
              <a:rPr lang="en-US" altLang="zh-CN" sz="2400" dirty="0"/>
              <a:t>Actually, it should be “ipads.se.sjtu.edu.cn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/>
              <a:t>”</a:t>
            </a:r>
          </a:p>
          <a:p>
            <a:pPr lvl="1"/>
            <a:r>
              <a:rPr lang="en-US" altLang="zh-CN" sz="2000" dirty="0"/>
              <a:t>A hostname is a list of domain names concatenated with dots</a:t>
            </a:r>
          </a:p>
          <a:p>
            <a:pPr lvl="1"/>
            <a:r>
              <a:rPr lang="en-US" altLang="zh-CN" sz="2000" dirty="0"/>
              <a:t>The root domain is unnamed, i.e., “.” + blank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444208" y="2713484"/>
            <a:ext cx="360040" cy="0"/>
          </a:xfrm>
          <a:prstGeom prst="straightConnector1">
            <a:avLst/>
          </a:prstGeom>
          <a:ln w="381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95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Fault Tolerant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zone can have </a:t>
            </a:r>
            <a:r>
              <a:rPr lang="en-US" altLang="zh-CN" b="1" dirty="0">
                <a:solidFill>
                  <a:srgbClr val="0096FF"/>
                </a:solidFill>
              </a:rPr>
              <a:t>multiple</a:t>
            </a:r>
            <a:r>
              <a:rPr lang="en-US" altLang="zh-CN" dirty="0"/>
              <a:t> name servers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delegation</a:t>
            </a:r>
            <a:r>
              <a:rPr lang="en-US" altLang="zh-CN" dirty="0"/>
              <a:t> usually contains a list of name servers</a:t>
            </a:r>
          </a:p>
          <a:p>
            <a:pPr lvl="1"/>
            <a:r>
              <a:rPr lang="en-US" altLang="zh-CN" dirty="0"/>
              <a:t>If one name server is down, the others can be used</a:t>
            </a:r>
          </a:p>
        </p:txBody>
      </p:sp>
    </p:spTree>
    <p:extLst>
      <p:ext uri="{BB962C8B-B14F-4D97-AF65-F5344CB8AC3E}">
        <p14:creationId xmlns:p14="http://schemas.microsoft.com/office/powerpoint/2010/main" val="3419294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The initial DNS request can go to any name server, not just the root server</a:t>
            </a:r>
          </a:p>
          <a:p>
            <a:pPr lvl="1"/>
            <a:r>
              <a:rPr lang="en-US" altLang="zh-CN" sz="2000" dirty="0"/>
              <a:t>Even on your own machine: </a:t>
            </a:r>
            <a:r>
              <a:rPr lang="en-US" altLang="zh-CN" sz="2000" dirty="0">
                <a:solidFill>
                  <a:srgbClr val="0096FF"/>
                </a:solidFill>
              </a:rPr>
              <a:t>/</a:t>
            </a:r>
            <a:r>
              <a:rPr lang="en-US" altLang="zh-CN" sz="2000" dirty="0" err="1">
                <a:solidFill>
                  <a:srgbClr val="0096FF"/>
                </a:solidFill>
              </a:rPr>
              <a:t>etc</a:t>
            </a:r>
            <a:r>
              <a:rPr lang="en-US" altLang="zh-CN" sz="2000" dirty="0">
                <a:solidFill>
                  <a:srgbClr val="0096FF"/>
                </a:solidFill>
              </a:rPr>
              <a:t>/hosts</a:t>
            </a:r>
          </a:p>
          <a:p>
            <a:pPr lvl="1"/>
            <a:r>
              <a:rPr lang="en-US" altLang="zh-CN" sz="2000" dirty="0"/>
              <a:t>You can specific name servers in </a:t>
            </a:r>
            <a:r>
              <a:rPr lang="en-US" altLang="zh-CN" sz="2000" dirty="0">
                <a:solidFill>
                  <a:srgbClr val="0096FF"/>
                </a:solidFill>
              </a:rPr>
              <a:t>/</a:t>
            </a:r>
            <a:r>
              <a:rPr lang="en-US" altLang="zh-CN" sz="2000" dirty="0" err="1">
                <a:solidFill>
                  <a:srgbClr val="0096FF"/>
                </a:solidFill>
              </a:rPr>
              <a:t>etc</a:t>
            </a:r>
            <a:r>
              <a:rPr lang="en-US" altLang="zh-CN" sz="2000" dirty="0">
                <a:solidFill>
                  <a:srgbClr val="0096FF"/>
                </a:solidFill>
              </a:rPr>
              <a:t>/</a:t>
            </a:r>
            <a:r>
              <a:rPr lang="en-US" altLang="zh-CN" sz="2000" dirty="0" err="1">
                <a:solidFill>
                  <a:srgbClr val="0096FF"/>
                </a:solidFill>
              </a:rPr>
              <a:t>resolv.conf</a:t>
            </a:r>
            <a:endParaRPr lang="en-US" altLang="zh-CN" sz="2000" dirty="0">
              <a:solidFill>
                <a:srgbClr val="0096FF"/>
              </a:solidFill>
            </a:endParaRPr>
          </a:p>
          <a:p>
            <a:pPr lvl="1"/>
            <a:r>
              <a:rPr lang="en-US" altLang="zh-CN" sz="2000" dirty="0"/>
              <a:t>If no record, just returns address of the root server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C00000"/>
                </a:solidFill>
              </a:rPr>
              <a:t>Q</a:t>
            </a:r>
            <a:r>
              <a:rPr lang="en-US" altLang="zh-CN" sz="2000" dirty="0">
                <a:solidFill>
                  <a:srgbClr val="C00000"/>
                </a:solidFill>
              </a:rPr>
              <a:t>: what are the benefits?</a:t>
            </a:r>
          </a:p>
        </p:txBody>
      </p:sp>
    </p:spTree>
    <p:extLst>
      <p:ext uri="{BB962C8B-B14F-4D97-AF65-F5344CB8AC3E}">
        <p14:creationId xmlns:p14="http://schemas.microsoft.com/office/powerpoint/2010/main" val="407375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728" y="213409"/>
            <a:ext cx="6858000" cy="9525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宋体" charset="-122"/>
              </a:rPr>
              <a:t>GFS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Cluster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7339"/>
            <a:ext cx="8568952" cy="405955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ea typeface="宋体" charset="-122"/>
              </a:rPr>
              <a:t>Single</a:t>
            </a:r>
            <a:r>
              <a:rPr lang="zh-CN" altLang="en-US" sz="2400" b="1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master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Maintains file system metadata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Namespace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Access Control Information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Mapping from files to chunks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Current locations of chunks</a:t>
            </a:r>
          </a:p>
          <a:p>
            <a:pPr lvl="2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ea typeface="宋体" charset="-122"/>
              </a:rPr>
              <a:t>Multiple</a:t>
            </a:r>
            <a:r>
              <a:rPr lang="zh-CN" altLang="en-US" sz="2400" b="1" dirty="0">
                <a:ea typeface="宋体" charset="-122"/>
              </a:rPr>
              <a:t> </a:t>
            </a:r>
            <a:r>
              <a:rPr lang="en-US" altLang="zh-CN" sz="2400" b="1" dirty="0" err="1">
                <a:ea typeface="宋体" charset="-122"/>
              </a:rPr>
              <a:t>chunkservers</a:t>
            </a:r>
            <a:endParaRPr lang="en-US" altLang="zh-CN" sz="2400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Files of fixed sized chunks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chunk has a globally unique 64-bit chunk handle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81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2. Recursion</a:t>
            </a:r>
          </a:p>
          <a:p>
            <a:pPr lvl="1"/>
            <a:r>
              <a:rPr lang="en-US" altLang="zh-CN" sz="2000" dirty="0"/>
              <a:t>A client asks a name server “</a:t>
            </a:r>
            <a:r>
              <a:rPr lang="en-US" altLang="zh-CN" sz="2000" dirty="0">
                <a:solidFill>
                  <a:srgbClr val="0096FF"/>
                </a:solidFill>
              </a:rPr>
              <a:t>www.baidu.com</a:t>
            </a:r>
            <a:r>
              <a:rPr lang="en-US" altLang="zh-CN" sz="2000" dirty="0"/>
              <a:t>”</a:t>
            </a:r>
          </a:p>
          <a:p>
            <a:pPr lvl="1"/>
            <a:r>
              <a:rPr lang="en-US" altLang="zh-CN" sz="2000" dirty="0"/>
              <a:t>The name server </a:t>
            </a:r>
            <a:r>
              <a:rPr lang="en-US" altLang="zh-CN" sz="2000" b="1" dirty="0"/>
              <a:t>does all the lookup </a:t>
            </a:r>
            <a:r>
              <a:rPr lang="en-US" altLang="zh-CN" sz="2000" dirty="0"/>
              <a:t>through the tree and return the IP of </a:t>
            </a:r>
            <a:r>
              <a:rPr lang="en-US" altLang="zh-CN" sz="2000" dirty="0">
                <a:solidFill>
                  <a:srgbClr val="0096FF"/>
                </a:solidFill>
              </a:rPr>
              <a:t>Baidu</a:t>
            </a:r>
            <a:r>
              <a:rPr lang="en-US" altLang="zh-CN" sz="2000" dirty="0"/>
              <a:t> to the client</a:t>
            </a:r>
          </a:p>
          <a:p>
            <a:pPr lvl="1"/>
            <a:r>
              <a:rPr lang="en-US" altLang="zh-CN" sz="2000" dirty="0"/>
              <a:t>Usually, a name server has a better network connection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149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Request Process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C5436175-DB4E-6C42-A46C-275E7B7B1F66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51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72084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Myriad Pro SemiCond" panose="020B0503030403020204" pitchFamily="34" charset="0"/>
                <a:ea typeface="宋体" pitchFamily="2" charset="-122"/>
              </a:rPr>
              <a:t>Name client</a:t>
            </a:r>
          </a:p>
        </p:txBody>
      </p:sp>
      <p:cxnSp>
        <p:nvCxnSpPr>
          <p:cNvPr id="47108" name="Straight Arrow Connector 12"/>
          <p:cNvCxnSpPr>
            <a:cxnSpLocks noChangeShapeType="1"/>
          </p:cNvCxnSpPr>
          <p:nvPr/>
        </p:nvCxnSpPr>
        <p:spPr bwMode="auto">
          <a:xfrm flipV="1">
            <a:off x="1462584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09" name="Straight Arrow Connector 13"/>
          <p:cNvCxnSpPr>
            <a:cxnSpLocks noChangeShapeType="1"/>
          </p:cNvCxnSpPr>
          <p:nvPr/>
        </p:nvCxnSpPr>
        <p:spPr bwMode="auto">
          <a:xfrm>
            <a:off x="1716584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0" name="Straight Arrow Connector 16"/>
          <p:cNvCxnSpPr>
            <a:cxnSpLocks noChangeShapeType="1"/>
          </p:cNvCxnSpPr>
          <p:nvPr/>
        </p:nvCxnSpPr>
        <p:spPr bwMode="auto">
          <a:xfrm flipV="1">
            <a:off x="2351584" y="2984500"/>
            <a:ext cx="0" cy="127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1" name="Straight Arrow Connector 22"/>
          <p:cNvCxnSpPr>
            <a:cxnSpLocks noChangeShapeType="1"/>
          </p:cNvCxnSpPr>
          <p:nvPr/>
        </p:nvCxnSpPr>
        <p:spPr bwMode="auto">
          <a:xfrm>
            <a:off x="2605584" y="3048000"/>
            <a:ext cx="0" cy="120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2" name="Straight Arrow Connector 25"/>
          <p:cNvCxnSpPr>
            <a:cxnSpLocks noChangeShapeType="1"/>
          </p:cNvCxnSpPr>
          <p:nvPr/>
        </p:nvCxnSpPr>
        <p:spPr bwMode="auto">
          <a:xfrm flipV="1">
            <a:off x="3304084" y="3556000"/>
            <a:ext cx="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3" name="Straight Arrow Connector 27"/>
          <p:cNvCxnSpPr>
            <a:cxnSpLocks noChangeShapeType="1"/>
          </p:cNvCxnSpPr>
          <p:nvPr/>
        </p:nvCxnSpPr>
        <p:spPr bwMode="auto">
          <a:xfrm>
            <a:off x="3558084" y="3619500"/>
            <a:ext cx="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5222866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Myriad Pro SemiCond" panose="020B0503030403020204" pitchFamily="34" charset="0"/>
                <a:ea typeface="宋体" pitchFamily="2" charset="-122"/>
              </a:rPr>
              <a:t>Name client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159366" y="1397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048366" y="2032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3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00866" y="26035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7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3908" y="286676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ns.iss.edu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cxnSp>
        <p:nvCxnSpPr>
          <p:cNvPr id="47119" name="Straight Arrow Connector 35"/>
          <p:cNvCxnSpPr>
            <a:cxnSpLocks noChangeShapeType="1"/>
          </p:cNvCxnSpPr>
          <p:nvPr/>
        </p:nvCxnSpPr>
        <p:spPr bwMode="auto">
          <a:xfrm flipV="1">
            <a:off x="5413366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0" name="Straight Arrow Connector 36"/>
          <p:cNvCxnSpPr>
            <a:cxnSpLocks noChangeShapeType="1"/>
          </p:cNvCxnSpPr>
          <p:nvPr/>
        </p:nvCxnSpPr>
        <p:spPr bwMode="auto">
          <a:xfrm>
            <a:off x="5577408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1" name="Curved Connector 43"/>
          <p:cNvCxnSpPr>
            <a:cxnSpLocks noChangeShapeType="1"/>
            <a:stCxn id="32" idx="7"/>
            <a:endCxn id="33" idx="0"/>
          </p:cNvCxnSpPr>
          <p:nvPr/>
        </p:nvCxnSpPr>
        <p:spPr bwMode="auto">
          <a:xfrm rot="16200000" flipH="1">
            <a:off x="6048367" y="1524000"/>
            <a:ext cx="486833" cy="529167"/>
          </a:xfrm>
          <a:prstGeom prst="curvedConnector3">
            <a:avLst>
              <a:gd name="adj1" fmla="val -1718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2" name="Curved Connector 45"/>
          <p:cNvCxnSpPr>
            <a:cxnSpLocks noChangeShapeType="1"/>
            <a:stCxn id="33" idx="7"/>
            <a:endCxn id="34" idx="0"/>
          </p:cNvCxnSpPr>
          <p:nvPr/>
        </p:nvCxnSpPr>
        <p:spPr bwMode="auto">
          <a:xfrm rot="16200000" flipH="1">
            <a:off x="7000867" y="2095500"/>
            <a:ext cx="423333" cy="592667"/>
          </a:xfrm>
          <a:prstGeom prst="curvedConnector3">
            <a:avLst>
              <a:gd name="adj1" fmla="val -2601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3" name="Curved Connector 49"/>
          <p:cNvCxnSpPr>
            <a:cxnSpLocks noChangeShapeType="1"/>
            <a:stCxn id="34" idx="3"/>
            <a:endCxn id="33" idx="4"/>
          </p:cNvCxnSpPr>
          <p:nvPr/>
        </p:nvCxnSpPr>
        <p:spPr bwMode="auto">
          <a:xfrm rot="5400000" flipH="1">
            <a:off x="6641033" y="2963333"/>
            <a:ext cx="423333" cy="592667"/>
          </a:xfrm>
          <a:prstGeom prst="curvedConnector3">
            <a:avLst>
              <a:gd name="adj1" fmla="val -1141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4" name="Curved Connector 53"/>
          <p:cNvCxnSpPr>
            <a:cxnSpLocks noChangeShapeType="1"/>
            <a:stCxn id="33" idx="3"/>
            <a:endCxn id="32" idx="4"/>
          </p:cNvCxnSpPr>
          <p:nvPr/>
        </p:nvCxnSpPr>
        <p:spPr bwMode="auto">
          <a:xfrm rot="5400000" flipH="1">
            <a:off x="5688533" y="2391833"/>
            <a:ext cx="486833" cy="529167"/>
          </a:xfrm>
          <a:prstGeom prst="curvedConnector3">
            <a:avLst>
              <a:gd name="adj1" fmla="val -448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827584" y="3679032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Scholar.edu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99084" y="2857501"/>
            <a:ext cx="88900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NS: for </a:t>
            </a:r>
            <a:r>
              <a:rPr lang="en-US" sz="1000" dirty="0" err="1">
                <a:latin typeface="Myriad Pro SemiCond" panose="020B0503030403020204" pitchFamily="34" charset="0"/>
              </a:rPr>
              <a:t>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24584" y="3234532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NS: for 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Scholarly.edu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94584" y="3683000"/>
            <a:ext cx="8890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AP: for 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ginger.Scholar.edu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65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Scholar.edu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90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Myriad Pro SemiCond" panose="020B0503030403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Myriad Pro SemiCond" panose="020B0503030403020204" pitchFamily="34" charset="0"/>
              </a:rPr>
              <a:t>Scholar.edu</a:t>
            </a:r>
            <a:endParaRPr lang="en-US" sz="1000" dirty="0">
              <a:latin typeface="Myriad Pro SemiCond" panose="020B0503030403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31408" y="2349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names.edu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2040" y="1714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a.root.net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208584" y="1359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097584" y="1994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3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050084" y="25664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7">
              <a:solidFill>
                <a:srgbClr val="000000"/>
              </a:solidFill>
              <a:latin typeface="Myriad Pro SemiCond" panose="020B0503030403020204" pitchFamily="34" charset="0"/>
              <a:ea typeface="宋体" charset="0"/>
              <a:cs typeface="宋体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33126" y="2829720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ns.iss.edu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80626" y="2312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names.edu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1626" y="1677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Myriad Pro SemiCond" panose="020B0503030403020204" pitchFamily="34" charset="0"/>
              </a:rPr>
              <a:t>a.root.net</a:t>
            </a:r>
            <a:endParaRPr lang="en-US" sz="1500" dirty="0">
              <a:latin typeface="Myriad Pro SemiCond" panose="020B0503030403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4774" y="5152402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7704" y="515240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Non-Recursion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5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69" grpId="0"/>
      <p:bldP spid="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 Caching</a:t>
            </a:r>
          </a:p>
          <a:p>
            <a:pPr lvl="1"/>
            <a:r>
              <a:rPr lang="en-US" altLang="zh-CN" sz="2000" dirty="0"/>
              <a:t>DNS clients and name servers keep a cache of names</a:t>
            </a:r>
          </a:p>
          <a:p>
            <a:pPr lvl="2"/>
            <a:r>
              <a:rPr lang="en-US" altLang="zh-CN" sz="1800" dirty="0"/>
              <a:t>Your browser will not do two look-ups for one address</a:t>
            </a:r>
          </a:p>
          <a:p>
            <a:pPr lvl="1"/>
            <a:r>
              <a:rPr lang="en-US" altLang="zh-CN" sz="2000" dirty="0"/>
              <a:t>Cache has expire time limit</a:t>
            </a:r>
          </a:p>
          <a:p>
            <a:pPr lvl="2"/>
            <a:r>
              <a:rPr lang="en-US" altLang="zh-CN" sz="1800" dirty="0"/>
              <a:t>Controlled by a time-to-live parameter in the response itself</a:t>
            </a:r>
          </a:p>
          <a:p>
            <a:pPr lvl="2"/>
            <a:r>
              <a:rPr lang="en-US" altLang="zh-CN" sz="1800" dirty="0"/>
              <a:t>E.g., SJTU sets the TTL of </a:t>
            </a:r>
            <a:r>
              <a:rPr lang="en-US" altLang="zh-CN" sz="1800" dirty="0" err="1">
                <a:solidFill>
                  <a:srgbClr val="0096FF"/>
                </a:solidFill>
              </a:rPr>
              <a:t>www.sjtu.edu.cn</a:t>
            </a:r>
            <a:r>
              <a:rPr lang="zh-CN" altLang="en-US" sz="1800" dirty="0">
                <a:solidFill>
                  <a:srgbClr val="0096FF"/>
                </a:solidFill>
              </a:rPr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24h</a:t>
            </a:r>
          </a:p>
          <a:p>
            <a:pPr lvl="1"/>
            <a:r>
              <a:rPr lang="en-US" altLang="zh-CN" sz="2000" dirty="0"/>
              <a:t>TTL (Time To Live)</a:t>
            </a:r>
          </a:p>
          <a:p>
            <a:pPr lvl="2"/>
            <a:r>
              <a:rPr lang="en-US" altLang="zh-CN" sz="1800" dirty="0"/>
              <a:t>Long TTL VS. short TTL</a:t>
            </a:r>
          </a:p>
          <a:p>
            <a:pPr lvl="2"/>
            <a:r>
              <a:rPr lang="en-US" altLang="zh-CN" sz="1800" b="1" dirty="0">
                <a:solidFill>
                  <a:srgbClr val="C00000"/>
                </a:solidFill>
              </a:rPr>
              <a:t>Q:</a:t>
            </a:r>
            <a:r>
              <a:rPr lang="en-US" altLang="zh-CN" sz="1800" dirty="0">
                <a:solidFill>
                  <a:srgbClr val="C00000"/>
                </a:solidFill>
              </a:rPr>
              <a:t> what are the tradeoffs?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781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These Enhancements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If</a:t>
            </a:r>
          </a:p>
          <a:p>
            <a:pPr lvl="1"/>
            <a:r>
              <a:rPr lang="en-US" altLang="zh-CN" sz="2000" dirty="0"/>
              <a:t>Many machines at SJTU use the SJTU name server for their initial DNS query</a:t>
            </a:r>
          </a:p>
          <a:p>
            <a:pPr lvl="1"/>
            <a:r>
              <a:rPr lang="en-US" altLang="zh-CN" sz="2000" dirty="0"/>
              <a:t>The name server offers recursive querying and caching</a:t>
            </a:r>
          </a:p>
          <a:p>
            <a:r>
              <a:rPr lang="en-US" altLang="zh-CN" sz="2400" dirty="0"/>
              <a:t>Then</a:t>
            </a:r>
          </a:p>
          <a:p>
            <a:pPr lvl="1"/>
            <a:r>
              <a:rPr lang="en-US" altLang="zh-CN" sz="2000" dirty="0"/>
              <a:t>The name server’s cache will holding many bindings</a:t>
            </a:r>
          </a:p>
          <a:p>
            <a:pPr lvl="1"/>
            <a:r>
              <a:rPr lang="en-US" altLang="zh-CN" sz="2000" dirty="0"/>
              <a:t>Performance benefits from this large cache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2624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Features of DNS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At least two identical replica servers</a:t>
            </a:r>
          </a:p>
          <a:p>
            <a:pPr lvl="1"/>
            <a:r>
              <a:rPr lang="en-US" altLang="zh-CN" sz="2000" b="1" dirty="0"/>
              <a:t>80 replicas </a:t>
            </a:r>
            <a:r>
              <a:rPr lang="en-US" altLang="zh-CN" sz="2000" dirty="0"/>
              <a:t>of the root name server in 2008</a:t>
            </a:r>
          </a:p>
          <a:p>
            <a:pPr lvl="1"/>
            <a:r>
              <a:rPr lang="en-US" altLang="zh-CN" sz="2000" dirty="0"/>
              <a:t>Replicas are placed separated around the world</a:t>
            </a:r>
          </a:p>
          <a:p>
            <a:r>
              <a:rPr lang="en-US" altLang="zh-CN" sz="2400" dirty="0"/>
              <a:t>Organization</a:t>
            </a:r>
            <a:r>
              <a:rPr lang="en-US" sz="2400" dirty="0"/>
              <a:t>’</a:t>
            </a:r>
            <a:r>
              <a:rPr lang="en-US" altLang="zh-CN" sz="2400" dirty="0"/>
              <a:t>s name server (e.g., SJTU)</a:t>
            </a:r>
          </a:p>
          <a:p>
            <a:pPr lvl="1"/>
            <a:r>
              <a:rPr lang="en-US" altLang="zh-CN" sz="2000" b="1" dirty="0"/>
              <a:t>Several replicas </a:t>
            </a:r>
            <a:r>
              <a:rPr lang="en-US" altLang="zh-CN" sz="2000" dirty="0"/>
              <a:t>in campus</a:t>
            </a:r>
          </a:p>
          <a:p>
            <a:pPr lvl="2"/>
            <a:r>
              <a:rPr lang="en-US" altLang="zh-CN" sz="1800" dirty="0"/>
              <a:t>To enable communications within the organization</a:t>
            </a:r>
          </a:p>
          <a:p>
            <a:pPr lvl="1"/>
            <a:r>
              <a:rPr lang="en-US" altLang="zh-CN" sz="2000" dirty="0"/>
              <a:t>At least one </a:t>
            </a:r>
            <a:r>
              <a:rPr lang="en-US" altLang="zh-CN" sz="2000" b="1" dirty="0"/>
              <a:t>out of the campus</a:t>
            </a:r>
          </a:p>
          <a:p>
            <a:pPr lvl="2"/>
            <a:r>
              <a:rPr lang="en-US" altLang="zh-CN" sz="1800" dirty="0"/>
              <a:t>To validate the address for outside world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619100" indent="-238115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952462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333447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1714431" indent="-190492" eaLnBrk="0" hangingPunct="0"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1667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8377769-54C6-CF41-8CCD-66B1B3C9B982}" type="slidenum">
              <a:rPr lang="zh-CN" altLang="en-US" sz="1167" b="0">
                <a:latin typeface="Calibri" charset="0"/>
                <a:ea typeface="Adobe 楷体 Std R" charset="0"/>
                <a:cs typeface="Adobe 楷体 Std R" charset="0"/>
              </a:rPr>
              <a:pPr/>
              <a:t>54</a:t>
            </a:fld>
            <a:endParaRPr lang="en-US" altLang="zh-CN" sz="1167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21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Name Discovery in DNS</a:t>
            </a:r>
            <a:r>
              <a:rPr lang="zh-CN" altLang="en-US" dirty="0"/>
              <a:t> </a:t>
            </a:r>
            <a:r>
              <a:rPr lang="en-US" altLang="zh-CN" dirty="0"/>
              <a:t>(at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place)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client must discover the name of a nearby name server</a:t>
            </a:r>
          </a:p>
          <a:p>
            <a:pPr lvl="1"/>
            <a:r>
              <a:rPr lang="en-US" altLang="zh-CN" sz="2000" dirty="0"/>
              <a:t>Name discovery broadcast to ISP at first time</a:t>
            </a:r>
          </a:p>
          <a:p>
            <a:pPr lvl="1"/>
            <a:r>
              <a:rPr lang="en-US" altLang="zh-CN" sz="2000" dirty="0"/>
              <a:t>Ask network manager</a:t>
            </a:r>
          </a:p>
          <a:p>
            <a:pPr lvl="1"/>
            <a:r>
              <a:rPr lang="en-US" altLang="zh-CN" sz="2000" dirty="0"/>
              <a:t>Ask by email, Google, etc.</a:t>
            </a:r>
          </a:p>
        </p:txBody>
      </p:sp>
    </p:spTree>
    <p:extLst>
      <p:ext uri="{BB962C8B-B14F-4D97-AF65-F5344CB8AC3E}">
        <p14:creationId xmlns:p14="http://schemas.microsoft.com/office/powerpoint/2010/main" val="3250166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Hostname &amp; Filename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651304" cy="390026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They are both for more </a:t>
            </a:r>
            <a:r>
              <a:rPr lang="en-US" altLang="zh-CN" sz="2400" b="1" dirty="0"/>
              <a:t>user friendly</a:t>
            </a:r>
          </a:p>
          <a:p>
            <a:pPr lvl="1"/>
            <a:r>
              <a:rPr lang="en-US" altLang="zh-CN" sz="2000" dirty="0"/>
              <a:t>File name -&gt;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</a:t>
            </a:r>
          </a:p>
          <a:p>
            <a:pPr lvl="1"/>
            <a:r>
              <a:rPr lang="en-US" altLang="zh-CN" sz="2000" dirty="0"/>
              <a:t>Hostname -&gt; IP address</a:t>
            </a:r>
          </a:p>
          <a:p>
            <a:pPr lvl="1"/>
            <a:r>
              <a:rPr lang="en-US" altLang="zh-CN" sz="2000" dirty="0"/>
              <a:t>The file name and hostname are </a:t>
            </a:r>
            <a:r>
              <a:rPr lang="en-US" altLang="zh-CN" sz="2000" b="1" dirty="0">
                <a:solidFill>
                  <a:srgbClr val="0096FF"/>
                </a:solidFill>
              </a:rPr>
              <a:t>hierarchical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and IP address are </a:t>
            </a:r>
            <a:r>
              <a:rPr lang="en-US" altLang="zh-CN" sz="2000" b="1" dirty="0">
                <a:solidFill>
                  <a:srgbClr val="0096FF"/>
                </a:solidFill>
              </a:rPr>
              <a:t>plane</a:t>
            </a:r>
          </a:p>
          <a:p>
            <a:r>
              <a:rPr lang="en-US" altLang="zh-CN" sz="2400" dirty="0"/>
              <a:t>They are both </a:t>
            </a:r>
            <a:r>
              <a:rPr lang="en-US" altLang="zh-CN" sz="2400" b="1" dirty="0">
                <a:solidFill>
                  <a:srgbClr val="0096FF"/>
                </a:solidFill>
              </a:rPr>
              <a:t>not</a:t>
            </a:r>
            <a:r>
              <a:rPr lang="en-US" altLang="zh-CN" sz="2400" dirty="0"/>
              <a:t> a part of the object</a:t>
            </a:r>
          </a:p>
          <a:p>
            <a:pPr lvl="1"/>
            <a:r>
              <a:rPr lang="en-US" altLang="zh-CN" sz="2000" dirty="0"/>
              <a:t>File name is not a part of a file (stored in directory)</a:t>
            </a:r>
          </a:p>
          <a:p>
            <a:pPr lvl="1"/>
            <a:r>
              <a:rPr lang="en-US" altLang="zh-CN" sz="2000" dirty="0"/>
              <a:t>Hostname is not a part of a website (stored on name server)</a:t>
            </a:r>
          </a:p>
          <a:p>
            <a:r>
              <a:rPr lang="en-US" altLang="zh-CN" sz="2200" dirty="0"/>
              <a:t>Name and value binding</a:t>
            </a:r>
          </a:p>
          <a:p>
            <a:pPr lvl="1"/>
            <a:r>
              <a:rPr lang="en-US" altLang="zh-CN" sz="2000" dirty="0"/>
              <a:t>File:   1-name -&gt; N-values (no); N-name -&gt; 1-value (yes)</a:t>
            </a:r>
          </a:p>
          <a:p>
            <a:pPr lvl="1"/>
            <a:r>
              <a:rPr lang="en-US" altLang="zh-CN" sz="2000" dirty="0"/>
              <a:t>DNS: 1-name -&gt; N-values (</a:t>
            </a:r>
            <a:r>
              <a:rPr lang="en-US" altLang="zh-CN" sz="2000" b="1" dirty="0">
                <a:solidFill>
                  <a:srgbClr val="0096FF"/>
                </a:solidFill>
              </a:rPr>
              <a:t>yes</a:t>
            </a:r>
            <a:r>
              <a:rPr lang="en-US" altLang="zh-CN" sz="2000" dirty="0"/>
              <a:t>); N-name -&gt; 1-value (yes)</a:t>
            </a:r>
          </a:p>
        </p:txBody>
      </p:sp>
    </p:spTree>
    <p:extLst>
      <p:ext uri="{BB962C8B-B14F-4D97-AF65-F5344CB8AC3E}">
        <p14:creationId xmlns:p14="http://schemas.microsoft.com/office/powerpoint/2010/main" val="10619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Behind the DNS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was DNS designed in this way?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7179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Hierarchical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Hierarchies delegate responsibility</a:t>
            </a:r>
          </a:p>
          <a:p>
            <a:r>
              <a:rPr lang="en-US" altLang="zh-CN" dirty="0"/>
              <a:t>Each zone is only responsible for a small portion</a:t>
            </a:r>
          </a:p>
          <a:p>
            <a:r>
              <a:rPr lang="en-US" altLang="zh-CN" dirty="0"/>
              <a:t>Hierarchies also limit interaction between modules</a:t>
            </a:r>
          </a:p>
          <a:p>
            <a:endParaRPr lang="en-US" altLang="zh-CN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/>
              <a:t>A type of </a:t>
            </a:r>
            <a:r>
              <a:rPr lang="en-US" altLang="zh-CN" b="1" dirty="0">
                <a:solidFill>
                  <a:srgbClr val="0096FF"/>
                </a:solidFill>
              </a:rPr>
              <a:t>de-centralization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95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Points on DNS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/>
              <a:t>Global names </a:t>
            </a:r>
            <a:r>
              <a:rPr lang="en-US" altLang="zh-CN" sz="2400" dirty="0"/>
              <a:t>(assuming same root servers)</a:t>
            </a:r>
          </a:p>
          <a:p>
            <a:pPr lvl="1"/>
            <a:r>
              <a:rPr lang="en-US" altLang="zh-CN" sz="2000" dirty="0"/>
              <a:t>No need to specific a context</a:t>
            </a:r>
          </a:p>
          <a:p>
            <a:pPr lvl="1"/>
            <a:r>
              <a:rPr lang="en-US" altLang="zh-CN" sz="2000" dirty="0"/>
              <a:t>DNS has no trouble generating unique names</a:t>
            </a:r>
          </a:p>
          <a:p>
            <a:pPr lvl="1"/>
            <a:r>
              <a:rPr lang="en-US" altLang="zh-CN" sz="2000" dirty="0"/>
              <a:t>The name can also be user-friendly</a:t>
            </a:r>
          </a:p>
          <a:p>
            <a:r>
              <a:rPr lang="en-US" altLang="zh-CN" sz="2400" b="1" dirty="0"/>
              <a:t>Scalable</a:t>
            </a:r>
            <a:r>
              <a:rPr lang="en-US" altLang="zh-CN" sz="2400" dirty="0"/>
              <a:t> in performance</a:t>
            </a:r>
          </a:p>
          <a:p>
            <a:pPr lvl="1"/>
            <a:r>
              <a:rPr lang="en-US" altLang="zh-CN" sz="2000" dirty="0"/>
              <a:t>Simplicity: look-up is simple and can be done by a PC</a:t>
            </a:r>
          </a:p>
          <a:p>
            <a:pPr lvl="1"/>
            <a:r>
              <a:rPr lang="en-US" altLang="zh-CN" sz="2000" dirty="0"/>
              <a:t>Caching: reduce number of total queries</a:t>
            </a:r>
          </a:p>
          <a:p>
            <a:pPr lvl="1"/>
            <a:r>
              <a:rPr lang="en-US" altLang="zh-CN" sz="2000" dirty="0"/>
              <a:t>Delegation: many name severs handle lookups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07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044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Read </a:t>
            </a:r>
            <a:br>
              <a:rPr lang="en-US" altLang="ko-KR" b="1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05" y="365842"/>
            <a:ext cx="5027414" cy="25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65F2B81-96CF-4E40-BD59-7340A378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23" y="3073524"/>
            <a:ext cx="4991696" cy="22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009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Points on DNS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Scalable</a:t>
            </a:r>
            <a:r>
              <a:rPr lang="en-US" altLang="zh-CN" sz="2400" dirty="0"/>
              <a:t> in management</a:t>
            </a:r>
          </a:p>
          <a:p>
            <a:pPr lvl="1"/>
            <a:r>
              <a:rPr lang="en-US" altLang="zh-CN" sz="2000" dirty="0"/>
              <a:t>Each zone makes its own policy decision on binding</a:t>
            </a:r>
          </a:p>
          <a:p>
            <a:pPr lvl="1"/>
            <a:r>
              <a:rPr lang="en-US" altLang="zh-CN" sz="2000" dirty="0"/>
              <a:t>Hierarchy is great here</a:t>
            </a:r>
          </a:p>
          <a:p>
            <a:r>
              <a:rPr lang="en-US" altLang="zh-CN" sz="2400" b="1" dirty="0"/>
              <a:t>Fault tolerant</a:t>
            </a:r>
          </a:p>
          <a:p>
            <a:pPr lvl="1"/>
            <a:r>
              <a:rPr lang="en-US" altLang="zh-CN" sz="2000" dirty="0"/>
              <a:t>If one name server breaks, other will still work</a:t>
            </a:r>
          </a:p>
          <a:p>
            <a:pPr lvl="1"/>
            <a:r>
              <a:rPr lang="en-US" altLang="zh-CN" sz="2000" dirty="0"/>
              <a:t>Duplicated name server for a same zone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3443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Points on DNS Design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Policy</a:t>
            </a:r>
          </a:p>
          <a:p>
            <a:pPr lvl="1"/>
            <a:r>
              <a:rPr lang="en-US" altLang="zh-CN" sz="2000" dirty="0"/>
              <a:t>Who should control the root zone, .com zone, 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? Government?</a:t>
            </a:r>
          </a:p>
          <a:p>
            <a:r>
              <a:rPr lang="en-US" altLang="zh-CN" sz="2400" dirty="0"/>
              <a:t>Significant load on root servers</a:t>
            </a:r>
          </a:p>
          <a:p>
            <a:pPr lvl="1"/>
            <a:r>
              <a:rPr lang="en-US" altLang="zh-CN" sz="2000" dirty="0"/>
              <a:t>Many DNS clients starts by talking to root server</a:t>
            </a:r>
          </a:p>
          <a:p>
            <a:pPr lvl="1"/>
            <a:r>
              <a:rPr lang="en-US" altLang="zh-CN" sz="2000" dirty="0"/>
              <a:t>Many queries for non-existent names, becomes a </a:t>
            </a:r>
            <a:r>
              <a:rPr lang="en-US" altLang="zh-CN" sz="2000" dirty="0" err="1"/>
              <a:t>DoS</a:t>
            </a:r>
            <a:r>
              <a:rPr lang="zh-CN" altLang="en-US" sz="2000" dirty="0"/>
              <a:t> </a:t>
            </a:r>
            <a:r>
              <a:rPr lang="en-US" altLang="zh-CN" sz="2000" dirty="0"/>
              <a:t>attack</a:t>
            </a:r>
          </a:p>
          <a:p>
            <a:r>
              <a:rPr lang="en-US" altLang="zh-CN" sz="2400" dirty="0"/>
              <a:t>Security</a:t>
            </a:r>
          </a:p>
          <a:p>
            <a:pPr lvl="1"/>
            <a:r>
              <a:rPr lang="en-US" altLang="zh-CN" sz="2000" dirty="0"/>
              <a:t>How does a client know if the response is correct?</a:t>
            </a:r>
          </a:p>
          <a:p>
            <a:pPr lvl="1"/>
            <a:r>
              <a:rPr lang="en-US" altLang="zh-CN" sz="2000" dirty="0"/>
              <a:t>How does VeriSign know “change Amazon.com IP” is legal?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35003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Amplification Attack</a:t>
            </a:r>
            <a:endParaRPr lang="zh-CN" altLang="en-US" dirty="0"/>
          </a:p>
        </p:txBody>
      </p:sp>
      <p:pic>
        <p:nvPicPr>
          <p:cNvPr id="1026" name="Picture 2" descr="http://s11.sinaimg.cn/large/002Ekp8Ity6EuBfJoHU6a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77" y="1201316"/>
            <a:ext cx="6207646" cy="43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02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DNS Hijack: Cutting the binding between name and IP</a:t>
            </a:r>
          </a:p>
          <a:p>
            <a:r>
              <a:rPr lang="en-US" altLang="zh-CN" sz="1800" dirty="0"/>
              <a:t>DNS </a:t>
            </a:r>
            <a:r>
              <a:rPr lang="en-US" altLang="zh-CN" sz="1800" dirty="0" err="1"/>
              <a:t>DoS</a:t>
            </a:r>
            <a:r>
              <a:rPr lang="zh-CN" altLang="en-US" sz="1800" dirty="0"/>
              <a:t> </a:t>
            </a:r>
            <a:r>
              <a:rPr lang="en-US" altLang="zh-CN" sz="1800" dirty="0"/>
              <a:t>(Denial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Service)</a:t>
            </a:r>
            <a:r>
              <a:rPr lang="zh-CN" altLang="en-US" sz="1800" dirty="0"/>
              <a:t> </a:t>
            </a:r>
            <a:r>
              <a:rPr lang="en-US" altLang="zh-CN" sz="1800" dirty="0"/>
              <a:t>attack</a:t>
            </a:r>
            <a:endParaRPr lang="en-US" altLang="zh-CN" sz="2000" dirty="0"/>
          </a:p>
          <a:p>
            <a:pPr lvl="1"/>
            <a:r>
              <a:rPr lang="en-US" altLang="zh-CN" sz="1800" dirty="0"/>
              <a:t>BAOFENG.com &amp; </a:t>
            </a:r>
            <a:r>
              <a:rPr lang="en-US" altLang="zh-CN" sz="1800" dirty="0" err="1"/>
              <a:t>DNSPod</a:t>
            </a:r>
            <a:endParaRPr lang="en-US" altLang="zh-CN" sz="1800" dirty="0"/>
          </a:p>
          <a:p>
            <a:pPr lvl="1"/>
            <a:r>
              <a:rPr lang="en-US" altLang="zh-CN" sz="1800" dirty="0"/>
              <a:t>2009-5-18: </a:t>
            </a:r>
            <a:r>
              <a:rPr lang="en-US" altLang="zh-CN" sz="1800" dirty="0" err="1"/>
              <a:t>DNSPod</a:t>
            </a:r>
            <a:r>
              <a:rPr lang="en-US" altLang="zh-CN" sz="1800" dirty="0"/>
              <a:t> is attacked and banned</a:t>
            </a:r>
          </a:p>
          <a:p>
            <a:pPr lvl="1"/>
            <a:r>
              <a:rPr lang="en-US" altLang="zh-CN" sz="1800" dirty="0"/>
              <a:t>2009-5-19: The Internet in China is almost down</a:t>
            </a:r>
          </a:p>
          <a:p>
            <a:pPr lvl="1"/>
            <a:r>
              <a:rPr lang="en-US" altLang="zh-CN" sz="1800" dirty="0"/>
              <a:t>Fixed timer: query for BAOFENG.com once per second!</a:t>
            </a:r>
          </a:p>
          <a:p>
            <a:r>
              <a:rPr lang="en-US" altLang="zh-CN" sz="1800" dirty="0"/>
              <a:t>Solutions</a:t>
            </a:r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/hosts, </a:t>
            </a:r>
            <a:r>
              <a:rPr lang="en-US" altLang="zh-CN" sz="1800" dirty="0" err="1"/>
              <a:t>dnsmasq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OpenDNS</a:t>
            </a:r>
            <a:r>
              <a:rPr lang="en-US" altLang="zh-CN" sz="1800" dirty="0"/>
              <a:t>, etc.</a:t>
            </a:r>
          </a:p>
          <a:p>
            <a:pPr lvl="1"/>
            <a:r>
              <a:rPr lang="en-US" altLang="zh-CN" sz="1800" dirty="0"/>
              <a:t>DNS shield to defend against </a:t>
            </a:r>
            <a:r>
              <a:rPr lang="en-US" altLang="zh-CN" sz="1800" dirty="0" err="1"/>
              <a:t>DoS</a:t>
            </a:r>
            <a:r>
              <a:rPr lang="en-US" altLang="zh-CN" sz="1800" dirty="0"/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2122277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DNSSEC: Protect DNS Record</a:t>
            </a:r>
            <a:endParaRPr lang="zh-CN" altLang="en-US" dirty="0"/>
          </a:p>
        </p:txBody>
      </p:sp>
      <p:pic>
        <p:nvPicPr>
          <p:cNvPr id="2050" name="Picture 2" descr="With and Without DNSS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1" y="1561356"/>
            <a:ext cx="82758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“DNSSec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4" y="341049"/>
            <a:ext cx="696798" cy="7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31640" y="51617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Only part of the zones are using DNSSEC, e.g., </a:t>
            </a:r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b="1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gov</a:t>
            </a:r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.org</a:t>
            </a:r>
            <a:endParaRPr lang="zh-CN" altLang="en-US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884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4.5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While browsing the Web, you click on a link that identifies an Internet host named </a:t>
            </a:r>
            <a:r>
              <a:rPr lang="en-US" altLang="zh-CN" sz="2400" u="sng" dirty="0"/>
              <a:t>www.cslab.scholarly.edu</a:t>
            </a:r>
            <a:r>
              <a:rPr lang="en-US" altLang="zh-CN" sz="2400" dirty="0"/>
              <a:t>. Your browser asks your Domain Name System (DNS) name server, </a:t>
            </a:r>
            <a:r>
              <a:rPr lang="en-US" altLang="zh-CN" sz="2400" dirty="0">
                <a:solidFill>
                  <a:srgbClr val="0096FF"/>
                </a:solidFill>
              </a:rPr>
              <a:t>M</a:t>
            </a:r>
            <a:r>
              <a:rPr lang="en-US" altLang="zh-CN" sz="2400" dirty="0"/>
              <a:t>, to find an Internet address for this domain name. Under what conditions is each of the following statements true of the name resolution process? </a:t>
            </a:r>
          </a:p>
          <a:p>
            <a:endParaRPr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8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4.5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8" indent="-428608">
              <a:buFont typeface="+mj-lt"/>
              <a:buAutoNum type="alphaUcPeriod"/>
            </a:pPr>
            <a:r>
              <a:rPr lang="en-US" altLang="zh-CN" sz="2000" b="0" dirty="0"/>
              <a:t>To answer your query, M must contact one of the root name servers.</a:t>
            </a:r>
          </a:p>
          <a:p>
            <a:pPr marL="428608" indent="-428608">
              <a:buFont typeface="+mj-lt"/>
              <a:buAutoNum type="alphaUcPeriod"/>
            </a:pPr>
            <a:r>
              <a:rPr lang="en-US" altLang="zh-CN" sz="2000" b="0" dirty="0"/>
              <a:t>If M answered a query for </a:t>
            </a:r>
            <a:r>
              <a:rPr lang="en-US" altLang="zh-CN" sz="2000" u="sng" dirty="0"/>
              <a:t>www.cslab.scholarly.edu</a:t>
            </a:r>
            <a:r>
              <a:rPr lang="en-US" altLang="zh-CN" sz="2000" b="0" dirty="0"/>
              <a:t> in the past, then it can answer your query without asking any other name server. </a:t>
            </a:r>
          </a:p>
          <a:p>
            <a:pPr marL="428608" indent="-428608">
              <a:buFont typeface="+mj-lt"/>
              <a:buAutoNum type="alphaUcPeriod"/>
            </a:pPr>
            <a:r>
              <a:rPr lang="en-US" altLang="zh-CN" sz="2000" b="0" dirty="0"/>
              <a:t>M must contact one of the name servers for cslab.scholarly.edu to resolve the domain name.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647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4.5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08" indent="-428608">
              <a:buFont typeface="+mj-lt"/>
              <a:buAutoNum type="alphaUcPeriod" startAt="4"/>
            </a:pPr>
            <a:r>
              <a:rPr lang="en-US" altLang="zh-CN" sz="2000" dirty="0"/>
              <a:t>If M has the current Internet address of a working name server for </a:t>
            </a:r>
            <a:r>
              <a:rPr lang="en-US" altLang="zh-CN" sz="2000" u="sng" dirty="0"/>
              <a:t>scholarly.edu</a:t>
            </a:r>
            <a:r>
              <a:rPr lang="en-US" altLang="zh-CN" sz="2000" dirty="0"/>
              <a:t> cached, then that name server will be able to directly provide an answer. </a:t>
            </a:r>
          </a:p>
          <a:p>
            <a:pPr marL="428608" indent="-428608">
              <a:buFont typeface="+mj-lt"/>
              <a:buAutoNum type="alphaUcPeriod" startAt="4"/>
            </a:pPr>
            <a:r>
              <a:rPr lang="en-US" altLang="zh-CN" sz="2000" dirty="0"/>
              <a:t>If M has the current Internet address of a working name server for </a:t>
            </a:r>
            <a:r>
              <a:rPr lang="en-US" altLang="zh-CN" sz="2000" u="sng" dirty="0"/>
              <a:t>cslab.scholarly.edu</a:t>
            </a:r>
            <a:r>
              <a:rPr lang="en-US" altLang="zh-CN" sz="2000" dirty="0"/>
              <a:t> cached, then that name server will be able to directly provide an answer. 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02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Read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30723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1. Application originates the read request.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2. GFS client translates the request from (filename, byte range) -&gt; (filename, chunk index), and sends it to master.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3. Master responds with chunk handle and replica locations (i.e. chunk servers where the replicas are stored).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4. Client picks a location and sends the (chunk handle, byte range) request to that location.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5. Chunk server sends requested data to the client.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6. Client forwards the data to the application.</a:t>
            </a:r>
            <a:endParaRPr lang="ko-KR" altLang="en-US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179512" y="243182"/>
            <a:ext cx="8229600" cy="15121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</a:t>
            </a:r>
            <a:br>
              <a:rPr lang="en-US" altLang="ko-KR" b="1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1236"/>
            <a:ext cx="5054203" cy="2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45B401B-D771-BF4A-AF18-032E173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29463"/>
            <a:ext cx="5179219" cy="249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55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179512" y="243182"/>
            <a:ext cx="8229600" cy="15121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</a:t>
            </a:r>
            <a:br>
              <a:rPr lang="en-US" altLang="ko-KR" b="1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7FA1DD-5E48-1C48-BFD4-F264CE94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36" y="351192"/>
            <a:ext cx="5478505" cy="259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FCAC123-E287-3E41-94C5-E8F514BB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81" y="3163788"/>
            <a:ext cx="534888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74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2075</TotalTime>
  <Words>3388</Words>
  <Application>Microsoft Macintosh PowerPoint</Application>
  <PresentationFormat>全屏显示(16:10)</PresentationFormat>
  <Paragraphs>535</Paragraphs>
  <Slides>67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DengXian</vt:lpstr>
      <vt:lpstr>DengXian</vt:lpstr>
      <vt:lpstr>宋体</vt:lpstr>
      <vt:lpstr>Adobe 楷体 Std R</vt:lpstr>
      <vt:lpstr>Arial Regular</vt:lpstr>
      <vt:lpstr>굴림</vt:lpstr>
      <vt:lpstr>Myriad Pro SemiCond</vt:lpstr>
      <vt:lpstr>Arial</vt:lpstr>
      <vt:lpstr>Calibri</vt:lpstr>
      <vt:lpstr>Wingdings</vt:lpstr>
      <vt:lpstr>Office 主题​​</vt:lpstr>
      <vt:lpstr>GFS, CDN &amp; DNS</vt:lpstr>
      <vt:lpstr>GFS</vt:lpstr>
      <vt:lpstr>How to Further Scale?</vt:lpstr>
      <vt:lpstr>Architecture of GFS</vt:lpstr>
      <vt:lpstr>GFS Cluster</vt:lpstr>
      <vt:lpstr>Read  Algorithm</vt:lpstr>
      <vt:lpstr>Read Algorithm</vt:lpstr>
      <vt:lpstr>Write  Algorithm</vt:lpstr>
      <vt:lpstr>Write  Algorithm</vt:lpstr>
      <vt:lpstr>Write Algorithm</vt:lpstr>
      <vt:lpstr>Write Algorithm</vt:lpstr>
      <vt:lpstr>Design Architecture</vt:lpstr>
      <vt:lpstr>Single Master Node</vt:lpstr>
      <vt:lpstr>Metadata on Master</vt:lpstr>
      <vt:lpstr>Chunkserver</vt:lpstr>
      <vt:lpstr>Why a Single Master?</vt:lpstr>
      <vt:lpstr>Why a Single Master?</vt:lpstr>
      <vt:lpstr>Fault Tolerance and Diagnosis</vt:lpstr>
      <vt:lpstr>Fault Tolerance and Diagnosis</vt:lpstr>
      <vt:lpstr>Fault Tolerance and Diagnosis</vt:lpstr>
      <vt:lpstr>Typical Workloads on GFS</vt:lpstr>
      <vt:lpstr>Summary of GFS</vt:lpstr>
      <vt:lpstr>Summary of GFS</vt:lpstr>
      <vt:lpstr>Content Distribution</vt:lpstr>
      <vt:lpstr>Content Distribution</vt:lpstr>
      <vt:lpstr>Caching Examples</vt:lpstr>
      <vt:lpstr>Content Distribution Network (CDN)</vt:lpstr>
      <vt:lpstr>Content Distribution Network (CDN)</vt:lpstr>
      <vt:lpstr>DNS for CDN</vt:lpstr>
      <vt:lpstr>The Design of DNS</vt:lpstr>
      <vt:lpstr>DNS: Binding IP and Domain Name</vt:lpstr>
      <vt:lpstr>IP Address as a Type of Name</vt:lpstr>
      <vt:lpstr>Why Not Just Using IP Address?</vt:lpstr>
      <vt:lpstr>Questions on DNS</vt:lpstr>
      <vt:lpstr>Questions on DNS</vt:lpstr>
      <vt:lpstr>Look-up Algorithm</vt:lpstr>
      <vt:lpstr>Distributing Responsibility</vt:lpstr>
      <vt:lpstr>Name Servers</vt:lpstr>
      <vt:lpstr>DNS Hierarchy (a partial view)</vt:lpstr>
      <vt:lpstr>Basic DNS Look-up Algorithm</vt:lpstr>
      <vt:lpstr>DNS Lookup</vt:lpstr>
      <vt:lpstr>DNS Lookup</vt:lpstr>
      <vt:lpstr>DNS Lookup</vt:lpstr>
      <vt:lpstr>DNS Lookup</vt:lpstr>
      <vt:lpstr>DNS Lookup</vt:lpstr>
      <vt:lpstr>DNS Lookup</vt:lpstr>
      <vt:lpstr>Context in DNS</vt:lpstr>
      <vt:lpstr>Fault Tolerant</vt:lpstr>
      <vt:lpstr>Three Enhancements on Look-up Algorithm</vt:lpstr>
      <vt:lpstr>Three Enhancements on Look-up Algorithm</vt:lpstr>
      <vt:lpstr>DNS Request Process</vt:lpstr>
      <vt:lpstr>Three Enhancements on Look-up Algorithm</vt:lpstr>
      <vt:lpstr>Combine These Enhancements</vt:lpstr>
      <vt:lpstr>Other Features of DNS</vt:lpstr>
      <vt:lpstr>Name Discovery in DNS (at the first place)</vt:lpstr>
      <vt:lpstr>Comparing Hostname &amp; Filename</vt:lpstr>
      <vt:lpstr>Behind the DNS Design</vt:lpstr>
      <vt:lpstr>Benefits of Hierarchical Design</vt:lpstr>
      <vt:lpstr>Good Points on DNS Design</vt:lpstr>
      <vt:lpstr>Good Points on DNS Design</vt:lpstr>
      <vt:lpstr>Bad Points on DNS Design</vt:lpstr>
      <vt:lpstr>DNS Amplification Attack</vt:lpstr>
      <vt:lpstr>DNS Security</vt:lpstr>
      <vt:lpstr>DNSSEC: Protect DNS Record</vt:lpstr>
      <vt:lpstr>Problem 4.5</vt:lpstr>
      <vt:lpstr>Problem 4.5</vt:lpstr>
      <vt:lpstr>Problem 4.5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91</cp:revision>
  <cp:lastPrinted>2016-06-13T07:55:34Z</cp:lastPrinted>
  <dcterms:created xsi:type="dcterms:W3CDTF">2017-05-12T06:55:38Z</dcterms:created>
  <dcterms:modified xsi:type="dcterms:W3CDTF">2019-10-12T01:31:13Z</dcterms:modified>
</cp:coreProperties>
</file>