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9" r:id="rId3"/>
    <p:sldId id="270" r:id="rId4"/>
    <p:sldId id="272" r:id="rId5"/>
    <p:sldId id="305" r:id="rId6"/>
    <p:sldId id="273" r:id="rId7"/>
    <p:sldId id="274" r:id="rId8"/>
    <p:sldId id="275" r:id="rId9"/>
    <p:sldId id="276" r:id="rId10"/>
    <p:sldId id="277" r:id="rId11"/>
    <p:sldId id="281" r:id="rId12"/>
    <p:sldId id="283" r:id="rId13"/>
    <p:sldId id="284" r:id="rId14"/>
    <p:sldId id="306" r:id="rId15"/>
    <p:sldId id="307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FF2600"/>
    <a:srgbClr val="1F3551"/>
    <a:srgbClr val="403152"/>
    <a:srgbClr val="604A7B"/>
    <a:srgbClr val="2C4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0" autoAdjust="0"/>
    <p:restoredTop sz="83138" autoAdjust="0"/>
  </p:normalViewPr>
  <p:slideViewPr>
    <p:cSldViewPr>
      <p:cViewPr varScale="1">
        <p:scale>
          <a:sx n="101" d="100"/>
          <a:sy n="101" d="100"/>
        </p:scale>
        <p:origin x="776" y="17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The more people that use a network, the more useful it is for everybody.</a:t>
            </a:r>
          </a:p>
          <a:p>
            <a:pPr eaLnBrk="1" hangingPunct="1"/>
            <a:r>
              <a:rPr lang="en-US" altLang="zh-CN"/>
              <a:t>    Value to me is proportional to N people using the same net.</a:t>
            </a:r>
          </a:p>
          <a:p>
            <a:pPr eaLnBrk="1" hangingPunct="1"/>
            <a:r>
              <a:rPr lang="en-US" altLang="zh-CN"/>
              <a:t>    Value to society is proportional to N^2.</a:t>
            </a:r>
          </a:p>
          <a:p>
            <a:pPr eaLnBrk="1" hangingPunct="1"/>
            <a:endParaRPr lang="zh-CN" altLang="en-US"/>
          </a:p>
        </p:txBody>
      </p:sp>
      <p:sp>
        <p:nvSpPr>
          <p:cNvPr id="24579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A15AA01-BA12-45F0-B8D7-EAD4541FFD5C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485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AutoNum type="arabicPeriod"/>
            </a:pPr>
            <a:r>
              <a:rPr lang="en-US" altLang="zh-CN"/>
              <a:t>Transfer of information across networks through gateways/routers</a:t>
            </a:r>
          </a:p>
          <a:p>
            <a:pPr eaLnBrk="1" hangingPunct="1">
              <a:buFontTx/>
              <a:buAutoNum type="arabicPeriod"/>
            </a:pPr>
            <a:r>
              <a:rPr lang="en-US" altLang="zh-CN"/>
              <a:t>Corresponding to OSI network layer: routing and congestion control</a:t>
            </a:r>
          </a:p>
          <a:p>
            <a:pPr eaLnBrk="1" hangingPunct="1">
              <a:buFontTx/>
              <a:buAutoNum type="arabicPeriod"/>
            </a:pPr>
            <a:r>
              <a:rPr lang="en-US" altLang="zh-CN"/>
              <a:t>Global unique IP address and IP packets</a:t>
            </a:r>
          </a:p>
          <a:p>
            <a:pPr eaLnBrk="1" hangingPunct="1">
              <a:buFontTx/>
              <a:buAutoNum type="arabicPeriod"/>
            </a:pPr>
            <a:r>
              <a:rPr lang="en-US" altLang="zh-CN"/>
              <a:t>Best-effort connectionless IP packet transfer: no setup, routed independently, robust, out of order, duplicate, or lose of  packet</a:t>
            </a:r>
          </a:p>
          <a:p>
            <a:pPr eaLnBrk="1" hangingPunct="1"/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F1CD3DC-6CBC-4020-83F9-BC9105D58197}" type="slidenum">
              <a:rPr lang="zh-CN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>
              <a:lnSpc>
                <a:spcPct val="120000"/>
              </a:lnSpc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0"/>
            <a:ext cx="9162764" cy="3721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3568" y="2497460"/>
            <a:ext cx="7772400" cy="1225021"/>
          </a:xfrm>
        </p:spPr>
        <p:txBody>
          <a:bodyPr>
            <a:norm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Introduction to Network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467544" y="252559"/>
            <a:ext cx="7416824" cy="504056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Computer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System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Engineering,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Fall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2019.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(IPADS,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SJTU)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1" y="252559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solidFill>
                <a:schemeClr val="accent4">
                  <a:lumMod val="50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7" y="3892766"/>
            <a:ext cx="79208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As a component, and as a system itself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4801779"/>
            <a:ext cx="7920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DengXian" charset="0"/>
                <a:ea typeface="DengXian" charset="0"/>
                <a:cs typeface="DengXian" charset="0"/>
              </a:rPr>
              <a:t>Yubin Xia</a:t>
            </a:r>
          </a:p>
        </p:txBody>
      </p:sp>
    </p:spTree>
    <p:extLst>
      <p:ext uri="{BB962C8B-B14F-4D97-AF65-F5344CB8AC3E}">
        <p14:creationId xmlns:p14="http://schemas.microsoft.com/office/powerpoint/2010/main" val="25884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 Datagram (Packet, Package)</a:t>
            </a:r>
            <a:endParaRPr lang="zh-CN" altLang="en-US"/>
          </a:p>
        </p:txBody>
      </p:sp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39B14C80-0AF4-4C23-A5C9-704716DDE08C}" type="slidenum">
              <a:rPr lang="zh-CN" altLang="en-US" sz="1050">
                <a:ea typeface="Adobe 楷体 Std R" charset="-122"/>
              </a:rPr>
              <a:pPr eaLnBrk="0" hangingPunct="0"/>
              <a:t>10</a:t>
            </a:fld>
            <a:endParaRPr lang="en-US" altLang="zh-CN" sz="1050">
              <a:ea typeface="Adobe 楷体 Std R" charset="-122"/>
            </a:endParaRPr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1763687" y="3156893"/>
            <a:ext cx="525715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>
                <a:latin typeface="Courier New" panose="02070309020205020404" pitchFamily="49" charset="0"/>
              </a:rPr>
              <a:t>Header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10101011101010101010010101010100101010100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11010010101010010101111111010000011101111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10100001011101010100110101011110100000101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00100000000010101000011010000111111010101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......... 1011011001010100011001001010110</a:t>
            </a:r>
          </a:p>
          <a:p>
            <a:pPr algn="ctr"/>
            <a:r>
              <a:rPr lang="en-US" altLang="zh-CN" sz="1600" dirty="0">
                <a:latin typeface="Courier New" panose="02070309020205020404" pitchFamily="49" charset="0"/>
              </a:rPr>
              <a:t>Data</a:t>
            </a:r>
          </a:p>
        </p:txBody>
      </p:sp>
      <p:pic>
        <p:nvPicPr>
          <p:cNvPr id="29700" name="Picture 8" descr="iphd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73324"/>
            <a:ext cx="5257154" cy="198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1" name="矩形 1"/>
          <p:cNvSpPr>
            <a:spLocks noChangeArrowheads="1"/>
          </p:cNvSpPr>
          <p:nvPr/>
        </p:nvSpPr>
        <p:spPr bwMode="auto">
          <a:xfrm>
            <a:off x="3439765" y="2325780"/>
            <a:ext cx="1905000" cy="514350"/>
          </a:xfrm>
          <a:prstGeom prst="rect">
            <a:avLst/>
          </a:prstGeom>
          <a:noFill/>
          <a:ln w="38100">
            <a:solidFill>
              <a:srgbClr val="009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500" b="1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4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IP Route Table</a:t>
            </a:r>
            <a:endParaRPr lang="zh-CN" altLang="en-US"/>
          </a:p>
        </p:txBody>
      </p:sp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3A7F0F0-7400-47FD-BA1A-7573EEA35443}" type="slidenum">
              <a:rPr lang="zh-CN" altLang="en-US" sz="900">
                <a:solidFill>
                  <a:srgbClr val="898989"/>
                </a:solidFill>
              </a:rPr>
              <a:pPr/>
              <a:t>11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34819" name="Picture 6" descr="http://wiki.olc.edu/images/4/49/Network_rou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t="3098" r="1968" b="3011"/>
          <a:stretch>
            <a:fillRect/>
          </a:stretch>
        </p:blipFill>
        <p:spPr bwMode="auto">
          <a:xfrm>
            <a:off x="1600200" y="1714500"/>
            <a:ext cx="5740004" cy="305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矩形 7"/>
          <p:cNvSpPr>
            <a:spLocks noChangeArrowheads="1"/>
          </p:cNvSpPr>
          <p:nvPr/>
        </p:nvSpPr>
        <p:spPr bwMode="auto">
          <a:xfrm>
            <a:off x="3962400" y="2971800"/>
            <a:ext cx="1828800" cy="1200150"/>
          </a:xfrm>
          <a:prstGeom prst="rect">
            <a:avLst/>
          </a:prstGeom>
          <a:noFill/>
          <a:ln w="38100">
            <a:solidFill>
              <a:srgbClr val="009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500" b="1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4183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Link Layer (&amp; Physical Layer)</a:t>
            </a:r>
            <a:endParaRPr lang="zh-CN" altLang="en-US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Network entities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Hub, switcher,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Twisted line, cable line,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Name space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No name needed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Protocols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Ethernet, ATM,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ARP, RARP,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What to care?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Physical transfer, error detection, etc.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A8B0F72-B237-4EDF-A64E-A7A17A87F089}" type="slidenum">
              <a:rPr lang="zh-CN" altLang="en-US" sz="900">
                <a:solidFill>
                  <a:srgbClr val="898989"/>
                </a:solidFill>
              </a:rPr>
              <a:pPr/>
              <a:t>12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36868" name="AutoShape 2" descr="data:image/jpg;base64,/9j/4AAQSkZJRgABAQAAAQABAAD/2wCEAAkGBhEOEA8PDQ4QEBAPDw4QEBQQEA4QERAQFREVFRMWEhMYGyceFxklJRISIC8gJCk1LDgtFR49NjwqNSYrOCoBCQoKDgwOGA8PGiolHiUyKSwwMC0pKTUxMCkpLCwpMSw0LDQuNSkqKiwsLCksNS0sLSwqLSwsLCksKSksLCwsKf/AABEIAOEA4QMBIgACEQEDEQH/xAAbAAEAAgMBAQAAAAAAAAAAAAAAAQYCBAUHA//EAD8QAAIBAgMFBQUFBgUFAAAAAAABAgMRBBIhBTFBUWEGEyJxgTJCkaHRFCNSYrFTcoKSwfAHQ6LS4RUWJDM0/8QAGAEBAQEBAQAAAAAAAAAAAAAAAAIDAQT/xAAqEQEBAAIBAwIEBgMAAAAAAAAAAQIRMQMSIUHRImGh4RNRcZGx8QQjMv/aAAwDAQACEQMRAD8A9xAAAAARYkACASAIBIAAACLAkAQ0SABBIAECxIAAAAAAAAAAAAAAAAAAAAAAAAAAAAAAAAAAAAAAAAAAAAAAAAAAAAAAAAAAAAAAAAAAAAAAAAAAAAAAAAAAAAAAAAAAAAAAAAAAAAAAAAAAAAAAAAAAAAAAAAAAAAAAAAAAAAAAAAAAAAAAAAAAAAAAMKlVRTcnZLVvkjGhiY1IqUHdPdvXye419qYBYinKnJtX3NcGtxW9mbZnhqrpYpu13Gcm/Zatlk+a1SvytxWumOHdLrlnl1O3KSrgmSYpmRm0AAAAAAAAAAAAAAAAAAAAAAAAAAAAAAAAc7am1Y4bK5wm076xV0rc9dDYwWNhWgp03eL+KfJoyxNHPFq9nw0uvVcUVpYaeFqN4bj4p4du2dX1dJv2uPXgZ/H3+mv4V8Nx+a1M4vaDZEasXNp+GLUsu/LbSS5uOvmnJcTqYXFRqRUoO6fxT4prg1yPtJGuNuN3GdkynlXezePnBvCV3eUFmpS4VaPBxfEshUtpUvs0kqvho582GrLV4ao3bLL8mvwZYMBjO8jqkpxaU4p3Sdr3T4xe9PkX1PN7k4ePFboIRJm0AAAAAAAAAAAAAAAAAAAAAAAACCQBjKaSu2klzMadZS1i01zTTR88Zhu8pzpt2U4uN+V+hW8RgcVhvFTqSqRS4ZpNJc4yu7dE2RllZxNozyuM3pajQ2xs1V6bjfLNNShLjCS3O+/4HKw/aeUFHv6XhlunTaafPp6XOzhNo063/rmm1vW6S81vJmeOfifsYdWXi+VYobWrYebVRPvIrxXWlSK3Kdt75TS6MtGA2jCvBTpu6e9PRxfFSXBmG0dmQrxy1Er2eWXGL6fQr1XA1sJNVaTk7P7yC8V1fel70fmupE7ulz5x+s959Xp1Opx4v0vss+Mw0asJU5q8ZJp36opuydoSwlTuazs6LcLvTPRvrHq46Sj0ckXLCYmNaEakHeMopr6M4/ajY0asO93ThZSfCUHp4vK97+Z7ellP+cuK8nUxvM5jvQd+N+RmV7sztZzzYatdVaV1rvcU7NPqvmrMsCIywuF1V45TKbiQASoAAAAAAAAAAAAAAAAAAAAAADCpVUVeUlFc20l8wMmRYRmmrpprmtUTcDQq7Ki3KUFklL2rJOM/34PSXnvONjNkKjLvE50Gtc9FOdOP71PfFc0tC0XIkjlk3uoywl9HMw+11lUpuLjp95Teanf83GHrp1N2rBTjo960krejRx8f2dtJ1cLLu566J2T8nw8noaOE2xLDyyVYOH4428L5yhH3H5eF9GZ3q9t+Lx8/T7I/E1dZTTZp4+WHq93XtCT95aUa2vtW/wAuT57uZ2oV4VoyW+6cZxe9XW5r1ObWxmFxke6dSN37KleE4y6KX6HJq7PxGDnF0pZrK0d/jj+Bxe/na/O3E5cs8LuzePy5nvHqx7OpJ23ymrgakKkZ0/8A6MOkpRvb7Rh1pGcW/et4WufoWjAY+FeEalN3TXHRxfFSXBo4/wBojjqOaleniKV5QtpKM+NvxReqs/U5mztsOElXSUVKcYYymt0Zt2VaC4Xtr5a7j2Y/7cO6PNZOlnqrpckwgzMxagAAAAAAAAAAAAAAAAAAAAAae09nQxEO7qxUoXvKMleMtHo/jf0Nwhocir0+x9OnJOh31C250a/htyyz+hO09rywztUq4iK4SeFhVg/4olnsRKCa1Q4mo7zyrOz+1UZW/wDIoVk+beFq/wAlTR/FHbo7TpyV3NQ6VPA/nv8AQ08b2Uwla+fDwTe9wvTf+k4+I/w5opfcVa0Ff2c6t6PLo/Rk7z35kVrD0tW2FVSV4tNPimmvifDGYCnWjlqxUlw33T5p8CmPsri8N4sLjZJq7y1o5Yvpni2n6r4G/gu0WNpeHHYGpJftKEe9VubULju9K5cNz0rLH9nVBNvNKGviglKS5Z6fHzhbyMMNOvCLjDLjKK4KeaUfJ+3FrrexZsNjqdVXhNO6vZ6SXnF6r1McTs6lUd501m4SV4zXlJWl8yZ0sZdzx+nH7PN+DN7x8Kq9p0Y1FUm50Kq1zyjKPmq9PirX8a5X0J2zglf7TStlqxyVox8cJKStdW9qL5rW9nv0fR2hgsTD2JKvS35akYzmlxTuryXVO5yqVeFNThBdymnnpSbdK74wbV6UteKs/mqnXx6OfGoW45Ttzvn0/t3Oze2FVgqUm+8pwSbbUlOKssyktHwO4igYbHRoV6WIWkLuGJirfdTksqlb8EnZ3Wl0+ZfITTSad07NNcTbPty1nhxV9O5eccuY+gAM2gAAAAAAAAAAAAAAAAAAAAAAABYixIAxcD5fZIa2ilfjHwv4o+4A5ON2XUkvuq2ttFXpU60G+uikvicCe0MXhb99gpZbvx4SpLJ593K8fjYuhDiTZb5lVMpOYqVD/EGgtKudWstabjLzaTcfg/Q3ltbA43wucHLS2a9Oa5Wl/wAnVxey6VZWqU4y84ptPzK/juw1Cd7Uo6p2lSaoVU/4Vkl6pHNZfqZTC+Pu+FbY0ac8k3JKV1SqqzU4y92V9M3RNX6mxhq+IwWmV1qCfupuUF5b4+TVjUwuFxOD8Crwr0HdOjjI9xK35KmsH66H12jtKeElCpln9naSlGotaD/LWV0oPhd2vyuZ3DHCd8ln569mU/x8e74b5WfA4+FeKnTkpRfFcOaa4M2kUf8A6zTo1VXpTinUaU4WyqunZaxXsVeTWkkrriWzZ20oV4KcH0kuMXbczeWZTuxu4uy43WXLcBFyQAAAAAAAAAAAAAAAAAAAAAAAAAAAAAAQ0SAMJU09GtHv5M4G2NhTip1sHVlRnlblBWlRqZVxpu6TfNIsRDQvmadl1w8pwGHjVl3tWnGjUtJKlTlPuoX31VSbahOWqcYuyTfFm9gsbPCVM0Xpx/DKN93l+h3u0fZ3fWoK1tZRXDrFL5or9PEqfgqLXfpx6rr0L6eOMnhHUyuV3V+2ZtOGIhng+ko8Yvk/qbiZ5vhMVUwk1Om7r1yuPJr+7F62VtWGJhmho1ZSi98X1+oyx1wY5bb4IRJCgAAAAAAAAAAAAAAAAAAAAABBIAAAACAJBBIENFS7R9nN9agrK7c4revzRXLoW4jKdlcs281pV8yyzX980ZYbEzws1Om7fOMlyfQ7XaTs9lbrUFpvlFe7zaXLmjh05qSyyX9bdV0NYzq97K2rDEQzQdmrKcW9Yvr06m+jzbC4mphpqdN6reuEo8vIveydqwxMFKD1XtRe+L/qupGWOuFzJvgAhQAAAAAAAAAAAAAAAAAAAAAAAAAAAAAAACMpUe0PZ7JetQj4b3nFe5+aK5c0W8xkjsunLNvNqdS9lJarqtz5H0w2InhpqpSf+2S4po7HaLs7lvVorw6uUUvZ5tfl5rgcClWdrPhY05Z+q/bK2vDEwzQdpL2ot6xf0Ogjzehi5UZqrRlZ8U9zXFPmi77I2xDEwzR0krZ473F/TqRZpeN26IIzAlSQAAAAAAAAAAAAAAAAAAAAAAAAAAAAAAAYtX3lQ7Rdncl61BPLrmivd6r8v6eRcTGSvvOy6cs28vzp+j1vwNjC4mVKaqUpNSXwkuKkdntH2d7tutRXh95L3evkV6E7/T6GnLGzSx/95S/Yx/mf0JK93i5P5kjUHpwAMm4AAAAAAAAAAAAAAAAAAAAAAAAAAAAAEMkAfKr7EvJnmUvbl5y/VgF48M8+WwADqX//2Q=="/>
          <p:cNvSpPr>
            <a:spLocks noChangeAspect="1" noChangeArrowheads="1"/>
          </p:cNvSpPr>
          <p:nvPr/>
        </p:nvSpPr>
        <p:spPr bwMode="auto">
          <a:xfrm>
            <a:off x="155972" y="177403"/>
            <a:ext cx="3048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8" t="26295" r="15038" b="12666"/>
          <a:stretch>
            <a:fillRect/>
          </a:stretch>
        </p:blipFill>
        <p:spPr bwMode="auto">
          <a:xfrm>
            <a:off x="5038725" y="3217069"/>
            <a:ext cx="1295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2" b="20370"/>
          <a:stretch>
            <a:fillRect/>
          </a:stretch>
        </p:blipFill>
        <p:spPr bwMode="auto">
          <a:xfrm>
            <a:off x="6791325" y="3402806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2" r="5212" b="15636"/>
          <a:stretch>
            <a:fillRect/>
          </a:stretch>
        </p:blipFill>
        <p:spPr bwMode="auto">
          <a:xfrm>
            <a:off x="4649392" y="2050256"/>
            <a:ext cx="2116931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9" b="10889"/>
          <a:stretch>
            <a:fillRect/>
          </a:stretch>
        </p:blipFill>
        <p:spPr bwMode="auto">
          <a:xfrm>
            <a:off x="7096125" y="1988344"/>
            <a:ext cx="1501379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622" y="2616994"/>
            <a:ext cx="8001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7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Frame Format of Ethernet</a:t>
            </a:r>
            <a:endParaRPr lang="zh-CN" altLang="en-US" dirty="0"/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CF9633C-A2D3-446A-9E21-30B948C9E58F}" type="slidenum">
              <a:rPr lang="zh-CN" altLang="en-US" sz="900">
                <a:solidFill>
                  <a:srgbClr val="898989"/>
                </a:solidFill>
              </a:rPr>
              <a:pPr/>
              <a:t>13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37891" name="Picture 2" descr="http://www.tamos.net/~rhay/overhead/ip-packet-overhead_files/image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5372"/>
            <a:ext cx="743664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60725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B22EE5C-F4BD-4EF4-B8A9-9CFA8F055604}" type="slidenum">
              <a:rPr lang="en-US" altLang="zh-CN" sz="900">
                <a:solidFill>
                  <a:srgbClr val="898989"/>
                </a:solidFill>
              </a:rPr>
              <a:pPr/>
              <a:t>14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172766" y="2121694"/>
            <a:ext cx="1551384" cy="13632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1172766" y="3207544"/>
            <a:ext cx="15656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172766" y="2521744"/>
            <a:ext cx="15656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325166" y="2178844"/>
            <a:ext cx="933942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>
                <a:ea typeface="宋体" charset="0"/>
                <a:cs typeface="宋体" charset="0"/>
              </a:rPr>
              <a:t>Application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345406" y="2558654"/>
            <a:ext cx="812114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Transport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348979" y="2864644"/>
            <a:ext cx="717281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b="1" dirty="0">
                <a:solidFill>
                  <a:srgbClr val="0096FF"/>
                </a:solidFill>
                <a:ea typeface="宋体" charset="0"/>
                <a:cs typeface="宋体" charset="0"/>
              </a:rPr>
              <a:t>Internet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1328738" y="3214687"/>
            <a:ext cx="1826419" cy="25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200" dirty="0">
                <a:ea typeface="宋体" charset="0"/>
                <a:cs typeface="宋体" charset="0"/>
              </a:rPr>
              <a:t>Network Interface</a:t>
            </a:r>
          </a:p>
        </p:txBody>
      </p:sp>
      <p:grpSp>
        <p:nvGrpSpPr>
          <p:cNvPr id="31753" name="Group 10"/>
          <p:cNvGrpSpPr>
            <a:grpSpLocks/>
          </p:cNvGrpSpPr>
          <p:nvPr/>
        </p:nvGrpSpPr>
        <p:grpSpPr bwMode="auto">
          <a:xfrm>
            <a:off x="6218635" y="2121694"/>
            <a:ext cx="1629965" cy="1363266"/>
            <a:chOff x="3897" y="846"/>
            <a:chExt cx="914" cy="1145"/>
          </a:xfrm>
        </p:grpSpPr>
        <p:sp>
          <p:nvSpPr>
            <p:cNvPr id="31772" name="Rectangle 11"/>
            <p:cNvSpPr>
              <a:spLocks noChangeArrowheads="1"/>
            </p:cNvSpPr>
            <p:nvPr/>
          </p:nvSpPr>
          <p:spPr bwMode="auto">
            <a:xfrm>
              <a:off x="3898" y="846"/>
              <a:ext cx="893" cy="11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3898" y="1406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3910" y="1696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3897" y="1127"/>
              <a:ext cx="9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3997" y="863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dirty="0">
                  <a:ea typeface="宋体" charset="0"/>
                  <a:cs typeface="宋体" charset="0"/>
                </a:rPr>
                <a:t>Application</a:t>
              </a: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3993" y="1141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dirty="0">
                  <a:ea typeface="宋体" charset="0"/>
                  <a:cs typeface="宋体" charset="0"/>
                </a:rPr>
                <a:t>Transport</a:t>
              </a: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4006" y="145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b="1" dirty="0">
                  <a:solidFill>
                    <a:srgbClr val="0096FF"/>
                  </a:solidFill>
                  <a:ea typeface="宋体" charset="0"/>
                  <a:cs typeface="宋体" charset="0"/>
                </a:rPr>
                <a:t>Internet</a:t>
              </a:r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3923" y="1741"/>
              <a:ext cx="7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200" dirty="0">
                  <a:ea typeface="宋体" charset="0"/>
                  <a:cs typeface="宋体" charset="0"/>
                </a:rPr>
                <a:t>    Network Interface</a:t>
              </a:r>
            </a:p>
          </p:txBody>
        </p:sp>
      </p:grpSp>
      <p:grpSp>
        <p:nvGrpSpPr>
          <p:cNvPr id="31754" name="Group 19"/>
          <p:cNvGrpSpPr>
            <a:grpSpLocks/>
          </p:cNvGrpSpPr>
          <p:nvPr/>
        </p:nvGrpSpPr>
        <p:grpSpPr bwMode="auto">
          <a:xfrm>
            <a:off x="3680222" y="2872979"/>
            <a:ext cx="1590675" cy="640556"/>
            <a:chOff x="2278" y="1520"/>
            <a:chExt cx="969" cy="538"/>
          </a:xfrm>
        </p:grpSpPr>
        <p:sp>
          <p:nvSpPr>
            <p:cNvPr id="31768" name="Rectangle 20"/>
            <p:cNvSpPr>
              <a:spLocks noChangeArrowheads="1"/>
            </p:cNvSpPr>
            <p:nvPr/>
          </p:nvSpPr>
          <p:spPr bwMode="auto">
            <a:xfrm>
              <a:off x="2282" y="1523"/>
              <a:ext cx="949" cy="5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2278" y="1770"/>
              <a:ext cx="9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2397" y="1520"/>
              <a:ext cx="4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350" b="1" dirty="0">
                  <a:solidFill>
                    <a:srgbClr val="0096FF"/>
                  </a:solidFill>
                  <a:ea typeface="宋体" charset="0"/>
                  <a:cs typeface="宋体" charset="0"/>
                </a:rPr>
                <a:t>Internet</a:t>
              </a: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2326" y="1800"/>
              <a:ext cx="8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>
                <a:defRPr/>
              </a:pPr>
              <a:r>
                <a:rPr lang="en-US" altLang="en-US" sz="1200" dirty="0">
                  <a:ea typeface="宋体" charset="0"/>
                  <a:cs typeface="宋体" charset="0"/>
                </a:rPr>
                <a:t>   Network Interface</a:t>
              </a:r>
            </a:p>
          </p:txBody>
        </p:sp>
      </p:grpSp>
      <p:sp>
        <p:nvSpPr>
          <p:cNvPr id="31755" name="Oval 24"/>
          <p:cNvSpPr>
            <a:spLocks noChangeArrowheads="1"/>
          </p:cNvSpPr>
          <p:nvPr/>
        </p:nvSpPr>
        <p:spPr bwMode="auto">
          <a:xfrm>
            <a:off x="2315766" y="4064794"/>
            <a:ext cx="1671638" cy="7524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31756" name="Oval 25"/>
          <p:cNvSpPr>
            <a:spLocks noChangeArrowheads="1"/>
          </p:cNvSpPr>
          <p:nvPr/>
        </p:nvSpPr>
        <p:spPr bwMode="auto">
          <a:xfrm>
            <a:off x="4906566" y="4064794"/>
            <a:ext cx="1671638" cy="7524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2663429" y="4293394"/>
            <a:ext cx="871874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Network 1</a:t>
            </a:r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5300663" y="4293394"/>
            <a:ext cx="871874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Network 2</a:t>
            </a:r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1934766" y="3493294"/>
            <a:ext cx="7762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 flipV="1">
            <a:off x="5973366" y="3493294"/>
            <a:ext cx="1065609" cy="585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V="1">
            <a:off x="3534966" y="3550444"/>
            <a:ext cx="673894" cy="531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4601766" y="3550444"/>
            <a:ext cx="7762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1248967" y="1721644"/>
            <a:ext cx="1316831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Machine A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6354367" y="1721644"/>
            <a:ext cx="884057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>
                <a:ea typeface="宋体" charset="0"/>
                <a:cs typeface="宋体" charset="0"/>
              </a:rPr>
              <a:t>Machine B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3823098" y="2500313"/>
            <a:ext cx="1294041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en-US" sz="1350" dirty="0">
                <a:ea typeface="宋体" charset="0"/>
                <a:cs typeface="宋体" charset="0"/>
              </a:rPr>
              <a:t>Router/Gateway</a:t>
            </a:r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1172766" y="2864644"/>
            <a:ext cx="15656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17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TCP/IP Architecture</a:t>
            </a:r>
            <a:endParaRPr lang="zh-CN" altLang="en-US" sz="4050" dirty="0"/>
          </a:p>
        </p:txBody>
      </p:sp>
    </p:spTree>
    <p:extLst>
      <p:ext uri="{BB962C8B-B14F-4D97-AF65-F5344CB8AC3E}">
        <p14:creationId xmlns:p14="http://schemas.microsoft.com/office/powerpoint/2010/main" val="39462468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TCP/IP Architecture</a:t>
            </a:r>
            <a:endParaRPr lang="zh-CN" altLang="en-US" dirty="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800" dirty="0"/>
              <a:t>Each layer adds/strips off its own header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/>
              <a:t>Each layer may split up higher-level data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/>
              <a:t>Each layer multiplexes multiple higher layers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800" dirty="0"/>
              <a:t>Each layer is (mostly) transparent to higher layers </a:t>
            </a:r>
          </a:p>
          <a:p>
            <a:pPr eaLnBrk="1" hangingPunct="1">
              <a:lnSpc>
                <a:spcPct val="100000"/>
              </a:lnSpc>
            </a:pPr>
            <a:endParaRPr lang="zh-CN" altLang="en-US" sz="2800" dirty="0"/>
          </a:p>
        </p:txBody>
      </p:sp>
      <p:pic>
        <p:nvPicPr>
          <p:cNvPr id="3072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649588"/>
            <a:ext cx="7696200" cy="184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88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Link Layer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/>
              <a:t>From a node to its physical neighbor 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DD3F3A0-C72B-4AB1-AA61-13F213FEDB01}" type="slidenum">
              <a:rPr lang="zh-CN" altLang="en-US" sz="900">
                <a:solidFill>
                  <a:srgbClr val="898989"/>
                </a:solidFill>
              </a:rPr>
              <a:pPr/>
              <a:t>16</a:t>
            </a:fld>
            <a:endParaRPr lang="zh-CN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8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The Link Layer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MS PGothic" panose="020B0600070205080204" pitchFamily="34" charset="-128"/>
              </a:rPr>
              <a:t>The bottom-most layer of the three layers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MS PGothic" panose="020B0600070205080204" pitchFamily="34" charset="-128"/>
              </a:rPr>
              <a:t>Purpose: moving data directly from one physical location to another</a:t>
            </a:r>
          </a:p>
          <a:p>
            <a:pPr>
              <a:lnSpc>
                <a:spcPct val="100000"/>
              </a:lnSpc>
              <a:spcBef>
                <a:spcPts val="2100"/>
              </a:spcBef>
            </a:pPr>
            <a:r>
              <a:rPr lang="en-US" altLang="zh-CN" sz="2400" dirty="0">
                <a:ea typeface="MS PGothic" panose="020B0600070205080204" pitchFamily="34" charset="-128"/>
              </a:rPr>
              <a:t>1. Physical transmission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MS PGothic" panose="020B0600070205080204" pitchFamily="34" charset="-128"/>
              </a:rPr>
              <a:t>2. Multiplexing the link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MS PGothic" panose="020B0600070205080204" pitchFamily="34" charset="-128"/>
              </a:rPr>
              <a:t>3. Framing bits &amp; bit sequences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MS PGothic" panose="020B0600070205080204" pitchFamily="34" charset="-128"/>
              </a:rPr>
              <a:t>4. Detecting transmission errors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ea typeface="MS PGothic" panose="020B0600070205080204" pitchFamily="34" charset="-128"/>
              </a:rPr>
              <a:t>5. Providing a useful interface to the up layer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58781596-2042-40A1-A4C9-31A53FB01537}" type="slidenum">
              <a:rPr lang="zh-CN" altLang="en-US" sz="1050">
                <a:ea typeface="Adobe 楷体 Std R" charset="-122"/>
              </a:rPr>
              <a:pPr eaLnBrk="0" hangingPunct="0"/>
              <a:t>17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12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Physical Transmission using Shared Clock</a:t>
            </a:r>
            <a:endParaRPr lang="zh-CN" altLang="en-US"/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sz="2400" dirty="0"/>
              <a:t>Example-1: moving a bit from register-1 to register-2</a:t>
            </a:r>
            <a:br>
              <a:rPr lang="en-US" altLang="zh-CN" sz="2400" dirty="0"/>
            </a:br>
            <a:r>
              <a:rPr lang="en-US" altLang="zh-CN" sz="2400" b="1" dirty="0">
                <a:solidFill>
                  <a:srgbClr val="0096FF"/>
                </a:solidFill>
              </a:rPr>
              <a:t>on the same chip</a:t>
            </a:r>
          </a:p>
          <a:p>
            <a:pPr lvl="1"/>
            <a:r>
              <a:rPr lang="en-US" altLang="zh-CN" sz="2000" dirty="0"/>
              <a:t>Run a wire to connect output of reg-1 to input of reg-2</a:t>
            </a:r>
          </a:p>
          <a:p>
            <a:pPr lvl="1"/>
            <a:r>
              <a:rPr lang="en-US" altLang="zh-CN" sz="2000" dirty="0"/>
              <a:t>Wait till reg-1's output has settled &amp; signal has propagated to reg-2</a:t>
            </a:r>
          </a:p>
          <a:p>
            <a:pPr lvl="1"/>
            <a:r>
              <a:rPr lang="en-US" altLang="zh-CN" sz="2000" dirty="0"/>
              <a:t>Reg-2 read input the next clock tick</a:t>
            </a:r>
          </a:p>
          <a:p>
            <a:pPr lvl="1"/>
            <a:r>
              <a:rPr lang="en-US" altLang="zh-CN" sz="2000" b="1" dirty="0"/>
              <a:t>Assumption</a:t>
            </a:r>
            <a:r>
              <a:rPr lang="en-US" altLang="zh-CN" sz="2000" dirty="0"/>
              <a:t>: propagation can be done </a:t>
            </a:r>
            <a:r>
              <a:rPr lang="en-US" altLang="zh-CN" sz="2000" u="sng" dirty="0"/>
              <a:t>within one clock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How to send data between two modules </a:t>
            </a:r>
            <a:r>
              <a:rPr lang="en-US" altLang="zh-CN" sz="2400" u="sng" dirty="0"/>
              <a:t>without sharing a clock</a:t>
            </a:r>
            <a:r>
              <a:rPr lang="en-US" altLang="zh-CN" sz="2400" dirty="0"/>
              <a:t>?</a:t>
            </a:r>
          </a:p>
          <a:p>
            <a:pPr eaLnBrk="1" hangingPunct="1"/>
            <a:endParaRPr lang="zh-CN" altLang="en-US" sz="2400" dirty="0"/>
          </a:p>
        </p:txBody>
      </p:sp>
      <p:sp>
        <p:nvSpPr>
          <p:cNvPr id="2" name="AutoShape 2" descr="“CPU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59" y="1417340"/>
            <a:ext cx="953641" cy="9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1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Physical Transmission without Shared Clock</a:t>
            </a:r>
            <a:endParaRPr lang="zh-CN" altLang="en-US"/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Three-wire ready/acknowledge protocol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1. A places data on data line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2. A changes value on the ready line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B sees the ready line change, reads value on the data line, then changes the acknowledge line</a:t>
            </a:r>
          </a:p>
          <a:p>
            <a:pPr eaLnBrk="1" hangingPunct="1">
              <a:lnSpc>
                <a:spcPct val="100000"/>
              </a:lnSpc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B: when to look at the data line? (ready is set)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A: when to stop holding the bit value on the data line? (</a:t>
            </a:r>
            <a:r>
              <a:rPr lang="en-US" altLang="zh-CN" sz="2000" dirty="0" err="1"/>
              <a:t>ack</a:t>
            </a:r>
            <a:r>
              <a:rPr lang="en-US" altLang="zh-CN" sz="2000" dirty="0"/>
              <a:t> is set)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4198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79" y="3073524"/>
            <a:ext cx="6116241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16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Layers in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426773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Application</a:t>
            </a:r>
          </a:p>
          <a:p>
            <a:pPr lvl="1"/>
            <a:r>
              <a:rPr lang="en-US" altLang="zh-CN" dirty="0"/>
              <a:t>Can be thought of as a fourth layer</a:t>
            </a:r>
          </a:p>
          <a:p>
            <a:pPr lvl="1"/>
            <a:r>
              <a:rPr lang="en-US" altLang="zh-CN" dirty="0"/>
              <a:t>Not part of the network</a:t>
            </a:r>
          </a:p>
          <a:p>
            <a:r>
              <a:rPr lang="en-US" altLang="zh-CN" b="1" dirty="0"/>
              <a:t>End-to-end layer</a:t>
            </a:r>
          </a:p>
          <a:p>
            <a:pPr lvl="1"/>
            <a:r>
              <a:rPr lang="en-US" altLang="zh-CN" dirty="0"/>
              <a:t>Everything else required to provide a comfortable application interface</a:t>
            </a:r>
          </a:p>
          <a:p>
            <a:r>
              <a:rPr lang="en-US" altLang="zh-CN" b="1" dirty="0"/>
              <a:t>Network layer</a:t>
            </a:r>
          </a:p>
          <a:p>
            <a:pPr lvl="1"/>
            <a:r>
              <a:rPr lang="en-US" altLang="zh-CN" dirty="0"/>
              <a:t>Forwarding data through intermediate points to the place it is wanted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/>
              <a:t>Link layer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Moving data directly from one point to another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F1129DD3-D336-464B-ACD3-3E9A9357C5DF}" type="slidenum">
              <a:rPr lang="zh-CN" altLang="en-US" sz="1050">
                <a:ea typeface="Adobe 楷体 Std R" charset="-122"/>
              </a:rPr>
              <a:pPr eaLnBrk="0" hangingPunct="0"/>
              <a:t>2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329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Parallel Transmission</a:t>
            </a:r>
            <a:endParaRPr lang="zh-CN" altLang="en-US" dirty="0"/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Propagation time ∆t</a:t>
            </a:r>
          </a:p>
          <a:p>
            <a:pPr lvl="1"/>
            <a:r>
              <a:rPr lang="en-US" altLang="zh-CN" dirty="0"/>
              <a:t>It takes more than 2x∆t to send one bit</a:t>
            </a:r>
          </a:p>
          <a:p>
            <a:pPr lvl="1"/>
            <a:r>
              <a:rPr lang="en-US" altLang="zh-CN" dirty="0"/>
              <a:t>The max data rate is 1/(2∆t)</a:t>
            </a:r>
          </a:p>
          <a:p>
            <a:pPr>
              <a:spcBef>
                <a:spcPts val="1650"/>
              </a:spcBef>
            </a:pPr>
            <a:r>
              <a:rPr lang="en-US" altLang="zh-CN" dirty="0"/>
              <a:t>Parallel transmission</a:t>
            </a:r>
          </a:p>
          <a:p>
            <a:pPr lvl="1"/>
            <a:r>
              <a:rPr lang="en-US" altLang="zh-CN" dirty="0"/>
              <a:t>Use N parallel data lines to achieve N/(2∆t)</a:t>
            </a:r>
          </a:p>
          <a:p>
            <a:pPr lvl="1"/>
            <a:r>
              <a:rPr lang="en-US" altLang="zh-CN" dirty="0"/>
              <a:t>E.g., SCSI, printer, etc.</a:t>
            </a:r>
          </a:p>
          <a:p>
            <a:pPr>
              <a:spcBef>
                <a:spcPts val="1650"/>
              </a:spcBef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24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</a:t>
            </a:r>
            <a:r>
              <a:rPr lang="zh-CN" altLang="en-US" dirty="0"/>
              <a:t> </a:t>
            </a:r>
            <a:r>
              <a:rPr lang="en-US" altLang="zh-CN" dirty="0"/>
              <a:t>Transmission</a:t>
            </a:r>
            <a:endParaRPr lang="zh-CN" altLang="en-US" dirty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003232" cy="418829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Ready/acknowledge protocol</a:t>
            </a:r>
          </a:p>
          <a:p>
            <a:pPr lvl="1"/>
            <a:r>
              <a:rPr lang="en-US" altLang="zh-CN" sz="2000" dirty="0"/>
              <a:t>∆t grows significantly, which limits the data rate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/>
              <a:t>Serial transmission</a:t>
            </a:r>
          </a:p>
          <a:p>
            <a:pPr lvl="1"/>
            <a:r>
              <a:rPr lang="en-US" altLang="zh-CN" sz="2000" dirty="0"/>
              <a:t>Send a </a:t>
            </a:r>
            <a:r>
              <a:rPr lang="en-US" altLang="zh-CN" sz="2000" b="1" dirty="0">
                <a:solidFill>
                  <a:srgbClr val="0096FF"/>
                </a:solidFill>
              </a:rPr>
              <a:t>stream</a:t>
            </a:r>
            <a:r>
              <a:rPr lang="en-US" altLang="zh-CN" sz="2000" dirty="0"/>
              <a:t> of bits down a single line</a:t>
            </a:r>
          </a:p>
          <a:p>
            <a:pPr lvl="1"/>
            <a:r>
              <a:rPr lang="en-US" altLang="zh-CN" sz="2000" dirty="0"/>
              <a:t>Without waiting for any response from the receiver</a:t>
            </a:r>
          </a:p>
          <a:p>
            <a:pPr lvl="1"/>
            <a:r>
              <a:rPr lang="en-US" altLang="zh-CN" sz="2000" dirty="0"/>
              <a:t>Expect the receiver can recover the bits with no additional signal</a:t>
            </a:r>
          </a:p>
          <a:p>
            <a:pPr lvl="1"/>
            <a:r>
              <a:rPr lang="en-US" altLang="zh-CN" sz="2000" dirty="0"/>
              <a:t>Higher rates, longer distance, fewer wires</a:t>
            </a:r>
          </a:p>
          <a:p>
            <a:pPr lvl="1"/>
            <a:r>
              <a:rPr lang="en-US" altLang="zh-CN" sz="2000" dirty="0"/>
              <a:t>E.g., USB, SATA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766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Signal Transmission on Analog Line</a:t>
            </a:r>
          </a:p>
        </p:txBody>
      </p:sp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CE65750E-BCC6-4E06-9C08-074AB5364D72}" type="slidenum">
              <a:rPr lang="zh-CN" altLang="en-US" sz="1050">
                <a:ea typeface="Adobe 楷体 Std R" charset="-122"/>
              </a:rPr>
              <a:pPr eaLnBrk="0" hangingPunct="0"/>
              <a:t>22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4505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3050"/>
            <a:ext cx="7239000" cy="132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7728"/>
            <a:ext cx="6540104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Content Placeholder 2"/>
          <p:cNvSpPr>
            <a:spLocks noGrp="1"/>
          </p:cNvSpPr>
          <p:nvPr>
            <p:ph idx="1"/>
          </p:nvPr>
        </p:nvSpPr>
        <p:spPr>
          <a:xfrm>
            <a:off x="467544" y="4075510"/>
            <a:ext cx="8117681" cy="130227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It is hard for B to understand the signal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B doesn't have a copy of A's clock, so when to sample the signal?</a:t>
            </a:r>
          </a:p>
        </p:txBody>
      </p:sp>
    </p:spTree>
    <p:extLst>
      <p:ext uri="{BB962C8B-B14F-4D97-AF65-F5344CB8AC3E}">
        <p14:creationId xmlns:p14="http://schemas.microsoft.com/office/powerpoint/2010/main" val="2645034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VCO: Voltage Controlled Oscillator</a:t>
            </a:r>
            <a:endParaRPr lang="zh-CN" altLang="en-US" dirty="0"/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800" dirty="0"/>
              <a:t>How to make two ends agree on the data rate without clock line?</a:t>
            </a:r>
          </a:p>
          <a:p>
            <a:pPr eaLnBrk="1" hangingPunct="1">
              <a:lnSpc>
                <a:spcPct val="100000"/>
              </a:lnSpc>
            </a:pPr>
            <a:endParaRPr lang="en-US" altLang="zh-CN" sz="1800" dirty="0"/>
          </a:p>
          <a:p>
            <a:pPr eaLnBrk="1" hangingPunct="1">
              <a:lnSpc>
                <a:spcPct val="114000"/>
              </a:lnSpc>
            </a:pPr>
            <a:r>
              <a:rPr lang="en-US" altLang="zh-CN" sz="1800" dirty="0"/>
              <a:t>The receiver run a VCO at about the same data rate</a:t>
            </a:r>
          </a:p>
          <a:p>
            <a:pPr lvl="1">
              <a:lnSpc>
                <a:spcPct val="114000"/>
              </a:lnSpc>
            </a:pPr>
            <a:r>
              <a:rPr lang="en-US" altLang="zh-CN" sz="1600" dirty="0"/>
              <a:t>VCO's output is multiplied by the voltage of incoming signal</a:t>
            </a:r>
          </a:p>
          <a:p>
            <a:pPr lvl="1">
              <a:lnSpc>
                <a:spcPct val="114000"/>
              </a:lnSpc>
            </a:pPr>
            <a:r>
              <a:rPr lang="en-US" altLang="zh-CN" sz="1600" dirty="0"/>
              <a:t>The product is suitably filtered and sent back to adjust the VCO</a:t>
            </a:r>
          </a:p>
          <a:p>
            <a:pPr lvl="1">
              <a:lnSpc>
                <a:spcPct val="114000"/>
              </a:lnSpc>
            </a:pPr>
            <a:r>
              <a:rPr lang="en-US" altLang="zh-CN" sz="1600" dirty="0"/>
              <a:t>VCO will finally be </a:t>
            </a:r>
            <a:r>
              <a:rPr lang="en-US" altLang="zh-CN" sz="1600" b="1" dirty="0">
                <a:solidFill>
                  <a:srgbClr val="0096FF"/>
                </a:solidFill>
              </a:rPr>
              <a:t>locked</a:t>
            </a:r>
            <a:r>
              <a:rPr lang="en-US" altLang="zh-CN" sz="1600" dirty="0"/>
              <a:t> to both the frequency and phase of the arriving signal: phase-locked loop</a:t>
            </a:r>
          </a:p>
          <a:p>
            <a:pPr lvl="1">
              <a:lnSpc>
                <a:spcPct val="114000"/>
              </a:lnSpc>
            </a:pPr>
            <a:r>
              <a:rPr lang="en-US" altLang="zh-CN" sz="1600" dirty="0"/>
              <a:t>Then the VCO becomes a clock source for the receiver</a:t>
            </a:r>
          </a:p>
          <a:p>
            <a:pPr eaLnBrk="1" hangingPunct="1">
              <a:lnSpc>
                <a:spcPct val="100000"/>
              </a:lnSpc>
            </a:pPr>
            <a:endParaRPr lang="en-US" altLang="zh-CN" sz="1800" dirty="0"/>
          </a:p>
          <a:p>
            <a:pPr eaLnBrk="1" hangingPunct="1">
              <a:lnSpc>
                <a:spcPct val="100000"/>
              </a:lnSpc>
            </a:pPr>
            <a:r>
              <a:rPr lang="en-US" altLang="zh-CN" sz="1800" b="1" dirty="0">
                <a:solidFill>
                  <a:schemeClr val="accent2"/>
                </a:solidFill>
              </a:rPr>
              <a:t>Problem</a:t>
            </a:r>
            <a:r>
              <a:rPr lang="en-US" altLang="zh-CN" sz="1800" dirty="0">
                <a:solidFill>
                  <a:schemeClr val="accent2"/>
                </a:solidFill>
              </a:rPr>
              <a:t>: if no transition in the stream (e.g., a lot of zero), the phase-locked loop cannot synchronize</a:t>
            </a:r>
          </a:p>
        </p:txBody>
      </p:sp>
      <p:pic>
        <p:nvPicPr>
          <p:cNvPr id="4608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77380"/>
            <a:ext cx="200487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94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Manchester Code</a:t>
            </a:r>
            <a:endParaRPr lang="zh-CN" altLang="en-US" dirty="0"/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205037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zh-CN" sz="2800" dirty="0"/>
              <a:t>Solution: sender encodes the data to ensure transitions</a:t>
            </a:r>
          </a:p>
          <a:p>
            <a:pPr eaLnBrk="1" hangingPunct="1"/>
            <a:r>
              <a:rPr lang="en-US" altLang="zh-CN" sz="2800" dirty="0"/>
              <a:t>Phase encoding: at least 1 level transition for a bit</a:t>
            </a:r>
          </a:p>
          <a:p>
            <a:pPr lvl="1"/>
            <a:r>
              <a:rPr lang="en-US" altLang="zh-CN" sz="2400" dirty="0"/>
              <a:t>Manchester code: 0 -&gt; 01, 1 -&gt; 10</a:t>
            </a:r>
          </a:p>
          <a:p>
            <a:pPr lvl="1"/>
            <a:r>
              <a:rPr lang="en-US" altLang="zh-CN" sz="2400" dirty="0"/>
              <a:t>Max data rate is only half, but simple enough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1079898" y="4719414"/>
            <a:ext cx="906065" cy="43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200">
                <a:solidFill>
                  <a:srgbClr val="CC0000"/>
                </a:solidFill>
                <a:latin typeface="Calibri" charset="0"/>
                <a:ea typeface="宋体" charset="0"/>
                <a:cs typeface="宋体" charset="0"/>
              </a:rPr>
              <a:t>Manchester</a:t>
            </a:r>
          </a:p>
          <a:p>
            <a:pPr>
              <a:defRPr/>
            </a:pPr>
            <a:r>
              <a:rPr lang="en-US" altLang="zh-CN" sz="1200">
                <a:solidFill>
                  <a:srgbClr val="CC0000"/>
                </a:solidFill>
                <a:latin typeface="Calibri" charset="0"/>
                <a:ea typeface="宋体" charset="0"/>
                <a:cs typeface="宋体" charset="0"/>
              </a:rPr>
              <a:t>Encoding</a:t>
            </a:r>
          </a:p>
        </p:txBody>
      </p:sp>
      <p:sp>
        <p:nvSpPr>
          <p:cNvPr id="5" name="Line 85"/>
          <p:cNvSpPr>
            <a:spLocks noChangeShapeType="1"/>
          </p:cNvSpPr>
          <p:nvPr/>
        </p:nvSpPr>
        <p:spPr bwMode="auto">
          <a:xfrm flipV="1">
            <a:off x="2051447" y="4948014"/>
            <a:ext cx="5232797" cy="23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6" name="Rectangle 86"/>
          <p:cNvSpPr>
            <a:spLocks noChangeArrowheads="1"/>
          </p:cNvSpPr>
          <p:nvPr/>
        </p:nvSpPr>
        <p:spPr bwMode="auto">
          <a:xfrm>
            <a:off x="2051448" y="4948014"/>
            <a:ext cx="28217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2337198" y="4776564"/>
            <a:ext cx="501253" cy="1702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8" name="Line 91"/>
          <p:cNvSpPr>
            <a:spLocks noChangeShapeType="1"/>
          </p:cNvSpPr>
          <p:nvPr/>
        </p:nvSpPr>
        <p:spPr bwMode="auto">
          <a:xfrm>
            <a:off x="2051447" y="4776564"/>
            <a:ext cx="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9" name="Rectangle 92"/>
          <p:cNvSpPr>
            <a:spLocks noChangeArrowheads="1"/>
          </p:cNvSpPr>
          <p:nvPr/>
        </p:nvSpPr>
        <p:spPr bwMode="auto">
          <a:xfrm>
            <a:off x="2851548" y="4948014"/>
            <a:ext cx="507206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0" name="Rectangle 94"/>
          <p:cNvSpPr>
            <a:spLocks noChangeArrowheads="1"/>
          </p:cNvSpPr>
          <p:nvPr/>
        </p:nvSpPr>
        <p:spPr bwMode="auto">
          <a:xfrm>
            <a:off x="3365897" y="4776564"/>
            <a:ext cx="6286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1" name="Rectangle 95"/>
          <p:cNvSpPr>
            <a:spLocks noChangeArrowheads="1"/>
          </p:cNvSpPr>
          <p:nvPr/>
        </p:nvSpPr>
        <p:spPr bwMode="auto">
          <a:xfrm>
            <a:off x="3994547" y="4948014"/>
            <a:ext cx="5143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2" name="Rectangle 96"/>
          <p:cNvSpPr>
            <a:spLocks noChangeArrowheads="1"/>
          </p:cNvSpPr>
          <p:nvPr/>
        </p:nvSpPr>
        <p:spPr bwMode="auto">
          <a:xfrm>
            <a:off x="4508898" y="477656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3" name="Rectangle 97"/>
          <p:cNvSpPr>
            <a:spLocks noChangeArrowheads="1"/>
          </p:cNvSpPr>
          <p:nvPr/>
        </p:nvSpPr>
        <p:spPr bwMode="auto">
          <a:xfrm>
            <a:off x="4794648" y="494801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4" name="Rectangle 98"/>
          <p:cNvSpPr>
            <a:spLocks noChangeArrowheads="1"/>
          </p:cNvSpPr>
          <p:nvPr/>
        </p:nvSpPr>
        <p:spPr bwMode="auto">
          <a:xfrm>
            <a:off x="5080398" y="477656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5345906" y="4948014"/>
            <a:ext cx="263129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6" name="Rectangle 101"/>
          <p:cNvSpPr>
            <a:spLocks noChangeArrowheads="1"/>
          </p:cNvSpPr>
          <p:nvPr/>
        </p:nvSpPr>
        <p:spPr bwMode="auto">
          <a:xfrm>
            <a:off x="5611416" y="4776564"/>
            <a:ext cx="5143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7" name="Rectangle 102"/>
          <p:cNvSpPr>
            <a:spLocks noChangeArrowheads="1"/>
          </p:cNvSpPr>
          <p:nvPr/>
        </p:nvSpPr>
        <p:spPr bwMode="auto">
          <a:xfrm>
            <a:off x="6146006" y="494801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6431756" y="477656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19" name="Rectangle 104"/>
          <p:cNvSpPr>
            <a:spLocks noChangeArrowheads="1"/>
          </p:cNvSpPr>
          <p:nvPr/>
        </p:nvSpPr>
        <p:spPr bwMode="auto">
          <a:xfrm>
            <a:off x="6717506" y="494801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1067991" y="4149104"/>
            <a:ext cx="747930" cy="25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200">
                <a:latin typeface="Calibri" charset="0"/>
                <a:ea typeface="宋体" charset="0"/>
                <a:cs typeface="宋体" charset="0"/>
              </a:rPr>
              <a:t>Polar NRZ</a:t>
            </a:r>
          </a:p>
        </p:txBody>
      </p:sp>
      <p:sp>
        <p:nvSpPr>
          <p:cNvPr id="21" name="Line 41"/>
          <p:cNvSpPr>
            <a:spLocks noChangeShapeType="1"/>
          </p:cNvSpPr>
          <p:nvPr/>
        </p:nvSpPr>
        <p:spPr bwMode="auto">
          <a:xfrm>
            <a:off x="2046685" y="4369370"/>
            <a:ext cx="517564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2" name="Rectangle 42"/>
          <p:cNvSpPr>
            <a:spLocks noChangeArrowheads="1"/>
          </p:cNvSpPr>
          <p:nvPr/>
        </p:nvSpPr>
        <p:spPr bwMode="auto">
          <a:xfrm>
            <a:off x="4248150" y="4199111"/>
            <a:ext cx="1646635" cy="1690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5897166" y="4362227"/>
            <a:ext cx="1091803" cy="18692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4" name="Rectangle 73"/>
          <p:cNvSpPr>
            <a:spLocks noChangeArrowheads="1"/>
          </p:cNvSpPr>
          <p:nvPr/>
        </p:nvSpPr>
        <p:spPr bwMode="auto">
          <a:xfrm>
            <a:off x="2577704" y="4369370"/>
            <a:ext cx="559594" cy="1702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5" name="Rectangle 74"/>
          <p:cNvSpPr>
            <a:spLocks noChangeArrowheads="1"/>
          </p:cNvSpPr>
          <p:nvPr/>
        </p:nvSpPr>
        <p:spPr bwMode="auto">
          <a:xfrm>
            <a:off x="3688557" y="4369370"/>
            <a:ext cx="559594" cy="1702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6" name="Rectangle 75"/>
          <p:cNvSpPr>
            <a:spLocks noChangeArrowheads="1"/>
          </p:cNvSpPr>
          <p:nvPr/>
        </p:nvSpPr>
        <p:spPr bwMode="auto">
          <a:xfrm>
            <a:off x="2018110" y="4191967"/>
            <a:ext cx="559594" cy="1702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7" name="Rectangle 76"/>
          <p:cNvSpPr>
            <a:spLocks noChangeArrowheads="1"/>
          </p:cNvSpPr>
          <p:nvPr/>
        </p:nvSpPr>
        <p:spPr bwMode="auto">
          <a:xfrm>
            <a:off x="3137298" y="4199111"/>
            <a:ext cx="559594" cy="1702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2189560" y="3705002"/>
            <a:ext cx="23098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2753917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3303985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3851673" y="3683570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4401742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4967288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6030517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582967" y="3705002"/>
            <a:ext cx="23484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5510213" y="3705002"/>
            <a:ext cx="269081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bg2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7" name="Line 2"/>
          <p:cNvSpPr>
            <a:spLocks noChangeShapeType="1"/>
          </p:cNvSpPr>
          <p:nvPr/>
        </p:nvSpPr>
        <p:spPr bwMode="auto">
          <a:xfrm>
            <a:off x="2046685" y="3769295"/>
            <a:ext cx="2381" cy="1464469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2575323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3132535" y="3728814"/>
            <a:ext cx="2381" cy="144780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3677842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>
            <a:off x="4231481" y="3739530"/>
            <a:ext cx="0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4780360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3" name="Line 8"/>
          <p:cNvSpPr>
            <a:spLocks noChangeShapeType="1"/>
          </p:cNvSpPr>
          <p:nvPr/>
        </p:nvSpPr>
        <p:spPr bwMode="auto">
          <a:xfrm>
            <a:off x="5331619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5882879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6434138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6985398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22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How to Share a Connection?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1273324"/>
            <a:ext cx="8211741" cy="326350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Isochronous communication (telephone communication)</a:t>
            </a:r>
          </a:p>
          <a:p>
            <a:pPr lvl="1"/>
            <a:r>
              <a:rPr lang="en-US" altLang="zh-CN" sz="2000" dirty="0"/>
              <a:t>Needs prior arrangement between switches</a:t>
            </a:r>
          </a:p>
          <a:p>
            <a:pPr lvl="1"/>
            <a:r>
              <a:rPr lang="en-US" altLang="zh-CN" sz="2000" dirty="0"/>
              <a:t>Connection: set up and tear down</a:t>
            </a:r>
          </a:p>
          <a:p>
            <a:pPr lvl="1"/>
            <a:r>
              <a:rPr lang="en-US" altLang="zh-CN" sz="2000" b="1" dirty="0">
                <a:solidFill>
                  <a:srgbClr val="0096FF"/>
                </a:solidFill>
              </a:rPr>
              <a:t>Stream</a:t>
            </a:r>
            <a:r>
              <a:rPr lang="en-US" altLang="zh-CN" sz="2000" dirty="0"/>
              <a:t>: continuous bits flows out of a phone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/>
              <a:t>Asynchronous communication (data communication)</a:t>
            </a:r>
          </a:p>
          <a:p>
            <a:pPr lvl="1"/>
            <a:r>
              <a:rPr lang="en-US" altLang="zh-CN" sz="2000" b="1" dirty="0">
                <a:solidFill>
                  <a:srgbClr val="0096FF"/>
                </a:solidFill>
              </a:rPr>
              <a:t>Message</a:t>
            </a:r>
            <a:r>
              <a:rPr lang="en-US" altLang="zh-CN" sz="2000" dirty="0"/>
              <a:t>: burst, ill-suited to fixed size and spacing of isochronous frames</a:t>
            </a:r>
          </a:p>
          <a:p>
            <a:pPr lvl="1"/>
            <a:r>
              <a:rPr lang="en-US" altLang="zh-CN" sz="2000" dirty="0"/>
              <a:t>Connectionless, asynchronous</a:t>
            </a:r>
          </a:p>
          <a:p>
            <a:pPr lvl="1" eaLnBrk="1" hangingPunct="1"/>
            <a:endParaRPr lang="en-US" altLang="zh-CN" sz="2000" dirty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FFDCA888-F148-4CAF-ABF3-EC317E42F869}" type="slidenum">
              <a:rPr lang="zh-CN" altLang="en-US" sz="1050">
                <a:ea typeface="Adobe 楷体 Std R" charset="-122"/>
              </a:rPr>
              <a:pPr eaLnBrk="0" hangingPunct="0"/>
              <a:t>25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403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Isochronous Multiplexing</a:t>
            </a:r>
          </a:p>
        </p:txBody>
      </p:sp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30916657-8CDC-4C7B-BF2B-AC9C0276F49E}" type="slidenum">
              <a:rPr lang="zh-CN" altLang="en-US" sz="1050">
                <a:ea typeface="Adobe 楷体 Std R" charset="-122"/>
              </a:rPr>
              <a:pPr eaLnBrk="0" hangingPunct="0"/>
              <a:t>26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4915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08" y="1447074"/>
            <a:ext cx="6278983" cy="181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Content Placeholder 2"/>
          <p:cNvSpPr>
            <a:spLocks noGrp="1"/>
          </p:cNvSpPr>
          <p:nvPr>
            <p:ph idx="1"/>
          </p:nvPr>
        </p:nvSpPr>
        <p:spPr>
          <a:xfrm>
            <a:off x="558403" y="3678008"/>
            <a:ext cx="8128397" cy="148374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zh-CN" dirty="0"/>
              <a:t>Telephone network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Leverage "virtual link" for connection</a:t>
            </a:r>
          </a:p>
          <a:p>
            <a:pPr lvl="1">
              <a:lnSpc>
                <a:spcPct val="140000"/>
              </a:lnSpc>
            </a:pPr>
            <a:r>
              <a:rPr lang="en-US" altLang="zh-CN" dirty="0"/>
              <a:t>"network is busy" when no available time slot</a:t>
            </a:r>
          </a:p>
        </p:txBody>
      </p:sp>
    </p:spTree>
    <p:extLst>
      <p:ext uri="{BB962C8B-B14F-4D97-AF65-F5344CB8AC3E}">
        <p14:creationId xmlns:p14="http://schemas.microsoft.com/office/powerpoint/2010/main" val="3030780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Isochronous - TDM</a:t>
            </a:r>
          </a:p>
        </p:txBody>
      </p:sp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F11D863D-FBAE-43D4-9EF3-9635A3025BD1}" type="slidenum">
              <a:rPr lang="zh-CN" altLang="en-US" sz="1050">
                <a:ea typeface="Adobe 楷体 Std R" charset="-122"/>
              </a:rPr>
              <a:pPr eaLnBrk="0" hangingPunct="0"/>
              <a:t>27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017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85901"/>
            <a:ext cx="6629400" cy="120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645319" y="2971800"/>
            <a:ext cx="8117681" cy="232516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64 Kbps each phone, 45 Mbps link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8-bit block (frame), 8000 frames per second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5624 bit times or 125 us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703 simultaneous conversations (what if there is a 704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calling?)</a:t>
            </a:r>
          </a:p>
          <a:p>
            <a:pPr eaLnBrk="1" hangingPunct="1">
              <a:lnSpc>
                <a:spcPct val="100000"/>
              </a:lnSpc>
              <a:tabLst>
                <a:tab pos="1522413" algn="l"/>
              </a:tabLst>
            </a:pPr>
            <a:r>
              <a:rPr lang="en-US" altLang="zh-CN" sz="2000" b="1" dirty="0">
                <a:solidFill>
                  <a:schemeClr val="accent2"/>
                </a:solidFill>
              </a:rPr>
              <a:t>Q: </a:t>
            </a:r>
            <a:r>
              <a:rPr lang="en-US" altLang="zh-CN" sz="2000" dirty="0">
                <a:solidFill>
                  <a:schemeClr val="accent2"/>
                </a:solidFill>
              </a:rPr>
              <a:t>Why the voice is still </a:t>
            </a:r>
            <a:r>
              <a:rPr lang="en-US" altLang="zh-CN" sz="2000" i="1" dirty="0">
                <a:solidFill>
                  <a:schemeClr val="accent2"/>
                </a:solidFill>
              </a:rPr>
              <a:t>continuous</a:t>
            </a:r>
            <a:r>
              <a:rPr lang="en-US" altLang="zh-CN" sz="2000" dirty="0">
                <a:solidFill>
                  <a:schemeClr val="accent2"/>
                </a:solidFill>
              </a:rPr>
              <a:t>, instead of </a:t>
            </a:r>
            <a:r>
              <a:rPr lang="en-US" altLang="zh-CN" sz="2000" i="1" dirty="0">
                <a:solidFill>
                  <a:schemeClr val="accent2"/>
                </a:solidFill>
              </a:rPr>
              <a:t>fragmented</a:t>
            </a:r>
            <a:r>
              <a:rPr lang="en-US" altLang="zh-CN" sz="2000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7039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Data Communication Network</a:t>
            </a:r>
          </a:p>
        </p:txBody>
      </p:sp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6C2AC141-0FDE-4CF5-B87B-FB68AA14CCE0}" type="slidenum">
              <a:rPr lang="zh-CN" altLang="en-US" sz="1050">
                <a:ea typeface="Adobe 楷体 Std R" charset="-122"/>
              </a:rPr>
              <a:pPr eaLnBrk="0" hangingPunct="0"/>
              <a:t>28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120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9" y="1495425"/>
            <a:ext cx="7341394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Content Placeholder 2"/>
          <p:cNvSpPr>
            <a:spLocks noGrp="1"/>
          </p:cNvSpPr>
          <p:nvPr>
            <p:ph idx="1"/>
          </p:nvPr>
        </p:nvSpPr>
        <p:spPr>
          <a:xfrm>
            <a:off x="467544" y="4225925"/>
            <a:ext cx="8391177" cy="935831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Data communication network usually contains </a:t>
            </a:r>
            <a:r>
              <a:rPr lang="en-US" altLang="zh-CN" sz="2000" b="1" dirty="0">
                <a:solidFill>
                  <a:srgbClr val="0096FF"/>
                </a:solidFill>
              </a:rPr>
              <a:t>burst</a:t>
            </a:r>
            <a:r>
              <a:rPr lang="en-US" altLang="zh-CN" sz="2000" dirty="0"/>
              <a:t> communication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 dirty="0"/>
              <a:t>Different from the telephone network</a:t>
            </a:r>
          </a:p>
        </p:txBody>
      </p:sp>
    </p:spTree>
    <p:extLst>
      <p:ext uri="{BB962C8B-B14F-4D97-AF65-F5344CB8AC3E}">
        <p14:creationId xmlns:p14="http://schemas.microsoft.com/office/powerpoint/2010/main" val="1711046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Frame and Packet: Asynchronous Link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/>
              <a:t>Frame can be of any length, carried at any time that the link is free</a:t>
            </a:r>
          </a:p>
          <a:p>
            <a:pPr eaLnBrk="1" hangingPunct="1"/>
            <a:r>
              <a:rPr lang="en-US" altLang="zh-CN" sz="2000" dirty="0"/>
              <a:t>Packet: a variable-length frame with its </a:t>
            </a:r>
            <a:r>
              <a:rPr lang="en-US" altLang="zh-CN" sz="2000" b="1" dirty="0">
                <a:solidFill>
                  <a:srgbClr val="0096FF"/>
                </a:solidFill>
              </a:rPr>
              <a:t>guidance info</a:t>
            </a:r>
          </a:p>
          <a:p>
            <a:pPr eaLnBrk="1" hangingPunct="1"/>
            <a:r>
              <a:rPr lang="en-US" altLang="zh-CN" sz="2000" dirty="0"/>
              <a:t>Connectionless transmission: no state maintained</a:t>
            </a:r>
          </a:p>
          <a:p>
            <a:pPr eaLnBrk="1" hangingPunct="1"/>
            <a:r>
              <a:rPr lang="en-US" altLang="zh-CN" sz="2000" dirty="0"/>
              <a:t>Segment and reassemble</a:t>
            </a:r>
          </a:p>
          <a:p>
            <a:pPr eaLnBrk="1" hangingPunct="1"/>
            <a:r>
              <a:rPr lang="en-US" altLang="zh-CN" sz="2000" dirty="0"/>
              <a:t>Packet voice: replacing many parts of isochronous network</a:t>
            </a:r>
            <a:endParaRPr lang="zh-CN" altLang="zh-CN" sz="2000" dirty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0A2663CA-DD5E-4D05-8DEE-BF7173D8D7E1}" type="slidenum">
              <a:rPr lang="zh-CN" altLang="en-US" sz="1050">
                <a:ea typeface="Adobe 楷体 Std R" charset="-122"/>
              </a:rPr>
              <a:pPr eaLnBrk="0" hangingPunct="0"/>
              <a:t>29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222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20345"/>
            <a:ext cx="5455444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05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OSI, TCP/IP &amp; Protocol Stack</a:t>
            </a:r>
            <a:endParaRPr lang="zh-CN" altLang="en-US"/>
          </a:p>
        </p:txBody>
      </p:sp>
      <p:sp>
        <p:nvSpPr>
          <p:cNvPr id="21506" name="矩形 3"/>
          <p:cNvSpPr>
            <a:spLocks noChangeArrowheads="1"/>
          </p:cNvSpPr>
          <p:nvPr/>
        </p:nvSpPr>
        <p:spPr bwMode="auto">
          <a:xfrm>
            <a:off x="459581" y="1771650"/>
            <a:ext cx="1749029" cy="400050"/>
          </a:xfrm>
          <a:prstGeom prst="rect">
            <a:avLst/>
          </a:prstGeom>
          <a:solidFill>
            <a:srgbClr val="FCFFFF"/>
          </a:solidFill>
          <a:ln w="9525">
            <a:solidFill>
              <a:srgbClr val="E0E9F8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7th Application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7" name="矩形 4"/>
          <p:cNvSpPr>
            <a:spLocks noChangeArrowheads="1"/>
          </p:cNvSpPr>
          <p:nvPr/>
        </p:nvSpPr>
        <p:spPr bwMode="auto">
          <a:xfrm>
            <a:off x="459581" y="2171700"/>
            <a:ext cx="1749029" cy="400050"/>
          </a:xfrm>
          <a:prstGeom prst="rect">
            <a:avLst/>
          </a:prstGeom>
          <a:solidFill>
            <a:srgbClr val="E6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6th Presentation Layer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8" name="矩形 5"/>
          <p:cNvSpPr>
            <a:spLocks noChangeArrowheads="1"/>
          </p:cNvSpPr>
          <p:nvPr/>
        </p:nvSpPr>
        <p:spPr bwMode="auto">
          <a:xfrm>
            <a:off x="459581" y="2971800"/>
            <a:ext cx="1749029" cy="400050"/>
          </a:xfrm>
          <a:prstGeom prst="rect">
            <a:avLst/>
          </a:prstGeom>
          <a:solidFill>
            <a:srgbClr val="84C3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4th Transport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09" name="矩形 6"/>
          <p:cNvSpPr>
            <a:spLocks noChangeArrowheads="1"/>
          </p:cNvSpPr>
          <p:nvPr/>
        </p:nvSpPr>
        <p:spPr bwMode="auto">
          <a:xfrm>
            <a:off x="459581" y="3371850"/>
            <a:ext cx="1749029" cy="400050"/>
          </a:xfrm>
          <a:prstGeom prst="rect">
            <a:avLst/>
          </a:prstGeom>
          <a:solidFill>
            <a:srgbClr val="32AA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3th Network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10" name="矩形 7"/>
          <p:cNvSpPr>
            <a:spLocks noChangeArrowheads="1"/>
          </p:cNvSpPr>
          <p:nvPr/>
        </p:nvSpPr>
        <p:spPr bwMode="auto">
          <a:xfrm>
            <a:off x="459581" y="3771900"/>
            <a:ext cx="1749029" cy="400050"/>
          </a:xfrm>
          <a:prstGeom prst="rect">
            <a:avLst/>
          </a:prstGeom>
          <a:solidFill>
            <a:srgbClr val="257F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2nd Link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11" name="矩形 8"/>
          <p:cNvSpPr>
            <a:spLocks noChangeArrowheads="1"/>
          </p:cNvSpPr>
          <p:nvPr/>
        </p:nvSpPr>
        <p:spPr bwMode="auto">
          <a:xfrm>
            <a:off x="459581" y="4171950"/>
            <a:ext cx="1749029" cy="400050"/>
          </a:xfrm>
          <a:prstGeom prst="rect">
            <a:avLst/>
          </a:prstGeom>
          <a:solidFill>
            <a:srgbClr val="1A5B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1st Physical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12" name="矩形 9"/>
          <p:cNvSpPr>
            <a:spLocks noChangeArrowheads="1"/>
          </p:cNvSpPr>
          <p:nvPr/>
        </p:nvSpPr>
        <p:spPr bwMode="auto">
          <a:xfrm>
            <a:off x="2478882" y="1771650"/>
            <a:ext cx="1459706" cy="1200150"/>
          </a:xfrm>
          <a:prstGeom prst="rect">
            <a:avLst/>
          </a:prstGeom>
          <a:solidFill>
            <a:srgbClr val="E4F0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Application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40969" y="1771650"/>
            <a:ext cx="610791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HTTP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940969" y="2971800"/>
            <a:ext cx="1539479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TCP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940969" y="3771900"/>
            <a:ext cx="1550194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Ethernet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466160" y="2971800"/>
            <a:ext cx="1438275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UDP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40969" y="3371850"/>
            <a:ext cx="2963466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487592" y="3771900"/>
            <a:ext cx="64889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PPP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141244" y="3771900"/>
            <a:ext cx="763191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556522" y="1771650"/>
            <a:ext cx="609600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SMTP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173267" y="1771650"/>
            <a:ext cx="610790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POP3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791200" y="1771650"/>
            <a:ext cx="610791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FTP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403181" y="1771650"/>
            <a:ext cx="501254" cy="12001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120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09085" y="3486150"/>
            <a:ext cx="800100" cy="200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ICMP</a:t>
            </a:r>
            <a:endParaRPr lang="zh-CN" altLang="en-US" sz="1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217194" y="3687366"/>
            <a:ext cx="1053704" cy="1702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ARP &amp; RARP</a:t>
            </a:r>
            <a:endParaRPr lang="zh-CN" altLang="en-US" sz="11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6" name="矩形 23"/>
          <p:cNvSpPr>
            <a:spLocks noChangeArrowheads="1"/>
          </p:cNvSpPr>
          <p:nvPr/>
        </p:nvSpPr>
        <p:spPr bwMode="auto">
          <a:xfrm>
            <a:off x="2478882" y="2971800"/>
            <a:ext cx="1459706" cy="400050"/>
          </a:xfrm>
          <a:prstGeom prst="rect">
            <a:avLst/>
          </a:prstGeom>
          <a:solidFill>
            <a:srgbClr val="CFE4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Transport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7" name="矩形 24"/>
          <p:cNvSpPr>
            <a:spLocks noChangeArrowheads="1"/>
          </p:cNvSpPr>
          <p:nvPr/>
        </p:nvSpPr>
        <p:spPr bwMode="auto">
          <a:xfrm>
            <a:off x="459581" y="2571750"/>
            <a:ext cx="1749029" cy="400050"/>
          </a:xfrm>
          <a:prstGeom prst="rect">
            <a:avLst/>
          </a:prstGeom>
          <a:solidFill>
            <a:srgbClr val="C9E1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5th Session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8" name="矩形 25"/>
          <p:cNvSpPr>
            <a:spLocks noChangeArrowheads="1"/>
          </p:cNvSpPr>
          <p:nvPr/>
        </p:nvSpPr>
        <p:spPr bwMode="auto">
          <a:xfrm>
            <a:off x="2478882" y="3371850"/>
            <a:ext cx="1459706" cy="400050"/>
          </a:xfrm>
          <a:prstGeom prst="rect">
            <a:avLst/>
          </a:prstGeom>
          <a:solidFill>
            <a:srgbClr val="B0D7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Network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29" name="矩形 26"/>
          <p:cNvSpPr>
            <a:spLocks noChangeArrowheads="1"/>
          </p:cNvSpPr>
          <p:nvPr/>
        </p:nvSpPr>
        <p:spPr bwMode="auto">
          <a:xfrm>
            <a:off x="2478882" y="3771900"/>
            <a:ext cx="1459706" cy="800100"/>
          </a:xfrm>
          <a:prstGeom prst="rect">
            <a:avLst/>
          </a:prstGeom>
          <a:solidFill>
            <a:srgbClr val="77B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Link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0" name="矩形 28"/>
          <p:cNvSpPr>
            <a:spLocks noChangeArrowheads="1"/>
          </p:cNvSpPr>
          <p:nvPr/>
        </p:nvSpPr>
        <p:spPr bwMode="auto">
          <a:xfrm>
            <a:off x="7198519" y="1770460"/>
            <a:ext cx="1459706" cy="1606153"/>
          </a:xfrm>
          <a:prstGeom prst="rect">
            <a:avLst/>
          </a:prstGeom>
          <a:solidFill>
            <a:srgbClr val="F9D3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End-to-end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1" name="矩形 29"/>
          <p:cNvSpPr>
            <a:spLocks noChangeArrowheads="1"/>
          </p:cNvSpPr>
          <p:nvPr/>
        </p:nvSpPr>
        <p:spPr bwMode="auto">
          <a:xfrm>
            <a:off x="7198519" y="3376613"/>
            <a:ext cx="1459706" cy="400050"/>
          </a:xfrm>
          <a:prstGeom prst="rect">
            <a:avLst/>
          </a:prstGeom>
          <a:solidFill>
            <a:srgbClr val="F3A5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Network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2" name="矩形 30"/>
          <p:cNvSpPr>
            <a:spLocks noChangeArrowheads="1"/>
          </p:cNvSpPr>
          <p:nvPr/>
        </p:nvSpPr>
        <p:spPr bwMode="auto">
          <a:xfrm>
            <a:off x="7198519" y="3776663"/>
            <a:ext cx="1459706" cy="800100"/>
          </a:xfrm>
          <a:prstGeom prst="rect">
            <a:avLst/>
          </a:prstGeom>
          <a:solidFill>
            <a:srgbClr val="ED6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>
                <a:latin typeface="等线" panose="02010600030101010101" pitchFamily="2" charset="-122"/>
                <a:ea typeface="等线" panose="02010600030101010101" pitchFamily="2" charset="-122"/>
              </a:rPr>
              <a:t>Link Layer</a:t>
            </a:r>
            <a:endParaRPr lang="zh-CN" altLang="en-US" sz="1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3" name="TextBox 1"/>
          <p:cNvSpPr txBox="1">
            <a:spLocks noChangeArrowheads="1"/>
          </p:cNvSpPr>
          <p:nvPr/>
        </p:nvSpPr>
        <p:spPr bwMode="auto">
          <a:xfrm>
            <a:off x="466726" y="4720829"/>
            <a:ext cx="17561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OSI</a:t>
            </a:r>
            <a:endParaRPr lang="zh-CN" altLang="en-US" sz="1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4" name="TextBox 28"/>
          <p:cNvSpPr txBox="1">
            <a:spLocks noChangeArrowheads="1"/>
          </p:cNvSpPr>
          <p:nvPr/>
        </p:nvSpPr>
        <p:spPr bwMode="auto">
          <a:xfrm>
            <a:off x="2470548" y="4720829"/>
            <a:ext cx="44446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等线" panose="02010600030101010101" pitchFamily="2" charset="-122"/>
                <a:ea typeface="等线" panose="02010600030101010101" pitchFamily="2" charset="-122"/>
              </a:rPr>
              <a:t>TCP/IP</a:t>
            </a:r>
            <a:endParaRPr lang="zh-CN" altLang="en-US" sz="14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535" name="TextBox 32"/>
          <p:cNvSpPr txBox="1">
            <a:spLocks noChangeArrowheads="1"/>
          </p:cNvSpPr>
          <p:nvPr/>
        </p:nvSpPr>
        <p:spPr bwMode="auto">
          <a:xfrm>
            <a:off x="7193756" y="4720829"/>
            <a:ext cx="14775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等线" panose="02010600030101010101" pitchFamily="2" charset="-122"/>
                <a:ea typeface="等线" panose="02010600030101010101" pitchFamily="2" charset="-122"/>
              </a:rPr>
              <a:t>CSE</a:t>
            </a:r>
            <a:endParaRPr lang="zh-CN" altLang="en-US" sz="14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943561" y="4171950"/>
            <a:ext cx="6082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WiFi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551760" y="4171950"/>
            <a:ext cx="6082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Fiber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162059" y="4171950"/>
            <a:ext cx="656735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TD-LTE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821978" y="4171950"/>
            <a:ext cx="580014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FDD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397735" y="4171950"/>
            <a:ext cx="506700" cy="4000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675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Multiplexing / Demultiplexing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3282554"/>
            <a:ext cx="8229600" cy="195143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/>
              <a:t>Multiplex using a queue: switch need memory/buffer </a:t>
            </a:r>
          </a:p>
          <a:p>
            <a:pPr eaLnBrk="1" hangingPunct="1"/>
            <a:r>
              <a:rPr lang="en-US" altLang="zh-CN" sz="2000" dirty="0" err="1"/>
              <a:t>Demultiplex</a:t>
            </a:r>
            <a:r>
              <a:rPr lang="en-US" altLang="zh-CN" sz="2000" dirty="0"/>
              <a:t> using information in packet header </a:t>
            </a:r>
          </a:p>
          <a:p>
            <a:pPr lvl="1" eaLnBrk="1" hangingPunct="1"/>
            <a:r>
              <a:rPr lang="en-US" altLang="zh-CN" sz="1800" dirty="0"/>
              <a:t>Header has destination  </a:t>
            </a:r>
          </a:p>
          <a:p>
            <a:pPr lvl="1" eaLnBrk="1" hangingPunct="1"/>
            <a:r>
              <a:rPr lang="en-US" altLang="zh-CN" sz="1800" dirty="0"/>
              <a:t>Switch has a forwarding table that contains information about which link to use to reach a destination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4FC630C-67DA-41EE-B6E9-A95EA927B8B8}" type="slidenum">
              <a:rPr lang="zh-CN" altLang="en-US" sz="900">
                <a:solidFill>
                  <a:srgbClr val="898989"/>
                </a:solidFill>
              </a:rPr>
              <a:pPr/>
              <a:t>30</a:t>
            </a:fld>
            <a:endParaRPr lang="zh-CN" altLang="en-US" sz="900">
              <a:solidFill>
                <a:srgbClr val="898989"/>
              </a:solidFill>
            </a:endParaRPr>
          </a:p>
        </p:txBody>
      </p:sp>
      <p:pic>
        <p:nvPicPr>
          <p:cNvPr id="5325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34716"/>
            <a:ext cx="6686550" cy="1427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矩形 4"/>
          <p:cNvSpPr>
            <a:spLocks noChangeArrowheads="1"/>
          </p:cNvSpPr>
          <p:nvPr/>
        </p:nvSpPr>
        <p:spPr bwMode="auto">
          <a:xfrm>
            <a:off x="4987529" y="1518047"/>
            <a:ext cx="647613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350"/>
              <a:t>Switch</a:t>
            </a: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5920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Framing Frames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Where a frame begins and ends</a:t>
            </a:r>
          </a:p>
          <a:p>
            <a:pPr>
              <a:spcBef>
                <a:spcPts val="2100"/>
              </a:spcBef>
            </a:pPr>
            <a:r>
              <a:rPr lang="en-US" altLang="zh-CN" sz="2000" dirty="0">
                <a:ea typeface="MS PGothic" panose="020B0600070205080204" pitchFamily="34" charset="-128"/>
              </a:rPr>
              <a:t>Independent from framing bits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Some model separates link layer to 2: one for bits and one for frames</a:t>
            </a:r>
          </a:p>
          <a:p>
            <a:pPr>
              <a:spcBef>
                <a:spcPts val="2100"/>
              </a:spcBef>
            </a:pPr>
            <a:r>
              <a:rPr lang="en-US" altLang="zh-CN" sz="2000" dirty="0">
                <a:ea typeface="MS PGothic" panose="020B0600070205080204" pitchFamily="34" charset="-128"/>
              </a:rPr>
              <a:t>Simple method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Choose a pattern of bits, e.g., 7 one-bits in a row, as a frame-separator</a:t>
            </a:r>
          </a:p>
          <a:p>
            <a:pPr lvl="1"/>
            <a:r>
              <a:rPr lang="en-US" altLang="zh-CN" sz="1800" dirty="0">
                <a:ea typeface="MS PGothic" panose="020B0600070205080204" pitchFamily="34" charset="-128"/>
              </a:rPr>
              <a:t>Bit stuffing: if data contains 6 ones in a row, then add an extra bit (0)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0D703AFF-2E4F-4F12-9D85-393C7A30E2BF}" type="slidenum">
              <a:rPr lang="zh-CN" altLang="en-US" sz="1050">
                <a:ea typeface="Adobe 楷体 Std R" charset="-122"/>
              </a:rPr>
              <a:pPr eaLnBrk="0" hangingPunct="0"/>
              <a:t>31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794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Error Handling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MS PGothic" panose="020B0600070205080204" pitchFamily="34" charset="-128"/>
              </a:rPr>
              <a:t>Error detection code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Adding redundancy: e.g., checksum at the end</a:t>
            </a:r>
          </a:p>
          <a:p>
            <a:pPr eaLnBrk="1" hangingPunct="1"/>
            <a:r>
              <a:rPr lang="en-US" altLang="zh-CN" sz="2400" dirty="0">
                <a:ea typeface="MS PGothic" panose="020B0600070205080204" pitchFamily="34" charset="-128"/>
              </a:rPr>
              <a:t>What to do if detect an error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Error correction code: with enough redundancy</a:t>
            </a:r>
          </a:p>
          <a:p>
            <a:pPr lvl="2"/>
            <a:r>
              <a:rPr lang="en-US" altLang="zh-CN" sz="1800" dirty="0">
                <a:ea typeface="MS PGothic" panose="020B0600070205080204" pitchFamily="34" charset="-128"/>
              </a:rPr>
              <a:t>Where noise is well understood, e.g., disk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Ask sender to resend: sender holds frame in buffer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Let receiver discard the frame</a:t>
            </a:r>
          </a:p>
          <a:p>
            <a:pPr lvl="1"/>
            <a:r>
              <a:rPr lang="en-US" altLang="zh-CN" sz="2000" dirty="0">
                <a:ea typeface="MS PGothic" panose="020B0600070205080204" pitchFamily="34" charset="-128"/>
              </a:rPr>
              <a:t>Blending these techniques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79247B4F-618A-4655-B9FD-F8F4B77A9F7A}" type="slidenum">
              <a:rPr lang="zh-CN" altLang="en-US" sz="1050">
                <a:ea typeface="Adobe 楷体 Std R" charset="-122"/>
              </a:rPr>
              <a:pPr eaLnBrk="0" hangingPunct="0"/>
              <a:t>32</a:t>
            </a:fld>
            <a:endParaRPr lang="en-US" altLang="zh-CN" sz="1050">
              <a:ea typeface="Adobe 楷体 Std R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311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Coding: Incremental Redundancy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Forward error correction</a:t>
            </a:r>
          </a:p>
          <a:p>
            <a:pPr lvl="1" eaLnBrk="1" hangingPunct="1"/>
            <a:r>
              <a:rPr lang="en-US" altLang="zh-CN" sz="1800" dirty="0">
                <a:ea typeface="MS PGothic" panose="020B0600070205080204" pitchFamily="34" charset="-128"/>
              </a:rPr>
              <a:t>Perform coding before storing or transmitting</a:t>
            </a:r>
          </a:p>
          <a:p>
            <a:pPr lvl="1" eaLnBrk="1" hangingPunct="1"/>
            <a:r>
              <a:rPr lang="en-US" altLang="zh-CN" sz="1800" dirty="0">
                <a:ea typeface="MS PGothic" panose="020B0600070205080204" pitchFamily="34" charset="-128"/>
              </a:rPr>
              <a:t>Later decode the data without appealing to the creator</a:t>
            </a:r>
          </a:p>
          <a:p>
            <a:pPr eaLnBrk="1" hangingPunct="1"/>
            <a:r>
              <a:rPr lang="en-US" altLang="zh-CN" sz="2000" b="1" dirty="0">
                <a:solidFill>
                  <a:srgbClr val="0096FF"/>
                </a:solidFill>
                <a:ea typeface="MS PGothic" panose="020B0600070205080204" pitchFamily="34" charset="-128"/>
              </a:rPr>
              <a:t>Hamming distance</a:t>
            </a:r>
          </a:p>
          <a:p>
            <a:pPr lvl="1" eaLnBrk="1" hangingPunct="1"/>
            <a:r>
              <a:rPr lang="en-US" altLang="zh-CN" sz="1800" dirty="0">
                <a:ea typeface="MS PGothic" panose="020B0600070205080204" pitchFamily="34" charset="-128"/>
              </a:rPr>
              <a:t>Number of 1 in </a:t>
            </a:r>
            <a:r>
              <a:rPr lang="en-US" altLang="zh-CN" sz="1800" i="1" dirty="0">
                <a:ea typeface="MS PGothic" panose="020B0600070205080204" pitchFamily="34" charset="-128"/>
              </a:rPr>
              <a:t>A </a:t>
            </a:r>
            <a:r>
              <a:rPr lang="en-US" altLang="zh-CN" sz="1800" dirty="0">
                <a:ea typeface="MS PGothic" panose="020B0600070205080204" pitchFamily="34" charset="-128"/>
              </a:rPr>
              <a:t>⊕ B , ⊕ is exclusive OR (XOR)</a:t>
            </a:r>
          </a:p>
          <a:p>
            <a:pPr lvl="1" eaLnBrk="1" hangingPunct="1"/>
            <a:r>
              <a:rPr lang="en-US" altLang="zh-CN" sz="1800" dirty="0">
                <a:ea typeface="MS PGothic" panose="020B0600070205080204" pitchFamily="34" charset="-128"/>
              </a:rPr>
              <a:t>If H-distance between every legitimate pair is 2</a:t>
            </a:r>
          </a:p>
          <a:p>
            <a:pPr lvl="2" eaLnBrk="1" hangingPunct="1"/>
            <a:r>
              <a:rPr lang="en-US" altLang="zh-CN" sz="1600" dirty="0">
                <a:ea typeface="MS PGothic" panose="020B0600070205080204" pitchFamily="34" charset="-128"/>
              </a:rPr>
              <a:t>000101, can only detect 1-bit flip</a:t>
            </a:r>
          </a:p>
          <a:p>
            <a:pPr lvl="1" eaLnBrk="1" hangingPunct="1"/>
            <a:r>
              <a:rPr lang="en-US" altLang="zh-CN" sz="1800" dirty="0">
                <a:ea typeface="MS PGothic" panose="020B0600070205080204" pitchFamily="34" charset="-128"/>
              </a:rPr>
              <a:t>If H-distance between every legitimate pair is 3</a:t>
            </a:r>
          </a:p>
          <a:p>
            <a:pPr lvl="2" eaLnBrk="1" hangingPunct="1"/>
            <a:r>
              <a:rPr lang="en-US" altLang="zh-CN" sz="1600" dirty="0">
                <a:ea typeface="MS PGothic" panose="020B0600070205080204" pitchFamily="34" charset="-128"/>
              </a:rPr>
              <a:t>Can only correct 1 bit flip</a:t>
            </a:r>
          </a:p>
          <a:p>
            <a:pPr lvl="1" eaLnBrk="1" hangingPunct="1"/>
            <a:r>
              <a:rPr lang="en-US" altLang="zh-CN" sz="1800" dirty="0">
                <a:ea typeface="MS PGothic" panose="020B0600070205080204" pitchFamily="34" charset="-128"/>
              </a:rPr>
              <a:t>If H-distance between every legitimate pair is 4</a:t>
            </a:r>
          </a:p>
          <a:p>
            <a:pPr lvl="2" eaLnBrk="1" hangingPunct="1"/>
            <a:r>
              <a:rPr lang="en-US" altLang="zh-CN" sz="1600" dirty="0">
                <a:ea typeface="MS PGothic" panose="020B0600070205080204" pitchFamily="34" charset="-128"/>
              </a:rPr>
              <a:t>Can detect 2-bit flip, correct 1-bit flip</a:t>
            </a:r>
          </a:p>
          <a:p>
            <a:pPr eaLnBrk="1" hangingPunct="1"/>
            <a:endParaRPr lang="en-US" altLang="zh-CN" sz="2000" dirty="0">
              <a:ea typeface="MS PGothic" panose="020B0600070205080204" pitchFamily="34" charset="-128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B267203E-D1F5-4AD2-B42C-C7B78853BBC7}" type="slidenum">
              <a:rPr lang="zh-CN" altLang="en-US" sz="1050">
                <a:ea typeface="Adobe 楷体 Std R" charset="-122"/>
              </a:rPr>
              <a:pPr eaLnBrk="0" hangingPunct="0"/>
              <a:t>33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83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33564"/>
            <a:ext cx="123229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7" y="4462264"/>
            <a:ext cx="1169194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785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Example-1: Simple Parity Check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625078" y="1485900"/>
            <a:ext cx="8137922" cy="32575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2 bits -&gt; 3 bits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Detect 1-bit errors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8 patterns total</a:t>
            </a:r>
          </a:p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Only 4 correct patterns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00 -&gt; 00</a:t>
            </a:r>
            <a:r>
              <a:rPr lang="en-US" altLang="zh-CN" sz="1600" dirty="0">
                <a:solidFill>
                  <a:srgbClr val="0066FF"/>
                </a:solidFill>
                <a:ea typeface="MS PGothic" panose="020B0600070205080204" pitchFamily="34" charset="-128"/>
              </a:rPr>
              <a:t>0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11 -&gt; 11</a:t>
            </a:r>
            <a:r>
              <a:rPr lang="en-US" altLang="zh-CN" sz="1600" dirty="0">
                <a:solidFill>
                  <a:srgbClr val="0066FF"/>
                </a:solidFill>
                <a:ea typeface="MS PGothic" panose="020B0600070205080204" pitchFamily="34" charset="-128"/>
              </a:rPr>
              <a:t>0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10 -&gt; 10</a:t>
            </a:r>
            <a:r>
              <a:rPr lang="en-US" altLang="zh-CN" sz="1600" dirty="0">
                <a:solidFill>
                  <a:srgbClr val="0066FF"/>
                </a:solidFill>
                <a:ea typeface="MS PGothic" panose="020B0600070205080204" pitchFamily="34" charset="-128"/>
              </a:rPr>
              <a:t>1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01 -&gt; 01</a:t>
            </a:r>
            <a:r>
              <a:rPr lang="en-US" altLang="zh-CN" sz="1600" dirty="0">
                <a:solidFill>
                  <a:srgbClr val="0066FF"/>
                </a:solidFill>
                <a:ea typeface="MS PGothic" panose="020B0600070205080204" pitchFamily="34" charset="-128"/>
              </a:rPr>
              <a:t>1</a:t>
            </a:r>
          </a:p>
          <a:p>
            <a:pPr eaLnBrk="1" hangingPunct="1"/>
            <a:r>
              <a:rPr lang="en-US" altLang="zh-CN" sz="1800" dirty="0">
                <a:ea typeface="MS PGothic" panose="020B0600070205080204" pitchFamily="34" charset="-128"/>
              </a:rPr>
              <a:t>Hamming distance of this code is 2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1-bit flipping will cause incorrect pattern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fld id="{025A4C31-91C3-4869-9E61-20B5C3E86BDF}" type="slidenum">
              <a:rPr lang="zh-CN" altLang="en-US" sz="1050">
                <a:ea typeface="Adobe 楷体 Std R" charset="-122"/>
              </a:rPr>
              <a:pPr eaLnBrk="0" hangingPunct="0"/>
              <a:t>34</a:t>
            </a:fld>
            <a:endParaRPr lang="en-US" altLang="zh-CN" sz="1050">
              <a:ea typeface="Adobe 楷体 Std R" charset="-122"/>
            </a:endParaRPr>
          </a:p>
        </p:txBody>
      </p:sp>
      <p:pic>
        <p:nvPicPr>
          <p:cNvPr id="593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1950244"/>
            <a:ext cx="2701529" cy="223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042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Example-2: 4-bit -&gt; 7-bit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634603" y="1485900"/>
            <a:ext cx="8128397" cy="21717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4 bits -&gt; 7 bits (56 using only extra 7)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3 extra bits to distinguish 8 cases</a:t>
            </a:r>
          </a:p>
          <a:p>
            <a:pPr lvl="1" eaLnBrk="1" hangingPunct="1"/>
            <a:r>
              <a:rPr lang="en-US" altLang="zh-CN" sz="1600" dirty="0">
                <a:ea typeface="MS PGothic" panose="020B0600070205080204" pitchFamily="34" charset="-128"/>
              </a:rPr>
              <a:t>e.g. 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1101</a:t>
            </a:r>
            <a:r>
              <a:rPr lang="en-US" altLang="zh-CN" sz="1600" dirty="0">
                <a:ea typeface="MS PGothic" panose="020B0600070205080204" pitchFamily="34" charset="-128"/>
              </a:rPr>
              <a:t> -&gt; 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101</a:t>
            </a:r>
          </a:p>
          <a:p>
            <a:pPr eaLnBrk="1" hangingPunct="1"/>
            <a:r>
              <a:rPr lang="en-US" altLang="zh-CN" sz="2000" dirty="0">
                <a:ea typeface="MS PGothic" panose="020B0600070205080204" pitchFamily="34" charset="-128"/>
              </a:rPr>
              <a:t>Correct 1-bit errors</a:t>
            </a:r>
          </a:p>
          <a:p>
            <a:pPr lvl="1" eaLnBrk="1" hangingPunct="1"/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101</a:t>
            </a:r>
            <a:r>
              <a:rPr lang="en-US" altLang="zh-CN" sz="1600" dirty="0">
                <a:ea typeface="MS PGothic" panose="020B0600070205080204" pitchFamily="34" charset="-128"/>
              </a:rPr>
              <a:t> -&gt; 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sz="1600" u="sng" dirty="0">
                <a:solidFill>
                  <a:srgbClr val="FF0000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01</a:t>
            </a:r>
            <a:r>
              <a:rPr lang="en-US" altLang="zh-CN" sz="1600" dirty="0">
                <a:solidFill>
                  <a:srgbClr val="000000"/>
                </a:solidFill>
                <a:ea typeface="MS PGothic" panose="020B0600070205080204" pitchFamily="34" charset="-128"/>
              </a:rPr>
              <a:t> :  P1 &amp; P4 not match</a:t>
            </a:r>
          </a:p>
          <a:p>
            <a:pPr lvl="1" eaLnBrk="1" hangingPunct="1"/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10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101 </a:t>
            </a:r>
            <a:r>
              <a:rPr lang="en-US" altLang="zh-CN" sz="1600" dirty="0">
                <a:solidFill>
                  <a:srgbClr val="000000"/>
                </a:solidFill>
                <a:ea typeface="MS PGothic" panose="020B0600070205080204" pitchFamily="34" charset="-128"/>
              </a:rPr>
              <a:t>-&gt; 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u="sng" dirty="0">
                <a:solidFill>
                  <a:srgbClr val="0000FF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ea typeface="MS PGothic" panose="020B0600070205080204" pitchFamily="34" charset="-128"/>
              </a:rPr>
              <a:t>0</a:t>
            </a:r>
            <a:r>
              <a:rPr lang="en-US" altLang="zh-CN" sz="1600" dirty="0">
                <a:solidFill>
                  <a:srgbClr val="FF0000"/>
                </a:solidFill>
                <a:ea typeface="MS PGothic" panose="020B0600070205080204" pitchFamily="34" charset="-128"/>
              </a:rPr>
              <a:t>101</a:t>
            </a:r>
            <a:r>
              <a:rPr lang="en-US" altLang="zh-CN" sz="1600" dirty="0">
                <a:solidFill>
                  <a:srgbClr val="000000"/>
                </a:solidFill>
                <a:ea typeface="MS PGothic" panose="020B0600070205080204" pitchFamily="34" charset="-128"/>
              </a:rPr>
              <a:t> :  P2 not match</a:t>
            </a:r>
            <a:endParaRPr lang="en-US" altLang="zh-CN" sz="32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lvl="2" eaLnBrk="1" hangingPunct="1"/>
            <a:endParaRPr lang="en-US" altLang="zh-CN" sz="2800" dirty="0">
              <a:ea typeface="MS PGothic" panose="020B0600070205080204" pitchFamily="34" charset="-128"/>
            </a:endParaRPr>
          </a:p>
          <a:p>
            <a:pPr lvl="2" eaLnBrk="1" hangingPunct="1"/>
            <a:endParaRPr lang="en-US" altLang="zh-CN" sz="2800" dirty="0">
              <a:ea typeface="MS PGothic" panose="020B0600070205080204" pitchFamily="34" charset="-128"/>
            </a:endParaRPr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CE71853-5F75-4347-B074-AF78D1DCC356}" type="slidenum">
              <a:rPr lang="zh-CN" altLang="en-US" sz="900">
                <a:solidFill>
                  <a:srgbClr val="898989"/>
                </a:solidFill>
              </a:rPr>
              <a:pPr/>
              <a:t>35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6042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28" y="1476046"/>
            <a:ext cx="2459781" cy="108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21828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496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7830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3164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6494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1160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0000FF"/>
                </a:solidFill>
                <a:cs typeface="宋体" charset="0"/>
              </a:rPr>
              <a:t>1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716293" y="42976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21828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32496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1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7830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0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3164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6494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0000FF"/>
                </a:solidFill>
                <a:cs typeface="宋体" charset="0"/>
              </a:rPr>
              <a:t>0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1160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1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2716293" y="469771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1828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1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32496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37830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0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43164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FF0000"/>
                </a:solidFill>
                <a:cs typeface="宋体" charset="0"/>
              </a:rPr>
              <a:t>1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16494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0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11160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chemeClr val="bg1">
                    <a:lumMod val="85000"/>
                  </a:schemeClr>
                </a:solidFill>
                <a:cs typeface="宋体" charset="0"/>
              </a:rPr>
              <a:t>1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2716293" y="5097760"/>
            <a:ext cx="339229" cy="285750"/>
          </a:xfrm>
          <a:prstGeom prst="ellipse">
            <a:avLst/>
          </a:prstGeom>
          <a:noFill/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1350" dirty="0">
                <a:solidFill>
                  <a:srgbClr val="0000FF"/>
                </a:solidFill>
                <a:cs typeface="宋体" charset="0"/>
              </a:rPr>
              <a:t>0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030874"/>
              </p:ext>
            </p:extLst>
          </p:nvPr>
        </p:nvGraphicFramePr>
        <p:xfrm>
          <a:off x="5712619" y="2785492"/>
          <a:ext cx="2743200" cy="253733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 Match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Error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None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None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 &amp; P2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 &amp; 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P5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 &amp; 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P6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0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 &amp; P2 &amp; P4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P7</a:t>
                      </a:r>
                      <a:endParaRPr lang="en-US" sz="1400" dirty="0">
                        <a:solidFill>
                          <a:srgbClr val="00000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T="34283" marB="3428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0473" name="矩形 1"/>
          <p:cNvSpPr>
            <a:spLocks noChangeArrowheads="1"/>
          </p:cNvSpPr>
          <p:nvPr/>
        </p:nvSpPr>
        <p:spPr bwMode="auto">
          <a:xfrm>
            <a:off x="1188102" y="3810694"/>
            <a:ext cx="403244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350" dirty="0">
                <a:ea typeface="MS PGothic" panose="020B0600070205080204" pitchFamily="34" charset="-128"/>
              </a:rPr>
              <a:t>1           2            3           4            5           6           7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64152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Internet </a:t>
            </a:r>
            <a:r>
              <a:rPr lang="en-US" altLang="en-US" dirty="0">
                <a:ea typeface="宋体" panose="02010600030101010101" pitchFamily="2" charset="-122"/>
              </a:rPr>
              <a:t>"</a:t>
            </a:r>
            <a:r>
              <a:rPr lang="en-US" altLang="zh-CN" dirty="0"/>
              <a:t>Hour Glass</a:t>
            </a:r>
            <a:r>
              <a:rPr lang="en-US" altLang="en-US" dirty="0">
                <a:ea typeface="宋体" panose="02010600030101010101" pitchFamily="2" charset="-122"/>
              </a:rPr>
              <a:t>" </a:t>
            </a:r>
            <a:r>
              <a:rPr lang="en-US" altLang="zh-CN" dirty="0">
                <a:ea typeface="宋体" panose="02010600030101010101" pitchFamily="2" charset="-122"/>
              </a:rPr>
              <a:t>Protocols</a:t>
            </a:r>
            <a:endParaRPr lang="en-US" altLang="zh-CN" dirty="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513F348-A349-4A7E-92EC-70C9EDE45BEF}" type="slidenum">
              <a:rPr lang="zh-CN" altLang="en-US" sz="900">
                <a:solidFill>
                  <a:srgbClr val="898989"/>
                </a:solidFill>
              </a:rPr>
              <a:pPr/>
              <a:t>4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2355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5372"/>
            <a:ext cx="4115861" cy="282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800" dirty="0"/>
              <a:t>More people, more useful</a:t>
            </a:r>
          </a:p>
          <a:p>
            <a:pPr lvl="1"/>
            <a:r>
              <a:rPr lang="en-US" altLang="zh-CN" sz="2400" dirty="0"/>
              <a:t>Value to me = N</a:t>
            </a:r>
          </a:p>
          <a:p>
            <a:pPr lvl="1"/>
            <a:r>
              <a:rPr lang="en-US" altLang="zh-CN" sz="2400" dirty="0"/>
              <a:t>Value to society is N</a:t>
            </a:r>
            <a:r>
              <a:rPr lang="en-US" altLang="zh-CN" sz="2400" baseline="30000" dirty="0"/>
              <a:t>2</a:t>
            </a:r>
          </a:p>
          <a:p>
            <a:pPr>
              <a:spcBef>
                <a:spcPts val="2100"/>
              </a:spcBef>
            </a:pPr>
            <a:r>
              <a:rPr lang="en-US" altLang="zh-CN" sz="2800" dirty="0"/>
              <a:t>Network, dumb vs. smart</a:t>
            </a:r>
          </a:p>
          <a:p>
            <a:pPr lvl="1"/>
            <a:r>
              <a:rPr lang="en-US" altLang="zh-CN" sz="2400" dirty="0"/>
              <a:t>Standardize vs. flexibility</a:t>
            </a:r>
          </a:p>
          <a:p>
            <a:pPr>
              <a:spcBef>
                <a:spcPts val="2100"/>
              </a:spcBef>
            </a:pPr>
            <a:r>
              <a:rPr lang="en-US" altLang="zh-CN" sz="2800" dirty="0"/>
              <a:t>Network is a black box</a:t>
            </a:r>
          </a:p>
          <a:p>
            <a:pPr lvl="1"/>
            <a:r>
              <a:rPr lang="en-US" altLang="zh-CN" sz="2400" dirty="0"/>
              <a:t>Simplify the system that uses it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227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Packet Encapsulation</a:t>
            </a:r>
            <a:endParaRPr lang="zh-CN" altLang="en-US"/>
          </a:p>
        </p:txBody>
      </p:sp>
      <p:pic>
        <p:nvPicPr>
          <p:cNvPr id="56322" name="Picture 4" descr="http://ou800doc.caldera.com/NET_tcpip/graphics/encapsul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5901"/>
            <a:ext cx="5268516" cy="323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9718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36576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43815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5054204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64008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7162800" y="45612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2971800" y="467558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3005137" y="4675585"/>
            <a:ext cx="62228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 dirty="0">
                <a:ea typeface="宋体" charset="0"/>
                <a:cs typeface="宋体" charset="0"/>
              </a:rPr>
              <a:t>22Bytes</a:t>
            </a: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3682604" y="467558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725466" y="4675585"/>
            <a:ext cx="62228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charset="0"/>
                <a:cs typeface="宋体" charset="0"/>
              </a:rPr>
              <a:t>20Bytes</a:t>
            </a: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4381500" y="467558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4452937" y="4675585"/>
            <a:ext cx="62228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charset="0"/>
                <a:cs typeface="宋体" charset="0"/>
              </a:rPr>
              <a:t>20Bytes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6510338" y="4675585"/>
            <a:ext cx="55335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charset="0"/>
                <a:cs typeface="宋体" charset="0"/>
              </a:rPr>
              <a:t>4Bytes</a:t>
            </a: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6400800" y="467558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3657600" y="49041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6400800" y="490418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4343400" y="5018485"/>
            <a:ext cx="110479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050">
                <a:ea typeface="宋体" charset="0"/>
                <a:cs typeface="宋体" charset="0"/>
              </a:rPr>
              <a:t>64 to 1500 Bytes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3657600" y="5018485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8801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 Layer</a:t>
            </a:r>
            <a:endParaRPr lang="zh-CN" altLang="en-US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Entities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Client and server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End-to-end connection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Name space: </a:t>
            </a:r>
            <a:r>
              <a:rPr lang="en-US" altLang="zh-CN" sz="2200" b="1" dirty="0"/>
              <a:t>URL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Protocols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HTTP, FTP, POP3, SMTP,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What to care?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Content of the data: video, text, …</a:t>
            </a: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DFE40AF-7859-4473-8B71-9836EB31B407}" type="slidenum">
              <a:rPr lang="zh-CN" altLang="en-US" sz="900">
                <a:solidFill>
                  <a:srgbClr val="898989"/>
                </a:solidFill>
              </a:rPr>
              <a:pPr/>
              <a:t>6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25604" name="AutoShape 2" descr="data:image/jpg;base64,/9j/4AAQSkZJRgABAQAAAQABAAD/2wCEAAkGBhQSEBQUExQUFRUVFRQUFRUUFRQUFRQXFhQVFxUWFRUXHCYeGBkkGRQVHy8gJCcpLCwsFR4xNTAqNSYrLCkBCQoKDgwOGg8PGikcHyUqKiwpLCwpKSksKiksLCwsKSkqLCwpKSwsLCwsLCwpLCwpLCwpKSkpKSwsKSksLCksLP/AABEIAOEA4QMBIgACEQEDEQH/xAAcAAEAAQUBAQAAAAAAAAAAAAAABgEDBAUHAgj/xABBEAABAwIDBQQHBwMDAwUAAAABAAIDBBEFITEGEkFRYRMicYEHMlKRobHBFCNCYnLR8JKi4RVTgjOy8RYkc4PS/8QAGwEBAAMBAQEBAAAAAAAAAAAAAAMEBQYCAQf/xAAtEQACAgEEAQMBBwUAAAAAAAAAAQIDEQQSITEFE0FRIhQVMmGBobFCUnHR8P/aAAwDAQACEQMRAD8A7iiIgCIiAIiIAiIgCKl15c9AeroSo3jO3VPASA7tHj8LCDbxdoFEa70hTyepaNvTM/1FRSujEtVaS2zlLCOnPlAzJA8clhy4/Az1pWe+/wAlyCoxkuN5JXOPVxKxzi7QoHqfhF6PjG+2dddtfS/7o/pd+yN2upv90eYd+y5CcbHL5KoxscvivP2mRJ92L5Z2eLHoHaSsPmB81mMlB0IPuK4cMVaVlUuNuYbxyOb+lx+S9LU/KIpeMa/CztQKqCuZ4f6Q5mWD7SDr3Xe8KXYRtlBPYB248/hfkfI6FTxtjIo2aWyvtG/ReQ5VupSsVREQBERAEREAREQBERAEREAREQBFQrW4vjDYGXNi7gPkvjeFlnxtJZZmzztYCXODQNS4gAeZXLfSTtY8zNhhk+6MYc4scN1xJOrhwFtFG/SPtDLLK2MuO6Gtc7lvOF7W6Cw961uHYX9opsnEOYXtA/C4ZEX+KgsnmGUXvFONl63Lgy6Gjc8B2gOjjx/S3l1WHj94i0B5JINwbZcjkr0209og1jSH2DSTazbZZc9FoJHlxJJuTqTqqcY8nY06ebeZdHo1Lua8md3NebKtl7wi6qUO2dzVRM7mvNlWy+j0UexVOXttc4KzZUsvmEfHQvgzosXI1WXFiwPHP4+9aaypZfNiIZaZM6Ns76RpYCGyEyx6WJ7zf0u+hXU8HxuKpYHxODhxHFp5OHAr5pbIea2WC7RzUsokidYjUatcORHEKauxx4fRjavxCmt1fD/Y+lQqqNbH7ZxV8V292Rtu0jOrTzHNp5qSAq2nk5ecJQk4yWGVREX08BERAEREAREQBERAFS6qsesqhGwudoB/4AQGJjeMtgjLjrwCgokfUSFzjnx/IDw8VjYzi5nkLz6rTZg4F31AW2oIQ1gA8T1OpWdZP1JY9jMnZ6s8LpHNNvqbdqbjRzG28W90/JTqvwxlNTwhoAaxrQ49SM3H/lf3rTekTCS6LtG6sO9/xdbe9xAPvUh7ZtRSMvmJIm382gfP5Kylvrwa3j7FCSb9mcjlzcfE/NebK/WUpjkcx2rSQfLj7lvNntlTNZ8l2x8BoX+HIKrnB+nTtrqr3N8e35mlosMkmNo2F3PkPE6KSUOwRP8A1ZP+MYv8Ss3F9qYKMdlE0PeMuzZk1n63Dj01UQxDamqm1kLGn8MfcHvGZ969RhKRg6nykvnaiat2Lpm6hx/U+yr/AOjqZ2jT5SE/Vc17Auz77uuZT7M4ZjeHXMKR0MzfvFf3sntXsEw+o9zTyeN79io9iezk0Gbm3b7TMx58liYftPVQerIXtH4JO+PjmPJTTAtsoqg7jvupDluuN2u6NcfkVHKEol+jyE+01JECshCnGPbINfd8I3XcWaB3hyPRQp7CCQQQRkRyPJecm9RfC9Zj2W7KpKrZUsvuSZ1mVhOKyU0zZYnbr2+4ji0ji0r6G2Z2gZWU7JmcRZzfZcPWaV83kKY+jTar7JUdm8/dS2v+Vw0cPLJS12be+jA8v4/1a/UgvqX7o7uitxyXAINwcx15WVxW8nFBERfQEREAREQBERAUcVBNuMZJcIWHjbxcRn/SPieimOJ1giie8/hBPieA99lyOrqy58khN927AebnHvn5/BVr5YWEVNTPbHC9yzI/Ow0bkOvM+9SSHFmbgN7mwG6NbqJxFZsBWcpbTKhY4vgkP2tsrSyQAAg24jMWIK0OEk07jTON25ugdzYdWdS35FZsDl7xDDu3j3Qd1470buLXjQ/TwVim1p8l+i5xfJra3Z5s9Q2Qkbo9dvF1tP8AK1m121Rj/wDbwGzrWe5v4Bput5HPyWzgxCR0b7ANnZvMcx2QbIL69OIXPJaRzJHNk9YOO+dSTqT11+KsqndM6h69qhbnnHCKU1He5JAAPee7nyHM9Ft6OmZlZvg543nH9LBkFXC8O7ZwvkGi/wCVjenXqpBTiNouwC50vqOFyea3qdCksyOVu8lKbe3l/L/0YbaU20f5lrfhZYlThzj6pIPI2+YUijpiczmrjqFWJaelrGCCGpujznP8EEnpZL95l+trH3rHqMKdu7wGQ1sblviOXVTSrolpnxkE2ytfT4rx93Vzj2z79520zUkbDY3aovIgndd2kbz+K34XHnyPHRZe1+BbzTMwd4euB+Ie1bmFC8RpbEPYd034fgde4t0P0Wzh28qmt3XCOQWtdzMz4lpF1zd+mlXNo7fx/kYzUbYvD9zWWVLIcTbneG36HuFvAOBQVsR9tviGuH9p+ih2tHXV+Qon74CNdYgjUG69sDXeq5rvOx9xVHxkai3ivJZUoTXDydw9G+0Pb04Y495gFv0nQeRuFMwuDbBYwYKiM3yLuzd4Pzb/AHA+9d1ifcAjQi6saezOYP2/g/O/Jaf0NRKK6LqIitGcEREAREQBUKqqFARXb/EOzgA5kuPl6v8AcR7lzOY2jjbxILz4nRSr0nVd5Wx/pH1P0USxB/3pHBoDfcFn3PLMnVSzJnuMrLicsCNyy43KmygbOBy3OEM3pB0ufd/laCF6kGz57zug+qkq5kW6eWiLbRzCLFrN0mYwP/VbI/Ae9QvFKsS1UjhoHbgPPdyv71JdsJD/AKo4+wL/ANMRIUKoHd2/Nx+QW3peZLJoWybof6kvo+5T9X/I5fK/vWfh0WQWqll7jByt8BZbbDn6Lp5LETnq2t+CQ0VPdZstFksOinss+asuFQk3k0FjBoa2JRytG64OHA/wKS10qjOIyK5SU9RhIxMYpgxwcACx+o8c/wBviszZ3AaeseY29x5Hd1sHDOzhy1FwrGMSAwRg+wPrb4Kz6PqkiuiI9oD+4D6rnvITeG/dG5oI4X5Pk22I+jGojzDC4c43B/w1UbrMAcw2ddp5PaWn4r6CqzYea187Q8WeGuHJwB+YXLX+Z9CzZOOUa0Km1lM+fJaAjVvmMwvdG57bhj+F913eaeliuw4hsXTSXs0xHnGcv6DcKI4nsBLES+O0oHs5OA6sOvkrlHktLqOE8P4ZKrNRTymRR+PCPIRhryY3Xa47o3XB1w06Hz4r6G2RxDtqZh5Ae4i4XzJisZa+xFiMraHInVdx9EeIb9OwHiwf2n/KneIWxa6fB91Fsr4759nRkVAqrQM4IiIAiIgCoVVeSgOQ7aTb2IAcN75H/Cj1W/715/MVtcfdfEM/af8A9zlpqo/eP/Ufms6ztmJd2/8AJejcsqNywY3LJjeq8kV2jYQvUh2cl77hzb9VF43LbYLVbsrb8bj3r5B7ZElMsSRpNuoLYhf/AHIxbzY5nzsoFQHukeyb+Wh+i6t6RsPLomTN1iNneBIIPk4fFcvnb2c5I9V/fb4HUeRuPJa1M8cmtDmMom4jqt4BbKhqrZKONk3XdDmP2Wwhnuuq090bYJHO6iqVVmSXU9Z1V91dkotFWEK47ECvbpyfVqeDbVlatFPJvH5KklRfVYU9aG5pOcaY5Z5gpaieF0ecZrNAOAA92SzfRzAX1sP6t4+Rv9FGKiYvd4rpnofwgmSScjJg3G+J/hXI6yeYs6rTw2pHT6z1fMLCKyqx2gWKSvz3yU1K/Hwa1S+ktuWPIVfeVjSFU4ImI9tNsxDVgl43ZAO7K0d7oHe0PFZPo7ww0j44i7e9YX53B4cFlTOz46cFXCHWqYv1D6roNJda3CLeVlEM0trOhhVXkL0uyRlhERfQEREAVCqqhQHFtqxu1/8A9jx/df6rR4hlK7xv7wpL6S4SyqLvzNf/AFNz+LCo7jHrtcPxNCoTWGzGuWGy0xyyI3LCY5X43KBorGex6yYpFgMer7HqFo8k4pZG1EBDsw5u48eWf7rle0ezzopDC7gS6F50cDwJ5HLwPiphhOJ9k/P1Tk79/FSDFsJiq4d1/ix41aTxHTortNhp0W5WV2jiDJrXa8EEGxByIKvxyHgbrd7RbMviduzg20ZOwXBA0Dufgcwo5UYVIzMDeb7TMx7hmFoVWyhzFlqVddyNi2qI1Xr7ao8SRx+KqZDzV5eQsKb8bWbeor8tVrJZyVRkLiND55BbHCcDkmkEcTHSPPAaDqeQ6lVrtRKzmTLdOnhUsIt4Vhr5ZGsY0ue87rWjr/Lr6G2cwVtJTMiFjui7zzdbvFanYjYZlE3feQ+dw7zuDB7LPq7ipDVzcB5rnfIayMI5/wCZoVwzwY8slzdWnFeirbiuFlJzk5P3NFLCwW3lYsrlekcsWZynrR9MWU5ny/dXMDzqoh+a/wACsV79fE/DJbPZGC9Rvey0n6Lb0cM3RRBY8RZOgvSoFVdoZgREQBERAFQqqIDnvpTw/eY144tLT4tO+34by54479ODxYbeWnyPwXbdqcM7ele0C7h32+Lc7eYuPNcSoxuyOYdHXHz+iq2rkztTDEs/JhscrzXLHlZuuLeS9Neq7RnmayRX2PWC1yvNeomj4Z7Hra4XjDojbVp1HLq3qtEyRXTUAfzM+C8pNPgRyn9PZPYqmOdhHdc0jNrvqDooTiuH0zJSYN6/Gx7g52vr8liyVRsSTui2efDqsKgpJ66XsacHd/HIcmtbzceA6alaFcXFbp8G3TW8Zn2WppDNIIYIxLI42FmgkeH76LeR+iOsNt6SBvPMm3uGZXQNmNmIKCO0Y3pCO/KR3ndB7LegW6NQOqqW+QrXEZIuem2c9wv0OMBvUTOf+WMboPi52anOGYPDTM3IY2xt42GZ/U7U+avOquQWPJKTqsnUeVilw8k0KWXZ6ngFiqq8FczqNRO+WZFyEVFcFHFWnuXtzljyOUUYnstyOWFUSZLIkesCV9z4fNXqoHxlt44KU7GU2T3+DR5Zn5hRdrbef8sug4LR9lCxvG1z4nMrpPGU5nufsVNRLCwZwVURdGUQiIgCIiAIiICjguNbd4CYKpzmizX99ttBc94eR+C7MtHtVgf2mAtHrt7zD14jzGSjsjuRFbXvjg4pXM32h41Gv86LAa5bqSAxuIIsLkEcjoVq6yk3TcaH+WVJoyLIhr1cY5YjXqs1Rutv7kxkhxngzTUWsBmToOf7BJJgwbzzn/MmhWqRo3d69y7U/QdFJtmfR66of29XdkIP3cd7OkHM+y0+8qfEKY7pmzptMoLL5ZqdnNl5sSfvG8VM0955GvRntO+AXV8NwyKmiEUDQxg14ucfaceJKyGgNaGsaGsaLNa0WAHgvO8ub1vkZWvbDhGrXVjllbqhKoSvBKw5zLKRVzl4VCUJVSU8ntIEq25yq4q09y8pHoo9yxpHr296w55rZDVWq4Ngt1EvAa/zNWWs93BehH/55/4VHXJAGZNgB1K1KaskcmbDZ6g7WcE+qzvHlf8ACPep0AtdgeGdjEAfWObj15eS2S67SU+lWk++zNslukVREVsjCIiAIiIAiIgCoQqogIJtzsxe88bf/kaP+/8Adc/lgytqF3lzLjPTiuebW7ImMmWIXYc3NAzZzI/Kq9lfuipdTnlHM56a3gsCshO7vcBkel9FKJ6UHxWvfAWE3F2uFnDgR+6gi8Mz9rjLJd9HLWyVscUmbRvPAPEtBIaenHyXZJJS5cAO/SzMkjdm1wfG8dOfhoQux7M7TR1sPaNs17bCWO/qO6flPA+SzfMQslWpx6XZ0GlsjM3N15JXklUXISmaSRUlUJVLqhKhcsnrBW68Eqhcrb3r4lk+lXOViR68PqB/nh71aeb5aqzCt55Bbknv6vv4eXNWmx/ziVeEeWeZGR+h/nJWpXrTrqxwRuRbkepHszgpH3zxn+AHgPaPXkrOA7PlxEkoy1a08eRKlYauj0Ojx9c/0KVtn9KKgKqItgrBERAEREAREQBERAEREAXlzV6RAQraPYjevJAADqY+B6t5eCgtRSFpIcCCMiCLHzXbrLWYts/FUDvt73BwycPPiOihlWn0QTpT6OL1GHtcC1wyPLUHmOq01PLNQTtkjPgdWyN4tcPmF03FNh5Y7ln3jenrebePko5UYfcFr23B1aRb3cQVFhriS4IEpVvKJXs3tPFWMu3uyAd+InvN6t9pvX3rbXXJZMJlgeJICTu5ttlI3/8AQ/llK8C9IrH2ZVN7N2naAdwn84GbD1GS5nXeFy99HXwa1OtjjEuCXErwXK8x7XNDmlrmnRwIIPmMlQhY32OSfPBe3p9GG9xLiLkZC1rZ8Dnn/CvHYdM+bs/msp6tuercNO8LAyWHx8yvDzZXhE52TQT4LPptnHOzed0chmf8K/TpJz/CiKVij2aaNpcS1oJJGg8Qt/hOzYaQ+Sxdwbwb+5W2o8OZGO623M6k+aygFvabQxr5lyyrO5y4RQBekRaRAEREAREQBERAEREAREQBERAEREAVLKqIChCxavDI5fXY13iM/estEBG6nYiF3qlzf7h8Vp670b7/ABY7qQWn3hTyypZedqPDri/YgOF+jqSE3jmczPPcfl5tLbFSimwSws95cedgPfZbZLKKVFc/xI9QWzo1v+iN9p3wVyPCIx+G/ibrOSy+R01Ueookc5P3PDIwNAB4L2Aqop0kujwERF9AREQBERAEREAREQBERAEREAWDjGLspojJJewsABmXOOjWjmVnKK7X51NA0+qai56kN7vxQFZdrJo2iSajeyHK7w9rnMB4vYNApJTzBzQ5puHAEHmCLgrSY/jD495n2SSaPcu5wLAwgg7wIJvotZU4w6WKiiprwCpubi29HGwXIbwvwQEyul1Epo30VTT7sskkM7+ye2V2+WuIJa5rtR4LzRwvrpZ3vmljiikdDGyJ25my289x4m500QEvuhKhUePzxUla1zt+WlduNeRm5rrbjnDiQDfyVnFqR9PSNqWVc7pHCO5L7tl3yAQ1trA5m1tEBKavGBHUQw7pJlDyHXFm7gvmON1srqI1kO5X4e27jaOYXed53qjU8StTFjUdQZXzVj4Xb72wsY4tDGtNg4gDvE9UB0RaTF9ouylbDFG6aZw3txpDQ1vtPcdAmyGLOqKVr35uBcxxGW8Wm295ixWDs/3sRr3HUGJo6N3SfoEBmYdtGXTdhPEYZSN5oLg5rwNd1w1Ky8NxgTSzxhpHYvDCbjvXbe4V+qw2OR8b3tu6IksNyC0kWOnRRPDcKdPWVw7aSNgmbcRHdc5xYLXdrYDggJvvJvKGYbiEoo65plc51O+VjJD69g0EEnmLrxHUzU9Aat8zpZZIYwxrv+m0uI3CAOOYJPFATbeS6heJYXNTU32ltRM+WMB8ge68cgyL27mgyvZXcRq5ZqymZFM+KOWnfI7dtcjI5X0dna6Al903lCKXD5vtstIKmbsRGya5N5czbdEh0HEq9hWJPpxXse90oprOjLzd1iy+6TxzQExugK5p/rDRT9uK55qt3tOzuezJ1MXZ2ta2V10PDqrtImSWtvsa63K4BsgMlERAEREAREQBERAFpdqMHdURN7MhssT2yRE6bzeB6ELdKlkBFZ8Yq5I3RGieHuaWl3aM7O5FiQdbZqw/Z2aOnonRhrpqTVu9YPaRZ7Q7nopjZLICKdjPWVMD5IXQRQOMlnlpe+S1hYDgLqkMVRRzTbkDp4pXmVu45ocx7hZzXB3DLVSyyWQEJmo5YaOpklcGT1T8mgb9i6zWRjmSLi/VYtNhn2YNlkw8kRjeu2ftQywzcI3G1xYlTXE8LZOzckFxcEWJBBGYII0IWufsqHDdfPUPZoWOkyI5EgXI80BjTQuqKqiqYxeIMkJcSBYPaN24WLRRT0faxNp3TsdI58T2luW+b7sl8xY8VK6enDGhrQA1oAAGgA0CuWQGtwGnlbC0TuDpDcutawucmi2thxWqxGgngq3VNOztWyNDZorhru76rm31NuClCpZARaGCpqqmKWWMwRQ3c1hcC+R5Fu8G5bo5LMwHDnx1FY9zbNlla5huDvANtw0zW9slkBFIMFlEOINLc5pJHRi47wcwAeGayp8BdLhrad3deIYxz3XsAtp1CkNksgIbWurKmD7M6nMZcGsllLmmPdHrFnEkjgti7B3trqd7W/dRQPjJuMibBuXkpDZLIDRQYc8YlLMW/dugYwOuM3B1yLLHgwJzpa8PFmVG4GG4Nx2ZaTbhmpLZLICHwvrGU4pm0/3rWiNs92GIAZCTPO9uFlK6Vhaxocd4gAE5C5AzNgrtlVAEREAREQBERAEREAREQBERAEREBQqqIgCIiAIiIAiIgCIiAIiIAiIgCIiAIiIAiIgP/9k="/>
          <p:cNvSpPr>
            <a:spLocks noChangeAspect="1" noChangeArrowheads="1"/>
          </p:cNvSpPr>
          <p:nvPr/>
        </p:nvSpPr>
        <p:spPr bwMode="auto">
          <a:xfrm>
            <a:off x="155972" y="177403"/>
            <a:ext cx="3048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02" y="1194023"/>
            <a:ext cx="1295400" cy="11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30" y="1194023"/>
            <a:ext cx="1946672" cy="119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607" name="直接箭头连接符 6"/>
          <p:cNvCxnSpPr>
            <a:cxnSpLocks noChangeShapeType="1"/>
          </p:cNvCxnSpPr>
          <p:nvPr/>
        </p:nvCxnSpPr>
        <p:spPr bwMode="auto">
          <a:xfrm>
            <a:off x="6450037" y="1770285"/>
            <a:ext cx="708422" cy="11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内容占位符 2"/>
          <p:cNvSpPr txBox="1">
            <a:spLocks/>
          </p:cNvSpPr>
          <p:nvPr/>
        </p:nvSpPr>
        <p:spPr bwMode="auto">
          <a:xfrm>
            <a:off x="5220072" y="2544916"/>
            <a:ext cx="3312368" cy="25622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&lt;html&gt;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&lt;head&gt;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  &lt;title&gt;Google&lt;/title&gt;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  &lt;script&gt;</a:t>
            </a:r>
            <a:r>
              <a:rPr kumimoji="1" lang="en-US" altLang="zh-CN" sz="1600" dirty="0" err="1">
                <a:solidFill>
                  <a:srgbClr val="0096FF"/>
                </a:solidFill>
                <a:latin typeface="Consolas" panose="020B0609020204030204" pitchFamily="49" charset="0"/>
              </a:rPr>
              <a:t>window.google</a:t>
            </a: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=…..</a:t>
            </a:r>
            <a:r>
              <a:rPr kumimoji="1" lang="zh-CN" altLang="en-US" sz="1600" dirty="0">
                <a:solidFill>
                  <a:srgbClr val="0096FF"/>
                </a:solidFill>
                <a:latin typeface="Consolas" panose="020B0609020204030204" pitchFamily="49" charset="0"/>
              </a:rPr>
              <a:t> </a:t>
            </a:r>
            <a:endParaRPr kumimoji="1" lang="en-US" altLang="zh-CN" sz="1600" dirty="0">
              <a:solidFill>
                <a:srgbClr val="0096FF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  &lt;/script&gt;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&lt;/head&gt;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  &lt;body&gt;  …  &lt;/body&gt;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kumimoji="1" lang="en-US" altLang="zh-CN" sz="1600" dirty="0">
                <a:solidFill>
                  <a:srgbClr val="0096FF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6671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Transport Layer</a:t>
            </a:r>
            <a:endParaRPr lang="zh-CN" altLang="en-US"/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Entities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Sender and receiver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Proxy, firewall, etc.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End-to-end connection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Name space: </a:t>
            </a:r>
            <a:r>
              <a:rPr lang="en-US" altLang="zh-CN" sz="2400" b="1" dirty="0">
                <a:solidFill>
                  <a:srgbClr val="0096FF"/>
                </a:solidFill>
              </a:rPr>
              <a:t>port</a:t>
            </a:r>
            <a:r>
              <a:rPr lang="en-US" altLang="zh-CN" sz="2400" dirty="0">
                <a:solidFill>
                  <a:srgbClr val="800000"/>
                </a:solidFill>
              </a:rPr>
              <a:t> </a:t>
            </a:r>
            <a:r>
              <a:rPr lang="en-US" altLang="zh-CN" sz="2400" dirty="0"/>
              <a:t>number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Protocols: TCP, UDP,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What to care?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TCP: Retransmit packet if lost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UDP: nothing</a:t>
            </a:r>
            <a:endParaRPr lang="zh-CN" altLang="en-US" sz="2000" dirty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3B82F30-979A-4332-B850-016B09BCD691}" type="slidenum">
              <a:rPr lang="zh-CN" altLang="en-US" sz="900">
                <a:solidFill>
                  <a:srgbClr val="898989"/>
                </a:solidFill>
              </a:rPr>
              <a:pPr/>
              <a:t>7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26628" name="Picture 2" descr="http://t0.gstatic.com/images?q=tbn:ANd9GcQQccPTdD1WU9LGtRHN4OOgyvFFSZvOFo_6bQMdvKsTA0UYwQMolS2su8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835" y="1004888"/>
            <a:ext cx="1838325" cy="102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4" descr="data:image/jpg;base64,/9j/4AAQSkZJRgABAQAAAQABAAD/2wBDAAkGBwgHBgkIBwgKCgkLDRYPDQwMDRsUFRAWIB0iIiAdHx8kKDQsJCYxJx8fLT0tMTU3Ojo6Iys/RD84QzQ5Ojf/2wBDAQoKCg0MDRoPDxo3JR8lNzc3Nzc3Nzc3Nzc3Nzc3Nzc3Nzc3Nzc3Nzc3Nzc3Nzc3Nzc3Nzc3Nzc3Nzc3Nzc3Nzf/wAARCACLALsDASIAAhEBAxEB/8QAHAAAAQUBAQEAAAAAAAAAAAAABQECAwQHAAYI/8QAQxAAAgEDAwIDBAYGCQIHAAAAAQIDAAQRBRIhBjETQVEiYXGBBxQykaGxCBVCUnLBIyQzNENic5LRFiUmNURTg+Hw/8QAGAEBAQEBAQAAAAAAAAAAAAAAAAECAwT/xAAjEQACAgEFAQEAAwEAAAAAAAAAAQIREgMTITEyIkEzQ4Fx/9oADAMBAAIRAxEAPwDca6urqA6kOcHHelqOaVIonkkZURVJZmOAB6k0B4r6VtZ1HRtFtJ9Kumt5XuQrMqgkjaTjmvE6d9Keuw258dLe5kyQhaE5JyAB7OPfQ36QOu16q1X9XaYP+2WuWWUjmd+273Ljt65z6V4/Q7yS36x0zY7KiXKZAPHJzVSt0HwjXrX6XI1QfrDTQp8/DlIP3MB+dHLP6S9CuERpPHh3An7AYDB9xNZb1R1Hr367vbfSfAls7WTwWR4hLuYD9rPek6UuINbvr2PXtIsYzaW5lLwQmEsMnOQDj3VrbuVWZyqNtG32/VOhzsEXUIlY84kynf40TgvbW4AMFxDIP8jg183P1B0+szH9VaxZhSNslveK3zKt8q9BBaabZaLBr0muzW8N6u1XntVZznPs4XnOAe1TFltG8DB7UtYfpOt3s7pbaH1JYX0rsCsYlkhkwM+TDGK9H+vOr7JkDWy3OFAKxzRsx9+Dg1KYtGm11Z5F19dxu632nTRiMkHdbuOfTjIq3bfSTpMsixyIVcjnDjj3HODUKe4rqCW3U2mXGNsxyQD69/hV+PUrKX7FzH8zigLldTEdXGUZWHqpzTs0AtdXZpCaAWupjsqqWcgKOcntUVneW97F4tpMk0ecbkORmgLFdXCuoDq6uprEYznigEkdURmcgKBkknAAr5/+ln6SDrM0miaHJjTYm23E6H+8H90f5B+NW/ph+kg3Jm6d0GbEIJS7uUb7Z80U+nqfOse5JzngigC2iHE7f6Z/lSwNjqGJweRIpBqtp92tpKXcbsoV7Z86uxSQvqEckI5cgsAc7Tu4GfhWoeiS8lPVZZY9W1AI8gR7mTI3EZOT3o5Ya1JONVe2knH/AGkwgylSRyuewHHJ99DerF26pOhbvPKwAHrtp3S0Ylku4sbt9tImM48s/wAq3H2/9My8kml6+7TxR3rWghSMqRJDwQBwCRznii19rwi0Dp6GaAXFskdyHjyVBJfA+4fnXkNQKm8m2hFXecIvkBxR68gik6YtHlRmaLxVUBsYZnj7/eazHyyy7Qb6YvbM67oN+tosExvTGWR1ZCmMEYznPxFVru70bW9Umubu7eC8uLh1b+ibCDdhSWB9K8300fD1yycAgpKpbA94p+rxNpWsymG4ZZg5kBTjw23Eij8IL0aNpmq3Fh0jFp1rrRjuZNQlt474yAZVRuJy3keBUmh3OsXGuaXFqt9aarpdzMYhI0aOwlCkgZAz868LPb3GodKtK0gLW9480jyt5Mq+fvPlXdH3kqazpiDwFSO7V/FWMBjv4OTxwK6O80ZSWLPaanqk3iz3Vt0xZ3GnxuTDJAs0UjKDjIZeCfZou9xaWuh6beImtyS3sZkEVpMJWTHckN3xnFZfp+ravod/EJ5tQRICwWNJApAOfJgRg+8edX9S1fV7e30S5064uImjsZI2aEHKAyHdk4Pf1rFqmXm0jSNE1WS/W8mstXmgisEH1galZeGyfHae1WtN6uvJphHp2r6ZqTSOAkcNy8b4/hce6vA6d1ldnQ71ZzNdS29rGHE4CEr4ntDcvLAjjJ5qLRNesr7XdHuRp9tbXSagER4JSMRkfZKn3nvVpNpFtmwHq3UrQsL7TblVUZZozHNj44IP4VV1H6TYbeMCzsXupSAR7JRR8c1gOt36Xuq3d4j3UckszuxMnclj5eQ/4olpl7Knh4ui6jA2mubSs0ugx1T1LrV4y3dxfz+IJvZVWIRAcjG3z9K0m31XW/1fozdP2NvMssKtdPMzIFPYDK9iQPTmsm1BDPqDxOg2S3AAABwME/8AFJrMmotb6HNZSz7ZLUKY4pSu50Y9hnk4rpHwzMvSPp/TPGNorXEqSO3OUzgcduat0F6PW7HTtk2oB1uHjDsryGRlzzhm8zRrNcmzQmR61jP0w/SWLYTdPdPzgTnKXl0jfY9UQ/vep8uw57G/pq6wu+mNItrLTAY7nUfEU3A7xIu3dt/zHcMemPhXzhuZnLMSSec55oB2CMZwARx8K5eO9OkHsR+uwVygHvxQDw+1JFMe4spAxRSGwENnY38Mm9J2Mbj/ANtlPb5ih0ShicnGF4opAxXp5QD21E/L2BWoeiPoTq3/AM1bYN4J3evcLT+kP79Jg4BVwfT7Jq/1DBHNpcEuQksTBQ3Y7T5GhnS5aO7LLj2Xzk/CvRttauJyzvTyBV6R9ZnyG3Fm7HjvXorkg9JZzx4ozj3lP+Ko9S6eLW6LRsPCnAfB7hj3+VGtKsf1poktjv2sxVlI/eAHHzrMdN/USymqTPM6LgX6FScAAg/Or3Wg/wDEV5tdQAVGCf8ALnt86p2UckN+VkTwivdBzj/9ijHW1hKLr9ZhQ0VyAu1OyEKBz+dZxe0atZElq27ojVQBl99uQMZzkkfyoR08zRX6FlAw8b9sdmBotpltLe9PXljbgGWRYSoJ7lSe3vOaC6SPDupQd2QBjPfhhkfhXRxqcX/wyn8stdYyL/1dqhHIF04+1xgHgUY1RsdFRklwpuGibaO43bgD7s0H6qiuF1y6lmAWK4naSPnggnJx8KLXzFuj2RGAkS/U4JGMEHnmsU8ZFyXBV0OVZNO1F5sSsdNdfaHBKsMZ8zihGgP4erWkvG6KdH3Dzw4on04M2tyGwd1pMvHnx/8AVB9MYrcbgMYXPPyqpcxD6YutRGHWb+FeAtxIo/3Gr2kjEDk43CSPaSO3JqHqRQOo9Qx3Nyzffz/Op9N2/V58n9qPA+ZrjLtm10F7u+lk1CCGQJ/VZ9iHHOCzcEjuRzUNxg23TrAYkS8aPeP2f6QHGMe+p9Sa0N1bmAOLj6xi43Dz3HGD5jGKW3tri6stPFurSeDqKvIo5IUsvOPTNdIK4SMydSR9RQKFiRR2CgU/FNj+yOc8U6uKNmIfpJfb0D+G5/OGsUFbX+kl9vQP4bn84axSgJpR9j/TFMp8p+x/AtMoCeHG7ntir8bH9RRDvnUGOP8A4xQ+M4yx7Bc1eikU6JCnGTfOce7wxWodoj6PSdTz2CaFappjkTMwWcMS6tgd+Rwc+VAullE2opHM/hqzhWYKCQPnVzU7mKPTUSeJZgzjarntx3781Tsofq+oNEUaMEBwrKVOCPQ16Xe8jkqwLXXLRRamsFrJHPFHGu2bzOc8EduCaO9FWhubWSUSxJ4JB2NnL4AJAPlQDWVt57iK3MLLOLfcJFLYxycbVB++rnTjA2yh93hnuBxxgUgm9SRJ1gjz9vMr6g7CIoGJOC3I/wCa9d1pFNZdPW4uG2+PIpj8NgwPs87vQ15fbbLdRzWbtscnAlK7lwfQdq9DrUQ1LTIIri8kSXxcQoytJuO37IA7fGsxy2mjTrNDuiop7idFtYpJioRyEXJAB5JoLcyxv1BqJDBv6VsFRgYDeX40V6PuZ7OXbG/hPvVSwUE9/f2oVeWD22rSyNLDOkrllaFtwPtdjwK6O3iYS5YY6rGenbTeg3C7O1yMHGzy93Aol0XFb3VwLe7RJIJJCrxP2YEedUurpr/W9CtTiMwWcjZGQGC7RyMnn4CrPRt/JBp91bWsCTSXSsoJPc7eAOD9wrSk85NojSUEgbpDQx9STLbRrHCkzqiKchQOAM+f86qdSWlvadUTpbJsiaBJCo7BmUE4+/NR9KI+naugvbdg8TESQyDB7djmrHWknidXTv4H1dGhjCJny2jkYJxWE/iPH6ar6Y/rS0hCW+oRqRNIwWQAcN7AINCLI7YJhjnxIx7+5o31rcwNpNhFbiZZg5MjNnBIQDjPx8qBWT7oZW2/4kf5muWtW46N6d48hK9aNLp2aQe1cjjy7mvT/R9Ls1aPyRXYsQDhRt758q81fbPHlVcOXl2qfeSa9J0FfXNreC3tyu2dyG359Pd+RrpoNpSomquT6EtJUntopomDRuoKkeY8qmqG0ZXt0aMgqQMYGBU1eR2jqujEv0kBmTQAP3Lr84axKtu/SN/ttB/07r84axGgJZf2P4BTBTpc+x/AKQEDmgJN20HIyMYI9abbkmVDngHOM/KnpsyQxAUoQM0/6v4FxGu/fk4ztIxirHtEfQ7V9xvJASSFJAyew47VJomWuGO45AOCRk9qj1YAXsjZ4Zjj8Kn0EDx3+B/I10g3mZa+UUp7iYXMkhmcyZIZwcHGMY+FFIpprbQ/EgcKSdpOOcEAcffQefHjSDI+0aLS5Gggerg/itSEmk2g0uEU7K5md4LdpXMMbFlQtkKT3wKu63ezw3ywMItlswZEZQwJI8we/wAKHaeM3agcmrHURzqtwxI/Z4zz9mrbWnRaWQR0m8mtNPuL6KMGSNlYYO0KSeD8PcKH2l287RQkLw7PvyRnd5EZwPkPOrUAK9NXgHdjEv4mh2mKfrDLxkLx94rbbyUTCSVsL6prBhuktjG+Ldmzh9pZmGPfxjyqew1JdL0ozOCzuGSPHHtbcfLFA9bydWvGwceOwGe/erGpgjTrRMH7bN+AqrUf1IOC4iXdKuhdah4xLABBkv7hyeKbrmqwalrJmtmfwlARQy+QUDPfzIqpop2Q3Lg9oJB+FUbAZuVJ4AHY+VMuIxLircg91XeRNbW1orhpY3ZnA/ZyAAKHae2LeTPHtxj8TVXVTnUbg4H9s35mrVgStvJ3/tIu3xNctSWU2zUFSCeoRypIGKbVkuAyN68kVcstSbSU+sRR+LM7NHCuce0RjOfdmqV7dzzzQwSuzQ285WMEj2QWJIz6Zpt4HaGxUR5U3Yy4H2TkDg1005YwkyTVySPp7pO2ubTQLSO82CcoGdUBwpI7c9/jRimQDEKY/dH5U+vM+TZiX6R5xLoGf3Ln84axKtr/AEkv7TQP4bn84axSqCWT/D/gFMxxzTnBPh4H7FcI3PZSaAciLKSGOABTrZibyPO4sGA5OeKdbpudlPBKkUtoP68gA7EGrDtEfRJqUbGd3CkqXbt8am0LAllOR7KnJ+VT3MtrFE8UoljkLE7gmdx4PyFQ6QQDJsHdOQO59fyrcfbMvyijdQvHNLvjOckhs8UUkieTRVVELkDcQPMArTdYvbK6CLAJFbsylfZHwPfvir+m3VtZ2kcl5uEe3AdecHg9vfjFSK+WV9oB6apW8XIKYHnUmuxsNQld1fD4ZTjgjFS28sU2qeJBuKkkZYAEjHpRPXNQsJNPS3jkYTjGY9ucepzVl4/0L0Uwpbp6RQCeUZsDPAPf8aoaQn9aYKDjAxkY8xXoen7m1s7bxbxtkfhlRJjOD7x50Mjkim1eaW3kWRDkBguC2Mc48u/4Vv8AsRK+WUtaXGr3m7du8dzgrjA3d6s60mLGzLEqCZMHGc9qKdU3enXMUUdrKjTbhuQr7QwDglqu2t3p8GjhL2SOOTcxTeuQ3HGB5H31leZFfaPNad7GnXeCciNhn0zioNMXN8oY7gSPa9eRRDTER7O5L4EbKWzngc+dVNP8P9Y+w6kAfs9sVp8OJPxlO6PiXcrAg5lY/iav2XED8ge3Hz8zVGaNUumDSKTuOQPI5q5bOY2Ko5w5AIHxrk+zX4FL+0ltzbzyLhLibegz3G4imXCh7nS0VmLm4BEYUnI3jzqC8mcXBV2ISOfCpngZYk4Fejsry1tLO3EgaS6EuI4EiLvICRnbjzxmui/jZJekfTEX9mo9APyp9QWM6XFpDNGrqsiBgsi7WHHYjyNT1xNGIfpGq0kuhKisxVbnOB25h/4rFjFIP8N/9pr6q64sYbl7MyRqxAfG4Zx9mvLHRLQ/+nj/ANtAfP5STAB3ZHuNKFIPOT99b03T1me9pF8hUZ6bsiP7mn+2gMQtMCUnG3g8+tOWKZJvHSJnSMbmx6Zx/Otnk6W06YbXtIz8qhXpHTgxVbfYDx7JPNVdgzMXq3KDxtPmJAAVg+KZFOLaVZoNOmQEn/FJJrUj0bpiDPhnnyyaaOkdOchURsc9z2rruTMYx6M6uH+trmbTblnce0BLtxn/AJpLK5ZXe0j0yfYOGUODtUfKtIbpLTY8YjkyDn2ZDzXDpKwJLlJQPQuefxpuSGKM2miZXM6aXNuHAbxx5+7HerMsk9zbjxdLm9peMuqkj44r3w6V09sqsc4z5+JT26W05RgrKT5BZWGPdTclVcFxXZnlm09s7WsWkzFAoBG4OMDueRUN0hjvd/6ruPFZcKFkX7I57AVpadLae3tusoB8mkY0o6ZsGYosMgXuMSvTck+eCYozu6tZr2LbJpMwMmOAyIceVMiDtFsl0u42Rk4L7eD2Aya0t+mdPUgLE7Njn+kccffT16T03w8vbMd3H2mP86brGKMmUx2jSRNY3WJgScujZz8B2qgLixt5GlhgnO32eSPyxWzp0hpUykvZKcduSfzpE6I0eRsHTofeAtNxjFGIzSWjTGQRyl2O4jPan2zPLKiwWzkyHCc9zW2/9EaNv502HHpt71LB0To6PuSxRD6px+Nc5SbNoya60q9lBVrY+KhDMfEHOOTR3Qre/njhurO0kEkZ3JLwGU58jjIrSYel9Pt5A8VpGrg/aIyaMWunpaorQRJ4e/DoON3wrcJ4p2Zkrdhzpi61C80xZdUWFZ9xGIs4x78+dGKjiXCL7IU45AqSuT5KuAPr8PimD3Bv5UI+qD0r0l7HvKZ5xmqpgHpQoGNmKT6rRswCk+rj0oAMtooOcUgs18QHHnRrwB6UngDNACGsozncv3UyOxXkBaNGClSADyq2KA01hCACiYPnUkVjGVzIu73UU8DnmlMPs4FSyAVbJFl9hcD0FTTWUPh4CAMaKLDz7654MnNUoNt7SMKN6jgelNFopmHHHwot4AK4IrkgAYEURAbcQI2AF7H0qVYAkYGPPHAq8YBkn1pxi4+dADI7ZVDHFLHbe1miaxDB4pViA8qFBX1bBPnUiWwIOe9EjEM5xSiIVGAe9sOMfjTlj2lAFB55yKvGMUpiHB9DV/AWl7UtIO1LUAx1zjPlTCg9KlNdigItgrtg9KkpcUBFsFdsFS4rsUBCYxXBAKmxXYoCExiu8MVNiuxQEQjGa4oKkxXUBHsGKXYKk8qSgGbBS7BinUtAMCil2inCloBm0UoUU6kNAIVFIVzThXedAKK6urqA/9k="/>
          <p:cNvSpPr>
            <a:spLocks noChangeAspect="1" noChangeArrowheads="1"/>
          </p:cNvSpPr>
          <p:nvPr/>
        </p:nvSpPr>
        <p:spPr bwMode="auto">
          <a:xfrm>
            <a:off x="155972" y="177403"/>
            <a:ext cx="3048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54" y="1004888"/>
            <a:ext cx="1640681" cy="126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631" name="直接箭头连接符 7"/>
          <p:cNvCxnSpPr>
            <a:cxnSpLocks noChangeShapeType="1"/>
          </p:cNvCxnSpPr>
          <p:nvPr/>
        </p:nvCxnSpPr>
        <p:spPr bwMode="auto">
          <a:xfrm>
            <a:off x="6371035" y="1433513"/>
            <a:ext cx="685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632" name="Picture 2" descr="http://t0.gstatic.com/images?q=tbn:ANd9GcTcklrA3CVXbvVSQBLODmYuHhY0iRE99ILu0IRSv81XXGWMsT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29" y="2458642"/>
            <a:ext cx="3159919" cy="247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63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Packet Format of TCP &amp; UDP</a:t>
            </a:r>
            <a:endParaRPr lang="zh-CN" altLang="en-US"/>
          </a:p>
        </p:txBody>
      </p:sp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370E5A7-15FA-41F5-A303-6A6C69608F6E}" type="slidenum">
              <a:rPr lang="zh-CN" altLang="en-US" sz="900">
                <a:solidFill>
                  <a:srgbClr val="898989"/>
                </a:solidFill>
              </a:rPr>
              <a:pPr/>
              <a:t>8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pic>
        <p:nvPicPr>
          <p:cNvPr id="2050" name="Picture 2" descr="“TCP UDP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8" y="1345332"/>
            <a:ext cx="7444883" cy="41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475656" y="2017468"/>
            <a:ext cx="6624736" cy="288032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75656" y="4734289"/>
            <a:ext cx="6696744" cy="288032"/>
          </a:xfrm>
          <a:prstGeom prst="rect">
            <a:avLst/>
          </a:prstGeom>
          <a:noFill/>
          <a:ln w="38100"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3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/>
          </p:cNvSpPr>
          <p:nvPr>
            <p:ph idx="1"/>
          </p:nvPr>
        </p:nvSpPr>
        <p:spPr>
          <a:xfrm>
            <a:off x="467544" y="1345332"/>
            <a:ext cx="7860506" cy="4104456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Network entities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Gateway, bridge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Router, etc.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Name space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IP address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Protocols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IP, ICMP (ping)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dirty="0"/>
              <a:t>What to care?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Next hop decided by route table</a:t>
            </a:r>
          </a:p>
          <a:p>
            <a:pPr eaLnBrk="1" hangingPunct="1"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2867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84" y="2671763"/>
            <a:ext cx="4148138" cy="220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Network Layer (the Internet Layer, IP Layer)</a:t>
            </a: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C4FE7A-1D45-4D8C-86F8-D36EDD302E1F}" type="slidenum">
              <a:rPr lang="zh-CN" altLang="en-US" sz="900">
                <a:solidFill>
                  <a:srgbClr val="898989"/>
                </a:solidFill>
              </a:rPr>
              <a:pPr/>
              <a:t>9</a:t>
            </a:fld>
            <a:endParaRPr lang="en-US" altLang="zh-CN" sz="900">
              <a:solidFill>
                <a:srgbClr val="898989"/>
              </a:solidFill>
            </a:endParaRPr>
          </a:p>
        </p:txBody>
      </p:sp>
      <p:sp>
        <p:nvSpPr>
          <p:cNvPr id="28677" name="AutoShape 2" descr="data:image/jpg;base64,/9j/4AAQSkZJRgABAQAAAQABAAD/2wCEAAkGBhMQDw4ODxEPEA8QEBAQDxAREBAQEg8QFhEWFRMQEhIXHDIeGBkjGRMSIi8sJCcpLiwsFR4xNTAvNSYrLSkBCQoKDgwOGg8PGi8lHCQsLCwpKSkxKiw0LCwsLCksKSwsLCwsLSwpLCksKSktKSwsLCwsLCwpNSwsKSwpLCwsNP/AABEIAMkA+wMBIgACEQEDEQH/xAAbAAEAAQUBAAAAAAAAAAAAAAAABQIDBAYHAf/EAEYQAAICAQICBgUHBwoHAAAAAAABAgMRBBIhMQUGEyJBUQdhcYGRFBUjMrHB0UNEUnKSk6EWFzNCU2KCg8LSJCVjoqOz4v/EABgBAQEBAQEAAAAAAAAAAAAAAAABAwIE/8QAIxEBAQADAAIBAwUAAAAAAAAAAAECERJBUSEDEzEiMmGh0f/aAAwDAQACEQMRAD8A7iAAAAAAAAAAAAAAAAAAAAAAAAAAAAAAAAAAAAAAAAAAAAAAAAAAAAAAAAAAAAAAAAAAAAAAAAAAAAAAAAAAAAAAAAAAAAAAAAAAAAAAAAAAAAAAAAAAAAAAAAAAAAAAAAAAAAAAAAAAAAAAAAAAAAAAAAAAAAAAAAAAAAAAAAAAAAAAAAAAAAAAAADG1HSNVfCy2qD8pTjF/BstrprT/wBvR+9r/EDNBirpWl8rqf3kPxK1r63ysrf+OP4gXwW1qIvlKL/xIqU15r4gVA8yegAAAAAAAAAAAAAAAAAAAAI/p3puvR0T1N27s4uKeyO6WZSUUkvawJAGg3+l7T8ezrsfrsTj78JMjb/SnKf1Z11+yuTfxln7DrmuO8XUCxqNbXX/AElkIfrSjH7Tkt/XOVmd+qm14rdKK+CwjE+dKn+Uhn1viXiufuR1HU9cNLD8o5vyhGUv48v4kXqfSDHj2VMn5OclH+Cz9pofzhW/ylf7SHyuD/rw/aR1wn3GzanrzqZfV7Otf3YZfxlkidV01fZ9e62S8t7S/ZXAwFdH9KP7SPdy818UXlOnjZ4yrA2l0m1toocS84lLiNG1lx9nwPMF1xPHEaNrW5+b+I7eXhOf7UitwKXAaTZ8tsXKy1eyya+8LpS5crr17LrPxKXWeOscm1z571K5ajU/v7fxKv5Q6rw1Wp/fWfiY7rKXWOTplfym1a/OtR+9m/vH8q9Yvzq/9vJhusodY5Okh/LPXL86t/7H9qKl1616/OZ++FT/ANJFOsodQ5Ok1/OFr1+cf+Kj/Ye/zj6/+3i/8mn/AGkDKsodQ5Oq2NekzXr8pW/bTD7jbuofWnVaq+depdbj2UppRrUWmpwSbefKTOdaLo/lOf8AhX3s3j0cR/4u1/8AQkvfvrf2NfE5uMkd422ujgAybBqnpPX/ACu/9ej/AN0TZdTuxmHH1ePuOd9fel3LTW0yypbq8p8GsTT5Fn5c5ftrSarsVwatju5OOUsLHDn7yjWRcpVwjJWt8I7MN7nhbeHHOTCSM3R8dsXLCy0uKzHOO9hxx6/d8dr8PFJuo+zoWblOTeoU23FNJrs1nvQgsYT4NZ5+so+ZnHDTtioJ9nFqTjCfHM5J8ZvLb7z8TP6J119upp0mp09WkrscYy1XZw3w5d9uXdy/X58DKcpOE1GWJKu1xS2PLjGcknHm29qXHPM4x+pLNtssLjqIZdFPgnZe1xlNZe6cvNyXGMUlyjhFPzfPD+mluk+/LbHhFZ7tUPqw588Nkz0F05Zq9Q9L8n+Ry2WT7WU9RPNcV361GUl9aOVn1+J5o6dylwzhfouWPXwkscvWXDKZJnjcWBT0DqLFKdW+aj3IYplOEFw4zxxnZjzfuKZ9CXwlCt71hboxnU1ZdLi+89vCGfCK5eJNy6ww0Gmd06tRbGd8q2qb5UKGKotSktrTfHhn+Jm2dJq56LWQ+U1qzT3Wxjbc5Tgo9otsZ44Luvw/reJLnN6hMLrbVJ9D6iK70nFSebJ9i47FwSjVFrC8eMm/A9+TajvSXZ8e7CPf2qOf6Sc0sylhclhceZN9F9cJ61avTy7aDr08rWnbvjKO+tbeC5d/PgV63ry9DCiqc9Q4dlCS2djJR3bsQxJ5XLPEz+7lzvX93/Hf2/nSBjXenjepRgs83Gd8sZ2/o1xzw8XwLOo1t9eyM7K4ztliOJXT7NcFtjWnutfr4JYNm6Zi5aqe+bk5ODlNqKbzFcccFy93As3a3Q1SitVKGntUIQjJ0Tsd1bW9Wudc+GXNrH93kbdaktZzG22RA/PNmbmmttXdcXe1xbxvstzsgsLO1bpcSuvpa3dTFzg98d+5SbdscOWyipvdnCxmWFnw4k8+jKIwrseljOivdbRDY4q2tKSV0Iu3Cjwk+OGtr9/i0OgsdkKbaNVddtjOqiN3b38VF8ObSXF4fBJk7nteL6QcOnbXCdiUcKWxZuq21YXF6izGIvisKOXzXMyPna1TcZJ4hBuSShKy1rEc0UqO5w3Nd6WODJj5n0m6qNqqpdac6p2znChQ4Ls4Jw29pl7uWcP2FqXVvSvfVXi1TxZZbXdbOFjbliFl3Z5ly4xb5YL342c30ja+mbZKO2vMpvu9+rsoR3bfpLlHap5Uu7Hc+BWum33pOFirWFDNb7W2bbwo0LvKLUZcZY5E3R1V018oX1SioYcaK7L4VujatrlCmcUoy3KTzjyaMCrq5pJV1JTs2XWRjJueHqrJPbGN0m1OS3fpYXPwHf8AJzfTGj0xJ7V2Ut2FO3h3KK3x3TtUtsnt44jlhdORS3yhOMZNKnNU+01Dxl9lUpbscuLS5kxrOpsam7brp14zTpWrNM46e2UcV1U1RntjJ8VlpstabqVC1yorndPau01FKnBzu3PEbL5dpvku7Jc0ngvSco5dMR3bXFpxW7UNxahpVjOLrN+1P1JtnnzzXs3yUoxk8UqUJqeo9dNf15L3IldR1TnGU1LUWx1OGoQ7OONNp5fVlGiLa4qMo5ln6ufUU19R52RhKuzU2U4k24RtnO+beJOWpSb2vak4xcVmJek0ohp20ntxlJ4cmmsrk1t4MvLoqTxhReVlfTR+zbz4kmtPODcYTTT28VG3DeOK+r4Nte4vKi9yScksv604Sik13stuHmkdW+k17QF3R7i8OPn+UT8f1RpNEnKW5fVUWlnKec8+Hg4v4kl8vnz4e+MfswWdLxna/NV+rxmCLepbjGUknJpckst+xG6+jzoVwd2rawrV2cf76TWZezupL2M1/oLoKeo1MoN/RtxlJrOYQSSlx82+WPPPmdTppUIxhFKMYpRilySSwkjHK+HownlWADNqEd0v1fo1cVHUVqeOTy4yXskuOCRAGqT9GWhfKFi9lsvvLb9F2j8HevWrV96NvBd1zzPTUZejerbsWp1ijwSi7U48OXDGOGF8DDfooq5x1Fyfm4wZvQGzmNJ1Po4lYsS1kpcVLvaepvcuT3LiR0/RG/DVL30//R0cCWz8JcJXOP5stRGudUdVU6ptOdcq24Sa5OUXlPkiuzqFrXZXbLUUWSrW2G7esRxjbwjyOiAbOI5lD0f6yEb4xWj+m/pJQUYOT9bVeefrMe/0f6qXYdpptJd2ONrk62+Dzza4+/J1UA5co1nUzXTudzpjluLwrascEuHP1GNq+oVl6ktXoJ3S4KE43xg4RUUkljOeXM7ABbv4pMNXccifQOrjXGr5Lc4VwlVWnGEttLcvo24rLeJy45XP1GJoepq0mor1el0evrura2qcHbW1lbs+PLPidoBNS+Fks8uK9I9W1qoKrVafWQrhmUHXU1NWNJPOVhrEU/an58K+iOjlo6JaStXyodvbJzpnGcZ7Zxa4SxjEl8PcdnA+N7Tm61twDpbqZRqbpaqV86brJOc4OqycIy3ZxHEcte1+JsXSOrWornXZLs3bVCmbTm1WlGuPaJYWX9GuWOfq49caKZUxfOMX7UiSSLZb5cP6vdXYaDU9vHVw1dcoTr2TU4yi5J/SLcmsLC5ccmT0z0N8t2Rr1S0sq1LNm/b2ylJtRbWHw9a8TsUuj6nzqrfthF/cW5dDUPnRQ/8AKr/Ac460fq3tyjoDRPT6d0aiyq7UdopfKVONu6vbNKrfN7uDaePDPDiRnSHVzXOcrtBqlTRKblVpVqFQ6YvOUorhF58vizs0ur2mfPT0/u4otS6q6V/m9fuTX2MXGWaJ1Ltzm/SUy06qhXGEeyiow2RxHU7lJWtbnw7TvcV635EXpuj+lFdXDpS22/o5yh8pxNOMkpLGVFb+E9vLGcHVn1P0j/IR90rF/qLb6k6Twqa9lli+8XGUnUc21Eu/P9aX2s96O0btteM5i6mkkm5N9pFRXlxa+zxOhy6h6V/1bF7LJfeZPRPVSjTWO2tTc2kszluxjPJY595/E3uc0xn0rtf6C6IWnqUeDnLvWS85eS9S/HzJIAxegAAAAAAAAAAAAAAAAAAAAAAAAAAAAAAAAAAAAAAAAAAAAAAAAAAAAAAAAAAAAAAAAAAAAAAAAAAAA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972" y="177403"/>
            <a:ext cx="3048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33830"/>
          <a:stretch>
            <a:fillRect/>
          </a:stretch>
        </p:blipFill>
        <p:spPr bwMode="auto">
          <a:xfrm>
            <a:off x="4352106" y="1906191"/>
            <a:ext cx="1665684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50" y="1916907"/>
            <a:ext cx="942975" cy="58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0" name="AutoShape 6" descr="data:image/jpg;base64,/9j/4AAQSkZJRgABAQAAAQABAAD/2wCEAAkGBhQQERUUExQVFRUUFSEaGBgUEBgaGBgbGSEfGhobFxgjHCYeGB0vGx4XHzAjJyopLSwsFyAxNTwqNSYrLy0BCQoKDgwNGg8PGikgHx01KSw1NTUsKSkuKSkpLCksKSopLy4pLDUsLCksKSk1LCkpKSkpLCwsKSksLCkpKSwpKf/AABEIAFQAVAMBIgACEQEDEQH/xAAcAAABBQEBAQAAAAAAAAAAAAAAAwQFBgcBAgj/xAA6EAABAwIDBgMGBAQHAAAAAAABAgMRACEEEjEFBhMiQVEHYXEyQoGRsdIUI6HBF0NToiQzUmJjgpL/xAAZAQEAAwEBAAAAAAAAAAAAAAAAAQIDBAX/xAAkEQACAgEDBAIDAAAAAAAAAAAAAQIRIQMSMRMiQZFRwTJCgf/aAAwDAQACEQMRAD8A3AqFQu9G9CMA0HFJK5VlASRPefSpPFYNLghWnrVV2tslLbkEBSYlIUkGPmKrK/AqyNHjC3E/hnomJzJjtr1rifGRm3+Hdv8A7kenfvaqXvM43h31pzQFKzWbVeQFQQDFpA0m1qgW9pJcUEklQKpPIRoIF+0WI8qzcpJHPcrqzUz4ysDVh7XoUfdXE+NGHP8AIf8A7PurMtoutoUVthYbSmcqoJ1IURc3lVrj4xUO1tNsqsl3mVF8oHmJBJBqYuTVlnvXk2b+NOG/oP8Ayb++vSvGfDD+S/bWyLevPasaxu0EBZbUlZU2DJSUwQLk3v2ry/tFKUIJSTxeygCDPcjvePOrdw7zZf41YX+jiP8Ayj76XR4uMEA/h8TB97ImNJ1zRpWIIx6UpWrKeQ5SCsE35TBywLmdKUwu1VOANy4EiFAF2Y90aJHQ1Et6VolOSyz6iwmJS4hK0mUqEg0Ux3Zby4Rgf8Y+lFXRqSdVHezH8NxPKVEwLJUYFpNknvVuNYn4zbxO4TFngpGZbTX5hQlQTBeOWCCJVP8AbRqyUVbxE2oG9pKzZijIgwIvKAR17xXnEOtrAXhkPJCkpUBfPJJzZSO6LTU1tdkFxK1BBUppB90n2QIjUXv6EVGYrF5UjlzAqAgQLmYvBGprK+5P4JcPJF4hR4LklRUpJBC5zWUIBOpsaj0JENQDYkqGU6x6dYqewSkvLAUoMC4BJFtetu0WpFOKyuKCyXkBUXcMEAjQelT1KtGF7eeCNxaFF18htZzTlIQSNI16UONLKcOQ2pQQDNqe7SfQ4tSkgoBNk6gCB19abLw6iNCQBOloPwqVqN0UepnAiWVFpxMAEuhUKcQIFzclUdBSmDaUXZIAnKLKSrTzBIp4nayw0tuEJGUkKyQoFNxzaa+VedmnM8AHC4MwvmkeYBAAopScXZZu44PpfZCIYaHZsfSuUthEw2gdkj6UVobCxrDvG3bYZxK2y0l3itsnnByjIXjeCDJnvpNblWGeNm122sStpxrilxDJAKikAI4snMLg82lANtrIOdJywC0iLntGma3bSbddaYYrCgohQTBPvKyjr1Ckx86l9psy6CAoS0g3mDaJBjyy6+6aY7ewJU0kcvtg84MWB7A1z/sbv8SGydG4KU39uQBJtqbTTFhoogG5B06XvUtsvZy1flpEknmjL0nTNpaOtNlwFgkgEGDKex1sCPl2pJ+LPPnHFncdipSFFtCAlISqOoMcxMazAt3pi5txBBSMvMI94+Q1iKT3iVKRFxmi3pTFez8qm+VY0zZiIzT0jT41rp6aUS9bldjpeM4bgSZJEAwAYGtjVj2EQ64lRSATliFGJC0jqo3g0xxeJvCIzA9YAHaVExAp7upiFOPt5yCrjBByxFiDEeRqrWBBJPB9GNCEj0rlehRWxtR2sK8atpMIxLjbranFKDKk5VZSAkOZjngxqBEXrdayTxQ3aGIfWViQtKCkpOVaS2FAwSgpIIVoSnSoJQxxLY41j7ieU66azGkR8ZprvWtTbCIgZnInhhcCDokg/TrTLb28/wCHxCmuEta0pTaR/pBAkTOtKYhrH4lCVcENtyLlJI5iEzJjqaxqnuZdvFEHhmypOZS1FWUaWM6QbjtpXvB5W3JKAsWlJIE2669T+lTjmwVpKQtxtAIOYgkwR1uB6UI2LhgbvLcPZAn6A/WsJasHxb/hl0Z2n8FQ24wXI4aIlZVlTMAHQft8KZs4J3lzD2DN1kmOtpjqK0pjdsOCGsI6onRS5EfM/tU5hdysUpWYMsMwCBNzeOg9KvHUntqMfZPSrmRnGz8LmJ4jLrkzGURe0X+dWfdHYRViGeHh1oLaklwlcgdb+dXNjw8eV/m4mPJtsD9TVn3f3fRg0qSlSlFRlSlmSelI6c3LdLHstUYxpfRKUV2KK6rKhVW3jP5v/WrRVS3rww4yFFRHvCDE2i/cXqsuCUMN1dgpcxmIeWlKgAlIkTfKL1dcRgkrQWyBlIiI+na9QW5OZTbjpSUpcXKZ1ISAmf0qyUSwQQGF3FwbdwyFHuolX1qXw+zW2/YbQn0SBTmipSrgHAK7RRUgKKKKAKKKKAKj9r7FbxAAcBtoUqIPzFFFAOcHhUtNpQkQlIgegpeiigCiiigCiiigCiiigCiiigP/2Q=="/>
          <p:cNvSpPr>
            <a:spLocks noChangeAspect="1" noChangeArrowheads="1"/>
          </p:cNvSpPr>
          <p:nvPr/>
        </p:nvSpPr>
        <p:spPr bwMode="auto">
          <a:xfrm>
            <a:off x="308372" y="291704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sp>
        <p:nvSpPr>
          <p:cNvPr id="28681" name="AutoShape 9" descr="data:image/jpg;base64,/9j/4AAQSkZJRgABAQAAAQABAAD/2wCEAAkGBhQQERUUExQVFRUUFSEaGBgUEBgaGBgbGSEfGhobFxgjHCYeGB0vGx4XHzAjJyopLSwsFyAxNTwqNSYrLy0BCQoKDgwNGg8PGikgHx01KSw1NTUsKSkuKSkpLCksKSopLy4pLDUsLCksKSk1LCkpKSkpLCwsKSksLCkpKSwpKf/AABEIAFQAVAMBIgACEQEDEQH/xAAcAAABBQEBAQAAAAAAAAAAAAAAAwQFBgcBAgj/xAA6EAABAwIDBgMGBAQHAAAAAAABAgMRACEEEjEFBhMiQVEHYXEyQoGRsdIUI6HBF0NToiQzUmJjgpL/xAAZAQEAAwEBAAAAAAAAAAAAAAAAAQIDBAX/xAAkEQACAgEDBAIDAAAAAAAAAAAAAQIRIQMSMRMiQZFRwTJCgf/aAAwDAQACEQMRAD8A3AqFQu9G9CMA0HFJK5VlASRPefSpPFYNLghWnrVV2tslLbkEBSYlIUkGPmKrK/AqyNHjC3E/hnomJzJjtr1rifGRm3+Hdv8A7kenfvaqXvM43h31pzQFKzWbVeQFQQDFpA0m1qgW9pJcUEklQKpPIRoIF+0WI8qzcpJHPcrqzUz4ysDVh7XoUfdXE+NGHP8AIf8A7PurMtoutoUVthYbSmcqoJ1IURc3lVrj4xUO1tNsqsl3mVF8oHmJBJBqYuTVlnvXk2b+NOG/oP8Ayb++vSvGfDD+S/bWyLevPasaxu0EBZbUlZU2DJSUwQLk3v2ry/tFKUIJSTxeygCDPcjvePOrdw7zZf41YX+jiP8Ayj76XR4uMEA/h8TB97ImNJ1zRpWIIx6UpWrKeQ5SCsE35TBywLmdKUwu1VOANy4EiFAF2Y90aJHQ1Et6VolOSyz6iwmJS4hK0mUqEg0Ux3Zby4Rgf8Y+lFXRqSdVHezH8NxPKVEwLJUYFpNknvVuNYn4zbxO4TFngpGZbTX5hQlQTBeOWCCJVP8AbRqyUVbxE2oG9pKzZijIgwIvKAR17xXnEOtrAXhkPJCkpUBfPJJzZSO6LTU1tdkFxK1BBUppB90n2QIjUXv6EVGYrF5UjlzAqAgQLmYvBGprK+5P4JcPJF4hR4LklRUpJBC5zWUIBOpsaj0JENQDYkqGU6x6dYqewSkvLAUoMC4BJFtetu0WpFOKyuKCyXkBUXcMEAjQelT1KtGF7eeCNxaFF18htZzTlIQSNI16UONLKcOQ2pQQDNqe7SfQ4tSkgoBNk6gCB19abLw6iNCQBOloPwqVqN0UepnAiWVFpxMAEuhUKcQIFzclUdBSmDaUXZIAnKLKSrTzBIp4nayw0tuEJGUkKyQoFNxzaa+VedmnM8AHC4MwvmkeYBAAopScXZZu44PpfZCIYaHZsfSuUthEw2gdkj6UVobCxrDvG3bYZxK2y0l3itsnnByjIXjeCDJnvpNblWGeNm122sStpxrilxDJAKikAI4snMLg82lANtrIOdJywC0iLntGma3bSbddaYYrCgohQTBPvKyjr1Ckx86l9psy6CAoS0g3mDaJBjyy6+6aY7ewJU0kcvtg84MWB7A1z/sbv8SGydG4KU39uQBJtqbTTFhoogG5B06XvUtsvZy1flpEknmjL0nTNpaOtNlwFgkgEGDKex1sCPl2pJ+LPPnHFncdipSFFtCAlISqOoMcxMazAt3pi5txBBSMvMI94+Q1iKT3iVKRFxmi3pTFez8qm+VY0zZiIzT0jT41rp6aUS9bldjpeM4bgSZJEAwAYGtjVj2EQ64lRSATliFGJC0jqo3g0xxeJvCIzA9YAHaVExAp7upiFOPt5yCrjBByxFiDEeRqrWBBJPB9GNCEj0rlehRWxtR2sK8atpMIxLjbranFKDKk5VZSAkOZjngxqBEXrdayTxQ3aGIfWViQtKCkpOVaS2FAwSgpIIVoSnSoJQxxLY41j7ieU66azGkR8ZprvWtTbCIgZnInhhcCDokg/TrTLb28/wCHxCmuEta0pTaR/pBAkTOtKYhrH4lCVcENtyLlJI5iEzJjqaxqnuZdvFEHhmypOZS1FWUaWM6QbjtpXvB5W3JKAsWlJIE2669T+lTjmwVpKQtxtAIOYgkwR1uB6UI2LhgbvLcPZAn6A/WsJasHxb/hl0Z2n8FQ24wXI4aIlZVlTMAHQft8KZs4J3lzD2DN1kmOtpjqK0pjdsOCGsI6onRS5EfM/tU5hdysUpWYMsMwCBNzeOg9KvHUntqMfZPSrmRnGz8LmJ4jLrkzGURe0X+dWfdHYRViGeHh1oLaklwlcgdb+dXNjw8eV/m4mPJtsD9TVn3f3fRg0qSlSlFRlSlmSelI6c3LdLHstUYxpfRKUV2KK6rKhVW3jP5v/WrRVS3rww4yFFRHvCDE2i/cXqsuCUMN1dgpcxmIeWlKgAlIkTfKL1dcRgkrQWyBlIiI+na9QW5OZTbjpSUpcXKZ1ISAmf0qyUSwQQGF3FwbdwyFHuolX1qXw+zW2/YbQn0SBTmipSrgHAK7RRUgKKKKAKKKKAKj9r7FbxAAcBtoUqIPzFFFAOcHhUtNpQkQlIgegpeiigCiiigCiiigCiiigCiiigP/2Q=="/>
          <p:cNvSpPr>
            <a:spLocks noChangeAspect="1" noChangeArrowheads="1"/>
          </p:cNvSpPr>
          <p:nvPr/>
        </p:nvSpPr>
        <p:spPr bwMode="auto">
          <a:xfrm>
            <a:off x="460772" y="406004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350"/>
          </a:p>
        </p:txBody>
      </p:sp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52" y="1525192"/>
            <a:ext cx="1396604" cy="123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20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5B1D284-D5D3-E84D-BD28-707B0D140669}" vid="{EAB3F4BA-066D-9146-B9C6-197746E0B32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CSE</Template>
  <TotalTime>8408</TotalTime>
  <Words>1672</Words>
  <Application>Microsoft Macintosh PowerPoint</Application>
  <PresentationFormat>全屏显示(16:10)</PresentationFormat>
  <Paragraphs>372</Paragraphs>
  <Slides>35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DengXian</vt:lpstr>
      <vt:lpstr>DengXian</vt:lpstr>
      <vt:lpstr>宋体</vt:lpstr>
      <vt:lpstr>Adobe 楷体 Std R</vt:lpstr>
      <vt:lpstr>MS PGothic</vt:lpstr>
      <vt:lpstr>Arial</vt:lpstr>
      <vt:lpstr>Calibri</vt:lpstr>
      <vt:lpstr>Comic Sans MS</vt:lpstr>
      <vt:lpstr>Consolas</vt:lpstr>
      <vt:lpstr>Courier New</vt:lpstr>
      <vt:lpstr>Times New Roman</vt:lpstr>
      <vt:lpstr>Office 主题​​</vt:lpstr>
      <vt:lpstr>Introduction to Network</vt:lpstr>
      <vt:lpstr>Layers in Network</vt:lpstr>
      <vt:lpstr>OSI, TCP/IP &amp; Protocol Stack</vt:lpstr>
      <vt:lpstr>The Internet "Hour Glass" Protocols</vt:lpstr>
      <vt:lpstr>Packet Encapsulation</vt:lpstr>
      <vt:lpstr>Application Layer</vt:lpstr>
      <vt:lpstr>Transport Layer</vt:lpstr>
      <vt:lpstr>Packet Format of TCP &amp; UDP</vt:lpstr>
      <vt:lpstr>Network Layer (the Internet Layer, IP Layer)</vt:lpstr>
      <vt:lpstr>IP Datagram (Packet, Package)</vt:lpstr>
      <vt:lpstr>IP Route Table</vt:lpstr>
      <vt:lpstr>Link Layer (&amp; Physical Layer)</vt:lpstr>
      <vt:lpstr>Frame Format of Ethernet</vt:lpstr>
      <vt:lpstr>TCP/IP Architecture</vt:lpstr>
      <vt:lpstr>TCP/IP Architecture</vt:lpstr>
      <vt:lpstr>Link Layer</vt:lpstr>
      <vt:lpstr>The Link Layer</vt:lpstr>
      <vt:lpstr>Physical Transmission using Shared Clock</vt:lpstr>
      <vt:lpstr>Physical Transmission without Shared Clock</vt:lpstr>
      <vt:lpstr>Parallel Transmission</vt:lpstr>
      <vt:lpstr>Serial Transmission</vt:lpstr>
      <vt:lpstr>Signal Transmission on Analog Line</vt:lpstr>
      <vt:lpstr>VCO: Voltage Controlled Oscillator</vt:lpstr>
      <vt:lpstr>Manchester Code</vt:lpstr>
      <vt:lpstr>How to Share a Connection?</vt:lpstr>
      <vt:lpstr>Isochronous Multiplexing</vt:lpstr>
      <vt:lpstr>Isochronous - TDM</vt:lpstr>
      <vt:lpstr>Data Communication Network</vt:lpstr>
      <vt:lpstr>Frame and Packet: Asynchronous Link</vt:lpstr>
      <vt:lpstr>Multiplexing / Demultiplexing</vt:lpstr>
      <vt:lpstr>Framing Frames</vt:lpstr>
      <vt:lpstr>Error Handling</vt:lpstr>
      <vt:lpstr>Coding: Incremental Redundancy</vt:lpstr>
      <vt:lpstr>Example-1: Simple Parity Check</vt:lpstr>
      <vt:lpstr>Example-2: 4-bit -&gt; 7-bit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Xia Yubin</dc:creator>
  <cp:lastModifiedBy>Yubin Xia</cp:lastModifiedBy>
  <cp:revision>178</cp:revision>
  <cp:lastPrinted>2016-06-13T07:55:34Z</cp:lastPrinted>
  <dcterms:created xsi:type="dcterms:W3CDTF">2017-05-12T06:55:38Z</dcterms:created>
  <dcterms:modified xsi:type="dcterms:W3CDTF">2019-10-11T03:08:09Z</dcterms:modified>
</cp:coreProperties>
</file>